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337" r:id="rId3"/>
    <p:sldId id="356" r:id="rId4"/>
    <p:sldId id="357" r:id="rId5"/>
    <p:sldId id="358" r:id="rId6"/>
    <p:sldId id="360" r:id="rId7"/>
    <p:sldId id="355" r:id="rId8"/>
    <p:sldId id="359" r:id="rId9"/>
    <p:sldId id="361" r:id="rId10"/>
    <p:sldId id="362" r:id="rId11"/>
    <p:sldId id="363" r:id="rId12"/>
    <p:sldId id="365" r:id="rId13"/>
    <p:sldId id="366" r:id="rId14"/>
    <p:sldId id="367" r:id="rId15"/>
    <p:sldId id="368" r:id="rId16"/>
    <p:sldId id="369" r:id="rId17"/>
    <p:sldId id="372" r:id="rId18"/>
    <p:sldId id="370" r:id="rId19"/>
    <p:sldId id="371" r:id="rId20"/>
    <p:sldId id="373" r:id="rId21"/>
    <p:sldId id="374" r:id="rId22"/>
    <p:sldId id="375" r:id="rId23"/>
    <p:sldId id="376" r:id="rId24"/>
    <p:sldId id="377" r:id="rId25"/>
    <p:sldId id="354" r:id="rId2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5: Logic Gates and Boolean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CDA1-EFBD-4E16-8AC5-03AB6C8F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05BA9-CE5A-4768-A6D0-6D4F13369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CMOS Inverter</a:t>
            </a:r>
          </a:p>
          <a:p>
            <a:pPr lvl="1"/>
            <a:r>
              <a:rPr lang="en-US" dirty="0"/>
              <a:t>Inverts the input</a:t>
            </a:r>
          </a:p>
          <a:p>
            <a:pPr lvl="1"/>
            <a:r>
              <a:rPr lang="en-US" dirty="0"/>
              <a:t>Input 1 makes output 0</a:t>
            </a:r>
          </a:p>
          <a:p>
            <a:pPr lvl="1"/>
            <a:r>
              <a:rPr lang="en-US" dirty="0"/>
              <a:t>Input 0 makes output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04A451-2DBD-416A-8B08-88641118D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270" y="1063229"/>
            <a:ext cx="3147818" cy="321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53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BD55-7AD7-4403-8DFD-2E4FCF364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C46A8-9D61-4A2E-B693-33499B0C6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7E2E7-C223-403D-8EAE-7B2EAD207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56" y="1063229"/>
            <a:ext cx="7495410" cy="32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54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1AB2-09B0-492B-AFC7-B0EF1AAF8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8C5A4-BF41-444B-80F2-175068D3A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7265142" cy="3394472"/>
          </a:xfrm>
        </p:spPr>
        <p:txBody>
          <a:bodyPr/>
          <a:lstStyle/>
          <a:p>
            <a:r>
              <a:rPr lang="en-US" dirty="0"/>
              <a:t>Variable – symbol to represent action, condition, or data</a:t>
            </a:r>
          </a:p>
          <a:p>
            <a:r>
              <a:rPr lang="en-US" dirty="0"/>
              <a:t>Complement – inverse of a variable</a:t>
            </a:r>
          </a:p>
          <a:p>
            <a:r>
              <a:rPr lang="en-US" dirty="0"/>
              <a:t>Literal – variable or complement</a:t>
            </a:r>
          </a:p>
          <a:p>
            <a:r>
              <a:rPr lang="en-US" dirty="0"/>
              <a:t>Basic Operators – AND, OR, NOT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DA300-AF2E-4DF3-97F3-9E4178802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576" y="299099"/>
            <a:ext cx="1578424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778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FCA7-D42D-4D47-83E8-6D375E057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in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78388-3BE6-48BD-92E5-CC699B215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7118304" cy="311154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Developed mid-1800’s by George Boole to formalize human thought and logic (also in PHIL114)</a:t>
            </a:r>
          </a:p>
          <a:p>
            <a:pPr lvl="1"/>
            <a:r>
              <a:rPr lang="en-US" dirty="0"/>
              <a:t>“I’ll go to lunch if Mary goes or John goes, and Sally does not go”</a:t>
            </a:r>
          </a:p>
          <a:p>
            <a:pPr lvl="2"/>
            <a:r>
              <a:rPr lang="en-US" dirty="0"/>
              <a:t>Let F represent my going to lunch (1 means I go, 0 I don’t go)</a:t>
            </a:r>
          </a:p>
          <a:p>
            <a:pPr lvl="2"/>
            <a:r>
              <a:rPr lang="en-US" dirty="0"/>
              <a:t>Likewise, m for Mary going, j for John, and s for Sally</a:t>
            </a:r>
          </a:p>
          <a:p>
            <a:pPr lvl="2"/>
            <a:r>
              <a:rPr lang="en-US" dirty="0"/>
              <a:t>Then F = (m OR j) AND NOT(s)</a:t>
            </a:r>
          </a:p>
          <a:p>
            <a:r>
              <a:rPr lang="en-US" dirty="0"/>
              <a:t>You can formally evaluate the statement</a:t>
            </a:r>
          </a:p>
          <a:p>
            <a:pPr lvl="1"/>
            <a:r>
              <a:rPr lang="en-US" dirty="0"/>
              <a:t>m=1, j=0, s=1 then F = (1 OR 0) AND NOT(1) = 1 AND 0 = 0</a:t>
            </a:r>
          </a:p>
          <a:p>
            <a:r>
              <a:rPr lang="en-US" dirty="0"/>
              <a:t>You can formally transform the statement (covered later)</a:t>
            </a:r>
          </a:p>
          <a:p>
            <a:pPr lvl="1"/>
            <a:r>
              <a:rPr lang="en-US" dirty="0"/>
              <a:t>F = (m AND NOT(s)) OR (j AND NOT(s))</a:t>
            </a:r>
          </a:p>
          <a:p>
            <a:pPr lvl="1"/>
            <a:r>
              <a:rPr lang="en-US" dirty="0"/>
              <a:t>Same outputs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E6139-EDAB-4AE4-9AD6-E411E335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2015" y="299098"/>
            <a:ext cx="1578424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55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54731-57D7-4A88-B812-2411D882B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EABC9-F97A-489D-890B-041C4CD8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 = (a AND b) OR (c AND d)</a:t>
            </a:r>
          </a:p>
          <a:p>
            <a:pPr lvl="1"/>
            <a:r>
              <a:rPr lang="en-US" dirty="0"/>
              <a:t>a=1, b=1, c=1, d=0</a:t>
            </a:r>
          </a:p>
          <a:p>
            <a:pPr lvl="2"/>
            <a:r>
              <a:rPr lang="en-US" dirty="0"/>
              <a:t>F = (1 AND 1) OR (1 AND 0) = 1 OR 0 = 1</a:t>
            </a:r>
          </a:p>
          <a:p>
            <a:pPr lvl="1"/>
            <a:r>
              <a:rPr lang="en-US" dirty="0"/>
              <a:t>a=0, b=1, c=0, d=1</a:t>
            </a:r>
          </a:p>
          <a:p>
            <a:pPr lvl="2"/>
            <a:r>
              <a:rPr lang="en-US" dirty="0"/>
              <a:t>F = (0 AND 1) OR (0 AND 1) = 0 OR 0 = 0</a:t>
            </a:r>
          </a:p>
          <a:p>
            <a:pPr lvl="1"/>
            <a:r>
              <a:rPr lang="en-US" dirty="0"/>
              <a:t>a=1, b=1, c=1, d=1</a:t>
            </a:r>
          </a:p>
          <a:p>
            <a:pPr lvl="2"/>
            <a:r>
              <a:rPr lang="en-US" dirty="0"/>
              <a:t>F = (1 AND 1) OR (1 AND 1) = 1 OR 1 = 1</a:t>
            </a:r>
          </a:p>
          <a:p>
            <a:pPr lvl="2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256326-D8D0-4D79-8F77-CCCEC1E03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5576" y="299099"/>
            <a:ext cx="1578424" cy="394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165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8F89-3A7E-49EC-8671-07458622A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English to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F013-899A-4979-84C8-11C1A2979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 variables (things that can be represented in 2 different states</a:t>
            </a:r>
          </a:p>
          <a:p>
            <a:r>
              <a:rPr lang="en-US" dirty="0"/>
              <a:t>Look at the logic words – both, either, and,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Construct a Boolean statement</a:t>
            </a:r>
          </a:p>
        </p:txBody>
      </p:sp>
    </p:spTree>
    <p:extLst>
      <p:ext uri="{BB962C8B-B14F-4D97-AF65-F5344CB8AC3E}">
        <p14:creationId xmlns:p14="http://schemas.microsoft.com/office/powerpoint/2010/main" val="158772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F050-180F-4737-9484-E7A148898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1E148-F4FB-4005-AA28-4C3614EE0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 is true if</a:t>
            </a:r>
          </a:p>
          <a:p>
            <a:pPr lvl="1"/>
            <a:r>
              <a:rPr lang="en-US" dirty="0"/>
              <a:t>a is 1 and b is 1</a:t>
            </a:r>
          </a:p>
          <a:p>
            <a:pPr lvl="2"/>
            <a:r>
              <a:rPr lang="en-US" dirty="0"/>
              <a:t>F = a AND b</a:t>
            </a:r>
          </a:p>
          <a:p>
            <a:pPr lvl="1"/>
            <a:r>
              <a:rPr lang="en-US" dirty="0"/>
              <a:t>Either a or b is 1</a:t>
            </a:r>
          </a:p>
          <a:p>
            <a:pPr lvl="2"/>
            <a:r>
              <a:rPr lang="en-US" dirty="0"/>
              <a:t>F = a OR b</a:t>
            </a:r>
          </a:p>
          <a:p>
            <a:pPr lvl="1"/>
            <a:r>
              <a:rPr lang="en-US" dirty="0"/>
              <a:t>a is 1 and b is 0</a:t>
            </a:r>
          </a:p>
          <a:p>
            <a:pPr lvl="2"/>
            <a:r>
              <a:rPr lang="en-US" dirty="0"/>
              <a:t>F = a AND NOT(b)</a:t>
            </a:r>
          </a:p>
        </p:txBody>
      </p:sp>
    </p:spTree>
    <p:extLst>
      <p:ext uri="{BB962C8B-B14F-4D97-AF65-F5344CB8AC3E}">
        <p14:creationId xmlns:p14="http://schemas.microsoft.com/office/powerpoint/2010/main" val="1185781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6488-3074-4CF0-8C5E-E472270A6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CE416-8517-423A-B831-FA5DA051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fire sprinkler should spray water is high heat is sensed and the system is set to enabled</a:t>
            </a:r>
          </a:p>
          <a:p>
            <a:pPr lvl="1"/>
            <a:r>
              <a:rPr lang="en-US" dirty="0"/>
              <a:t>Let h represent “high heat is sensed”</a:t>
            </a:r>
          </a:p>
          <a:p>
            <a:pPr lvl="1"/>
            <a:r>
              <a:rPr lang="en-US" dirty="0"/>
              <a:t>Let e represent “enabled”</a:t>
            </a:r>
          </a:p>
          <a:p>
            <a:pPr lvl="1"/>
            <a:r>
              <a:rPr lang="en-US" dirty="0"/>
              <a:t>Let F represent “spraying water”</a:t>
            </a:r>
          </a:p>
          <a:p>
            <a:pPr lvl="1"/>
            <a:r>
              <a:rPr lang="en-US" dirty="0"/>
              <a:t>Then F = h AND e</a:t>
            </a:r>
          </a:p>
        </p:txBody>
      </p:sp>
    </p:spTree>
    <p:extLst>
      <p:ext uri="{BB962C8B-B14F-4D97-AF65-F5344CB8AC3E}">
        <p14:creationId xmlns:p14="http://schemas.microsoft.com/office/powerpoint/2010/main" val="437301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20E84-CF48-4606-B368-26615E90F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0C174-D73F-4D12-B3CC-5C0A1C891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8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car alarm should sound if the alarm is enabled, and either the car is shaken or the door is opened</a:t>
            </a:r>
          </a:p>
          <a:p>
            <a:pPr lvl="1"/>
            <a:r>
              <a:rPr lang="en-US" dirty="0"/>
              <a:t>Let a represent alarm is enabled, s represent car is shaken, d represent door is opened, and F represent alarm sounds</a:t>
            </a:r>
          </a:p>
          <a:p>
            <a:pPr lvl="2"/>
            <a:r>
              <a:rPr lang="en-US" dirty="0"/>
              <a:t>Then F= a AND (s OR d)</a:t>
            </a:r>
          </a:p>
          <a:p>
            <a:pPr lvl="1"/>
            <a:r>
              <a:rPr lang="en-US" dirty="0"/>
              <a:t>Alternatively, let d represent that the door is closed (so 1=closed, 0=open)</a:t>
            </a:r>
          </a:p>
          <a:p>
            <a:pPr lvl="2"/>
            <a:r>
              <a:rPr lang="en-US" dirty="0"/>
              <a:t>Then F = a AND (s OR NOT(d))</a:t>
            </a:r>
          </a:p>
        </p:txBody>
      </p:sp>
    </p:spTree>
    <p:extLst>
      <p:ext uri="{BB962C8B-B14F-4D97-AF65-F5344CB8AC3E}">
        <p14:creationId xmlns:p14="http://schemas.microsoft.com/office/powerpoint/2010/main" val="2984841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877D7-22A4-4AAD-8479-29F29C58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AND/OR/NOT Logic Gates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B7A2E-9A89-4F44-9182-E03F0164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5584C-69E9-4F81-8A15-EC679851E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99" y="827631"/>
            <a:ext cx="4834067" cy="2008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92F1F5-E56F-4AEB-B524-C53DF0D9D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3402" y="1148722"/>
            <a:ext cx="3280740" cy="3020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D82F30-C84B-4566-8B21-44C414460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261" y="2897387"/>
            <a:ext cx="4602205" cy="19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75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53C9E-9A06-440C-8080-4CE90E20A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193D-9C7F-444C-8D25-E6D07448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cell</a:t>
            </a:r>
          </a:p>
          <a:p>
            <a:pPr lvl="1"/>
            <a:r>
              <a:rPr lang="en-US" dirty="0"/>
              <a:t>Stores 1 bit</a:t>
            </a:r>
          </a:p>
          <a:p>
            <a:r>
              <a:rPr lang="en-US" dirty="0"/>
              <a:t>Register</a:t>
            </a:r>
          </a:p>
          <a:p>
            <a:pPr lvl="1"/>
            <a:r>
              <a:rPr lang="en-US" dirty="0"/>
              <a:t>A group of n cells, stores a value from 0 to 2</a:t>
            </a:r>
            <a:r>
              <a:rPr lang="en-US" baseline="30000" dirty="0"/>
              <a:t>n</a:t>
            </a:r>
            <a:r>
              <a:rPr lang="en-US" dirty="0"/>
              <a:t> – 1</a:t>
            </a:r>
          </a:p>
          <a:p>
            <a:pPr lvl="1"/>
            <a:r>
              <a:rPr lang="en-US" dirty="0"/>
              <a:t>Encoding scheme matters</a:t>
            </a:r>
          </a:p>
        </p:txBody>
      </p:sp>
    </p:spTree>
    <p:extLst>
      <p:ext uri="{BB962C8B-B14F-4D97-AF65-F5344CB8AC3E}">
        <p14:creationId xmlns:p14="http://schemas.microsoft.com/office/powerpoint/2010/main" val="22390125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A871-C6E2-42E2-9954-6BC5D288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993EA-DE61-444F-8C36-5CCDA5632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349574" cy="3098196"/>
          </a:xfrm>
        </p:spPr>
        <p:txBody>
          <a:bodyPr>
            <a:normAutofit/>
          </a:bodyPr>
          <a:lstStyle/>
          <a:p>
            <a:r>
              <a:rPr lang="en-US" sz="2400" dirty="0"/>
              <a:t>Multiple input AND</a:t>
            </a:r>
          </a:p>
          <a:p>
            <a:pPr lvl="1"/>
            <a:r>
              <a:rPr lang="en-US" sz="2000" dirty="0"/>
              <a:t>Returns 1 when all the inputs are 1</a:t>
            </a:r>
          </a:p>
          <a:p>
            <a:pPr lvl="1"/>
            <a:r>
              <a:rPr lang="en-US" sz="2000" dirty="0"/>
              <a:t>Returns 0 when at least one input is 0</a:t>
            </a:r>
          </a:p>
          <a:p>
            <a:r>
              <a:rPr lang="en-US" sz="2400" dirty="0"/>
              <a:t>Multiple input OR</a:t>
            </a:r>
          </a:p>
          <a:p>
            <a:pPr lvl="1"/>
            <a:r>
              <a:rPr lang="en-US" sz="2000" dirty="0"/>
              <a:t>Returns 1 when at least one input is 1</a:t>
            </a:r>
          </a:p>
          <a:p>
            <a:pPr lvl="1"/>
            <a:r>
              <a:rPr lang="en-US" sz="2000" dirty="0"/>
              <a:t>Returns 0 when all the inputs are 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288D5-820D-4A81-AA96-157A9ED44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949" y="1701986"/>
            <a:ext cx="2745378" cy="19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38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1C648-398F-444E-BFA8-3D5E378E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F1AD7-4824-41F9-95AB-51F2ADD98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736692" cy="308776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Problem: The seatbelt light should turn on if the key is in the ignition, the person is in the seat, and the seat belt has not been fastened</a:t>
            </a:r>
          </a:p>
          <a:p>
            <a:r>
              <a:rPr lang="en-US" dirty="0"/>
              <a:t>Variables:</a:t>
            </a:r>
          </a:p>
          <a:p>
            <a:pPr lvl="1"/>
            <a:r>
              <a:rPr lang="en-US" dirty="0"/>
              <a:t>S = 1: seatbelt is fastened</a:t>
            </a:r>
          </a:p>
          <a:p>
            <a:pPr lvl="1"/>
            <a:r>
              <a:rPr lang="en-US" dirty="0"/>
              <a:t>K = 1: key is in the ignition</a:t>
            </a:r>
          </a:p>
          <a:p>
            <a:pPr lvl="1"/>
            <a:r>
              <a:rPr lang="en-US" dirty="0"/>
              <a:t>P = 1: person is in the seat</a:t>
            </a:r>
          </a:p>
          <a:p>
            <a:r>
              <a:rPr lang="en-US" dirty="0"/>
              <a:t>Equation</a:t>
            </a:r>
          </a:p>
          <a:p>
            <a:pPr lvl="1"/>
            <a:r>
              <a:rPr lang="en-US" dirty="0"/>
              <a:t>F = K AND P AND NOT(S)</a:t>
            </a:r>
          </a:p>
          <a:p>
            <a:r>
              <a:rPr lang="en-US" dirty="0"/>
              <a:t>Circuit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DE16AC-A528-4D16-8EA6-B35115CFA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907" y="1200151"/>
            <a:ext cx="3060093" cy="308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333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387A-029F-4170-A6EE-9EC33DB8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Notation (Shorthand)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695A-2D7F-4528-94CF-DD0112FA0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248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not write AND, OR, NOT all the time</a:t>
            </a:r>
          </a:p>
          <a:p>
            <a:pPr lvl="1"/>
            <a:r>
              <a:rPr lang="en-US" dirty="0"/>
              <a:t>AND becomes multiplication</a:t>
            </a:r>
          </a:p>
          <a:p>
            <a:pPr lvl="1"/>
            <a:r>
              <a:rPr lang="en-US" dirty="0"/>
              <a:t>OR becomes addition</a:t>
            </a:r>
          </a:p>
          <a:p>
            <a:pPr lvl="1"/>
            <a:r>
              <a:rPr lang="en-US" dirty="0"/>
              <a:t>NOT becomes apostrophe (X’)or bar (X)</a:t>
            </a:r>
          </a:p>
          <a:p>
            <a:r>
              <a:rPr lang="en-US" dirty="0"/>
              <a:t>F = (A AND B) OR C → F = AB + C</a:t>
            </a:r>
          </a:p>
          <a:p>
            <a:r>
              <a:rPr lang="en-US" dirty="0"/>
              <a:t>F = (A AND NOT(B) OR C → F = AB’ + C</a:t>
            </a:r>
          </a:p>
          <a:p>
            <a:r>
              <a:rPr lang="en-US" dirty="0"/>
              <a:t>F = NOT(A) AND NOT(B) → F = A’B’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34DCBB4-70E1-40B8-8054-78FA9C0ECC61}"/>
              </a:ext>
            </a:extLst>
          </p:cNvPr>
          <p:cNvCxnSpPr/>
          <p:nvPr/>
        </p:nvCxnSpPr>
        <p:spPr>
          <a:xfrm>
            <a:off x="6280660" y="2449524"/>
            <a:ext cx="193559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9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C5AB-B0E9-4ED5-9609-D51FD0E5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Equation to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5C7A-ED2C-4F79-B4DE-814000AF6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 = (AB)’ + C + (D + EF)’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C01D4-F148-4603-83A3-A266CF2B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369" y="1910211"/>
            <a:ext cx="5653261" cy="28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14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/>
              <a:t>Sections </a:t>
            </a:r>
            <a:r>
              <a:rPr lang="en-US" dirty="0"/>
              <a:t>3.1-3.3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3.4-3.6, 1.6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45B51-08D6-483A-B9F4-05954066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0716-BFC6-473A-8092-4C863020D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Keyboard to Memory</a:t>
            </a:r>
          </a:p>
          <a:p>
            <a:pPr lvl="1"/>
            <a:r>
              <a:rPr lang="en-US" dirty="0"/>
              <a:t>Not USB here</a:t>
            </a:r>
          </a:p>
          <a:p>
            <a:pPr lvl="1"/>
            <a:r>
              <a:rPr lang="en-US" dirty="0"/>
              <a:t>Probably PS/2 using ACSII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94F2F-A3D3-4ABF-A8E8-51CE60E7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571" y="1008999"/>
            <a:ext cx="3691229" cy="39285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640C1B-28B6-4DD3-AFD4-35632D9D8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36" y="2973260"/>
            <a:ext cx="2508488" cy="119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120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C402D-CBB4-4379-A3C8-8A87C9C9A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1F67F-09BE-4EAC-ABA4-94D072FDC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large blocks in a </a:t>
            </a:r>
            <a:r>
              <a:rPr lang="en-US" dirty="0" err="1"/>
              <a:t>uC</a:t>
            </a:r>
            <a:endParaRPr lang="en-US" dirty="0"/>
          </a:p>
          <a:p>
            <a:pPr lvl="1"/>
            <a:r>
              <a:rPr lang="en-US" dirty="0"/>
              <a:t>Specialized functions</a:t>
            </a:r>
          </a:p>
          <a:p>
            <a:r>
              <a:rPr lang="en-US" dirty="0"/>
              <a:t>10 bit adder here</a:t>
            </a:r>
          </a:p>
          <a:p>
            <a:r>
              <a:rPr lang="en-US" dirty="0"/>
              <a:t>Need to go deeper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5D89F-3370-42A4-9DFC-324FC8E15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671" y="976460"/>
            <a:ext cx="3141587" cy="40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07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11D8-DF79-4CB5-A898-6AE0762C6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D9A8B-4F18-4F95-BC1B-354DE4509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Voltage: Difference in electric potential between two points</a:t>
            </a:r>
          </a:p>
          <a:p>
            <a:pPr lvl="1"/>
            <a:r>
              <a:rPr lang="en-US" sz="1400" dirty="0"/>
              <a:t>Analogous to water pressure</a:t>
            </a:r>
          </a:p>
          <a:p>
            <a:r>
              <a:rPr lang="en-US" sz="1800" dirty="0"/>
              <a:t>Current: Flow of charge</a:t>
            </a:r>
          </a:p>
          <a:p>
            <a:pPr lvl="1"/>
            <a:r>
              <a:rPr lang="en-US" sz="1400" dirty="0"/>
              <a:t>Analogous to water flow</a:t>
            </a:r>
          </a:p>
          <a:p>
            <a:r>
              <a:rPr lang="en-US" sz="1800" dirty="0"/>
              <a:t>Resistance: Tendency of wire to resist current flow</a:t>
            </a:r>
          </a:p>
          <a:p>
            <a:pPr lvl="1"/>
            <a:r>
              <a:rPr lang="en-US" sz="1400" dirty="0"/>
              <a:t>Analogous to water pipe diameter</a:t>
            </a:r>
          </a:p>
          <a:p>
            <a:r>
              <a:rPr lang="en-US" sz="1800" dirty="0"/>
              <a:t>V = I x R (Ohm’s Law)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B0D9AD-5470-4D93-BF1B-BCFCDDEA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894" y="2636408"/>
            <a:ext cx="3437183" cy="181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3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Binary with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Levels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27B1C44-4EF3-4576-9C0C-1C926B70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740" y="1299154"/>
            <a:ext cx="52673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C0AD-EA03-4037-B2B2-D8571B74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Voltage Ranges?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42A4D-38AA-45EA-9C5B-83C4124CC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Resistance</a:t>
            </a:r>
          </a:p>
          <a:p>
            <a:r>
              <a:rPr lang="en-US" dirty="0"/>
              <a:t>Capacitance</a:t>
            </a:r>
          </a:p>
          <a:p>
            <a:r>
              <a:rPr lang="en-US" dirty="0"/>
              <a:t>Transmission</a:t>
            </a:r>
          </a:p>
          <a:p>
            <a:r>
              <a:rPr lang="en-US" dirty="0"/>
              <a:t>Noise</a:t>
            </a:r>
          </a:p>
          <a:p>
            <a:r>
              <a:rPr lang="en-US" dirty="0"/>
              <a:t>Floating Ground</a:t>
            </a:r>
          </a:p>
          <a:p>
            <a:r>
              <a:rPr lang="en-US" dirty="0"/>
              <a:t>Speed</a:t>
            </a:r>
          </a:p>
        </p:txBody>
      </p:sp>
      <p:pic>
        <p:nvPicPr>
          <p:cNvPr id="3074" name="Picture 2" descr="Cable Capacitance Correction with Gamry Software">
            <a:extLst>
              <a:ext uri="{FF2B5EF4-FFF2-40B4-BE49-F238E27FC236}">
                <a16:creationId xmlns:a16="http://schemas.microsoft.com/office/drawing/2014/main" id="{1DC05181-F5B9-4555-94D3-810D57776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257" y="1514474"/>
            <a:ext cx="4467225" cy="2428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404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9339-0D4C-4DC5-A9A1-81886699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F6BED-701D-4581-9D26-076DB98C7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11481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3 parts</a:t>
            </a:r>
          </a:p>
          <a:p>
            <a:pPr lvl="1"/>
            <a:r>
              <a:rPr lang="en-US" sz="1800" dirty="0"/>
              <a:t>Source input</a:t>
            </a:r>
          </a:p>
          <a:p>
            <a:pPr lvl="1"/>
            <a:r>
              <a:rPr lang="en-US" sz="1800" dirty="0"/>
              <a:t>Output</a:t>
            </a:r>
          </a:p>
          <a:p>
            <a:pPr lvl="1"/>
            <a:r>
              <a:rPr lang="en-US" sz="1800" dirty="0"/>
              <a:t>Control input</a:t>
            </a:r>
          </a:p>
          <a:p>
            <a:r>
              <a:rPr lang="en-US" sz="2200" dirty="0"/>
              <a:t>Manual switches?! No!</a:t>
            </a:r>
          </a:p>
          <a:p>
            <a:r>
              <a:rPr lang="en-US" sz="2000" dirty="0"/>
              <a:t>Timeline:</a:t>
            </a:r>
          </a:p>
          <a:p>
            <a:pPr lvl="1"/>
            <a:r>
              <a:rPr lang="en-US" sz="1800" dirty="0"/>
              <a:t>1930s – Relays</a:t>
            </a:r>
          </a:p>
          <a:p>
            <a:pPr lvl="1"/>
            <a:r>
              <a:rPr lang="en-US" sz="1800" dirty="0"/>
              <a:t>1940s – Vacuum Tubes</a:t>
            </a:r>
          </a:p>
          <a:p>
            <a:pPr lvl="1"/>
            <a:r>
              <a:rPr lang="en-US" sz="1800" dirty="0"/>
              <a:t>1950s – Discrete transistors</a:t>
            </a:r>
          </a:p>
          <a:p>
            <a:pPr lvl="1"/>
            <a:r>
              <a:rPr lang="en-US" sz="1800" dirty="0"/>
              <a:t>1960s Integrated Circuits (ICs)</a:t>
            </a:r>
          </a:p>
          <a:p>
            <a:pPr lvl="2"/>
            <a:r>
              <a:rPr lang="en-US" sz="1600" dirty="0"/>
              <a:t>From a few, to tens, to hundreds, to billions today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A1D5A1-CE77-40F8-932E-93B70527D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8730" y="205979"/>
            <a:ext cx="2366133" cy="2252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CA7C95-FE62-4E09-A03E-91D00B0AB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30" y="2532496"/>
            <a:ext cx="2855309" cy="178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03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FF2B8-BF24-46AD-932B-8C7C5C1D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738CF-5BAC-4C17-92BA-95E37D00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Two Types – BJT and MOSFET</a:t>
            </a:r>
          </a:p>
          <a:p>
            <a:pPr lvl="1"/>
            <a:r>
              <a:rPr lang="en-US" sz="1600" dirty="0"/>
              <a:t>Bipolar Junction Transistor</a:t>
            </a:r>
          </a:p>
          <a:p>
            <a:pPr lvl="1"/>
            <a:r>
              <a:rPr lang="en-US" sz="1600" dirty="0"/>
              <a:t>Metal-Oxide-Semiconductor Field-Effect Transistor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C1266-2E27-4A73-9C0F-52BFCE580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78" y="2125428"/>
            <a:ext cx="2851179" cy="2149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03F402-0399-4E26-8EE4-EA7983E21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799" y="1200151"/>
            <a:ext cx="3179833" cy="30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00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6522</TotalTime>
  <Words>951</Words>
  <Application>Microsoft Office PowerPoint</Application>
  <PresentationFormat>On-screen Show (16:9)</PresentationFormat>
  <Paragraphs>138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Office Theme</vt:lpstr>
      <vt:lpstr>Custom Design</vt:lpstr>
      <vt:lpstr>CPE201 Digital Design</vt:lpstr>
      <vt:lpstr>Binary Storage</vt:lpstr>
      <vt:lpstr>Example</vt:lpstr>
      <vt:lpstr>Binary Processing</vt:lpstr>
      <vt:lpstr>Electrical Review</vt:lpstr>
      <vt:lpstr>Representing Binary with Voltage</vt:lpstr>
      <vt:lpstr>Why the Voltage Ranges?</vt:lpstr>
      <vt:lpstr>Switches</vt:lpstr>
      <vt:lpstr>Transistors</vt:lpstr>
      <vt:lpstr>Example</vt:lpstr>
      <vt:lpstr>Boolean Logic Gates</vt:lpstr>
      <vt:lpstr>Boolean Algebra</vt:lpstr>
      <vt:lpstr>Boolean in History</vt:lpstr>
      <vt:lpstr>Evaluation</vt:lpstr>
      <vt:lpstr>English to Boolean</vt:lpstr>
      <vt:lpstr>Examples</vt:lpstr>
      <vt:lpstr>Example</vt:lpstr>
      <vt:lpstr>Example</vt:lpstr>
      <vt:lpstr>AND/OR/NOT Logic Gates</vt:lpstr>
      <vt:lpstr>Multiple Inputs</vt:lpstr>
      <vt:lpstr>Example</vt:lpstr>
      <vt:lpstr>Boolean Notation (Shorthand)</vt:lpstr>
      <vt:lpstr>Boolean Equation to Circuit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316</cp:revision>
  <dcterms:created xsi:type="dcterms:W3CDTF">2011-02-22T22:01:47Z</dcterms:created>
  <dcterms:modified xsi:type="dcterms:W3CDTF">2022-02-20T01:29:22Z</dcterms:modified>
</cp:coreProperties>
</file>