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9"/>
  </p:notesMasterIdLst>
  <p:sldIdLst>
    <p:sldId id="337" r:id="rId3"/>
    <p:sldId id="387" r:id="rId4"/>
    <p:sldId id="388" r:id="rId5"/>
    <p:sldId id="363" r:id="rId6"/>
    <p:sldId id="355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82" r:id="rId23"/>
    <p:sldId id="383" r:id="rId24"/>
    <p:sldId id="384" r:id="rId25"/>
    <p:sldId id="385" r:id="rId26"/>
    <p:sldId id="386" r:id="rId27"/>
    <p:sldId id="354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81" autoAdjust="0"/>
    <p:restoredTop sz="94718" autoAdjust="0"/>
  </p:normalViewPr>
  <p:slideViewPr>
    <p:cSldViewPr snapToGrid="0" snapToObjects="1">
      <p:cViewPr varScale="1">
        <p:scale>
          <a:sx n="143" d="100"/>
          <a:sy n="143" d="100"/>
        </p:scale>
        <p:origin x="28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9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B8E4-85D4-5944-99D3-6E8BBA567C32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33880-2939-3547-96ED-80D56EC61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3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5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1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81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0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311293"/>
            <a:ext cx="9182100" cy="85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7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8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CPE201</a:t>
            </a:r>
            <a:br>
              <a:rPr lang="en-US" dirty="0"/>
            </a:br>
            <a:r>
              <a:rPr lang="en-US" dirty="0"/>
              <a:t>Digital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By Benjamin Haas</a:t>
            </a:r>
          </a:p>
          <a:p>
            <a:endParaRPr lang="en-US" dirty="0"/>
          </a:p>
          <a:p>
            <a:r>
              <a:rPr lang="en-US" dirty="0"/>
              <a:t>Class 8: </a:t>
            </a:r>
            <a:r>
              <a:rPr lang="en-US" dirty="0" err="1"/>
              <a:t>DeMorgan’s</a:t>
            </a:r>
            <a:r>
              <a:rPr lang="en-US" dirty="0"/>
              <a:t> and Boolean Simplification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7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0425-5695-4593-A49D-C1D4B8D9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FD2C-316C-4851-82DB-B3EB8A223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  <a:p>
            <a:r>
              <a:rPr lang="en-US" dirty="0"/>
              <a:t>Karnaugh Maps</a:t>
            </a:r>
          </a:p>
        </p:txBody>
      </p:sp>
    </p:spTree>
    <p:extLst>
      <p:ext uri="{BB962C8B-B14F-4D97-AF65-F5344CB8AC3E}">
        <p14:creationId xmlns:p14="http://schemas.microsoft.com/office/powerpoint/2010/main" val="217679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C433-7C00-48A5-9A14-5CAFC0B3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43474-05D5-4534-8A1C-DFB1AD30A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 expressions using the laws and 12 rules</a:t>
            </a:r>
          </a:p>
          <a:p>
            <a:pPr lvl="1"/>
            <a:r>
              <a:rPr lang="en-US" dirty="0"/>
              <a:t>Group terms together that have common terms</a:t>
            </a:r>
          </a:p>
          <a:p>
            <a:pPr lvl="1"/>
            <a:r>
              <a:rPr lang="en-US" dirty="0"/>
              <a:t>Simplify negations using </a:t>
            </a:r>
            <a:r>
              <a:rPr lang="en-US" dirty="0" err="1"/>
              <a:t>DeMorgan’s</a:t>
            </a:r>
            <a:endParaRPr lang="en-US" dirty="0"/>
          </a:p>
          <a:p>
            <a:pPr lvl="1"/>
            <a:r>
              <a:rPr lang="en-US" dirty="0"/>
              <a:t>Remove un-needed terms using the rules</a:t>
            </a:r>
          </a:p>
          <a:p>
            <a:pPr lvl="2"/>
            <a:r>
              <a:rPr lang="en-US" dirty="0"/>
              <a:t>A + 0 = A, A ∙ 1 = A, etc.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17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8804-45B5-40B3-8AE8-2D28A12E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B3FD8-4AAE-4CEB-AF6C-8857E4E9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A’BC + AB’C’ + A’B’C’ + AB’C + ABC</a:t>
            </a:r>
          </a:p>
          <a:p>
            <a:r>
              <a:rPr lang="en-US" dirty="0"/>
              <a:t>(AB)’ + (AC)’ + A’B’C’</a:t>
            </a:r>
          </a:p>
          <a:p>
            <a:r>
              <a:rPr lang="en-US" dirty="0"/>
              <a:t>A + AB + AB’C</a:t>
            </a:r>
          </a:p>
        </p:txBody>
      </p:sp>
    </p:spTree>
    <p:extLst>
      <p:ext uri="{BB962C8B-B14F-4D97-AF65-F5344CB8AC3E}">
        <p14:creationId xmlns:p14="http://schemas.microsoft.com/office/powerpoint/2010/main" val="261194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D410-6C99-4ED3-8241-B76446EA8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DA0D1-805C-4E9C-9809-2C2D72928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Sum-of-products (SOP)</a:t>
            </a:r>
          </a:p>
          <a:p>
            <a:endParaRPr lang="en-US" dirty="0"/>
          </a:p>
          <a:p>
            <a:r>
              <a:rPr lang="en-US" dirty="0"/>
              <a:t>Product-of-sums (POS)</a:t>
            </a:r>
          </a:p>
          <a:p>
            <a:endParaRPr lang="en-US" dirty="0"/>
          </a:p>
          <a:p>
            <a:r>
              <a:rPr lang="en-US" dirty="0"/>
              <a:t>Standard forms makes things easier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1BD2F-1FF8-47C2-8C74-FB045F36B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39" y="1063229"/>
            <a:ext cx="2300145" cy="1102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BC2F9C-62F8-48D4-933D-425202647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039" y="2235942"/>
            <a:ext cx="3002219" cy="119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44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6227-CBD8-4B91-B989-BEB17E05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868F8-7B2D-44DC-9A3C-26823B92E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terms have + or ∙ between them and no () </a:t>
            </a:r>
          </a:p>
          <a:p>
            <a:r>
              <a:rPr lang="en-US" dirty="0"/>
              <a:t>AB + AC + ABC</a:t>
            </a:r>
          </a:p>
          <a:p>
            <a:r>
              <a:rPr lang="en-US" dirty="0"/>
              <a:t>A’B + AC + A’B’C’</a:t>
            </a:r>
          </a:p>
          <a:p>
            <a:r>
              <a:rPr lang="en-US" dirty="0"/>
              <a:t>A(B + C) + AB</a:t>
            </a:r>
          </a:p>
          <a:p>
            <a:r>
              <a:rPr lang="en-US" dirty="0"/>
              <a:t>(AB)’ + AC</a:t>
            </a:r>
          </a:p>
          <a:p>
            <a:endParaRPr lang="en-US" dirty="0"/>
          </a:p>
        </p:txBody>
      </p:sp>
      <p:pic>
        <p:nvPicPr>
          <p:cNvPr id="1026" name="Picture 2" descr="Green Check Mark Logo Template Illustration Design. Vector EPS 10. - Download Free Vector Art ...">
            <a:extLst>
              <a:ext uri="{FF2B5EF4-FFF2-40B4-BE49-F238E27FC236}">
                <a16:creationId xmlns:a16="http://schemas.microsoft.com/office/drawing/2014/main" id="{5BA390C5-0D22-4C5E-A6E9-7402A7C37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716" y="1907850"/>
            <a:ext cx="442599" cy="44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een Check Mark Logo Template Illustration Design. Vector EPS 10. - Download Free Vector Art ...">
            <a:extLst>
              <a:ext uri="{FF2B5EF4-FFF2-40B4-BE49-F238E27FC236}">
                <a16:creationId xmlns:a16="http://schemas.microsoft.com/office/drawing/2014/main" id="{71DB3376-C083-409F-9568-4A88DCB41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800" y="2454788"/>
            <a:ext cx="442599" cy="44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d x mark icon - Free red x mark icons">
            <a:extLst>
              <a:ext uri="{FF2B5EF4-FFF2-40B4-BE49-F238E27FC236}">
                <a16:creationId xmlns:a16="http://schemas.microsoft.com/office/drawing/2014/main" id="{5683EF50-992B-4E40-A4FB-7D78C6DDB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800" y="3029798"/>
            <a:ext cx="442738" cy="44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d x mark icon - Free red x mark icons">
            <a:extLst>
              <a:ext uri="{FF2B5EF4-FFF2-40B4-BE49-F238E27FC236}">
                <a16:creationId xmlns:a16="http://schemas.microsoft.com/office/drawing/2014/main" id="{8F828A81-3F67-4C25-A7BF-78A7DB554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800" y="3624936"/>
            <a:ext cx="442738" cy="44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05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F53A-40FB-4CC9-902B-48CBA05A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C36F-8000-4B45-9283-56E7B15C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 and </a:t>
            </a:r>
            <a:r>
              <a:rPr lang="en-US" dirty="0" err="1"/>
              <a:t>DeMorgan’s</a:t>
            </a:r>
            <a:endParaRPr lang="en-US" dirty="0"/>
          </a:p>
          <a:p>
            <a:r>
              <a:rPr lang="en-US" dirty="0"/>
              <a:t>A(B + C) + AB = AB + AC</a:t>
            </a:r>
          </a:p>
          <a:p>
            <a:r>
              <a:rPr lang="en-US" dirty="0"/>
              <a:t>(AB)’ + AC = A’ + B’ + AC</a:t>
            </a:r>
          </a:p>
          <a:p>
            <a:endParaRPr lang="en-US" dirty="0"/>
          </a:p>
        </p:txBody>
      </p:sp>
      <p:pic>
        <p:nvPicPr>
          <p:cNvPr id="4" name="Picture 2" descr="Green Check Mark Logo Template Illustration Design. Vector EPS 10. - Download Free Vector Art ...">
            <a:extLst>
              <a:ext uri="{FF2B5EF4-FFF2-40B4-BE49-F238E27FC236}">
                <a16:creationId xmlns:a16="http://schemas.microsoft.com/office/drawing/2014/main" id="{D9538E97-F8EF-49D4-9EB6-9E1777AE6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026" y="2454788"/>
            <a:ext cx="442599" cy="44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een Check Mark Logo Template Illustration Design. Vector EPS 10. - Download Free Vector Art ...">
            <a:extLst>
              <a:ext uri="{FF2B5EF4-FFF2-40B4-BE49-F238E27FC236}">
                <a16:creationId xmlns:a16="http://schemas.microsoft.com/office/drawing/2014/main" id="{38D9F6B2-A98F-413A-BB98-41205984A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026" y="1853298"/>
            <a:ext cx="442599" cy="44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417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C67D-C9F1-4AB9-B46D-B79E0FE6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CCDAF-0662-44A2-ADC2-1F6EA5C8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inputs need to be in each product term</a:t>
            </a:r>
          </a:p>
          <a:p>
            <a:endParaRPr lang="en-US" dirty="0"/>
          </a:p>
          <a:p>
            <a:r>
              <a:rPr lang="en-US" dirty="0"/>
              <a:t>A’BC + AB’C + A’B’C</a:t>
            </a:r>
          </a:p>
          <a:p>
            <a:r>
              <a:rPr lang="en-US" dirty="0"/>
              <a:t>ABC + AB + A’BC’</a:t>
            </a:r>
          </a:p>
        </p:txBody>
      </p:sp>
      <p:pic>
        <p:nvPicPr>
          <p:cNvPr id="4" name="Picture 2" descr="Green Check Mark Logo Template Illustration Design. Vector EPS 10. - Download Free Vector Art ...">
            <a:extLst>
              <a:ext uri="{FF2B5EF4-FFF2-40B4-BE49-F238E27FC236}">
                <a16:creationId xmlns:a16="http://schemas.microsoft.com/office/drawing/2014/main" id="{D999C957-358B-44FC-B9C8-CB05D3CDF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454788"/>
            <a:ext cx="442599" cy="44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d x mark icon - Free red x mark icons">
            <a:extLst>
              <a:ext uri="{FF2B5EF4-FFF2-40B4-BE49-F238E27FC236}">
                <a16:creationId xmlns:a16="http://schemas.microsoft.com/office/drawing/2014/main" id="{AF599F29-FB02-4118-B395-7BCA1A642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61" y="3029798"/>
            <a:ext cx="442738" cy="44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812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E607-ED30-4AFD-AB0F-4EE65EFD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SOP to Standard SOP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2F06D-DAD1-497D-BA70-B85C43F3D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115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 Rule 6: A + A’ = 1</a:t>
            </a:r>
          </a:p>
          <a:p>
            <a:r>
              <a:rPr lang="en-US" dirty="0"/>
              <a:t>Multiply terms by the missing variable using Rule 6 and expand</a:t>
            </a:r>
          </a:p>
          <a:p>
            <a:r>
              <a:rPr lang="en-US" dirty="0"/>
              <a:t>A’BC + AB + A’BC’</a:t>
            </a:r>
          </a:p>
          <a:p>
            <a:r>
              <a:rPr lang="en-US" dirty="0"/>
              <a:t>AB(C + C’) = ABC + ABC’</a:t>
            </a:r>
          </a:p>
          <a:p>
            <a:r>
              <a:rPr lang="en-US" dirty="0"/>
              <a:t>A’BC + ABC + ABC’ + A’BC’</a:t>
            </a:r>
          </a:p>
        </p:txBody>
      </p:sp>
    </p:spTree>
    <p:extLst>
      <p:ext uri="{BB962C8B-B14F-4D97-AF65-F5344CB8AC3E}">
        <p14:creationId xmlns:p14="http://schemas.microsoft.com/office/powerpoint/2010/main" val="1261324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983C-9825-4B6F-9F38-49FBA472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A1E1-AFF2-4180-B913-20FA0C6DC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term in the final expression is a line in the truth table for a 1</a:t>
            </a:r>
          </a:p>
          <a:p>
            <a:r>
              <a:rPr lang="en-US" dirty="0"/>
              <a:t>You could read the truth table from the expression</a:t>
            </a:r>
          </a:p>
          <a:p>
            <a:r>
              <a:rPr lang="en-US" dirty="0"/>
              <a:t>A’BC + ABC + ABC’ + A’BC’ = 0’11 + 111 + 110’ + 0’10’</a:t>
            </a:r>
          </a:p>
        </p:txBody>
      </p:sp>
    </p:spTree>
    <p:extLst>
      <p:ext uri="{BB962C8B-B14F-4D97-AF65-F5344CB8AC3E}">
        <p14:creationId xmlns:p14="http://schemas.microsoft.com/office/powerpoint/2010/main" val="419607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98D5-225D-4F49-8EA1-1C8B684D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FEA86-06BE-47E0-AFD1-1F581061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 + AB’CD</a:t>
            </a:r>
          </a:p>
          <a:p>
            <a:r>
              <a:rPr lang="en-US"/>
              <a:t>Expand twice</a:t>
            </a:r>
          </a:p>
        </p:txBody>
      </p:sp>
    </p:spTree>
    <p:extLst>
      <p:ext uri="{BB962C8B-B14F-4D97-AF65-F5344CB8AC3E}">
        <p14:creationId xmlns:p14="http://schemas.microsoft.com/office/powerpoint/2010/main" val="368272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3794-286C-4EAD-9F3F-EDCD468A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29C0-1937-4EBB-AA36-BC22C7C9A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3156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First submission</a:t>
            </a:r>
          </a:p>
          <a:p>
            <a:pPr lvl="1"/>
            <a:r>
              <a:rPr lang="en-US" dirty="0"/>
              <a:t>You can get between 0% and 100% for HW total</a:t>
            </a:r>
          </a:p>
          <a:p>
            <a:pPr lvl="1"/>
            <a:r>
              <a:rPr lang="en-US" dirty="0"/>
              <a:t>Correct problems – full credit, no change on resubmission</a:t>
            </a:r>
          </a:p>
          <a:p>
            <a:pPr lvl="1"/>
            <a:r>
              <a:rPr lang="en-US" dirty="0"/>
              <a:t>Incorrect problems – no credit, can be corrected in resubmission</a:t>
            </a:r>
          </a:p>
          <a:p>
            <a:r>
              <a:rPr lang="en-US" dirty="0"/>
              <a:t>Second submission</a:t>
            </a:r>
          </a:p>
          <a:p>
            <a:pPr lvl="1"/>
            <a:r>
              <a:rPr lang="en-US" dirty="0"/>
              <a:t>Submit corrected work</a:t>
            </a:r>
          </a:p>
          <a:p>
            <a:pPr lvl="1"/>
            <a:r>
              <a:rPr lang="en-US" dirty="0"/>
              <a:t>Must include a reflection to change a 0% to 100%</a:t>
            </a:r>
          </a:p>
          <a:p>
            <a:pPr lvl="2"/>
            <a:r>
              <a:rPr lang="en-US" dirty="0"/>
              <a:t>Why did you get it wrong the first time and what did you learn to correct the error</a:t>
            </a:r>
          </a:p>
          <a:p>
            <a:pPr lvl="2"/>
            <a:r>
              <a:rPr lang="en-US" dirty="0"/>
              <a:t>Full sentences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59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C304-D197-4082-9744-3E1E0D018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0CC2-78A2-4E17-9BC4-CD378DB14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terms are groupings of +, multiplied together</a:t>
            </a:r>
          </a:p>
          <a:p>
            <a:r>
              <a:rPr lang="en-US" dirty="0"/>
              <a:t>Not can only apply to one input term at a time</a:t>
            </a:r>
          </a:p>
          <a:p>
            <a:r>
              <a:rPr lang="en-US" dirty="0"/>
              <a:t>(A’ + B)(A + B + C’)(A)</a:t>
            </a:r>
          </a:p>
          <a:p>
            <a:r>
              <a:rPr lang="en-US" dirty="0"/>
              <a:t>(A + B)’(AB + C)</a:t>
            </a:r>
          </a:p>
        </p:txBody>
      </p:sp>
      <p:pic>
        <p:nvPicPr>
          <p:cNvPr id="4" name="Picture 2" descr="Green Check Mark Logo Template Illustration Design. Vector EPS 10. - Download Free Vector Art ...">
            <a:extLst>
              <a:ext uri="{FF2B5EF4-FFF2-40B4-BE49-F238E27FC236}">
                <a16:creationId xmlns:a16="http://schemas.microsoft.com/office/drawing/2014/main" id="{21D45479-32B5-45B4-B96C-1C4EBA358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65111"/>
            <a:ext cx="442599" cy="44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d x mark icon - Free red x mark icons">
            <a:extLst>
              <a:ext uri="{FF2B5EF4-FFF2-40B4-BE49-F238E27FC236}">
                <a16:creationId xmlns:a16="http://schemas.microsoft.com/office/drawing/2014/main" id="{29D38DA0-14D5-40E5-B9CE-C8845526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61" y="3519180"/>
            <a:ext cx="442738" cy="44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811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F53A-40FB-4CC9-902B-48CBA05A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C36F-8000-4B45-9283-56E7B15C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DeMorgan’s</a:t>
            </a:r>
            <a:r>
              <a:rPr lang="en-US" dirty="0"/>
              <a:t> and Rule 12: (A + B)(A + C) = A + BC</a:t>
            </a:r>
          </a:p>
          <a:p>
            <a:r>
              <a:rPr lang="en-US" dirty="0"/>
              <a:t>(A + B)’ = A’B’ = (A’)(B’)</a:t>
            </a:r>
          </a:p>
          <a:p>
            <a:r>
              <a:rPr lang="en-US" dirty="0"/>
              <a:t>(AB + C) = (A + C)(B + C)</a:t>
            </a:r>
          </a:p>
        </p:txBody>
      </p:sp>
      <p:pic>
        <p:nvPicPr>
          <p:cNvPr id="4" name="Picture 2" descr="Green Check Mark Logo Template Illustration Design. Vector EPS 10. - Download Free Vector Art ...">
            <a:extLst>
              <a:ext uri="{FF2B5EF4-FFF2-40B4-BE49-F238E27FC236}">
                <a16:creationId xmlns:a16="http://schemas.microsoft.com/office/drawing/2014/main" id="{D9538E97-F8EF-49D4-9EB6-9E1777AE6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025" y="2432819"/>
            <a:ext cx="442599" cy="44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een Check Mark Logo Template Illustration Design. Vector EPS 10. - Download Free Vector Art ...">
            <a:extLst>
              <a:ext uri="{FF2B5EF4-FFF2-40B4-BE49-F238E27FC236}">
                <a16:creationId xmlns:a16="http://schemas.microsoft.com/office/drawing/2014/main" id="{38D9F6B2-A98F-413A-BB98-41205984A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024" y="3012340"/>
            <a:ext cx="442599" cy="44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966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C67D-C9F1-4AB9-B46D-B79E0FE6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CCDAF-0662-44A2-ADC2-1F6EA5C8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inputs need to be in each sum term</a:t>
            </a:r>
          </a:p>
          <a:p>
            <a:endParaRPr lang="en-US" dirty="0"/>
          </a:p>
          <a:p>
            <a:r>
              <a:rPr lang="en-US" dirty="0"/>
              <a:t>(A’ + B + C)(A + B’ + C)(A’ + B’ + C)</a:t>
            </a:r>
          </a:p>
          <a:p>
            <a:r>
              <a:rPr lang="en-US" dirty="0"/>
              <a:t>(A + B + C)(A + B)(A’ + B + C’)</a:t>
            </a:r>
          </a:p>
        </p:txBody>
      </p:sp>
      <p:pic>
        <p:nvPicPr>
          <p:cNvPr id="4" name="Picture 2" descr="Green Check Mark Logo Template Illustration Design. Vector EPS 10. - Download Free Vector Art ...">
            <a:extLst>
              <a:ext uri="{FF2B5EF4-FFF2-40B4-BE49-F238E27FC236}">
                <a16:creationId xmlns:a16="http://schemas.microsoft.com/office/drawing/2014/main" id="{D999C957-358B-44FC-B9C8-CB05D3CDF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500" y="2471265"/>
            <a:ext cx="442599" cy="44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d x mark icon - Free red x mark icons">
            <a:extLst>
              <a:ext uri="{FF2B5EF4-FFF2-40B4-BE49-F238E27FC236}">
                <a16:creationId xmlns:a16="http://schemas.microsoft.com/office/drawing/2014/main" id="{AF599F29-FB02-4118-B395-7BCA1A642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361" y="2983077"/>
            <a:ext cx="442738" cy="44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40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5E607-ED30-4AFD-AB0F-4EE65EFD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POS to Standard 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2F06D-DAD1-497D-BA70-B85C43F3D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11545"/>
          </a:xfrm>
        </p:spPr>
        <p:txBody>
          <a:bodyPr>
            <a:normAutofit/>
          </a:bodyPr>
          <a:lstStyle/>
          <a:p>
            <a:r>
              <a:rPr lang="en-US" dirty="0"/>
              <a:t>Use Rule 8: A ∙ A’ = 0 to add terms</a:t>
            </a:r>
          </a:p>
          <a:p>
            <a:r>
              <a:rPr lang="en-US" dirty="0"/>
              <a:t>Expand using Rule 12</a:t>
            </a:r>
          </a:p>
          <a:p>
            <a:r>
              <a:rPr lang="en-US" dirty="0"/>
              <a:t>(A’ + B + C)(A + B)(A’ + B + C’)</a:t>
            </a:r>
          </a:p>
          <a:p>
            <a:r>
              <a:rPr lang="en-US" dirty="0"/>
              <a:t>(A + B + CC’) = (A + B + C)(A + B + C’)</a:t>
            </a:r>
          </a:p>
          <a:p>
            <a:r>
              <a:rPr lang="en-US" dirty="0"/>
              <a:t>(A’ + B + C) (A + B + C)(A + B + C’)(A’ + B + C’)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495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983C-9825-4B6F-9F38-49FBA472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0A1E1-AFF2-4180-B913-20FA0C6DC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31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term in the final expression is a line in the truth table for a 0</a:t>
            </a:r>
          </a:p>
          <a:p>
            <a:r>
              <a:rPr lang="en-US" dirty="0"/>
              <a:t>You could read the truth table from the expression</a:t>
            </a:r>
          </a:p>
          <a:p>
            <a:r>
              <a:rPr lang="en-US" dirty="0"/>
              <a:t>(A’ + B + C) (A + B + C)(A + B + C’)(A’ + B + </a:t>
            </a:r>
            <a:r>
              <a:rPr lang="en-US"/>
              <a:t>C’) = </a:t>
            </a:r>
            <a:r>
              <a:rPr lang="en-US" dirty="0"/>
              <a:t>(1’+0+0)(0+0+0)(0+0+1’)(1’+0+1’)</a:t>
            </a:r>
          </a:p>
        </p:txBody>
      </p:sp>
    </p:spTree>
    <p:extLst>
      <p:ext uri="{BB962C8B-B14F-4D97-AF65-F5344CB8AC3E}">
        <p14:creationId xmlns:p14="http://schemas.microsoft.com/office/powerpoint/2010/main" val="2073482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98D5-225D-4F49-8EA1-1C8B684D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FEA86-06BE-47E0-AFD1-1F581061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 + B)(A + B’ + C + D)</a:t>
            </a:r>
          </a:p>
          <a:p>
            <a:r>
              <a:rPr lang="en-US" dirty="0"/>
              <a:t>Expand twice</a:t>
            </a:r>
          </a:p>
        </p:txBody>
      </p:sp>
    </p:spTree>
    <p:extLst>
      <p:ext uri="{BB962C8B-B14F-4D97-AF65-F5344CB8AC3E}">
        <p14:creationId xmlns:p14="http://schemas.microsoft.com/office/powerpoint/2010/main" val="3367035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EE22-A97B-472A-9236-D2EB670B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8BC7-4A03-437E-883F-B7AFAE3B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  <a:p>
            <a:pPr lvl="1"/>
            <a:r>
              <a:rPr lang="en-US"/>
              <a:t>Sections </a:t>
            </a:r>
            <a:r>
              <a:rPr lang="en-US" dirty="0"/>
              <a:t>4.3-4.6</a:t>
            </a:r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Sections 4.7-4.10</a:t>
            </a:r>
          </a:p>
        </p:txBody>
      </p:sp>
    </p:spTree>
    <p:extLst>
      <p:ext uri="{BB962C8B-B14F-4D97-AF65-F5344CB8AC3E}">
        <p14:creationId xmlns:p14="http://schemas.microsoft.com/office/powerpoint/2010/main" val="29242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64E1-83A7-495C-B887-84D91F1C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35BA-A975-4997-A98D-2D18A1EA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Next Wednesday – 02/23</a:t>
            </a:r>
          </a:p>
          <a:p>
            <a:r>
              <a:rPr lang="en-US" dirty="0"/>
              <a:t>In class</a:t>
            </a:r>
          </a:p>
          <a:p>
            <a:r>
              <a:rPr lang="en-US" dirty="0"/>
              <a:t>Turn in </a:t>
            </a:r>
            <a:r>
              <a:rPr lang="en-US"/>
              <a:t>paper submissions</a:t>
            </a:r>
            <a:endParaRPr lang="en-US" dirty="0"/>
          </a:p>
          <a:p>
            <a:r>
              <a:rPr lang="en-US" dirty="0"/>
              <a:t>All material through this week is fair game</a:t>
            </a:r>
          </a:p>
          <a:p>
            <a:r>
              <a:rPr lang="en-US" dirty="0"/>
              <a:t>1 handwritten cheat sheet, both sides</a:t>
            </a:r>
          </a:p>
          <a:p>
            <a:r>
              <a:rPr lang="en-US" dirty="0"/>
              <a:t>Calculator</a:t>
            </a:r>
          </a:p>
        </p:txBody>
      </p:sp>
    </p:spTree>
    <p:extLst>
      <p:ext uri="{BB962C8B-B14F-4D97-AF65-F5344CB8AC3E}">
        <p14:creationId xmlns:p14="http://schemas.microsoft.com/office/powerpoint/2010/main" val="196109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EF01-89CA-45DF-B430-4C99D949C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NAND and NOR Equivalents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7C82-34BE-424C-ADF7-252054CD1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Foreshadowing…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A1B7E-09B1-44C2-8769-73B1A77E7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24" y="1258229"/>
            <a:ext cx="3834612" cy="1256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92C307-5295-46B4-9BCF-AFDE3E635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67" y="2600698"/>
            <a:ext cx="4124325" cy="1409700"/>
          </a:xfrm>
          <a:prstGeom prst="rect">
            <a:avLst/>
          </a:prstGeom>
        </p:spPr>
      </p:pic>
      <p:pic>
        <p:nvPicPr>
          <p:cNvPr id="8" name="Picture 2" descr="NAND and NOR logic gate - Logic Gate - DYclassroom | Have fun learning :-)">
            <a:extLst>
              <a:ext uri="{FF2B5EF4-FFF2-40B4-BE49-F238E27FC236}">
                <a16:creationId xmlns:a16="http://schemas.microsoft.com/office/drawing/2014/main" id="{246C3B45-98DF-4B66-8CB0-1D402A313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591" y="2666154"/>
            <a:ext cx="1925580" cy="161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Universal Logic Gate NAND - Logic Gate - DYclassroom | Have fun learning :-)">
            <a:extLst>
              <a:ext uri="{FF2B5EF4-FFF2-40B4-BE49-F238E27FC236}">
                <a16:creationId xmlns:a16="http://schemas.microsoft.com/office/drawing/2014/main" id="{1D8F0F1B-7FDA-45D5-A070-91415A3C9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590" y="1063229"/>
            <a:ext cx="1925581" cy="164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98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F34D-F56A-4B2C-BC3C-6CDC7FCD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DeMorgan’s</a:t>
            </a:r>
            <a:r>
              <a:rPr lang="en-US" dirty="0"/>
              <a:t>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3D-3A6C-4F56-9808-1A4D4345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mathematical equivalent</a:t>
            </a:r>
          </a:p>
          <a:p>
            <a:r>
              <a:rPr lang="en-US" dirty="0"/>
              <a:t>(XY)’ = X’ + Y’</a:t>
            </a:r>
          </a:p>
          <a:p>
            <a:r>
              <a:rPr lang="en-US" dirty="0"/>
              <a:t>(X + Y)’ = X’Y’</a:t>
            </a:r>
          </a:p>
        </p:txBody>
      </p:sp>
    </p:spTree>
    <p:extLst>
      <p:ext uri="{BB962C8B-B14F-4D97-AF65-F5344CB8AC3E}">
        <p14:creationId xmlns:p14="http://schemas.microsoft.com/office/powerpoint/2010/main" val="239454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C629-5139-451E-B445-99419E832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8A8D1-CB4C-46AD-89F2-1866F0DCC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(XYZ)’</a:t>
            </a:r>
          </a:p>
          <a:p>
            <a:r>
              <a:rPr lang="en-US" dirty="0"/>
              <a:t>(X’ + Y’ + Z’)’</a:t>
            </a:r>
          </a:p>
          <a:p>
            <a:r>
              <a:rPr lang="en-US" dirty="0"/>
              <a:t>(W’X + Y’Z’)’</a:t>
            </a:r>
          </a:p>
          <a:p>
            <a:r>
              <a:rPr lang="en-US" dirty="0"/>
              <a:t>((A’ + B’) + C’)’</a:t>
            </a:r>
          </a:p>
          <a:p>
            <a:r>
              <a:rPr lang="en-US" dirty="0"/>
              <a:t>(A’B(C + D’) + E)’</a:t>
            </a:r>
          </a:p>
        </p:txBody>
      </p:sp>
    </p:spTree>
    <p:extLst>
      <p:ext uri="{BB962C8B-B14F-4D97-AF65-F5344CB8AC3E}">
        <p14:creationId xmlns:p14="http://schemas.microsoft.com/office/powerpoint/2010/main" val="293104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5ED4-C0D9-4DA9-9184-343DA786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DeMorgan’s</a:t>
            </a:r>
            <a:r>
              <a:rPr lang="en-US" dirty="0"/>
              <a:t> and XOR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4CD27-C71C-4FC8-86DB-3BD91FCEAB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Substitution required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⨁</m:t>
                    </m:r>
                  </m:oMath>
                </a14:m>
                <a:r>
                  <a:rPr lang="en-US" dirty="0"/>
                  <a:t> B = AB’ + A’B</a:t>
                </a:r>
              </a:p>
              <a:p>
                <a:endParaRPr lang="en-US" dirty="0"/>
              </a:p>
              <a:p>
                <a:r>
                  <a:rPr lang="en-US" dirty="0"/>
                  <a:t>Using the Laws and 12 Rules:</a:t>
                </a:r>
              </a:p>
              <a:p>
                <a:r>
                  <a:rPr lang="en-US" dirty="0"/>
                  <a:t>XNOR =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⨁</m:t>
                    </m:r>
                  </m:oMath>
                </a14:m>
                <a:r>
                  <a:rPr lang="en-US" dirty="0"/>
                  <a:t> B)’ = A’B’ + AB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74CD27-C71C-4FC8-86DB-3BD91FCEAB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 descr="XOR and XNOR logic gate - Logic Gate - DYclassroom | Have fun learning :-)">
            <a:extLst>
              <a:ext uri="{FF2B5EF4-FFF2-40B4-BE49-F238E27FC236}">
                <a16:creationId xmlns:a16="http://schemas.microsoft.com/office/drawing/2014/main" id="{9644B9AF-7815-4F6F-960C-A6462DBFE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587" y="1508426"/>
            <a:ext cx="2395213" cy="198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99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30FA-1B10-42BE-A22B-EB9C7089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AA139-3544-4FF6-BE6D-C13DB69ED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at the left and work right</a:t>
            </a:r>
          </a:p>
          <a:p>
            <a:pPr lvl="1"/>
            <a:r>
              <a:rPr lang="en-US" dirty="0"/>
              <a:t>(Beginning to end of circuit)</a:t>
            </a:r>
          </a:p>
          <a:p>
            <a:r>
              <a:rPr lang="en-US" dirty="0"/>
              <a:t>Carry a logical output forward as an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DBAB0-8B31-4534-956F-8D91F05E7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38" y="2824079"/>
            <a:ext cx="4411813" cy="143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2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5EF6-4572-4BC1-B807-7C4FDA4B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F22CE-1337-41A2-8AD2-EAD2A0205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 truth table</a:t>
            </a:r>
          </a:p>
          <a:p>
            <a:pPr lvl="1"/>
            <a:r>
              <a:rPr lang="en-US" dirty="0"/>
              <a:t>2 ^ #inputs is how many rows there are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29EAC2-4BEC-4B84-B0DC-A337CECC6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438187"/>
              </p:ext>
            </p:extLst>
          </p:nvPr>
        </p:nvGraphicFramePr>
        <p:xfrm>
          <a:off x="580676" y="2235929"/>
          <a:ext cx="3239720" cy="278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58">
                  <a:extLst>
                    <a:ext uri="{9D8B030D-6E8A-4147-A177-3AD203B41FA5}">
                      <a16:colId xmlns:a16="http://schemas.microsoft.com/office/drawing/2014/main" val="1640646037"/>
                    </a:ext>
                  </a:extLst>
                </a:gridCol>
                <a:gridCol w="240074">
                  <a:extLst>
                    <a:ext uri="{9D8B030D-6E8A-4147-A177-3AD203B41FA5}">
                      <a16:colId xmlns:a16="http://schemas.microsoft.com/office/drawing/2014/main" val="4286235489"/>
                    </a:ext>
                  </a:extLst>
                </a:gridCol>
                <a:gridCol w="234837">
                  <a:extLst>
                    <a:ext uri="{9D8B030D-6E8A-4147-A177-3AD203B41FA5}">
                      <a16:colId xmlns:a16="http://schemas.microsoft.com/office/drawing/2014/main" val="196175642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val="4272765281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959848484"/>
                    </a:ext>
                  </a:extLst>
                </a:gridCol>
                <a:gridCol w="743268">
                  <a:extLst>
                    <a:ext uri="{9D8B030D-6E8A-4147-A177-3AD203B41FA5}">
                      <a16:colId xmlns:a16="http://schemas.microsoft.com/office/drawing/2014/main" val="2674590293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237661978"/>
                    </a:ext>
                  </a:extLst>
                </a:gridCol>
              </a:tblGrid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B+CD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A(B+CD)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22410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419281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219326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729951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891927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0039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50247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475646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865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A8D7B6E-121E-4535-B402-A15C7DC93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792312"/>
              </p:ext>
            </p:extLst>
          </p:nvPr>
        </p:nvGraphicFramePr>
        <p:xfrm>
          <a:off x="4317257" y="2235929"/>
          <a:ext cx="3239720" cy="278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58">
                  <a:extLst>
                    <a:ext uri="{9D8B030D-6E8A-4147-A177-3AD203B41FA5}">
                      <a16:colId xmlns:a16="http://schemas.microsoft.com/office/drawing/2014/main" val="1640646037"/>
                    </a:ext>
                  </a:extLst>
                </a:gridCol>
                <a:gridCol w="240074">
                  <a:extLst>
                    <a:ext uri="{9D8B030D-6E8A-4147-A177-3AD203B41FA5}">
                      <a16:colId xmlns:a16="http://schemas.microsoft.com/office/drawing/2014/main" val="4286235489"/>
                    </a:ext>
                  </a:extLst>
                </a:gridCol>
                <a:gridCol w="234837">
                  <a:extLst>
                    <a:ext uri="{9D8B030D-6E8A-4147-A177-3AD203B41FA5}">
                      <a16:colId xmlns:a16="http://schemas.microsoft.com/office/drawing/2014/main" val="196175642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val="4272765281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959848484"/>
                    </a:ext>
                  </a:extLst>
                </a:gridCol>
                <a:gridCol w="743268">
                  <a:extLst>
                    <a:ext uri="{9D8B030D-6E8A-4147-A177-3AD203B41FA5}">
                      <a16:colId xmlns:a16="http://schemas.microsoft.com/office/drawing/2014/main" val="2674590293"/>
                    </a:ext>
                  </a:extLst>
                </a:gridCol>
                <a:gridCol w="1024255">
                  <a:extLst>
                    <a:ext uri="{9D8B030D-6E8A-4147-A177-3AD203B41FA5}">
                      <a16:colId xmlns:a16="http://schemas.microsoft.com/office/drawing/2014/main" val="2237661978"/>
                    </a:ext>
                  </a:extLst>
                </a:gridCol>
              </a:tblGrid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B+CD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A(B+CD)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22410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419281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219326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729951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891927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0039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50247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475646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86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57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6507</TotalTime>
  <Words>1003</Words>
  <Application>Microsoft Office PowerPoint</Application>
  <PresentationFormat>On-screen Show (16:9)</PresentationFormat>
  <Paragraphs>256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Office Theme</vt:lpstr>
      <vt:lpstr>Custom Design</vt:lpstr>
      <vt:lpstr>CPE201 Digital Design</vt:lpstr>
      <vt:lpstr>Mastery</vt:lpstr>
      <vt:lpstr>Test</vt:lpstr>
      <vt:lpstr>NAND and NOR Equivalents</vt:lpstr>
      <vt:lpstr>DeMorgan’s Theorem</vt:lpstr>
      <vt:lpstr>Examples</vt:lpstr>
      <vt:lpstr>DeMorgan’s and XOR</vt:lpstr>
      <vt:lpstr>Analysis of Circuits</vt:lpstr>
      <vt:lpstr>Analysis of Circuits</vt:lpstr>
      <vt:lpstr>Simplification</vt:lpstr>
      <vt:lpstr>Boolean Algebra</vt:lpstr>
      <vt:lpstr>Examples</vt:lpstr>
      <vt:lpstr>Standard Forms</vt:lpstr>
      <vt:lpstr>SOP</vt:lpstr>
      <vt:lpstr>Making SOP</vt:lpstr>
      <vt:lpstr>Standard SOP</vt:lpstr>
      <vt:lpstr>Expanding SOP to Standard SOP</vt:lpstr>
      <vt:lpstr>Why?</vt:lpstr>
      <vt:lpstr>Example</vt:lpstr>
      <vt:lpstr>POS</vt:lpstr>
      <vt:lpstr>Making POS</vt:lpstr>
      <vt:lpstr>Standard POS</vt:lpstr>
      <vt:lpstr>Expanding POS to Standard POS</vt:lpstr>
      <vt:lpstr>Why?</vt:lpstr>
      <vt:lpstr>Example</vt:lpstr>
      <vt:lpstr>Reading</vt:lpstr>
    </vt:vector>
  </TitlesOfParts>
  <Company>University of Nevada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Kupiec;Integrated Marketing</dc:creator>
  <cp:lastModifiedBy>Benjamin Haas</cp:lastModifiedBy>
  <cp:revision>312</cp:revision>
  <dcterms:created xsi:type="dcterms:W3CDTF">2011-02-22T22:01:47Z</dcterms:created>
  <dcterms:modified xsi:type="dcterms:W3CDTF">2022-02-20T01:28:54Z</dcterms:modified>
</cp:coreProperties>
</file>