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337" r:id="rId3"/>
    <p:sldId id="355" r:id="rId4"/>
    <p:sldId id="356" r:id="rId5"/>
    <p:sldId id="357" r:id="rId6"/>
    <p:sldId id="358" r:id="rId7"/>
    <p:sldId id="359" r:id="rId8"/>
    <p:sldId id="368" r:id="rId9"/>
    <p:sldId id="360" r:id="rId10"/>
    <p:sldId id="361" r:id="rId11"/>
    <p:sldId id="362" r:id="rId12"/>
    <p:sldId id="369" r:id="rId13"/>
    <p:sldId id="370" r:id="rId14"/>
    <p:sldId id="373" r:id="rId15"/>
    <p:sldId id="372" r:id="rId16"/>
    <p:sldId id="371" r:id="rId17"/>
    <p:sldId id="374" r:id="rId18"/>
    <p:sldId id="375" r:id="rId19"/>
    <p:sldId id="376" r:id="rId20"/>
    <p:sldId id="377" r:id="rId21"/>
    <p:sldId id="354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9</a:t>
            </a:r>
            <a:r>
              <a:rPr lang="en-US"/>
              <a:t>: Truth </a:t>
            </a:r>
            <a:r>
              <a:rPr lang="en-US" dirty="0"/>
              <a:t>Tables and Karnaugh Maps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FC20-B6AB-43DF-820A-F8B94593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Karnaugh Map of Standard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EBF3-76AF-4A2D-B9CE-3D1824AB7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standard SOP gives all terms that have output of 1</a:t>
            </a:r>
          </a:p>
          <a:p>
            <a:r>
              <a:rPr lang="en-US" dirty="0"/>
              <a:t>Same as converting a truth table </a:t>
            </a:r>
          </a:p>
        </p:txBody>
      </p:sp>
    </p:spTree>
    <p:extLst>
      <p:ext uri="{BB962C8B-B14F-4D97-AF65-F5344CB8AC3E}">
        <p14:creationId xmlns:p14="http://schemas.microsoft.com/office/powerpoint/2010/main" val="1390450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811E5-D131-4206-A75C-42256645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 of Non-Standard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74962-8037-4615-9A90-5888CFE9A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Terms need to be expanded to include all input options</a:t>
            </a:r>
          </a:p>
          <a:p>
            <a:r>
              <a:rPr lang="en-US" dirty="0"/>
              <a:t>B’ + A’B + ABC’</a:t>
            </a:r>
          </a:p>
          <a:p>
            <a:r>
              <a:rPr lang="en-US" dirty="0"/>
              <a:t>Then put into the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E1F92D-96EF-4C10-AC7C-C02235AF5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240902"/>
              </p:ext>
            </p:extLst>
          </p:nvPr>
        </p:nvGraphicFramePr>
        <p:xfrm>
          <a:off x="4666986" y="2254203"/>
          <a:ext cx="1854137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91729449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4235388955"/>
                    </a:ext>
                  </a:extLst>
                </a:gridCol>
                <a:gridCol w="688277">
                  <a:extLst>
                    <a:ext uri="{9D8B030D-6E8A-4147-A177-3AD203B41FA5}">
                      <a16:colId xmlns:a16="http://schemas.microsoft.com/office/drawing/2014/main" val="424897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A’B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178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340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935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4083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807585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7E3C276-E874-4EB7-8E47-2E815E5F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488" y="1847499"/>
            <a:ext cx="1824245" cy="24336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98D7A1-462C-4345-805D-ED34250A918D}"/>
              </a:ext>
            </a:extLst>
          </p:cNvPr>
          <p:cNvSpPr txBox="1"/>
          <p:nvPr/>
        </p:nvSpPr>
        <p:spPr>
          <a:xfrm>
            <a:off x="7616352" y="226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0E8499-5DCA-4A6A-8BF0-9F86876411EB}"/>
              </a:ext>
            </a:extLst>
          </p:cNvPr>
          <p:cNvSpPr txBox="1"/>
          <p:nvPr/>
        </p:nvSpPr>
        <p:spPr>
          <a:xfrm>
            <a:off x="8096913" y="22780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DE14F0-3764-411A-9032-FC098E3819F9}"/>
              </a:ext>
            </a:extLst>
          </p:cNvPr>
          <p:cNvSpPr txBox="1"/>
          <p:nvPr/>
        </p:nvSpPr>
        <p:spPr>
          <a:xfrm>
            <a:off x="7616352" y="3734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95FEC-7C21-476B-9DED-98FFE6DC5705}"/>
              </a:ext>
            </a:extLst>
          </p:cNvPr>
          <p:cNvSpPr txBox="1"/>
          <p:nvPr/>
        </p:nvSpPr>
        <p:spPr>
          <a:xfrm>
            <a:off x="8096913" y="3734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6DA28-DD65-4F6C-89FB-1C90E8565E17}"/>
              </a:ext>
            </a:extLst>
          </p:cNvPr>
          <p:cNvSpPr txBox="1"/>
          <p:nvPr/>
        </p:nvSpPr>
        <p:spPr>
          <a:xfrm>
            <a:off x="7616352" y="277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9776A-B424-4348-9BF9-626C760D7A49}"/>
              </a:ext>
            </a:extLst>
          </p:cNvPr>
          <p:cNvSpPr txBox="1"/>
          <p:nvPr/>
        </p:nvSpPr>
        <p:spPr>
          <a:xfrm>
            <a:off x="8096913" y="2775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D18AB-CFA0-42B3-9290-B50C5CFED017}"/>
              </a:ext>
            </a:extLst>
          </p:cNvPr>
          <p:cNvSpPr txBox="1"/>
          <p:nvPr/>
        </p:nvSpPr>
        <p:spPr>
          <a:xfrm>
            <a:off x="7616352" y="32259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A13CCA-C5AB-498E-8781-09779B18B808}"/>
              </a:ext>
            </a:extLst>
          </p:cNvPr>
          <p:cNvSpPr txBox="1"/>
          <p:nvPr/>
        </p:nvSpPr>
        <p:spPr>
          <a:xfrm>
            <a:off x="8096913" y="3227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00405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86F1D-8E76-49BE-916F-7287B91D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15D17-3A61-4886-9567-70AED852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groups of 1’s (by a power of 2)</a:t>
            </a:r>
          </a:p>
          <a:p>
            <a:pPr lvl="1"/>
            <a:r>
              <a:rPr lang="en-US" dirty="0"/>
              <a:t>1’s that are adjacent</a:t>
            </a:r>
          </a:p>
          <a:p>
            <a:pPr lvl="1"/>
            <a:r>
              <a:rPr lang="en-US" dirty="0"/>
              <a:t>Groups that are squares or rectangles only</a:t>
            </a:r>
          </a:p>
          <a:p>
            <a:pPr lvl="1"/>
            <a:r>
              <a:rPr lang="en-US" dirty="0"/>
              <a:t>Make the biggest ones possible</a:t>
            </a:r>
          </a:p>
          <a:p>
            <a:pPr lvl="1"/>
            <a:r>
              <a:rPr lang="en-US" dirty="0"/>
              <a:t>Overlap is okay</a:t>
            </a:r>
          </a:p>
          <a:p>
            <a:pPr lvl="1"/>
            <a:r>
              <a:rPr lang="en-US" dirty="0"/>
              <a:t>Complete overlaps are not used</a:t>
            </a:r>
          </a:p>
        </p:txBody>
      </p:sp>
    </p:spTree>
    <p:extLst>
      <p:ext uri="{BB962C8B-B14F-4D97-AF65-F5344CB8AC3E}">
        <p14:creationId xmlns:p14="http://schemas.microsoft.com/office/powerpoint/2010/main" val="167990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744F3-18EC-4889-A561-24E247A2A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CD37D-489B-43A4-AFC0-A722D1DA6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DFB3-2958-48EC-B6C9-1A99C35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42956"/>
            <a:ext cx="7408642" cy="202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47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2866-E108-41F9-9170-971A2A0A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1171-7DDD-4F4C-AD12-1DD95B97D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make a minimum product term for the group</a:t>
            </a:r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05D2819-9699-4876-9451-F7DB81B29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182322"/>
              </p:ext>
            </p:extLst>
          </p:nvPr>
        </p:nvGraphicFramePr>
        <p:xfrm>
          <a:off x="457200" y="2335178"/>
          <a:ext cx="298850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8355">
                  <a:extLst>
                    <a:ext uri="{9D8B030D-6E8A-4147-A177-3AD203B41FA5}">
                      <a16:colId xmlns:a16="http://schemas.microsoft.com/office/drawing/2014/main" val="1969546045"/>
                    </a:ext>
                  </a:extLst>
                </a:gridCol>
                <a:gridCol w="2180146">
                  <a:extLst>
                    <a:ext uri="{9D8B030D-6E8A-4147-A177-3AD203B41FA5}">
                      <a16:colId xmlns:a16="http://schemas.microsoft.com/office/drawing/2014/main" val="17854777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3 Input 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4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terms true, 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9961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5B74C-0BBB-43CF-A713-4BAC75F1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032959"/>
              </p:ext>
            </p:extLst>
          </p:nvPr>
        </p:nvGraphicFramePr>
        <p:xfrm>
          <a:off x="4467434" y="1964338"/>
          <a:ext cx="310438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4243">
                  <a:extLst>
                    <a:ext uri="{9D8B030D-6E8A-4147-A177-3AD203B41FA5}">
                      <a16:colId xmlns:a16="http://schemas.microsoft.com/office/drawing/2014/main" val="1969546045"/>
                    </a:ext>
                  </a:extLst>
                </a:gridCol>
                <a:gridCol w="2180146">
                  <a:extLst>
                    <a:ext uri="{9D8B030D-6E8A-4147-A177-3AD203B41FA5}">
                      <a16:colId xmlns:a16="http://schemas.microsoft.com/office/drawing/2014/main" val="178547778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/>
                        <a:t>4 Input Variables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27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6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735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448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input product 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99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All terms true, F=1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15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1200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E008-1980-4264-A71A-30300D7B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6AD-F0EF-4F7B-AAD4-D84D46A1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B’ + A’B + ABC’</a:t>
            </a:r>
          </a:p>
          <a:p>
            <a:r>
              <a:rPr lang="en-US" dirty="0"/>
              <a:t>3 4-cell groups</a:t>
            </a:r>
          </a:p>
          <a:p>
            <a:r>
              <a:rPr lang="en-US" dirty="0"/>
              <a:t>A’ + B’ + C’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3047B-FEB1-4501-88E6-40B66C92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69" y="1133332"/>
            <a:ext cx="2359374" cy="3147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42384-32AA-4716-AA1D-FB3B52FEB774}"/>
              </a:ext>
            </a:extLst>
          </p:cNvPr>
          <p:cNvSpPr txBox="1"/>
          <p:nvPr/>
        </p:nvSpPr>
        <p:spPr>
          <a:xfrm>
            <a:off x="4699170" y="174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328F-B528-42E1-8EC1-14F3795DFE7F}"/>
              </a:ext>
            </a:extLst>
          </p:cNvPr>
          <p:cNvSpPr txBox="1"/>
          <p:nvPr/>
        </p:nvSpPr>
        <p:spPr>
          <a:xfrm>
            <a:off x="5289013" y="174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70BF8-852C-4B35-80FF-D764C11353AA}"/>
              </a:ext>
            </a:extLst>
          </p:cNvPr>
          <p:cNvSpPr txBox="1"/>
          <p:nvPr/>
        </p:nvSpPr>
        <p:spPr>
          <a:xfrm>
            <a:off x="4699170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3FFD0-E105-445C-B5AC-62A8D323BDA4}"/>
              </a:ext>
            </a:extLst>
          </p:cNvPr>
          <p:cNvSpPr txBox="1"/>
          <p:nvPr/>
        </p:nvSpPr>
        <p:spPr>
          <a:xfrm>
            <a:off x="5289013" y="238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2379E-DAC6-41D2-BEAB-CD94A217DCF2}"/>
              </a:ext>
            </a:extLst>
          </p:cNvPr>
          <p:cNvSpPr txBox="1"/>
          <p:nvPr/>
        </p:nvSpPr>
        <p:spPr>
          <a:xfrm>
            <a:off x="4699170" y="303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8BCCC-CDD3-4EAF-9A79-59D3B7F18E15}"/>
              </a:ext>
            </a:extLst>
          </p:cNvPr>
          <p:cNvSpPr txBox="1"/>
          <p:nvPr/>
        </p:nvSpPr>
        <p:spPr>
          <a:xfrm>
            <a:off x="4699170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099FD-283F-4D16-AB65-2B32E33B2C3E}"/>
              </a:ext>
            </a:extLst>
          </p:cNvPr>
          <p:cNvSpPr txBox="1"/>
          <p:nvPr/>
        </p:nvSpPr>
        <p:spPr>
          <a:xfrm>
            <a:off x="5289013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057A5-2086-4F8C-BE5A-D26DB0995F5D}"/>
              </a:ext>
            </a:extLst>
          </p:cNvPr>
          <p:cNvSpPr txBox="1"/>
          <p:nvPr/>
        </p:nvSpPr>
        <p:spPr>
          <a:xfrm>
            <a:off x="5289013" y="3026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BC2919-080A-4BDF-9727-116F384BE7A5}"/>
              </a:ext>
            </a:extLst>
          </p:cNvPr>
          <p:cNvSpPr/>
          <p:nvPr/>
        </p:nvSpPr>
        <p:spPr>
          <a:xfrm>
            <a:off x="4699170" y="1747042"/>
            <a:ext cx="954091" cy="100937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18118E-74AA-4CC1-B44F-2C261F2DD49E}"/>
              </a:ext>
            </a:extLst>
          </p:cNvPr>
          <p:cNvSpPr/>
          <p:nvPr/>
        </p:nvSpPr>
        <p:spPr>
          <a:xfrm>
            <a:off x="4675631" y="1741200"/>
            <a:ext cx="348763" cy="21433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849D64-A0F8-485E-9001-AFFDF3BAD752}"/>
              </a:ext>
            </a:extLst>
          </p:cNvPr>
          <p:cNvSpPr/>
          <p:nvPr/>
        </p:nvSpPr>
        <p:spPr>
          <a:xfrm>
            <a:off x="4699170" y="3574017"/>
            <a:ext cx="954091" cy="7068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60E68A-D6BA-4869-BB8C-40CA7FB6BF91}"/>
              </a:ext>
            </a:extLst>
          </p:cNvPr>
          <p:cNvSpPr/>
          <p:nvPr/>
        </p:nvSpPr>
        <p:spPr>
          <a:xfrm>
            <a:off x="4652093" y="1258969"/>
            <a:ext cx="1067913" cy="8142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2691-67BD-42A6-B07B-20ED3009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B67BD-EC64-4200-9382-67F1949A0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F1964-9F9D-44E1-B8C7-FCB926D55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7442015" cy="224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162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59927-6D79-431C-B813-CF8DAD97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20A69-B508-48E9-94C6-17F41907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Minimize:</a:t>
            </a:r>
          </a:p>
          <a:p>
            <a:r>
              <a:rPr lang="en-US" dirty="0"/>
              <a:t>AB + AC’ + A’BC</a:t>
            </a:r>
          </a:p>
          <a:p>
            <a:r>
              <a:rPr lang="en-US" dirty="0"/>
              <a:t>ABC’ + BC’ + D</a:t>
            </a:r>
          </a:p>
        </p:txBody>
      </p:sp>
    </p:spTree>
    <p:extLst>
      <p:ext uri="{BB962C8B-B14F-4D97-AF65-F5344CB8AC3E}">
        <p14:creationId xmlns:p14="http://schemas.microsoft.com/office/powerpoint/2010/main" val="5038436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D62C-E117-449D-9B92-5ABF631A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A23F-47C0-4A38-8427-A709A5E6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6370210" cy="3394472"/>
          </a:xfrm>
        </p:spPr>
        <p:txBody>
          <a:bodyPr/>
          <a:lstStyle/>
          <a:p>
            <a:r>
              <a:rPr lang="en-US" dirty="0"/>
              <a:t>Used for conditions that cannot occur</a:t>
            </a:r>
          </a:p>
          <a:p>
            <a:r>
              <a:rPr lang="en-US" dirty="0"/>
              <a:t>Can be used to further simplify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551C-9865-4E63-B4A9-3C72DBC7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10" y="1134657"/>
            <a:ext cx="2233705" cy="3134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EBCAC-3AEE-483B-87D1-CBC02EC1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34" y="2813783"/>
            <a:ext cx="2341307" cy="21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9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3BC-C6A5-4B04-B1E6-5823612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5D50-D95A-4F64-BD46-B7E7FF31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63272" cy="3394472"/>
          </a:xfrm>
        </p:spPr>
        <p:txBody>
          <a:bodyPr/>
          <a:lstStyle/>
          <a:p>
            <a:r>
              <a:rPr lang="en-US" u="sng" dirty="0"/>
              <a:t>Can be used</a:t>
            </a:r>
            <a:r>
              <a:rPr lang="en-US" dirty="0"/>
              <a:t> to further simplify logic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738C4-5407-4EDC-B57D-B23C695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72" y="1457116"/>
            <a:ext cx="2440051" cy="2404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7DD34-46AE-40E4-9BED-2A9DAEDCD014}"/>
              </a:ext>
            </a:extLst>
          </p:cNvPr>
          <p:cNvSpPr txBox="1"/>
          <p:nvPr/>
        </p:nvSpPr>
        <p:spPr>
          <a:xfrm>
            <a:off x="6668133" y="284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7C479-E680-453F-A621-65D9258F355D}"/>
              </a:ext>
            </a:extLst>
          </p:cNvPr>
          <p:cNvSpPr txBox="1"/>
          <p:nvPr/>
        </p:nvSpPr>
        <p:spPr>
          <a:xfrm>
            <a:off x="6668133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1F63C-CAB5-40F7-BA80-F6115DE18AAE}"/>
              </a:ext>
            </a:extLst>
          </p:cNvPr>
          <p:cNvSpPr txBox="1"/>
          <p:nvPr/>
        </p:nvSpPr>
        <p:spPr>
          <a:xfrm>
            <a:off x="6668133" y="1933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D21FD-2252-4591-9FA6-A6A4B80F575D}"/>
              </a:ext>
            </a:extLst>
          </p:cNvPr>
          <p:cNvSpPr txBox="1"/>
          <p:nvPr/>
        </p:nvSpPr>
        <p:spPr>
          <a:xfrm>
            <a:off x="6668133" y="329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E02A-2F36-4384-AFF9-A226371C74D5}"/>
              </a:ext>
            </a:extLst>
          </p:cNvPr>
          <p:cNvSpPr txBox="1"/>
          <p:nvPr/>
        </p:nvSpPr>
        <p:spPr>
          <a:xfrm>
            <a:off x="7121996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50EC5-2DFF-45BB-B03A-5D162611BD60}"/>
              </a:ext>
            </a:extLst>
          </p:cNvPr>
          <p:cNvSpPr txBox="1"/>
          <p:nvPr/>
        </p:nvSpPr>
        <p:spPr>
          <a:xfrm>
            <a:off x="7612725" y="2840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96265-1B99-4118-927F-033EAFD2EAE6}"/>
              </a:ext>
            </a:extLst>
          </p:cNvPr>
          <p:cNvSpPr txBox="1"/>
          <p:nvPr/>
        </p:nvSpPr>
        <p:spPr>
          <a:xfrm>
            <a:off x="7612725" y="32948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774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from SOP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A’BC + ABC + ABC’ + A’BC’ = 0’11 + 111 + 110’ + 0’10’</a:t>
            </a:r>
          </a:p>
          <a:p>
            <a:r>
              <a:rPr lang="en-US" dirty="0"/>
              <a:t>The only truth table lines that give 1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A9430BE-3E8A-4B47-AA2A-5993FAF9B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792677"/>
              </p:ext>
            </p:extLst>
          </p:nvPr>
        </p:nvGraphicFramePr>
        <p:xfrm>
          <a:off x="7003533" y="1945685"/>
          <a:ext cx="1394687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4.7-4.9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1.8</a:t>
            </a:r>
            <a:r>
              <a:rPr lang="en-US"/>
              <a:t>, 3.9</a:t>
            </a:r>
            <a:r>
              <a:rPr lang="en-US" dirty="0"/>
              <a:t>, 4.10-4.11, Ch4 Applied Logic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15EF-B8CC-432A-87F0-3719B0BA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from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B5303-CF5F-43D0-9362-7A896B954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(A’ + B + C) (A + B + C)(A + B + C’)(A’ + B + C’) = (1’+0+0)(0+0+0)(0+0+1’)(1’+0+1’)</a:t>
            </a:r>
          </a:p>
          <a:p>
            <a:r>
              <a:rPr lang="en-US" dirty="0"/>
              <a:t>The only truth table lines that give 0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0C0D6CF-7824-4F70-91C1-198D49516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32806"/>
              </p:ext>
            </p:extLst>
          </p:nvPr>
        </p:nvGraphicFramePr>
        <p:xfrm>
          <a:off x="7003533" y="1945685"/>
          <a:ext cx="1394687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0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7EDC4-39D9-4211-9CFC-93B542E03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Standard Form to the 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590B8-43D8-4D62-839E-D2DF1905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one you have to a truth table</a:t>
            </a:r>
          </a:p>
          <a:p>
            <a:r>
              <a:rPr lang="en-US" dirty="0"/>
              <a:t>Find the opposite logic terms</a:t>
            </a:r>
          </a:p>
          <a:p>
            <a:r>
              <a:rPr lang="en-US" dirty="0"/>
              <a:t>Write the terms out</a:t>
            </a:r>
          </a:p>
        </p:txBody>
      </p:sp>
    </p:spTree>
    <p:extLst>
      <p:ext uri="{BB962C8B-B14F-4D97-AF65-F5344CB8AC3E}">
        <p14:creationId xmlns:p14="http://schemas.microsoft.com/office/powerpoint/2010/main" val="1760461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820D-6A45-446A-A2EC-A4F107D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7E88-DF60-4CF4-8439-B46CCB8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 + B + C’)(A’ + B’ + C’)(A + B’ + C)</a:t>
            </a:r>
          </a:p>
          <a:p>
            <a:endParaRPr lang="en-US" dirty="0"/>
          </a:p>
          <a:p>
            <a:r>
              <a:rPr lang="en-US" dirty="0"/>
              <a:t>A’B’C’ + A’BC + AB’C’ + AB’C + ABC’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3533DA-9386-46D6-B216-BFB86179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087797"/>
              </p:ext>
            </p:extLst>
          </p:nvPr>
        </p:nvGraphicFramePr>
        <p:xfrm>
          <a:off x="7003533" y="1311612"/>
          <a:ext cx="1394687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41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820D-6A45-446A-A2EC-A4F107D8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37E88-DF60-4CF4-8439-B46CCB82F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ABC’ + A’B’C’ + AB’C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(A+B+C’)(A+B’+C)(A+B’+C’)(A’+B+C)(A’+B’+C’)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73533DA-9386-46D6-B216-BFB861792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20011"/>
              </p:ext>
            </p:extLst>
          </p:nvPr>
        </p:nvGraphicFramePr>
        <p:xfrm>
          <a:off x="6057339" y="634604"/>
          <a:ext cx="1394687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17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80425-5695-4593-A49D-C1D4B8D9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1FD2C-316C-4851-82DB-B3EB8A223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  <a:p>
            <a:r>
              <a:rPr lang="en-US" dirty="0"/>
              <a:t>Karnaugh Maps</a:t>
            </a:r>
          </a:p>
        </p:txBody>
      </p:sp>
    </p:spTree>
    <p:extLst>
      <p:ext uri="{BB962C8B-B14F-4D97-AF65-F5344CB8AC3E}">
        <p14:creationId xmlns:p14="http://schemas.microsoft.com/office/powerpoint/2010/main" val="2176795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3FF1-0BF4-41E5-81C8-DFDA7560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08510-53C9-4BC6-BF87-8627869E4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way to reduce logic statements to the simplest forms</a:t>
            </a:r>
          </a:p>
          <a:p>
            <a:r>
              <a:rPr lang="en-US" dirty="0"/>
              <a:t>Good for 4-5 inputs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325F6C-20F9-4BC2-8674-F9C2A4610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1474" y="1848161"/>
            <a:ext cx="1824245" cy="2433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FA233-F7CD-40C5-8CA0-4BB81835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54" y="1877607"/>
            <a:ext cx="2440051" cy="24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4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1341-331F-4ED7-B202-1668734FE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to Karnaugh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89122-715B-42C0-9872-1C18FD63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CCF05EA-700E-493B-ADE4-C879F067F5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016138"/>
              </p:ext>
            </p:extLst>
          </p:nvPr>
        </p:nvGraphicFramePr>
        <p:xfrm>
          <a:off x="580676" y="1495973"/>
          <a:ext cx="1645235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val="4272765281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38E4E0-0C8E-4DBB-9291-4DE90814C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448863"/>
              </p:ext>
            </p:extLst>
          </p:nvPr>
        </p:nvGraphicFramePr>
        <p:xfrm>
          <a:off x="2700224" y="1495973"/>
          <a:ext cx="1645235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58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240074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234837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250548">
                  <a:extLst>
                    <a:ext uri="{9D8B030D-6E8A-4147-A177-3AD203B41FA5}">
                      <a16:colId xmlns:a16="http://schemas.microsoft.com/office/drawing/2014/main" val="4272765281"/>
                    </a:ext>
                  </a:extLst>
                </a:gridCol>
                <a:gridCol w="673418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66007DD-0FB6-463C-879A-186386D74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563" y="1877607"/>
            <a:ext cx="2440051" cy="24042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639EFB-70A7-4041-AB48-35EB5204E237}"/>
              </a:ext>
            </a:extLst>
          </p:cNvPr>
          <p:cNvSpPr txBox="1"/>
          <p:nvPr/>
        </p:nvSpPr>
        <p:spPr>
          <a:xfrm>
            <a:off x="6181345" y="3272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62C43-14B8-4999-A96C-6732248163F9}"/>
              </a:ext>
            </a:extLst>
          </p:cNvPr>
          <p:cNvSpPr txBox="1"/>
          <p:nvPr/>
        </p:nvSpPr>
        <p:spPr>
          <a:xfrm>
            <a:off x="6639082" y="3272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002AF2-90A3-4711-B69C-B86959B98C35}"/>
              </a:ext>
            </a:extLst>
          </p:cNvPr>
          <p:cNvSpPr txBox="1"/>
          <p:nvPr/>
        </p:nvSpPr>
        <p:spPr>
          <a:xfrm>
            <a:off x="7084265" y="3272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BBB87F-9FF6-45AF-8E7B-6826F3A1D5E2}"/>
              </a:ext>
            </a:extLst>
          </p:cNvPr>
          <p:cNvSpPr txBox="1"/>
          <p:nvPr/>
        </p:nvSpPr>
        <p:spPr>
          <a:xfrm>
            <a:off x="7545201" y="3272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25DC39-F628-47E1-A427-782B246B248A}"/>
              </a:ext>
            </a:extLst>
          </p:cNvPr>
          <p:cNvSpPr txBox="1"/>
          <p:nvPr/>
        </p:nvSpPr>
        <p:spPr>
          <a:xfrm>
            <a:off x="7084265" y="37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896D08-3B44-4073-94EB-0CB94251305B}"/>
              </a:ext>
            </a:extLst>
          </p:cNvPr>
          <p:cNvSpPr txBox="1"/>
          <p:nvPr/>
        </p:nvSpPr>
        <p:spPr>
          <a:xfrm>
            <a:off x="6181345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B0843A-6492-42EF-9CB1-940A1BD4A24E}"/>
              </a:ext>
            </a:extLst>
          </p:cNvPr>
          <p:cNvSpPr txBox="1"/>
          <p:nvPr/>
        </p:nvSpPr>
        <p:spPr>
          <a:xfrm>
            <a:off x="6632805" y="23903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3D9C97-7BF5-4900-BB58-2E6F8AF56F8E}"/>
              </a:ext>
            </a:extLst>
          </p:cNvPr>
          <p:cNvSpPr txBox="1"/>
          <p:nvPr/>
        </p:nvSpPr>
        <p:spPr>
          <a:xfrm>
            <a:off x="7089869" y="2393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9FB78D-B627-42A6-A05E-897E931B6E5A}"/>
              </a:ext>
            </a:extLst>
          </p:cNvPr>
          <p:cNvSpPr txBox="1"/>
          <p:nvPr/>
        </p:nvSpPr>
        <p:spPr>
          <a:xfrm>
            <a:off x="7535725" y="2393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08D72E-7DA1-4874-8410-3C8B85629394}"/>
              </a:ext>
            </a:extLst>
          </p:cNvPr>
          <p:cNvSpPr txBox="1"/>
          <p:nvPr/>
        </p:nvSpPr>
        <p:spPr>
          <a:xfrm>
            <a:off x="6181345" y="2829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826ED5-039B-456D-A827-DDF31D6C60AC}"/>
              </a:ext>
            </a:extLst>
          </p:cNvPr>
          <p:cNvSpPr txBox="1"/>
          <p:nvPr/>
        </p:nvSpPr>
        <p:spPr>
          <a:xfrm>
            <a:off x="6632805" y="28297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1ECCC8-F3EC-4EEE-A6F6-0892BF02FAED}"/>
              </a:ext>
            </a:extLst>
          </p:cNvPr>
          <p:cNvSpPr txBox="1"/>
          <p:nvPr/>
        </p:nvSpPr>
        <p:spPr>
          <a:xfrm>
            <a:off x="7089869" y="282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F1CCAF-2E1E-4F7B-805A-9FCAD5FBE914}"/>
              </a:ext>
            </a:extLst>
          </p:cNvPr>
          <p:cNvSpPr txBox="1"/>
          <p:nvPr/>
        </p:nvSpPr>
        <p:spPr>
          <a:xfrm>
            <a:off x="7535725" y="28260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FAF86B-6616-4C9F-B5D4-3D43427D8B45}"/>
              </a:ext>
            </a:extLst>
          </p:cNvPr>
          <p:cNvSpPr txBox="1"/>
          <p:nvPr/>
        </p:nvSpPr>
        <p:spPr>
          <a:xfrm>
            <a:off x="6181345" y="37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C9FB32-4D7C-4986-BFD9-753402A0FEAF}"/>
              </a:ext>
            </a:extLst>
          </p:cNvPr>
          <p:cNvSpPr txBox="1"/>
          <p:nvPr/>
        </p:nvSpPr>
        <p:spPr>
          <a:xfrm>
            <a:off x="6642281" y="3752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9C1BD4-8DCB-4F24-9FD1-FF5BDD8C0BDC}"/>
              </a:ext>
            </a:extLst>
          </p:cNvPr>
          <p:cNvSpPr txBox="1"/>
          <p:nvPr/>
        </p:nvSpPr>
        <p:spPr>
          <a:xfrm>
            <a:off x="7535725" y="37467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58297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6459</TotalTime>
  <Words>740</Words>
  <Application>Microsoft Office PowerPoint</Application>
  <PresentationFormat>On-screen Show (16:9)</PresentationFormat>
  <Paragraphs>360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Office Theme</vt:lpstr>
      <vt:lpstr>Custom Design</vt:lpstr>
      <vt:lpstr>CPE201 Digital Design</vt:lpstr>
      <vt:lpstr>Truth Table from SOP</vt:lpstr>
      <vt:lpstr>Truth Table from POS</vt:lpstr>
      <vt:lpstr>Converting Standard Form to the Other</vt:lpstr>
      <vt:lpstr>Example</vt:lpstr>
      <vt:lpstr>Example</vt:lpstr>
      <vt:lpstr>Simplification</vt:lpstr>
      <vt:lpstr>Karnaugh Map</vt:lpstr>
      <vt:lpstr>Truth Table to Karnaugh Map</vt:lpstr>
      <vt:lpstr>Karnaugh Map of Standard SOP</vt:lpstr>
      <vt:lpstr>Karnaugh Map of Non-Standard SOP</vt:lpstr>
      <vt:lpstr>SOP Minimization</vt:lpstr>
      <vt:lpstr>Examples</vt:lpstr>
      <vt:lpstr>SOP Minimization</vt:lpstr>
      <vt:lpstr>Example</vt:lpstr>
      <vt:lpstr>Examples</vt:lpstr>
      <vt:lpstr>Examples</vt:lpstr>
      <vt:lpstr>Don’t Care Condition</vt:lpstr>
      <vt:lpstr>Example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323</cp:revision>
  <dcterms:created xsi:type="dcterms:W3CDTF">2011-02-22T22:01:47Z</dcterms:created>
  <dcterms:modified xsi:type="dcterms:W3CDTF">2022-02-20T01:50:50Z</dcterms:modified>
</cp:coreProperties>
</file>