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9"/>
  </p:notesMasterIdLst>
  <p:sldIdLst>
    <p:sldId id="337" r:id="rId3"/>
    <p:sldId id="371" r:id="rId4"/>
    <p:sldId id="376" r:id="rId5"/>
    <p:sldId id="377" r:id="rId6"/>
    <p:sldId id="378" r:id="rId7"/>
    <p:sldId id="379" r:id="rId8"/>
    <p:sldId id="380" r:id="rId9"/>
    <p:sldId id="381" r:id="rId10"/>
    <p:sldId id="355" r:id="rId11"/>
    <p:sldId id="382" r:id="rId12"/>
    <p:sldId id="383" r:id="rId13"/>
    <p:sldId id="384" r:id="rId14"/>
    <p:sldId id="385" r:id="rId15"/>
    <p:sldId id="386" r:id="rId16"/>
    <p:sldId id="387" r:id="rId17"/>
    <p:sldId id="388" r:id="rId18"/>
    <p:sldId id="393" r:id="rId19"/>
    <p:sldId id="389" r:id="rId20"/>
    <p:sldId id="390" r:id="rId21"/>
    <p:sldId id="391" r:id="rId22"/>
    <p:sldId id="392" r:id="rId23"/>
    <p:sldId id="394" r:id="rId24"/>
    <p:sldId id="395" r:id="rId25"/>
    <p:sldId id="397" r:id="rId26"/>
    <p:sldId id="396" r:id="rId27"/>
    <p:sldId id="354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27" d="100"/>
          <a:sy n="127" d="100"/>
        </p:scale>
        <p:origin x="109" y="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2/26/2022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4330" y="2914650"/>
            <a:ext cx="7368596" cy="13144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11: POS Karnaugh Maps and Troubleshooting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9AD4-B463-4788-AC74-429A5461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742C8-DBD3-4305-BF1F-D354C93FA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DD91A6-0E87-4FDE-AAF0-BCA2073A2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25156"/>
              </p:ext>
            </p:extLst>
          </p:nvPr>
        </p:nvGraphicFramePr>
        <p:xfrm>
          <a:off x="911063" y="1351658"/>
          <a:ext cx="3178942" cy="2785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715">
                  <a:extLst>
                    <a:ext uri="{9D8B030D-6E8A-4147-A177-3AD203B41FA5}">
                      <a16:colId xmlns:a16="http://schemas.microsoft.com/office/drawing/2014/main" val="1640646037"/>
                    </a:ext>
                  </a:extLst>
                </a:gridCol>
                <a:gridCol w="307287">
                  <a:extLst>
                    <a:ext uri="{9D8B030D-6E8A-4147-A177-3AD203B41FA5}">
                      <a16:colId xmlns:a16="http://schemas.microsoft.com/office/drawing/2014/main" val="4286235489"/>
                    </a:ext>
                  </a:extLst>
                </a:gridCol>
                <a:gridCol w="302466">
                  <a:extLst>
                    <a:ext uri="{9D8B030D-6E8A-4147-A177-3AD203B41FA5}">
                      <a16:colId xmlns:a16="http://schemas.microsoft.com/office/drawing/2014/main" val="196175642"/>
                    </a:ext>
                  </a:extLst>
                </a:gridCol>
                <a:gridCol w="681753">
                  <a:extLst>
                    <a:ext uri="{9D8B030D-6E8A-4147-A177-3AD203B41FA5}">
                      <a16:colId xmlns:a16="http://schemas.microsoft.com/office/drawing/2014/main" val="2237661978"/>
                    </a:ext>
                  </a:extLst>
                </a:gridCol>
                <a:gridCol w="774954">
                  <a:extLst>
                    <a:ext uri="{9D8B030D-6E8A-4147-A177-3AD203B41FA5}">
                      <a16:colId xmlns:a16="http://schemas.microsoft.com/office/drawing/2014/main" val="2436645107"/>
                    </a:ext>
                  </a:extLst>
                </a:gridCol>
                <a:gridCol w="798767">
                  <a:extLst>
                    <a:ext uri="{9D8B030D-6E8A-4147-A177-3AD203B41FA5}">
                      <a16:colId xmlns:a16="http://schemas.microsoft.com/office/drawing/2014/main" val="2878462817"/>
                    </a:ext>
                  </a:extLst>
                </a:gridCol>
              </a:tblGrid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Minterm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Maxterm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022410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41928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21932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729951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89192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60039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7050247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75646"/>
                  </a:ext>
                </a:extLst>
              </a:tr>
              <a:tr h="309540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</a:t>
                      </a:r>
                      <a:r>
                        <a:rPr lang="en-US" sz="1200" baseline="-25000" dirty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586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715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03E-36E2-4870-96D2-32D4579A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7-Segment Displays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32925-3625-4D9F-8FAA-C8A492BD1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5E0FF6-48A0-4773-B23D-5F0F22AAF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00151"/>
            <a:ext cx="7657278" cy="308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5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6BB0-CDCD-4383-BD7E-268A99172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7-Segment Displays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D6C12C-42E9-427A-A9C6-81D14D01D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744914"/>
              </p:ext>
            </p:extLst>
          </p:nvPr>
        </p:nvGraphicFramePr>
        <p:xfrm>
          <a:off x="457200" y="1200150"/>
          <a:ext cx="273005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704">
                  <a:extLst>
                    <a:ext uri="{9D8B030D-6E8A-4147-A177-3AD203B41FA5}">
                      <a16:colId xmlns:a16="http://schemas.microsoft.com/office/drawing/2014/main" val="1347903485"/>
                    </a:ext>
                  </a:extLst>
                </a:gridCol>
                <a:gridCol w="1796352">
                  <a:extLst>
                    <a:ext uri="{9D8B030D-6E8A-4147-A177-3AD203B41FA5}">
                      <a16:colId xmlns:a16="http://schemas.microsoft.com/office/drawing/2014/main" val="283497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07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53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d, e,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71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c, e, f,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5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d, e, f,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48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d,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959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EAD898E-78E3-4133-A731-E5ADEC55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409" y="910541"/>
            <a:ext cx="21717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44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2C1D-9E49-47CB-A595-D6B6E6626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Hex Digits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FE091-D226-441C-91E2-74B1FB9A2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4B84E0-5962-4143-8888-076D137D8A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0296867"/>
              </p:ext>
            </p:extLst>
          </p:nvPr>
        </p:nvGraphicFramePr>
        <p:xfrm>
          <a:off x="654095" y="1301518"/>
          <a:ext cx="6467546" cy="2872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245">
                  <a:extLst>
                    <a:ext uri="{9D8B030D-6E8A-4147-A177-3AD203B41FA5}">
                      <a16:colId xmlns:a16="http://schemas.microsoft.com/office/drawing/2014/main" val="1347903485"/>
                    </a:ext>
                  </a:extLst>
                </a:gridCol>
                <a:gridCol w="1648245">
                  <a:extLst>
                    <a:ext uri="{9D8B030D-6E8A-4147-A177-3AD203B41FA5}">
                      <a16:colId xmlns:a16="http://schemas.microsoft.com/office/drawing/2014/main" val="3538029919"/>
                    </a:ext>
                  </a:extLst>
                </a:gridCol>
                <a:gridCol w="3171056">
                  <a:extLst>
                    <a:ext uri="{9D8B030D-6E8A-4147-A177-3AD203B41FA5}">
                      <a16:colId xmlns:a16="http://schemas.microsoft.com/office/drawing/2014/main" val="2834977698"/>
                    </a:ext>
                  </a:extLst>
                </a:gridCol>
              </a:tblGrid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Hex Input (H</a:t>
                      </a:r>
                      <a:r>
                        <a:rPr lang="en-US" baseline="-25000" dirty="0"/>
                        <a:t>3</a:t>
                      </a: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2</a:t>
                      </a: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1</a:t>
                      </a:r>
                      <a:r>
                        <a:rPr lang="en-US" dirty="0"/>
                        <a:t>H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Segments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007762"/>
                  </a:ext>
                </a:extLst>
              </a:tr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2653553"/>
                  </a:ext>
                </a:extLst>
              </a:tr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d, e,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43974"/>
                  </a:ext>
                </a:extLst>
              </a:tr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671903"/>
                  </a:ext>
                </a:extLst>
              </a:tr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c, e, f,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251783"/>
                  </a:ext>
                </a:extLst>
              </a:tr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c, d, e, f, 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448928"/>
                  </a:ext>
                </a:extLst>
              </a:tr>
              <a:tr h="372091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d, e, 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79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38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5E7BA-E8A2-4948-A672-C740BE42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One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09263-7B9A-4DF7-82F5-8A744E55F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‘a’ is used in: 0, 2, 3, 5, 6, 7, 8, 9, A, C, E, F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72B75A-7C31-41A5-9507-DDBD0D2A4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60" y="1720194"/>
            <a:ext cx="2790765" cy="26123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12488-DEC2-46C2-BBC5-706189205592}"/>
              </a:ext>
            </a:extLst>
          </p:cNvPr>
          <p:cNvSpPr txBox="1"/>
          <p:nvPr/>
        </p:nvSpPr>
        <p:spPr>
          <a:xfrm>
            <a:off x="3080261" y="227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C439D-0320-40BA-841F-F2EF43102D31}"/>
              </a:ext>
            </a:extLst>
          </p:cNvPr>
          <p:cNvSpPr txBox="1"/>
          <p:nvPr/>
        </p:nvSpPr>
        <p:spPr>
          <a:xfrm>
            <a:off x="4068080" y="227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A50A4D-B47D-4B3F-9575-89973E4E8FD9}"/>
              </a:ext>
            </a:extLst>
          </p:cNvPr>
          <p:cNvSpPr txBox="1"/>
          <p:nvPr/>
        </p:nvSpPr>
        <p:spPr>
          <a:xfrm>
            <a:off x="4538629" y="22788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F940A6-965D-4549-884C-0D9587262B14}"/>
              </a:ext>
            </a:extLst>
          </p:cNvPr>
          <p:cNvSpPr txBox="1"/>
          <p:nvPr/>
        </p:nvSpPr>
        <p:spPr>
          <a:xfrm>
            <a:off x="3553899" y="2799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662FC-2515-4CD9-A0A5-306581EB766C}"/>
              </a:ext>
            </a:extLst>
          </p:cNvPr>
          <p:cNvSpPr txBox="1"/>
          <p:nvPr/>
        </p:nvSpPr>
        <p:spPr>
          <a:xfrm>
            <a:off x="4538629" y="27994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D11BAB-847B-4185-A0C7-3310A1BB64E3}"/>
              </a:ext>
            </a:extLst>
          </p:cNvPr>
          <p:cNvSpPr txBox="1"/>
          <p:nvPr/>
        </p:nvSpPr>
        <p:spPr>
          <a:xfrm>
            <a:off x="4068080" y="279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70F88-5585-43AE-990B-242977B94F41}"/>
              </a:ext>
            </a:extLst>
          </p:cNvPr>
          <p:cNvSpPr txBox="1"/>
          <p:nvPr/>
        </p:nvSpPr>
        <p:spPr>
          <a:xfrm>
            <a:off x="3080261" y="3758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0CA57-D8DD-4E04-BC95-FCFE3E1B8419}"/>
              </a:ext>
            </a:extLst>
          </p:cNvPr>
          <p:cNvSpPr txBox="1"/>
          <p:nvPr/>
        </p:nvSpPr>
        <p:spPr>
          <a:xfrm>
            <a:off x="3553899" y="37586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3A8F9-ED70-4329-981D-F6187F882A98}"/>
              </a:ext>
            </a:extLst>
          </p:cNvPr>
          <p:cNvSpPr txBox="1"/>
          <p:nvPr/>
        </p:nvSpPr>
        <p:spPr>
          <a:xfrm>
            <a:off x="3080261" y="3270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C3198E-0B77-4680-A3CA-866819B154D5}"/>
              </a:ext>
            </a:extLst>
          </p:cNvPr>
          <p:cNvSpPr txBox="1"/>
          <p:nvPr/>
        </p:nvSpPr>
        <p:spPr>
          <a:xfrm>
            <a:off x="4068080" y="3270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CB242-2682-4FCE-AD00-7BAB498EC77C}"/>
              </a:ext>
            </a:extLst>
          </p:cNvPr>
          <p:cNvSpPr txBox="1"/>
          <p:nvPr/>
        </p:nvSpPr>
        <p:spPr>
          <a:xfrm>
            <a:off x="4538629" y="3270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DBF4AC-AF6B-44FF-8790-1DF3F4043A62}"/>
              </a:ext>
            </a:extLst>
          </p:cNvPr>
          <p:cNvSpPr txBox="1"/>
          <p:nvPr/>
        </p:nvSpPr>
        <p:spPr>
          <a:xfrm>
            <a:off x="4538629" y="3774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9F18AE-C468-4540-80CF-CC16107E9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75" y="2361324"/>
            <a:ext cx="3757105" cy="119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108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5E653-381E-4927-89AD-658B3B96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for One Segment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CFE27-7C55-461D-824B-654ECFB8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4845653" cy="3394472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’H</a:t>
            </a:r>
            <a:r>
              <a:rPr lang="en-US" baseline="-25000" dirty="0"/>
              <a:t>1</a:t>
            </a:r>
            <a:r>
              <a:rPr lang="en-US" dirty="0"/>
              <a:t>’H</a:t>
            </a:r>
            <a:r>
              <a:rPr lang="en-US" baseline="-25000" dirty="0"/>
              <a:t>0</a:t>
            </a:r>
            <a:r>
              <a:rPr lang="en-US" dirty="0"/>
              <a:t>’ + H</a:t>
            </a:r>
            <a:r>
              <a:rPr lang="en-US" baseline="-25000" dirty="0"/>
              <a:t>3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’H</a:t>
            </a:r>
            <a:r>
              <a:rPr lang="en-US" baseline="-25000" dirty="0"/>
              <a:t>0</a:t>
            </a:r>
            <a:r>
              <a:rPr lang="en-US" dirty="0"/>
              <a:t>’ + H</a:t>
            </a:r>
            <a:r>
              <a:rPr lang="en-US" baseline="-25000" dirty="0"/>
              <a:t>3</a:t>
            </a:r>
            <a:r>
              <a:rPr lang="en-US" dirty="0"/>
              <a:t>H</a:t>
            </a:r>
            <a:r>
              <a:rPr lang="en-US" baseline="-25000" dirty="0"/>
              <a:t>2</a:t>
            </a:r>
            <a:r>
              <a:rPr lang="en-US" dirty="0"/>
              <a:t>’H</a:t>
            </a:r>
            <a:r>
              <a:rPr lang="en-US" baseline="-25000" dirty="0"/>
              <a:t>1</a:t>
            </a:r>
            <a:r>
              <a:rPr lang="en-US" dirty="0"/>
              <a:t>’ + H</a:t>
            </a:r>
            <a:r>
              <a:rPr lang="en-US" baseline="-25000" dirty="0"/>
              <a:t>3</a:t>
            </a:r>
            <a:r>
              <a:rPr lang="en-US" dirty="0"/>
              <a:t>’H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’ + H</a:t>
            </a:r>
            <a:r>
              <a:rPr lang="en-US" baseline="-25000" dirty="0"/>
              <a:t>3</a:t>
            </a:r>
            <a:r>
              <a:rPr lang="en-US" dirty="0"/>
              <a:t>’H</a:t>
            </a:r>
            <a:r>
              <a:rPr lang="en-US" baseline="-25000" dirty="0"/>
              <a:t>1</a:t>
            </a:r>
            <a:r>
              <a:rPr lang="en-US" dirty="0"/>
              <a:t> + H</a:t>
            </a:r>
            <a:r>
              <a:rPr lang="en-US" baseline="-25000" dirty="0"/>
              <a:t>2</a:t>
            </a:r>
            <a:r>
              <a:rPr lang="en-US" dirty="0"/>
              <a:t>H</a:t>
            </a:r>
            <a:r>
              <a:rPr lang="en-US" baseline="-25000" dirty="0"/>
              <a:t>1</a:t>
            </a:r>
            <a:r>
              <a:rPr lang="en-US" dirty="0"/>
              <a:t> + H</a:t>
            </a:r>
            <a:r>
              <a:rPr lang="en-US" baseline="-25000" dirty="0"/>
              <a:t>1</a:t>
            </a:r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55D36-C92F-40CE-8058-E73CCB222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907" y="1374937"/>
            <a:ext cx="2948689" cy="271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27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79DFC-930F-4FCA-9962-599ADF72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Troubleshooting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87638-D9D2-4D96-A9B4-A033D11FD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Being a detective</a:t>
            </a:r>
          </a:p>
          <a:p>
            <a:r>
              <a:rPr lang="en-US" dirty="0"/>
              <a:t>Never discount something that looks off</a:t>
            </a:r>
          </a:p>
          <a:p>
            <a:r>
              <a:rPr lang="en-US" dirty="0"/>
              <a:t>Always test to narrow down what is wrong</a:t>
            </a:r>
          </a:p>
        </p:txBody>
      </p:sp>
    </p:spTree>
    <p:extLst>
      <p:ext uri="{BB962C8B-B14F-4D97-AF65-F5344CB8AC3E}">
        <p14:creationId xmlns:p14="http://schemas.microsoft.com/office/powerpoint/2010/main" val="3817911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B854-C863-462F-A642-9B28CDED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038B-624E-44FB-8972-B6A8F0A77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Gather information on the problem</a:t>
            </a:r>
          </a:p>
          <a:p>
            <a:r>
              <a:rPr lang="en-US" dirty="0"/>
              <a:t>2. Identify the symptom and possible failures</a:t>
            </a:r>
          </a:p>
          <a:p>
            <a:r>
              <a:rPr lang="en-US" dirty="0"/>
              <a:t>3. Isolate the point(s) of failure</a:t>
            </a:r>
          </a:p>
          <a:p>
            <a:r>
              <a:rPr lang="en-US" dirty="0"/>
              <a:t>4. Apply proper tools to determine the cause of the problem</a:t>
            </a:r>
          </a:p>
          <a:p>
            <a:r>
              <a:rPr lang="en-US" dirty="0"/>
              <a:t>5. Fix the problem</a:t>
            </a:r>
          </a:p>
        </p:txBody>
      </p:sp>
    </p:spTree>
    <p:extLst>
      <p:ext uri="{BB962C8B-B14F-4D97-AF65-F5344CB8AC3E}">
        <p14:creationId xmlns:p14="http://schemas.microsoft.com/office/powerpoint/2010/main" val="551553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EE94-54BE-4328-9948-A51F3D0E5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Obvious Stuff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C0F8C-1D0A-4C2C-9E89-B19562D0E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power to the circuit?</a:t>
            </a:r>
          </a:p>
          <a:p>
            <a:r>
              <a:rPr lang="en-US" dirty="0"/>
              <a:t>Are there any loose wires/connections?</a:t>
            </a:r>
          </a:p>
          <a:p>
            <a:r>
              <a:rPr lang="en-US" dirty="0"/>
              <a:t>Is there a troubleshooting guide?</a:t>
            </a:r>
          </a:p>
          <a:p>
            <a:r>
              <a:rPr lang="en-US" dirty="0"/>
              <a:t>Is there a wiring diagram?</a:t>
            </a:r>
          </a:p>
        </p:txBody>
      </p:sp>
    </p:spTree>
    <p:extLst>
      <p:ext uri="{BB962C8B-B14F-4D97-AF65-F5344CB8AC3E}">
        <p14:creationId xmlns:p14="http://schemas.microsoft.com/office/powerpoint/2010/main" val="1394910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AE34-F9A1-40B5-A92E-EB2BE3546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Replace/Reproduce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F33F-5899-47C7-9E82-8A1805190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another circuit that works in place of this one?</a:t>
            </a:r>
          </a:p>
          <a:p>
            <a:pPr lvl="1"/>
            <a:r>
              <a:rPr lang="en-US" dirty="0"/>
              <a:t>Isolate the problem to one circuit</a:t>
            </a:r>
          </a:p>
          <a:p>
            <a:r>
              <a:rPr lang="en-US" dirty="0"/>
              <a:t>Is the problem reproduceable?</a:t>
            </a:r>
          </a:p>
          <a:p>
            <a:r>
              <a:rPr lang="en-US" dirty="0"/>
              <a:t>Can you change the input to make it reproduceable?</a:t>
            </a:r>
          </a:p>
        </p:txBody>
      </p:sp>
    </p:spTree>
    <p:extLst>
      <p:ext uri="{BB962C8B-B14F-4D97-AF65-F5344CB8AC3E}">
        <p14:creationId xmlns:p14="http://schemas.microsoft.com/office/powerpoint/2010/main" val="485248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E008-1980-4264-A71A-30300D7B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SOP Minimization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466AD-F0EF-4F7B-AAD4-D84D46A1D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B’ + A’B + ABC’</a:t>
            </a:r>
          </a:p>
          <a:p>
            <a:r>
              <a:rPr lang="en-US" dirty="0"/>
              <a:t>3 4-cell groups</a:t>
            </a:r>
          </a:p>
          <a:p>
            <a:r>
              <a:rPr lang="en-US" dirty="0"/>
              <a:t>A’ + B’ + C’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53047B-FEB1-4501-88E6-40B66C92B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169" y="1133332"/>
            <a:ext cx="2359374" cy="31475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A42384-32AA-4716-AA1D-FB3B52FEB774}"/>
              </a:ext>
            </a:extLst>
          </p:cNvPr>
          <p:cNvSpPr txBox="1"/>
          <p:nvPr/>
        </p:nvSpPr>
        <p:spPr>
          <a:xfrm>
            <a:off x="4699170" y="17412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0328F-B528-42E1-8EC1-14F3795DFE7F}"/>
              </a:ext>
            </a:extLst>
          </p:cNvPr>
          <p:cNvSpPr txBox="1"/>
          <p:nvPr/>
        </p:nvSpPr>
        <p:spPr>
          <a:xfrm>
            <a:off x="5289013" y="174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70BF8-852C-4B35-80FF-D764C11353AA}"/>
              </a:ext>
            </a:extLst>
          </p:cNvPr>
          <p:cNvSpPr txBox="1"/>
          <p:nvPr/>
        </p:nvSpPr>
        <p:spPr>
          <a:xfrm>
            <a:off x="4699170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63FFD0-E105-445C-B5AC-62A8D323BDA4}"/>
              </a:ext>
            </a:extLst>
          </p:cNvPr>
          <p:cNvSpPr txBox="1"/>
          <p:nvPr/>
        </p:nvSpPr>
        <p:spPr>
          <a:xfrm>
            <a:off x="5289013" y="2386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D2379E-DAC6-41D2-BEAB-CD94A217DCF2}"/>
              </a:ext>
            </a:extLst>
          </p:cNvPr>
          <p:cNvSpPr txBox="1"/>
          <p:nvPr/>
        </p:nvSpPr>
        <p:spPr>
          <a:xfrm>
            <a:off x="4699170" y="30321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8BCCC-CDD3-4EAF-9A79-59D3B7F18E15}"/>
              </a:ext>
            </a:extLst>
          </p:cNvPr>
          <p:cNvSpPr txBox="1"/>
          <p:nvPr/>
        </p:nvSpPr>
        <p:spPr>
          <a:xfrm>
            <a:off x="4699170" y="35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5099FD-283F-4D16-AB65-2B32E33B2C3E}"/>
              </a:ext>
            </a:extLst>
          </p:cNvPr>
          <p:cNvSpPr txBox="1"/>
          <p:nvPr/>
        </p:nvSpPr>
        <p:spPr>
          <a:xfrm>
            <a:off x="5289013" y="35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057A5-2086-4F8C-BE5A-D26DB0995F5D}"/>
              </a:ext>
            </a:extLst>
          </p:cNvPr>
          <p:cNvSpPr txBox="1"/>
          <p:nvPr/>
        </p:nvSpPr>
        <p:spPr>
          <a:xfrm>
            <a:off x="5289013" y="30268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1BC2919-080A-4BDF-9727-116F384BE7A5}"/>
              </a:ext>
            </a:extLst>
          </p:cNvPr>
          <p:cNvSpPr/>
          <p:nvPr/>
        </p:nvSpPr>
        <p:spPr>
          <a:xfrm>
            <a:off x="4699170" y="1747042"/>
            <a:ext cx="954091" cy="100937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18118E-74AA-4CC1-B44F-2C261F2DD49E}"/>
              </a:ext>
            </a:extLst>
          </p:cNvPr>
          <p:cNvSpPr/>
          <p:nvPr/>
        </p:nvSpPr>
        <p:spPr>
          <a:xfrm>
            <a:off x="4675631" y="1741200"/>
            <a:ext cx="348763" cy="214333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7849D64-A0F8-485E-9001-AFFDF3BAD752}"/>
              </a:ext>
            </a:extLst>
          </p:cNvPr>
          <p:cNvSpPr/>
          <p:nvPr/>
        </p:nvSpPr>
        <p:spPr>
          <a:xfrm>
            <a:off x="4699170" y="3574017"/>
            <a:ext cx="954091" cy="706887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B60E68A-D6BA-4869-BB8C-40CA7FB6BF91}"/>
              </a:ext>
            </a:extLst>
          </p:cNvPr>
          <p:cNvSpPr/>
          <p:nvPr/>
        </p:nvSpPr>
        <p:spPr>
          <a:xfrm>
            <a:off x="4652093" y="1258969"/>
            <a:ext cx="1067913" cy="81426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87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2526-81B5-45BB-B1B5-7760AFA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Half-Splitting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947C1-99CD-4E8E-8B64-DCB4E1D2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D541A75-EAF6-4F91-81C2-117C53202B84}"/>
              </a:ext>
            </a:extLst>
          </p:cNvPr>
          <p:cNvSpPr txBox="1">
            <a:spLocks/>
          </p:cNvSpPr>
          <p:nvPr/>
        </p:nvSpPr>
        <p:spPr>
          <a:xfrm>
            <a:off x="393793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17B63-3B5D-4863-8612-66D9BBB9F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8" y="1071845"/>
            <a:ext cx="7502085" cy="384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89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62D65-F0E2-4972-962D-F48E5DD76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Signal-Tracing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1C9E4-B4BB-4FD1-B6CB-5DDAFA395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7501D1-8722-419A-BB30-AEC6F53744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92" y="1159418"/>
            <a:ext cx="8099812" cy="373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28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69D0-76FA-4152-B0E4-72724CF73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FA38F-9A14-45F5-AD11-E3E6ED38D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A8C0-D904-4EF8-8086-9262EE47B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34" y="1097537"/>
            <a:ext cx="5763390" cy="15618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D1553F-2759-4A02-9B38-960A10211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34" y="2693738"/>
            <a:ext cx="6727848" cy="148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835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EB099-FA21-4CDC-8246-1F6B44F75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7376-96EE-4A69-B3FA-0B5410EB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B04BB-736D-4192-A55D-1594D6903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31" y="1200151"/>
            <a:ext cx="6664441" cy="1408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417D36-524F-4B14-B8C4-FBAD8FEA4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974142"/>
            <a:ext cx="6577672" cy="113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162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E8D5-8283-4AA3-9D59-1E4CB8D81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5AC3-08D8-40E1-9902-F4406C6D2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19FF56-3082-45B8-94C2-C5728C9BF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09" y="973497"/>
            <a:ext cx="6784791" cy="416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6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BDED-E05E-4E53-B275-BF0A9AFE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4238F-831C-4D63-B9D2-43CEE629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003E1-C8FC-4CD4-9187-0A12B9050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67" y="952032"/>
            <a:ext cx="4957062" cy="419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226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1.8, 3.9, 4.10-4.11, Ch4 Applied Logic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5.1-5.3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DD62C-E117-449D-9B92-5ABF631A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Care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A23F-47C0-4A38-8427-A709A5E66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6370210" cy="3394472"/>
          </a:xfrm>
        </p:spPr>
        <p:txBody>
          <a:bodyPr/>
          <a:lstStyle/>
          <a:p>
            <a:r>
              <a:rPr lang="en-US" dirty="0"/>
              <a:t>Used for conditions that cannot occur</a:t>
            </a:r>
          </a:p>
          <a:p>
            <a:r>
              <a:rPr lang="en-US" dirty="0"/>
              <a:t>Can be used to further simplify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F6551C-9865-4E63-B4A9-3C72DBC71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410" y="1134657"/>
            <a:ext cx="2233705" cy="3134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3EBCAC-3AEE-483B-87D1-CBC02EC15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834" y="2813783"/>
            <a:ext cx="2341307" cy="212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29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7D3BC-C6A5-4B04-B1E6-5823612B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85D50-D95A-4F64-BD46-B7E7FF311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5663272" cy="3394472"/>
          </a:xfrm>
        </p:spPr>
        <p:txBody>
          <a:bodyPr/>
          <a:lstStyle/>
          <a:p>
            <a:r>
              <a:rPr lang="en-US" u="sng" dirty="0"/>
              <a:t>Can be used</a:t>
            </a:r>
            <a:r>
              <a:rPr lang="en-US" dirty="0"/>
              <a:t> to further simplify logic</a:t>
            </a:r>
            <a:endParaRPr lang="en-US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738C4-5407-4EDC-B57D-B23C695D4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472" y="1457116"/>
            <a:ext cx="2440051" cy="24042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87DD34-46AE-40E4-9BED-2A9DAEDCD014}"/>
              </a:ext>
            </a:extLst>
          </p:cNvPr>
          <p:cNvSpPr txBox="1"/>
          <p:nvPr/>
        </p:nvSpPr>
        <p:spPr>
          <a:xfrm>
            <a:off x="6668133" y="2840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7C479-E680-453F-A621-65D9258F355D}"/>
              </a:ext>
            </a:extLst>
          </p:cNvPr>
          <p:cNvSpPr txBox="1"/>
          <p:nvPr/>
        </p:nvSpPr>
        <p:spPr>
          <a:xfrm>
            <a:off x="6668133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F1F63C-CAB5-40F7-BA80-F6115DE18AAE}"/>
              </a:ext>
            </a:extLst>
          </p:cNvPr>
          <p:cNvSpPr txBox="1"/>
          <p:nvPr/>
        </p:nvSpPr>
        <p:spPr>
          <a:xfrm>
            <a:off x="6668133" y="1933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CD21FD-2252-4591-9FA6-A6A4B80F575D}"/>
              </a:ext>
            </a:extLst>
          </p:cNvPr>
          <p:cNvSpPr txBox="1"/>
          <p:nvPr/>
        </p:nvSpPr>
        <p:spPr>
          <a:xfrm>
            <a:off x="6668133" y="32948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6FE02A-2F36-4384-AFF9-A226371C74D5}"/>
              </a:ext>
            </a:extLst>
          </p:cNvPr>
          <p:cNvSpPr txBox="1"/>
          <p:nvPr/>
        </p:nvSpPr>
        <p:spPr>
          <a:xfrm>
            <a:off x="7121996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A50EC5-2DFF-45BB-B03A-5D162611BD60}"/>
              </a:ext>
            </a:extLst>
          </p:cNvPr>
          <p:cNvSpPr txBox="1"/>
          <p:nvPr/>
        </p:nvSpPr>
        <p:spPr>
          <a:xfrm>
            <a:off x="7612725" y="284094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96265-1B99-4118-927F-033EAFD2EAE6}"/>
              </a:ext>
            </a:extLst>
          </p:cNvPr>
          <p:cNvSpPr txBox="1"/>
          <p:nvPr/>
        </p:nvSpPr>
        <p:spPr>
          <a:xfrm>
            <a:off x="7612725" y="32948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394D89-3293-4D5B-AA35-7681D1D71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181" y="1823500"/>
            <a:ext cx="2440051" cy="24042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329059-75F4-450F-9ACA-0DC18D6082F1}"/>
              </a:ext>
            </a:extLst>
          </p:cNvPr>
          <p:cNvSpPr txBox="1"/>
          <p:nvPr/>
        </p:nvSpPr>
        <p:spPr>
          <a:xfrm>
            <a:off x="2729093" y="22702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AEB567-234C-49D8-ADFE-9AA8FFCD054A}"/>
              </a:ext>
            </a:extLst>
          </p:cNvPr>
          <p:cNvSpPr txBox="1"/>
          <p:nvPr/>
        </p:nvSpPr>
        <p:spPr>
          <a:xfrm>
            <a:off x="2729093" y="2756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9F00B-6E53-47A7-89E2-8DA4F2D02426}"/>
              </a:ext>
            </a:extLst>
          </p:cNvPr>
          <p:cNvSpPr txBox="1"/>
          <p:nvPr/>
        </p:nvSpPr>
        <p:spPr>
          <a:xfrm>
            <a:off x="2729093" y="32102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2DD47-3FC6-4108-A923-6234224C506D}"/>
              </a:ext>
            </a:extLst>
          </p:cNvPr>
          <p:cNvSpPr txBox="1"/>
          <p:nvPr/>
        </p:nvSpPr>
        <p:spPr>
          <a:xfrm>
            <a:off x="2729093" y="36606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17B5F-549D-4F8D-909F-9C4B1F196C1C}"/>
              </a:ext>
            </a:extLst>
          </p:cNvPr>
          <p:cNvSpPr txBox="1"/>
          <p:nvPr/>
        </p:nvSpPr>
        <p:spPr>
          <a:xfrm>
            <a:off x="3182956" y="2756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2D370-B4B4-454C-8C12-61DCFA30581F}"/>
              </a:ext>
            </a:extLst>
          </p:cNvPr>
          <p:cNvSpPr txBox="1"/>
          <p:nvPr/>
        </p:nvSpPr>
        <p:spPr>
          <a:xfrm>
            <a:off x="3182956" y="227028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7743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F43CA-0675-43A9-ABF8-23FDB4B2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Karnaugh Maps and 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33B31-8BAF-47E1-AE53-18230CB1C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same concepts apply, but now with 0’s</a:t>
            </a:r>
          </a:p>
          <a:p>
            <a:r>
              <a:rPr lang="en-US" dirty="0"/>
              <a:t>Write all simplified terms as POS terms</a:t>
            </a:r>
          </a:p>
        </p:txBody>
      </p:sp>
    </p:spTree>
    <p:extLst>
      <p:ext uri="{BB962C8B-B14F-4D97-AF65-F5344CB8AC3E}">
        <p14:creationId xmlns:p14="http://schemas.microsoft.com/office/powerpoint/2010/main" val="1510238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B7320-F4C6-4577-BD58-7C4CF6DC2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6C43-D8C8-401C-91B3-B5E368D8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(A+B+C’)(A+B’+C’)(A’+B’)(A’+B+C)</a:t>
            </a:r>
          </a:p>
          <a:p>
            <a:endParaRPr lang="en-US" dirty="0"/>
          </a:p>
          <a:p>
            <a:r>
              <a:rPr lang="en-US" dirty="0"/>
              <a:t>(A’+C)(A’+B’)(A+C’)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03C22E-9DCE-4898-8A34-5F3B9C64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90" y="1133332"/>
            <a:ext cx="2359374" cy="3147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12C5B6-1560-419B-A999-AC4B56CC3FB1}"/>
              </a:ext>
            </a:extLst>
          </p:cNvPr>
          <p:cNvSpPr txBox="1"/>
          <p:nvPr/>
        </p:nvSpPr>
        <p:spPr>
          <a:xfrm>
            <a:off x="8103141" y="174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312AE-0BBC-49DF-A3C9-D9BDD8AF7177}"/>
              </a:ext>
            </a:extLst>
          </p:cNvPr>
          <p:cNvSpPr txBox="1"/>
          <p:nvPr/>
        </p:nvSpPr>
        <p:spPr>
          <a:xfrm>
            <a:off x="8103141" y="23354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F968DA-31C0-4C96-AA67-EC1AE998F0C6}"/>
              </a:ext>
            </a:extLst>
          </p:cNvPr>
          <p:cNvSpPr txBox="1"/>
          <p:nvPr/>
        </p:nvSpPr>
        <p:spPr>
          <a:xfrm>
            <a:off x="7489091" y="2961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F3080-F67B-4184-A257-47483221E726}"/>
              </a:ext>
            </a:extLst>
          </p:cNvPr>
          <p:cNvSpPr txBox="1"/>
          <p:nvPr/>
        </p:nvSpPr>
        <p:spPr>
          <a:xfrm>
            <a:off x="7489091" y="35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FC5A9-5184-4A56-B7FE-C72F977780FF}"/>
              </a:ext>
            </a:extLst>
          </p:cNvPr>
          <p:cNvSpPr txBox="1"/>
          <p:nvPr/>
        </p:nvSpPr>
        <p:spPr>
          <a:xfrm>
            <a:off x="8103141" y="29610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EDC3CB3-5C10-4690-BE57-876BD392272E}"/>
              </a:ext>
            </a:extLst>
          </p:cNvPr>
          <p:cNvSpPr/>
          <p:nvPr/>
        </p:nvSpPr>
        <p:spPr>
          <a:xfrm>
            <a:off x="8103141" y="1748555"/>
            <a:ext cx="301686" cy="956193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191E101-7011-4F74-B86E-C5CF1938515C}"/>
              </a:ext>
            </a:extLst>
          </p:cNvPr>
          <p:cNvSpPr/>
          <p:nvPr/>
        </p:nvSpPr>
        <p:spPr>
          <a:xfrm>
            <a:off x="7489091" y="2961086"/>
            <a:ext cx="915736" cy="36933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233469-E395-48E5-8EED-398C840D2E14}"/>
              </a:ext>
            </a:extLst>
          </p:cNvPr>
          <p:cNvSpPr/>
          <p:nvPr/>
        </p:nvSpPr>
        <p:spPr>
          <a:xfrm>
            <a:off x="7421991" y="2922277"/>
            <a:ext cx="368786" cy="948905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844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EFB3E-8EED-4E5E-AABE-D5007ABDF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BF63D-026B-42B3-8916-FCA86F76CE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as with truth tables</a:t>
            </a:r>
          </a:p>
          <a:p>
            <a:pPr lvl="1"/>
            <a:r>
              <a:rPr lang="en-US" dirty="0"/>
              <a:t>Fill in the Karnaugh Map with what you have</a:t>
            </a:r>
          </a:p>
          <a:p>
            <a:pPr lvl="1"/>
            <a:r>
              <a:rPr lang="en-US" dirty="0"/>
              <a:t>Then group the other truth value</a:t>
            </a:r>
          </a:p>
          <a:p>
            <a:pPr lvl="1"/>
            <a:r>
              <a:rPr lang="en-US" dirty="0"/>
              <a:t>Finally write out the terms</a:t>
            </a:r>
          </a:p>
        </p:txBody>
      </p:sp>
    </p:spTree>
    <p:extLst>
      <p:ext uri="{BB962C8B-B14F-4D97-AF65-F5344CB8AC3E}">
        <p14:creationId xmlns:p14="http://schemas.microsoft.com/office/powerpoint/2010/main" val="27574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8BBA1-0799-47A8-9789-9C67C0BDB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EDFBE-087C-45D5-833B-AE5FA2342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(A+B+C’)(A+B’+C’)(A’+B’)(A’+B+C)</a:t>
            </a:r>
          </a:p>
          <a:p>
            <a:endParaRPr lang="en-US" dirty="0"/>
          </a:p>
          <a:p>
            <a:r>
              <a:rPr lang="en-US" dirty="0"/>
              <a:t>A’C’ + AB’C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23AE94-E0F1-47ED-9702-69A60141E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090" y="1133332"/>
            <a:ext cx="2359374" cy="3147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192B4B-769B-44C3-A76B-2DFAA142A621}"/>
              </a:ext>
            </a:extLst>
          </p:cNvPr>
          <p:cNvSpPr txBox="1"/>
          <p:nvPr/>
        </p:nvSpPr>
        <p:spPr>
          <a:xfrm>
            <a:off x="7489091" y="174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316020-43D8-4C17-B7E9-2484945DDA1F}"/>
              </a:ext>
            </a:extLst>
          </p:cNvPr>
          <p:cNvSpPr txBox="1"/>
          <p:nvPr/>
        </p:nvSpPr>
        <p:spPr>
          <a:xfrm>
            <a:off x="7490648" y="238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1BC36B-FFDE-48CE-8522-3EBE86699FC5}"/>
              </a:ext>
            </a:extLst>
          </p:cNvPr>
          <p:cNvSpPr txBox="1"/>
          <p:nvPr/>
        </p:nvSpPr>
        <p:spPr>
          <a:xfrm>
            <a:off x="8128726" y="35740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DFBFC47-DD80-4630-BBAD-BF4485880C3A}"/>
              </a:ext>
            </a:extLst>
          </p:cNvPr>
          <p:cNvSpPr/>
          <p:nvPr/>
        </p:nvSpPr>
        <p:spPr>
          <a:xfrm>
            <a:off x="7490648" y="1748555"/>
            <a:ext cx="301686" cy="100786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AAE491-8DCC-4A24-99A6-5AD6BE40272D}"/>
              </a:ext>
            </a:extLst>
          </p:cNvPr>
          <p:cNvSpPr/>
          <p:nvPr/>
        </p:nvSpPr>
        <p:spPr>
          <a:xfrm>
            <a:off x="8128726" y="3574017"/>
            <a:ext cx="301686" cy="369332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Minterms</a:t>
            </a:r>
            <a:r>
              <a:rPr lang="en-US" dirty="0"/>
              <a:t> and Maxterms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Inputs that give 1 on truth table = </a:t>
            </a:r>
            <a:r>
              <a:rPr lang="en-US" dirty="0" err="1"/>
              <a:t>minterms</a:t>
            </a:r>
            <a:endParaRPr lang="en-US" dirty="0"/>
          </a:p>
          <a:p>
            <a:r>
              <a:rPr lang="en-US" dirty="0"/>
              <a:t>Inputs that give 0 on truth table = maxterms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6538</TotalTime>
  <Words>620</Words>
  <Application>Microsoft Office PowerPoint</Application>
  <PresentationFormat>On-screen Show (16:9)</PresentationFormat>
  <Paragraphs>193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Office Theme</vt:lpstr>
      <vt:lpstr>Custom Design</vt:lpstr>
      <vt:lpstr>CPE201 Digital Design</vt:lpstr>
      <vt:lpstr>SOP Minimization Example</vt:lpstr>
      <vt:lpstr>Don’t Care Condition</vt:lpstr>
      <vt:lpstr>Example</vt:lpstr>
      <vt:lpstr>Karnaugh Maps and POS</vt:lpstr>
      <vt:lpstr>Example</vt:lpstr>
      <vt:lpstr>Conversions</vt:lpstr>
      <vt:lpstr>Example</vt:lpstr>
      <vt:lpstr>Minterms and Maxterms</vt:lpstr>
      <vt:lpstr>Example</vt:lpstr>
      <vt:lpstr>7-Segment Displays</vt:lpstr>
      <vt:lpstr>7-Segment Displays</vt:lpstr>
      <vt:lpstr>Display Hex Digits</vt:lpstr>
      <vt:lpstr>Logic for One Segment</vt:lpstr>
      <vt:lpstr>Logic for One Segment</vt:lpstr>
      <vt:lpstr>Troubleshooting</vt:lpstr>
      <vt:lpstr>The Basic Steps</vt:lpstr>
      <vt:lpstr>Obvious Stuff First</vt:lpstr>
      <vt:lpstr>Replace/Reproduce</vt:lpstr>
      <vt:lpstr>Half-Splitting Method</vt:lpstr>
      <vt:lpstr>Signal-Tracing Method</vt:lpstr>
      <vt:lpstr>Open Circuits</vt:lpstr>
      <vt:lpstr>Open Circuits</vt:lpstr>
      <vt:lpstr>Internal Example</vt:lpstr>
      <vt:lpstr>External Example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311</cp:revision>
  <dcterms:created xsi:type="dcterms:W3CDTF">2011-02-22T22:01:47Z</dcterms:created>
  <dcterms:modified xsi:type="dcterms:W3CDTF">2022-02-26T17:34:22Z</dcterms:modified>
</cp:coreProperties>
</file>