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33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8" r:id="rId14"/>
    <p:sldId id="367" r:id="rId15"/>
    <p:sldId id="365" r:id="rId16"/>
    <p:sldId id="366" r:id="rId17"/>
    <p:sldId id="369" r:id="rId18"/>
    <p:sldId id="370" r:id="rId19"/>
    <p:sldId id="371" r:id="rId20"/>
    <p:sldId id="375" r:id="rId21"/>
    <p:sldId id="372" r:id="rId22"/>
    <p:sldId id="373" r:id="rId23"/>
    <p:sldId id="376" r:id="rId24"/>
    <p:sldId id="374" r:id="rId25"/>
    <p:sldId id="35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X=(A’+B’+C’)’   X=(ABC)’’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33880-2939-3547-96ED-80D56EC616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0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549" y="2914650"/>
            <a:ext cx="8279658" cy="13144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13: NAND/NOR Combinational Logic, Chip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252-7A4F-4AD5-AC05-4605E13F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1C59-0B71-4E1D-931D-3CF945A0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414C2-FA63-40D6-90EB-DE40B3BB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2" y="1200151"/>
            <a:ext cx="5375004" cy="30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75EF-45CB-4DB3-9F9D-F1BC43FE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1658-E39F-46BE-8983-DF33CD1E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TTL vs CMOS</a:t>
            </a:r>
          </a:p>
          <a:p>
            <a:pPr lvl="1"/>
            <a:r>
              <a:rPr lang="en-US" dirty="0"/>
              <a:t>TTL is  older and consumes more power</a:t>
            </a:r>
          </a:p>
          <a:p>
            <a:pPr lvl="1"/>
            <a:r>
              <a:rPr lang="en-US" dirty="0"/>
              <a:t>CMOS is more common</a:t>
            </a:r>
          </a:p>
          <a:p>
            <a:pPr lvl="1"/>
            <a:r>
              <a:rPr lang="en-US" dirty="0"/>
              <a:t>Usually used now to refer to the logic high level</a:t>
            </a:r>
          </a:p>
          <a:p>
            <a:pPr lvl="2"/>
            <a:r>
              <a:rPr lang="en-US" dirty="0"/>
              <a:t>5V vs 3.3V</a:t>
            </a:r>
          </a:p>
        </p:txBody>
      </p:sp>
    </p:spTree>
    <p:extLst>
      <p:ext uri="{BB962C8B-B14F-4D97-AF65-F5344CB8AC3E}">
        <p14:creationId xmlns:p14="http://schemas.microsoft.com/office/powerpoint/2010/main" val="54886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D595-F5A5-40F6-BE5B-8C099790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EDE3-0B36-43D5-B10B-E36F9917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Electrostatic Discharge (ESD)</a:t>
            </a:r>
          </a:p>
          <a:p>
            <a:pPr lvl="1"/>
            <a:r>
              <a:rPr lang="en-US" dirty="0"/>
              <a:t>Will let out the blue smoke, every time</a:t>
            </a:r>
          </a:p>
          <a:p>
            <a:r>
              <a:rPr lang="en-US" dirty="0"/>
              <a:t>Safe handling and usage</a:t>
            </a:r>
          </a:p>
          <a:p>
            <a:pPr lvl="1"/>
            <a:r>
              <a:rPr lang="en-US" dirty="0"/>
              <a:t>Carrying/Transport (cases, touching, storage)</a:t>
            </a:r>
          </a:p>
          <a:p>
            <a:pPr lvl="1"/>
            <a:r>
              <a:rPr lang="en-US" dirty="0"/>
              <a:t>Using (power up last, move unpowered)</a:t>
            </a:r>
          </a:p>
        </p:txBody>
      </p:sp>
    </p:spTree>
    <p:extLst>
      <p:ext uri="{BB962C8B-B14F-4D97-AF65-F5344CB8AC3E}">
        <p14:creationId xmlns:p14="http://schemas.microsoft.com/office/powerpoint/2010/main" val="171654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2A83-427E-4BF3-BAB8-A53AF0E5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Logic or Bubblegum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EF70-260B-4EA1-9A08-EA6382D4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review on 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39138-2EC7-4845-A9DB-2509994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65" y="1009833"/>
            <a:ext cx="2061615" cy="3488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97414-4FDD-494D-91A0-E4DAE39B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8" y="2368667"/>
            <a:ext cx="5459702" cy="19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AE9C-1400-49CD-9DA4-5E66ACD7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74 Series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1FA2-06FE-4B29-9F81-2C20973B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239AC-03E7-46A5-8DDC-2662CFFC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82" y="1007841"/>
            <a:ext cx="2180145" cy="3267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E87A1-2841-4D8D-A7AC-9295EBD5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661" y="1121307"/>
            <a:ext cx="3379563" cy="31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6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9A5E-789F-4DB0-A7F4-F95E8FCD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74 Series Parts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3C21E99-0199-40EC-9EDB-7ADB17F3B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016" y="949195"/>
            <a:ext cx="1423061" cy="20798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8305F3-0E6F-4DF2-A188-1307BE3B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" y="861479"/>
            <a:ext cx="4877044" cy="216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E1DE0-0369-44A5-BF9A-659DCAA1B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390" y="3177039"/>
            <a:ext cx="6233610" cy="1971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E8441-8CCD-4441-9DE5-0AB055CF4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440" y="941767"/>
            <a:ext cx="1423061" cy="2172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0572C-80AD-4437-ACFD-433EDBFB5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" y="3114647"/>
            <a:ext cx="2918824" cy="20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9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F9CA-C359-4B15-9F26-B17E2DDD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Datasheet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1C27-8B5D-4902-A7B6-13DE022B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0A26C-2F82-45E4-85BD-390EEB9C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39" y="879565"/>
            <a:ext cx="5364989" cy="42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BBE9-7831-42E6-BF98-7C8125ED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3CC6-0DA9-4B2F-85C0-1E21F6D7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speed limit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PHL</a:t>
            </a:r>
            <a:r>
              <a:rPr lang="en-US" dirty="0"/>
              <a:t> – high to low propagation time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PLH</a:t>
            </a:r>
            <a:r>
              <a:rPr lang="en-US" dirty="0"/>
              <a:t> – low to high propagation time</a:t>
            </a:r>
          </a:p>
          <a:p>
            <a:pPr lvl="1"/>
            <a:r>
              <a:rPr lang="en-US" dirty="0"/>
              <a:t>9ns for 7400 above</a:t>
            </a:r>
          </a:p>
          <a:p>
            <a:pPr lvl="1"/>
            <a:r>
              <a:rPr lang="en-US" dirty="0"/>
              <a:t>Be aware of race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8293E-DA04-423E-8489-98D6B5EEA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742922"/>
            <a:ext cx="3276182" cy="2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AB0C-963A-4A25-89DE-0F420224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voltage (</a:t>
            </a:r>
            <a:r>
              <a:rPr lang="en-US" dirty="0" err="1"/>
              <a:t>Vcc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0D8B-883A-4752-A676-557FCB54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5V, 3.3V, 2.5V, 1.8V</a:t>
            </a:r>
          </a:p>
          <a:p>
            <a:pPr lvl="1"/>
            <a:r>
              <a:rPr lang="en-US" dirty="0"/>
              <a:t>Input range can vary</a:t>
            </a:r>
          </a:p>
          <a:p>
            <a:pPr lvl="1"/>
            <a:r>
              <a:rPr lang="en-US" dirty="0"/>
              <a:t>Must match the rest of your circuits</a:t>
            </a:r>
          </a:p>
        </p:txBody>
      </p:sp>
    </p:spTree>
    <p:extLst>
      <p:ext uri="{BB962C8B-B14F-4D97-AF65-F5344CB8AC3E}">
        <p14:creationId xmlns:p14="http://schemas.microsoft.com/office/powerpoint/2010/main" val="246100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C3BD-DD98-4460-9E2F-6CE21ED6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Logic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D524E-6E9C-4E48-8D00-4B4978C6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Varies with supply voltage</a:t>
            </a:r>
          </a:p>
          <a:p>
            <a:pPr lvl="1"/>
            <a:r>
              <a:rPr lang="en-US" dirty="0"/>
              <a:t>Stay out of the indeterminant zone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653ED3-3324-47FD-9002-0E1D6556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47" y="2373356"/>
            <a:ext cx="52673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24AFA6-CE05-4EB4-A092-95107DD3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2617"/>
            <a:ext cx="1583455" cy="27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8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(AB)’ = A’ + B’                          =</a:t>
            </a:r>
          </a:p>
          <a:p>
            <a:pPr lvl="1"/>
            <a:r>
              <a:rPr lang="en-US" dirty="0"/>
              <a:t>NAND = negative-OR</a:t>
            </a:r>
          </a:p>
          <a:p>
            <a:endParaRPr lang="en-US" dirty="0"/>
          </a:p>
          <a:p>
            <a:r>
              <a:rPr lang="en-US" dirty="0"/>
              <a:t>(A + B)’ = A’B’                          =</a:t>
            </a:r>
          </a:p>
          <a:p>
            <a:pPr lvl="1"/>
            <a:r>
              <a:rPr lang="en-US" dirty="0"/>
              <a:t>NOR = negative-AND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C0FEF6-202A-4EEC-8FDF-758FE230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146" y="890084"/>
            <a:ext cx="1581150" cy="105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73716E-0CA3-4377-9796-1BD033CD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73" y="966284"/>
            <a:ext cx="1409700" cy="981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71800B-E97F-47C2-B6B8-7F80438E9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71" y="2631464"/>
            <a:ext cx="1457325" cy="923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7BB6E1-407E-4935-821E-6C2B52501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298" y="2631464"/>
            <a:ext cx="1362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136D-E0E0-449D-9846-F9834AA4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Dissipation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836E-83B2-40AF-BE78-43B2A361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 draws power</a:t>
            </a:r>
          </a:p>
          <a:p>
            <a:pPr lvl="1"/>
            <a:r>
              <a:rPr lang="en-US" dirty="0"/>
              <a:t>Usually lost to heat</a:t>
            </a:r>
          </a:p>
          <a:p>
            <a:pPr lvl="1"/>
            <a:r>
              <a:rPr lang="en-US" dirty="0"/>
              <a:t>Keep it well below your maximum</a:t>
            </a:r>
          </a:p>
          <a:p>
            <a:pPr lvl="1"/>
            <a:r>
              <a:rPr lang="en-US" dirty="0"/>
              <a:t>Sometimes dependent on frequency of use</a:t>
            </a:r>
          </a:p>
        </p:txBody>
      </p:sp>
    </p:spTree>
    <p:extLst>
      <p:ext uri="{BB962C8B-B14F-4D97-AF65-F5344CB8AC3E}">
        <p14:creationId xmlns:p14="http://schemas.microsoft.com/office/powerpoint/2010/main" val="85038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A455-6E9E-4EC3-B064-F3991866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Fan-Out and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01D6-CB70-4363-8077-D2985FA4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chip can only output so much current</a:t>
            </a:r>
          </a:p>
          <a:p>
            <a:r>
              <a:rPr lang="en-US" dirty="0"/>
              <a:t>Fan-Out is how many of the same chips one chip could drive</a:t>
            </a:r>
          </a:p>
          <a:p>
            <a:r>
              <a:rPr lang="en-US" dirty="0"/>
              <a:t>Ratio of output current to input current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A8C0-B6C4-4786-9BEC-1B2812BE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17" y="3943349"/>
            <a:ext cx="3676337" cy="9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7EE2-EC13-4B6B-939D-C4F299FE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08E6-EE2E-493B-9452-F56A4820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ICs can’t usually source much current (~10mA)</a:t>
            </a:r>
          </a:p>
          <a:p>
            <a:pPr lvl="1"/>
            <a:r>
              <a:rPr lang="en-US" dirty="0"/>
              <a:t>ICs can sink more current (~50mA)</a:t>
            </a:r>
          </a:p>
          <a:p>
            <a:r>
              <a:rPr lang="en-US" dirty="0"/>
              <a:t>LEDs usually take 30mA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00CBD-BAEE-4CCA-87DE-1F9B592E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641" y="2430433"/>
            <a:ext cx="1346907" cy="2414578"/>
          </a:xfrm>
          <a:prstGeom prst="rect">
            <a:avLst/>
          </a:prstGeom>
        </p:spPr>
      </p:pic>
      <p:pic>
        <p:nvPicPr>
          <p:cNvPr id="6" name="Picture 6" descr="Red x mark icon - Free red x mark icons">
            <a:extLst>
              <a:ext uri="{FF2B5EF4-FFF2-40B4-BE49-F238E27FC236}">
                <a16:creationId xmlns:a16="http://schemas.microsoft.com/office/drawing/2014/main" id="{BA36E633-0BC8-456D-B696-4510B07C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094" y="4406261"/>
            <a:ext cx="442738" cy="44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C0753-B8E5-45DF-B937-D2EA477C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70" y="2369574"/>
            <a:ext cx="2385288" cy="2036687"/>
          </a:xfrm>
          <a:prstGeom prst="rect">
            <a:avLst/>
          </a:prstGeom>
        </p:spPr>
      </p:pic>
      <p:pic>
        <p:nvPicPr>
          <p:cNvPr id="9" name="Picture 2" descr="Green Check Mark Logo Template Illustration Design. Vector EPS 10. - Download Free Vector Art ...">
            <a:extLst>
              <a:ext uri="{FF2B5EF4-FFF2-40B4-BE49-F238E27FC236}">
                <a16:creationId xmlns:a16="http://schemas.microsoft.com/office/drawing/2014/main" id="{32B426FD-B3BC-4CC6-9F5E-162EBF59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201" y="3943349"/>
            <a:ext cx="442599" cy="4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8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9C35-5995-4211-B092-CB179352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Un-used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FA7E-3027-4B32-B246-18D42C63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inputs is bad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645CD-2364-47A8-9D25-DD6A2516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382"/>
            <a:ext cx="9144000" cy="255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03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5.4-5.5, 3.8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6.1-6.3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8A4A-A335-451A-A4BD-14AC603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EE43-7BDD-4D90-8C7D-3D294B79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((AB)’(CD)’)’</a:t>
            </a:r>
          </a:p>
          <a:p>
            <a:pPr marL="0" indent="0">
              <a:buNone/>
            </a:pPr>
            <a:r>
              <a:rPr lang="en-US" dirty="0"/>
              <a:t>= (AB)’’ + (CD)’’</a:t>
            </a:r>
          </a:p>
          <a:p>
            <a:pPr marL="0" indent="0">
              <a:buNone/>
            </a:pPr>
            <a:r>
              <a:rPr lang="en-US" dirty="0"/>
              <a:t>= AB + CD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SOP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79574-5C00-4DFB-B891-010029F9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03" y="1200151"/>
            <a:ext cx="5111622" cy="17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8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706A-4437-4A86-A6B5-7A65A6D0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5061-2EDA-464C-B36D-A2331E7C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95C40-F32F-4787-8D11-9D9A4B5A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737"/>
            <a:ext cx="9144000" cy="26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F4E4-2361-448C-B7C4-2265C468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728A2-69CB-4A30-BA75-508BCFC7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((A+B)’+(C+D)’)’</a:t>
            </a:r>
          </a:p>
          <a:p>
            <a:pPr marL="0" indent="0">
              <a:buNone/>
            </a:pPr>
            <a:r>
              <a:rPr lang="en-US" dirty="0"/>
              <a:t>=(A+B)’’(C+D)’’</a:t>
            </a:r>
          </a:p>
          <a:p>
            <a:pPr marL="0" indent="0">
              <a:buNone/>
            </a:pPr>
            <a:r>
              <a:rPr lang="en-US" dirty="0"/>
              <a:t>=(A+B)(C+D)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POS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BC855-D262-49CE-A5B1-391604A7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82" y="1126527"/>
            <a:ext cx="5431718" cy="163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C5E4B-7104-40A6-993D-08ED8A55E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282" y="2721993"/>
            <a:ext cx="4220340" cy="24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3647-5353-4ED7-92F7-E73098AE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41B5-B600-4094-AC26-4D401ABE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A6983-E371-4F09-A580-71CB6B4D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7725"/>
            <a:ext cx="66960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5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50BE-A429-4580-945D-459FED33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5FD2-C2A0-4509-82D5-4B02D80F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C9862-B06B-4583-8D96-583B8126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23987"/>
            <a:ext cx="68961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2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1F01-0972-4A96-8DC1-CC038166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AA94-F50D-4C5D-8E00-3684ED37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using only NOR gates</a:t>
            </a:r>
          </a:p>
          <a:p>
            <a:pPr lvl="1"/>
            <a:r>
              <a:rPr lang="en-US" dirty="0"/>
              <a:t>X = ABC</a:t>
            </a:r>
          </a:p>
          <a:p>
            <a:r>
              <a:rPr lang="en-US" dirty="0"/>
              <a:t>Redo with only NAND gates</a:t>
            </a:r>
          </a:p>
        </p:txBody>
      </p:sp>
    </p:spTree>
    <p:extLst>
      <p:ext uri="{BB962C8B-B14F-4D97-AF65-F5344CB8AC3E}">
        <p14:creationId xmlns:p14="http://schemas.microsoft.com/office/powerpoint/2010/main" val="113308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5B66-5D74-4700-A97E-54FD489D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4758-8DAF-4349-A37B-FAB9EE1A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applied at each transition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3ED27-BBA4-4589-87B5-E60B885CB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689"/>
            <a:ext cx="9144000" cy="25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6554</TotalTime>
  <Words>379</Words>
  <Application>Microsoft Office PowerPoint</Application>
  <PresentationFormat>On-screen Show (16:9)</PresentationFormat>
  <Paragraphs>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Custom Design</vt:lpstr>
      <vt:lpstr>CPE201 Digital Design</vt:lpstr>
      <vt:lpstr>Dual Symbols</vt:lpstr>
      <vt:lpstr>NAND Example</vt:lpstr>
      <vt:lpstr>NAND Example</vt:lpstr>
      <vt:lpstr>NOR Example</vt:lpstr>
      <vt:lpstr>Example</vt:lpstr>
      <vt:lpstr>Example</vt:lpstr>
      <vt:lpstr>Example</vt:lpstr>
      <vt:lpstr>Waveforms</vt:lpstr>
      <vt:lpstr>Waveforms</vt:lpstr>
      <vt:lpstr>Real ICs</vt:lpstr>
      <vt:lpstr>Handling</vt:lpstr>
      <vt:lpstr>Glue Logic or Bubblegum Logic</vt:lpstr>
      <vt:lpstr>74 Series parts</vt:lpstr>
      <vt:lpstr>74 Series Parts</vt:lpstr>
      <vt:lpstr>Reading a Datasheet</vt:lpstr>
      <vt:lpstr>Propagation Delay</vt:lpstr>
      <vt:lpstr>Supply voltage (Vcc)</vt:lpstr>
      <vt:lpstr>Input/Output Logic Levels</vt:lpstr>
      <vt:lpstr>Power Dissipation</vt:lpstr>
      <vt:lpstr>Fan-Out and Loading</vt:lpstr>
      <vt:lpstr>Driving LEDs</vt:lpstr>
      <vt:lpstr>Terminating Un-used Inputs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318</cp:revision>
  <dcterms:created xsi:type="dcterms:W3CDTF">2011-02-22T22:01:47Z</dcterms:created>
  <dcterms:modified xsi:type="dcterms:W3CDTF">2022-02-26T20:48:31Z</dcterms:modified>
</cp:coreProperties>
</file>