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8"/>
  </p:notesMasterIdLst>
  <p:sldIdLst>
    <p:sldId id="337" r:id="rId3"/>
    <p:sldId id="375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6" r:id="rId22"/>
    <p:sldId id="372" r:id="rId23"/>
    <p:sldId id="377" r:id="rId24"/>
    <p:sldId id="373" r:id="rId25"/>
    <p:sldId id="374" r:id="rId26"/>
    <p:sldId id="354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281" autoAdjust="0"/>
    <p:restoredTop sz="94718" autoAdjust="0"/>
  </p:normalViewPr>
  <p:slideViewPr>
    <p:cSldViewPr snapToGrid="0" snapToObjects="1">
      <p:cViewPr varScale="1">
        <p:scale>
          <a:sx n="143" d="100"/>
          <a:sy n="143" d="100"/>
        </p:scale>
        <p:origin x="282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791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1B8E4-85D4-5944-99D3-6E8BBA567C32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33880-2939-3547-96ED-80D56EC61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https://www.electricaltechnology.org/2018/04/ripple-carry-and-carry-look-ahead-adder.html</a:t>
            </a:r>
          </a:p>
          <a:p>
            <a:r>
              <a:rPr lang="en-US"/>
              <a:t>https://electronics.stackexchange.com/questions/58235/what-are-carry-lookahead-adders-and-ripple-carry-adders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33880-2939-3547-96ED-80D56EC6164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3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7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22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72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77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10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5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23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55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5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51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81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70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3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7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2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0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4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4311293"/>
            <a:ext cx="9182100" cy="85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71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85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CPE201</a:t>
            </a:r>
            <a:br>
              <a:rPr lang="en-US" dirty="0"/>
            </a:br>
            <a:r>
              <a:rPr lang="en-US" dirty="0"/>
              <a:t>Digital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 Benjamin Haas</a:t>
            </a:r>
          </a:p>
          <a:p>
            <a:endParaRPr lang="en-US" dirty="0"/>
          </a:p>
          <a:p>
            <a:r>
              <a:rPr lang="en-US" dirty="0"/>
              <a:t>Class 14: Adders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7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22EB-B6EE-41CE-9058-1B443ACD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26F78-2BF5-4E75-A232-50098C8EF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851432-29A1-4E29-8141-AA95A9D75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7" y="1200151"/>
            <a:ext cx="4642082" cy="979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C36F13-E115-43EF-8908-B109BB919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622" y="2175372"/>
            <a:ext cx="5466377" cy="242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55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B829-F4C0-41F9-B5C2-B0C1B3AF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90986-5FFD-4649-8DF7-CFB8A47C6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5EAD3-A62F-47EC-820D-E97168651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2" y="1096697"/>
            <a:ext cx="4618721" cy="2434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D01B25-EEAC-4607-9160-06FDC11D3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883" y="1200151"/>
            <a:ext cx="3083807" cy="240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1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BFA1-E221-4F1F-A195-AF5572CE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Adder+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77DDA-8F3C-4988-AD32-B2CF05148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add three input bits together</a:t>
            </a:r>
          </a:p>
          <a:p>
            <a:pPr lvl="1"/>
            <a:r>
              <a:rPr lang="en-US" dirty="0"/>
              <a:t>Complete for full binary addition</a:t>
            </a:r>
          </a:p>
          <a:p>
            <a:pPr lvl="1"/>
            <a:r>
              <a:rPr lang="en-US" dirty="0"/>
              <a:t>Let’s do that!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30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51E9-2A28-4550-92D4-451E5E1C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Binary Adders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91FE0-BA07-420B-B606-4B89A4918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or more full adders cascaded together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2FA80-429F-4B4D-BFC5-7A1130C47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56" y="1696519"/>
            <a:ext cx="5266143" cy="258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21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1C918-F50A-43F7-A30A-F3B77366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5908F-CB72-459E-8552-394259A1C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11 + 01 = 100</a:t>
            </a:r>
          </a:p>
          <a:p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=1 A</a:t>
            </a:r>
            <a:r>
              <a:rPr lang="en-US" baseline="-25000" dirty="0"/>
              <a:t>2</a:t>
            </a:r>
            <a:r>
              <a:rPr lang="en-US" dirty="0"/>
              <a:t>=1 B</a:t>
            </a:r>
            <a:r>
              <a:rPr lang="en-US" baseline="-25000" dirty="0"/>
              <a:t>1</a:t>
            </a:r>
            <a:r>
              <a:rPr lang="en-US" dirty="0"/>
              <a:t>=1 B</a:t>
            </a:r>
            <a:r>
              <a:rPr lang="en-US" baseline="-25000" dirty="0"/>
              <a:t>2</a:t>
            </a:r>
            <a:r>
              <a:rPr lang="en-US" dirty="0"/>
              <a:t>=0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D9A23-F01C-4A0D-88F4-BB8AB5DBC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51" y="2354259"/>
            <a:ext cx="3894751" cy="2735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0B76F6-6EE5-4A7B-89E5-7DABF5CAB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907" y="1011179"/>
            <a:ext cx="3700093" cy="32212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317C02-D765-41E2-914A-8DBAD83E3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309" y="2979030"/>
            <a:ext cx="1182074" cy="116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85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C94D-C108-41FA-B327-D5D683BB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4-Bit Parallel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78534-AA31-49E5-8A12-7E198D271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buy those (74xx283)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7019B-4CC5-47F6-96EA-C6368F7CE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4176"/>
            <a:ext cx="5639912" cy="2572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F460A6-C982-4972-8ACE-52EEE1CB8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900" y="1588520"/>
            <a:ext cx="3517029" cy="251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26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5580-5A1B-4A06-AF35-17AEA005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Nibble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58AAD-409F-4A92-A6FD-6B923F99E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2EF10-F6A2-4D30-9AF6-504505954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235" y="1085338"/>
            <a:ext cx="3607765" cy="3194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5BB578-6C82-4CFA-9946-52FFDEE34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16" y="1085338"/>
            <a:ext cx="4055384" cy="320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6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D046-20A3-4198-B697-DC299F00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8EBEF-C0AC-4313-8155-D0A0B3854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Cascading!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76635-2BDF-4AD3-9FA9-4AA26B96A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59" y="1306001"/>
            <a:ext cx="4785965" cy="278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97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2A00-2B9D-43E5-82AD-BA6F7280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= Ripple Carry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F0953-17F4-4C90-9613-80557518E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Carry bits are slow</a:t>
            </a:r>
          </a:p>
          <a:p>
            <a:r>
              <a:rPr lang="en-US" dirty="0"/>
              <a:t>Total time = (3n)</a:t>
            </a:r>
            <a:r>
              <a:rPr lang="el-GR" dirty="0"/>
              <a:t>τ</a:t>
            </a:r>
            <a:r>
              <a:rPr lang="en-US" dirty="0"/>
              <a:t>  (time for 1 bit of adding)</a:t>
            </a:r>
          </a:p>
          <a:p>
            <a:r>
              <a:rPr lang="en-US" dirty="0" err="1"/>
              <a:t>Mult</a:t>
            </a:r>
            <a:r>
              <a:rPr lang="en-US" dirty="0"/>
              <a:t>/Division =</a:t>
            </a:r>
          </a:p>
          <a:p>
            <a:pPr marL="0" indent="0">
              <a:buNone/>
            </a:pPr>
            <a:r>
              <a:rPr lang="en-US" dirty="0"/>
              <a:t>	Add/</a:t>
            </a:r>
            <a:r>
              <a:rPr lang="en-US" dirty="0" err="1"/>
              <a:t>Subtr</a:t>
            </a:r>
            <a:endParaRPr lang="en-US" dirty="0"/>
          </a:p>
          <a:p>
            <a:r>
              <a:rPr lang="en-US" dirty="0"/>
              <a:t>Faster addition</a:t>
            </a:r>
          </a:p>
          <a:p>
            <a:pPr marL="0" indent="0">
              <a:buNone/>
            </a:pPr>
            <a:r>
              <a:rPr lang="en-US" dirty="0"/>
              <a:t>	makes all others</a:t>
            </a:r>
          </a:p>
          <a:p>
            <a:pPr marL="0" indent="0">
              <a:buNone/>
            </a:pPr>
            <a:r>
              <a:rPr lang="en-US" dirty="0"/>
              <a:t>	faster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2ACD1-BDE0-46D5-AD72-FD22A4965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912" y="2227246"/>
            <a:ext cx="5412088" cy="27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47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C028-260B-4A2E-A5D2-3D28C83A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and Propagated Carry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1158C28-2A35-4CA7-9942-3C241DE782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13156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</a:t>
                </a:r>
                <a:r>
                  <a:rPr lang="en-US" baseline="-25000" dirty="0"/>
                  <a:t>g</a:t>
                </a:r>
                <a:r>
                  <a:rPr lang="en-US" dirty="0"/>
                  <a:t> = AB</a:t>
                </a:r>
              </a:p>
              <a:p>
                <a:r>
                  <a:rPr lang="en-US" dirty="0"/>
                  <a:t>C</a:t>
                </a:r>
                <a:r>
                  <a:rPr lang="en-US" baseline="-25000" dirty="0"/>
                  <a:t>p</a:t>
                </a:r>
                <a:r>
                  <a:rPr lang="en-US" dirty="0"/>
                  <a:t> = A + B  book</a:t>
                </a:r>
              </a:p>
              <a:p>
                <a:r>
                  <a:rPr lang="en-US" dirty="0"/>
                  <a:t>C</a:t>
                </a:r>
                <a:r>
                  <a:rPr lang="en-US" baseline="-25000" dirty="0"/>
                  <a:t>p</a:t>
                </a:r>
                <a:r>
                  <a:rPr lang="en-US" dirty="0"/>
                  <a:t> =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dirty="0"/>
                  <a:t> B  web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Σ</a:t>
                </a:r>
                <a:r>
                  <a:rPr lang="en-US" b="0" dirty="0">
                    <a:ea typeface="Cambria Math" panose="02040503050406030204" pitchFamily="18" charset="0"/>
                  </a:rPr>
                  <a:t> = </a:t>
                </a:r>
                <a:r>
                  <a:rPr lang="en-US" dirty="0"/>
                  <a:t>C</a:t>
                </a:r>
                <a:r>
                  <a:rPr lang="en-US" baseline="-25000" dirty="0"/>
                  <a:t>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dirty="0"/>
                  <a:t> C</a:t>
                </a:r>
                <a:r>
                  <a:rPr lang="en-US" baseline="-25000" dirty="0"/>
                  <a:t>in</a:t>
                </a:r>
                <a:endParaRPr lang="en-US" dirty="0"/>
              </a:p>
              <a:p>
                <a:r>
                  <a:rPr lang="en-US" dirty="0" err="1"/>
                  <a:t>C</a:t>
                </a:r>
                <a:r>
                  <a:rPr lang="en-US" baseline="-25000" dirty="0" err="1"/>
                  <a:t>out</a:t>
                </a:r>
                <a:r>
                  <a:rPr lang="en-US" dirty="0"/>
                  <a:t> = C</a:t>
                </a:r>
                <a:r>
                  <a:rPr lang="en-US" baseline="-25000" dirty="0"/>
                  <a:t>g</a:t>
                </a:r>
                <a:r>
                  <a:rPr lang="en-US" dirty="0"/>
                  <a:t> + C</a:t>
                </a:r>
                <a:r>
                  <a:rPr lang="en-US" baseline="-25000" dirty="0"/>
                  <a:t>p</a:t>
                </a:r>
                <a:r>
                  <a:rPr lang="en-US" dirty="0"/>
                  <a:t> C</a:t>
                </a:r>
                <a:r>
                  <a:rPr lang="en-US" baseline="-25000" dirty="0"/>
                  <a:t>in</a:t>
                </a:r>
              </a:p>
              <a:p>
                <a:r>
                  <a:rPr lang="en-US" dirty="0" err="1"/>
                  <a:t>C</a:t>
                </a:r>
                <a:r>
                  <a:rPr lang="en-US" baseline="-25000" dirty="0" err="1"/>
                  <a:t>out</a:t>
                </a:r>
                <a:r>
                  <a:rPr lang="en-US" dirty="0"/>
                  <a:t> = AB + (A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⨁</m:t>
                    </m:r>
                  </m:oMath>
                </a14:m>
                <a:r>
                  <a:rPr lang="en-US" dirty="0"/>
                  <a:t> B)C</a:t>
                </a:r>
                <a:r>
                  <a:rPr lang="en-US" baseline="-25000" dirty="0"/>
                  <a:t>in  </a:t>
                </a:r>
                <a:r>
                  <a:rPr lang="en-US" dirty="0"/>
                  <a:t>(Full Adder)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1158C28-2A35-4CA7-9942-3C241DE782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131569"/>
              </a:xfrm>
              <a:blipFill>
                <a:blip r:embed="rId3"/>
                <a:stretch>
                  <a:fillRect l="-1481" t="-3891" b="-2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BE969D49-C04F-4E0A-8997-50F866607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810" y="895380"/>
            <a:ext cx="5104427" cy="291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8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20FA-A1C4-42A7-8779-B83C9B32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8376F-EB55-4770-BBC3-26447ED44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Half Adder</a:t>
            </a:r>
          </a:p>
          <a:p>
            <a:r>
              <a:rPr lang="en-US" dirty="0"/>
              <a:t>Full Adder</a:t>
            </a:r>
          </a:p>
          <a:p>
            <a:r>
              <a:rPr lang="en-US" dirty="0"/>
              <a:t>Parallel Adders</a:t>
            </a:r>
          </a:p>
          <a:p>
            <a:r>
              <a:rPr lang="en-US" dirty="0"/>
              <a:t>Ripple vs </a:t>
            </a:r>
            <a:r>
              <a:rPr lang="en-US"/>
              <a:t>Look Ahead Carry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30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B96A-42E1-4D77-B1DA-0A8D63E6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Look-Ahead Adder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4548FD-8A6F-4790-A4EB-105692BEC4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All inputs are available at the same time</a:t>
                </a:r>
              </a:p>
              <a:p>
                <a:pPr lvl="1"/>
                <a:r>
                  <a:rPr lang="en-US" dirty="0"/>
                  <a:t>Create all C</a:t>
                </a:r>
                <a:r>
                  <a:rPr lang="en-US" baseline="-25000" dirty="0"/>
                  <a:t>g</a:t>
                </a:r>
                <a:r>
                  <a:rPr lang="en-US" dirty="0"/>
                  <a:t>s and C</a:t>
                </a:r>
                <a:r>
                  <a:rPr lang="en-US" baseline="-25000" dirty="0"/>
                  <a:t>p</a:t>
                </a:r>
                <a:r>
                  <a:rPr lang="en-US" dirty="0"/>
                  <a:t>s at the same time</a:t>
                </a:r>
              </a:p>
              <a:p>
                <a:r>
                  <a:rPr lang="en-US" dirty="0"/>
                  <a:t>C</a:t>
                </a:r>
                <a:r>
                  <a:rPr lang="en-US" baseline="-25000" dirty="0" err="1"/>
                  <a:t>g,i</a:t>
                </a:r>
                <a:r>
                  <a:rPr lang="en-US" dirty="0"/>
                  <a:t> = A</a:t>
                </a:r>
                <a:r>
                  <a:rPr lang="en-US" baseline="-25000" dirty="0"/>
                  <a:t>i</a:t>
                </a:r>
                <a:r>
                  <a:rPr lang="en-US" dirty="0"/>
                  <a:t>B</a:t>
                </a:r>
                <a:r>
                  <a:rPr lang="en-US" baseline="-25000" dirty="0"/>
                  <a:t>i</a:t>
                </a:r>
                <a:endParaRPr lang="en-US" dirty="0"/>
              </a:p>
              <a:p>
                <a:r>
                  <a:rPr lang="en-US" dirty="0" err="1"/>
                  <a:t>C</a:t>
                </a:r>
                <a:r>
                  <a:rPr lang="en-US" baseline="-25000" dirty="0" err="1"/>
                  <a:t>p,i</a:t>
                </a:r>
                <a:r>
                  <a:rPr lang="en-US" dirty="0"/>
                  <a:t> = A</a:t>
                </a:r>
                <a:r>
                  <a:rPr lang="en-US" baseline="-25000" dirty="0"/>
                  <a:t>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dirty="0"/>
                  <a:t> B</a:t>
                </a:r>
                <a:r>
                  <a:rPr lang="en-US" baseline="-25000" dirty="0"/>
                  <a:t>i</a:t>
                </a:r>
              </a:p>
              <a:p>
                <a:r>
                  <a:rPr lang="en-US" dirty="0"/>
                  <a:t>Same as a Half Adder</a:t>
                </a:r>
              </a:p>
              <a:p>
                <a:r>
                  <a:rPr lang="en-US" dirty="0" err="1"/>
                  <a:t>i</a:t>
                </a:r>
                <a:r>
                  <a:rPr lang="en-US" dirty="0"/>
                  <a:t> = 0…3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4548FD-8A6F-4790-A4EB-105692BEC4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3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5A9AB33-BBFC-4223-BAEF-EEE338C875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28204" y="2309359"/>
                <a:ext cx="2854441" cy="18554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Half Adder:</a:t>
                </a:r>
                <a:endParaRPr lang="en-US" baseline="-25000" dirty="0"/>
              </a:p>
              <a:p>
                <a:r>
                  <a:rPr lang="en-US" dirty="0"/>
                  <a:t>C</a:t>
                </a:r>
                <a:r>
                  <a:rPr lang="en-US" baseline="-25000" dirty="0"/>
                  <a:t>out</a:t>
                </a:r>
                <a:r>
                  <a:rPr lang="en-US" dirty="0"/>
                  <a:t> = AB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Σ</a:t>
                </a:r>
                <a:r>
                  <a:rPr lang="en-US" b="0" dirty="0">
                    <a:ea typeface="Cambria Math" panose="02040503050406030204" pitchFamily="18" charset="0"/>
                  </a:rPr>
                  <a:t> = A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⨁</m:t>
                    </m:r>
                  </m:oMath>
                </a14:m>
                <a:r>
                  <a:rPr lang="en-US" dirty="0"/>
                  <a:t> B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5A9AB33-BBFC-4223-BAEF-EEE338C87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204" y="2309359"/>
                <a:ext cx="2854441" cy="1855499"/>
              </a:xfrm>
              <a:prstGeom prst="rect">
                <a:avLst/>
              </a:prstGeom>
              <a:blipFill>
                <a:blip r:embed="rId3"/>
                <a:stretch>
                  <a:fillRect l="-4915" t="-4276" b="-5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823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7A93-1886-4672-B0ED-505D0E90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Look-Ahead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E9EBD-68F5-4B20-A406-F5B4B855B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1"/>
            <a:ext cx="4194893" cy="3394472"/>
          </a:xfrm>
        </p:spPr>
        <p:txBody>
          <a:bodyPr>
            <a:normAutofit/>
          </a:bodyPr>
          <a:lstStyle/>
          <a:p>
            <a:r>
              <a:rPr lang="en-US" dirty="0"/>
              <a:t>Create all Carry bits</a:t>
            </a:r>
          </a:p>
          <a:p>
            <a:r>
              <a:rPr lang="en-US" dirty="0"/>
              <a:t>C</a:t>
            </a:r>
            <a:r>
              <a:rPr lang="en-US" baseline="-25000" dirty="0"/>
              <a:t>(i+1)</a:t>
            </a:r>
            <a:r>
              <a:rPr lang="en-US" dirty="0"/>
              <a:t> = </a:t>
            </a:r>
            <a:r>
              <a:rPr lang="en-US" dirty="0" err="1"/>
              <a:t>C</a:t>
            </a:r>
            <a:r>
              <a:rPr lang="en-US" baseline="-25000" dirty="0" err="1"/>
              <a:t>g,i</a:t>
            </a:r>
            <a:r>
              <a:rPr lang="en-US" dirty="0"/>
              <a:t> + </a:t>
            </a:r>
            <a:r>
              <a:rPr lang="en-US" dirty="0" err="1"/>
              <a:t>C</a:t>
            </a:r>
            <a:r>
              <a:rPr lang="en-US" baseline="-25000" dirty="0" err="1"/>
              <a:t>p,i</a:t>
            </a:r>
            <a:r>
              <a:rPr lang="en-US" baseline="-25000" dirty="0"/>
              <a:t> </a:t>
            </a:r>
            <a:r>
              <a:rPr lang="en-US" dirty="0"/>
              <a:t>C</a:t>
            </a:r>
            <a:r>
              <a:rPr lang="en-US" baseline="-25000" dirty="0"/>
              <a:t>i</a:t>
            </a:r>
          </a:p>
          <a:p>
            <a:r>
              <a:rPr lang="en-US" dirty="0">
                <a:ea typeface="Cambria Math" panose="02040503050406030204" pitchFamily="18" charset="0"/>
              </a:rPr>
              <a:t>C</a:t>
            </a:r>
            <a:r>
              <a:rPr lang="en-US" baseline="-25000" dirty="0">
                <a:ea typeface="Cambria Math" panose="02040503050406030204" pitchFamily="18" charset="0"/>
              </a:rPr>
              <a:t>0</a:t>
            </a:r>
            <a:r>
              <a:rPr lang="en-US" dirty="0">
                <a:ea typeface="Cambria Math" panose="02040503050406030204" pitchFamily="18" charset="0"/>
              </a:rPr>
              <a:t> = C</a:t>
            </a:r>
            <a:r>
              <a:rPr lang="en-US" baseline="-25000" dirty="0">
                <a:ea typeface="Cambria Math" panose="02040503050406030204" pitchFamily="18" charset="0"/>
              </a:rPr>
              <a:t>in</a:t>
            </a:r>
          </a:p>
          <a:p>
            <a:r>
              <a:rPr lang="en-US" dirty="0">
                <a:ea typeface="Cambria Math" panose="02040503050406030204" pitchFamily="18" charset="0"/>
              </a:rPr>
              <a:t>C</a:t>
            </a:r>
            <a:r>
              <a:rPr lang="en-US" baseline="-25000" dirty="0">
                <a:ea typeface="Cambria Math" panose="02040503050406030204" pitchFamily="18" charset="0"/>
              </a:rPr>
              <a:t>4</a:t>
            </a:r>
            <a:r>
              <a:rPr lang="en-US" dirty="0">
                <a:ea typeface="Cambria Math" panose="02040503050406030204" pitchFamily="18" charset="0"/>
              </a:rPr>
              <a:t> = </a:t>
            </a:r>
            <a:r>
              <a:rPr lang="en-US" dirty="0" err="1">
                <a:ea typeface="Cambria Math" panose="02040503050406030204" pitchFamily="18" charset="0"/>
              </a:rPr>
              <a:t>C</a:t>
            </a:r>
            <a:r>
              <a:rPr lang="en-US" baseline="-25000" dirty="0" err="1">
                <a:ea typeface="Cambria Math" panose="02040503050406030204" pitchFamily="18" charset="0"/>
              </a:rPr>
              <a:t>out</a:t>
            </a:r>
            <a:endParaRPr lang="en-US" baseline="-25000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279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EBA8-F5D7-4AAF-AF0C-46C01EFA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Look-Ahead Adder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65B7B8-EC7D-4803-BB2B-E18D1BEB99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Last, create all sum bits</a:t>
                </a:r>
              </a:p>
              <a:p>
                <a:r>
                  <a:rPr lang="en-US" dirty="0" err="1">
                    <a:ea typeface="Cambria Math" panose="02040503050406030204" pitchFamily="18" charset="0"/>
                  </a:rPr>
                  <a:t>Σ</a:t>
                </a:r>
                <a:r>
                  <a:rPr lang="en-US" baseline="-25000" dirty="0" err="1">
                    <a:ea typeface="Cambria Math" panose="02040503050406030204" pitchFamily="18" charset="0"/>
                  </a:rPr>
                  <a:t>i</a:t>
                </a:r>
                <a:r>
                  <a:rPr lang="en-US" b="0" dirty="0">
                    <a:ea typeface="Cambria Math" panose="02040503050406030204" pitchFamily="18" charset="0"/>
                  </a:rPr>
                  <a:t> =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p,i</a:t>
                </a:r>
                <a:r>
                  <a:rPr lang="en-US" baseline="-2500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dirty="0"/>
                  <a:t> C</a:t>
                </a:r>
                <a:r>
                  <a:rPr lang="en-US" baseline="-25000" dirty="0"/>
                  <a:t>i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65B7B8-EC7D-4803-BB2B-E18D1BEB99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860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D3FC6-F0DB-4F77-9AEE-5FE970A3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Look-Ahead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8A344-FA57-4E8A-9554-C21814608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E97355-79E5-4EFE-8A08-A40734B3E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32" y="1131540"/>
            <a:ext cx="7488736" cy="353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77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7453-5A78-477D-AA9B-1960B512F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Look-Ahead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30CB4-2675-4D9A-943D-7020A1408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Stages of Logic with no ripple</a:t>
            </a:r>
          </a:p>
          <a:p>
            <a:r>
              <a:rPr lang="en-US" dirty="0"/>
              <a:t>Total time = 4</a:t>
            </a:r>
            <a:r>
              <a:rPr lang="el-GR" dirty="0"/>
              <a:t>τ</a:t>
            </a:r>
            <a:r>
              <a:rPr lang="en-US" dirty="0"/>
              <a:t>  (time for 1 bit of adding)</a:t>
            </a:r>
          </a:p>
          <a:p>
            <a:r>
              <a:rPr lang="en-US" dirty="0"/>
              <a:t>Ripple carry takes 9</a:t>
            </a:r>
            <a:r>
              <a:rPr lang="el-GR" dirty="0"/>
              <a:t>τ</a:t>
            </a:r>
            <a:r>
              <a:rPr lang="en-US" dirty="0"/>
              <a:t> for 4 bits</a:t>
            </a:r>
          </a:p>
          <a:p>
            <a:r>
              <a:rPr lang="en-US" dirty="0"/>
              <a:t>Tradeoff of more complex circuitry (w/ more gates)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54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EE22-A97B-472A-9236-D2EB670B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8BC7-4A03-437E-883F-B7AFAE3B6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</a:t>
            </a:r>
          </a:p>
          <a:p>
            <a:pPr lvl="1"/>
            <a:r>
              <a:rPr lang="en-US" dirty="0"/>
              <a:t>Sections 6.1-6.3</a:t>
            </a:r>
          </a:p>
          <a:p>
            <a:r>
              <a:rPr lang="en-US" dirty="0"/>
              <a:t>Next lecture</a:t>
            </a:r>
          </a:p>
          <a:p>
            <a:pPr lvl="1"/>
            <a:r>
              <a:rPr lang="en-US" dirty="0"/>
              <a:t>Sections 6.4-6.6</a:t>
            </a:r>
          </a:p>
        </p:txBody>
      </p:sp>
    </p:spTree>
    <p:extLst>
      <p:ext uri="{BB962C8B-B14F-4D97-AF65-F5344CB8AC3E}">
        <p14:creationId xmlns:p14="http://schemas.microsoft.com/office/powerpoint/2010/main" val="292428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F34D-F56A-4B2C-BC3C-6CDC7FCD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Logic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C53D-3A6C-4F56-9808-1A4D43456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0848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now know the basics</a:t>
            </a:r>
          </a:p>
          <a:p>
            <a:pPr lvl="1"/>
            <a:r>
              <a:rPr lang="en-US" dirty="0"/>
              <a:t>Let’s make cool stuff!</a:t>
            </a:r>
          </a:p>
          <a:p>
            <a:pPr lvl="1"/>
            <a:r>
              <a:rPr lang="en-US" dirty="0"/>
              <a:t>Adders</a:t>
            </a:r>
          </a:p>
          <a:p>
            <a:pPr lvl="1"/>
            <a:r>
              <a:rPr lang="en-US" dirty="0"/>
              <a:t>Comparators</a:t>
            </a:r>
          </a:p>
          <a:p>
            <a:pPr lvl="1"/>
            <a:r>
              <a:rPr lang="en-US" dirty="0"/>
              <a:t>Decoders/Encoders</a:t>
            </a:r>
          </a:p>
          <a:p>
            <a:pPr lvl="1"/>
            <a:r>
              <a:rPr lang="en-US" dirty="0"/>
              <a:t>Mux/</a:t>
            </a:r>
            <a:r>
              <a:rPr lang="en-US" dirty="0" err="1"/>
              <a:t>Demux</a:t>
            </a:r>
            <a:endParaRPr lang="en-US" dirty="0"/>
          </a:p>
          <a:p>
            <a:pPr lvl="1"/>
            <a:r>
              <a:rPr lang="en-US" dirty="0"/>
              <a:t>And more!</a:t>
            </a:r>
          </a:p>
        </p:txBody>
      </p:sp>
    </p:spTree>
    <p:extLst>
      <p:ext uri="{BB962C8B-B14F-4D97-AF65-F5344CB8AC3E}">
        <p14:creationId xmlns:p14="http://schemas.microsoft.com/office/powerpoint/2010/main" val="239454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DE7B-274D-4B33-83C7-F1A035D7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10864-855F-44C0-9D03-4454BC490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binary addition</a:t>
            </a:r>
          </a:p>
          <a:p>
            <a:pPr lvl="1"/>
            <a:r>
              <a:rPr lang="en-US" dirty="0"/>
              <a:t>0 + 0 = 0</a:t>
            </a:r>
          </a:p>
          <a:p>
            <a:pPr lvl="1"/>
            <a:r>
              <a:rPr lang="en-US" dirty="0"/>
              <a:t>0 + 1 = 1</a:t>
            </a:r>
          </a:p>
          <a:p>
            <a:pPr lvl="1"/>
            <a:r>
              <a:rPr lang="en-US" dirty="0"/>
              <a:t>1 + 0 = 1</a:t>
            </a:r>
          </a:p>
          <a:p>
            <a:pPr lvl="1"/>
            <a:r>
              <a:rPr lang="en-US" dirty="0"/>
              <a:t>1 + 1 = 10</a:t>
            </a:r>
          </a:p>
          <a:p>
            <a:r>
              <a:rPr lang="en-US" dirty="0"/>
              <a:t>A circuit that does this is a half adder</a:t>
            </a:r>
          </a:p>
        </p:txBody>
      </p:sp>
    </p:spTree>
    <p:extLst>
      <p:ext uri="{BB962C8B-B14F-4D97-AF65-F5344CB8AC3E}">
        <p14:creationId xmlns:p14="http://schemas.microsoft.com/office/powerpoint/2010/main" val="400710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8C32-A972-4E93-A8C5-AE47170A1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625BB-98BE-4964-B086-E907555EC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inputs, 2 outputs</a:t>
            </a:r>
          </a:p>
          <a:p>
            <a:pPr lvl="1"/>
            <a:r>
              <a:rPr lang="en-US" dirty="0"/>
              <a:t>Addition of 2 bits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95010D-D5CA-4CF8-8525-D2E45AD1E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95" y="2457734"/>
            <a:ext cx="4865676" cy="1729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8112DC-6994-4CDE-9C5C-B301787AE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171" y="1200826"/>
            <a:ext cx="3610479" cy="282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2B0F-5D0F-4636-832E-EBFBB0E4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Adder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7D2405-5D10-47CA-9DBF-B2D9FFA826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</a:t>
                </a:r>
                <a:r>
                  <a:rPr lang="en-US" baseline="-25000" dirty="0"/>
                  <a:t>out</a:t>
                </a:r>
                <a:r>
                  <a:rPr lang="en-US" dirty="0"/>
                  <a:t> = AB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Σ</a:t>
                </a:r>
                <a:r>
                  <a:rPr lang="en-US" b="0" dirty="0">
                    <a:ea typeface="Cambria Math" panose="02040503050406030204" pitchFamily="18" charset="0"/>
                  </a:rPr>
                  <a:t> = A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⨁</m:t>
                    </m:r>
                  </m:oMath>
                </a14:m>
                <a:r>
                  <a:rPr lang="en-US" dirty="0"/>
                  <a:t> B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7D2405-5D10-47CA-9DBF-B2D9FFA826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E7FA9E0-C7FF-414E-BA4C-2DCAEA799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171" y="1200826"/>
            <a:ext cx="3610479" cy="28297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072745-A808-4E48-B1FB-D8EBA2CE2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50" y="2280863"/>
            <a:ext cx="3953151" cy="199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3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1CEB-B34E-4543-BC98-A85525C7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Adder+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6A9A2-1700-4AD6-9CB0-230039989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add two input bits together</a:t>
            </a:r>
          </a:p>
          <a:p>
            <a:pPr lvl="1"/>
            <a:r>
              <a:rPr lang="en-US" dirty="0"/>
              <a:t>Not complete for full binary addition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Needs input carry AND output carry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737F37-5956-4365-A1B8-29B6937F0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66" y="2302043"/>
            <a:ext cx="4688803" cy="158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5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EEB9-DBC1-4074-AFEC-B874785E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0FC1A-1F5C-486C-88FF-E2091E8A1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inputs, 2 outputs</a:t>
            </a:r>
          </a:p>
          <a:p>
            <a:pPr lvl="1"/>
            <a:r>
              <a:rPr lang="en-US" dirty="0"/>
              <a:t>Addition of 3 bits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C341D-A3E3-489D-BD30-BA8E79D2D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1330"/>
            <a:ext cx="5412981" cy="2089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9A6FC9-EAAF-49AA-8731-E2A67DC3E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907" y="1011179"/>
            <a:ext cx="3700093" cy="322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1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751C-E668-43EF-95A8-40E4BC33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37C4F6-6D4D-4DAF-B657-5C9BAC9F6F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</a:t>
                </a:r>
                <a:r>
                  <a:rPr lang="en-US" baseline="-25000" dirty="0"/>
                  <a:t>out</a:t>
                </a:r>
                <a:r>
                  <a:rPr lang="en-US" dirty="0"/>
                  <a:t> = AB + (A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⨁</m:t>
                    </m:r>
                  </m:oMath>
                </a14:m>
                <a:r>
                  <a:rPr lang="en-US" dirty="0"/>
                  <a:t> B)C</a:t>
                </a:r>
                <a:r>
                  <a:rPr lang="en-US" baseline="-25000" dirty="0"/>
                  <a:t>in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Σ</a:t>
                </a:r>
                <a:r>
                  <a:rPr lang="en-US" b="0" dirty="0">
                    <a:ea typeface="Cambria Math" panose="02040503050406030204" pitchFamily="18" charset="0"/>
                  </a:rPr>
                  <a:t> = (A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⨁</m:t>
                    </m:r>
                  </m:oMath>
                </a14:m>
                <a:r>
                  <a:rPr lang="en-US" dirty="0"/>
                  <a:t> B)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dirty="0"/>
                  <a:t> C</a:t>
                </a:r>
                <a:r>
                  <a:rPr lang="en-US" baseline="-25000" dirty="0"/>
                  <a:t>in</a:t>
                </a:r>
              </a:p>
              <a:p>
                <a:r>
                  <a:rPr lang="en-US" dirty="0"/>
                  <a:t>Not as obvious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37C4F6-6D4D-4DAF-B657-5C9BAC9F6F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A519DCA-8913-429D-A012-2EA0866C6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907" y="1011179"/>
            <a:ext cx="3700093" cy="322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45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6587</TotalTime>
  <Words>478</Words>
  <Application>Microsoft Office PowerPoint</Application>
  <PresentationFormat>On-screen Show (16:9)</PresentationFormat>
  <Paragraphs>109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Office Theme</vt:lpstr>
      <vt:lpstr>Custom Design</vt:lpstr>
      <vt:lpstr>CPE201 Digital Design</vt:lpstr>
      <vt:lpstr>Outline</vt:lpstr>
      <vt:lpstr>Combinational Logic Applications</vt:lpstr>
      <vt:lpstr>Half Adder</vt:lpstr>
      <vt:lpstr>Half Adder</vt:lpstr>
      <vt:lpstr>Half Adder</vt:lpstr>
      <vt:lpstr>Half Adder+</vt:lpstr>
      <vt:lpstr>Full Adder</vt:lpstr>
      <vt:lpstr>Full Adder</vt:lpstr>
      <vt:lpstr>Full Adder</vt:lpstr>
      <vt:lpstr>Full Adder</vt:lpstr>
      <vt:lpstr>Full Adder+</vt:lpstr>
      <vt:lpstr>Parallel Binary Adders</vt:lpstr>
      <vt:lpstr>Example</vt:lpstr>
      <vt:lpstr>4-Bit Parallel Adder</vt:lpstr>
      <vt:lpstr>Nibble Adder</vt:lpstr>
      <vt:lpstr>Byte Adder</vt:lpstr>
      <vt:lpstr>Problem = Ripple Carry Adder</vt:lpstr>
      <vt:lpstr>Generated and Propagated Carry</vt:lpstr>
      <vt:lpstr>Carry Look-Ahead Adder</vt:lpstr>
      <vt:lpstr>Carry Look-Ahead Adder</vt:lpstr>
      <vt:lpstr>Carry Look-Ahead Adder</vt:lpstr>
      <vt:lpstr>Carry Look-Ahead Adder</vt:lpstr>
      <vt:lpstr>Carry Look-Ahead Adder</vt:lpstr>
      <vt:lpstr>Reading</vt:lpstr>
    </vt:vector>
  </TitlesOfParts>
  <Company>University of Nevada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Kupiec;Integrated Marketing</dc:creator>
  <cp:lastModifiedBy>Benjamin Haas</cp:lastModifiedBy>
  <cp:revision>329</cp:revision>
  <dcterms:created xsi:type="dcterms:W3CDTF">2011-02-22T22:01:47Z</dcterms:created>
  <dcterms:modified xsi:type="dcterms:W3CDTF">2022-03-08T20:34:58Z</dcterms:modified>
</cp:coreProperties>
</file>