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337" r:id="rId3"/>
    <p:sldId id="355" r:id="rId4"/>
    <p:sldId id="356" r:id="rId5"/>
    <p:sldId id="359" r:id="rId6"/>
    <p:sldId id="357" r:id="rId7"/>
    <p:sldId id="358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9" r:id="rId16"/>
    <p:sldId id="367" r:id="rId17"/>
    <p:sldId id="368" r:id="rId18"/>
    <p:sldId id="370" r:id="rId19"/>
    <p:sldId id="371" r:id="rId20"/>
    <p:sldId id="372" r:id="rId21"/>
    <p:sldId id="373" r:id="rId22"/>
    <p:sldId id="374" r:id="rId23"/>
    <p:sldId id="375" r:id="rId24"/>
    <p:sldId id="377" r:id="rId25"/>
    <p:sldId id="376" r:id="rId26"/>
    <p:sldId id="35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15: Comparators and Decoders/Encoders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F652-0EB3-4260-8392-AEDCC667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D5E5C-42A1-47C4-90D9-C542B714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A2F64-C4BB-494F-80ED-D7B31B46A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3229"/>
            <a:ext cx="4109276" cy="334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2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50FE-E68B-41F3-98C6-DB7ECCAD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BEE99-CC80-45A5-8D39-ADD246D5BD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09819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A&gt;B</a:t>
                </a:r>
              </a:p>
              <a:p>
                <a:pPr lvl="1"/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If A1 = 1 and B1 = 0</a:t>
                </a:r>
              </a:p>
              <a:p>
                <a:pPr lvl="1"/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If A1 = B1 and A0 = 1 and B0 = 0</a:t>
                </a:r>
              </a:p>
              <a:p>
                <a:pPr lvl="2"/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A1=B1 means when they are both 0 and both 1</a:t>
                </a:r>
              </a:p>
              <a:p>
                <a:r>
                  <a:rPr lang="en-US" dirty="0">
                    <a:solidFill>
                      <a:srgbClr val="273239"/>
                    </a:solidFill>
                    <a:latin typeface="urw-din"/>
                  </a:rPr>
                  <a:t>A&lt;B</a:t>
                </a:r>
              </a:p>
              <a:p>
                <a:pPr lvl="1"/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If A1 = 0 and B1 = 1</a:t>
                </a:r>
              </a:p>
              <a:p>
                <a:pPr lvl="1"/>
                <a:r>
                  <a:rPr lang="en-US" b="0" i="0" dirty="0">
                    <a:solidFill>
                      <a:srgbClr val="273239"/>
                    </a:solidFill>
                    <a:effectLst/>
                    <a:latin typeface="urw-din"/>
                  </a:rPr>
                  <a:t>If A1 = B1 and A0 = 0 and B0 = 1</a:t>
                </a:r>
              </a:p>
              <a:p>
                <a:r>
                  <a:rPr lang="en-US" dirty="0">
                    <a:solidFill>
                      <a:srgbClr val="273239"/>
                    </a:solidFill>
                    <a:latin typeface="urw-din"/>
                  </a:rPr>
                  <a:t>A=B</a:t>
                </a:r>
                <a:endParaRPr lang="en-US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  <a:p>
                <a:pPr lvl="1"/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(A1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 B1) (A0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 B0) </a:t>
                </a:r>
              </a:p>
              <a:p>
                <a:pPr lvl="1"/>
                <a:endParaRPr lang="en-US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  <a:p>
                <a:pPr lvl="1"/>
                <a:endParaRPr lang="en-US" b="0" i="0" dirty="0">
                  <a:solidFill>
                    <a:srgbClr val="273239"/>
                  </a:solidFill>
                  <a:effectLst/>
                  <a:latin typeface="urw-din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2BEE99-CC80-45A5-8D39-ADD246D5B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098196"/>
              </a:xfrm>
              <a:blipFill>
                <a:blip r:embed="rId2"/>
                <a:stretch>
                  <a:fillRect l="-815" t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24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00FC-55AA-4116-ABF4-2C805C81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1386-8993-42BB-B850-9A46463BF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315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 generalized rules</a:t>
            </a:r>
          </a:p>
          <a:p>
            <a:pPr lvl="1"/>
            <a:r>
              <a:rPr lang="en-US" dirty="0"/>
              <a:t>8-bits is too many inputs for a Karnaugh map</a:t>
            </a:r>
          </a:p>
          <a:p>
            <a:pPr lvl="1"/>
            <a:r>
              <a:rPr lang="en-US" dirty="0"/>
              <a:t>Create a circuit from the rules</a:t>
            </a:r>
          </a:p>
          <a:p>
            <a:r>
              <a:rPr lang="en-US" dirty="0"/>
              <a:t>A&gt;B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A3 = 1 and B3 = 0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A3 = B3 and A2 = 1 and B2 = 0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A3 = B3, A2 = B2 and A1 = 1 and B1 = 0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A3 = B3, A2 = B2, A1 = B1 and A0 = 1 and B0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8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EBEC-9C31-4F95-85F1-E62D161C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4-bit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4824-8DBC-4CEF-B7B0-A2699CB62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B8AEC-25B0-4BF1-AE32-0142DCD48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3229"/>
            <a:ext cx="4937996" cy="39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46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AAFE-BD11-4D2B-AB5E-6ABD9E0B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Comparators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BA50-B723-48F8-AE43-05D91847D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AND output comparator signals to ripple the results</a:t>
            </a:r>
          </a:p>
          <a:p>
            <a:r>
              <a:rPr lang="en-US" dirty="0"/>
              <a:t>Inputs treated </a:t>
            </a:r>
          </a:p>
          <a:p>
            <a:pPr marL="0" indent="0">
              <a:buNone/>
            </a:pPr>
            <a:r>
              <a:rPr lang="en-US" dirty="0"/>
              <a:t>    as 5</a:t>
            </a:r>
            <a:r>
              <a:rPr lang="en-US" baseline="30000" dirty="0"/>
              <a:t>th</a:t>
            </a:r>
            <a:r>
              <a:rPr lang="en-US" dirty="0"/>
              <a:t>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1D0C6-AA85-496D-9C05-8E20BC2A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553" y="1836314"/>
            <a:ext cx="4892374" cy="31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39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67D6-8BEE-433D-B316-0B974567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FB95-B5A4-4EC1-B7E8-BB110D787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  <a:p>
            <a:pPr lvl="1"/>
            <a:r>
              <a:rPr lang="en-US" dirty="0"/>
              <a:t>Temperature, position compared to a setting</a:t>
            </a:r>
          </a:p>
          <a:p>
            <a:r>
              <a:rPr lang="en-US" dirty="0"/>
              <a:t>Motor control</a:t>
            </a:r>
          </a:p>
          <a:p>
            <a:pPr lvl="1"/>
            <a:r>
              <a:rPr lang="en-US" dirty="0"/>
              <a:t>Like in 3-D printers</a:t>
            </a:r>
          </a:p>
          <a:p>
            <a:r>
              <a:rPr lang="en-US" dirty="0"/>
              <a:t>Password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3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DD35-C9E6-41C5-8774-0701F2CDF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06FC-2A6B-42C7-A5E8-82028FC1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input combination</a:t>
            </a:r>
          </a:p>
          <a:p>
            <a:pPr marL="0" indent="0">
              <a:buNone/>
            </a:pPr>
            <a:r>
              <a:rPr lang="en-US" dirty="0"/>
              <a:t>    activates one output</a:t>
            </a:r>
          </a:p>
          <a:p>
            <a:r>
              <a:rPr lang="en-US" dirty="0"/>
              <a:t>n inputs, 2^n outputs</a:t>
            </a:r>
          </a:p>
          <a:p>
            <a:pPr lvl="1"/>
            <a:r>
              <a:rPr lang="en-US" dirty="0"/>
              <a:t>1 to 2, 2 to 4, 3 to 8, 4 to 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BDC924-6892-4276-A5AF-EA891184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166" y="73419"/>
            <a:ext cx="2329923" cy="41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66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30B3-40BC-4C16-B0DE-5248DC56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High vs Active 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3D31-04AB-45CB-868F-F1D90C0D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High = ON means 1</a:t>
            </a:r>
          </a:p>
          <a:p>
            <a:r>
              <a:rPr lang="en-US" dirty="0"/>
              <a:t>Active Low = ON means 0</a:t>
            </a:r>
          </a:p>
          <a:p>
            <a:r>
              <a:rPr lang="en-US" dirty="0"/>
              <a:t>This chip is active 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D29C72-F07C-4017-9744-63EBAA660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955" y="914400"/>
            <a:ext cx="2329923" cy="41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0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28E98-53CF-4E3B-8506-A1CEBF59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Low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B166-515A-4826-A1EF-C3C9F2D28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EB1DC-A1D3-4F5E-BB69-AE1F8BCA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07" y="1260154"/>
            <a:ext cx="6120473" cy="29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5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71E1A-2CB3-4AA6-A514-F8FC007BD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142E-92CD-499D-8650-7010C46B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= 1001</a:t>
            </a:r>
          </a:p>
          <a:p>
            <a:r>
              <a:rPr lang="en-US" dirty="0"/>
              <a:t>Active high output</a:t>
            </a:r>
          </a:p>
          <a:p>
            <a:r>
              <a:rPr lang="en-US" dirty="0"/>
              <a:t>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3067E-F5FE-4FF3-B465-36369896F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022" y="1393068"/>
            <a:ext cx="4551107" cy="235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2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/>
          <a:lstStyle/>
          <a:p>
            <a:r>
              <a:rPr lang="en-US" dirty="0"/>
              <a:t>End Goal:</a:t>
            </a:r>
          </a:p>
          <a:p>
            <a:pPr lvl="1"/>
            <a:r>
              <a:rPr lang="en-US" dirty="0"/>
              <a:t>4-bit input numbers</a:t>
            </a:r>
          </a:p>
          <a:p>
            <a:pPr lvl="1"/>
            <a:r>
              <a:rPr lang="en-US" dirty="0"/>
              <a:t>&lt;, &gt;, = outputs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5DE8A-6263-42E8-AC67-123A29759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75" y="1270649"/>
            <a:ext cx="2992225" cy="30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B264-9535-49D2-BAB2-0057F748E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3720-48A9-491A-A6E0-113EEF01B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= 1001</a:t>
            </a:r>
          </a:p>
          <a:p>
            <a:r>
              <a:rPr lang="en-US" dirty="0"/>
              <a:t>Active low output</a:t>
            </a:r>
          </a:p>
          <a:p>
            <a:r>
              <a:rPr lang="en-US" dirty="0"/>
              <a:t>NAND</a:t>
            </a:r>
          </a:p>
          <a:p>
            <a:r>
              <a:rPr lang="en-US" dirty="0"/>
              <a:t>Chip would have</a:t>
            </a:r>
          </a:p>
          <a:p>
            <a:pPr marL="0" indent="0">
              <a:buNone/>
            </a:pPr>
            <a:r>
              <a:rPr lang="en-US" dirty="0"/>
              <a:t>	16 of these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DB9C0-F7E2-43C8-8021-7A769C24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95" y="1428334"/>
            <a:ext cx="5099521" cy="26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03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A7D0-CF46-45D2-8AF8-407D76A1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67B25-4821-402A-89B3-3B0ED61C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Addressing</a:t>
            </a:r>
          </a:p>
          <a:p>
            <a:pPr lvl="1"/>
            <a:r>
              <a:rPr lang="en-US" dirty="0"/>
              <a:t>Turn on a specific bank of memory</a:t>
            </a:r>
          </a:p>
          <a:p>
            <a:r>
              <a:rPr lang="en-US" dirty="0"/>
              <a:t>Turn specific things on and off</a:t>
            </a:r>
          </a:p>
          <a:p>
            <a:pPr lvl="1"/>
            <a:r>
              <a:rPr lang="en-US" dirty="0"/>
              <a:t>Ex TV vs projector screen</a:t>
            </a:r>
          </a:p>
        </p:txBody>
      </p:sp>
    </p:spTree>
    <p:extLst>
      <p:ext uri="{BB962C8B-B14F-4D97-AF65-F5344CB8AC3E}">
        <p14:creationId xmlns:p14="http://schemas.microsoft.com/office/powerpoint/2010/main" val="100757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5906-D2FB-4104-BBD3-5FC4806C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492EC-D825-49A5-8E6D-B1CBEF18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of decoder</a:t>
            </a:r>
          </a:p>
          <a:p>
            <a:r>
              <a:rPr lang="en-US" dirty="0"/>
              <a:t>2^n inputs, n outputs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26A41-7ED7-4FBD-B7A0-DEE48F06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57" y="548877"/>
            <a:ext cx="2520335" cy="370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7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817B-1101-41C2-9870-5B3EF589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6669-BF5C-4601-856C-F5FE1E56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 to 3 encoder (binary to octal)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EB2BF3-7E12-4A55-97C4-90CB134C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582" y="1757583"/>
            <a:ext cx="3861435" cy="2625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D4474-E978-4E7A-BDE1-0C98C6812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606" y="1928525"/>
            <a:ext cx="5252188" cy="22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88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BCF3-2958-435D-BB08-DED43584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55065-C375-4C27-955D-8EA71C6B1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Keypad</a:t>
            </a:r>
          </a:p>
          <a:p>
            <a:r>
              <a:rPr lang="en-US" dirty="0"/>
              <a:t>Encoded output</a:t>
            </a:r>
          </a:p>
          <a:p>
            <a:pPr marL="0" indent="0">
              <a:buNone/>
            </a:pPr>
            <a:r>
              <a:rPr lang="en-US" dirty="0"/>
              <a:t>	is easier to transmit</a:t>
            </a:r>
          </a:p>
          <a:p>
            <a:pPr marL="0" indent="0">
              <a:buNone/>
            </a:pPr>
            <a:r>
              <a:rPr lang="en-US" dirty="0"/>
              <a:t>     and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9E19D-A8BC-4C74-8221-93DD25AF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110" y="1063229"/>
            <a:ext cx="3586538" cy="348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02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6.4-6.6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6.8-6.10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8ABE-EE49-4D1A-9913-C290250A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63DC-1839-4EE7-A292-2581BA100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1-bit</a:t>
            </a:r>
          </a:p>
          <a:p>
            <a:pPr lvl="1"/>
            <a:r>
              <a:rPr lang="en-US" dirty="0"/>
              <a:t>A&lt;B</a:t>
            </a:r>
          </a:p>
          <a:p>
            <a:pPr lvl="1"/>
            <a:r>
              <a:rPr lang="en-US" dirty="0"/>
              <a:t>A=B</a:t>
            </a:r>
          </a:p>
          <a:p>
            <a:pPr lvl="1"/>
            <a:r>
              <a:rPr lang="en-US" dirty="0"/>
              <a:t>A&gt;B</a:t>
            </a:r>
          </a:p>
        </p:txBody>
      </p:sp>
    </p:spTree>
    <p:extLst>
      <p:ext uri="{BB962C8B-B14F-4D97-AF65-F5344CB8AC3E}">
        <p14:creationId xmlns:p14="http://schemas.microsoft.com/office/powerpoint/2010/main" val="32428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5565-30CF-4DCA-8E85-C0873018F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E4C50-BD55-4C9A-B587-5F2E71489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XNOR (A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dirty="0"/>
                  <a:t> 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E4C50-BD55-4C9A-B587-5F2E71489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BD48FF2-3EF9-44E4-B5FB-081FE54BA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35484"/>
            <a:ext cx="7729016" cy="141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7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4DDA-55E2-4EFD-ACFB-9C4AAA90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F71E25-2636-4C19-A447-8C0E2DB85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71416" y="1200151"/>
                <a:ext cx="4615384" cy="3394472"/>
              </a:xfrm>
            </p:spPr>
            <p:txBody>
              <a:bodyPr/>
              <a:lstStyle/>
              <a:p>
                <a:r>
                  <a:rPr lang="en-US" dirty="0"/>
                  <a:t>A&lt;B = A’B</a:t>
                </a:r>
              </a:p>
              <a:p>
                <a:r>
                  <a:rPr lang="en-US" dirty="0"/>
                  <a:t>A=B = A’B’ + AB =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dirty="0"/>
                  <a:t> B</a:t>
                </a:r>
              </a:p>
              <a:p>
                <a:r>
                  <a:rPr lang="en-US" dirty="0"/>
                  <a:t>A&gt;B = AB’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CF71E25-2636-4C19-A447-8C0E2DB85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1416" y="1200151"/>
                <a:ext cx="4615384" cy="3394472"/>
              </a:xfrm>
              <a:blipFill>
                <a:blip r:embed="rId2"/>
                <a:stretch>
                  <a:fillRect l="-3038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1BD476A-C2C5-4A7C-B9B4-7805764C1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538723"/>
              </p:ext>
            </p:extLst>
          </p:nvPr>
        </p:nvGraphicFramePr>
        <p:xfrm>
          <a:off x="837644" y="1270881"/>
          <a:ext cx="25860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527022542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1813078806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911170829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359198757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050162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71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3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0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816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33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FF32-6ED2-476D-A943-05CE6641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DF53D-2026-4F78-962E-3FAE4C57D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1602" y="1200151"/>
                <a:ext cx="4455197" cy="3394472"/>
              </a:xfrm>
            </p:spPr>
            <p:txBody>
              <a:bodyPr/>
              <a:lstStyle/>
              <a:p>
                <a:r>
                  <a:rPr lang="en-US" dirty="0"/>
                  <a:t>A&lt;B = A’B</a:t>
                </a:r>
              </a:p>
              <a:p>
                <a:r>
                  <a:rPr lang="en-US" dirty="0"/>
                  <a:t>A=B =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dirty="0"/>
                  <a:t> B</a:t>
                </a:r>
              </a:p>
              <a:p>
                <a:r>
                  <a:rPr lang="en-US" dirty="0"/>
                  <a:t>A&gt;B = AB’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DF53D-2026-4F78-962E-3FAE4C57D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1602" y="1200151"/>
                <a:ext cx="4455197" cy="3394472"/>
              </a:xfrm>
              <a:blipFill>
                <a:blip r:embed="rId2"/>
                <a:stretch>
                  <a:fillRect l="-3146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BB5E23D-863E-4079-9987-2DC248D73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36" y="874438"/>
            <a:ext cx="3512997" cy="33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31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B94E-36ED-4F9D-95D7-DEB7EDA6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2-bit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36E3E-2FFA-461B-ACF7-E0E2F48E2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process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5770C2D-0E46-48F7-AF0A-8B5332F53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651771"/>
              </p:ext>
            </p:extLst>
          </p:nvPr>
        </p:nvGraphicFramePr>
        <p:xfrm>
          <a:off x="213582" y="1722723"/>
          <a:ext cx="37868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575705074"/>
                    </a:ext>
                  </a:extLst>
                </a:gridCol>
                <a:gridCol w="489268">
                  <a:extLst>
                    <a:ext uri="{9D8B030D-6E8A-4147-A177-3AD203B41FA5}">
                      <a16:colId xmlns:a16="http://schemas.microsoft.com/office/drawing/2014/main" val="1739279305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1075879562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2032775809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055061976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230647374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1691184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641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05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36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442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13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9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425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77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60250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8B48AD-E7DE-4473-9156-3E1A50F8F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73028"/>
              </p:ext>
            </p:extLst>
          </p:nvPr>
        </p:nvGraphicFramePr>
        <p:xfrm>
          <a:off x="5143594" y="1724642"/>
          <a:ext cx="378682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3930616613"/>
                    </a:ext>
                  </a:extLst>
                </a:gridCol>
                <a:gridCol w="489268">
                  <a:extLst>
                    <a:ext uri="{9D8B030D-6E8A-4147-A177-3AD203B41FA5}">
                      <a16:colId xmlns:a16="http://schemas.microsoft.com/office/drawing/2014/main" val="3155772802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3618906471"/>
                    </a:ext>
                  </a:extLst>
                </a:gridCol>
                <a:gridCol w="479743">
                  <a:extLst>
                    <a:ext uri="{9D8B030D-6E8A-4147-A177-3AD203B41FA5}">
                      <a16:colId xmlns:a16="http://schemas.microsoft.com/office/drawing/2014/main" val="1590300331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2271648652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3249054787"/>
                    </a:ext>
                  </a:extLst>
                </a:gridCol>
                <a:gridCol w="616268">
                  <a:extLst>
                    <a:ext uri="{9D8B030D-6E8A-4147-A177-3AD203B41FA5}">
                      <a16:colId xmlns:a16="http://schemas.microsoft.com/office/drawing/2014/main" val="16720545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A&lt;B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A=B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A&gt;B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7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54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5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98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9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3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823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07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5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0177-E2BC-4FA6-A104-C4384144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Karnaugh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D1C1-6D6C-4BA0-96EF-4F03EC01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00634-07EC-465B-89EB-B0248FC1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" y="150567"/>
            <a:ext cx="2948938" cy="2455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1AB2B8-2AD9-496E-A036-C80B40771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155" y="1510736"/>
            <a:ext cx="3239682" cy="2773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5ECA71-6327-4F46-8299-3855DCD8C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327" y="2703153"/>
            <a:ext cx="2866673" cy="24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9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4678-C9C7-4EC7-8A14-9A911D0F9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82928BED-B8BC-410A-B1BD-AC663D78123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57200" y="961587"/>
                <a:ext cx="8378897" cy="34711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0" tIns="0" rIns="0" bIns="23805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A&gt;B: A1B1’ + A0B1’B0’ + A1A0B0’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A=B: A1’A0’B1’B0’ + A1’A0B1’B0 + </a:t>
                </a: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en-US" sz="3100" dirty="0">
                    <a:solidFill>
                      <a:srgbClr val="273239"/>
                    </a:solidFill>
                  </a:rPr>
                  <a:t>             </a:t>
                </a:r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A1A0B1B0 + A1A0’B1B0’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: A1’B1’ (A0’B0’ + A0B0) + A1B1 (A0B0 + A0’B0’)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: (A0B0 + A0’B0’) (A1B1 + A1’B1’)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: (A0 </a:t>
                </a:r>
                <a14:m>
                  <m:oMath xmlns:m="http://schemas.openxmlformats.org/officeDocument/2006/math">
                    <m:r>
                      <a:rPr lang="en-US" sz="3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 B0) (A1 </a:t>
                </a:r>
                <a14:m>
                  <m:oMath xmlns:m="http://schemas.openxmlformats.org/officeDocument/2006/math">
                    <m:r>
                      <a:rPr lang="en-US" sz="3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 B1) 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rgbClr val="273239"/>
                    </a:solidFill>
                    <a:effectLst/>
                  </a:rPr>
                  <a:t>A&lt;B: A1’B1 + A0’B1B0 + A1’A0’B0</a:t>
                </a:r>
                <a:r>
                  <a:rPr kumimoji="0" lang="en-US" altLang="en-US" sz="31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82928BED-B8BC-410A-B1BD-AC663D78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57200" y="961587"/>
                <a:ext cx="8378897" cy="3471135"/>
              </a:xfrm>
              <a:prstGeom prst="rect">
                <a:avLst/>
              </a:prstGeom>
              <a:blipFill>
                <a:blip r:embed="rId2"/>
                <a:stretch>
                  <a:fillRect l="-2693" t="-1757" b="-42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1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</TotalTime>
  <Words>669</Words>
  <Application>Microsoft Office PowerPoint</Application>
  <PresentationFormat>On-screen Show (16:9)</PresentationFormat>
  <Paragraphs>257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urw-din</vt:lpstr>
      <vt:lpstr>Office Theme</vt:lpstr>
      <vt:lpstr>Custom Design</vt:lpstr>
      <vt:lpstr>CPE201 Digital Design</vt:lpstr>
      <vt:lpstr>Comparator</vt:lpstr>
      <vt:lpstr>Starting Small</vt:lpstr>
      <vt:lpstr>Equality</vt:lpstr>
      <vt:lpstr>Truth Table</vt:lpstr>
      <vt:lpstr>Circuit</vt:lpstr>
      <vt:lpstr>2-bit Comparator</vt:lpstr>
      <vt:lpstr>Karnaugh Maps</vt:lpstr>
      <vt:lpstr>Boolean Expressions</vt:lpstr>
      <vt:lpstr>Circuit</vt:lpstr>
      <vt:lpstr>Generalize</vt:lpstr>
      <vt:lpstr>4-bit Comparator</vt:lpstr>
      <vt:lpstr>4-bit Comparator</vt:lpstr>
      <vt:lpstr>Larger Comparators</vt:lpstr>
      <vt:lpstr>Comparator Applications</vt:lpstr>
      <vt:lpstr>Decoders</vt:lpstr>
      <vt:lpstr>Active High vs Active Low</vt:lpstr>
      <vt:lpstr>Active Low Decoder</vt:lpstr>
      <vt:lpstr>Basics</vt:lpstr>
      <vt:lpstr>Basics</vt:lpstr>
      <vt:lpstr>Applications</vt:lpstr>
      <vt:lpstr>Encoders</vt:lpstr>
      <vt:lpstr>Basics</vt:lpstr>
      <vt:lpstr>Application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321</cp:revision>
  <dcterms:created xsi:type="dcterms:W3CDTF">2011-02-22T22:01:47Z</dcterms:created>
  <dcterms:modified xsi:type="dcterms:W3CDTF">2022-03-19T21:15:19Z</dcterms:modified>
</cp:coreProperties>
</file>