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337" r:id="rId3"/>
    <p:sldId id="355" r:id="rId4"/>
    <p:sldId id="359" r:id="rId5"/>
    <p:sldId id="357" r:id="rId6"/>
    <p:sldId id="360" r:id="rId7"/>
    <p:sldId id="356" r:id="rId8"/>
    <p:sldId id="358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70" r:id="rId18"/>
    <p:sldId id="371" r:id="rId19"/>
    <p:sldId id="372" r:id="rId20"/>
    <p:sldId id="369" r:id="rId21"/>
    <p:sldId id="373" r:id="rId22"/>
    <p:sldId id="374" r:id="rId23"/>
    <p:sldId id="375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18: Flip-Flops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00CB6-4225-400F-B550-EA6E7C383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E11B-453D-4652-9006-B838300D1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A3C4B-B8BF-41F8-A671-7D615E4F2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51" y="965172"/>
            <a:ext cx="7588853" cy="362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002B-E292-4C74-8F4E-5E87CE5F1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D648-596D-4272-B9EA-290690AC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0051E-E36F-4633-A0D6-5ED0173B8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06" y="1342709"/>
            <a:ext cx="7235107" cy="245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45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07CE-CBDB-4A0E-AB85-12CC6140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Set and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B4324-8BE3-46C1-BC06-5C0B974B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Independent on clock</a:t>
            </a:r>
          </a:p>
          <a:p>
            <a:pPr lvl="1"/>
            <a:r>
              <a:rPr lang="en-US" dirty="0"/>
              <a:t>Initialization on startup</a:t>
            </a:r>
          </a:p>
          <a:p>
            <a:pPr lvl="1"/>
            <a:r>
              <a:rPr lang="en-US" dirty="0"/>
              <a:t>Override</a:t>
            </a:r>
          </a:p>
          <a:p>
            <a:r>
              <a:rPr lang="en-US" dirty="0"/>
              <a:t>Also called Preset and Clear</a:t>
            </a:r>
          </a:p>
        </p:txBody>
      </p:sp>
    </p:spTree>
    <p:extLst>
      <p:ext uri="{BB962C8B-B14F-4D97-AF65-F5344CB8AC3E}">
        <p14:creationId xmlns:p14="http://schemas.microsoft.com/office/powerpoint/2010/main" val="297345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4249-8D11-44D9-9C55-730ED63AD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112CB-F669-41AE-828F-29E0133F5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E4395-2804-4553-9443-FD596E87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744" y="1206962"/>
            <a:ext cx="5372934" cy="2898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01A96-2B2E-4C64-8090-BC004B7CC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037" y="1200151"/>
            <a:ext cx="2519322" cy="310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7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2F8B-AF30-49A6-9933-B818072E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 and Clear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8ACE-5F3D-4400-BD05-CB039D45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Reaches into the Latch portion of the circuit</a:t>
            </a:r>
          </a:p>
          <a:p>
            <a:r>
              <a:rPr lang="en-US" dirty="0"/>
              <a:t>Can also be done in J-K Flip-Flop</a:t>
            </a:r>
          </a:p>
          <a:p>
            <a:r>
              <a:rPr lang="en-US" dirty="0"/>
              <a:t>Active Low inputs</a:t>
            </a:r>
          </a:p>
          <a:p>
            <a:pPr lvl="1"/>
            <a:r>
              <a:rPr lang="en-US" dirty="0"/>
              <a:t>Normal operation is both high</a:t>
            </a:r>
          </a:p>
          <a:p>
            <a:pPr lvl="1"/>
            <a:r>
              <a:rPr lang="en-US" dirty="0"/>
              <a:t>Both low creates latch invalid state</a:t>
            </a:r>
          </a:p>
        </p:txBody>
      </p:sp>
    </p:spTree>
    <p:extLst>
      <p:ext uri="{BB962C8B-B14F-4D97-AF65-F5344CB8AC3E}">
        <p14:creationId xmlns:p14="http://schemas.microsoft.com/office/powerpoint/2010/main" val="3901038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E9F9A-CCB7-47F7-B064-E9AE2C17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C8E5-9F30-4E37-BAA0-1B9E1BEE9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C0BAB-6B3F-462D-8D75-B9C77119A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7628312" cy="312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41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0B07-9223-42C1-9147-31EFC70DD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–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B0789-6424-4B8B-BCC4-1AA6DC91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storage</a:t>
            </a:r>
          </a:p>
          <a:p>
            <a:r>
              <a:rPr lang="en-US" dirty="0"/>
              <a:t>Data on lines stored </a:t>
            </a:r>
          </a:p>
          <a:p>
            <a:pPr marL="0" indent="0">
              <a:buNone/>
            </a:pPr>
            <a:r>
              <a:rPr lang="en-US" dirty="0"/>
              <a:t>	at each clock</a:t>
            </a:r>
          </a:p>
          <a:p>
            <a:r>
              <a:rPr lang="en-US" dirty="0"/>
              <a:t>Covered more later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637039-D136-4271-A493-4C661164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84" y="967796"/>
            <a:ext cx="3854496" cy="41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02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D7F9-06BF-4EB6-9A81-EE091A0A9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Frequency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A920-7C4B-4021-B810-451E9E03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by 2</a:t>
            </a:r>
          </a:p>
          <a:p>
            <a:r>
              <a:rPr lang="en-US" dirty="0"/>
              <a:t>Good for running</a:t>
            </a:r>
          </a:p>
          <a:p>
            <a:pPr marL="0" indent="0">
              <a:buNone/>
            </a:pPr>
            <a:r>
              <a:rPr lang="en-US" dirty="0"/>
              <a:t>	multiple subsystems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507122-CC1D-4050-A7E9-D29A7F49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234" y="910436"/>
            <a:ext cx="4120819" cy="378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247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9E7E-9456-4CD9-B367-E1C51CE40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-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34331-D19F-4046-9D3B-C66693946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freq</a:t>
            </a:r>
            <a:r>
              <a:rPr lang="en-US" dirty="0"/>
              <a:t> division</a:t>
            </a:r>
          </a:p>
          <a:p>
            <a:r>
              <a:rPr lang="en-US" dirty="0"/>
              <a:t>Line up the divisions</a:t>
            </a:r>
          </a:p>
          <a:p>
            <a:pPr marL="0" indent="0">
              <a:buNone/>
            </a:pPr>
            <a:r>
              <a:rPr lang="en-US" dirty="0"/>
              <a:t>	to count in binary</a:t>
            </a:r>
          </a:p>
          <a:p>
            <a:r>
              <a:rPr lang="en-US" dirty="0"/>
              <a:t>Counts clock cycles</a:t>
            </a:r>
          </a:p>
          <a:p>
            <a:r>
              <a:rPr lang="en-US" dirty="0"/>
              <a:t>J-Ks instead of 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0638E-0BF3-4821-9D11-DD4FEF653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482" y="1254797"/>
            <a:ext cx="4861518" cy="375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26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7C0FF-FA95-4EA9-83DF-43C91B10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Chips – 74HC74 and 74HC112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B8608-2D36-4FB6-B472-3A2FC4A2D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63ED2F-EB2D-4BC1-A896-89493051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1140" y="949698"/>
            <a:ext cx="4327803" cy="3895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E44F78-20A5-423E-9D6F-B6CA96B2A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7" y="949698"/>
            <a:ext cx="4632543" cy="389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Bistable Multivibrator</a:t>
            </a:r>
          </a:p>
          <a:p>
            <a:pPr lvl="1"/>
            <a:r>
              <a:rPr lang="en-US" dirty="0"/>
              <a:t>2 States</a:t>
            </a:r>
          </a:p>
          <a:p>
            <a:r>
              <a:rPr lang="en-US" dirty="0"/>
              <a:t>Synchronous</a:t>
            </a:r>
          </a:p>
          <a:p>
            <a:pPr lvl="1"/>
            <a:r>
              <a:rPr lang="en-US" dirty="0"/>
              <a:t>There is a clock</a:t>
            </a:r>
          </a:p>
          <a:p>
            <a:r>
              <a:rPr lang="en-US" dirty="0"/>
              <a:t>Clock</a:t>
            </a:r>
          </a:p>
          <a:p>
            <a:pPr lvl="1"/>
            <a:r>
              <a:rPr lang="en-US" dirty="0"/>
              <a:t>Signal that alternates H/L at a set interval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8801-AFA3-4BF7-B3AD-7119E1685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0CB71-39E9-406D-B596-4D26600F5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F5865-38C7-4A16-AA04-539A343D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08" y="1004569"/>
            <a:ext cx="6901384" cy="1892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0EABC2-A5CE-49AE-A56B-9AA8C4DF1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8" y="3105420"/>
            <a:ext cx="6447521" cy="18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1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E5D7-CC3E-4E48-BEE6-F400E1F1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6CBC1-559E-45FD-81F6-E679D2CDD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time on the line BEFORE clocking it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76F97-5B3E-476A-B1DB-EBB326504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41711"/>
            <a:ext cx="6560987" cy="271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15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3BF0E-A4B2-462B-942A-39FC669D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4ACCE-0306-41D1-9D30-0855913D7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time on the line AFTER clocking it 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BAD0C-BED0-4150-AFE6-7FDAE6FB7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19022"/>
            <a:ext cx="6180543" cy="24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743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7.2-7.4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7.5-7.7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0EF4-4E4B-43B5-8244-6BF99A799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14D16-840B-4B5F-AC44-DE115F6B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 Triggered</a:t>
            </a:r>
          </a:p>
          <a:p>
            <a:pPr lvl="1"/>
            <a:r>
              <a:rPr lang="en-US" dirty="0"/>
              <a:t>State changes on edges </a:t>
            </a:r>
          </a:p>
          <a:p>
            <a:pPr lvl="1"/>
            <a:r>
              <a:rPr lang="en-US" dirty="0"/>
              <a:t>Positive or rising edge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Negative or falling edge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4E92FF-AEB4-4DF4-92B8-87D861064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766" y="1333891"/>
            <a:ext cx="4231478" cy="380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0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E7C8-AA2F-4100-980A-0A2863F3C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50B5C-FEA6-4D97-A856-13E63366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842D6-C5F3-4E77-BB0B-0040830EC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080" y="3130319"/>
            <a:ext cx="5042920" cy="20131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BB3FF-2167-4BC9-B2FD-AC52EAC5D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604"/>
            <a:ext cx="7041547" cy="21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35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C48C-91FB-4347-96C8-4FD425B7E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8EC9-0845-417F-B959-1DD01BA91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2B40-FC84-4B7D-BC10-40F97E674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2" y="955153"/>
            <a:ext cx="7975971" cy="335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5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9F41-9E62-4612-8DF0-61BFF572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89B18-BB1D-479F-825C-1EC0830F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1026" name="Picture 2" descr="Edge-triggered Latches: Flip-Flops | Multivibrators | Electronics Textbook">
            <a:extLst>
              <a:ext uri="{FF2B5EF4-FFF2-40B4-BE49-F238E27FC236}">
                <a16:creationId xmlns:a16="http://schemas.microsoft.com/office/drawing/2014/main" id="{CD4BF2AB-1EC9-43A2-936B-1B61CAC57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362200"/>
            <a:ext cx="481012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169F4-C846-4BA9-BFD0-046ECB551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90" y="910705"/>
            <a:ext cx="4813045" cy="118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29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DE40-47DD-4CFD-AED9-220C57FF3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64F26-63F3-4843-8A4C-765167470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</a:t>
            </a:r>
            <a:r>
              <a:rPr lang="en-US" baseline="-25000" dirty="0"/>
              <a:t>3</a:t>
            </a:r>
            <a:r>
              <a:rPr lang="en-US" dirty="0"/>
              <a:t> and G</a:t>
            </a:r>
            <a:r>
              <a:rPr lang="en-US" baseline="-25000" dirty="0"/>
              <a:t>4</a:t>
            </a:r>
            <a:r>
              <a:rPr lang="en-US" dirty="0"/>
              <a:t> are NANDs (like from latches)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51D19-CD4D-4F68-AB1C-60BF31F48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83" y="1800092"/>
            <a:ext cx="7341898" cy="340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0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F173-868F-40BE-95AA-102C7C47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35F45-D9FC-4D99-8CF0-1D4610A7A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A8CB6-4708-4A0F-A9DD-948D8EB97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769" y="1335530"/>
            <a:ext cx="2239159" cy="2083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3193F7-CC69-4BF5-9B71-9B2447B8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" y="1200151"/>
            <a:ext cx="6088338" cy="27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87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03F07-E04E-4E76-8D81-A6948C7C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J-K Flip-Flop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7E11-5262-4AF6-9DE3-89B7E2F1D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S-R Latch+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423022-30A2-4A2C-8753-40088154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043550"/>
            <a:ext cx="5140308" cy="2121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C57838-E0B9-44AE-B796-D3B1AC3F8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460" y="94903"/>
            <a:ext cx="5286562" cy="330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4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6498</TotalTime>
  <Words>213</Words>
  <Application>Microsoft Office PowerPoint</Application>
  <PresentationFormat>On-screen Show (16:9)</PresentationFormat>
  <Paragraphs>66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Custom Design</vt:lpstr>
      <vt:lpstr>CPE201 Digital Design</vt:lpstr>
      <vt:lpstr>Vocabulary</vt:lpstr>
      <vt:lpstr>Vocab</vt:lpstr>
      <vt:lpstr>D Flip-Flop</vt:lpstr>
      <vt:lpstr>Example</vt:lpstr>
      <vt:lpstr>Edge Detection</vt:lpstr>
      <vt:lpstr>Circuit</vt:lpstr>
      <vt:lpstr>Circuit Walkthrough</vt:lpstr>
      <vt:lpstr>J-K Flip-Flop</vt:lpstr>
      <vt:lpstr>Example</vt:lpstr>
      <vt:lpstr>Circuit</vt:lpstr>
      <vt:lpstr>Asynchronous Set and Reset</vt:lpstr>
      <vt:lpstr>Circuit</vt:lpstr>
      <vt:lpstr>Preset and Clear</vt:lpstr>
      <vt:lpstr>Example</vt:lpstr>
      <vt:lpstr>Application – Data Storage</vt:lpstr>
      <vt:lpstr>Application - Frequency Division</vt:lpstr>
      <vt:lpstr>Application - Counting</vt:lpstr>
      <vt:lpstr>Real Chips – 74HC74 and 74HC112</vt:lpstr>
      <vt:lpstr>Propagation Delays</vt:lpstr>
      <vt:lpstr>Setup Time</vt:lpstr>
      <vt:lpstr>Hold Time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317</cp:revision>
  <dcterms:created xsi:type="dcterms:W3CDTF">2011-02-22T22:01:47Z</dcterms:created>
  <dcterms:modified xsi:type="dcterms:W3CDTF">2022-03-26T00:42:34Z</dcterms:modified>
</cp:coreProperties>
</file>