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337" r:id="rId3"/>
    <p:sldId id="355" r:id="rId4"/>
    <p:sldId id="356" r:id="rId5"/>
    <p:sldId id="357" r:id="rId6"/>
    <p:sldId id="358" r:id="rId7"/>
    <p:sldId id="359" r:id="rId8"/>
    <p:sldId id="361" r:id="rId9"/>
    <p:sldId id="360" r:id="rId10"/>
    <p:sldId id="362" r:id="rId11"/>
    <p:sldId id="363" r:id="rId12"/>
    <p:sldId id="364" r:id="rId13"/>
    <p:sldId id="366" r:id="rId14"/>
    <p:sldId id="365" r:id="rId15"/>
    <p:sldId id="35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19: Vibrators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4E35-03F3-4314-ACE7-0967AE59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4514-CC89-4C5F-BF03-7E573FF5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 = 42k</a:t>
            </a:r>
            <a:r>
              <a:rPr lang="el-GR" dirty="0"/>
              <a:t>Ω</a:t>
            </a:r>
            <a:r>
              <a:rPr lang="en-US" dirty="0"/>
              <a:t> and C = 12pF</a:t>
            </a:r>
          </a:p>
          <a:p>
            <a:pPr marL="0" indent="0">
              <a:buNone/>
            </a:pPr>
            <a:r>
              <a:rPr lang="en-US" dirty="0"/>
              <a:t>	  t</a:t>
            </a:r>
            <a:r>
              <a:rPr lang="en-US" baseline="-25000" dirty="0"/>
              <a:t>W</a:t>
            </a:r>
            <a:r>
              <a:rPr lang="en-US" dirty="0"/>
              <a:t> = 0.7RC = 0.7 * 42 * 12 = 352.8ns</a:t>
            </a:r>
          </a:p>
          <a:p>
            <a:pPr marL="0" indent="0">
              <a:buNone/>
            </a:pPr>
            <a:r>
              <a:rPr lang="en-US" dirty="0"/>
              <a:t>OR t</a:t>
            </a:r>
            <a:r>
              <a:rPr lang="en-US" baseline="-25000" dirty="0"/>
              <a:t>W</a:t>
            </a:r>
            <a:r>
              <a:rPr lang="en-US" dirty="0"/>
              <a:t> = 0.7 * 42E3 * 12E-12 = 352.8E-9</a:t>
            </a:r>
          </a:p>
          <a:p>
            <a:r>
              <a:rPr lang="en-US" dirty="0"/>
              <a:t>If we want t</a:t>
            </a:r>
            <a:r>
              <a:rPr lang="en-US" baseline="-25000" dirty="0"/>
              <a:t>W</a:t>
            </a:r>
            <a:r>
              <a:rPr lang="en-US" dirty="0"/>
              <a:t> = 1ms = 1E-3 and R = 1E3</a:t>
            </a:r>
          </a:p>
          <a:p>
            <a:pPr marL="0" indent="0">
              <a:buNone/>
            </a:pPr>
            <a:r>
              <a:rPr lang="en-US" dirty="0"/>
              <a:t>	C = t</a:t>
            </a:r>
            <a:r>
              <a:rPr lang="en-US" baseline="-25000" dirty="0"/>
              <a:t>W</a:t>
            </a:r>
            <a:r>
              <a:rPr lang="en-US" dirty="0"/>
              <a:t> / (0.7 * R) = 1E-3 / (0.7 * 1E3) = 1.42µF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5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8CDA-47C7-44B6-99A1-00E47803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2C90-74EC-41AC-8588-4670BA6A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8FCC8-BADE-4169-B6DC-E131C375A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" y="1818212"/>
            <a:ext cx="6635578" cy="2293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A8524A-7586-4663-BFC6-0D7CF67C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69" y="1480013"/>
            <a:ext cx="1982132" cy="26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1464-1166-4553-8512-207064CE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E2BC-4897-4BBC-9040-C44218D7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Comparator+</a:t>
            </a:r>
          </a:p>
          <a:p>
            <a:pPr lvl="1"/>
            <a:r>
              <a:rPr lang="en-US" dirty="0"/>
              <a:t>Change threshold moves after it is crossed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69658-B606-42EB-854D-3F45A6C8772F}"/>
              </a:ext>
            </a:extLst>
          </p:cNvPr>
          <p:cNvSpPr txBox="1"/>
          <p:nvPr/>
        </p:nvSpPr>
        <p:spPr>
          <a:xfrm>
            <a:off x="7264229" y="2460247"/>
            <a:ext cx="818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0" i="0" dirty="0">
                <a:solidFill>
                  <a:srgbClr val="000000"/>
                </a:solidFill>
                <a:effectLst/>
                <a:latin typeface="Droid Serif"/>
              </a:rPr>
              <a:t>⎎</a:t>
            </a:r>
            <a:endParaRPr lang="en-US" dirty="0"/>
          </a:p>
        </p:txBody>
      </p:sp>
      <p:pic>
        <p:nvPicPr>
          <p:cNvPr id="2052" name="Picture 4" descr="Design and Simulation of Schmitt Triggers">
            <a:extLst>
              <a:ext uri="{FF2B5EF4-FFF2-40B4-BE49-F238E27FC236}">
                <a16:creationId xmlns:a16="http://schemas.microsoft.com/office/drawing/2014/main" id="{F6012B6B-BB00-49DC-B491-180B5940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8" y="2292218"/>
            <a:ext cx="6166022" cy="188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91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2EF6-C382-4B75-9B98-A547331D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Oscillator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B5A9F-0353-4C7A-953A-7699B573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3" y="948859"/>
            <a:ext cx="6901249" cy="241951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C16E6E2-1C51-4D52-A801-073F2372F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586" y="3095234"/>
            <a:ext cx="4267844" cy="197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DD94AB-7A56-4EC5-AF88-5A4E12A2CE61}"/>
              </a:ext>
            </a:extLst>
          </p:cNvPr>
          <p:cNvSpPr txBox="1"/>
          <p:nvPr/>
        </p:nvSpPr>
        <p:spPr>
          <a:xfrm>
            <a:off x="7262684" y="1835448"/>
            <a:ext cx="146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UTP = 2V</a:t>
            </a:r>
          </a:p>
          <a:p>
            <a:r>
              <a:rPr lang="en-US" dirty="0"/>
              <a:t>LTP = 0.8V</a:t>
            </a:r>
          </a:p>
        </p:txBody>
      </p:sp>
    </p:spTree>
    <p:extLst>
      <p:ext uri="{BB962C8B-B14F-4D97-AF65-F5344CB8AC3E}">
        <p14:creationId xmlns:p14="http://schemas.microsoft.com/office/powerpoint/2010/main" val="184882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7.5-7.7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8.1-8.3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Multivibrators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Monostable</a:t>
            </a:r>
          </a:p>
          <a:p>
            <a:pPr lvl="1"/>
            <a:r>
              <a:rPr lang="en-US" dirty="0"/>
              <a:t>One stable state</a:t>
            </a:r>
          </a:p>
          <a:p>
            <a:pPr lvl="1"/>
            <a:r>
              <a:rPr lang="en-US" dirty="0"/>
              <a:t>One-Shots and Timers</a:t>
            </a:r>
          </a:p>
          <a:p>
            <a:r>
              <a:rPr lang="en-US" dirty="0"/>
              <a:t>Astable</a:t>
            </a:r>
          </a:p>
          <a:p>
            <a:pPr lvl="1"/>
            <a:r>
              <a:rPr lang="en-US" dirty="0"/>
              <a:t>No stable states</a:t>
            </a:r>
          </a:p>
          <a:p>
            <a:pPr lvl="1"/>
            <a:r>
              <a:rPr lang="en-US" dirty="0"/>
              <a:t>Oscillators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3E60-06B0-45E8-894C-0B8F7B82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2D43-2908-443A-A515-A87E90AE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in its stable state</a:t>
            </a:r>
          </a:p>
          <a:p>
            <a:pPr lvl="1"/>
            <a:r>
              <a:rPr lang="en-US" dirty="0"/>
              <a:t>Trigger to unstable state</a:t>
            </a:r>
          </a:p>
          <a:p>
            <a:pPr lvl="1"/>
            <a:r>
              <a:rPr lang="en-US" dirty="0"/>
              <a:t>Returns to stable state after some time</a:t>
            </a:r>
          </a:p>
          <a:p>
            <a:pPr lvl="2"/>
            <a:r>
              <a:rPr lang="en-US" dirty="0"/>
              <a:t>Puts out a pulse of fixed width</a:t>
            </a:r>
          </a:p>
        </p:txBody>
      </p:sp>
    </p:spTree>
    <p:extLst>
      <p:ext uri="{BB962C8B-B14F-4D97-AF65-F5344CB8AC3E}">
        <p14:creationId xmlns:p14="http://schemas.microsoft.com/office/powerpoint/2010/main" val="374017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754F-2A09-4B23-B249-A7D64AD9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C387-BBA0-48F3-B798-AA88A3FC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-25000" dirty="0"/>
              <a:t>W</a:t>
            </a:r>
            <a:r>
              <a:rPr lang="en-US" dirty="0"/>
              <a:t> = pulse width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2CAB5-0DA0-4094-848F-939A2B35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5118"/>
            <a:ext cx="7339173" cy="141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216A4B-FECC-4AA5-B562-95800B17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992" y="345548"/>
            <a:ext cx="2833348" cy="22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7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FC197-EC65-4871-B80B-DBDE1A78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4205"/>
            <a:ext cx="8229600" cy="4310418"/>
          </a:xfrm>
        </p:spPr>
        <p:txBody>
          <a:bodyPr/>
          <a:lstStyle/>
          <a:p>
            <a:r>
              <a:rPr lang="en-US" dirty="0" err="1"/>
              <a:t>Nonretriggerable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Retriggerable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3611B-7FD7-4532-9A33-888C9F1A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9" y="868398"/>
            <a:ext cx="7726768" cy="1746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536AA-CC99-4519-9E40-CDFA9E09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68" y="3130700"/>
            <a:ext cx="7534383" cy="13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102-FD40-4CD1-A1DF-072D8BE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060D-4284-46D4-B866-C2CC2167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Capacitor (F)</a:t>
            </a:r>
          </a:p>
          <a:p>
            <a:r>
              <a:rPr lang="en-US" dirty="0"/>
              <a:t>Resistor (</a:t>
            </a:r>
            <a:r>
              <a:rPr lang="el-GR" dirty="0"/>
              <a:t>Ω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B9CF5-B339-4DDF-B417-B635E0D3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23" y="1225904"/>
            <a:ext cx="5887177" cy="269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85D-BBA5-48BD-A27E-628E7A4E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Time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EF002-2A45-4D18-9564-C33CE7FC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RC = seconds</a:t>
            </a:r>
          </a:p>
          <a:p>
            <a:r>
              <a:rPr lang="en-US" dirty="0"/>
              <a:t>Vs = supply voltage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E02A9-D47B-438D-B57B-A5F22D0C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163" y="1128601"/>
            <a:ext cx="3911815" cy="288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4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ECEC-A9B2-41D3-893E-A72E83AB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3C594-034D-4CE5-B102-2845759E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889" y="1130824"/>
            <a:ext cx="6921913" cy="2816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72D6E-D240-40AF-AFA3-C616504F32DF}"/>
              </a:ext>
            </a:extLst>
          </p:cNvPr>
          <p:cNvSpPr txBox="1"/>
          <p:nvPr/>
        </p:nvSpPr>
        <p:spPr>
          <a:xfrm>
            <a:off x="681039" y="2529371"/>
            <a:ext cx="250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Trigger is wide enough to propagate the input 1 to the output through both gates</a:t>
            </a:r>
          </a:p>
        </p:txBody>
      </p:sp>
    </p:spTree>
    <p:extLst>
      <p:ext uri="{BB962C8B-B14F-4D97-AF65-F5344CB8AC3E}">
        <p14:creationId xmlns:p14="http://schemas.microsoft.com/office/powerpoint/2010/main" val="107274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2950-8D70-434A-9849-57899EF9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Pulse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2570-DE2A-45CC-852E-883566DC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baseline="-25000" dirty="0"/>
              <a:t>W</a:t>
            </a:r>
            <a:r>
              <a:rPr lang="en-US" dirty="0"/>
              <a:t> = 0.7R</a:t>
            </a:r>
            <a:r>
              <a:rPr lang="en-US" baseline="-25000" dirty="0"/>
              <a:t>EXT</a:t>
            </a:r>
            <a:r>
              <a:rPr lang="en-US" dirty="0"/>
              <a:t>C</a:t>
            </a:r>
            <a:r>
              <a:rPr lang="en-US" baseline="-25000" dirty="0"/>
              <a:t>EXT</a:t>
            </a:r>
          </a:p>
          <a:p>
            <a:r>
              <a:rPr lang="en-US" dirty="0"/>
              <a:t>R</a:t>
            </a:r>
            <a:r>
              <a:rPr lang="en-US" baseline="-25000" dirty="0"/>
              <a:t>EXT</a:t>
            </a:r>
            <a:r>
              <a:rPr lang="en-US" dirty="0"/>
              <a:t> in k</a:t>
            </a:r>
            <a:r>
              <a:rPr lang="el-GR" dirty="0"/>
              <a:t>Ω</a:t>
            </a:r>
            <a:r>
              <a:rPr lang="en-US" dirty="0"/>
              <a:t> (10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r>
              <a:rPr lang="en-US" dirty="0"/>
              <a:t>C</a:t>
            </a:r>
            <a:r>
              <a:rPr lang="en-US" baseline="-25000" dirty="0"/>
              <a:t>EXT</a:t>
            </a:r>
            <a:r>
              <a:rPr lang="en-US" dirty="0"/>
              <a:t> in pF (10</a:t>
            </a:r>
            <a:r>
              <a:rPr lang="en-US" baseline="30000" dirty="0"/>
              <a:t>-12</a:t>
            </a:r>
            <a:r>
              <a:rPr lang="en-US" dirty="0"/>
              <a:t>)</a:t>
            </a:r>
          </a:p>
          <a:p>
            <a:r>
              <a:rPr lang="en-US" dirty="0"/>
              <a:t>t</a:t>
            </a:r>
            <a:r>
              <a:rPr lang="en-US" baseline="-25000" dirty="0"/>
              <a:t>W</a:t>
            </a:r>
            <a:r>
              <a:rPr lang="en-US" dirty="0"/>
              <a:t> in ns (10</a:t>
            </a:r>
            <a:r>
              <a:rPr lang="en-US" baseline="30000" dirty="0"/>
              <a:t>-9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Corresponds to parts in the MHz frequencies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55603-5325-4D62-86B5-C8078628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147" y="1063229"/>
            <a:ext cx="2392694" cy="25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218</Words>
  <Application>Microsoft Office PowerPoint</Application>
  <PresentationFormat>On-screen Show (16:9)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Droid Serif</vt:lpstr>
      <vt:lpstr>Office Theme</vt:lpstr>
      <vt:lpstr>Custom Design</vt:lpstr>
      <vt:lpstr>CPE201 Digital Design</vt:lpstr>
      <vt:lpstr>More Multivibrators</vt:lpstr>
      <vt:lpstr>One-Shot</vt:lpstr>
      <vt:lpstr>One-Shot</vt:lpstr>
      <vt:lpstr>PowerPoint Presentation</vt:lpstr>
      <vt:lpstr>Circuit</vt:lpstr>
      <vt:lpstr>RC Time Constant</vt:lpstr>
      <vt:lpstr>Circuit</vt:lpstr>
      <vt:lpstr>Configure Pulse Width</vt:lpstr>
      <vt:lpstr>Examples</vt:lpstr>
      <vt:lpstr>Application</vt:lpstr>
      <vt:lpstr>Hysteresis</vt:lpstr>
      <vt:lpstr>Oscillator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310</cp:revision>
  <dcterms:created xsi:type="dcterms:W3CDTF">2011-02-22T22:01:47Z</dcterms:created>
  <dcterms:modified xsi:type="dcterms:W3CDTF">2022-04-01T21:29:14Z</dcterms:modified>
</cp:coreProperties>
</file>