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6"/>
  </p:notesMasterIdLst>
  <p:sldIdLst>
    <p:sldId id="337" r:id="rId3"/>
    <p:sldId id="355" r:id="rId4"/>
    <p:sldId id="356" r:id="rId5"/>
    <p:sldId id="357" r:id="rId6"/>
    <p:sldId id="358" r:id="rId7"/>
    <p:sldId id="359" r:id="rId8"/>
    <p:sldId id="360" r:id="rId9"/>
    <p:sldId id="361" r:id="rId10"/>
    <p:sldId id="362" r:id="rId11"/>
    <p:sldId id="363" r:id="rId12"/>
    <p:sldId id="366" r:id="rId13"/>
    <p:sldId id="367" r:id="rId14"/>
    <p:sldId id="369" r:id="rId15"/>
    <p:sldId id="371" r:id="rId16"/>
    <p:sldId id="370" r:id="rId17"/>
    <p:sldId id="372" r:id="rId18"/>
    <p:sldId id="373" r:id="rId19"/>
    <p:sldId id="374" r:id="rId20"/>
    <p:sldId id="375" r:id="rId21"/>
    <p:sldId id="368" r:id="rId22"/>
    <p:sldId id="364" r:id="rId23"/>
    <p:sldId id="365" r:id="rId24"/>
    <p:sldId id="354" r:id="rId2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281" autoAdjust="0"/>
    <p:restoredTop sz="94718" autoAdjust="0"/>
  </p:normalViewPr>
  <p:slideViewPr>
    <p:cSldViewPr snapToGrid="0" snapToObjects="1">
      <p:cViewPr varScale="1">
        <p:scale>
          <a:sx n="206" d="100"/>
          <a:sy n="206" d="100"/>
        </p:scale>
        <p:origin x="396" y="11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791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1B8E4-85D4-5944-99D3-6E8BBA567C32}" type="datetimeFigureOut">
              <a:rPr lang="en-US" smtClean="0"/>
              <a:pPr/>
              <a:t>4/16/2022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233880-2939-3547-96ED-80D56EC616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4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3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99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77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7225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72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772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410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52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6230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552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55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510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814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1702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31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4/16/2022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79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4/16/2022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76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4/16/2022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64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4/16/2022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21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4/16/2022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09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4/16/2022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5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4/16/2022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40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4311293"/>
            <a:ext cx="9182100" cy="851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0715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8851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CPE201</a:t>
            </a:r>
            <a:br>
              <a:rPr lang="en-US" dirty="0"/>
            </a:br>
            <a:r>
              <a:rPr lang="en-US" dirty="0"/>
              <a:t>Digital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By Benjamin Haas</a:t>
            </a:r>
          </a:p>
          <a:p>
            <a:endParaRPr lang="en-US" dirty="0"/>
          </a:p>
          <a:p>
            <a:r>
              <a:rPr lang="en-US" dirty="0"/>
              <a:t>Class 22: Shift Registers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274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8DDD4-1237-4FD7-A2CA-0A4ABB6EB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321AB-76DB-4317-8B5A-7B985523D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Needs PRE’</a:t>
            </a:r>
          </a:p>
          <a:p>
            <a:pPr marL="0" indent="0">
              <a:buNone/>
            </a:pPr>
            <a:r>
              <a:rPr lang="en-US" dirty="0"/>
              <a:t>	on CLK 1 &amp; 3</a:t>
            </a:r>
          </a:p>
          <a:p>
            <a:pPr marL="0" indent="0">
              <a:buNone/>
            </a:pPr>
            <a:r>
              <a:rPr lang="en-US" dirty="0"/>
              <a:t>	to set the seq</a:t>
            </a:r>
          </a:p>
          <a:p>
            <a:pPr lvl="1"/>
            <a:r>
              <a:rPr lang="en-US" dirty="0"/>
              <a:t>You set that up</a:t>
            </a:r>
          </a:p>
          <a:p>
            <a:pPr marL="457200" lvl="1" indent="0">
              <a:buNone/>
            </a:pPr>
            <a:r>
              <a:rPr lang="en-US" dirty="0"/>
              <a:t>	externally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F4A7E0-4A93-420F-817D-B174FC0CF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179" y="1063229"/>
            <a:ext cx="5110230" cy="388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022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9A73D-5093-4B8F-92F6-15724EE32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03A4E-DD67-4A5F-885F-684901E9C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Delay</a:t>
            </a:r>
          </a:p>
          <a:p>
            <a:r>
              <a:rPr lang="en-US" dirty="0"/>
              <a:t>Serial to Parallel Converter</a:t>
            </a:r>
          </a:p>
          <a:p>
            <a:r>
              <a:rPr lang="en-US" dirty="0"/>
              <a:t>UART Transmitter</a:t>
            </a:r>
          </a:p>
          <a:p>
            <a:r>
              <a:rPr lang="en-US" dirty="0"/>
              <a:t>Keyboard Encoder</a:t>
            </a:r>
          </a:p>
        </p:txBody>
      </p:sp>
    </p:spTree>
    <p:extLst>
      <p:ext uri="{BB962C8B-B14F-4D97-AF65-F5344CB8AC3E}">
        <p14:creationId xmlns:p14="http://schemas.microsoft.com/office/powerpoint/2010/main" val="3242210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271A7-7A64-4F88-A944-1B150DE1E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Delay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96FF9-BD64-4F80-8B94-80C359F1F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a delay into some signals</a:t>
            </a:r>
          </a:p>
          <a:p>
            <a:pPr lvl="1"/>
            <a:r>
              <a:rPr lang="en-US" dirty="0"/>
              <a:t>Allow for setup time on a part w/o delaying a </a:t>
            </a:r>
            <a:r>
              <a:rPr lang="en-US" dirty="0" err="1"/>
              <a:t>uC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6F149E-6E54-4FD5-8297-692D5D5C7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72" y="2282360"/>
            <a:ext cx="5288692" cy="265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298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2A09D-A5A7-4C56-83EB-531874102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4CD5D-B461-4741-9BF2-EE755428B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A27161-630B-404B-B298-EF4249349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36" y="1063229"/>
            <a:ext cx="2658875" cy="16370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B50424-9128-46CA-AF30-A22A5BDA6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1810" y="1063229"/>
            <a:ext cx="4290887" cy="358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557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3CC32-B061-40CA-8B2C-AE8C9302A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to Parallel Converter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045DC-5C12-41B5-A1AC-66CBD4549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Serial is one line</a:t>
            </a:r>
          </a:p>
          <a:p>
            <a:pPr lvl="1"/>
            <a:r>
              <a:rPr lang="en-US" dirty="0"/>
              <a:t>Connection count is small and takes little space</a:t>
            </a:r>
          </a:p>
          <a:p>
            <a:r>
              <a:rPr lang="en-US" dirty="0"/>
              <a:t>Parallel is one line per bit</a:t>
            </a:r>
          </a:p>
          <a:p>
            <a:pPr lvl="1"/>
            <a:r>
              <a:rPr lang="en-US" dirty="0"/>
              <a:t>Very fast because all bits are xferred at once</a:t>
            </a:r>
          </a:p>
          <a:p>
            <a:pPr lvl="1"/>
            <a:r>
              <a:rPr lang="en-US" dirty="0"/>
              <a:t>Takes up much more space than serial</a:t>
            </a:r>
          </a:p>
        </p:txBody>
      </p:sp>
    </p:spTree>
    <p:extLst>
      <p:ext uri="{BB962C8B-B14F-4D97-AF65-F5344CB8AC3E}">
        <p14:creationId xmlns:p14="http://schemas.microsoft.com/office/powerpoint/2010/main" val="3225698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32F38-0E32-4143-88E0-802CB16C9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Serial to Parallel Converter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C76AA-9F4A-4EA6-9681-43095B328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2F6851-D79A-4FF0-8733-884D7F256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2155"/>
            <a:ext cx="4888078" cy="28311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BBADED-E109-416D-BA7A-DB88B0745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622" y="889963"/>
            <a:ext cx="3208678" cy="429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97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39769-C6A8-4DD2-A08F-C2BCF8E55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5AE4E-6F87-4176-BF5A-0A8C606E0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Universal Asynchronous Receiver Transmitter</a:t>
            </a:r>
          </a:p>
          <a:p>
            <a:pPr lvl="1"/>
            <a:r>
              <a:rPr lang="en-US" dirty="0"/>
              <a:t>Full Duplex (RX and TX as same time)</a:t>
            </a:r>
          </a:p>
          <a:p>
            <a:pPr lvl="1"/>
            <a:r>
              <a:rPr lang="en-US" dirty="0"/>
              <a:t>Asynchronous (no clock)</a:t>
            </a:r>
          </a:p>
          <a:p>
            <a:pPr lvl="1"/>
            <a:r>
              <a:rPr lang="en-US" dirty="0"/>
              <a:t>Serial data xfer</a:t>
            </a:r>
          </a:p>
          <a:p>
            <a:pPr lvl="1"/>
            <a:r>
              <a:rPr lang="en-US" dirty="0"/>
              <a:t>Low overhead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8591C3-4870-4510-A2B5-EE61BAB37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0478" y="2857501"/>
            <a:ext cx="4123552" cy="13208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940BE1-CB91-4694-83A5-3AF03131D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019" y="832786"/>
            <a:ext cx="4868562" cy="52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409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BD08E-BFEF-4D85-B60E-4DD322C83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A927E-F536-4F22-A9DA-AF9CF2118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PISO transmit / SIPO receive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CA6CA9-04AD-4F51-BB5D-8E290F8AF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162" y="1827467"/>
            <a:ext cx="5459755" cy="238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086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E38E3-A3DF-4DAB-B97B-567D96B35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Keyboard 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810E6-F742-4DAB-8557-2C6792C25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09073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Get key press data to send over USB to computer</a:t>
            </a:r>
          </a:p>
          <a:p>
            <a:pPr lvl="1"/>
            <a:r>
              <a:rPr lang="en-US" dirty="0"/>
              <a:t>Simplified with no key press memory buffer</a:t>
            </a:r>
          </a:p>
          <a:p>
            <a:r>
              <a:rPr lang="en-US" dirty="0"/>
              <a:t>Scans for pressed keys</a:t>
            </a:r>
          </a:p>
          <a:p>
            <a:r>
              <a:rPr lang="en-US" dirty="0"/>
              <a:t>Encodes key presses and stores for TX</a:t>
            </a:r>
          </a:p>
          <a:p>
            <a:r>
              <a:rPr lang="en-US" dirty="0"/>
              <a:t>Debounces a key press</a:t>
            </a:r>
          </a:p>
        </p:txBody>
      </p:sp>
    </p:spTree>
    <p:extLst>
      <p:ext uri="{BB962C8B-B14F-4D97-AF65-F5344CB8AC3E}">
        <p14:creationId xmlns:p14="http://schemas.microsoft.com/office/powerpoint/2010/main" val="1522638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CAA3F-21A3-4883-BF01-C8DD9C68C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C7425-0C6A-4F48-8FC9-F074365D6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0555BB-527F-4383-8EFA-28F275300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562" y="0"/>
            <a:ext cx="455253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968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5F34D-F56A-4B2C-BC3C-6CDC7FCDC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2C53D-3A6C-4F56-9808-1A4D43456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078173"/>
          </a:xfrm>
        </p:spPr>
        <p:txBody>
          <a:bodyPr/>
          <a:lstStyle/>
          <a:p>
            <a:r>
              <a:rPr lang="en-US" dirty="0"/>
              <a:t>Shift Register Counters</a:t>
            </a:r>
          </a:p>
          <a:p>
            <a:pPr lvl="1"/>
            <a:r>
              <a:rPr lang="en-US" dirty="0"/>
              <a:t>Johnson Counter</a:t>
            </a:r>
          </a:p>
          <a:p>
            <a:pPr lvl="1"/>
            <a:r>
              <a:rPr lang="en-US" dirty="0"/>
              <a:t>Ring Counter</a:t>
            </a:r>
          </a:p>
          <a:p>
            <a:r>
              <a:rPr lang="en-US" dirty="0"/>
              <a:t>Shift Register Applications</a:t>
            </a:r>
          </a:p>
          <a:p>
            <a:r>
              <a:rPr lang="en-US" dirty="0"/>
              <a:t>Troubleshooting</a:t>
            </a:r>
          </a:p>
        </p:txBody>
      </p:sp>
    </p:spTree>
    <p:extLst>
      <p:ext uri="{BB962C8B-B14F-4D97-AF65-F5344CB8AC3E}">
        <p14:creationId xmlns:p14="http://schemas.microsoft.com/office/powerpoint/2010/main" val="23945452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6E6AF-2D9A-42FA-B13C-C3FD1ED34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Chip – 74HC194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5F8DF-48F4-46A1-B1AD-0749AE5BC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Universal shift reg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B424EB-76F8-4613-B4D9-237CC17C5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355" y="963826"/>
            <a:ext cx="3817490" cy="414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816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80D1B-0C73-4685-8109-6E844C859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Exercising a Circuit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97559-A1FD-44BA-8065-740B79B9A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Put all parts of the circuit through all possible states</a:t>
            </a:r>
          </a:p>
          <a:p>
            <a:pPr lvl="1"/>
            <a:r>
              <a:rPr lang="en-US" dirty="0"/>
              <a:t>Tests all chips for working status</a:t>
            </a:r>
          </a:p>
          <a:p>
            <a:pPr lvl="1"/>
            <a:r>
              <a:rPr lang="en-US" dirty="0"/>
              <a:t>Tests all circuit connections</a:t>
            </a:r>
          </a:p>
          <a:p>
            <a:pPr lvl="1"/>
            <a:r>
              <a:rPr lang="en-US" dirty="0"/>
              <a:t>More complicated with more memory parts or complexity</a:t>
            </a:r>
          </a:p>
        </p:txBody>
      </p:sp>
    </p:spTree>
    <p:extLst>
      <p:ext uri="{BB962C8B-B14F-4D97-AF65-F5344CB8AC3E}">
        <p14:creationId xmlns:p14="http://schemas.microsoft.com/office/powerpoint/2010/main" val="40081607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F7555-BFD0-4A62-8799-95BB98720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(SIPO Test)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64485-8703-4695-978E-7126286AA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circuit from Serial to Parallel Converter earlier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D27272-D10E-4F63-8206-561220BC4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826" y="1816222"/>
            <a:ext cx="5456023" cy="311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990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BEE22-A97B-472A-9236-D2EB670B7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08BC7-4A03-437E-883F-B7AFAE3B6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lecture</a:t>
            </a:r>
          </a:p>
          <a:p>
            <a:pPr lvl="1"/>
            <a:r>
              <a:rPr lang="en-US" dirty="0"/>
              <a:t>Sections 8.4-8.7</a:t>
            </a:r>
          </a:p>
          <a:p>
            <a:r>
              <a:rPr lang="en-US" dirty="0"/>
              <a:t>Next lecture</a:t>
            </a:r>
          </a:p>
          <a:p>
            <a:pPr lvl="1"/>
            <a:r>
              <a:rPr lang="en-US"/>
              <a:t>9.1-9.4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287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45A24-1DBB-4A65-BD1C-B7543E176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 Register Counter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091B6-5DAE-4478-92CD-073653941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is connected back to input</a:t>
            </a:r>
          </a:p>
          <a:p>
            <a:pPr lvl="1"/>
            <a:r>
              <a:rPr lang="en-US" dirty="0"/>
              <a:t>Are also considered counters (Ch9)</a:t>
            </a:r>
          </a:p>
          <a:p>
            <a:r>
              <a:rPr lang="en-US" dirty="0"/>
              <a:t>Have a specified sequence of states</a:t>
            </a:r>
          </a:p>
        </p:txBody>
      </p:sp>
    </p:spTree>
    <p:extLst>
      <p:ext uri="{BB962C8B-B14F-4D97-AF65-F5344CB8AC3E}">
        <p14:creationId xmlns:p14="http://schemas.microsoft.com/office/powerpoint/2010/main" val="2177997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A85EA-D62C-4D14-B8A7-8D29692B2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Johnson Counter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16ABC-D3EE-461F-8AF2-E44472500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Creates a clock frequency that is 2n slower that CLK</a:t>
            </a:r>
          </a:p>
          <a:p>
            <a:pPr lvl="1"/>
            <a:r>
              <a:rPr lang="en-US" dirty="0"/>
              <a:t>n is the number of bits in the counter</a:t>
            </a:r>
          </a:p>
          <a:p>
            <a:r>
              <a:rPr lang="en-US" dirty="0"/>
              <a:t>Ex: if CLK is 1MHz and the counter has 5 bits</a:t>
            </a:r>
          </a:p>
          <a:p>
            <a:pPr lvl="1"/>
            <a:r>
              <a:rPr lang="en-US" dirty="0"/>
              <a:t>Johnson counter </a:t>
            </a:r>
            <a:r>
              <a:rPr lang="en-US" dirty="0" err="1"/>
              <a:t>freq</a:t>
            </a:r>
            <a:r>
              <a:rPr lang="en-US" dirty="0"/>
              <a:t> = 1MHZ/(2*5) = 100kHz</a:t>
            </a:r>
          </a:p>
        </p:txBody>
      </p:sp>
    </p:spTree>
    <p:extLst>
      <p:ext uri="{BB962C8B-B14F-4D97-AF65-F5344CB8AC3E}">
        <p14:creationId xmlns:p14="http://schemas.microsoft.com/office/powerpoint/2010/main" val="2930676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DD8CB-E988-4B81-A9D0-3917901A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644C9-6CBD-4680-BC9B-BFA94A39D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A84295-002D-41F5-8B9D-99D8FDCC5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20" y="894504"/>
            <a:ext cx="4792862" cy="423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1AC066-0F6C-48EC-B0CB-8B204AAE2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502" y="920578"/>
            <a:ext cx="3823078" cy="418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451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BECB9-C04A-4CDF-B761-45FDFD72F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9F129-5EF8-47F6-B096-65A845E41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Measure output in </a:t>
            </a:r>
          </a:p>
          <a:p>
            <a:pPr marL="0" indent="0">
              <a:buNone/>
            </a:pPr>
            <a:r>
              <a:rPr lang="en-US" dirty="0"/>
              <a:t>	one spot</a:t>
            </a:r>
          </a:p>
          <a:p>
            <a:r>
              <a:rPr lang="en-US" dirty="0"/>
              <a:t>No signal</a:t>
            </a:r>
          </a:p>
          <a:p>
            <a:pPr marL="0" indent="0">
              <a:buNone/>
            </a:pPr>
            <a:r>
              <a:rPr lang="en-US" dirty="0"/>
              <a:t>	setup required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EA0A78-BC62-4ED0-9405-B9EDCC87F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799" y="890249"/>
            <a:ext cx="4934423" cy="421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014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D9373-6DC9-45DE-99D4-34E48DF10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Ring Counter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3927B-7DD7-4D9D-B7C7-237BC53B7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a Johnson counter, but with any bit pattern</a:t>
            </a:r>
          </a:p>
          <a:p>
            <a:r>
              <a:rPr lang="en-US" dirty="0"/>
              <a:t>The pattern continuously goes through all flip-flops and then back to the beginning</a:t>
            </a:r>
          </a:p>
        </p:txBody>
      </p:sp>
    </p:spTree>
    <p:extLst>
      <p:ext uri="{BB962C8B-B14F-4D97-AF65-F5344CB8AC3E}">
        <p14:creationId xmlns:p14="http://schemas.microsoft.com/office/powerpoint/2010/main" val="1321526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B60D-15FF-4B36-9F65-7B4B29B83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BD8EC-C73C-42E7-B7C6-3E50AFA06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use of Q’</a:t>
            </a:r>
          </a:p>
          <a:p>
            <a:r>
              <a:rPr lang="en-US" dirty="0"/>
              <a:t>Use Preset to insert bit sequence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1FBF48-8710-42CA-ABAA-FF89D95D7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60" y="2250671"/>
            <a:ext cx="8652819" cy="265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284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A5F66-30C7-4DD9-B5B3-CE48B658C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BA8BA-D6B0-4E4C-B07C-4127D4D29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any flip-flop output to watch the sequence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7A210F-519F-4A9A-B474-08A640979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89" y="2407723"/>
            <a:ext cx="6008473" cy="265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454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6520</TotalTime>
  <Words>373</Words>
  <Application>Microsoft Office PowerPoint</Application>
  <PresentationFormat>On-screen Show (16:9)</PresentationFormat>
  <Paragraphs>83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Office Theme</vt:lpstr>
      <vt:lpstr>Custom Design</vt:lpstr>
      <vt:lpstr>CPE201 Digital Design</vt:lpstr>
      <vt:lpstr>Outline</vt:lpstr>
      <vt:lpstr>Shift Register Counter</vt:lpstr>
      <vt:lpstr>Johnson Counter</vt:lpstr>
      <vt:lpstr>Circuit</vt:lpstr>
      <vt:lpstr>Signal Example</vt:lpstr>
      <vt:lpstr>Ring Counter</vt:lpstr>
      <vt:lpstr>Circuit</vt:lpstr>
      <vt:lpstr>Logic Table</vt:lpstr>
      <vt:lpstr>Signal Example</vt:lpstr>
      <vt:lpstr>Applications</vt:lpstr>
      <vt:lpstr>Time Delay</vt:lpstr>
      <vt:lpstr>Another Option</vt:lpstr>
      <vt:lpstr>Serial to Parallel Converter</vt:lpstr>
      <vt:lpstr>Serial to Parallel Converter</vt:lpstr>
      <vt:lpstr>UART</vt:lpstr>
      <vt:lpstr>UART</vt:lpstr>
      <vt:lpstr>Keyboard Encoder</vt:lpstr>
      <vt:lpstr>PowerPoint Presentation</vt:lpstr>
      <vt:lpstr>Real Chip – 74HC194</vt:lpstr>
      <vt:lpstr>Exercising a Circuit</vt:lpstr>
      <vt:lpstr>Example (SIPO Test)</vt:lpstr>
      <vt:lpstr>Reading</vt:lpstr>
    </vt:vector>
  </TitlesOfParts>
  <Company>University of Nevada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 Kupiec;Integrated Marketing</dc:creator>
  <cp:lastModifiedBy>Benjamin Haas</cp:lastModifiedBy>
  <cp:revision>327</cp:revision>
  <dcterms:created xsi:type="dcterms:W3CDTF">2011-02-22T22:01:47Z</dcterms:created>
  <dcterms:modified xsi:type="dcterms:W3CDTF">2022-04-16T21:16:55Z</dcterms:modified>
</cp:coreProperties>
</file>