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337" r:id="rId3"/>
    <p:sldId id="355" r:id="rId4"/>
    <p:sldId id="373" r:id="rId5"/>
    <p:sldId id="374" r:id="rId6"/>
    <p:sldId id="376" r:id="rId7"/>
    <p:sldId id="375" r:id="rId8"/>
    <p:sldId id="357" r:id="rId9"/>
    <p:sldId id="358" r:id="rId10"/>
    <p:sldId id="360" r:id="rId11"/>
    <p:sldId id="359" r:id="rId12"/>
    <p:sldId id="361" r:id="rId13"/>
    <p:sldId id="362" r:id="rId14"/>
    <p:sldId id="365" r:id="rId15"/>
    <p:sldId id="364" r:id="rId16"/>
    <p:sldId id="366" r:id="rId17"/>
    <p:sldId id="367" r:id="rId18"/>
    <p:sldId id="368" r:id="rId19"/>
    <p:sldId id="363" r:id="rId20"/>
    <p:sldId id="369" r:id="rId21"/>
    <p:sldId id="370" r:id="rId22"/>
    <p:sldId id="371" r:id="rId23"/>
    <p:sldId id="372" r:id="rId24"/>
    <p:sldId id="354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206" d="100"/>
          <a:sy n="206" d="100"/>
        </p:scale>
        <p:origin x="396" y="1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23: State Machines and Counters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8CEC-0F8B-41AF-90A1-FC6B3BBE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Binary 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172C-BDAA-463C-BB9C-FA0AA0B0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Ideal									Real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1E7DD8-F2F3-4305-954E-2A4E10A1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4" y="1773194"/>
            <a:ext cx="5013076" cy="1919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6BCFEB-B84F-4900-A000-8B4302906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82" y="1878226"/>
            <a:ext cx="3551920" cy="242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3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03B7-CD23-415D-A192-F16C37CE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 Binary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7680-BD25-48A9-B671-DE4F731C6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Other name for Asynchronous Counter</a:t>
            </a:r>
          </a:p>
          <a:p>
            <a:r>
              <a:rPr lang="en-US" dirty="0"/>
              <a:t>3 bits, so 2</a:t>
            </a:r>
            <a:r>
              <a:rPr lang="en-US" baseline="30000" dirty="0"/>
              <a:t>3</a:t>
            </a:r>
            <a:r>
              <a:rPr lang="en-US" dirty="0"/>
              <a:t> states, counts 0..7</a:t>
            </a:r>
          </a:p>
          <a:p>
            <a:r>
              <a:rPr lang="en-US" dirty="0"/>
              <a:t>Exactly matches</a:t>
            </a:r>
          </a:p>
          <a:p>
            <a:pPr marL="0" indent="0">
              <a:buNone/>
            </a:pPr>
            <a:r>
              <a:rPr lang="en-US" dirty="0"/>
              <a:t>	counting app</a:t>
            </a:r>
          </a:p>
          <a:p>
            <a:pPr marL="0" indent="0">
              <a:buNone/>
            </a:pPr>
            <a:r>
              <a:rPr lang="en-US" dirty="0"/>
              <a:t>	from FFs</a:t>
            </a:r>
          </a:p>
          <a:p>
            <a:r>
              <a:rPr lang="en-US" dirty="0"/>
              <a:t>Just add FFs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FB6E3-467C-4DD9-9DAB-E2CB80110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308" y="2651819"/>
            <a:ext cx="5035249" cy="15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9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227F-9EBE-4E3D-8AF8-6CC83412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D1A4-007A-43A5-9164-934D24E6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counter = many delays</a:t>
            </a:r>
          </a:p>
          <a:p>
            <a:r>
              <a:rPr lang="en-US" dirty="0"/>
              <a:t>If ripple not complete before</a:t>
            </a:r>
          </a:p>
          <a:p>
            <a:pPr marL="0" indent="0">
              <a:buNone/>
            </a:pPr>
            <a:r>
              <a:rPr lang="en-US" dirty="0"/>
              <a:t>	next CLK</a:t>
            </a:r>
          </a:p>
          <a:p>
            <a:pPr lvl="1"/>
            <a:r>
              <a:rPr lang="en-US" dirty="0"/>
              <a:t>The circuit can desynchronize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1497F-0FFD-47AE-B558-1AA72925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08" y="1158333"/>
            <a:ext cx="2269395" cy="293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2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78CE-EBC9-481D-92DA-C27BC432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Binary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0692-A9FE-450F-BB02-0FF32BAE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C009D-5CB2-4E89-ABAC-E28AB2BF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786" y="893845"/>
            <a:ext cx="4593214" cy="1895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8F11A-9220-4F16-AA1D-63989CD28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42" y="915469"/>
            <a:ext cx="4171306" cy="20637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8176CF-E0AD-4430-BD41-E164043F0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997" y="2926432"/>
            <a:ext cx="5795319" cy="22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8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FE5C-68A1-4494-B0D8-759C0081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Binary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816D-A63C-4E07-B6E9-5400049E5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just add for JK FFs</a:t>
            </a:r>
          </a:p>
          <a:p>
            <a:pPr lvl="1"/>
            <a:r>
              <a:rPr lang="en-US" dirty="0"/>
              <a:t>0, 1, 2, 7, 0,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1E5D3-AC6F-449E-9543-1BA2CE61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032" y="2205472"/>
            <a:ext cx="5586155" cy="197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3A25-0B01-4BCD-9AD7-89D9EB7D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Binary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9452-20A4-4E56-AAA6-E4E267405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only lets Q2 toggle when Q1 and Q0 are 1, like in counting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0A84A-F777-418F-AF1E-30289DE2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88" y="2225125"/>
            <a:ext cx="6771503" cy="234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2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9902-3ED3-4AD1-8232-D8335F49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Binary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F8E71-D2C8-464B-8D30-200B02FA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0C57BE-EA6F-4333-BC0C-269BFADAA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68" y="910765"/>
            <a:ext cx="4655407" cy="1609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85EC6F-3882-496B-ACC6-C3C6E3924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71750"/>
            <a:ext cx="8342607" cy="25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65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FBD2-2C26-4750-9C8E-5C7C9428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98C6-F637-4C14-AE76-CFF6FEFE0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9FF7E-B7FC-43AB-B22E-5051850F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86" y="123686"/>
            <a:ext cx="6907427" cy="2087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ABA7A9-FF23-42F3-BF3F-54128380A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86" y="2348017"/>
            <a:ext cx="6576884" cy="274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64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DC94E-7922-4265-8DEE-B4F31EE9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Asynchronous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B09E-C9ED-44A1-B37F-BA60DC1F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2</a:t>
            </a:r>
            <a:r>
              <a:rPr lang="en-US" baseline="30000" dirty="0"/>
              <a:t>n</a:t>
            </a:r>
            <a:r>
              <a:rPr lang="en-US" dirty="0"/>
              <a:t> states, with n flip-flops</a:t>
            </a:r>
          </a:p>
          <a:p>
            <a:r>
              <a:rPr lang="en-US" dirty="0"/>
              <a:t>Reset the counter early, truncate the count</a:t>
            </a:r>
          </a:p>
          <a:p>
            <a:r>
              <a:rPr lang="en-US" dirty="0"/>
              <a:t>Create other counts</a:t>
            </a:r>
          </a:p>
          <a:p>
            <a:r>
              <a:rPr lang="en-US" dirty="0"/>
              <a:t>There are synch and </a:t>
            </a:r>
            <a:r>
              <a:rPr lang="en-US" dirty="0" err="1"/>
              <a:t>asynch</a:t>
            </a:r>
            <a:r>
              <a:rPr lang="en-US" dirty="0"/>
              <a:t> versions</a:t>
            </a:r>
          </a:p>
          <a:p>
            <a:r>
              <a:rPr lang="en-US" dirty="0"/>
              <a:t>Next is MOD10 </a:t>
            </a:r>
            <a:r>
              <a:rPr lang="en-US" dirty="0" err="1"/>
              <a:t>asynch</a:t>
            </a:r>
            <a:r>
              <a:rPr lang="en-US" dirty="0"/>
              <a:t> (counts 0 to 9)</a:t>
            </a:r>
          </a:p>
        </p:txBody>
      </p:sp>
    </p:spTree>
    <p:extLst>
      <p:ext uri="{BB962C8B-B14F-4D97-AF65-F5344CB8AC3E}">
        <p14:creationId xmlns:p14="http://schemas.microsoft.com/office/powerpoint/2010/main" val="2173074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1561-3107-48B9-8F9B-345345DA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D69C-86C4-402A-95D0-A7183263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0410E-9D11-4649-B40F-B626FAAC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5" y="24713"/>
            <a:ext cx="6042783" cy="2553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0B645-7499-4E59-9449-79C30436F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888" y="2579348"/>
            <a:ext cx="5026111" cy="256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4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781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Finite State Machines</a:t>
            </a:r>
          </a:p>
          <a:p>
            <a:pPr lvl="1"/>
            <a:r>
              <a:rPr lang="en-US" dirty="0"/>
              <a:t>Moore</a:t>
            </a:r>
          </a:p>
          <a:p>
            <a:pPr lvl="1"/>
            <a:r>
              <a:rPr lang="en-US" dirty="0"/>
              <a:t>Mealy</a:t>
            </a:r>
          </a:p>
          <a:p>
            <a:r>
              <a:rPr lang="en-US" dirty="0"/>
              <a:t>Asynchronous Counters</a:t>
            </a:r>
          </a:p>
          <a:p>
            <a:r>
              <a:rPr lang="en-US" dirty="0"/>
              <a:t>Synchronous Counters</a:t>
            </a:r>
          </a:p>
          <a:p>
            <a:r>
              <a:rPr lang="en-US" dirty="0"/>
              <a:t>Bidirectional Counters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B0D9-629E-4E11-B026-C660912F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6227-EAFB-4F1B-9583-4DAEC6CE2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an up/down counter</a:t>
            </a:r>
          </a:p>
          <a:p>
            <a:r>
              <a:rPr lang="en-US" dirty="0"/>
              <a:t>Counts in either direction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C470E-EF20-4C00-B637-C496966F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39" y="2340772"/>
            <a:ext cx="5231924" cy="2584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72DAB8-6AAD-4357-B97A-21698DAC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95" y="1095558"/>
            <a:ext cx="3966519" cy="110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39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19D2-A79F-4274-8F05-A977223A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505F4-0A1D-4513-9D3C-65765D7C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baseline="-25000" dirty="0"/>
              <a:t>0</a:t>
            </a:r>
            <a:r>
              <a:rPr lang="en-US" dirty="0"/>
              <a:t>=K</a:t>
            </a:r>
            <a:r>
              <a:rPr lang="en-US" baseline="-25000" dirty="0"/>
              <a:t>0</a:t>
            </a:r>
            <a:r>
              <a:rPr lang="en-US" dirty="0"/>
              <a:t>=1</a:t>
            </a:r>
          </a:p>
          <a:p>
            <a:r>
              <a:rPr lang="en-US" dirty="0"/>
              <a:t>J</a:t>
            </a:r>
            <a:r>
              <a:rPr lang="en-US" baseline="-25000" dirty="0"/>
              <a:t>1</a:t>
            </a:r>
            <a:r>
              <a:rPr lang="en-US" dirty="0"/>
              <a:t>=K</a:t>
            </a:r>
            <a:r>
              <a:rPr lang="en-US" baseline="-25000" dirty="0"/>
              <a:t>1</a:t>
            </a:r>
            <a:r>
              <a:rPr lang="en-US" dirty="0"/>
              <a:t>=(Q</a:t>
            </a:r>
            <a:r>
              <a:rPr lang="en-US" baseline="-25000" dirty="0"/>
              <a:t>0</a:t>
            </a:r>
            <a:r>
              <a:rPr lang="en-US" dirty="0"/>
              <a:t> ∙ UP) + (Q</a:t>
            </a:r>
            <a:r>
              <a:rPr lang="en-US" baseline="-25000" dirty="0"/>
              <a:t>0</a:t>
            </a:r>
            <a:r>
              <a:rPr lang="en-US" dirty="0"/>
              <a:t>’ ∙ DOWN)</a:t>
            </a:r>
          </a:p>
          <a:p>
            <a:r>
              <a:rPr lang="en-US" dirty="0"/>
              <a:t>J</a:t>
            </a:r>
            <a:r>
              <a:rPr lang="en-US" baseline="-25000" dirty="0"/>
              <a:t>2</a:t>
            </a:r>
            <a:r>
              <a:rPr lang="en-US" dirty="0"/>
              <a:t>=K</a:t>
            </a:r>
            <a:r>
              <a:rPr lang="en-US" baseline="-25000" dirty="0"/>
              <a:t>2</a:t>
            </a:r>
            <a:r>
              <a:rPr lang="en-US" dirty="0"/>
              <a:t>=(Q</a:t>
            </a:r>
            <a:r>
              <a:rPr lang="en-US" baseline="-25000" dirty="0"/>
              <a:t>0</a:t>
            </a:r>
            <a:r>
              <a:rPr lang="en-US" dirty="0"/>
              <a:t> ∙ Q</a:t>
            </a:r>
            <a:r>
              <a:rPr lang="en-US" baseline="-25000" dirty="0"/>
              <a:t>1</a:t>
            </a:r>
            <a:r>
              <a:rPr lang="en-US" dirty="0"/>
              <a:t> ∙ UP) + (Q</a:t>
            </a:r>
            <a:r>
              <a:rPr lang="en-US" baseline="-25000" dirty="0"/>
              <a:t>0</a:t>
            </a:r>
            <a:r>
              <a:rPr lang="en-US" dirty="0"/>
              <a:t>’ ∙ Q</a:t>
            </a:r>
            <a:r>
              <a:rPr lang="en-US" baseline="-25000" dirty="0"/>
              <a:t>1</a:t>
            </a:r>
            <a:r>
              <a:rPr lang="en-US" dirty="0"/>
              <a:t>’ ∙ DOWN)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2AA3F0-8575-42A5-A31B-79310BE34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058" y="2977836"/>
            <a:ext cx="4329883" cy="213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51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ACC4-4F5E-4DC6-8EB6-02B09B1C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4EDA-03E2-4FD0-AAC0-57C4A063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and paste FF1 and circuitry to extend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5EB57-CDBD-4ECF-8CDC-95360D35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59" y="2044765"/>
            <a:ext cx="6919784" cy="29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74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Sections 9.1-9.4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/>
              <a:t>Sections 9.5-9.10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861C-3386-4712-B183-6B7BE88C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262CD-089F-4B28-8B33-149EB263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infinite</a:t>
            </a:r>
          </a:p>
          <a:p>
            <a:r>
              <a:rPr lang="en-US" dirty="0"/>
              <a:t>Describes how your system reacts to inputs and gives outputs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8D1B5D4-D9F9-42E4-B61A-FCEFE187B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647" y="2262639"/>
            <a:ext cx="4139015" cy="288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meMaker Basics: State Machines : Appstore Blogs">
            <a:extLst>
              <a:ext uri="{FF2B5EF4-FFF2-40B4-BE49-F238E27FC236}">
                <a16:creationId xmlns:a16="http://schemas.microsoft.com/office/drawing/2014/main" id="{2D88E1BF-0813-4059-9B45-270B76421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72946"/>
            <a:ext cx="4684140" cy="180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9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4742-0557-47F1-936D-CD283A0F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EB82F-8987-4889-A101-C1E1D296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Moore – Output depends on machine state</a:t>
            </a:r>
          </a:p>
          <a:p>
            <a:pPr lvl="1"/>
            <a:r>
              <a:rPr lang="en-US" dirty="0"/>
              <a:t>Simpler design, requires more states and circuitry</a:t>
            </a:r>
          </a:p>
          <a:p>
            <a:r>
              <a:rPr lang="en-US" dirty="0"/>
              <a:t>Mealy – Output depends on machine state and inputs</a:t>
            </a:r>
          </a:p>
          <a:p>
            <a:pPr lvl="1"/>
            <a:r>
              <a:rPr lang="en-US" dirty="0"/>
              <a:t>Complex design, less states and circuitry</a:t>
            </a:r>
          </a:p>
        </p:txBody>
      </p:sp>
    </p:spTree>
    <p:extLst>
      <p:ext uri="{BB962C8B-B14F-4D97-AF65-F5344CB8AC3E}">
        <p14:creationId xmlns:p14="http://schemas.microsoft.com/office/powerpoint/2010/main" val="401859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3C39-66E3-4E63-A718-F568630D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8FC98-70C4-4E8B-A022-FCC10922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Counters are simple</a:t>
            </a:r>
          </a:p>
          <a:p>
            <a:pPr lvl="1"/>
            <a:r>
              <a:rPr lang="en-US" dirty="0"/>
              <a:t>Moore machines</a:t>
            </a:r>
          </a:p>
          <a:p>
            <a:pPr lvl="1"/>
            <a:r>
              <a:rPr lang="en-US" dirty="0"/>
              <a:t>No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DE64A-1D31-41D3-B572-E062E274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024" y="936025"/>
            <a:ext cx="3323240" cy="33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1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1EEB-82E0-4B80-8D94-11B70244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09EC-6093-4621-913A-143A2118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example, but extensible</a:t>
            </a:r>
          </a:p>
          <a:p>
            <a:pPr lvl="1"/>
            <a:r>
              <a:rPr lang="en-US" dirty="0"/>
              <a:t>Detects sequence of 01, outputs 1 when found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C56F35-EE57-45FE-ACE1-BDA15F11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67" y="2571750"/>
            <a:ext cx="5645863" cy="14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6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E375-AEA6-4BA7-9EFB-C30511D2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5A869-F2A0-4D9D-838F-BD0F93F1E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– events happen with a fixed time relationship</a:t>
            </a:r>
          </a:p>
          <a:p>
            <a:pPr lvl="1"/>
            <a:r>
              <a:rPr lang="en-US" dirty="0"/>
              <a:t>In counters, CLK goes to all flip-flops</a:t>
            </a:r>
          </a:p>
          <a:p>
            <a:r>
              <a:rPr lang="en-US" dirty="0"/>
              <a:t>Asynchronous – no fixed time relationship </a:t>
            </a:r>
          </a:p>
          <a:p>
            <a:pPr lvl="1"/>
            <a:r>
              <a:rPr lang="en-US" dirty="0"/>
              <a:t>In counters, CLK does not go to all flip-flops</a:t>
            </a:r>
          </a:p>
        </p:txBody>
      </p:sp>
    </p:spTree>
    <p:extLst>
      <p:ext uri="{BB962C8B-B14F-4D97-AF65-F5344CB8AC3E}">
        <p14:creationId xmlns:p14="http://schemas.microsoft.com/office/powerpoint/2010/main" val="28728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5298-A2FE-4EBB-8306-49CC1821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Binary 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6CEF0-9DBD-4F50-BF87-1CCAB5F2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2-bits, so 2</a:t>
            </a:r>
            <a:r>
              <a:rPr lang="en-US" baseline="30000" dirty="0"/>
              <a:t>2</a:t>
            </a:r>
            <a:r>
              <a:rPr lang="en-US" dirty="0"/>
              <a:t> counts</a:t>
            </a:r>
          </a:p>
          <a:p>
            <a:r>
              <a:rPr lang="en-US" dirty="0"/>
              <a:t>LSB = FF0</a:t>
            </a:r>
          </a:p>
          <a:p>
            <a:r>
              <a:rPr lang="en-US" dirty="0"/>
              <a:t>C is positive edge triggered</a:t>
            </a:r>
          </a:p>
          <a:p>
            <a:r>
              <a:rPr lang="en-US" dirty="0"/>
              <a:t>CLK only goes into FF0, FF1 is fed by Q</a:t>
            </a:r>
            <a:r>
              <a:rPr lang="en-US" baseline="-25000" dirty="0"/>
              <a:t>0</a:t>
            </a:r>
            <a:r>
              <a:rPr lang="en-US" dirty="0"/>
              <a:t>’</a:t>
            </a:r>
          </a:p>
          <a:p>
            <a:r>
              <a:rPr lang="en-US" dirty="0"/>
              <a:t>Ripple causes it to be asynchronous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9A00C4-4429-4A86-9B00-A17C7F06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076" y="966675"/>
            <a:ext cx="4416124" cy="14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1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6F3D-861B-4B83-8E93-D7E19A357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Binary 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4DA1-49F4-44E5-8E6B-59F6A73E6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Outputs read in binary 0…3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173D9-44C9-4281-95A4-26015F38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199" y="1844246"/>
            <a:ext cx="4430269" cy="1609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1843A-9132-4A74-B5CC-BA873240D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5" y="1699384"/>
            <a:ext cx="4416124" cy="146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4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6552</TotalTime>
  <Words>392</Words>
  <Application>Microsoft Office PowerPoint</Application>
  <PresentationFormat>On-screen Show (16:9)</PresentationFormat>
  <Paragraphs>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Office Theme</vt:lpstr>
      <vt:lpstr>Custom Design</vt:lpstr>
      <vt:lpstr>CPE201 Digital Design</vt:lpstr>
      <vt:lpstr>Outline</vt:lpstr>
      <vt:lpstr>Finite State Machines</vt:lpstr>
      <vt:lpstr>State Machines</vt:lpstr>
      <vt:lpstr>State Machines</vt:lpstr>
      <vt:lpstr>Sequence Detection</vt:lpstr>
      <vt:lpstr>Vocab</vt:lpstr>
      <vt:lpstr>Asynchronous Binary Counters</vt:lpstr>
      <vt:lpstr>Asynchronous Binary Counters</vt:lpstr>
      <vt:lpstr>Asynchronous Binary Counters</vt:lpstr>
      <vt:lpstr>Ripple Binary Counter</vt:lpstr>
      <vt:lpstr>Problem</vt:lpstr>
      <vt:lpstr>Synchronous Binary Counter</vt:lpstr>
      <vt:lpstr>Synchronous Binary Counter</vt:lpstr>
      <vt:lpstr>Synchronous Binary Counter</vt:lpstr>
      <vt:lpstr>Synchronous Binary Counter</vt:lpstr>
      <vt:lpstr>PowerPoint Presentation</vt:lpstr>
      <vt:lpstr>Truncated Asynchronous Counter</vt:lpstr>
      <vt:lpstr>PowerPoint Presentation</vt:lpstr>
      <vt:lpstr>Bidirectional Counter</vt:lpstr>
      <vt:lpstr>Bidirectional Counter</vt:lpstr>
      <vt:lpstr>Bidirectional Counter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316</cp:revision>
  <dcterms:created xsi:type="dcterms:W3CDTF">2011-02-22T22:01:47Z</dcterms:created>
  <dcterms:modified xsi:type="dcterms:W3CDTF">2022-04-16T21:16:30Z</dcterms:modified>
</cp:coreProperties>
</file>