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72" r:id="rId21"/>
    <p:sldId id="373" r:id="rId22"/>
    <p:sldId id="381" r:id="rId23"/>
    <p:sldId id="375" r:id="rId24"/>
    <p:sldId id="376" r:id="rId25"/>
    <p:sldId id="374" r:id="rId26"/>
    <p:sldId id="377" r:id="rId27"/>
    <p:sldId id="378" r:id="rId28"/>
    <p:sldId id="379" r:id="rId29"/>
    <p:sldId id="380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54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25: Counter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9C8C-711B-4798-A57C-B0F961AD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562C-D558-4DFE-B2A2-1162A8746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3-bit irregular counter</a:t>
            </a:r>
          </a:p>
          <a:p>
            <a:pPr lvl="1"/>
            <a:r>
              <a:rPr lang="en-US" dirty="0"/>
              <a:t>State machine given (step 1)</a:t>
            </a:r>
          </a:p>
          <a:p>
            <a:pPr lvl="1"/>
            <a:r>
              <a:rPr lang="en-US" dirty="0"/>
              <a:t>Implement with D FFs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FB617-B3AA-4680-BDE9-F65605E1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67" y="1375173"/>
            <a:ext cx="3133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CFE-453F-4898-B4DA-214A79B2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131FE-705F-4A93-9781-F86B5FBB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next state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D8154-944A-4254-B726-86FB7F13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67" y="1375173"/>
            <a:ext cx="3133725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FDCCB-4E30-453F-A672-F337AC80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" y="1949278"/>
            <a:ext cx="5590325" cy="23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F7E1-0F48-4EC3-AA76-B7040949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6E35-87EE-47C7-822D-104A3FA4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3b - Table of inputs to create next states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F4CDC-DC29-4D42-BC4F-E04AC4B4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51" y="1852731"/>
            <a:ext cx="4103216" cy="1926127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8DB5AD0-932E-4472-B3F0-C6D46DFD6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6916"/>
              </p:ext>
            </p:extLst>
          </p:nvPr>
        </p:nvGraphicFramePr>
        <p:xfrm>
          <a:off x="5045676" y="1767906"/>
          <a:ext cx="28650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396883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23208025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90034923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375888559"/>
                    </a:ext>
                  </a:extLst>
                </a:gridCol>
                <a:gridCol w="939737">
                  <a:extLst>
                    <a:ext uri="{9D8B030D-6E8A-4147-A177-3AD203B41FA5}">
                      <a16:colId xmlns:a16="http://schemas.microsoft.com/office/drawing/2014/main" val="300674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4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5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7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9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E85A-7DBB-4ED1-99A7-8DAD8F3E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27D6-BB43-4A2B-BCF2-32632E37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Karnaugh Maps</a:t>
            </a:r>
          </a:p>
          <a:p>
            <a:pPr lvl="1"/>
            <a:r>
              <a:rPr lang="en-US" dirty="0"/>
              <a:t>Pink X’s are Don’t Care because the state is not in the state machine</a:t>
            </a:r>
          </a:p>
          <a:p>
            <a:pPr lvl="1"/>
            <a:r>
              <a:rPr lang="en-US" dirty="0"/>
              <a:t>D FFs are ACTIVE HIGH, so SOP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5A892-2F5A-4C46-B5A2-5B07DDF8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81" y="3177636"/>
            <a:ext cx="5823121" cy="193914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5FC1F02-3D5A-4E83-90F9-97A573111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11008"/>
              </p:ext>
            </p:extLst>
          </p:nvPr>
        </p:nvGraphicFramePr>
        <p:xfrm>
          <a:off x="204916" y="3177636"/>
          <a:ext cx="28650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8">
                  <a:extLst>
                    <a:ext uri="{9D8B030D-6E8A-4147-A177-3AD203B41FA5}">
                      <a16:colId xmlns:a16="http://schemas.microsoft.com/office/drawing/2014/main" val="396883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23208025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90034923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375888559"/>
                    </a:ext>
                  </a:extLst>
                </a:gridCol>
                <a:gridCol w="939737">
                  <a:extLst>
                    <a:ext uri="{9D8B030D-6E8A-4147-A177-3AD203B41FA5}">
                      <a16:colId xmlns:a16="http://schemas.microsoft.com/office/drawing/2014/main" val="300674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4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5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7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9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A8AA-729D-4B6D-95E4-4AAAA21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36AB-D791-40F0-9D0B-98500DAB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– Logical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1CBB3-E89A-4A22-BF9A-8564F9F9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45" y="500062"/>
            <a:ext cx="2324100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9847E-6402-4451-90C8-583E30D8E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7" y="2175270"/>
            <a:ext cx="8768227" cy="29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4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8113-430D-4440-BD51-0F78AB91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80F3-32D4-40B0-8CF0-FDC71C7B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26DB0-3EDB-4EE9-8841-714FB0A6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8" y="1823983"/>
            <a:ext cx="7154047" cy="3231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A4E6B-1AC3-410E-BB0F-F1D4CE0B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66" y="333245"/>
            <a:ext cx="23241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CF8A-943A-4D11-A1B5-B20B9483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CAF8-6949-4084-9EF2-45FA92E2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3-bit Gray Code up/down counter</a:t>
            </a:r>
          </a:p>
          <a:p>
            <a:pPr lvl="1"/>
            <a:r>
              <a:rPr lang="en-US" dirty="0"/>
              <a:t>State machine given (step 1)</a:t>
            </a:r>
          </a:p>
          <a:p>
            <a:pPr lvl="1"/>
            <a:r>
              <a:rPr lang="en-US" dirty="0"/>
              <a:t>Implement with JK FFs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47F82-8BC6-4653-B2E2-09980A06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01" y="1763925"/>
            <a:ext cx="3326775" cy="33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CDD2-E85E-48EA-8A10-F48EE13C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B1A7-5F61-4B5D-BFD2-B3A03F7F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Next state table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711CB-9107-4CC8-814F-BC9A8D40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99" y="2242751"/>
            <a:ext cx="5671690" cy="278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D394D-C8D5-439B-9A1E-FF6E3A3C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9211"/>
            <a:ext cx="3326775" cy="33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E9B3-A71A-461A-A98A-E05EFDB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78AC-F1A4-47CE-BE55-40476929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up/down’ bit to be part of the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02B6C-D023-4A12-8ED3-A78FFB3B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42" y="1727924"/>
            <a:ext cx="5139225" cy="34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9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2E75-DBF9-479C-B6EB-28AE1239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77AB-1574-48FB-91FB-E1C3ADC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3b – Same process as before</a:t>
            </a:r>
          </a:p>
          <a:p>
            <a:r>
              <a:rPr lang="en-US" dirty="0"/>
              <a:t>Step 4 – Karnaugh Maps for 4 inputs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7C6D9-3E8D-4714-B88A-01A340C2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942"/>
            <a:ext cx="4759406" cy="28635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859D2B-454C-4A72-961E-6422166CCB6E}"/>
              </a:ext>
            </a:extLst>
          </p:cNvPr>
          <p:cNvSpPr txBox="1"/>
          <p:nvPr/>
        </p:nvSpPr>
        <p:spPr>
          <a:xfrm>
            <a:off x="5276335" y="2706130"/>
            <a:ext cx="377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5 and Step 6 are the same process as before</a:t>
            </a:r>
          </a:p>
        </p:txBody>
      </p:sp>
    </p:spTree>
    <p:extLst>
      <p:ext uri="{BB962C8B-B14F-4D97-AF65-F5344CB8AC3E}">
        <p14:creationId xmlns:p14="http://schemas.microsoft.com/office/powerpoint/2010/main" val="42321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Designing Counters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System Design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FBDA-4F5E-42F0-ABA2-440D8244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30C9-FBC7-4352-B948-F750E74E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5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Lights at a busy road perpendicular to a side street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Green light on main for at least 25s before a change</a:t>
            </a:r>
          </a:p>
          <a:p>
            <a:pPr lvl="1"/>
            <a:r>
              <a:rPr lang="en-US" dirty="0"/>
              <a:t>Green light on side street as long as there are vehicles, up to 25s max</a:t>
            </a:r>
          </a:p>
          <a:p>
            <a:pPr lvl="1"/>
            <a:r>
              <a:rPr lang="en-US" dirty="0"/>
              <a:t>Yellow for 4s on both streets</a:t>
            </a:r>
          </a:p>
        </p:txBody>
      </p:sp>
    </p:spTree>
    <p:extLst>
      <p:ext uri="{BB962C8B-B14F-4D97-AF65-F5344CB8AC3E}">
        <p14:creationId xmlns:p14="http://schemas.microsoft.com/office/powerpoint/2010/main" val="88076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724F-3BC6-4751-93D9-5030D927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2AB7-4E3F-4333-BBA9-EBBDC8B8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Vehicle sensor input (1 = vehicle present)</a:t>
            </a:r>
          </a:p>
          <a:p>
            <a:pPr lvl="1"/>
            <a:r>
              <a:rPr lang="en-US" dirty="0"/>
              <a:t>System clock (1Hz)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/>
              <a:t>Red, yellow, green signals for both streets (1 = on)</a:t>
            </a:r>
          </a:p>
        </p:txBody>
      </p:sp>
    </p:spTree>
    <p:extLst>
      <p:ext uri="{BB962C8B-B14F-4D97-AF65-F5344CB8AC3E}">
        <p14:creationId xmlns:p14="http://schemas.microsoft.com/office/powerpoint/2010/main" val="40364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ECF1-3C9B-4052-A935-06039097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360A-61CD-4022-8347-557BCF24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751173" cy="3394472"/>
          </a:xfrm>
        </p:spPr>
        <p:txBody>
          <a:bodyPr/>
          <a:lstStyle/>
          <a:p>
            <a:r>
              <a:rPr lang="en-US" dirty="0"/>
              <a:t>Basic state machine</a:t>
            </a:r>
          </a:p>
          <a:p>
            <a:pPr lvl="1"/>
            <a:r>
              <a:rPr lang="en-US" dirty="0"/>
              <a:t>You know how traffic lights work</a:t>
            </a:r>
          </a:p>
          <a:p>
            <a:pPr lvl="1"/>
            <a:r>
              <a:rPr lang="en-US" dirty="0"/>
              <a:t>Also added gray code to represent each state as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F8AF-0247-45A0-AD6E-3CEDF7D1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40" y="1434378"/>
            <a:ext cx="3563846" cy="35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0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C1B-9DAF-4FEC-A598-002F89A0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297F-33A2-473F-82E2-685D6919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describe the transitions</a:t>
            </a:r>
          </a:p>
          <a:p>
            <a:pPr lvl="1"/>
            <a:r>
              <a:rPr lang="en-US" dirty="0"/>
              <a:t>First state is ‘normal’, takes a vehicle on side street and 25s to have passed to change to next state</a:t>
            </a:r>
          </a:p>
          <a:p>
            <a:pPr lvl="1"/>
            <a:r>
              <a:rPr lang="en-US" dirty="0"/>
              <a:t>Second state, wait for 4s on yellow</a:t>
            </a:r>
          </a:p>
          <a:p>
            <a:pPr lvl="1"/>
            <a:r>
              <a:rPr lang="en-US" dirty="0"/>
              <a:t>Third state, stay here as long as a vehicle is present and it is less than 25s in this state</a:t>
            </a:r>
          </a:p>
          <a:p>
            <a:pPr lvl="1"/>
            <a:r>
              <a:rPr lang="en-US" dirty="0"/>
              <a:t>Fourth state, same as second state</a:t>
            </a:r>
          </a:p>
        </p:txBody>
      </p:sp>
    </p:spTree>
    <p:extLst>
      <p:ext uri="{BB962C8B-B14F-4D97-AF65-F5344CB8AC3E}">
        <p14:creationId xmlns:p14="http://schemas.microsoft.com/office/powerpoint/2010/main" val="268140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3F1E-E0D9-451F-836D-CBB7DC7C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9557-FB94-4DC6-BC40-74B2BC4E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make some inputs/variables for the state machine</a:t>
            </a:r>
          </a:p>
          <a:p>
            <a:pPr lvl="1"/>
            <a:r>
              <a:rPr lang="en-US" dirty="0"/>
              <a:t>Make from state transitions, make vars binary</a:t>
            </a:r>
          </a:p>
          <a:p>
            <a:pPr lvl="1"/>
            <a:r>
              <a:rPr lang="en-US" dirty="0"/>
              <a:t>V</a:t>
            </a:r>
            <a:r>
              <a:rPr lang="en-US" baseline="-25000" dirty="0"/>
              <a:t>S</a:t>
            </a:r>
            <a:r>
              <a:rPr lang="en-US" dirty="0"/>
              <a:t> = vehicle present on side street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 = long timer (25s) is on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en-US" dirty="0"/>
              <a:t> = short timer (4s) is on</a:t>
            </a:r>
          </a:p>
        </p:txBody>
      </p:sp>
    </p:spTree>
    <p:extLst>
      <p:ext uri="{BB962C8B-B14F-4D97-AF65-F5344CB8AC3E}">
        <p14:creationId xmlns:p14="http://schemas.microsoft.com/office/powerpoint/2010/main" val="404095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856A-21A8-4F67-8AA1-F0F78BE7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1C7F-3FB2-43C8-8034-1C35AAC9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735872" cy="3394472"/>
          </a:xfrm>
        </p:spPr>
        <p:txBody>
          <a:bodyPr/>
          <a:lstStyle/>
          <a:p>
            <a:r>
              <a:rPr lang="en-US" dirty="0"/>
              <a:t>Note that each transition condition is literally the NOT of the looping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E47E2-5011-4F04-A1DB-5935DC69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72" y="1232585"/>
            <a:ext cx="3826902" cy="38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0C3E-7103-4947-A144-DC5C3EEB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5E23-17B2-4462-B5FE-74BD0CD8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controller can be broken into several parts</a:t>
            </a:r>
          </a:p>
          <a:p>
            <a:pPr lvl="1"/>
            <a:r>
              <a:rPr lang="en-US" dirty="0"/>
              <a:t>Sequential logic - takes in all inputs on state machine and outputs state gray code</a:t>
            </a:r>
          </a:p>
          <a:p>
            <a:pPr lvl="1"/>
            <a:r>
              <a:rPr lang="en-US" dirty="0"/>
              <a:t>Combinational Logic – decodes state, triggers timers, and creates light outputs</a:t>
            </a:r>
          </a:p>
          <a:p>
            <a:pPr lvl="1"/>
            <a:r>
              <a:rPr lang="en-US" dirty="0"/>
              <a:t>Timers – input triggers and clock, outputs for if each timer is running  (creates T</a:t>
            </a:r>
            <a:r>
              <a:rPr lang="en-US" baseline="-25000" dirty="0"/>
              <a:t>L</a:t>
            </a:r>
            <a:r>
              <a:rPr lang="en-US" dirty="0"/>
              <a:t> and T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506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AC61-04EE-4329-BC2B-35D7FCC0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356C-7AC1-4EEC-A6DD-265CA483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each block down until it does one thing</a:t>
            </a:r>
          </a:p>
          <a:p>
            <a:pPr lvl="1"/>
            <a:r>
              <a:rPr lang="en-US" dirty="0"/>
              <a:t>Sequential is counter</a:t>
            </a:r>
          </a:p>
          <a:p>
            <a:pPr lvl="1"/>
            <a:r>
              <a:rPr lang="en-US" dirty="0"/>
              <a:t>Timers</a:t>
            </a:r>
          </a:p>
          <a:p>
            <a:pPr lvl="1"/>
            <a:r>
              <a:rPr lang="en-US" dirty="0"/>
              <a:t>Combination still</a:t>
            </a:r>
          </a:p>
          <a:p>
            <a:pPr marL="457200" lvl="1" indent="0">
              <a:buNone/>
            </a:pPr>
            <a:r>
              <a:rPr lang="en-US" dirty="0"/>
              <a:t>	does too much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3F9B1-6FA3-40F8-A845-9EEBA0F7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4" y="2174789"/>
            <a:ext cx="5289645" cy="292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E1A25-79FD-4FA1-89AE-FC49C17F0F7D}"/>
              </a:ext>
            </a:extLst>
          </p:cNvPr>
          <p:cNvSpPr txBox="1"/>
          <p:nvPr/>
        </p:nvSpPr>
        <p:spPr>
          <a:xfrm>
            <a:off x="4914899" y="1776257"/>
            <a:ext cx="2582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394279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2080-3667-45C8-9C55-5504A480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BA04-DBE4-4EDC-A7C1-B5FD32AF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200151"/>
            <a:ext cx="8316097" cy="3394472"/>
          </a:xfrm>
        </p:spPr>
        <p:txBody>
          <a:bodyPr/>
          <a:lstStyle/>
          <a:p>
            <a:r>
              <a:rPr lang="en-US" dirty="0"/>
              <a:t>Do your thinking in blocks to simplify problems</a:t>
            </a:r>
          </a:p>
          <a:p>
            <a:pPr lvl="1"/>
            <a:r>
              <a:rPr lang="en-US" dirty="0"/>
              <a:t>State decoder – current state is HIGH</a:t>
            </a:r>
          </a:p>
          <a:p>
            <a:pPr lvl="1"/>
            <a:r>
              <a:rPr lang="en-US" dirty="0"/>
              <a:t>State directly ties</a:t>
            </a:r>
          </a:p>
          <a:p>
            <a:pPr marL="457200" lvl="1" indent="0">
              <a:buNone/>
            </a:pPr>
            <a:r>
              <a:rPr lang="en-US" dirty="0"/>
              <a:t>	to light colors and</a:t>
            </a:r>
          </a:p>
          <a:p>
            <a:pPr marL="457200" lvl="1" indent="0">
              <a:buNone/>
            </a:pPr>
            <a:r>
              <a:rPr lang="en-US" dirty="0"/>
              <a:t>	starts a timer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6BDA9-905E-45A5-AAFA-A076115B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6" y="2495747"/>
            <a:ext cx="4707924" cy="26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60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474F-A549-400E-BD48-7D1F7556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11A8-6028-4B5F-805E-925A8E3D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decoder from 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31C79-3EDF-4377-A076-4A11FC39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4" y="2169010"/>
            <a:ext cx="4339926" cy="1737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59359-BE19-48DA-84A5-51BF4237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74" y="2041953"/>
            <a:ext cx="4633926" cy="2060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B8DC3-E54A-49E6-B276-9B7322A3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310" y="608570"/>
            <a:ext cx="2499182" cy="13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DBE8-91AC-4D00-B6FA-421C829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2BEC-5CC5-4B7F-8622-99CEFF826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155857" cy="3394472"/>
          </a:xfrm>
        </p:spPr>
        <p:txBody>
          <a:bodyPr/>
          <a:lstStyle/>
          <a:p>
            <a:r>
              <a:rPr lang="en-US" dirty="0"/>
              <a:t>Step 1 - Create state machine</a:t>
            </a:r>
          </a:p>
          <a:p>
            <a:pPr lvl="1"/>
            <a:r>
              <a:rPr lang="en-US" dirty="0"/>
              <a:t>For counters, the state is the output</a:t>
            </a:r>
          </a:p>
          <a:p>
            <a:r>
              <a:rPr lang="en-US" dirty="0"/>
              <a:t>Ex: 3-bit gray code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93149-DBA9-4404-B5DA-FDAA3372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50" y="1679262"/>
            <a:ext cx="3394473" cy="33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2789-593A-422D-9A29-12EAC241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D527-FA45-4C91-A457-9EB527E2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6444049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Inputs/Outputs are not usually named the same</a:t>
            </a:r>
          </a:p>
          <a:p>
            <a:r>
              <a:rPr lang="en-US" dirty="0"/>
              <a:t>MR = L3 + L4</a:t>
            </a:r>
          </a:p>
          <a:p>
            <a:r>
              <a:rPr lang="en-US" dirty="0"/>
              <a:t>MY = L2</a:t>
            </a:r>
          </a:p>
          <a:p>
            <a:r>
              <a:rPr lang="en-US" dirty="0"/>
              <a:t>MG = L1</a:t>
            </a:r>
          </a:p>
          <a:p>
            <a:r>
              <a:rPr lang="en-US" dirty="0"/>
              <a:t>SR = L1 + L2</a:t>
            </a:r>
          </a:p>
          <a:p>
            <a:r>
              <a:rPr lang="en-US" dirty="0"/>
              <a:t>SY = L4</a:t>
            </a:r>
          </a:p>
          <a:p>
            <a:r>
              <a:rPr lang="en-US" dirty="0"/>
              <a:t>SG = L3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AB932-294A-442A-BC88-47DFCDB0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10" y="608570"/>
            <a:ext cx="2499182" cy="1397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DEF76-E89D-4E3F-AFD0-C3C64B00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64" y="2025974"/>
            <a:ext cx="2970721" cy="296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21257-CE0C-401E-84D8-7353E81C9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49" y="2358016"/>
            <a:ext cx="3411365" cy="188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BF5A-E9E2-4150-90C0-DE89BBD1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218E-2BB7-41D5-98DC-87746E9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S1 and S3 start long timer</a:t>
            </a:r>
          </a:p>
          <a:p>
            <a:r>
              <a:rPr lang="en-US" dirty="0"/>
              <a:t>S2 and S4 start short 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EC6B1-B246-4F04-A501-38823466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10" y="608570"/>
            <a:ext cx="2499182" cy="1397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CB201-DD8A-4C17-A13D-7AE7A938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50" y="2182210"/>
            <a:ext cx="2891023" cy="2933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7B41E-A511-49A1-8950-5CF4075C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08" y="2821202"/>
            <a:ext cx="5162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0325-BE04-4275-9A36-DBE54F4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CCC7-EC87-4EBA-9A8D-8C95F159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 and TL are high when timer is running, just like a one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6028A-A6EE-4809-8B14-8CDEE6AB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4" y="2174789"/>
            <a:ext cx="5289645" cy="2925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D04F9-8406-4CA2-A4CF-06D0AF76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735"/>
            <a:ext cx="3813941" cy="15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68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24F8-50C7-4A98-8B3C-C57E429B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1B2C-C497-459A-8512-92E42C7D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 = 0.7RC</a:t>
            </a:r>
            <a:endParaRPr lang="en-US" baseline="-25000" dirty="0"/>
          </a:p>
          <a:p>
            <a:r>
              <a:rPr lang="en-US" dirty="0"/>
              <a:t>4s = 0.7R</a:t>
            </a:r>
            <a:r>
              <a:rPr lang="en-US" baseline="-25000" dirty="0"/>
              <a:t>4s</a:t>
            </a:r>
            <a:r>
              <a:rPr lang="en-US" dirty="0"/>
              <a:t>C</a:t>
            </a:r>
            <a:r>
              <a:rPr lang="en-US" baseline="-25000" dirty="0"/>
              <a:t>4s</a:t>
            </a:r>
            <a:endParaRPr lang="en-US" dirty="0"/>
          </a:p>
          <a:p>
            <a:r>
              <a:rPr lang="en-US" dirty="0"/>
              <a:t>If C</a:t>
            </a:r>
            <a:r>
              <a:rPr lang="en-US" baseline="-25000" dirty="0"/>
              <a:t>4s</a:t>
            </a:r>
            <a:r>
              <a:rPr lang="en-US" dirty="0"/>
              <a:t> = 1000µF, then R</a:t>
            </a:r>
            <a:r>
              <a:rPr lang="en-US" baseline="-25000" dirty="0"/>
              <a:t>4s</a:t>
            </a:r>
            <a:r>
              <a:rPr lang="en-US" dirty="0"/>
              <a:t> = 5,714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25s = 0.7R</a:t>
            </a:r>
            <a:r>
              <a:rPr lang="en-US" baseline="-25000" dirty="0"/>
              <a:t>25s</a:t>
            </a:r>
            <a:r>
              <a:rPr lang="en-US" dirty="0"/>
              <a:t>C</a:t>
            </a:r>
            <a:r>
              <a:rPr lang="en-US" baseline="-25000" dirty="0"/>
              <a:t>25s</a:t>
            </a:r>
            <a:endParaRPr lang="en-US" dirty="0"/>
          </a:p>
          <a:p>
            <a:r>
              <a:rPr lang="en-US" dirty="0"/>
              <a:t>If C</a:t>
            </a:r>
            <a:r>
              <a:rPr lang="en-US" baseline="-25000" dirty="0"/>
              <a:t>25s</a:t>
            </a:r>
            <a:r>
              <a:rPr lang="en-US" dirty="0"/>
              <a:t> = 1000µF, then R</a:t>
            </a:r>
            <a:r>
              <a:rPr lang="en-US" baseline="-25000" dirty="0"/>
              <a:t>25s</a:t>
            </a:r>
            <a:r>
              <a:rPr lang="en-US" dirty="0"/>
              <a:t> = 35,714</a:t>
            </a:r>
            <a:r>
              <a:rPr lang="el-GR" dirty="0"/>
              <a:t>Ω</a:t>
            </a:r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92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B92F-398E-4B6F-AD86-8606652A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3A79-7DDC-4309-81D0-84C74D14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chunk left, it’s a 2-bit counter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D3736-2797-424A-AB7F-19040FF7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54" y="2174789"/>
            <a:ext cx="5289645" cy="2925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F9BD5-DD26-4193-9AAE-43FF3483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5" y="2520778"/>
            <a:ext cx="3812802" cy="19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8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EEEA-11D3-46E3-9F67-B1231842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22BA-8F50-4536-B899-C14C2B24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D FFs</a:t>
            </a:r>
          </a:p>
          <a:p>
            <a:pPr lvl="1"/>
            <a:r>
              <a:rPr lang="en-US" dirty="0"/>
              <a:t>Arbitrarily pick system clock at 10kHz</a:t>
            </a:r>
          </a:p>
          <a:p>
            <a:pPr lvl="1"/>
            <a:r>
              <a:rPr lang="en-US" dirty="0"/>
              <a:t>Step 1 - State machine is given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DF479-D688-423C-A5ED-7639C699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5" y="2770107"/>
            <a:ext cx="5174392" cy="2286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DBFD3-30FD-4DAD-A487-309D2162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70" y="2276732"/>
            <a:ext cx="2719315" cy="27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6D48-12DE-4B4E-A11B-7B2FEAAC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A957-F5CC-429C-ABC4-8DCC79A5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2- Next state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6E63D-FD84-4991-B1DC-4CDBAA77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10" y="2021106"/>
            <a:ext cx="5603789" cy="2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94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FA6D-F153-4CAF-A52F-ED6E26C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30AA-6C90-4E1D-9ADB-1E4B5622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Karnaugh maps would be very complicated with 5 variables (G</a:t>
            </a:r>
            <a:r>
              <a:rPr lang="en-US" baseline="-25000" dirty="0"/>
              <a:t>1</a:t>
            </a:r>
            <a:r>
              <a:rPr lang="en-US" dirty="0"/>
              <a:t>, G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S</a:t>
            </a:r>
            <a:r>
              <a:rPr lang="en-US" dirty="0"/>
              <a:t>, T</a:t>
            </a:r>
            <a:r>
              <a:rPr lang="en-US" baseline="-25000" dirty="0"/>
              <a:t>L</a:t>
            </a:r>
            <a:r>
              <a:rPr lang="en-US" dirty="0"/>
              <a:t>, T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a sparse table, so you can opt to not simplify the circuit to be quick</a:t>
            </a:r>
          </a:p>
          <a:p>
            <a:pPr lvl="1"/>
            <a:r>
              <a:rPr lang="en-US" dirty="0"/>
              <a:t>Write out the terms that make D</a:t>
            </a:r>
            <a:r>
              <a:rPr lang="en-US" baseline="-25000" dirty="0"/>
              <a:t>0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695792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9E38-4135-41F3-A948-AA8F7065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CF41-82EB-4C92-80CF-78D35CC9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r>
              <a:rPr lang="en-US" dirty="0"/>
              <a:t> =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’T</a:t>
            </a:r>
            <a:r>
              <a:rPr lang="en-US" baseline="-25000" dirty="0"/>
              <a:t>L</a:t>
            </a:r>
            <a:r>
              <a:rPr lang="en-US" dirty="0"/>
              <a:t>’V</a:t>
            </a:r>
            <a:r>
              <a:rPr lang="en-US" baseline="-25000" dirty="0"/>
              <a:t>S</a:t>
            </a:r>
            <a:r>
              <a:rPr lang="en-US" dirty="0"/>
              <a:t> +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’T</a:t>
            </a:r>
            <a:r>
              <a:rPr lang="en-US" baseline="-25000" dirty="0"/>
              <a:t>S</a:t>
            </a:r>
            <a:r>
              <a:rPr lang="en-US" dirty="0"/>
              <a:t> +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en-US" dirty="0"/>
              <a:t>’ +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V</a:t>
            </a:r>
            <a:r>
              <a:rPr lang="en-US" baseline="-25000" dirty="0"/>
              <a:t>S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= G</a:t>
            </a:r>
            <a:r>
              <a:rPr lang="en-US" baseline="-25000" dirty="0"/>
              <a:t>1</a:t>
            </a:r>
            <a:r>
              <a:rPr lang="en-US" dirty="0"/>
              <a:t>’G</a:t>
            </a:r>
            <a:r>
              <a:rPr lang="en-US" baseline="-25000" dirty="0"/>
              <a:t>0</a:t>
            </a:r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en-US" dirty="0"/>
              <a:t>’ +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T</a:t>
            </a:r>
            <a:r>
              <a:rPr lang="en-US" baseline="-25000" dirty="0"/>
              <a:t>L</a:t>
            </a:r>
            <a:r>
              <a:rPr lang="en-US" dirty="0"/>
              <a:t>V</a:t>
            </a:r>
            <a:r>
              <a:rPr lang="en-US" baseline="-25000" dirty="0"/>
              <a:t>S</a:t>
            </a:r>
            <a:r>
              <a:rPr lang="en-US" dirty="0"/>
              <a:t> + 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(T</a:t>
            </a:r>
            <a:r>
              <a:rPr lang="en-US" baseline="-25000" dirty="0"/>
              <a:t>L</a:t>
            </a:r>
            <a:r>
              <a:rPr lang="en-US" dirty="0"/>
              <a:t>’+V</a:t>
            </a:r>
            <a:r>
              <a:rPr lang="en-US" baseline="-25000" dirty="0"/>
              <a:t>S</a:t>
            </a:r>
            <a:r>
              <a:rPr lang="en-US" dirty="0"/>
              <a:t>’) + </a:t>
            </a:r>
          </a:p>
          <a:p>
            <a:pPr marL="0" indent="0">
              <a:buNone/>
            </a:pPr>
            <a:r>
              <a:rPr lang="en-US" dirty="0"/>
              <a:t>		G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’T</a:t>
            </a:r>
            <a:r>
              <a:rPr lang="en-US" baseline="-25000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5EA9E-E547-4979-8A87-2D01C60B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25" y="2428103"/>
            <a:ext cx="5088075" cy="27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8A88-7BA6-42D5-B928-F1E72AD2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Signal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E630-A9DD-49E8-8724-CCEA30C3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462981" cy="3394472"/>
          </a:xfrm>
        </p:spPr>
        <p:txBody>
          <a:bodyPr/>
          <a:lstStyle/>
          <a:p>
            <a:r>
              <a:rPr lang="en-US" dirty="0"/>
              <a:t>That’s all the pieces!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034B5-B01F-41F4-AED7-113B8808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62" y="1200151"/>
            <a:ext cx="5211542" cy="30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6CE0-856E-4464-8A21-641029A6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CC2F-4DC9-4E3C-9104-BA96A4E6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Next state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2C8E0-2C4F-47E0-927A-F82CA735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950" y="1679262"/>
            <a:ext cx="3394473" cy="3394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42ADB-91ED-4A52-AACB-AEDA21FD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4" y="1879636"/>
            <a:ext cx="5559001" cy="32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4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9.5, Ch6 and Ch7 Applied Logic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Sections 12.1-12.3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CE73-A635-4E0C-869C-1659B4BF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B74-DACA-486F-A7EB-CDE425EB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Map state transitions to circuit inputs</a:t>
            </a:r>
          </a:p>
          <a:p>
            <a:pPr lvl="1"/>
            <a:r>
              <a:rPr lang="en-US" dirty="0"/>
              <a:t>JK Flip-flop inputs in this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4F70-AD47-4DE1-9F00-D8158EEB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12" y="2627334"/>
            <a:ext cx="4059088" cy="247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C048A-5DA8-4869-8F61-982EFB75C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1" y="2377114"/>
            <a:ext cx="4649876" cy="27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791B-3974-4DB7-B2EE-BC6344DB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EAFF-6FF8-47CC-97F6-F016D212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3b – Table of inputs to create next states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266E1F-38FB-4259-8705-638306B6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17393"/>
              </p:ext>
            </p:extLst>
          </p:nvPr>
        </p:nvGraphicFramePr>
        <p:xfrm>
          <a:off x="208006" y="1772095"/>
          <a:ext cx="32368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3">
                  <a:extLst>
                    <a:ext uri="{9D8B030D-6E8A-4147-A177-3AD203B41FA5}">
                      <a16:colId xmlns:a16="http://schemas.microsoft.com/office/drawing/2014/main" val="3463242520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396883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23208025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90034923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375888559"/>
                    </a:ext>
                  </a:extLst>
                </a:gridCol>
                <a:gridCol w="939737">
                  <a:extLst>
                    <a:ext uri="{9D8B030D-6E8A-4147-A177-3AD203B41FA5}">
                      <a16:colId xmlns:a16="http://schemas.microsoft.com/office/drawing/2014/main" val="300674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4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5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7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3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766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FD1BAC-F8B9-4C48-B42F-248D8371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12" y="2627334"/>
            <a:ext cx="4059088" cy="24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C8EA-9480-4A0D-8573-501B5726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6E94-2CAA-42BB-AC00-85482D1E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 – Karnaugh Maps</a:t>
            </a:r>
          </a:p>
          <a:p>
            <a:pPr lvl="1"/>
            <a:r>
              <a:rPr lang="en-US" dirty="0"/>
              <a:t>JK FFs are ACTIVE HIGH, so SOP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988933B-E0E4-4A09-AE2A-F2F202E22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5856"/>
              </p:ext>
            </p:extLst>
          </p:nvPr>
        </p:nvGraphicFramePr>
        <p:xfrm>
          <a:off x="5851955" y="1726529"/>
          <a:ext cx="32368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3">
                  <a:extLst>
                    <a:ext uri="{9D8B030D-6E8A-4147-A177-3AD203B41FA5}">
                      <a16:colId xmlns:a16="http://schemas.microsoft.com/office/drawing/2014/main" val="3463242520"/>
                    </a:ext>
                  </a:extLst>
                </a:gridCol>
                <a:gridCol w="438468">
                  <a:extLst>
                    <a:ext uri="{9D8B030D-6E8A-4147-A177-3AD203B41FA5}">
                      <a16:colId xmlns:a16="http://schemas.microsoft.com/office/drawing/2014/main" val="396883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223208025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900349236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375888559"/>
                    </a:ext>
                  </a:extLst>
                </a:gridCol>
                <a:gridCol w="939737">
                  <a:extLst>
                    <a:ext uri="{9D8B030D-6E8A-4147-A177-3AD203B41FA5}">
                      <a16:colId xmlns:a16="http://schemas.microsoft.com/office/drawing/2014/main" val="300674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4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5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7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43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1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766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417DC05-5E69-4103-A5D5-60F66BE7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5" y="2209832"/>
            <a:ext cx="4321157" cy="29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0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CED5-DC15-4625-A1CF-62F21661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439C-199A-4A8A-9F6E-C5E6CE60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– Logical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8B288-3009-4CE0-9DED-1D4E0AC9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" y="1964724"/>
            <a:ext cx="4014351" cy="2561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ACAC6-B7C5-43A2-AD14-00CF1C72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57" y="1696511"/>
            <a:ext cx="4999902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4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CC2E-A870-470C-A7B6-20B73B2B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CA560-7C24-4982-B78E-BABE5EAA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F182-1D22-44CA-BF98-F32114E4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" y="2258197"/>
            <a:ext cx="6384978" cy="275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5FB67-F0C1-4C84-9161-55C94D39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30" y="127331"/>
            <a:ext cx="3445810" cy="21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996</Words>
  <Application>Microsoft Office PowerPoint</Application>
  <PresentationFormat>On-screen Show (16:9)</PresentationFormat>
  <Paragraphs>304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Office Theme</vt:lpstr>
      <vt:lpstr>Custom Design</vt:lpstr>
      <vt:lpstr>CPE201 Digital Design</vt:lpstr>
      <vt:lpstr>Outline</vt:lpstr>
      <vt:lpstr>Design</vt:lpstr>
      <vt:lpstr>Design</vt:lpstr>
      <vt:lpstr>Design</vt:lpstr>
      <vt:lpstr>Design</vt:lpstr>
      <vt:lpstr>Design</vt:lpstr>
      <vt:lpstr>Design</vt:lpstr>
      <vt:lpstr>Design</vt:lpstr>
      <vt:lpstr>Example</vt:lpstr>
      <vt:lpstr>Example</vt:lpstr>
      <vt:lpstr>Example</vt:lpstr>
      <vt:lpstr>Example</vt:lpstr>
      <vt:lpstr>Example</vt:lpstr>
      <vt:lpstr>Example</vt:lpstr>
      <vt:lpstr>Example 2</vt:lpstr>
      <vt:lpstr>Example 2</vt:lpstr>
      <vt:lpstr>Example 2</vt:lpstr>
      <vt:lpstr>Example 2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Traffic Signal Design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329</cp:revision>
  <dcterms:created xsi:type="dcterms:W3CDTF">2011-02-22T22:01:47Z</dcterms:created>
  <dcterms:modified xsi:type="dcterms:W3CDTF">2022-04-26T02:19:57Z</dcterms:modified>
</cp:coreProperties>
</file>