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8" r:id="rId12"/>
    <p:sldId id="369" r:id="rId13"/>
    <p:sldId id="363" r:id="rId14"/>
    <p:sldId id="364" r:id="rId15"/>
    <p:sldId id="365" r:id="rId16"/>
    <p:sldId id="366" r:id="rId17"/>
    <p:sldId id="367" r:id="rId18"/>
    <p:sldId id="370" r:id="rId19"/>
    <p:sldId id="371" r:id="rId20"/>
    <p:sldId id="35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Wv7htg7_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26: ADC and DAC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79E05-3F52-44BF-AC73-820F31D9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C33A-752A-4DC5-8041-58C1A017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8535"/>
          </a:xfrm>
        </p:spPr>
        <p:txBody>
          <a:bodyPr>
            <a:normAutofit/>
          </a:bodyPr>
          <a:lstStyle/>
          <a:p>
            <a:r>
              <a:rPr lang="en-US" dirty="0"/>
              <a:t>Compares sample to a voltage reference (</a:t>
            </a:r>
            <a:r>
              <a:rPr lang="en-US" dirty="0" err="1"/>
              <a:t>Vref</a:t>
            </a:r>
            <a:r>
              <a:rPr lang="en-US" dirty="0"/>
              <a:t>)</a:t>
            </a:r>
          </a:p>
          <a:p>
            <a:r>
              <a:rPr lang="en-US" dirty="0"/>
              <a:t>An ADC has a set number of bits</a:t>
            </a:r>
          </a:p>
          <a:p>
            <a:r>
              <a:rPr lang="en-US" dirty="0"/>
              <a:t>Each ADC count is worth </a:t>
            </a:r>
            <a:r>
              <a:rPr lang="en-US" dirty="0" err="1"/>
              <a:t>Vref</a:t>
            </a:r>
            <a:r>
              <a:rPr lang="en-US" dirty="0"/>
              <a:t>/(2</a:t>
            </a:r>
            <a:r>
              <a:rPr lang="en-US" baseline="30000" dirty="0"/>
              <a:t>n</a:t>
            </a:r>
            <a:r>
              <a:rPr lang="en-US" dirty="0"/>
              <a:t>-1) volts</a:t>
            </a:r>
          </a:p>
          <a:p>
            <a:r>
              <a:rPr lang="en-US" dirty="0"/>
              <a:t>Most ADCs have 10-16 bits right now</a:t>
            </a:r>
          </a:p>
          <a:p>
            <a:pPr lvl="1"/>
            <a:r>
              <a:rPr lang="en-US" dirty="0"/>
              <a:t>So encoded as a 10-16-bit binary number</a:t>
            </a:r>
          </a:p>
        </p:txBody>
      </p:sp>
    </p:spTree>
    <p:extLst>
      <p:ext uri="{BB962C8B-B14F-4D97-AF65-F5344CB8AC3E}">
        <p14:creationId xmlns:p14="http://schemas.microsoft.com/office/powerpoint/2010/main" val="370342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0F19-3E41-46A8-A48D-E0E9D885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FDDE-6EC3-4755-808B-35CF48BF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3-bit ADC can give 0-7 counts (2</a:t>
            </a:r>
            <a:r>
              <a:rPr lang="en-US" baseline="30000" dirty="0"/>
              <a:t>3</a:t>
            </a:r>
            <a:r>
              <a:rPr lang="en-US" dirty="0"/>
              <a:t>-1)</a:t>
            </a:r>
          </a:p>
          <a:p>
            <a:r>
              <a:rPr lang="en-US" dirty="0"/>
              <a:t>If </a:t>
            </a:r>
            <a:r>
              <a:rPr lang="en-US" dirty="0" err="1"/>
              <a:t>Vref</a:t>
            </a:r>
            <a:r>
              <a:rPr lang="en-US" dirty="0"/>
              <a:t> is 7V, then each count is 1V</a:t>
            </a:r>
          </a:p>
          <a:p>
            <a:endParaRPr lang="en-US" dirty="0"/>
          </a:p>
          <a:p>
            <a:r>
              <a:rPr lang="en-US" dirty="0"/>
              <a:t>A 10-bit ADC can give 0-1023 counts</a:t>
            </a:r>
          </a:p>
          <a:p>
            <a:r>
              <a:rPr lang="en-US" dirty="0"/>
              <a:t>If </a:t>
            </a:r>
            <a:r>
              <a:rPr lang="en-US" dirty="0" err="1"/>
              <a:t>Vref</a:t>
            </a:r>
            <a:r>
              <a:rPr lang="en-US" dirty="0"/>
              <a:t>=5V, then each count is 4.89mV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4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BF56-5648-4418-92F2-F2FD6EF9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7AED6-A2EE-4DE0-A77C-B3E26BFF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(Simultaneous) ADC      (</a:t>
            </a:r>
            <a:r>
              <a:rPr lang="en-US" dirty="0" err="1"/>
              <a:t>Vref</a:t>
            </a:r>
            <a:r>
              <a:rPr lang="en-US" dirty="0"/>
              <a:t> = 7V)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D9B06-C9B0-4867-B4C6-06D4E11F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202"/>
            <a:ext cx="5042038" cy="34232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4C1D4A-8A6A-4B77-AF09-0FAEDA624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038" y="1660315"/>
            <a:ext cx="4040306" cy="22830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6E5F0E-F117-47B8-B25D-945CA6B7D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821" y="3911659"/>
            <a:ext cx="3109784" cy="26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1971-1EA5-4FEC-BFEC-CBD9D38F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the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6063-5A9C-4194-9FAE-387552357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Successive-Approximation ADC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377-B9DC-484F-A90A-5276FDD0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26" y="1713027"/>
            <a:ext cx="4831363" cy="34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A2CE-A03D-41EB-B261-A8140B5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93FA-7513-490E-8638-AE36E06D6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Vref</a:t>
            </a:r>
            <a:r>
              <a:rPr lang="en-US" dirty="0"/>
              <a:t> = 15V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14980-9B26-4799-A651-6D7F479BB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77" y="1717588"/>
            <a:ext cx="5404312" cy="34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99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79EF-16A8-43F6-9865-FAC3333A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01CC-1F82-4850-8199-98E5E46B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plenty</a:t>
            </a:r>
          </a:p>
          <a:p>
            <a:endParaRPr lang="en-US" dirty="0"/>
          </a:p>
          <a:p>
            <a:r>
              <a:rPr lang="en-US" dirty="0"/>
              <a:t>Flash ADC is more expensive (more hardware) but fast</a:t>
            </a:r>
          </a:p>
          <a:p>
            <a:r>
              <a:rPr lang="en-US" dirty="0"/>
              <a:t>SAR ADC is cheaper, but slower</a:t>
            </a:r>
          </a:p>
        </p:txBody>
      </p:sp>
    </p:spTree>
    <p:extLst>
      <p:ext uri="{BB962C8B-B14F-4D97-AF65-F5344CB8AC3E}">
        <p14:creationId xmlns:p14="http://schemas.microsoft.com/office/powerpoint/2010/main" val="2788083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8C18-1EB2-4FA7-809B-9FC9BDB6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65E5-B8CD-4987-8AA1-BD363CDC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voltages back to analog</a:t>
            </a:r>
          </a:p>
          <a:p>
            <a:pPr lvl="1"/>
            <a:r>
              <a:rPr lang="en-US" dirty="0"/>
              <a:t>For anything where on/off is not great</a:t>
            </a:r>
          </a:p>
          <a:p>
            <a:pPr lvl="2"/>
            <a:r>
              <a:rPr lang="en-US" dirty="0"/>
              <a:t>Dimming lights</a:t>
            </a:r>
          </a:p>
          <a:p>
            <a:pPr lvl="2"/>
            <a:r>
              <a:rPr lang="en-US" dirty="0"/>
              <a:t>Amount of gas/brake in a car</a:t>
            </a:r>
          </a:p>
          <a:p>
            <a:pPr lvl="2"/>
            <a:r>
              <a:rPr lang="en-US" dirty="0"/>
              <a:t>Audio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DC405837-B9AA-4A67-85EF-4572606F24A3}"/>
              </a:ext>
            </a:extLst>
          </p:cNvPr>
          <p:cNvSpPr txBox="1"/>
          <p:nvPr/>
        </p:nvSpPr>
        <p:spPr>
          <a:xfrm>
            <a:off x="549875" y="3743067"/>
            <a:ext cx="51156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https://www.youtube.com/watch?v=xNWv7htg7_c</a:t>
            </a:r>
          </a:p>
        </p:txBody>
      </p:sp>
    </p:spTree>
    <p:extLst>
      <p:ext uri="{BB962C8B-B14F-4D97-AF65-F5344CB8AC3E}">
        <p14:creationId xmlns:p14="http://schemas.microsoft.com/office/powerpoint/2010/main" val="102668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B901-A09C-4E7A-8357-324CF0823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Binary-Weighted-Input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05D00-672A-4E81-952B-964D23F7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Op-amp in summing mode</a:t>
            </a:r>
          </a:p>
          <a:p>
            <a:pPr lvl="1"/>
            <a:r>
              <a:rPr lang="en-US" dirty="0"/>
              <a:t>Resistors scaled like ADC, MSB = half of voltage</a:t>
            </a:r>
          </a:p>
          <a:p>
            <a:pPr lvl="1"/>
            <a:r>
              <a:rPr lang="en-US" dirty="0"/>
              <a:t>Gives 15 </a:t>
            </a:r>
          </a:p>
          <a:p>
            <a:pPr marL="457200" lvl="1" indent="0">
              <a:buNone/>
            </a:pPr>
            <a:r>
              <a:rPr lang="en-US" dirty="0"/>
              <a:t>output levels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EDE224-8177-4848-8049-EA3CAC82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54" y="2309941"/>
            <a:ext cx="5890054" cy="272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78CB-4468-40C1-BF49-A65B1D63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 &amp;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7C6E-946E-4338-BFD0-606457C0F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in most systems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F6D660-C8CB-401A-BA83-9E8D4E13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25" y="1732955"/>
            <a:ext cx="7435678" cy="33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12.1-12.3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13.6-13.9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Analog to Digital Conversion</a:t>
            </a:r>
          </a:p>
          <a:p>
            <a:r>
              <a:rPr lang="en-US" dirty="0"/>
              <a:t>Digital to Analog Conversion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E057-EB54-4117-B518-884D56EA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vs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6BE28-D928-46A6-920D-40D996AA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Analog vs Digital</a:t>
            </a:r>
          </a:p>
          <a:p>
            <a:r>
              <a:rPr lang="en-US" dirty="0"/>
              <a:t>Anything Analog must be converted to Digital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A5404-3132-4584-98F2-FF749838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0619"/>
            <a:ext cx="3273097" cy="1742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CA846-FFC6-498B-889C-E633261E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67" y="2882212"/>
            <a:ext cx="2696187" cy="130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2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0936-6A33-4183-AB88-C9868109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Converters (Sensors)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DC63-7D21-42EC-86FE-D90DE2C1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00151"/>
            <a:ext cx="8288295" cy="3394472"/>
          </a:xfrm>
        </p:spPr>
        <p:txBody>
          <a:bodyPr/>
          <a:lstStyle/>
          <a:p>
            <a:r>
              <a:rPr lang="en-US" dirty="0"/>
              <a:t>There are many things that do this already</a:t>
            </a:r>
          </a:p>
          <a:p>
            <a:pPr lvl="1"/>
            <a:r>
              <a:rPr lang="en-US" dirty="0"/>
              <a:t>Microphones</a:t>
            </a:r>
          </a:p>
          <a:p>
            <a:pPr lvl="1"/>
            <a:r>
              <a:rPr lang="en-US" dirty="0"/>
              <a:t>Speakers</a:t>
            </a:r>
          </a:p>
          <a:p>
            <a:pPr lvl="1"/>
            <a:r>
              <a:rPr lang="en-US" dirty="0"/>
              <a:t>Digital thermometers, barometers, accelerometers</a:t>
            </a:r>
          </a:p>
          <a:p>
            <a:pPr lvl="1"/>
            <a:r>
              <a:rPr lang="en-US" dirty="0"/>
              <a:t>GPS</a:t>
            </a:r>
          </a:p>
          <a:p>
            <a:pPr lvl="1"/>
            <a:r>
              <a:rPr lang="en-US" dirty="0"/>
              <a:t>Cameras</a:t>
            </a:r>
          </a:p>
        </p:txBody>
      </p:sp>
    </p:spTree>
    <p:extLst>
      <p:ext uri="{BB962C8B-B14F-4D97-AF65-F5344CB8AC3E}">
        <p14:creationId xmlns:p14="http://schemas.microsoft.com/office/powerpoint/2010/main" val="134877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F9D7-96AC-41F0-BCD8-FBBED796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9C13-7E5B-43B6-9B86-B6CCD75E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of these work on the same principles</a:t>
            </a:r>
          </a:p>
          <a:p>
            <a:pPr lvl="1"/>
            <a:r>
              <a:rPr lang="en-US" dirty="0"/>
              <a:t>Convert a measurement to a voltage</a:t>
            </a:r>
          </a:p>
          <a:p>
            <a:pPr lvl="1"/>
            <a:r>
              <a:rPr lang="en-US" dirty="0"/>
              <a:t>Convert the voltage to a digital signal</a:t>
            </a:r>
          </a:p>
          <a:p>
            <a:pPr lvl="1"/>
            <a:r>
              <a:rPr lang="en-US" dirty="0"/>
              <a:t>Capture/store/manipulate the signal</a:t>
            </a:r>
          </a:p>
        </p:txBody>
      </p:sp>
    </p:spTree>
    <p:extLst>
      <p:ext uri="{BB962C8B-B14F-4D97-AF65-F5344CB8AC3E}">
        <p14:creationId xmlns:p14="http://schemas.microsoft.com/office/powerpoint/2010/main" val="39297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2C60-0A8C-4D61-8091-7E0FBDDC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BBB2-9DB7-441F-9AAE-2EBDAA021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Microphone</a:t>
            </a:r>
          </a:p>
        </p:txBody>
      </p:sp>
      <p:pic>
        <p:nvPicPr>
          <p:cNvPr id="1028" name="Picture 4" descr="Microphone Types | AMP Blog">
            <a:extLst>
              <a:ext uri="{FF2B5EF4-FFF2-40B4-BE49-F238E27FC236}">
                <a16:creationId xmlns:a16="http://schemas.microsoft.com/office/drawing/2014/main" id="{32495E60-47E5-4306-9E22-7AD5A189E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0" y="1797976"/>
            <a:ext cx="3208427" cy="24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P Blog">
            <a:extLst>
              <a:ext uri="{FF2B5EF4-FFF2-40B4-BE49-F238E27FC236}">
                <a16:creationId xmlns:a16="http://schemas.microsoft.com/office/drawing/2014/main" id="{4EB67D43-5FDA-4FED-B8B5-980302A6D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952" y="1797975"/>
            <a:ext cx="3208427" cy="249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8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C971-D4C3-410C-9B04-26272753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5ECA-BCC5-461D-8D6A-76F72680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Thermometer</a:t>
            </a:r>
          </a:p>
        </p:txBody>
      </p:sp>
      <p:pic>
        <p:nvPicPr>
          <p:cNvPr id="2050" name="Picture 2" descr="Temperature Measurements With Thermocouples ~ Learning Instrumentation And Control Engineering">
            <a:extLst>
              <a:ext uri="{FF2B5EF4-FFF2-40B4-BE49-F238E27FC236}">
                <a16:creationId xmlns:a16="http://schemas.microsoft.com/office/drawing/2014/main" id="{DBAD9887-C363-4303-AC9B-AEF232C51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656" y="1764957"/>
            <a:ext cx="573405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8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8CC7-241A-4F74-B2C2-DB956368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18FF-8679-4B66-8CC2-63908991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Camera Sensor</a:t>
            </a:r>
          </a:p>
        </p:txBody>
      </p:sp>
      <p:pic>
        <p:nvPicPr>
          <p:cNvPr id="3074" name="Picture 2" descr="A Guide for Understanding the Camera Sensor - Digital Photography Tutorials">
            <a:extLst>
              <a:ext uri="{FF2B5EF4-FFF2-40B4-BE49-F238E27FC236}">
                <a16:creationId xmlns:a16="http://schemas.microsoft.com/office/drawing/2014/main" id="{1F8F7C62-F1AD-47F1-AC8A-F0002F48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33" y="889686"/>
            <a:ext cx="5602167" cy="425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ony Announce 48mp Smartphone Sensor | ePHOTOzine">
            <a:extLst>
              <a:ext uri="{FF2B5EF4-FFF2-40B4-BE49-F238E27FC236}">
                <a16:creationId xmlns:a16="http://schemas.microsoft.com/office/drawing/2014/main" id="{9813919A-DAB8-4760-9A92-1A42625B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1540"/>
            <a:ext cx="4356185" cy="301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0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04A1-D84A-407C-BEE7-657E1979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the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459B-3B45-4114-B640-861E05369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ADC part – usually sample and hold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B52D1-BF44-4325-A230-43E19555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" y="1940011"/>
            <a:ext cx="9093025" cy="32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6487</TotalTime>
  <Words>315</Words>
  <Application>Microsoft Office PowerPoint</Application>
  <PresentationFormat>On-screen Show (16:9)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Custom Design</vt:lpstr>
      <vt:lpstr>CPE201 Digital Design</vt:lpstr>
      <vt:lpstr>Outline</vt:lpstr>
      <vt:lpstr>Continuous vs Discrete</vt:lpstr>
      <vt:lpstr>Converters (Sensors)</vt:lpstr>
      <vt:lpstr>Sensors</vt:lpstr>
      <vt:lpstr>Convert to Voltage</vt:lpstr>
      <vt:lpstr>Convert to Voltage</vt:lpstr>
      <vt:lpstr>Convert to Voltage</vt:lpstr>
      <vt:lpstr>Sample the Voltage</vt:lpstr>
      <vt:lpstr>ADC</vt:lpstr>
      <vt:lpstr>ADC</vt:lpstr>
      <vt:lpstr>Convert the Sample</vt:lpstr>
      <vt:lpstr>Convert the Sample</vt:lpstr>
      <vt:lpstr>Example</vt:lpstr>
      <vt:lpstr>Other Types</vt:lpstr>
      <vt:lpstr>DAC</vt:lpstr>
      <vt:lpstr>Binary-Weighted-Input DAC</vt:lpstr>
      <vt:lpstr>ADC &amp; DAC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311</cp:revision>
  <dcterms:created xsi:type="dcterms:W3CDTF">2011-02-22T22:01:47Z</dcterms:created>
  <dcterms:modified xsi:type="dcterms:W3CDTF">2022-04-26T03:59:20Z</dcterms:modified>
</cp:coreProperties>
</file>