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22"/>
  </p:notesMasterIdLst>
  <p:sldIdLst>
    <p:sldId id="337" r:id="rId3"/>
    <p:sldId id="355" r:id="rId4"/>
    <p:sldId id="357" r:id="rId5"/>
    <p:sldId id="362" r:id="rId6"/>
    <p:sldId id="358" r:id="rId7"/>
    <p:sldId id="364" r:id="rId8"/>
    <p:sldId id="365" r:id="rId9"/>
    <p:sldId id="363" r:id="rId10"/>
    <p:sldId id="366" r:id="rId11"/>
    <p:sldId id="356" r:id="rId12"/>
    <p:sldId id="359" r:id="rId13"/>
    <p:sldId id="367" r:id="rId14"/>
    <p:sldId id="368" r:id="rId15"/>
    <p:sldId id="361" r:id="rId16"/>
    <p:sldId id="369" r:id="rId17"/>
    <p:sldId id="370" r:id="rId18"/>
    <p:sldId id="371" r:id="rId19"/>
    <p:sldId id="360" r:id="rId20"/>
    <p:sldId id="354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281" autoAdjust="0"/>
    <p:restoredTop sz="94718" autoAdjust="0"/>
  </p:normalViewPr>
  <p:slideViewPr>
    <p:cSldViewPr snapToGrid="0" snapToObjects="1">
      <p:cViewPr varScale="1">
        <p:scale>
          <a:sx n="186" d="100"/>
          <a:sy n="186" d="100"/>
        </p:scale>
        <p:origin x="120" y="4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791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F1B8E4-85D4-5944-99D3-6E8BBA567C32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233880-2939-3547-96ED-80D56EC6164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3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9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77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722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728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77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104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25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2304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0552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55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7510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8144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702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1C11CA34-552B-4942-96EF-AACB770877A3}" type="datetimeFigureOut">
              <a:rPr lang="en-US" smtClean="0"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/>
          <a:p>
            <a:fld id="{B71B61B4-6ADB-486A-820D-1D553274C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73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79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76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564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72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0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05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BBB0BD9-C86C-7A4B-8217-5AA0D4B897E8}" type="datetimeFigureOut">
              <a:rPr lang="en-US" smtClean="0"/>
              <a:pPr/>
              <a:t>4/29/2022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17B6292-FE13-5D44-A34A-DDD06CF37AC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140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" y="4311293"/>
            <a:ext cx="9182100" cy="85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071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88514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CPE201</a:t>
            </a:r>
            <a:br>
              <a:rPr lang="en-US" dirty="0"/>
            </a:br>
            <a:r>
              <a:rPr lang="en-US" dirty="0"/>
              <a:t>Digital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By Benjamin Haas</a:t>
            </a:r>
          </a:p>
          <a:p>
            <a:endParaRPr lang="en-US" dirty="0"/>
          </a:p>
          <a:p>
            <a:r>
              <a:rPr lang="en-US" dirty="0"/>
              <a:t>Class 27: Transmission and Buses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274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72C23-BA12-4B76-80A1-7F22EC3E4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83DBA-D854-400C-A4F5-A4D38CBAC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Picking a bus type will define many of these parameters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D7CCE1-1635-47EF-9718-105A29CB8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284" y="2178824"/>
            <a:ext cx="7305932" cy="275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4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95293-D3E7-47E6-AFF0-7EBAD8D4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Parallel Buses - PCI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7E72B-9B03-49FB-B515-46F80930F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1992-2003</a:t>
            </a:r>
          </a:p>
          <a:p>
            <a:r>
              <a:rPr lang="en-US" dirty="0"/>
              <a:t>Half-duplex</a:t>
            </a:r>
          </a:p>
          <a:p>
            <a:r>
              <a:rPr lang="en-US" dirty="0"/>
              <a:t>Synchronous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C7736B9-80A7-4AC6-9673-3D5EE8918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1370957"/>
            <a:ext cx="6096000" cy="370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66800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7A9D4-5788-433B-BBA4-40B2221F3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Buses - PCIe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8ABCA-D330-4686-9DDF-4C3EF1E77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smaller parallel buses</a:t>
            </a:r>
          </a:p>
          <a:p>
            <a:r>
              <a:rPr lang="en-US" dirty="0"/>
              <a:t>Full-duplex, synchronous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8CC55E-B167-46B0-94C4-415D609FF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9" y="2796473"/>
            <a:ext cx="5156022" cy="2304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0982B8-D5AD-4F20-BEEC-BBC21BC71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815" y="2854410"/>
            <a:ext cx="3859566" cy="2246613"/>
          </a:xfrm>
          <a:prstGeom prst="rect">
            <a:avLst/>
          </a:prstGeom>
        </p:spPr>
      </p:pic>
      <p:pic>
        <p:nvPicPr>
          <p:cNvPr id="5122" name="Picture 2" descr="PCI Express logo">
            <a:extLst>
              <a:ext uri="{FF2B5EF4-FFF2-40B4-BE49-F238E27FC236}">
                <a16:creationId xmlns:a16="http://schemas.microsoft.com/office/drawing/2014/main" id="{757C6887-3956-4D80-9BB4-DDDA45A9C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111" y="146865"/>
            <a:ext cx="1770270" cy="71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2956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2C117-AFC3-4387-9888-0A929D2DC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Buses - SCSI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15EEB-1F70-4BF2-8747-87BC3A15D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1981</a:t>
            </a:r>
          </a:p>
          <a:p>
            <a:r>
              <a:rPr lang="en-US" dirty="0"/>
              <a:t>Full-duplex, synchronous</a:t>
            </a:r>
          </a:p>
          <a:p>
            <a:r>
              <a:rPr lang="en-US" dirty="0"/>
              <a:t>Still popular for HD connections</a:t>
            </a:r>
          </a:p>
          <a:p>
            <a:pPr lvl="1"/>
            <a:r>
              <a:rPr lang="en-US" dirty="0"/>
              <a:t>Now serial and parallel options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B105EE2-67BB-4CBA-8B99-75803C840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733" y="89858"/>
            <a:ext cx="913303" cy="918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heap Custom 100 Pin SCSI Cable wholesale">
            <a:extLst>
              <a:ext uri="{FF2B5EF4-FFF2-40B4-BE49-F238E27FC236}">
                <a16:creationId xmlns:a16="http://schemas.microsoft.com/office/drawing/2014/main" id="{901DF9E1-C461-4154-A363-2B043CAE0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5753" y="1200151"/>
            <a:ext cx="2384743" cy="186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039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CC196-0EE0-4840-9720-7FC90A003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Buses – RS232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08B54-59DD-4ED8-95F7-FDBD7F1AF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 RS422/423/485</a:t>
            </a:r>
          </a:p>
          <a:p>
            <a:r>
              <a:rPr lang="en-US" dirty="0"/>
              <a:t>Asynchronous</a:t>
            </a:r>
          </a:p>
          <a:p>
            <a:r>
              <a:rPr lang="en-US" dirty="0"/>
              <a:t>Half or full-duplex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A71D18-CB1E-4124-98BA-B2652F5047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349" y="966512"/>
            <a:ext cx="3148784" cy="15171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BD29FB-3BF8-403E-8557-AC940BE7E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60" y="2942454"/>
            <a:ext cx="8372266" cy="2169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07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E99B0-D3B6-455E-B6CD-A18452FF4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Buses - SPI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EF486-90BD-410F-97AE-08F27E826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1979</a:t>
            </a:r>
          </a:p>
          <a:p>
            <a:r>
              <a:rPr lang="en-US" dirty="0"/>
              <a:t>Full duplex, synchronous</a:t>
            </a:r>
          </a:p>
          <a:p>
            <a:r>
              <a:rPr lang="en-US" dirty="0"/>
              <a:t>Select line for each device</a:t>
            </a:r>
          </a:p>
          <a:p>
            <a:r>
              <a:rPr lang="en-US" dirty="0"/>
              <a:t>Wonderfully simple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AE7E87-5737-46AF-94B6-497141915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4940" y="912822"/>
            <a:ext cx="2390002" cy="119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39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FA86B-D963-4D31-A0F6-C6875F313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Buses –I2C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10F56-C6F4-4080-996A-0678471F9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1982</a:t>
            </a:r>
          </a:p>
          <a:p>
            <a:r>
              <a:rPr lang="en-US" dirty="0"/>
              <a:t>Half-duplex, synchronous</a:t>
            </a:r>
          </a:p>
          <a:p>
            <a:r>
              <a:rPr lang="en-US" dirty="0"/>
              <a:t>Addresses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8D46DCE-3643-4991-BAC5-3E18F05E68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8086" y="-66642"/>
            <a:ext cx="1278692" cy="1402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781AF4-75FC-48D5-825A-005F884224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0587" y="2493683"/>
            <a:ext cx="5536213" cy="163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01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D099-4021-45AA-9422-093D2C374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Buses - 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78775-9ED1-433E-B76C-B9076EC9E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Very robust – auto applications</a:t>
            </a:r>
          </a:p>
          <a:p>
            <a:r>
              <a:rPr lang="en-US" dirty="0"/>
              <a:t>Differential</a:t>
            </a:r>
          </a:p>
          <a:p>
            <a:r>
              <a:rPr lang="en-US" dirty="0"/>
              <a:t>Asynchronous</a:t>
            </a:r>
          </a:p>
          <a:p>
            <a:r>
              <a:rPr lang="en-US" dirty="0"/>
              <a:t>Half-duplex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38EFE9-DF00-4A8C-803D-2A35255C4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859" y="1720997"/>
            <a:ext cx="5641852" cy="334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891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AC712-5B42-47BB-B4A4-C3C812428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Buses - USB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AD766A-FE09-453C-BEC3-66F51981C7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6940" y="1101295"/>
            <a:ext cx="4365369" cy="3394075"/>
          </a:xfrm>
        </p:spPr>
      </p:pic>
      <p:pic>
        <p:nvPicPr>
          <p:cNvPr id="4098" name="Picture 2" descr="Large circle is left end of horizontal line. The line forks into three branches ending in circle, triangle and square symbols.">
            <a:extLst>
              <a:ext uri="{FF2B5EF4-FFF2-40B4-BE49-F238E27FC236}">
                <a16:creationId xmlns:a16="http://schemas.microsoft.com/office/drawing/2014/main" id="{893C8837-641C-41A8-966E-6DDBF0861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5314" y="205979"/>
            <a:ext cx="1721231" cy="82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2677C119-6CB9-41D1-A100-48E67AABE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527548"/>
            <a:ext cx="4447061" cy="161669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056A2D7-94D3-486E-AB5E-2BEACB5C4E42}"/>
              </a:ext>
            </a:extLst>
          </p:cNvPr>
          <p:cNvSpPr txBox="1">
            <a:spLocks/>
          </p:cNvSpPr>
          <p:nvPr/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Since 1982</a:t>
            </a:r>
          </a:p>
          <a:p>
            <a:r>
              <a:rPr lang="en-US"/>
              <a:t>Full-duplex (3.0), </a:t>
            </a:r>
            <a:r>
              <a:rPr lang="en-US" dirty="0"/>
              <a:t>asynchronous</a:t>
            </a:r>
          </a:p>
          <a:p>
            <a:r>
              <a:rPr lang="en-US" dirty="0"/>
              <a:t>Addresses, packets,</a:t>
            </a:r>
          </a:p>
          <a:p>
            <a:pPr marL="0" indent="0">
              <a:buNone/>
            </a:pPr>
            <a:r>
              <a:rPr lang="en-US" dirty="0"/>
              <a:t>	and types</a:t>
            </a:r>
          </a:p>
        </p:txBody>
      </p:sp>
    </p:spTree>
    <p:extLst>
      <p:ext uri="{BB962C8B-B14F-4D97-AF65-F5344CB8AC3E}">
        <p14:creationId xmlns:p14="http://schemas.microsoft.com/office/powerpoint/2010/main" val="2074153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BEE22-A97B-472A-9236-D2EB670B7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08BC7-4A03-437E-883F-B7AFAE3B6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lecture</a:t>
            </a:r>
          </a:p>
          <a:p>
            <a:pPr lvl="1"/>
            <a:r>
              <a:rPr lang="en-US" dirty="0"/>
              <a:t>Sections 13.6-13.9 </a:t>
            </a:r>
          </a:p>
          <a:p>
            <a:r>
              <a:rPr lang="en-US" dirty="0"/>
              <a:t>Final Exam</a:t>
            </a:r>
          </a:p>
          <a:p>
            <a:pPr lvl="1"/>
            <a:r>
              <a:rPr lang="en-US" dirty="0"/>
              <a:t>Friday May 6th, 9:50-11:50am</a:t>
            </a:r>
          </a:p>
        </p:txBody>
      </p:sp>
    </p:spTree>
    <p:extLst>
      <p:ext uri="{BB962C8B-B14F-4D97-AF65-F5344CB8AC3E}">
        <p14:creationId xmlns:p14="http://schemas.microsoft.com/office/powerpoint/2010/main" val="2924287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5F34D-F56A-4B2C-BC3C-6CDC7FCD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2C53D-3A6C-4F56-9808-1A4D43456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078173"/>
          </a:xfrm>
        </p:spPr>
        <p:txBody>
          <a:bodyPr/>
          <a:lstStyle/>
          <a:p>
            <a:r>
              <a:rPr lang="en-US" dirty="0"/>
              <a:t>Bus Parameters</a:t>
            </a:r>
          </a:p>
          <a:p>
            <a:r>
              <a:rPr lang="en-US" dirty="0"/>
              <a:t>Parallel Buses</a:t>
            </a:r>
          </a:p>
          <a:p>
            <a:r>
              <a:rPr lang="en-US" dirty="0"/>
              <a:t>Serial Buses</a:t>
            </a:r>
          </a:p>
        </p:txBody>
      </p:sp>
    </p:spTree>
    <p:extLst>
      <p:ext uri="{BB962C8B-B14F-4D97-AF65-F5344CB8AC3E}">
        <p14:creationId xmlns:p14="http://schemas.microsoft.com/office/powerpoint/2010/main" val="2394545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7FACE-4827-4F22-8DB9-1DB77CF3A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A2505D-DF55-49FF-9983-D269A6891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00500"/>
            <a:ext cx="8229600" cy="3394472"/>
          </a:xfrm>
        </p:spPr>
        <p:txBody>
          <a:bodyPr/>
          <a:lstStyle/>
          <a:p>
            <a:r>
              <a:rPr lang="en-US" dirty="0"/>
              <a:t>We are dealing with layer 1 and 2</a:t>
            </a:r>
          </a:p>
          <a:p>
            <a:pPr lvl="1"/>
            <a:r>
              <a:rPr lang="en-US" dirty="0"/>
              <a:t>1 is bus type (Bluetooth, SPI, RS232, USB, etc.)</a:t>
            </a:r>
          </a:p>
          <a:p>
            <a:pPr lvl="1"/>
            <a:r>
              <a:rPr lang="en-US" dirty="0"/>
              <a:t>2 is 802 standards (802.11 </a:t>
            </a:r>
            <a:r>
              <a:rPr lang="en-US" dirty="0" err="1"/>
              <a:t>wifi</a:t>
            </a:r>
            <a:r>
              <a:rPr lang="en-US" dirty="0"/>
              <a:t>, 802.3 eth, etc.)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90841E-3663-40CA-BC15-4E5CDBE60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1625" y="2462084"/>
            <a:ext cx="8095914" cy="2681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21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200CA-83E2-472F-8999-919CBE04C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531C9-C182-4749-8D42-FD34BD419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You’ve Seen</a:t>
            </a:r>
          </a:p>
          <a:p>
            <a:pPr lvl="1"/>
            <a:r>
              <a:rPr lang="en-US" dirty="0"/>
              <a:t>Serial/Parallel</a:t>
            </a:r>
          </a:p>
          <a:p>
            <a:pPr lvl="2"/>
            <a:r>
              <a:rPr lang="en-US" dirty="0"/>
              <a:t>1 bit at a time transmission (TX), or more</a:t>
            </a:r>
          </a:p>
          <a:p>
            <a:pPr lvl="1"/>
            <a:r>
              <a:rPr lang="en-US" dirty="0"/>
              <a:t>Synchronous/</a:t>
            </a:r>
            <a:r>
              <a:rPr lang="en-US" dirty="0" err="1"/>
              <a:t>Asychronous</a:t>
            </a:r>
            <a:endParaRPr lang="en-US" dirty="0"/>
          </a:p>
          <a:p>
            <a:pPr lvl="2"/>
            <a:r>
              <a:rPr lang="en-US" dirty="0"/>
              <a:t>Is there a clock signal, or not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24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E062F-61AF-4EE3-9E1D-BB02C9C58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Bandwidth/Throughput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8A592-BB41-4E33-817A-E947B5DA0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Max data TX rate</a:t>
            </a:r>
          </a:p>
          <a:p>
            <a:r>
              <a:rPr lang="en-US" dirty="0"/>
              <a:t>BW = Bus width (bits) x Frequency (Hz)/8 bits/byte</a:t>
            </a:r>
          </a:p>
          <a:p>
            <a:r>
              <a:rPr lang="en-US" dirty="0"/>
              <a:t>BW = 16bits x 66MHz = 132MBps</a:t>
            </a:r>
          </a:p>
        </p:txBody>
      </p:sp>
    </p:spTree>
    <p:extLst>
      <p:ext uri="{BB962C8B-B14F-4D97-AF65-F5344CB8AC3E}">
        <p14:creationId xmlns:p14="http://schemas.microsoft.com/office/powerpoint/2010/main" val="1079969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BC9A3-15C7-497B-AE99-B06515EE3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727C4-A4CA-410B-BA21-23BE717BE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 aware </a:t>
            </a:r>
          </a:p>
          <a:p>
            <a:pPr lvl="1"/>
            <a:r>
              <a:rPr lang="en-US" dirty="0" err="1"/>
              <a:t>MBps</a:t>
            </a:r>
            <a:r>
              <a:rPr lang="en-US" dirty="0"/>
              <a:t> = Megabytes per second</a:t>
            </a:r>
          </a:p>
          <a:p>
            <a:pPr lvl="1"/>
            <a:r>
              <a:rPr lang="en-US" dirty="0"/>
              <a:t>Mbps = Megabits per second</a:t>
            </a:r>
          </a:p>
          <a:p>
            <a:pPr lvl="2"/>
            <a:r>
              <a:rPr lang="en-US" dirty="0"/>
              <a:t>1 </a:t>
            </a:r>
            <a:r>
              <a:rPr lang="en-US" dirty="0" err="1"/>
              <a:t>MBps</a:t>
            </a:r>
            <a:r>
              <a:rPr lang="en-US" dirty="0"/>
              <a:t> = 8Mbps</a:t>
            </a:r>
          </a:p>
        </p:txBody>
      </p:sp>
    </p:spTree>
    <p:extLst>
      <p:ext uri="{BB962C8B-B14F-4D97-AF65-F5344CB8AC3E}">
        <p14:creationId xmlns:p14="http://schemas.microsoft.com/office/powerpoint/2010/main" val="382183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9C6F-DC29-49B2-9E60-676DF8155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3C984-3E42-4F2C-91DE-8B3A3EBEE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Measurements made on decimal values</a:t>
            </a:r>
          </a:p>
          <a:p>
            <a:pPr lvl="1"/>
            <a:r>
              <a:rPr lang="en-US" dirty="0"/>
              <a:t>1 MB = 1,000,000 bytes instead of 1,048,576 bytes</a:t>
            </a:r>
          </a:p>
          <a:p>
            <a:pPr lvl="1"/>
            <a:r>
              <a:rPr lang="en-US" dirty="0"/>
              <a:t>Now 200 ‘</a:t>
            </a:r>
            <a:r>
              <a:rPr lang="en-US" dirty="0" err="1"/>
              <a:t>MBps</a:t>
            </a:r>
            <a:r>
              <a:rPr lang="en-US" dirty="0"/>
              <a:t>’ = 190 actual </a:t>
            </a:r>
            <a:r>
              <a:rPr lang="en-US" dirty="0" err="1"/>
              <a:t>MBps</a:t>
            </a:r>
            <a:endParaRPr lang="en-US" dirty="0"/>
          </a:p>
          <a:p>
            <a:pPr lvl="1"/>
            <a:r>
              <a:rPr lang="en-US" dirty="0"/>
              <a:t>Same reason why your ‘1TB’ SSD has 931GB in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629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8C913-EA90-45DD-98AF-076EA6D8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Handshaking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8E9CD-3CB0-4A9D-ABEA-838FC3A41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flow control – makes sure data is received or acknowledged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FF9351-CEEF-421C-9353-A651126F80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6472" y="2262503"/>
            <a:ext cx="5057775" cy="1960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555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DE049-A33E-4E3D-A7DA-54FC329F1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Single Ended vs Differential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EBEF3-1882-4BBE-9D96-17AE3966CC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Cheaper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noise immunity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EB09B1-238E-4233-9FD0-4D1944782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431" y="869065"/>
            <a:ext cx="4711569" cy="42626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8F290B-E4C8-41A1-9AD3-25600B350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05203"/>
            <a:ext cx="4680122" cy="117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94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6521</TotalTime>
  <Words>317</Words>
  <Application>Microsoft Office PowerPoint</Application>
  <PresentationFormat>On-screen Show (16:9)</PresentationFormat>
  <Paragraphs>83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Office Theme</vt:lpstr>
      <vt:lpstr>Custom Design</vt:lpstr>
      <vt:lpstr>CPE201 Digital Design</vt:lpstr>
      <vt:lpstr>Outline</vt:lpstr>
      <vt:lpstr>Buses</vt:lpstr>
      <vt:lpstr>Bus Parameters</vt:lpstr>
      <vt:lpstr>Bandwidth/Throughput</vt:lpstr>
      <vt:lpstr>Bandwidth</vt:lpstr>
      <vt:lpstr>Bandwidth</vt:lpstr>
      <vt:lpstr>Handshaking</vt:lpstr>
      <vt:lpstr>Single Ended vs Differential</vt:lpstr>
      <vt:lpstr>Buses</vt:lpstr>
      <vt:lpstr>Parallel Buses - PCI</vt:lpstr>
      <vt:lpstr>Parallel Buses - PCIe</vt:lpstr>
      <vt:lpstr>Parallel Buses - SCSI</vt:lpstr>
      <vt:lpstr>Serial Buses – RS232</vt:lpstr>
      <vt:lpstr>Serial Buses - SPI</vt:lpstr>
      <vt:lpstr>Serial Buses –I2C</vt:lpstr>
      <vt:lpstr>Serial Buses - CAN</vt:lpstr>
      <vt:lpstr>Serial Buses - USB</vt:lpstr>
      <vt:lpstr>Reading</vt:lpstr>
    </vt:vector>
  </TitlesOfParts>
  <Company>University of Nevada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Kupiec;Integrated Marketing</dc:creator>
  <cp:lastModifiedBy>Benjamin Haas</cp:lastModifiedBy>
  <cp:revision>321</cp:revision>
  <dcterms:created xsi:type="dcterms:W3CDTF">2011-02-22T22:01:47Z</dcterms:created>
  <dcterms:modified xsi:type="dcterms:W3CDTF">2022-04-29T20:59:09Z</dcterms:modified>
</cp:coreProperties>
</file>