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56" r:id="rId2"/>
    <p:sldId id="257" r:id="rId3"/>
    <p:sldId id="261" r:id="rId4"/>
    <p:sldId id="292" r:id="rId5"/>
    <p:sldId id="295" r:id="rId6"/>
    <p:sldId id="259" r:id="rId7"/>
    <p:sldId id="291" r:id="rId8"/>
    <p:sldId id="327" r:id="rId9"/>
    <p:sldId id="282" r:id="rId10"/>
    <p:sldId id="329" r:id="rId11"/>
    <p:sldId id="262" r:id="rId12"/>
    <p:sldId id="302" r:id="rId13"/>
    <p:sldId id="263" r:id="rId14"/>
    <p:sldId id="264" r:id="rId15"/>
    <p:sldId id="265" r:id="rId16"/>
    <p:sldId id="305" r:id="rId17"/>
    <p:sldId id="331" r:id="rId18"/>
    <p:sldId id="293" r:id="rId19"/>
    <p:sldId id="274" r:id="rId20"/>
    <p:sldId id="277" r:id="rId21"/>
    <p:sldId id="308" r:id="rId22"/>
    <p:sldId id="267" r:id="rId23"/>
    <p:sldId id="268" r:id="rId24"/>
    <p:sldId id="269" r:id="rId25"/>
    <p:sldId id="310" r:id="rId26"/>
    <p:sldId id="321" r:id="rId27"/>
    <p:sldId id="323" r:id="rId28"/>
    <p:sldId id="322" r:id="rId29"/>
    <p:sldId id="285" r:id="rId30"/>
    <p:sldId id="328" r:id="rId31"/>
    <p:sldId id="297" r:id="rId32"/>
    <p:sldId id="272" r:id="rId33"/>
    <p:sldId id="318" r:id="rId34"/>
    <p:sldId id="271" r:id="rId35"/>
    <p:sldId id="319" r:id="rId36"/>
    <p:sldId id="300" r:id="rId37"/>
    <p:sldId id="270" r:id="rId38"/>
    <p:sldId id="273" r:id="rId39"/>
    <p:sldId id="278" r:id="rId40"/>
    <p:sldId id="330" r:id="rId41"/>
    <p:sldId id="280" r:id="rId42"/>
  </p:sldIdLst>
  <p:sldSz cx="9144000" cy="6858000" type="screen4x3"/>
  <p:notesSz cx="6858000" cy="9313863"/>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00CC"/>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669"/>
    <p:restoredTop sz="96255" autoAdjust="0"/>
  </p:normalViewPr>
  <p:slideViewPr>
    <p:cSldViewPr snapToGrid="0" snapToObjects="1">
      <p:cViewPr varScale="1">
        <p:scale>
          <a:sx n="153" d="100"/>
          <a:sy n="153" d="100"/>
        </p:scale>
        <p:origin x="1932" y="10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nh Le" userId="a3b110e9995e305c" providerId="LiveId" clId="{47011B4A-2C32-4510-AAD5-D7FD7A607FFF}"/>
    <pc:docChg chg="custSel addSld modSld">
      <pc:chgData name="Vinh Le" userId="a3b110e9995e305c" providerId="LiveId" clId="{47011B4A-2C32-4510-AAD5-D7FD7A607FFF}" dt="2024-08-26T22:28:30.809" v="859" actId="20577"/>
      <pc:docMkLst>
        <pc:docMk/>
      </pc:docMkLst>
      <pc:sldChg chg="modSp mod">
        <pc:chgData name="Vinh Le" userId="a3b110e9995e305c" providerId="LiveId" clId="{47011B4A-2C32-4510-AAD5-D7FD7A607FFF}" dt="2024-08-22T20:21:10.313" v="471" actId="20577"/>
        <pc:sldMkLst>
          <pc:docMk/>
          <pc:sldMk cId="0" sldId="259"/>
        </pc:sldMkLst>
        <pc:spChg chg="mod">
          <ac:chgData name="Vinh Le" userId="a3b110e9995e305c" providerId="LiveId" clId="{47011B4A-2C32-4510-AAD5-D7FD7A607FFF}" dt="2024-08-22T20:21:10.313" v="471" actId="20577"/>
          <ac:spMkLst>
            <pc:docMk/>
            <pc:sldMk cId="0" sldId="259"/>
            <ac:spMk id="135" creationId="{00000000-0000-0000-0000-000000000000}"/>
          </ac:spMkLst>
        </pc:spChg>
      </pc:sldChg>
      <pc:sldChg chg="modSp mod">
        <pc:chgData name="Vinh Le" userId="a3b110e9995e305c" providerId="LiveId" clId="{47011B4A-2C32-4510-AAD5-D7FD7A607FFF}" dt="2024-08-26T22:28:30.809" v="859" actId="20577"/>
        <pc:sldMkLst>
          <pc:docMk/>
          <pc:sldMk cId="0" sldId="262"/>
        </pc:sldMkLst>
        <pc:spChg chg="mod">
          <ac:chgData name="Vinh Le" userId="a3b110e9995e305c" providerId="LiveId" clId="{47011B4A-2C32-4510-AAD5-D7FD7A607FFF}" dt="2024-08-26T22:28:30.809" v="859" actId="20577"/>
          <ac:spMkLst>
            <pc:docMk/>
            <pc:sldMk cId="0" sldId="262"/>
            <ac:spMk id="148" creationId="{00000000-0000-0000-0000-000000000000}"/>
          </ac:spMkLst>
        </pc:spChg>
      </pc:sldChg>
      <pc:sldChg chg="modSp mod">
        <pc:chgData name="Vinh Le" userId="a3b110e9995e305c" providerId="LiveId" clId="{47011B4A-2C32-4510-AAD5-D7FD7A607FFF}" dt="2024-08-22T19:57:57.249" v="7" actId="20577"/>
        <pc:sldMkLst>
          <pc:docMk/>
          <pc:sldMk cId="0" sldId="267"/>
        </pc:sldMkLst>
        <pc:spChg chg="mod">
          <ac:chgData name="Vinh Le" userId="a3b110e9995e305c" providerId="LiveId" clId="{47011B4A-2C32-4510-AAD5-D7FD7A607FFF}" dt="2024-08-22T19:57:57.249" v="7" actId="20577"/>
          <ac:spMkLst>
            <pc:docMk/>
            <pc:sldMk cId="0" sldId="267"/>
            <ac:spMk id="174" creationId="{00000000-0000-0000-0000-000000000000}"/>
          </ac:spMkLst>
        </pc:spChg>
      </pc:sldChg>
      <pc:sldChg chg="modSp mod">
        <pc:chgData name="Vinh Le" userId="a3b110e9995e305c" providerId="LiveId" clId="{47011B4A-2C32-4510-AAD5-D7FD7A607FFF}" dt="2024-08-22T20:07:22.021" v="38" actId="20577"/>
        <pc:sldMkLst>
          <pc:docMk/>
          <pc:sldMk cId="0" sldId="273"/>
        </pc:sldMkLst>
        <pc:spChg chg="mod">
          <ac:chgData name="Vinh Le" userId="a3b110e9995e305c" providerId="LiveId" clId="{47011B4A-2C32-4510-AAD5-D7FD7A607FFF}" dt="2024-08-22T20:07:22.021" v="38" actId="20577"/>
          <ac:spMkLst>
            <pc:docMk/>
            <pc:sldMk cId="0" sldId="273"/>
            <ac:spMk id="2" creationId="{00000000-0000-0000-0000-000000000000}"/>
          </ac:spMkLst>
        </pc:spChg>
      </pc:sldChg>
      <pc:sldChg chg="mod modShow">
        <pc:chgData name="Vinh Le" userId="a3b110e9995e305c" providerId="LiveId" clId="{47011B4A-2C32-4510-AAD5-D7FD7A607FFF}" dt="2024-08-22T20:21:35.616" v="472" actId="729"/>
        <pc:sldMkLst>
          <pc:docMk/>
          <pc:sldMk cId="0" sldId="278"/>
        </pc:sldMkLst>
      </pc:sldChg>
      <pc:sldChg chg="modSp mod">
        <pc:chgData name="Vinh Le" userId="a3b110e9995e305c" providerId="LiveId" clId="{47011B4A-2C32-4510-AAD5-D7FD7A607FFF}" dt="2024-08-22T20:06:48.616" v="23" actId="20577"/>
        <pc:sldMkLst>
          <pc:docMk/>
          <pc:sldMk cId="0" sldId="280"/>
        </pc:sldMkLst>
        <pc:spChg chg="mod">
          <ac:chgData name="Vinh Le" userId="a3b110e9995e305c" providerId="LiveId" clId="{47011B4A-2C32-4510-AAD5-D7FD7A607FFF}" dt="2024-08-22T20:06:48.616" v="23" actId="20577"/>
          <ac:spMkLst>
            <pc:docMk/>
            <pc:sldMk cId="0" sldId="280"/>
            <ac:spMk id="230" creationId="{00000000-0000-0000-0000-000000000000}"/>
          </ac:spMkLst>
        </pc:spChg>
      </pc:sldChg>
      <pc:sldChg chg="modSp mod">
        <pc:chgData name="Vinh Le" userId="a3b110e9995e305c" providerId="LiveId" clId="{47011B4A-2C32-4510-AAD5-D7FD7A607FFF}" dt="2024-08-22T20:14:18.332" v="50" actId="20577"/>
        <pc:sldMkLst>
          <pc:docMk/>
          <pc:sldMk cId="281513640" sldId="291"/>
        </pc:sldMkLst>
        <pc:spChg chg="mod">
          <ac:chgData name="Vinh Le" userId="a3b110e9995e305c" providerId="LiveId" clId="{47011B4A-2C32-4510-AAD5-D7FD7A607FFF}" dt="2024-08-22T20:14:18.332" v="50" actId="20577"/>
          <ac:spMkLst>
            <pc:docMk/>
            <pc:sldMk cId="281513640" sldId="291"/>
            <ac:spMk id="3" creationId="{00000000-0000-0000-0000-000000000000}"/>
          </ac:spMkLst>
        </pc:spChg>
      </pc:sldChg>
      <pc:sldChg chg="modSp mod">
        <pc:chgData name="Vinh Le" userId="a3b110e9995e305c" providerId="LiveId" clId="{47011B4A-2C32-4510-AAD5-D7FD7A607FFF}" dt="2024-08-26T22:23:13.897" v="856" actId="20577"/>
        <pc:sldMkLst>
          <pc:docMk/>
          <pc:sldMk cId="3568917303" sldId="292"/>
        </pc:sldMkLst>
        <pc:spChg chg="mod">
          <ac:chgData name="Vinh Le" userId="a3b110e9995e305c" providerId="LiveId" clId="{47011B4A-2C32-4510-AAD5-D7FD7A607FFF}" dt="2024-08-26T22:23:13.897" v="856" actId="20577"/>
          <ac:spMkLst>
            <pc:docMk/>
            <pc:sldMk cId="3568917303" sldId="292"/>
            <ac:spMk id="139" creationId="{00000000-0000-0000-0000-000000000000}"/>
          </ac:spMkLst>
        </pc:spChg>
      </pc:sldChg>
      <pc:sldChg chg="modSp mod">
        <pc:chgData name="Vinh Le" userId="a3b110e9995e305c" providerId="LiveId" clId="{47011B4A-2C32-4510-AAD5-D7FD7A607FFF}" dt="2024-08-22T20:05:40.872" v="18" actId="20577"/>
        <pc:sldMkLst>
          <pc:docMk/>
          <pc:sldMk cId="3162341660" sldId="305"/>
        </pc:sldMkLst>
        <pc:spChg chg="mod">
          <ac:chgData name="Vinh Le" userId="a3b110e9995e305c" providerId="LiveId" clId="{47011B4A-2C32-4510-AAD5-D7FD7A607FFF}" dt="2024-08-22T20:05:40.872" v="18" actId="20577"/>
          <ac:spMkLst>
            <pc:docMk/>
            <pc:sldMk cId="3162341660" sldId="305"/>
            <ac:spMk id="165" creationId="{00000000-0000-0000-0000-000000000000}"/>
          </ac:spMkLst>
        </pc:spChg>
      </pc:sldChg>
      <pc:sldChg chg="modSp mod">
        <pc:chgData name="Vinh Le" userId="a3b110e9995e305c" providerId="LiveId" clId="{47011B4A-2C32-4510-AAD5-D7FD7A607FFF}" dt="2024-08-22T20:01:26.616" v="11" actId="20577"/>
        <pc:sldMkLst>
          <pc:docMk/>
          <pc:sldMk cId="4063163128" sldId="308"/>
        </pc:sldMkLst>
        <pc:spChg chg="mod">
          <ac:chgData name="Vinh Le" userId="a3b110e9995e305c" providerId="LiveId" clId="{47011B4A-2C32-4510-AAD5-D7FD7A607FFF}" dt="2024-08-22T20:01:26.616" v="11" actId="20577"/>
          <ac:spMkLst>
            <pc:docMk/>
            <pc:sldMk cId="4063163128" sldId="308"/>
            <ac:spMk id="3" creationId="{33150373-10B2-4C43-88D2-B34BD3B18AB1}"/>
          </ac:spMkLst>
        </pc:spChg>
      </pc:sldChg>
      <pc:sldChg chg="modSp mod">
        <pc:chgData name="Vinh Le" userId="a3b110e9995e305c" providerId="LiveId" clId="{47011B4A-2C32-4510-AAD5-D7FD7A607FFF}" dt="2024-08-26T22:28:21.122" v="858" actId="20577"/>
        <pc:sldMkLst>
          <pc:docMk/>
          <pc:sldMk cId="3312436518" sldId="327"/>
        </pc:sldMkLst>
        <pc:spChg chg="mod">
          <ac:chgData name="Vinh Le" userId="a3b110e9995e305c" providerId="LiveId" clId="{47011B4A-2C32-4510-AAD5-D7FD7A607FFF}" dt="2024-08-26T22:28:21.122" v="858" actId="20577"/>
          <ac:spMkLst>
            <pc:docMk/>
            <pc:sldMk cId="3312436518" sldId="327"/>
            <ac:spMk id="3" creationId="{7E8C9A43-2C65-4512-BDC3-7A39ED075E1D}"/>
          </ac:spMkLst>
        </pc:spChg>
      </pc:sldChg>
      <pc:sldChg chg="modSp mod">
        <pc:chgData name="Vinh Le" userId="a3b110e9995e305c" providerId="LiveId" clId="{47011B4A-2C32-4510-AAD5-D7FD7A607FFF}" dt="2024-08-22T20:25:28.321" v="854" actId="20577"/>
        <pc:sldMkLst>
          <pc:docMk/>
          <pc:sldMk cId="1661229393" sldId="329"/>
        </pc:sldMkLst>
        <pc:spChg chg="mod">
          <ac:chgData name="Vinh Le" userId="a3b110e9995e305c" providerId="LiveId" clId="{47011B4A-2C32-4510-AAD5-D7FD7A607FFF}" dt="2024-08-22T20:25:28.321" v="854" actId="20577"/>
          <ac:spMkLst>
            <pc:docMk/>
            <pc:sldMk cId="1661229393" sldId="329"/>
            <ac:spMk id="3" creationId="{AC114C5A-7202-7509-1E93-A5A01F93E5F9}"/>
          </ac:spMkLst>
        </pc:spChg>
      </pc:sldChg>
      <pc:sldChg chg="modSp mod">
        <pc:chgData name="Vinh Le" userId="a3b110e9995e305c" providerId="LiveId" clId="{47011B4A-2C32-4510-AAD5-D7FD7A607FFF}" dt="2024-08-22T20:19:35.444" v="414" actId="33524"/>
        <pc:sldMkLst>
          <pc:docMk/>
          <pc:sldMk cId="3858660553" sldId="330"/>
        </pc:sldMkLst>
        <pc:spChg chg="mod">
          <ac:chgData name="Vinh Le" userId="a3b110e9995e305c" providerId="LiveId" clId="{47011B4A-2C32-4510-AAD5-D7FD7A607FFF}" dt="2024-08-22T20:19:35.444" v="414" actId="33524"/>
          <ac:spMkLst>
            <pc:docMk/>
            <pc:sldMk cId="3858660553" sldId="330"/>
            <ac:spMk id="3" creationId="{F31A963E-D951-65DD-CB13-874C8664F837}"/>
          </ac:spMkLst>
        </pc:spChg>
      </pc:sldChg>
      <pc:sldChg chg="modSp add mod">
        <pc:chgData name="Vinh Le" userId="a3b110e9995e305c" providerId="LiveId" clId="{47011B4A-2C32-4510-AAD5-D7FD7A607FFF}" dt="2024-08-22T20:05:04.468" v="16" actId="20577"/>
        <pc:sldMkLst>
          <pc:docMk/>
          <pc:sldMk cId="349389182" sldId="331"/>
        </pc:sldMkLst>
        <pc:spChg chg="mod">
          <ac:chgData name="Vinh Le" userId="a3b110e9995e305c" providerId="LiveId" clId="{47011B4A-2C32-4510-AAD5-D7FD7A607FFF}" dt="2024-08-22T20:05:04.468" v="16" actId="20577"/>
          <ac:spMkLst>
            <pc:docMk/>
            <pc:sldMk cId="349389182" sldId="331"/>
            <ac:spMk id="16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569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65693"/>
          </a:xfrm>
          <a:prstGeom prst="rect">
            <a:avLst/>
          </a:prstGeom>
        </p:spPr>
        <p:txBody>
          <a:bodyPr vert="horz" lIns="91440" tIns="45720" rIns="91440" bIns="45720" rtlCol="0"/>
          <a:lstStyle>
            <a:lvl1pPr algn="r">
              <a:defRPr sz="1200"/>
            </a:lvl1pPr>
          </a:lstStyle>
          <a:p>
            <a:fld id="{3C2A04C4-84F9-4B59-A759-AB2E955CDD67}" type="datetimeFigureOut">
              <a:rPr lang="en-US" smtClean="0"/>
              <a:t>8/26/2024</a:t>
            </a:fld>
            <a:endParaRPr lang="en-US"/>
          </a:p>
        </p:txBody>
      </p:sp>
      <p:sp>
        <p:nvSpPr>
          <p:cNvPr id="4" name="Footer Placeholder 3"/>
          <p:cNvSpPr>
            <a:spLocks noGrp="1"/>
          </p:cNvSpPr>
          <p:nvPr>
            <p:ph type="ftr" sz="quarter" idx="2"/>
          </p:nvPr>
        </p:nvSpPr>
        <p:spPr>
          <a:xfrm>
            <a:off x="0" y="8846553"/>
            <a:ext cx="2971800" cy="46569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846553"/>
            <a:ext cx="2971800" cy="465693"/>
          </a:xfrm>
          <a:prstGeom prst="rect">
            <a:avLst/>
          </a:prstGeom>
        </p:spPr>
        <p:txBody>
          <a:bodyPr vert="horz" lIns="91440" tIns="45720" rIns="91440" bIns="45720" rtlCol="0" anchor="b"/>
          <a:lstStyle>
            <a:lvl1pPr algn="r">
              <a:defRPr sz="1200"/>
            </a:lvl1pPr>
          </a:lstStyle>
          <a:p>
            <a:fld id="{A780C5AB-0840-4A07-A073-0696B4FE0511}" type="slidenum">
              <a:rPr lang="en-US" smtClean="0"/>
              <a:t>‹#›</a:t>
            </a:fld>
            <a:endParaRPr lang="en-US"/>
          </a:p>
        </p:txBody>
      </p:sp>
    </p:spTree>
    <p:extLst>
      <p:ext uri="{BB962C8B-B14F-4D97-AF65-F5344CB8AC3E}">
        <p14:creationId xmlns:p14="http://schemas.microsoft.com/office/powerpoint/2010/main" val="136885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9" name="Shape 119"/>
          <p:cNvSpPr>
            <a:spLocks noGrp="1" noRot="1" noChangeAspect="1"/>
          </p:cNvSpPr>
          <p:nvPr>
            <p:ph type="sldImg"/>
          </p:nvPr>
        </p:nvSpPr>
        <p:spPr>
          <a:xfrm>
            <a:off x="1101725" y="698500"/>
            <a:ext cx="4654550" cy="3492500"/>
          </a:xfrm>
          <a:prstGeom prst="rect">
            <a:avLst/>
          </a:prstGeom>
        </p:spPr>
        <p:txBody>
          <a:bodyPr/>
          <a:lstStyle/>
          <a:p>
            <a:endParaRPr/>
          </a:p>
        </p:txBody>
      </p:sp>
      <p:sp>
        <p:nvSpPr>
          <p:cNvPr id="120" name="Shape 120"/>
          <p:cNvSpPr>
            <a:spLocks noGrp="1"/>
          </p:cNvSpPr>
          <p:nvPr>
            <p:ph type="body" sz="quarter" idx="1"/>
          </p:nvPr>
        </p:nvSpPr>
        <p:spPr>
          <a:xfrm>
            <a:off x="914400" y="4424085"/>
            <a:ext cx="5029200" cy="4191238"/>
          </a:xfrm>
          <a:prstGeom prst="rect">
            <a:avLst/>
          </a:prstGeom>
        </p:spPr>
        <p:txBody>
          <a:bodyPr/>
          <a:lstStyle/>
          <a:p>
            <a:endParaRPr/>
          </a:p>
        </p:txBody>
      </p:sp>
    </p:spTree>
    <p:extLst>
      <p:ext uri="{BB962C8B-B14F-4D97-AF65-F5344CB8AC3E}">
        <p14:creationId xmlns:p14="http://schemas.microsoft.com/office/powerpoint/2010/main" val="1208159030"/>
      </p:ext>
    </p:extLst>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Arial"/>
      </a:defRPr>
    </a:lvl1pPr>
    <a:lvl2pPr indent="228600" latinLnBrk="0">
      <a:spcBef>
        <a:spcPts val="400"/>
      </a:spcBef>
      <a:defRPr sz="1200">
        <a:latin typeface="+mj-lt"/>
        <a:ea typeface="+mj-ea"/>
        <a:cs typeface="+mj-cs"/>
        <a:sym typeface="Arial"/>
      </a:defRPr>
    </a:lvl2pPr>
    <a:lvl3pPr indent="457200" latinLnBrk="0">
      <a:spcBef>
        <a:spcPts val="400"/>
      </a:spcBef>
      <a:defRPr sz="1200">
        <a:latin typeface="+mj-lt"/>
        <a:ea typeface="+mj-ea"/>
        <a:cs typeface="+mj-cs"/>
        <a:sym typeface="Arial"/>
      </a:defRPr>
    </a:lvl3pPr>
    <a:lvl4pPr indent="685800" latinLnBrk="0">
      <a:spcBef>
        <a:spcPts val="400"/>
      </a:spcBef>
      <a:defRPr sz="1200">
        <a:latin typeface="+mj-lt"/>
        <a:ea typeface="+mj-ea"/>
        <a:cs typeface="+mj-cs"/>
        <a:sym typeface="Arial"/>
      </a:defRPr>
    </a:lvl4pPr>
    <a:lvl5pPr indent="914400" latinLnBrk="0">
      <a:spcBef>
        <a:spcPts val="400"/>
      </a:spcBef>
      <a:defRPr sz="1200">
        <a:latin typeface="+mj-lt"/>
        <a:ea typeface="+mj-ea"/>
        <a:cs typeface="+mj-cs"/>
        <a:sym typeface="Arial"/>
      </a:defRPr>
    </a:lvl5pPr>
    <a:lvl6pPr indent="1143000" latinLnBrk="0">
      <a:spcBef>
        <a:spcPts val="400"/>
      </a:spcBef>
      <a:defRPr sz="1200">
        <a:latin typeface="+mj-lt"/>
        <a:ea typeface="+mj-ea"/>
        <a:cs typeface="+mj-cs"/>
        <a:sym typeface="Arial"/>
      </a:defRPr>
    </a:lvl6pPr>
    <a:lvl7pPr indent="1371600" latinLnBrk="0">
      <a:spcBef>
        <a:spcPts val="400"/>
      </a:spcBef>
      <a:defRPr sz="1200">
        <a:latin typeface="+mj-lt"/>
        <a:ea typeface="+mj-ea"/>
        <a:cs typeface="+mj-cs"/>
        <a:sym typeface="Arial"/>
      </a:defRPr>
    </a:lvl7pPr>
    <a:lvl8pPr indent="1600200" latinLnBrk="0">
      <a:spcBef>
        <a:spcPts val="400"/>
      </a:spcBef>
      <a:defRPr sz="1200">
        <a:latin typeface="+mj-lt"/>
        <a:ea typeface="+mj-ea"/>
        <a:cs typeface="+mj-cs"/>
        <a:sym typeface="Arial"/>
      </a:defRPr>
    </a:lvl8pPr>
    <a:lvl9pPr indent="1828800" latinLnBrk="0">
      <a:spcBef>
        <a:spcPts val="400"/>
      </a:spcBef>
      <a:defRPr sz="1200">
        <a:latin typeface="+mj-lt"/>
        <a:ea typeface="+mj-ea"/>
        <a:cs typeface="+mj-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80093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a:spLocks noGrp="1" noRot="1" noChangeAspect="1"/>
          </p:cNvSpPr>
          <p:nvPr>
            <p:ph type="sldImg"/>
          </p:nvPr>
        </p:nvSpPr>
        <p:spPr>
          <a:prstGeom prst="rect">
            <a:avLst/>
          </a:prstGeom>
        </p:spPr>
        <p:txBody>
          <a:bodyPr/>
          <a:lstStyle/>
          <a:p>
            <a:endParaRPr/>
          </a:p>
        </p:txBody>
      </p:sp>
      <p:sp>
        <p:nvSpPr>
          <p:cNvPr id="156" name="Shape 156"/>
          <p:cNvSpPr>
            <a:spLocks noGrp="1"/>
          </p:cNvSpPr>
          <p:nvPr>
            <p:ph type="body" sz="quarter" idx="1"/>
          </p:nvPr>
        </p:nvSpPr>
        <p:spPr>
          <a:prstGeom prst="rect">
            <a:avLst/>
          </a:prstGeom>
        </p:spPr>
        <p:txBody>
          <a:bodyPr/>
          <a:lstStyle/>
          <a:p>
            <a:pPr>
              <a:defRPr b="1"/>
            </a:pPr>
            <a:r>
              <a:t>Course outline:</a:t>
            </a:r>
            <a:r>
              <a:rPr b="0"/>
              <a:t> This course covers the software development process, from requirements elicitation and analysis, through specification and design, to implementation, integration, testing, and maintenance (evolution). A variety of concepts, principles, techniques, and tools are presented, encompassing topics such as software processes, project management, people management, software requirements, system models, architectural and detailed design, user interface design, programming practices, verification and validation, and software evolution. Although the emphasis will be on modern approaches some more traditional software engineering techniques will also be discussed.</a:t>
            </a:r>
          </a:p>
        </p:txBody>
      </p:sp>
    </p:spTree>
    <p:extLst>
      <p:ext uri="{BB962C8B-B14F-4D97-AF65-F5344CB8AC3E}">
        <p14:creationId xmlns:p14="http://schemas.microsoft.com/office/powerpoint/2010/main" val="1070934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62050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72048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77773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2" name="Shape 12"/>
          <p:cNvSpPr>
            <a:spLocks noGrp="1"/>
          </p:cNvSpPr>
          <p:nvPr>
            <p:ph type="title"/>
          </p:nvPr>
        </p:nvSpPr>
        <p:spPr>
          <a:xfrm>
            <a:off x="1143000" y="1122362"/>
            <a:ext cx="6858000" cy="2387601"/>
          </a:xfrm>
          <a:prstGeom prst="rect">
            <a:avLst/>
          </a:prstGeom>
        </p:spPr>
        <p:txBody>
          <a:bodyPr anchor="b"/>
          <a:lstStyle>
            <a:lvl1pPr>
              <a:defRPr sz="4500"/>
            </a:lvl1pPr>
          </a:lstStyle>
          <a:p>
            <a:r>
              <a:t>Title Text</a:t>
            </a:r>
          </a:p>
        </p:txBody>
      </p:sp>
      <p:sp>
        <p:nvSpPr>
          <p:cNvPr id="13" name="Shape 13"/>
          <p:cNvSpPr>
            <a:spLocks noGrp="1"/>
          </p:cNvSpPr>
          <p:nvPr>
            <p:ph type="body" sz="quarter" idx="1"/>
          </p:nvPr>
        </p:nvSpPr>
        <p:spPr>
          <a:xfrm>
            <a:off x="1143000" y="3602037"/>
            <a:ext cx="6858000" cy="1655763"/>
          </a:xfrm>
          <a:prstGeom prst="rect">
            <a:avLst/>
          </a:prstGeom>
        </p:spPr>
        <p:txBody>
          <a:bodyPr/>
          <a:lstStyle>
            <a:lvl1pPr marL="0" indent="0" algn="ctr">
              <a:buSzTx/>
              <a:buFontTx/>
              <a:buNone/>
              <a:defRPr sz="1800"/>
            </a:lvl1pPr>
            <a:lvl2pPr marL="0" indent="342900" algn="ctr">
              <a:buSzTx/>
              <a:buFontTx/>
              <a:buNone/>
              <a:defRPr sz="1800"/>
            </a:lvl2pPr>
            <a:lvl3pPr marL="0" indent="685800" algn="ctr">
              <a:buSzTx/>
              <a:buFontTx/>
              <a:buNone/>
              <a:defRPr sz="1800"/>
            </a:lvl3pPr>
            <a:lvl4pPr marL="0" indent="1028700" algn="ctr">
              <a:buSzTx/>
              <a:buFontTx/>
              <a:buNone/>
              <a:defRPr sz="1800"/>
            </a:lvl4pPr>
            <a:lvl5pPr marL="0" indent="1371600" algn="ctr">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14" name="Shape 1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93" name="Shape 93"/>
          <p:cNvSpPr>
            <a:spLocks noGrp="1"/>
          </p:cNvSpPr>
          <p:nvPr>
            <p:ph type="title"/>
          </p:nvPr>
        </p:nvSpPr>
        <p:spPr>
          <a:prstGeom prst="rect">
            <a:avLst/>
          </a:prstGeom>
        </p:spPr>
        <p:txBody>
          <a:bodyPr/>
          <a:lstStyle/>
          <a:p>
            <a:r>
              <a:t>Title Text</a:t>
            </a:r>
          </a:p>
        </p:txBody>
      </p:sp>
      <p:sp>
        <p:nvSpPr>
          <p:cNvPr id="94" name="Shape 94"/>
          <p:cNvSpPr>
            <a:spLocks noGrp="1"/>
          </p:cNvSpPr>
          <p:nvPr>
            <p:ph type="body" idx="1"/>
          </p:nvPr>
        </p:nvSpPr>
        <p:spPr>
          <a:xfrm>
            <a:off x="628650" y="1676400"/>
            <a:ext cx="7886700" cy="403860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02" name="Shape 102"/>
          <p:cNvSpPr>
            <a:spLocks noGrp="1"/>
          </p:cNvSpPr>
          <p:nvPr>
            <p:ph type="title"/>
          </p:nvPr>
        </p:nvSpPr>
        <p:spPr>
          <a:xfrm>
            <a:off x="6543675" y="365125"/>
            <a:ext cx="1971675" cy="5811838"/>
          </a:xfrm>
          <a:prstGeom prst="rect">
            <a:avLst/>
          </a:prstGeom>
        </p:spPr>
        <p:txBody>
          <a:bodyPr/>
          <a:lstStyle/>
          <a:p>
            <a:r>
              <a:t>Title Text</a:t>
            </a:r>
          </a:p>
        </p:txBody>
      </p:sp>
      <p:sp>
        <p:nvSpPr>
          <p:cNvPr id="103" name="Shape 103"/>
          <p:cNvSpPr>
            <a:spLocks noGrp="1"/>
          </p:cNvSpPr>
          <p:nvPr>
            <p:ph type="body" idx="1"/>
          </p:nvPr>
        </p:nvSpPr>
        <p:spPr>
          <a:xfrm>
            <a:off x="628650" y="365125"/>
            <a:ext cx="5800725" cy="58118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4" name="Shape 104"/>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11" name="Shape 111"/>
          <p:cNvSpPr>
            <a:spLocks noGrp="1"/>
          </p:cNvSpPr>
          <p:nvPr>
            <p:ph type="title"/>
          </p:nvPr>
        </p:nvSpPr>
        <p:spPr>
          <a:prstGeom prst="rect">
            <a:avLst/>
          </a:prstGeom>
        </p:spPr>
        <p:txBody>
          <a:bodyPr/>
          <a:lstStyle>
            <a:lvl1pPr>
              <a:defRPr sz="4400"/>
            </a:lvl1pPr>
          </a:lstStyle>
          <a:p>
            <a:r>
              <a:t>Title Text</a:t>
            </a:r>
          </a:p>
        </p:txBody>
      </p:sp>
      <p:sp>
        <p:nvSpPr>
          <p:cNvPr id="112" name="Shape 112"/>
          <p:cNvSpPr>
            <a:spLocks noGrp="1"/>
          </p:cNvSpPr>
          <p:nvPr>
            <p:ph type="body" idx="1"/>
          </p:nvPr>
        </p:nvSpPr>
        <p:spPr>
          <a:xfrm>
            <a:off x="628650" y="1676400"/>
            <a:ext cx="7886700" cy="403860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13" name="Shape 1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1" name="Shape 21"/>
          <p:cNvSpPr>
            <a:spLocks noGrp="1"/>
          </p:cNvSpPr>
          <p:nvPr>
            <p:ph type="title"/>
          </p:nvPr>
        </p:nvSpPr>
        <p:spPr>
          <a:prstGeom prst="rect">
            <a:avLst/>
          </a:prstGeom>
        </p:spPr>
        <p:txBody>
          <a:bodyPr/>
          <a:lstStyle>
            <a:lvl1pPr>
              <a:defRPr sz="4400"/>
            </a:lvl1pPr>
          </a:lstStyle>
          <a:p>
            <a:r>
              <a:t>Title Text</a:t>
            </a:r>
          </a:p>
        </p:txBody>
      </p:sp>
      <p:sp>
        <p:nvSpPr>
          <p:cNvPr id="22" name="Shape 22"/>
          <p:cNvSpPr>
            <a:spLocks noGrp="1"/>
          </p:cNvSpPr>
          <p:nvPr>
            <p:ph type="body" idx="1"/>
          </p:nvPr>
        </p:nvSpPr>
        <p:spPr>
          <a:xfrm>
            <a:off x="628650" y="1676400"/>
            <a:ext cx="7886700" cy="403860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xfrm>
            <a:off x="8493466" y="6237333"/>
            <a:ext cx="332781" cy="338554"/>
          </a:xfrm>
          <a:prstGeom prst="rect">
            <a:avLst/>
          </a:prstGeom>
        </p:spPr>
        <p:txBody>
          <a:bodyPr/>
          <a:lstStyle>
            <a:lvl1pPr>
              <a:defRPr sz="1600">
                <a:solidFill>
                  <a:schemeClr val="bg1"/>
                </a:solidFill>
              </a:defRPr>
            </a:lvl1pPr>
          </a:lstStyle>
          <a:p>
            <a:fld id="{86CB4B4D-7CA3-9044-876B-883B54F8677D}" type="slidenum">
              <a:rPr lang="en-US" smtClean="0"/>
              <a:pPr/>
              <a:t>‹#›</a:t>
            </a:fld>
            <a:endParaRPr lang="en-US"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30" name="Shape 30"/>
          <p:cNvSpPr>
            <a:spLocks noGrp="1"/>
          </p:cNvSpPr>
          <p:nvPr>
            <p:ph type="title"/>
          </p:nvPr>
        </p:nvSpPr>
        <p:spPr>
          <a:xfrm>
            <a:off x="623887" y="1219200"/>
            <a:ext cx="7886701" cy="2852737"/>
          </a:xfrm>
          <a:prstGeom prst="rect">
            <a:avLst/>
          </a:prstGeom>
        </p:spPr>
        <p:txBody>
          <a:bodyPr anchor="b"/>
          <a:lstStyle>
            <a:lvl1pPr>
              <a:defRPr sz="4500"/>
            </a:lvl1pPr>
          </a:lstStyle>
          <a:p>
            <a:r>
              <a:t>Title Text</a:t>
            </a:r>
          </a:p>
        </p:txBody>
      </p:sp>
      <p:sp>
        <p:nvSpPr>
          <p:cNvPr id="31" name="Shape 31"/>
          <p:cNvSpPr>
            <a:spLocks noGrp="1"/>
          </p:cNvSpPr>
          <p:nvPr>
            <p:ph type="body" sz="quarter" idx="1"/>
          </p:nvPr>
        </p:nvSpPr>
        <p:spPr>
          <a:xfrm>
            <a:off x="623887" y="4098925"/>
            <a:ext cx="7886701" cy="1500188"/>
          </a:xfrm>
          <a:prstGeom prst="rect">
            <a:avLst/>
          </a:prstGeom>
        </p:spPr>
        <p:txBody>
          <a:bodyPr/>
          <a:lstStyle>
            <a:lvl1pPr marL="0" indent="0">
              <a:buSzTx/>
              <a:buFontTx/>
              <a:buNone/>
              <a:defRPr sz="1800">
                <a:solidFill>
                  <a:srgbClr val="888888"/>
                </a:solidFill>
              </a:defRPr>
            </a:lvl1pPr>
            <a:lvl2pPr marL="0" indent="342900">
              <a:buSzTx/>
              <a:buFontTx/>
              <a:buNone/>
              <a:defRPr sz="1800">
                <a:solidFill>
                  <a:srgbClr val="888888"/>
                </a:solidFill>
              </a:defRPr>
            </a:lvl2pPr>
            <a:lvl3pPr marL="0" indent="685800">
              <a:buSzTx/>
              <a:buFontTx/>
              <a:buNone/>
              <a:defRPr sz="1800">
                <a:solidFill>
                  <a:srgbClr val="888888"/>
                </a:solidFill>
              </a:defRPr>
            </a:lvl3pPr>
            <a:lvl4pPr marL="0" indent="1028700">
              <a:buSzTx/>
              <a:buFontTx/>
              <a:buNone/>
              <a:defRPr sz="1800">
                <a:solidFill>
                  <a:srgbClr val="888888"/>
                </a:solidFill>
              </a:defRPr>
            </a:lvl4pPr>
            <a:lvl5pPr marL="0" indent="1371600">
              <a:buSzTx/>
              <a:buFontTx/>
              <a:buNone/>
              <a:defRPr sz="18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2" name="Shape 32"/>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9" name="Shape 39"/>
          <p:cNvSpPr>
            <a:spLocks noGrp="1"/>
          </p:cNvSpPr>
          <p:nvPr>
            <p:ph type="title"/>
          </p:nvPr>
        </p:nvSpPr>
        <p:spPr>
          <a:prstGeom prst="rect">
            <a:avLst/>
          </a:prstGeom>
        </p:spPr>
        <p:txBody>
          <a:bodyPr/>
          <a:lstStyle/>
          <a:p>
            <a:r>
              <a:t>Title Text</a:t>
            </a:r>
          </a:p>
        </p:txBody>
      </p:sp>
      <p:sp>
        <p:nvSpPr>
          <p:cNvPr id="40" name="Shape 40"/>
          <p:cNvSpPr>
            <a:spLocks noGrp="1"/>
          </p:cNvSpPr>
          <p:nvPr>
            <p:ph type="body" sz="half" idx="1"/>
          </p:nvPr>
        </p:nvSpPr>
        <p:spPr>
          <a:xfrm>
            <a:off x="628650" y="1825625"/>
            <a:ext cx="3886200" cy="3813175"/>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8" name="Shape 48"/>
          <p:cNvSpPr>
            <a:spLocks noGrp="1"/>
          </p:cNvSpPr>
          <p:nvPr>
            <p:ph type="title"/>
          </p:nvPr>
        </p:nvSpPr>
        <p:spPr>
          <a:xfrm>
            <a:off x="629841" y="365125"/>
            <a:ext cx="7886701" cy="1325564"/>
          </a:xfrm>
          <a:prstGeom prst="rect">
            <a:avLst/>
          </a:prstGeom>
        </p:spPr>
        <p:txBody>
          <a:bodyPr/>
          <a:lstStyle/>
          <a:p>
            <a:r>
              <a:t>Title Text</a:t>
            </a:r>
          </a:p>
        </p:txBody>
      </p:sp>
      <p:sp>
        <p:nvSpPr>
          <p:cNvPr id="49" name="Shape 49"/>
          <p:cNvSpPr>
            <a:spLocks noGrp="1"/>
          </p:cNvSpPr>
          <p:nvPr>
            <p:ph type="body" sz="quarter" idx="1"/>
          </p:nvPr>
        </p:nvSpPr>
        <p:spPr>
          <a:xfrm>
            <a:off x="629841" y="1681163"/>
            <a:ext cx="3868341" cy="823913"/>
          </a:xfrm>
          <a:prstGeom prst="rect">
            <a:avLst/>
          </a:prstGeom>
        </p:spPr>
        <p:txBody>
          <a:bodyPr anchor="b"/>
          <a:lstStyle>
            <a:lvl1pPr marL="0" indent="0">
              <a:buSzTx/>
              <a:buFontTx/>
              <a:buNone/>
              <a:defRPr sz="1800" b="1"/>
            </a:lvl1pPr>
            <a:lvl2pPr marL="0" indent="342900">
              <a:buSzTx/>
              <a:buFontTx/>
              <a:buNone/>
              <a:defRPr sz="1800" b="1"/>
            </a:lvl2pPr>
            <a:lvl3pPr marL="0" indent="685800">
              <a:buSzTx/>
              <a:buFontTx/>
              <a:buNone/>
              <a:defRPr sz="1800" b="1"/>
            </a:lvl3pPr>
            <a:lvl4pPr marL="0" indent="1028700">
              <a:buSzTx/>
              <a:buFontTx/>
              <a:buNone/>
              <a:defRPr sz="1800" b="1"/>
            </a:lvl4pPr>
            <a:lvl5pPr marL="0" indent="1371600">
              <a:buSzTx/>
              <a:buFontTx/>
              <a:buNone/>
              <a:defRPr sz="1800" b="1"/>
            </a:lvl5pPr>
          </a:lstStyle>
          <a:p>
            <a:r>
              <a:t>Body Level One</a:t>
            </a:r>
          </a:p>
          <a:p>
            <a:pPr lvl="1"/>
            <a:r>
              <a:t>Body Level Two</a:t>
            </a:r>
          </a:p>
          <a:p>
            <a:pPr lvl="2"/>
            <a:r>
              <a:t>Body Level Three</a:t>
            </a:r>
          </a:p>
          <a:p>
            <a:pPr lvl="3"/>
            <a:r>
              <a:t>Body Level Four</a:t>
            </a:r>
          </a:p>
          <a:p>
            <a:pPr lvl="4"/>
            <a:r>
              <a:t>Body Level Five</a:t>
            </a:r>
          </a:p>
        </p:txBody>
      </p:sp>
      <p:sp>
        <p:nvSpPr>
          <p:cNvPr id="50" name="Shape 50"/>
          <p:cNvSpPr>
            <a:spLocks noGrp="1"/>
          </p:cNvSpPr>
          <p:nvPr>
            <p:ph type="body" sz="quarter" idx="13"/>
          </p:nvPr>
        </p:nvSpPr>
        <p:spPr>
          <a:xfrm>
            <a:off x="4629150" y="1681163"/>
            <a:ext cx="3887392" cy="823913"/>
          </a:xfrm>
          <a:prstGeom prst="rect">
            <a:avLst/>
          </a:prstGeom>
        </p:spPr>
        <p:txBody>
          <a:bodyPr anchor="b"/>
          <a:lstStyle/>
          <a:p>
            <a:pPr marL="0" indent="0">
              <a:buSzTx/>
              <a:buFontTx/>
              <a:buNone/>
              <a:defRPr sz="1800" b="1"/>
            </a:pPr>
            <a:endParaRPr/>
          </a:p>
        </p:txBody>
      </p:sp>
      <p:sp>
        <p:nvSpPr>
          <p:cNvPr id="51" name="Shape 5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8" name="Shape 58"/>
          <p:cNvSpPr>
            <a:spLocks noGrp="1"/>
          </p:cNvSpPr>
          <p:nvPr>
            <p:ph type="title"/>
          </p:nvPr>
        </p:nvSpPr>
        <p:spPr>
          <a:prstGeom prst="rect">
            <a:avLst/>
          </a:prstGeom>
        </p:spPr>
        <p:txBody>
          <a:bodyPr/>
          <a:lstStyle/>
          <a:p>
            <a:r>
              <a:t>Title Text</a:t>
            </a:r>
          </a:p>
        </p:txBody>
      </p:sp>
      <p:sp>
        <p:nvSpPr>
          <p:cNvPr id="59" name="Shape 5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6" name="Shape 6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3" name="Shape 73"/>
          <p:cNvSpPr>
            <a:spLocks noGrp="1"/>
          </p:cNvSpPr>
          <p:nvPr>
            <p:ph type="title"/>
          </p:nvPr>
        </p:nvSpPr>
        <p:spPr>
          <a:xfrm>
            <a:off x="629841" y="457200"/>
            <a:ext cx="2949178" cy="1600200"/>
          </a:xfrm>
          <a:prstGeom prst="rect">
            <a:avLst/>
          </a:prstGeom>
        </p:spPr>
        <p:txBody>
          <a:bodyPr anchor="b"/>
          <a:lstStyle>
            <a:lvl1pPr>
              <a:defRPr sz="2400"/>
            </a:lvl1pPr>
          </a:lstStyle>
          <a:p>
            <a:r>
              <a:t>Title Text</a:t>
            </a:r>
          </a:p>
        </p:txBody>
      </p:sp>
      <p:sp>
        <p:nvSpPr>
          <p:cNvPr id="74" name="Shape 74"/>
          <p:cNvSpPr>
            <a:spLocks noGrp="1"/>
          </p:cNvSpPr>
          <p:nvPr>
            <p:ph type="body" sz="half" idx="1"/>
          </p:nvPr>
        </p:nvSpPr>
        <p:spPr>
          <a:xfrm>
            <a:off x="3887391" y="987427"/>
            <a:ext cx="4629151" cy="4651374"/>
          </a:xfrm>
          <a:prstGeom prst="rect">
            <a:avLst/>
          </a:prstGeom>
        </p:spPr>
        <p:txBody>
          <a:bodyPr/>
          <a:lstStyle>
            <a:lvl1pPr>
              <a:defRPr sz="2400"/>
            </a:lvl1pPr>
            <a:lvl2pPr marL="538842" indent="-195942">
              <a:defRPr sz="2400"/>
            </a:lvl2pPr>
            <a:lvl3pPr marL="914400" indent="-228600">
              <a:defRPr sz="2400"/>
            </a:lvl3pPr>
            <a:lvl4pPr marL="1303019" indent="-274319">
              <a:defRPr sz="2400"/>
            </a:lvl4pPr>
            <a:lvl5pPr marL="1645920" indent="-274320">
              <a:defRPr sz="2400"/>
            </a:lvl5pPr>
          </a:lstStyle>
          <a:p>
            <a:r>
              <a:t>Body Level One</a:t>
            </a:r>
          </a:p>
          <a:p>
            <a:pPr lvl="1"/>
            <a:r>
              <a:t>Body Level Two</a:t>
            </a:r>
          </a:p>
          <a:p>
            <a:pPr lvl="2"/>
            <a:r>
              <a:t>Body Level Three</a:t>
            </a:r>
          </a:p>
          <a:p>
            <a:pPr lvl="3"/>
            <a:r>
              <a:t>Body Level Four</a:t>
            </a:r>
          </a:p>
          <a:p>
            <a:pPr lvl="4"/>
            <a:r>
              <a:t>Body Level Five</a:t>
            </a:r>
          </a:p>
        </p:txBody>
      </p:sp>
      <p:sp>
        <p:nvSpPr>
          <p:cNvPr id="75" name="Shape 75"/>
          <p:cNvSpPr>
            <a:spLocks noGrp="1"/>
          </p:cNvSpPr>
          <p:nvPr>
            <p:ph type="body" sz="quarter" idx="13"/>
          </p:nvPr>
        </p:nvSpPr>
        <p:spPr>
          <a:xfrm>
            <a:off x="629840" y="2057400"/>
            <a:ext cx="2949180" cy="3581400"/>
          </a:xfrm>
          <a:prstGeom prst="rect">
            <a:avLst/>
          </a:prstGeom>
        </p:spPr>
        <p:txBody>
          <a:bodyPr/>
          <a:lstStyle/>
          <a:p>
            <a:pPr marL="0" indent="0">
              <a:buSzTx/>
              <a:buFontTx/>
              <a:buNone/>
              <a:defRPr sz="1200"/>
            </a:pPr>
            <a:endParaRP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3" name="Shape 83"/>
          <p:cNvSpPr>
            <a:spLocks noGrp="1"/>
          </p:cNvSpPr>
          <p:nvPr>
            <p:ph type="title"/>
          </p:nvPr>
        </p:nvSpPr>
        <p:spPr>
          <a:xfrm>
            <a:off x="629841" y="457200"/>
            <a:ext cx="2949178" cy="1600200"/>
          </a:xfrm>
          <a:prstGeom prst="rect">
            <a:avLst/>
          </a:prstGeom>
        </p:spPr>
        <p:txBody>
          <a:bodyPr anchor="b"/>
          <a:lstStyle>
            <a:lvl1pPr>
              <a:defRPr sz="2400"/>
            </a:lvl1pPr>
          </a:lstStyle>
          <a:p>
            <a:r>
              <a:t>Title Text</a:t>
            </a:r>
          </a:p>
        </p:txBody>
      </p:sp>
      <p:sp>
        <p:nvSpPr>
          <p:cNvPr id="84" name="Shape 84"/>
          <p:cNvSpPr>
            <a:spLocks noGrp="1"/>
          </p:cNvSpPr>
          <p:nvPr>
            <p:ph type="pic" sz="half" idx="13"/>
          </p:nvPr>
        </p:nvSpPr>
        <p:spPr>
          <a:xfrm>
            <a:off x="3887391" y="987427"/>
            <a:ext cx="4629151" cy="4651374"/>
          </a:xfrm>
          <a:prstGeom prst="rect">
            <a:avLst/>
          </a:prstGeom>
        </p:spPr>
        <p:txBody>
          <a:bodyPr lIns="91439" rIns="91439">
            <a:noAutofit/>
          </a:bodyPr>
          <a:lstStyle/>
          <a:p>
            <a:endParaRPr/>
          </a:p>
        </p:txBody>
      </p:sp>
      <p:sp>
        <p:nvSpPr>
          <p:cNvPr id="85" name="Shape 85"/>
          <p:cNvSpPr>
            <a:spLocks noGrp="1"/>
          </p:cNvSpPr>
          <p:nvPr>
            <p:ph type="body" sz="quarter" idx="1"/>
          </p:nvPr>
        </p:nvSpPr>
        <p:spPr>
          <a:xfrm>
            <a:off x="629841" y="2057400"/>
            <a:ext cx="2949178" cy="3581400"/>
          </a:xfrm>
          <a:prstGeom prst="rect">
            <a:avLst/>
          </a:prstGeom>
        </p:spPr>
        <p:txBody>
          <a:bodyPr/>
          <a:lstStyle>
            <a:lvl1pPr marL="0" indent="0">
              <a:buSzTx/>
              <a:buFontTx/>
              <a:buNone/>
              <a:defRPr sz="1200"/>
            </a:lvl1pPr>
            <a:lvl2pPr marL="0" indent="342900">
              <a:buSzTx/>
              <a:buFontTx/>
              <a:buNone/>
              <a:defRPr sz="1200"/>
            </a:lvl2pPr>
            <a:lvl3pPr marL="0" indent="685800">
              <a:buSzTx/>
              <a:buFontTx/>
              <a:buNone/>
              <a:defRPr sz="1200"/>
            </a:lvl3pPr>
            <a:lvl4pPr marL="0" indent="1028700">
              <a:buSzTx/>
              <a:buFontTx/>
              <a:buNone/>
              <a:defRPr sz="1200"/>
            </a:lvl4pPr>
            <a:lvl5pPr marL="0" indent="1371600">
              <a:buSzTx/>
              <a:buFontTx/>
              <a:buNone/>
              <a:defRPr sz="1200"/>
            </a:lvl5pPr>
          </a:lstStyle>
          <a:p>
            <a:r>
              <a:t>Body Level One</a:t>
            </a:r>
          </a:p>
          <a:p>
            <a:pPr lvl="1"/>
            <a:r>
              <a:t>Body Level Two</a:t>
            </a:r>
          </a:p>
          <a:p>
            <a:pPr lvl="2"/>
            <a:r>
              <a:t>Body Level Three</a:t>
            </a:r>
          </a:p>
          <a:p>
            <a:pPr lvl="3"/>
            <a:r>
              <a:t>Body Level Four</a:t>
            </a:r>
          </a:p>
          <a:p>
            <a:pPr lvl="4"/>
            <a:r>
              <a:t>Body Level Five</a:t>
            </a: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image1.jpeg" descr="C:\Users\jching\Documents\Dropbox\UNR\Client Services\Vanessa Nicholas\2011_CORE CURRICULUM\CoreCurriculum_bottom.jpg"/>
          <p:cNvPicPr>
            <a:picLocks noChangeAspect="1"/>
          </p:cNvPicPr>
          <p:nvPr/>
        </p:nvPicPr>
        <p:blipFill>
          <a:blip r:embed="rId14"/>
          <a:stretch>
            <a:fillRect/>
          </a:stretch>
        </p:blipFill>
        <p:spPr>
          <a:xfrm>
            <a:off x="0" y="64008"/>
            <a:ext cx="9144000" cy="6858000"/>
          </a:xfrm>
          <a:prstGeom prst="rect">
            <a:avLst/>
          </a:prstGeom>
          <a:ln w="12700">
            <a:miter lim="400000"/>
          </a:ln>
        </p:spPr>
      </p:pic>
      <p:sp>
        <p:nvSpPr>
          <p:cNvPr id="3" name="Shape 3"/>
          <p:cNvSpPr>
            <a:spLocks noGrp="1"/>
          </p:cNvSpPr>
          <p:nvPr>
            <p:ph type="title"/>
          </p:nvPr>
        </p:nvSpPr>
        <p:spPr>
          <a:xfrm>
            <a:off x="628650" y="365125"/>
            <a:ext cx="7886700" cy="1171576"/>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r>
              <a:t>Title Text</a:t>
            </a:r>
          </a:p>
        </p:txBody>
      </p:sp>
      <p:sp>
        <p:nvSpPr>
          <p:cNvPr id="4" name="Shape 4"/>
          <p:cNvSpPr>
            <a:spLocks noGrp="1"/>
          </p:cNvSpPr>
          <p:nvPr>
            <p:ph type="sldNum" sz="quarter" idx="2"/>
          </p:nvPr>
        </p:nvSpPr>
        <p:spPr>
          <a:xfrm>
            <a:off x="8182570" y="6151197"/>
            <a:ext cx="332781" cy="338554"/>
          </a:xfrm>
          <a:prstGeom prst="rect">
            <a:avLst/>
          </a:prstGeom>
          <a:ln w="12700">
            <a:miter lim="400000"/>
          </a:ln>
        </p:spPr>
        <p:txBody>
          <a:bodyPr wrap="none" lIns="45719" rIns="45719" anchor="ctr">
            <a:spAutoFit/>
          </a:bodyPr>
          <a:lstStyle>
            <a:lvl1pPr algn="r">
              <a:defRPr sz="1600">
                <a:solidFill>
                  <a:schemeClr val="bg1"/>
                </a:solidFill>
              </a:defRPr>
            </a:lvl1pPr>
          </a:lstStyle>
          <a:p>
            <a:fld id="{86CB4B4D-7CA3-9044-876B-883B54F8677D}" type="slidenum">
              <a:rPr lang="en-US" smtClean="0"/>
              <a:pPr/>
              <a:t>‹#›</a:t>
            </a:fld>
            <a:endParaRPr lang="en-US" dirty="0"/>
          </a:p>
        </p:txBody>
      </p:sp>
      <p:sp>
        <p:nvSpPr>
          <p:cNvPr id="5" name="Shape 5"/>
          <p:cNvSpPr>
            <a:spLocks noGrp="1"/>
          </p:cNvSpPr>
          <p:nvPr>
            <p:ph type="body" idx="1"/>
          </p:nvPr>
        </p:nvSpPr>
        <p:spPr>
          <a:xfrm>
            <a:off x="457200" y="1600200"/>
            <a:ext cx="8229600" cy="5257800"/>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685800" rtl="0" latinLnBrk="0">
        <a:lnSpc>
          <a:spcPct val="90000"/>
        </a:lnSpc>
        <a:spcBef>
          <a:spcPts val="0"/>
        </a:spcBef>
        <a:spcAft>
          <a:spcPts val="0"/>
        </a:spcAft>
        <a:buClrTx/>
        <a:buSzTx/>
        <a:buFontTx/>
        <a:buNone/>
        <a:tabLst/>
        <a:defRPr sz="3600" b="0" i="0" u="none" strike="noStrike" cap="none" spc="0" baseline="0">
          <a:ln>
            <a:noFill/>
          </a:ln>
          <a:solidFill>
            <a:srgbClr val="002E62"/>
          </a:solidFill>
          <a:uFillTx/>
          <a:latin typeface="Calibri Light"/>
          <a:ea typeface="Calibri Light"/>
          <a:cs typeface="Calibri Light"/>
          <a:sym typeface="Calibri Light"/>
        </a:defRPr>
      </a:lvl1pPr>
      <a:lvl2pPr marL="0" marR="0" indent="0" algn="ctr" defTabSz="685800" rtl="0" latinLnBrk="0">
        <a:lnSpc>
          <a:spcPct val="90000"/>
        </a:lnSpc>
        <a:spcBef>
          <a:spcPts val="0"/>
        </a:spcBef>
        <a:spcAft>
          <a:spcPts val="0"/>
        </a:spcAft>
        <a:buClrTx/>
        <a:buSzTx/>
        <a:buFontTx/>
        <a:buNone/>
        <a:tabLst/>
        <a:defRPr sz="3600" b="0" i="0" u="none" strike="noStrike" cap="none" spc="0" baseline="0">
          <a:ln>
            <a:noFill/>
          </a:ln>
          <a:solidFill>
            <a:srgbClr val="002E62"/>
          </a:solidFill>
          <a:uFillTx/>
          <a:latin typeface="Calibri Light"/>
          <a:ea typeface="Calibri Light"/>
          <a:cs typeface="Calibri Light"/>
          <a:sym typeface="Calibri Light"/>
        </a:defRPr>
      </a:lvl2pPr>
      <a:lvl3pPr marL="0" marR="0" indent="0" algn="ctr" defTabSz="685800" rtl="0" latinLnBrk="0">
        <a:lnSpc>
          <a:spcPct val="90000"/>
        </a:lnSpc>
        <a:spcBef>
          <a:spcPts val="0"/>
        </a:spcBef>
        <a:spcAft>
          <a:spcPts val="0"/>
        </a:spcAft>
        <a:buClrTx/>
        <a:buSzTx/>
        <a:buFontTx/>
        <a:buNone/>
        <a:tabLst/>
        <a:defRPr sz="3600" b="0" i="0" u="none" strike="noStrike" cap="none" spc="0" baseline="0">
          <a:ln>
            <a:noFill/>
          </a:ln>
          <a:solidFill>
            <a:srgbClr val="002E62"/>
          </a:solidFill>
          <a:uFillTx/>
          <a:latin typeface="Calibri Light"/>
          <a:ea typeface="Calibri Light"/>
          <a:cs typeface="Calibri Light"/>
          <a:sym typeface="Calibri Light"/>
        </a:defRPr>
      </a:lvl3pPr>
      <a:lvl4pPr marL="0" marR="0" indent="0" algn="ctr" defTabSz="685800" rtl="0" latinLnBrk="0">
        <a:lnSpc>
          <a:spcPct val="90000"/>
        </a:lnSpc>
        <a:spcBef>
          <a:spcPts val="0"/>
        </a:spcBef>
        <a:spcAft>
          <a:spcPts val="0"/>
        </a:spcAft>
        <a:buClrTx/>
        <a:buSzTx/>
        <a:buFontTx/>
        <a:buNone/>
        <a:tabLst/>
        <a:defRPr sz="3600" b="0" i="0" u="none" strike="noStrike" cap="none" spc="0" baseline="0">
          <a:ln>
            <a:noFill/>
          </a:ln>
          <a:solidFill>
            <a:srgbClr val="002E62"/>
          </a:solidFill>
          <a:uFillTx/>
          <a:latin typeface="Calibri Light"/>
          <a:ea typeface="Calibri Light"/>
          <a:cs typeface="Calibri Light"/>
          <a:sym typeface="Calibri Light"/>
        </a:defRPr>
      </a:lvl4pPr>
      <a:lvl5pPr marL="0" marR="0" indent="0" algn="ctr" defTabSz="685800" rtl="0" latinLnBrk="0">
        <a:lnSpc>
          <a:spcPct val="90000"/>
        </a:lnSpc>
        <a:spcBef>
          <a:spcPts val="0"/>
        </a:spcBef>
        <a:spcAft>
          <a:spcPts val="0"/>
        </a:spcAft>
        <a:buClrTx/>
        <a:buSzTx/>
        <a:buFontTx/>
        <a:buNone/>
        <a:tabLst/>
        <a:defRPr sz="3600" b="0" i="0" u="none" strike="noStrike" cap="none" spc="0" baseline="0">
          <a:ln>
            <a:noFill/>
          </a:ln>
          <a:solidFill>
            <a:srgbClr val="002E62"/>
          </a:solidFill>
          <a:uFillTx/>
          <a:latin typeface="Calibri Light"/>
          <a:ea typeface="Calibri Light"/>
          <a:cs typeface="Calibri Light"/>
          <a:sym typeface="Calibri Light"/>
        </a:defRPr>
      </a:lvl5pPr>
      <a:lvl6pPr marL="0" marR="0" indent="0" algn="ctr" defTabSz="685800" rtl="0" latinLnBrk="0">
        <a:lnSpc>
          <a:spcPct val="90000"/>
        </a:lnSpc>
        <a:spcBef>
          <a:spcPts val="0"/>
        </a:spcBef>
        <a:spcAft>
          <a:spcPts val="0"/>
        </a:spcAft>
        <a:buClrTx/>
        <a:buSzTx/>
        <a:buFontTx/>
        <a:buNone/>
        <a:tabLst/>
        <a:defRPr sz="3600" b="0" i="0" u="none" strike="noStrike" cap="none" spc="0" baseline="0">
          <a:ln>
            <a:noFill/>
          </a:ln>
          <a:solidFill>
            <a:srgbClr val="002E62"/>
          </a:solidFill>
          <a:uFillTx/>
          <a:latin typeface="Calibri Light"/>
          <a:ea typeface="Calibri Light"/>
          <a:cs typeface="Calibri Light"/>
          <a:sym typeface="Calibri Light"/>
        </a:defRPr>
      </a:lvl6pPr>
      <a:lvl7pPr marL="0" marR="0" indent="0" algn="ctr" defTabSz="685800" rtl="0" latinLnBrk="0">
        <a:lnSpc>
          <a:spcPct val="90000"/>
        </a:lnSpc>
        <a:spcBef>
          <a:spcPts val="0"/>
        </a:spcBef>
        <a:spcAft>
          <a:spcPts val="0"/>
        </a:spcAft>
        <a:buClrTx/>
        <a:buSzTx/>
        <a:buFontTx/>
        <a:buNone/>
        <a:tabLst/>
        <a:defRPr sz="3600" b="0" i="0" u="none" strike="noStrike" cap="none" spc="0" baseline="0">
          <a:ln>
            <a:noFill/>
          </a:ln>
          <a:solidFill>
            <a:srgbClr val="002E62"/>
          </a:solidFill>
          <a:uFillTx/>
          <a:latin typeface="Calibri Light"/>
          <a:ea typeface="Calibri Light"/>
          <a:cs typeface="Calibri Light"/>
          <a:sym typeface="Calibri Light"/>
        </a:defRPr>
      </a:lvl7pPr>
      <a:lvl8pPr marL="0" marR="0" indent="0" algn="ctr" defTabSz="685800" rtl="0" latinLnBrk="0">
        <a:lnSpc>
          <a:spcPct val="90000"/>
        </a:lnSpc>
        <a:spcBef>
          <a:spcPts val="0"/>
        </a:spcBef>
        <a:spcAft>
          <a:spcPts val="0"/>
        </a:spcAft>
        <a:buClrTx/>
        <a:buSzTx/>
        <a:buFontTx/>
        <a:buNone/>
        <a:tabLst/>
        <a:defRPr sz="3600" b="0" i="0" u="none" strike="noStrike" cap="none" spc="0" baseline="0">
          <a:ln>
            <a:noFill/>
          </a:ln>
          <a:solidFill>
            <a:srgbClr val="002E62"/>
          </a:solidFill>
          <a:uFillTx/>
          <a:latin typeface="Calibri Light"/>
          <a:ea typeface="Calibri Light"/>
          <a:cs typeface="Calibri Light"/>
          <a:sym typeface="Calibri Light"/>
        </a:defRPr>
      </a:lvl8pPr>
      <a:lvl9pPr marL="0" marR="0" indent="0" algn="ctr" defTabSz="685800" rtl="0" latinLnBrk="0">
        <a:lnSpc>
          <a:spcPct val="90000"/>
        </a:lnSpc>
        <a:spcBef>
          <a:spcPts val="0"/>
        </a:spcBef>
        <a:spcAft>
          <a:spcPts val="0"/>
        </a:spcAft>
        <a:buClrTx/>
        <a:buSzTx/>
        <a:buFontTx/>
        <a:buNone/>
        <a:tabLst/>
        <a:defRPr sz="3600" b="0" i="0" u="none" strike="noStrike" cap="none" spc="0" baseline="0">
          <a:ln>
            <a:noFill/>
          </a:ln>
          <a:solidFill>
            <a:srgbClr val="002E62"/>
          </a:solidFill>
          <a:uFillTx/>
          <a:latin typeface="Calibri Light"/>
          <a:ea typeface="Calibri Light"/>
          <a:cs typeface="Calibri Light"/>
          <a:sym typeface="Calibri Light"/>
        </a:defRPr>
      </a:lvl9pPr>
    </p:titleStyle>
    <p:bodyStyle>
      <a:lvl1pPr marL="171450" marR="0" indent="-171450"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Calibri"/>
          <a:ea typeface="Calibri"/>
          <a:cs typeface="Calibri"/>
          <a:sym typeface="Calibri"/>
        </a:defRPr>
      </a:lvl1pPr>
      <a:lvl2pPr marL="542925" marR="0" indent="-200025"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Calibri"/>
          <a:ea typeface="Calibri"/>
          <a:cs typeface="Calibri"/>
          <a:sym typeface="Calibri"/>
        </a:defRPr>
      </a:lvl2pPr>
      <a:lvl3pPr marL="925830" marR="0" indent="-240030"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Calibri"/>
          <a:ea typeface="Calibri"/>
          <a:cs typeface="Calibri"/>
          <a:sym typeface="Calibri"/>
        </a:defRPr>
      </a:lvl3pPr>
      <a:lvl4pPr marL="13056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Calibri"/>
          <a:ea typeface="Calibri"/>
          <a:cs typeface="Calibri"/>
          <a:sym typeface="Calibri"/>
        </a:defRPr>
      </a:lvl4pPr>
      <a:lvl5pPr marL="16485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Calibri"/>
          <a:ea typeface="Calibri"/>
          <a:cs typeface="Calibri"/>
          <a:sym typeface="Calibri"/>
        </a:defRPr>
      </a:lvl5pPr>
      <a:lvl6pPr marL="19914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Calibri"/>
          <a:ea typeface="Calibri"/>
          <a:cs typeface="Calibri"/>
          <a:sym typeface="Calibri"/>
        </a:defRPr>
      </a:lvl6pPr>
      <a:lvl7pPr marL="23343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Calibri"/>
          <a:ea typeface="Calibri"/>
          <a:cs typeface="Calibri"/>
          <a:sym typeface="Calibri"/>
        </a:defRPr>
      </a:lvl7pPr>
      <a:lvl8pPr marL="26772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Calibri"/>
          <a:ea typeface="Calibri"/>
          <a:cs typeface="Calibri"/>
          <a:sym typeface="Calibri"/>
        </a:defRPr>
      </a:lvl8pPr>
      <a:lvl9pPr marL="3020157" marR="0" indent="-276957" algn="l" defTabSz="685800" rtl="0" latinLnBrk="0">
        <a:lnSpc>
          <a:spcPct val="90000"/>
        </a:lnSpc>
        <a:spcBef>
          <a:spcPts val="700"/>
        </a:spcBef>
        <a:spcAft>
          <a:spcPts val="0"/>
        </a:spcAft>
        <a:buClrTx/>
        <a:buSzPct val="100000"/>
        <a:buFont typeface="Arial"/>
        <a:buChar char="•"/>
        <a:tabLst/>
        <a:defRPr sz="2100" b="0" i="0" u="none" strike="noStrike" cap="none" spc="0" baseline="0">
          <a:ln>
            <a:noFill/>
          </a:ln>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unr.edu/engineering/news-and-events/special-events/innovation-day/guidelin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med.unr.edu/student-health-center"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unr.edu/administrative-manual/6000-6999-curricula-teaching-research/instruction-research-procedures/6502-academic-standard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www.unr.edu/drc"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unr.edu/equal-opportunity-title-ix"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unr.edu/engineering/news-and-events/special-events/innovation-day"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mailto:dllee@unr.edu" TargetMode="External"/><Relationship Id="rId2" Type="http://schemas.openxmlformats.org/officeDocument/2006/relationships/hyperlink" Target="mailto:sarad@unr.edu"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mailto:lscully@unr.edu"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a:spLocks noGrp="1"/>
          </p:cNvSpPr>
          <p:nvPr>
            <p:ph type="title"/>
          </p:nvPr>
        </p:nvSpPr>
        <p:spPr>
          <a:xfrm>
            <a:off x="762000" y="762000"/>
            <a:ext cx="7696200" cy="1600200"/>
          </a:xfrm>
          <a:prstGeom prst="rect">
            <a:avLst/>
          </a:prstGeom>
        </p:spPr>
        <p:txBody>
          <a:bodyPr lIns="46037" tIns="46037" rIns="46037" bIns="46037" anchor="b">
            <a:noAutofit/>
          </a:bodyPr>
          <a:lstStyle/>
          <a:p>
            <a:pPr defTabSz="411480">
              <a:defRPr sz="4320">
                <a:solidFill>
                  <a:srgbClr val="FFFF00"/>
                </a:solidFill>
                <a:effectLst>
                  <a:outerShdw blurRad="22860" dist="22860" dir="2700000" rotWithShape="0">
                    <a:srgbClr val="000000">
                      <a:alpha val="43137"/>
                    </a:srgbClr>
                  </a:outerShdw>
                </a:effectLst>
              </a:defRPr>
            </a:pPr>
            <a:br>
              <a:rPr dirty="0"/>
            </a:br>
            <a:r>
              <a:rPr b="1" dirty="0">
                <a:solidFill>
                  <a:srgbClr val="002E62"/>
                </a:solidFill>
                <a:latin typeface="Calibri"/>
                <a:ea typeface="Calibri"/>
                <a:cs typeface="Calibri"/>
                <a:sym typeface="Calibri"/>
              </a:rPr>
              <a:t>CS 425</a:t>
            </a:r>
            <a:br>
              <a:rPr b="1" dirty="0">
                <a:solidFill>
                  <a:srgbClr val="002E62"/>
                </a:solidFill>
                <a:latin typeface="Calibri"/>
                <a:ea typeface="Calibri"/>
                <a:cs typeface="Calibri"/>
                <a:sym typeface="Calibri"/>
              </a:rPr>
            </a:br>
            <a:r>
              <a:rPr b="1" dirty="0">
                <a:solidFill>
                  <a:srgbClr val="002E62"/>
                </a:solidFill>
                <a:latin typeface="Calibri"/>
                <a:ea typeface="Calibri"/>
                <a:cs typeface="Calibri"/>
                <a:sym typeface="Calibri"/>
              </a:rPr>
              <a:t>Software Engineering</a:t>
            </a:r>
          </a:p>
        </p:txBody>
      </p:sp>
      <p:sp>
        <p:nvSpPr>
          <p:cNvPr id="123" name="Shape 123"/>
          <p:cNvSpPr>
            <a:spLocks noGrp="1"/>
          </p:cNvSpPr>
          <p:nvPr>
            <p:ph type="body" sz="half" idx="1"/>
          </p:nvPr>
        </p:nvSpPr>
        <p:spPr>
          <a:xfrm>
            <a:off x="838199" y="2667000"/>
            <a:ext cx="7469190" cy="2816225"/>
          </a:xfrm>
          <a:prstGeom prst="rect">
            <a:avLst/>
          </a:prstGeom>
        </p:spPr>
        <p:txBody>
          <a:bodyPr lIns="46037" tIns="46037" rIns="46037" bIns="46037"/>
          <a:lstStyle/>
          <a:p>
            <a:pPr algn="ctr">
              <a:lnSpc>
                <a:spcPct val="81000"/>
              </a:lnSpc>
              <a:buSzTx/>
              <a:buNone/>
              <a:defRPr sz="2800"/>
            </a:pPr>
            <a:r>
              <a:rPr dirty="0"/>
              <a:t>Fall </a:t>
            </a:r>
            <a:r>
              <a:rPr lang="en-US" dirty="0"/>
              <a:t>2024</a:t>
            </a:r>
            <a:endParaRPr dirty="0"/>
          </a:p>
          <a:p>
            <a:pPr algn="ctr">
              <a:lnSpc>
                <a:spcPct val="81000"/>
              </a:lnSpc>
              <a:buSzTx/>
              <a:buNone/>
              <a:defRPr sz="2800"/>
            </a:pPr>
            <a:r>
              <a:rPr b="1" dirty="0"/>
              <a:t>Course Syllabus</a:t>
            </a:r>
          </a:p>
          <a:p>
            <a:pPr algn="ctr">
              <a:lnSpc>
                <a:spcPct val="81000"/>
              </a:lnSpc>
              <a:buSzTx/>
              <a:buNone/>
              <a:defRPr sz="2800"/>
            </a:pPr>
            <a:endParaRPr dirty="0"/>
          </a:p>
          <a:p>
            <a:pPr algn="ctr">
              <a:lnSpc>
                <a:spcPct val="81000"/>
              </a:lnSpc>
              <a:buSzTx/>
              <a:buNone/>
              <a:defRPr sz="2400"/>
            </a:pPr>
            <a:r>
              <a:rPr dirty="0"/>
              <a:t>Instructors: </a:t>
            </a:r>
            <a:r>
              <a:rPr lang="en-US" b="1" dirty="0">
                <a:solidFill>
                  <a:srgbClr val="002060"/>
                </a:solidFill>
              </a:rPr>
              <a:t>Sara Davis </a:t>
            </a:r>
            <a:r>
              <a:rPr dirty="0"/>
              <a:t>and </a:t>
            </a:r>
            <a:r>
              <a:rPr lang="en-US" b="1" dirty="0">
                <a:solidFill>
                  <a:srgbClr val="002060"/>
                </a:solidFill>
              </a:rPr>
              <a:t>Vinh Le</a:t>
            </a:r>
            <a:endParaRPr b="1" dirty="0">
              <a:solidFill>
                <a:srgbClr val="002060"/>
              </a:solidFill>
            </a:endParaRPr>
          </a:p>
          <a:p>
            <a:pPr algn="ctr">
              <a:lnSpc>
                <a:spcPct val="81000"/>
              </a:lnSpc>
              <a:buSzTx/>
              <a:buNone/>
              <a:defRPr sz="2400"/>
            </a:pPr>
            <a:r>
              <a:rPr dirty="0"/>
              <a:t>Department of Computer Science and Engineering</a:t>
            </a:r>
          </a:p>
          <a:p>
            <a:pPr algn="ctr">
              <a:lnSpc>
                <a:spcPct val="81000"/>
              </a:lnSpc>
              <a:buSzTx/>
              <a:buNone/>
              <a:defRPr sz="2000"/>
            </a:pPr>
            <a:endParaRPr dirty="0"/>
          </a:p>
          <a:p>
            <a:pPr algn="ctr">
              <a:lnSpc>
                <a:spcPct val="81000"/>
              </a:lnSpc>
              <a:buSzTx/>
              <a:buNone/>
              <a:defRPr sz="2000"/>
            </a:pPr>
            <a:r>
              <a:rPr dirty="0"/>
              <a:t>August </a:t>
            </a:r>
            <a:r>
              <a:rPr lang="en-US" dirty="0"/>
              <a:t>27</a:t>
            </a:r>
            <a:r>
              <a:rPr dirty="0"/>
              <a:t>, </a:t>
            </a:r>
            <a:r>
              <a:rPr lang="en-US" dirty="0"/>
              <a:t>2024</a:t>
            </a:r>
            <a:endParaRPr dirty="0"/>
          </a:p>
        </p:txBody>
      </p:sp>
      <p:sp>
        <p:nvSpPr>
          <p:cNvPr id="124" name="Shape 124"/>
          <p:cNvSpPr>
            <a:spLocks noGrp="1"/>
          </p:cNvSpPr>
          <p:nvPr>
            <p:ph type="sldNum" sz="quarter" idx="2"/>
          </p:nvPr>
        </p:nvSpPr>
        <p:spPr>
          <a:xfrm>
            <a:off x="8455983" y="6214190"/>
            <a:ext cx="196527" cy="338554"/>
          </a:xfrm>
          <a:prstGeom prst="rect">
            <a:avLst/>
          </a:prstGeom>
          <a:extLst>
            <a:ext uri="{C572A759-6A51-4108-AA02-DFA0A04FC94B}">
              <ma14:wrappingTextBoxFlag xmlns="" xmlns:ma14="http://schemas.microsoft.com/office/mac/drawingml/2011/main" val="1"/>
            </a:ext>
          </a:extLst>
        </p:spPr>
        <p:txBody>
          <a:bodyPr/>
          <a:lstStyle>
            <a:lvl1pPr>
              <a:defRPr>
                <a:solidFill>
                  <a:srgbClr val="0D62AF"/>
                </a:solidFill>
                <a:latin typeface="Corbel"/>
                <a:ea typeface="Corbel"/>
                <a:cs typeface="Corbel"/>
                <a:sym typeface="Corbel"/>
              </a:defRPr>
            </a:lvl1pPr>
          </a:lstStyle>
          <a:p>
            <a:fld id="{86CB4B4D-7CA3-9044-876B-883B54F8677D}" type="slidenum">
              <a:rPr sz="1600">
                <a:solidFill>
                  <a:schemeClr val="bg1"/>
                </a:solidFill>
                <a:latin typeface="Calibri" panose="020F0502020204030204" pitchFamily="34" charset="0"/>
              </a:rPr>
              <a:t>1</a:t>
            </a:fld>
            <a:endParaRPr sz="1600" dirty="0">
              <a:solidFill>
                <a:schemeClr val="bg1"/>
              </a:solidFill>
              <a:latin typeface="Calibri" panose="020F0502020204030204" pitchFamily="34" charset="0"/>
            </a:endParaRPr>
          </a:p>
        </p:txBody>
      </p:sp>
    </p:spTree>
  </p:cSld>
  <p:clrMapOvr>
    <a:masterClrMapping/>
  </p:clrMapOvr>
  <p:transition spd="slow">
    <p:wipe/>
  </p:transition>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iterate>
                                    <p:tmAbs val="0"/>
                                  </p:iterate>
                                  <p:childTnLst>
                                    <p:set>
                                      <p:cBhvr>
                                        <p:cTn id="6" fill="hold"/>
                                        <p:tgtEl>
                                          <p:spTgt spid="122"/>
                                        </p:tgtEl>
                                        <p:attrNameLst>
                                          <p:attrName>style.visibility</p:attrName>
                                        </p:attrNameLst>
                                      </p:cBhvr>
                                      <p:to>
                                        <p:strVal val="visible"/>
                                      </p:to>
                                    </p:set>
                                    <p:anim calcmode="lin" valueType="num">
                                      <p:cBhvr>
                                        <p:cTn id="7" dur="500" fill="hold"/>
                                        <p:tgtEl>
                                          <p:spTgt spid="122"/>
                                        </p:tgtEl>
                                        <p:attrNameLst>
                                          <p:attrName>ppt_x</p:attrName>
                                        </p:attrNameLst>
                                      </p:cBhvr>
                                      <p:tavLst>
                                        <p:tav tm="0">
                                          <p:val>
                                            <p:strVal val="#ppt_x"/>
                                          </p:val>
                                        </p:tav>
                                        <p:tav tm="100000">
                                          <p:val>
                                            <p:strVal val="#ppt_x"/>
                                          </p:val>
                                        </p:tav>
                                      </p:tavLst>
                                    </p:anim>
                                    <p:anim calcmode="lin" valueType="num">
                                      <p:cBhvr>
                                        <p:cTn id="8" dur="500" fill="hold"/>
                                        <p:tgtEl>
                                          <p:spTgt spid="12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F0FDA-7732-7B8F-1C20-EFBF349592FB}"/>
              </a:ext>
            </a:extLst>
          </p:cNvPr>
          <p:cNvSpPr>
            <a:spLocks noGrp="1"/>
          </p:cNvSpPr>
          <p:nvPr>
            <p:ph type="title"/>
          </p:nvPr>
        </p:nvSpPr>
        <p:spPr/>
        <p:txBody>
          <a:bodyPr>
            <a:normAutofit fontScale="90000"/>
          </a:bodyPr>
          <a:lstStyle/>
          <a:p>
            <a:r>
              <a:rPr lang="en-US" dirty="0"/>
              <a:t>Items to Note and Recommendations about Project Teams</a:t>
            </a:r>
          </a:p>
        </p:txBody>
      </p:sp>
      <p:sp>
        <p:nvSpPr>
          <p:cNvPr id="3" name="Text Placeholder 2">
            <a:extLst>
              <a:ext uri="{FF2B5EF4-FFF2-40B4-BE49-F238E27FC236}">
                <a16:creationId xmlns:a16="http://schemas.microsoft.com/office/drawing/2014/main" id="{AC114C5A-7202-7509-1E93-A5A01F93E5F9}"/>
              </a:ext>
            </a:extLst>
          </p:cNvPr>
          <p:cNvSpPr>
            <a:spLocks noGrp="1"/>
          </p:cNvSpPr>
          <p:nvPr>
            <p:ph type="body" idx="1"/>
          </p:nvPr>
        </p:nvSpPr>
        <p:spPr/>
        <p:txBody>
          <a:bodyPr/>
          <a:lstStyle/>
          <a:p>
            <a:r>
              <a:rPr lang="en-US" dirty="0"/>
              <a:t>If you only have 3 people on you team, there is the possibility you can be assigned a 4</a:t>
            </a:r>
            <a:r>
              <a:rPr lang="en-US" baseline="30000" dirty="0"/>
              <a:t>th</a:t>
            </a:r>
            <a:r>
              <a:rPr lang="en-US" dirty="0"/>
              <a:t> person in CS426(Spring)</a:t>
            </a:r>
          </a:p>
          <a:p>
            <a:r>
              <a:rPr lang="en-US" dirty="0"/>
              <a:t>Email the entire teaching team with your teammates listed once you have finalized your team</a:t>
            </a:r>
          </a:p>
          <a:p>
            <a:pPr lvl="1"/>
            <a:r>
              <a:rPr lang="en-US" dirty="0"/>
              <a:t>One of us will respond with your team number</a:t>
            </a:r>
          </a:p>
          <a:p>
            <a:r>
              <a:rPr lang="en-US" dirty="0"/>
              <a:t>If grouping with acquaintances, a serious conversation will probably be needed. Its work so there can be friction</a:t>
            </a:r>
            <a:r>
              <a:rPr lang="en-US"/>
              <a:t>. </a:t>
            </a:r>
          </a:p>
          <a:p>
            <a:endParaRPr lang="en-US" dirty="0"/>
          </a:p>
        </p:txBody>
      </p:sp>
    </p:spTree>
    <p:extLst>
      <p:ext uri="{BB962C8B-B14F-4D97-AF65-F5344CB8AC3E}">
        <p14:creationId xmlns:p14="http://schemas.microsoft.com/office/powerpoint/2010/main" val="166122939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p:cNvSpPr>
          <p:nvPr>
            <p:ph type="title"/>
          </p:nvPr>
        </p:nvSpPr>
        <p:spPr>
          <a:prstGeom prst="rect">
            <a:avLst/>
          </a:prstGeom>
        </p:spPr>
        <p:txBody>
          <a:bodyPr/>
          <a:lstStyle/>
          <a:p>
            <a:r>
              <a:rPr dirty="0"/>
              <a:t>C</a:t>
            </a:r>
            <a:r>
              <a:rPr lang="en-US" dirty="0"/>
              <a:t>S 425</a:t>
            </a:r>
            <a:r>
              <a:rPr dirty="0"/>
              <a:t> Overview</a:t>
            </a:r>
            <a:r>
              <a:rPr lang="en-US" dirty="0"/>
              <a:t> &amp; Outline</a:t>
            </a:r>
            <a:endParaRPr dirty="0"/>
          </a:p>
        </p:txBody>
      </p:sp>
      <p:sp>
        <p:nvSpPr>
          <p:cNvPr id="148" name="Shape 148"/>
          <p:cNvSpPr>
            <a:spLocks noGrp="1"/>
          </p:cNvSpPr>
          <p:nvPr>
            <p:ph type="body" idx="1"/>
          </p:nvPr>
        </p:nvSpPr>
        <p:spPr>
          <a:prstGeom prst="rect">
            <a:avLst/>
          </a:prstGeom>
        </p:spPr>
        <p:txBody>
          <a:bodyPr/>
          <a:lstStyle/>
          <a:p>
            <a:r>
              <a:rPr dirty="0"/>
              <a:t>Catalog description: CS 425</a:t>
            </a:r>
            <a:r>
              <a:rPr lang="en-US" dirty="0"/>
              <a:t> </a:t>
            </a:r>
            <a:r>
              <a:rPr dirty="0"/>
              <a:t>SOFTWARE ENGINEERING</a:t>
            </a:r>
            <a:endParaRPr lang="en-US" dirty="0"/>
          </a:p>
          <a:p>
            <a:pPr marL="0" indent="0">
              <a:buNone/>
            </a:pPr>
            <a:r>
              <a:rPr lang="en-US" dirty="0"/>
              <a:t>Software processes, project management, software requirements, system models, architectural design, detailed design, user interface design, implementation, integration, verification, validation, testing, evolution, rapid development, software tools (major capstone course)</a:t>
            </a:r>
            <a:endParaRPr dirty="0"/>
          </a:p>
          <a:p>
            <a:r>
              <a:rPr dirty="0"/>
              <a:t>Lecture + Lab: 3 + 0; Credit(s): 3</a:t>
            </a:r>
          </a:p>
          <a:p>
            <a:r>
              <a:rPr dirty="0"/>
              <a:t>Pre-requisites: </a:t>
            </a:r>
            <a:r>
              <a:rPr lang="en-US" dirty="0"/>
              <a:t>CS326; ENG102; CH201 or CH202 or CH 203; Junior or senior standing</a:t>
            </a:r>
            <a:endParaRPr dirty="0"/>
          </a:p>
          <a:p>
            <a:r>
              <a:rPr dirty="0"/>
              <a:t>Current </a:t>
            </a:r>
            <a:r>
              <a:rPr lang="en-US" dirty="0"/>
              <a:t>e</a:t>
            </a:r>
            <a:r>
              <a:rPr dirty="0"/>
              <a:t>nrollment: </a:t>
            </a:r>
            <a:r>
              <a:rPr lang="en-US" dirty="0"/>
              <a:t>152</a:t>
            </a:r>
            <a:r>
              <a:rPr dirty="0"/>
              <a:t> </a:t>
            </a:r>
            <a:r>
              <a:rPr lang="en-US" dirty="0"/>
              <a:t>s</a:t>
            </a:r>
            <a:r>
              <a:rPr dirty="0"/>
              <a:t>tudents</a:t>
            </a:r>
            <a:r>
              <a:rPr lang="en-US" dirty="0"/>
              <a:t> </a:t>
            </a:r>
            <a:endParaRPr dirty="0"/>
          </a:p>
        </p:txBody>
      </p:sp>
      <p:sp>
        <p:nvSpPr>
          <p:cNvPr id="149" name="Shape 149"/>
          <p:cNvSpPr>
            <a:spLocks noGrp="1"/>
          </p:cNvSpPr>
          <p:nvPr>
            <p:ph type="sldNum" sz="quarter" idx="2"/>
          </p:nvPr>
        </p:nvSpPr>
        <p:spPr>
          <a:xfrm>
            <a:off x="8351269" y="6429694"/>
            <a:ext cx="164082" cy="21844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11</a:t>
            </a:fld>
            <a:endParaRPr/>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Shape 147"/>
          <p:cNvSpPr>
            <a:spLocks noGrp="1"/>
          </p:cNvSpPr>
          <p:nvPr>
            <p:ph type="title"/>
          </p:nvPr>
        </p:nvSpPr>
        <p:spPr>
          <a:xfrm>
            <a:off x="628651" y="23224"/>
            <a:ext cx="7886700" cy="1171576"/>
          </a:xfrm>
          <a:prstGeom prst="rect">
            <a:avLst/>
          </a:prstGeom>
        </p:spPr>
        <p:txBody>
          <a:bodyPr/>
          <a:lstStyle/>
          <a:p>
            <a:r>
              <a:rPr dirty="0"/>
              <a:t>C</a:t>
            </a:r>
            <a:r>
              <a:rPr lang="en-US" dirty="0"/>
              <a:t>S 425 </a:t>
            </a:r>
            <a:r>
              <a:rPr dirty="0"/>
              <a:t>Overview</a:t>
            </a:r>
            <a:r>
              <a:rPr lang="en-US" dirty="0"/>
              <a:t> &amp; Outline</a:t>
            </a:r>
            <a:endParaRPr dirty="0"/>
          </a:p>
        </p:txBody>
      </p:sp>
      <p:sp>
        <p:nvSpPr>
          <p:cNvPr id="148" name="Shape 148"/>
          <p:cNvSpPr>
            <a:spLocks noGrp="1"/>
          </p:cNvSpPr>
          <p:nvPr>
            <p:ph type="body" idx="1"/>
          </p:nvPr>
        </p:nvSpPr>
        <p:spPr>
          <a:xfrm>
            <a:off x="698318" y="1105990"/>
            <a:ext cx="7886700" cy="4391298"/>
          </a:xfrm>
          <a:prstGeom prst="rect">
            <a:avLst/>
          </a:prstGeom>
        </p:spPr>
        <p:txBody>
          <a:bodyPr>
            <a:normAutofit/>
          </a:bodyPr>
          <a:lstStyle/>
          <a:p>
            <a:pPr algn="just"/>
            <a:r>
              <a:rPr lang="en-US" b="1" dirty="0"/>
              <a:t>Course Outline:</a:t>
            </a:r>
            <a:r>
              <a:rPr lang="en-US" dirty="0"/>
              <a:t>  This course covers the software development process, from requirements elicitation and analysis, through specification and design, to implementation, integration, testing, and maintenance (evolution). A variety of concepts, principles, techniques, and tools are presented, encompassing topics such as software processes, project management, people management, software requirements, system models, architectural and detailed design, user interface design, programming practices, verification and validation, and software evolution. Although the emphasis will be on modern approaches some more traditional software engineering techniques will also be discussed.</a:t>
            </a:r>
          </a:p>
          <a:p>
            <a:pPr marL="0" indent="0">
              <a:buNone/>
            </a:pPr>
            <a:endParaRPr dirty="0"/>
          </a:p>
        </p:txBody>
      </p:sp>
      <p:sp>
        <p:nvSpPr>
          <p:cNvPr id="149" name="Shape 149"/>
          <p:cNvSpPr>
            <a:spLocks noGrp="1"/>
          </p:cNvSpPr>
          <p:nvPr>
            <p:ph type="sldNum" sz="quarter" idx="2"/>
          </p:nvPr>
        </p:nvSpPr>
        <p:spPr>
          <a:xfrm>
            <a:off x="8351269" y="6429694"/>
            <a:ext cx="164082" cy="21844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12</a:t>
            </a:fld>
            <a:endParaRPr/>
          </a:p>
        </p:txBody>
      </p:sp>
    </p:spTree>
    <p:extLst>
      <p:ext uri="{BB962C8B-B14F-4D97-AF65-F5344CB8AC3E}">
        <p14:creationId xmlns:p14="http://schemas.microsoft.com/office/powerpoint/2010/main" val="3680898137"/>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Shape 151"/>
          <p:cNvSpPr>
            <a:spLocks noGrp="1"/>
          </p:cNvSpPr>
          <p:nvPr>
            <p:ph type="title"/>
          </p:nvPr>
        </p:nvSpPr>
        <p:spPr>
          <a:xfrm>
            <a:off x="696383" y="147478"/>
            <a:ext cx="7886700" cy="1171576"/>
          </a:xfrm>
          <a:prstGeom prst="rect">
            <a:avLst/>
          </a:prstGeom>
        </p:spPr>
        <p:txBody>
          <a:bodyPr/>
          <a:lstStyle/>
          <a:p>
            <a:r>
              <a:rPr dirty="0"/>
              <a:t>C</a:t>
            </a:r>
            <a:r>
              <a:rPr lang="en-US" dirty="0"/>
              <a:t>S 425 Overview &amp;</a:t>
            </a:r>
            <a:r>
              <a:rPr dirty="0"/>
              <a:t> Outline </a:t>
            </a:r>
          </a:p>
        </p:txBody>
      </p:sp>
      <p:sp>
        <p:nvSpPr>
          <p:cNvPr id="152" name="Shape 152"/>
          <p:cNvSpPr>
            <a:spLocks noGrp="1"/>
          </p:cNvSpPr>
          <p:nvPr>
            <p:ph type="body" idx="1"/>
          </p:nvPr>
        </p:nvSpPr>
        <p:spPr>
          <a:xfrm>
            <a:off x="762906" y="1279676"/>
            <a:ext cx="7886700" cy="4038601"/>
          </a:xfrm>
          <a:prstGeom prst="rect">
            <a:avLst/>
          </a:prstGeom>
        </p:spPr>
        <p:txBody>
          <a:bodyPr/>
          <a:lstStyle/>
          <a:p>
            <a:r>
              <a:rPr lang="en-US" b="1" dirty="0">
                <a:solidFill>
                  <a:srgbClr val="002060"/>
                </a:solidFill>
              </a:rPr>
              <a:t>Topics covered</a:t>
            </a:r>
            <a:r>
              <a:rPr dirty="0"/>
              <a:t>:</a:t>
            </a:r>
          </a:p>
          <a:p>
            <a:pPr marL="514350" lvl="1" indent="-171450">
              <a:spcBef>
                <a:spcPts val="300"/>
              </a:spcBef>
              <a:defRPr sz="1800"/>
            </a:pPr>
            <a:r>
              <a:rPr dirty="0"/>
              <a:t>Software development process</a:t>
            </a:r>
            <a:r>
              <a:rPr lang="en-US" dirty="0"/>
              <a:t>es</a:t>
            </a:r>
          </a:p>
          <a:p>
            <a:pPr marL="514350" lvl="1" indent="-171450">
              <a:spcBef>
                <a:spcPts val="300"/>
              </a:spcBef>
              <a:defRPr sz="1800"/>
            </a:pPr>
            <a:r>
              <a:rPr lang="en-US" dirty="0"/>
              <a:t>Agile software development</a:t>
            </a:r>
          </a:p>
          <a:p>
            <a:pPr marL="514350" lvl="1" indent="-171450">
              <a:spcBef>
                <a:spcPts val="300"/>
              </a:spcBef>
              <a:defRPr sz="1800"/>
            </a:pPr>
            <a:r>
              <a:rPr lang="en-US" dirty="0"/>
              <a:t>Software requirements</a:t>
            </a:r>
            <a:endParaRPr dirty="0"/>
          </a:p>
          <a:p>
            <a:pPr marL="514350" lvl="1" indent="-171450">
              <a:spcBef>
                <a:spcPts val="300"/>
              </a:spcBef>
              <a:defRPr sz="1800"/>
            </a:pPr>
            <a:r>
              <a:rPr dirty="0"/>
              <a:t>Requirements elicitation and analysis</a:t>
            </a:r>
          </a:p>
          <a:p>
            <a:pPr marL="514350" lvl="1" indent="-171450">
              <a:spcBef>
                <a:spcPts val="300"/>
              </a:spcBef>
              <a:defRPr sz="1800"/>
            </a:pPr>
            <a:r>
              <a:rPr dirty="0"/>
              <a:t>Specification and design</a:t>
            </a:r>
          </a:p>
          <a:p>
            <a:pPr marL="514350" lvl="1" indent="-171450">
              <a:spcBef>
                <a:spcPts val="300"/>
              </a:spcBef>
              <a:defRPr sz="1800"/>
            </a:pPr>
            <a:r>
              <a:rPr dirty="0"/>
              <a:t>Implementation</a:t>
            </a:r>
          </a:p>
          <a:p>
            <a:pPr marL="514350" lvl="1" indent="-171450">
              <a:spcBef>
                <a:spcPts val="300"/>
              </a:spcBef>
              <a:defRPr sz="1800"/>
            </a:pPr>
            <a:r>
              <a:rPr dirty="0"/>
              <a:t>Integration</a:t>
            </a:r>
          </a:p>
          <a:p>
            <a:pPr marL="514350" lvl="1" indent="-171450">
              <a:spcBef>
                <a:spcPts val="300"/>
              </a:spcBef>
              <a:defRPr sz="1800"/>
            </a:pPr>
            <a:r>
              <a:rPr dirty="0"/>
              <a:t>Testing</a:t>
            </a:r>
          </a:p>
          <a:p>
            <a:pPr marL="514350" lvl="1" indent="-171450">
              <a:spcBef>
                <a:spcPts val="300"/>
              </a:spcBef>
              <a:defRPr sz="1800"/>
            </a:pPr>
            <a:r>
              <a:rPr dirty="0"/>
              <a:t>Maintenance (evolution)</a:t>
            </a:r>
          </a:p>
          <a:p>
            <a:pPr marL="514350" lvl="1" indent="-171450">
              <a:spcBef>
                <a:spcPts val="300"/>
              </a:spcBef>
              <a:defRPr sz="1800"/>
            </a:pPr>
            <a:r>
              <a:rPr dirty="0"/>
              <a:t>Project management</a:t>
            </a:r>
          </a:p>
          <a:p>
            <a:pPr marL="514350" lvl="1" indent="-171450">
              <a:spcBef>
                <a:spcPts val="300"/>
              </a:spcBef>
              <a:defRPr sz="1800"/>
            </a:pPr>
            <a:r>
              <a:rPr dirty="0"/>
              <a:t>People management</a:t>
            </a:r>
          </a:p>
        </p:txBody>
      </p:sp>
      <p:sp>
        <p:nvSpPr>
          <p:cNvPr id="153" name="Shape 153"/>
          <p:cNvSpPr>
            <a:spLocks noGrp="1"/>
          </p:cNvSpPr>
          <p:nvPr>
            <p:ph type="sldNum" sz="quarter" idx="2"/>
          </p:nvPr>
        </p:nvSpPr>
        <p:spPr>
          <a:xfrm>
            <a:off x="8351269" y="6429694"/>
            <a:ext cx="164082" cy="21844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13</a:t>
            </a:fld>
            <a:endParaRPr dirty="0"/>
          </a:p>
        </p:txBody>
      </p:sp>
      <p:sp>
        <p:nvSpPr>
          <p:cNvPr id="154" name="Shape 154"/>
          <p:cNvSpPr/>
          <p:nvPr/>
        </p:nvSpPr>
        <p:spPr>
          <a:xfrm>
            <a:off x="4798180" y="1600360"/>
            <a:ext cx="4062356" cy="3419696"/>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pPr marL="514350" lvl="1" indent="-171450" defTabSz="685800">
              <a:lnSpc>
                <a:spcPct val="90000"/>
              </a:lnSpc>
              <a:spcBef>
                <a:spcPts val="300"/>
              </a:spcBef>
              <a:buSzPct val="100000"/>
              <a:buFont typeface="Arial"/>
              <a:buChar char="•"/>
            </a:pPr>
            <a:r>
              <a:rPr dirty="0"/>
              <a:t>User interface design</a:t>
            </a:r>
            <a:endParaRPr lang="en-US" dirty="0"/>
          </a:p>
          <a:p>
            <a:pPr marL="514350" lvl="1" indent="-171450" defTabSz="685800">
              <a:lnSpc>
                <a:spcPct val="90000"/>
              </a:lnSpc>
              <a:spcBef>
                <a:spcPts val="300"/>
              </a:spcBef>
              <a:buSzPct val="100000"/>
              <a:buFont typeface="Arial"/>
              <a:buChar char="•"/>
            </a:pPr>
            <a:r>
              <a:rPr lang="en-US" dirty="0"/>
              <a:t>System models</a:t>
            </a:r>
          </a:p>
          <a:p>
            <a:pPr marL="514350" lvl="1" indent="-171450" defTabSz="685800">
              <a:lnSpc>
                <a:spcPct val="90000"/>
              </a:lnSpc>
              <a:spcBef>
                <a:spcPts val="300"/>
              </a:spcBef>
              <a:buSzPct val="100000"/>
              <a:buFont typeface="Arial"/>
              <a:buChar char="•"/>
            </a:pPr>
            <a:r>
              <a:rPr lang="en-US" dirty="0"/>
              <a:t>Architectural and detailed design</a:t>
            </a:r>
          </a:p>
          <a:p>
            <a:pPr marL="514350" lvl="1" indent="-171450" defTabSz="685800">
              <a:lnSpc>
                <a:spcPct val="90000"/>
              </a:lnSpc>
              <a:spcBef>
                <a:spcPts val="300"/>
              </a:spcBef>
              <a:buSzPct val="100000"/>
              <a:buFont typeface="Arial"/>
              <a:buChar char="•"/>
            </a:pPr>
            <a:r>
              <a:rPr lang="en-US" dirty="0"/>
              <a:t>Basics of UML</a:t>
            </a:r>
          </a:p>
          <a:p>
            <a:pPr marL="514350" lvl="1" indent="-171450" defTabSz="685800">
              <a:lnSpc>
                <a:spcPct val="90000"/>
              </a:lnSpc>
              <a:spcBef>
                <a:spcPts val="300"/>
              </a:spcBef>
              <a:buSzPct val="100000"/>
              <a:buFont typeface="Arial"/>
              <a:buChar char="•"/>
            </a:pPr>
            <a:r>
              <a:rPr dirty="0"/>
              <a:t>Verification and validation</a:t>
            </a:r>
            <a:endParaRPr lang="en-US" dirty="0"/>
          </a:p>
          <a:p>
            <a:pPr marL="514350" lvl="1" indent="-171450" defTabSz="685800">
              <a:lnSpc>
                <a:spcPct val="90000"/>
              </a:lnSpc>
              <a:spcBef>
                <a:spcPts val="300"/>
              </a:spcBef>
              <a:buSzPct val="100000"/>
              <a:buFont typeface="Arial"/>
              <a:buChar char="•"/>
            </a:pPr>
            <a:r>
              <a:rPr lang="en-US" dirty="0"/>
              <a:t>Dependable systems</a:t>
            </a:r>
          </a:p>
          <a:p>
            <a:pPr marL="514350" lvl="1" indent="-171450" defTabSz="685800">
              <a:lnSpc>
                <a:spcPct val="90000"/>
              </a:lnSpc>
              <a:spcBef>
                <a:spcPts val="300"/>
              </a:spcBef>
              <a:buSzPct val="100000"/>
              <a:buFont typeface="Arial"/>
              <a:buChar char="•"/>
            </a:pPr>
            <a:r>
              <a:rPr lang="en-US" dirty="0"/>
              <a:t>Component-based software engineering</a:t>
            </a:r>
          </a:p>
          <a:p>
            <a:pPr marL="514350" lvl="1" indent="-171450" defTabSz="685800">
              <a:lnSpc>
                <a:spcPct val="90000"/>
              </a:lnSpc>
              <a:spcBef>
                <a:spcPts val="300"/>
              </a:spcBef>
              <a:buSzPct val="100000"/>
              <a:buFont typeface="Arial"/>
              <a:buChar char="•"/>
            </a:pPr>
            <a:r>
              <a:rPr lang="en-US" dirty="0"/>
              <a:t>Configuration management</a:t>
            </a:r>
            <a:endParaRPr dirty="0"/>
          </a:p>
          <a:p>
            <a:pPr marL="514350" lvl="1" indent="-171450" defTabSz="685800">
              <a:lnSpc>
                <a:spcPct val="90000"/>
              </a:lnSpc>
              <a:spcBef>
                <a:spcPts val="300"/>
              </a:spcBef>
              <a:buSzPct val="100000"/>
              <a:buFont typeface="Arial"/>
              <a:buChar char="•"/>
            </a:pPr>
            <a:r>
              <a:rPr dirty="0"/>
              <a:t>Preparation for </a:t>
            </a:r>
            <a:r>
              <a:rPr lang="en-US" dirty="0"/>
              <a:t>CS 426 </a:t>
            </a:r>
            <a:r>
              <a:rPr dirty="0"/>
              <a:t>Senior Projects</a:t>
            </a:r>
            <a:r>
              <a:rPr lang="en-US" dirty="0"/>
              <a:t> in Computer Science</a:t>
            </a:r>
          </a:p>
        </p:txBody>
      </p:sp>
    </p:spTree>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a:spLocks noGrp="1"/>
          </p:cNvSpPr>
          <p:nvPr>
            <p:ph type="title"/>
          </p:nvPr>
        </p:nvSpPr>
        <p:spPr>
          <a:xfrm>
            <a:off x="807660" y="47624"/>
            <a:ext cx="7886700" cy="1171576"/>
          </a:xfrm>
          <a:prstGeom prst="rect">
            <a:avLst/>
          </a:prstGeom>
        </p:spPr>
        <p:txBody>
          <a:bodyPr/>
          <a:lstStyle>
            <a:lvl1pPr defTabSz="665226">
              <a:defRPr sz="3783"/>
            </a:lvl1pPr>
          </a:lstStyle>
          <a:p>
            <a:r>
              <a:rPr dirty="0"/>
              <a:t>Who Owns My Intellectual Property?</a:t>
            </a:r>
          </a:p>
        </p:txBody>
      </p:sp>
      <p:sp>
        <p:nvSpPr>
          <p:cNvPr id="159" name="Shape 159"/>
          <p:cNvSpPr>
            <a:spLocks noGrp="1"/>
          </p:cNvSpPr>
          <p:nvPr>
            <p:ph type="sldNum" sz="quarter" idx="2"/>
          </p:nvPr>
        </p:nvSpPr>
        <p:spPr>
          <a:xfrm>
            <a:off x="8351269" y="6429694"/>
            <a:ext cx="164082" cy="21844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14</a:t>
            </a:fld>
            <a:endParaRPr/>
          </a:p>
        </p:txBody>
      </p:sp>
      <p:pic>
        <p:nvPicPr>
          <p:cNvPr id="160" name="image3.png" descr="Snapshot of one UNR web page that starts with &quot;Who Owns the IP?&quot;"/>
          <p:cNvPicPr>
            <a:picLocks noChangeAspect="1"/>
          </p:cNvPicPr>
          <p:nvPr/>
        </p:nvPicPr>
        <p:blipFill>
          <a:blip r:embed="rId2"/>
          <a:srcRect l="2693" r="1682"/>
          <a:stretch>
            <a:fillRect/>
          </a:stretch>
        </p:blipFill>
        <p:spPr>
          <a:xfrm>
            <a:off x="1600200" y="1219200"/>
            <a:ext cx="5410201" cy="1866900"/>
          </a:xfrm>
          <a:prstGeom prst="rect">
            <a:avLst/>
          </a:prstGeom>
          <a:ln w="12700">
            <a:miter lim="400000"/>
          </a:ln>
        </p:spPr>
      </p:pic>
      <p:pic>
        <p:nvPicPr>
          <p:cNvPr id="161" name="image4.png" descr="Snapshot taken from UNR website with some details on who is owning the IP. "/>
          <p:cNvPicPr>
            <a:picLocks noChangeAspect="1"/>
          </p:cNvPicPr>
          <p:nvPr/>
        </p:nvPicPr>
        <p:blipFill>
          <a:blip r:embed="rId3"/>
          <a:srcRect t="3571"/>
          <a:stretch>
            <a:fillRect/>
          </a:stretch>
        </p:blipFill>
        <p:spPr>
          <a:xfrm>
            <a:off x="1624012" y="3111498"/>
            <a:ext cx="5362576" cy="2314576"/>
          </a:xfrm>
          <a:prstGeom prst="rect">
            <a:avLst/>
          </a:prstGeom>
          <a:ln w="12700">
            <a:miter lim="400000"/>
          </a:ln>
        </p:spPr>
      </p:pic>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p:cNvSpPr>
          <p:nvPr>
            <p:ph type="title"/>
          </p:nvPr>
        </p:nvSpPr>
        <p:spPr>
          <a:prstGeom prst="rect">
            <a:avLst/>
          </a:prstGeom>
        </p:spPr>
        <p:txBody>
          <a:bodyPr/>
          <a:lstStyle/>
          <a:p>
            <a:r>
              <a:rPr dirty="0"/>
              <a:t>Text</a:t>
            </a:r>
            <a:r>
              <a:rPr lang="en-US" dirty="0"/>
              <a:t> &amp; Materials</a:t>
            </a:r>
            <a:endParaRPr dirty="0"/>
          </a:p>
        </p:txBody>
      </p:sp>
      <p:sp>
        <p:nvSpPr>
          <p:cNvPr id="165" name="Shape 165"/>
          <p:cNvSpPr>
            <a:spLocks noGrp="1"/>
          </p:cNvSpPr>
          <p:nvPr>
            <p:ph type="body" sz="half" idx="1"/>
          </p:nvPr>
        </p:nvSpPr>
        <p:spPr>
          <a:xfrm>
            <a:off x="4495800" y="1536701"/>
            <a:ext cx="4232124" cy="4038601"/>
          </a:xfrm>
          <a:prstGeom prst="rect">
            <a:avLst/>
          </a:prstGeom>
        </p:spPr>
        <p:txBody>
          <a:bodyPr/>
          <a:lstStyle/>
          <a:p>
            <a:r>
              <a:rPr dirty="0"/>
              <a:t>[SE-10] Ian Sommerville, Software Engineering, 10th Edition, </a:t>
            </a:r>
            <a:r>
              <a:rPr lang="en-US" dirty="0"/>
              <a:t>Pearson Higher Ed.</a:t>
            </a:r>
            <a:r>
              <a:rPr dirty="0"/>
              <a:t>, 2015, ISBN: 0-13-394303-8</a:t>
            </a:r>
            <a:r>
              <a:rPr lang="en-US" dirty="0"/>
              <a:t> [you can also use the </a:t>
            </a:r>
            <a:r>
              <a:rPr lang="en-US" i="1" dirty="0">
                <a:solidFill>
                  <a:schemeClr val="tx1"/>
                </a:solidFill>
              </a:rPr>
              <a:t>International Edition</a:t>
            </a:r>
            <a:r>
              <a:rPr lang="en-US" dirty="0">
                <a:solidFill>
                  <a:schemeClr val="tx1"/>
                </a:solidFill>
              </a:rPr>
              <a:t> </a:t>
            </a:r>
            <a:r>
              <a:rPr lang="en-US" dirty="0"/>
              <a:t>– English version; but make sure it is 10</a:t>
            </a:r>
            <a:r>
              <a:rPr lang="en-US" baseline="30000" dirty="0"/>
              <a:t>th</a:t>
            </a:r>
            <a:r>
              <a:rPr lang="en-US" dirty="0"/>
              <a:t> Ed]</a:t>
            </a:r>
            <a:endParaRPr dirty="0"/>
          </a:p>
          <a:p>
            <a:r>
              <a:rPr dirty="0"/>
              <a:t>Lecture notes:  include presentations that will be made available by the instructors and notes that you will take during lectures</a:t>
            </a:r>
          </a:p>
          <a:p>
            <a:r>
              <a:rPr dirty="0"/>
              <a:t>Additional material as indicated later by the instructors</a:t>
            </a:r>
          </a:p>
        </p:txBody>
      </p:sp>
      <p:sp>
        <p:nvSpPr>
          <p:cNvPr id="166" name="Shape 166"/>
          <p:cNvSpPr>
            <a:spLocks noGrp="1"/>
          </p:cNvSpPr>
          <p:nvPr>
            <p:ph type="sldNum" sz="quarter" idx="2"/>
          </p:nvPr>
        </p:nvSpPr>
        <p:spPr>
          <a:xfrm>
            <a:off x="8291328" y="6429694"/>
            <a:ext cx="224023" cy="21844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15</a:t>
            </a:fld>
            <a:endParaRPr/>
          </a:p>
        </p:txBody>
      </p:sp>
      <p:pic>
        <p:nvPicPr>
          <p:cNvPr id="167" name="image5.jpeg" descr="Little girl reading from the software engineering textbook. "/>
          <p:cNvPicPr>
            <a:picLocks noChangeAspect="1"/>
          </p:cNvPicPr>
          <p:nvPr/>
        </p:nvPicPr>
        <p:blipFill>
          <a:blip r:embed="rId2"/>
          <a:stretch>
            <a:fillRect/>
          </a:stretch>
        </p:blipFill>
        <p:spPr>
          <a:xfrm rot="5400000">
            <a:off x="457200" y="2057400"/>
            <a:ext cx="3657600" cy="2743200"/>
          </a:xfrm>
          <a:prstGeom prst="rect">
            <a:avLst/>
          </a:prstGeom>
          <a:ln w="12700">
            <a:miter lim="400000"/>
          </a:ln>
        </p:spPr>
      </p:pic>
    </p:spTree>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p:cNvSpPr>
          <p:nvPr>
            <p:ph type="title"/>
          </p:nvPr>
        </p:nvSpPr>
        <p:spPr>
          <a:xfrm>
            <a:off x="628650" y="0"/>
            <a:ext cx="7886700" cy="1171576"/>
          </a:xfrm>
          <a:prstGeom prst="rect">
            <a:avLst/>
          </a:prstGeom>
        </p:spPr>
        <p:txBody>
          <a:bodyPr>
            <a:normAutofit/>
          </a:bodyPr>
          <a:lstStyle/>
          <a:p>
            <a:r>
              <a:rPr lang="en-US" dirty="0"/>
              <a:t>Class Procedures/Structures</a:t>
            </a:r>
            <a:endParaRPr dirty="0"/>
          </a:p>
        </p:txBody>
      </p:sp>
      <p:sp>
        <p:nvSpPr>
          <p:cNvPr id="165" name="Shape 165"/>
          <p:cNvSpPr>
            <a:spLocks noGrp="1"/>
          </p:cNvSpPr>
          <p:nvPr>
            <p:ph type="body" sz="half" idx="1"/>
          </p:nvPr>
        </p:nvSpPr>
        <p:spPr>
          <a:xfrm>
            <a:off x="134471" y="849214"/>
            <a:ext cx="8846691" cy="3936275"/>
          </a:xfrm>
          <a:prstGeom prst="rect">
            <a:avLst/>
          </a:prstGeom>
        </p:spPr>
        <p:txBody>
          <a:bodyPr lIns="45719" tIns="45720" rIns="45719" bIns="45720" anchor="t">
            <a:noAutofit/>
          </a:bodyPr>
          <a:lstStyle/>
          <a:p>
            <a:r>
              <a:rPr lang="en-US" b="1" dirty="0"/>
              <a:t>In-person</a:t>
            </a:r>
            <a:r>
              <a:rPr lang="en-US" dirty="0"/>
              <a:t>: Physical presence is mandatory for this capstone course.  Attendance to lectures will be checked through the use of </a:t>
            </a:r>
            <a:r>
              <a:rPr lang="en-US" dirty="0" err="1"/>
              <a:t>TopHat</a:t>
            </a:r>
            <a:r>
              <a:rPr lang="en-US" dirty="0"/>
              <a:t>, which requires an account. </a:t>
            </a:r>
          </a:p>
          <a:p>
            <a:r>
              <a:rPr lang="en-US" dirty="0" err="1"/>
              <a:t>TopHat</a:t>
            </a:r>
            <a:r>
              <a:rPr lang="en-US" dirty="0"/>
              <a:t> is a tool used by the University and is free for our students, you just need to make an account with the same email address as the one you use for </a:t>
            </a:r>
            <a:r>
              <a:rPr lang="en-US" dirty="0" err="1"/>
              <a:t>WebCampus</a:t>
            </a:r>
            <a:r>
              <a:rPr lang="en-US" dirty="0"/>
              <a:t>. Failure to sign up for </a:t>
            </a:r>
            <a:r>
              <a:rPr lang="en-US" dirty="0" err="1"/>
              <a:t>TopHat</a:t>
            </a:r>
            <a:r>
              <a:rPr lang="en-US" dirty="0"/>
              <a:t> correctly will result in a 0 in the in attendance category because </a:t>
            </a:r>
            <a:r>
              <a:rPr lang="en-US" dirty="0" err="1"/>
              <a:t>WebCampus</a:t>
            </a:r>
            <a:r>
              <a:rPr lang="en-US" dirty="0"/>
              <a:t> and </a:t>
            </a:r>
            <a:r>
              <a:rPr lang="en-US" dirty="0" err="1"/>
              <a:t>TopHat</a:t>
            </a:r>
            <a:r>
              <a:rPr lang="en-US" dirty="0"/>
              <a:t> will not sync correctly, so make sure you pay attention when you sign up to </a:t>
            </a:r>
            <a:r>
              <a:rPr lang="en-US" dirty="0" err="1"/>
              <a:t>TopHat</a:t>
            </a:r>
            <a:r>
              <a:rPr lang="en-US" dirty="0"/>
              <a:t>. If you already have an account tied to your </a:t>
            </a:r>
            <a:r>
              <a:rPr lang="en-US" dirty="0" err="1"/>
              <a:t>WebCampus</a:t>
            </a:r>
            <a:r>
              <a:rPr lang="en-US" dirty="0"/>
              <a:t> email because you used </a:t>
            </a:r>
            <a:r>
              <a:rPr lang="en-US" dirty="0" err="1"/>
              <a:t>TopHat</a:t>
            </a:r>
            <a:r>
              <a:rPr lang="en-US" dirty="0"/>
              <a:t> in another class, you have been enrolled and should see the class the next time you log in to </a:t>
            </a:r>
            <a:r>
              <a:rPr lang="en-US" dirty="0" err="1"/>
              <a:t>TopHat</a:t>
            </a:r>
            <a:r>
              <a:rPr lang="en-US" dirty="0"/>
              <a:t>. If you don't already have a </a:t>
            </a:r>
            <a:r>
              <a:rPr lang="en-US" dirty="0" err="1"/>
              <a:t>TopHat</a:t>
            </a:r>
            <a:r>
              <a:rPr lang="en-US" dirty="0"/>
              <a:t> account associated with that email, an invite was sent to the email you signed up for </a:t>
            </a:r>
            <a:r>
              <a:rPr lang="en-US" dirty="0" err="1"/>
              <a:t>WebCampus</a:t>
            </a:r>
            <a:r>
              <a:rPr lang="en-US" dirty="0"/>
              <a:t> with. Please don't do a class search as it will make it more likely for you to use the wrong email.</a:t>
            </a:r>
            <a:endParaRPr lang="en-US" sz="2000" dirty="0">
              <a:effectLst/>
              <a:latin typeface="Times New Roman" panose="02020603050405020304" pitchFamily="18" charset="0"/>
              <a:ea typeface="Times New Roman" panose="02020603050405020304" pitchFamily="18" charset="0"/>
            </a:endParaRPr>
          </a:p>
        </p:txBody>
      </p:sp>
      <p:sp>
        <p:nvSpPr>
          <p:cNvPr id="166" name="Shape 166"/>
          <p:cNvSpPr>
            <a:spLocks noGrp="1"/>
          </p:cNvSpPr>
          <p:nvPr>
            <p:ph type="sldNum" sz="quarter" idx="2"/>
          </p:nvPr>
        </p:nvSpPr>
        <p:spPr>
          <a:xfrm>
            <a:off x="8291328" y="6429694"/>
            <a:ext cx="224023" cy="21844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16</a:t>
            </a:fld>
            <a:endParaRPr/>
          </a:p>
        </p:txBody>
      </p:sp>
    </p:spTree>
    <p:extLst>
      <p:ext uri="{BB962C8B-B14F-4D97-AF65-F5344CB8AC3E}">
        <p14:creationId xmlns:p14="http://schemas.microsoft.com/office/powerpoint/2010/main" val="3162341660"/>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a:spLocks noGrp="1"/>
          </p:cNvSpPr>
          <p:nvPr>
            <p:ph type="title"/>
          </p:nvPr>
        </p:nvSpPr>
        <p:spPr>
          <a:xfrm>
            <a:off x="628650" y="0"/>
            <a:ext cx="7886700" cy="1171576"/>
          </a:xfrm>
          <a:prstGeom prst="rect">
            <a:avLst/>
          </a:prstGeom>
        </p:spPr>
        <p:txBody>
          <a:bodyPr>
            <a:normAutofit/>
          </a:bodyPr>
          <a:lstStyle/>
          <a:p>
            <a:r>
              <a:rPr lang="en-US" dirty="0"/>
              <a:t>Class Procedures/Structures</a:t>
            </a:r>
            <a:endParaRPr dirty="0"/>
          </a:p>
        </p:txBody>
      </p:sp>
      <p:sp>
        <p:nvSpPr>
          <p:cNvPr id="165" name="Shape 165"/>
          <p:cNvSpPr>
            <a:spLocks noGrp="1"/>
          </p:cNvSpPr>
          <p:nvPr>
            <p:ph type="body" sz="half" idx="1"/>
          </p:nvPr>
        </p:nvSpPr>
        <p:spPr>
          <a:xfrm>
            <a:off x="134471" y="849214"/>
            <a:ext cx="8846691" cy="3936275"/>
          </a:xfrm>
          <a:prstGeom prst="rect">
            <a:avLst/>
          </a:prstGeom>
        </p:spPr>
        <p:txBody>
          <a:bodyPr lIns="45719" tIns="45720" rIns="45719" bIns="45720" anchor="t">
            <a:noAutofit/>
          </a:bodyPr>
          <a:lstStyle/>
          <a:p>
            <a:r>
              <a:rPr lang="en-US" dirty="0"/>
              <a:t>Capstone course with both individual and teamwork requirements -- specifically, individual assignments, class participation, a midterm exam and a final exam; also, a team project involving 3 or 4 students in each team, and developed in four software engineering phases: concept, specification, design, and prototype. The course also includes team meetings with the instructors for project approval and project demos as well as a short in-class project presentation by each team. </a:t>
            </a:r>
          </a:p>
          <a:p>
            <a:r>
              <a:rPr lang="en-US" b="1" dirty="0"/>
              <a:t>UNR College of Engineering’s Guidelines for Sponsored Senior Design Engineering Capstone Projects</a:t>
            </a:r>
            <a:r>
              <a:rPr lang="en-US" dirty="0"/>
              <a:t> are available at the following link (</a:t>
            </a:r>
            <a:r>
              <a:rPr lang="en-US" b="1" i="1" dirty="0"/>
              <a:t>please note that a Capstone Guidelines document must be signed by students, instructors, and sponsors</a:t>
            </a:r>
            <a:r>
              <a:rPr lang="en-US" dirty="0"/>
              <a:t>):  </a:t>
            </a:r>
            <a:r>
              <a:rPr lang="en-US" u="sng" dirty="0">
                <a:hlinkClick r:id="rId3"/>
              </a:rPr>
              <a:t>https://www.unr.edu/engineering/news-and-events/special-events/innovation-day/guidelinesLinks to an external site.</a:t>
            </a:r>
            <a:endParaRPr lang="en-US" dirty="0"/>
          </a:p>
          <a:p>
            <a:pPr marL="0" marR="0" indent="0">
              <a:lnSpc>
                <a:spcPct val="107000"/>
              </a:lnSpc>
              <a:spcBef>
                <a:spcPts val="0"/>
              </a:spcBef>
              <a:spcAft>
                <a:spcPts val="800"/>
              </a:spcAft>
              <a:buNone/>
            </a:pPr>
            <a:endParaRPr lang="en-US" sz="2000" dirty="0">
              <a:effectLst/>
              <a:latin typeface="Times New Roman" panose="02020603050405020304" pitchFamily="18" charset="0"/>
              <a:ea typeface="Times New Roman" panose="02020603050405020304" pitchFamily="18" charset="0"/>
            </a:endParaRPr>
          </a:p>
        </p:txBody>
      </p:sp>
      <p:sp>
        <p:nvSpPr>
          <p:cNvPr id="166" name="Shape 166"/>
          <p:cNvSpPr>
            <a:spLocks noGrp="1"/>
          </p:cNvSpPr>
          <p:nvPr>
            <p:ph type="sldNum" sz="quarter" idx="2"/>
          </p:nvPr>
        </p:nvSpPr>
        <p:spPr>
          <a:xfrm>
            <a:off x="8291328" y="6429694"/>
            <a:ext cx="224023" cy="218441"/>
          </a:xfrm>
          <a:prstGeom prst="rect">
            <a:avLst/>
          </a:prstGeom>
          <a:extLst>
            <a:ext uri="{C572A759-6A51-4108-AA02-DFA0A04FC94B}">
              <ma14:wrappingTextBoxFlag xmlns:ma14="http://schemas.microsoft.com/office/mac/drawingml/2011/main" xmlns="" val="1"/>
            </a:ext>
          </a:extLst>
        </p:spPr>
        <p:txBody>
          <a:bodyPr/>
          <a:lstStyle/>
          <a:p>
            <a:fld id="{86CB4B4D-7CA3-9044-876B-883B54F8677D}" type="slidenum">
              <a:rPr/>
              <a:t>17</a:t>
            </a:fld>
            <a:endParaRPr/>
          </a:p>
        </p:txBody>
      </p:sp>
    </p:spTree>
    <p:extLst>
      <p:ext uri="{BB962C8B-B14F-4D97-AF65-F5344CB8AC3E}">
        <p14:creationId xmlns:p14="http://schemas.microsoft.com/office/powerpoint/2010/main" val="349389182"/>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p:cNvSpPr>
          <p:nvPr>
            <p:ph type="title"/>
          </p:nvPr>
        </p:nvSpPr>
        <p:spPr>
          <a:xfrm>
            <a:off x="0" y="365125"/>
            <a:ext cx="9144000" cy="1171576"/>
          </a:xfrm>
          <a:prstGeom prst="rect">
            <a:avLst/>
          </a:prstGeom>
        </p:spPr>
        <p:txBody>
          <a:bodyPr>
            <a:normAutofit/>
          </a:bodyPr>
          <a:lstStyle/>
          <a:p>
            <a:r>
              <a:rPr dirty="0"/>
              <a:t>Student </a:t>
            </a:r>
            <a:r>
              <a:rPr lang="en-US" dirty="0"/>
              <a:t>Learning </a:t>
            </a:r>
            <a:r>
              <a:rPr dirty="0"/>
              <a:t>Outcomes</a:t>
            </a:r>
            <a:r>
              <a:rPr lang="en-US" dirty="0"/>
              <a:t> [SLOs]</a:t>
            </a:r>
            <a:br>
              <a:rPr lang="en-US" dirty="0"/>
            </a:br>
            <a:r>
              <a:rPr lang="en-US" sz="3100" dirty="0"/>
              <a:t>[in bold, outcomes of CS 425: </a:t>
            </a:r>
            <a:r>
              <a:rPr lang="en-US" sz="3100" b="1" dirty="0">
                <a:latin typeface="Arial" panose="020B0604020202020204" pitchFamily="34" charset="0"/>
                <a:cs typeface="Arial" panose="020B0604020202020204" pitchFamily="34" charset="0"/>
              </a:rPr>
              <a:t>4, 5, 6</a:t>
            </a:r>
            <a:r>
              <a:rPr lang="en-US" sz="3100" dirty="0"/>
              <a:t>]</a:t>
            </a:r>
            <a:endParaRPr sz="3100" dirty="0"/>
          </a:p>
        </p:txBody>
      </p:sp>
      <p:sp>
        <p:nvSpPr>
          <p:cNvPr id="207" name="Shape 207"/>
          <p:cNvSpPr>
            <a:spLocks noGrp="1"/>
          </p:cNvSpPr>
          <p:nvPr>
            <p:ph type="body" idx="1"/>
          </p:nvPr>
        </p:nvSpPr>
        <p:spPr>
          <a:prstGeom prst="rect">
            <a:avLst/>
          </a:prstGeom>
        </p:spPr>
        <p:txBody>
          <a:bodyPr>
            <a:normAutofit lnSpcReduction="10000"/>
          </a:bodyPr>
          <a:lstStyle/>
          <a:p>
            <a:pPr marL="457200" indent="-457200">
              <a:buFont typeface="+mj-lt"/>
              <a:buAutoNum type="arabicPeriod"/>
            </a:pPr>
            <a:r>
              <a:rPr lang="en-US" dirty="0"/>
              <a:t>Identify, formulate, analyze, and solve complex computing or engineering problems by applying principles of computing, engineering, science, and mathematics.</a:t>
            </a:r>
          </a:p>
          <a:p>
            <a:pPr marL="457200" indent="-457200">
              <a:buFont typeface="+mj-lt"/>
              <a:buAutoNum type="arabicPeriod"/>
            </a:pPr>
            <a:r>
              <a:rPr lang="en-US" dirty="0"/>
              <a:t>Design, implement, and evaluate a computing or engineering solution to meet a given set of requirements, with consideration of public health, safety, and welfare, as well as global, cultural, social, environmental, and economic factors.</a:t>
            </a:r>
          </a:p>
          <a:p>
            <a:pPr marL="457200" indent="-457200">
              <a:buFont typeface="+mj-lt"/>
              <a:buAutoNum type="arabicPeriod"/>
            </a:pPr>
            <a:r>
              <a:rPr lang="en-US" dirty="0"/>
              <a:t>Communicate effectively in a variety of professional contexts, with a range of audiences.</a:t>
            </a:r>
          </a:p>
          <a:p>
            <a:pPr marL="457200" indent="-457200">
              <a:buFont typeface="+mj-lt"/>
              <a:buAutoNum type="arabicPeriod"/>
            </a:pPr>
            <a:r>
              <a:rPr lang="en-US" b="1" dirty="0">
                <a:solidFill>
                  <a:schemeClr val="tx1"/>
                </a:solidFill>
              </a:rPr>
              <a:t>Recognize professional responsibilities and make informed judgments in engineering and computing practice based on legal and ethical principles, considering the impact of solutions in global, economic, environmental, and societal contexts.</a:t>
            </a:r>
          </a:p>
        </p:txBody>
      </p:sp>
      <p:sp>
        <p:nvSpPr>
          <p:cNvPr id="208" name="Shape 208"/>
          <p:cNvSpPr>
            <a:spLocks noGrp="1"/>
          </p:cNvSpPr>
          <p:nvPr>
            <p:ph type="sldNum" sz="quarter" idx="2"/>
          </p:nvPr>
        </p:nvSpPr>
        <p:spPr>
          <a:xfrm>
            <a:off x="8291328" y="6429694"/>
            <a:ext cx="224023" cy="21844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18</a:t>
            </a:fld>
            <a:endParaRPr/>
          </a:p>
        </p:txBody>
      </p:sp>
    </p:spTree>
    <p:extLst>
      <p:ext uri="{BB962C8B-B14F-4D97-AF65-F5344CB8AC3E}">
        <p14:creationId xmlns:p14="http://schemas.microsoft.com/office/powerpoint/2010/main" val="3021542054"/>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Shape 206"/>
          <p:cNvSpPr>
            <a:spLocks noGrp="1"/>
          </p:cNvSpPr>
          <p:nvPr>
            <p:ph type="title"/>
          </p:nvPr>
        </p:nvSpPr>
        <p:spPr>
          <a:xfrm>
            <a:off x="0" y="365125"/>
            <a:ext cx="9144000" cy="1171576"/>
          </a:xfrm>
          <a:prstGeom prst="rect">
            <a:avLst/>
          </a:prstGeom>
        </p:spPr>
        <p:txBody>
          <a:bodyPr>
            <a:normAutofit/>
          </a:bodyPr>
          <a:lstStyle/>
          <a:p>
            <a:r>
              <a:rPr dirty="0"/>
              <a:t>Student </a:t>
            </a:r>
            <a:r>
              <a:rPr lang="en-US" dirty="0"/>
              <a:t>Learning </a:t>
            </a:r>
            <a:r>
              <a:rPr dirty="0"/>
              <a:t>Outcomes</a:t>
            </a:r>
            <a:r>
              <a:rPr lang="en-US" dirty="0"/>
              <a:t> </a:t>
            </a:r>
            <a:r>
              <a:rPr lang="en-US" sz="3600" dirty="0"/>
              <a:t>[cont’d]</a:t>
            </a:r>
            <a:br>
              <a:rPr lang="en-US" dirty="0"/>
            </a:br>
            <a:r>
              <a:rPr lang="en-US" sz="3100" dirty="0"/>
              <a:t>[in bold, outcomes of CS 425: </a:t>
            </a:r>
            <a:r>
              <a:rPr lang="en-US" sz="3100" b="1" dirty="0">
                <a:latin typeface="Arial" panose="020B0604020202020204" pitchFamily="34" charset="0"/>
                <a:cs typeface="Arial" panose="020B0604020202020204" pitchFamily="34" charset="0"/>
              </a:rPr>
              <a:t>4, 5, 6</a:t>
            </a:r>
            <a:r>
              <a:rPr lang="en-US" sz="3100" dirty="0"/>
              <a:t>]</a:t>
            </a:r>
            <a:endParaRPr sz="3100" dirty="0"/>
          </a:p>
        </p:txBody>
      </p:sp>
      <p:sp>
        <p:nvSpPr>
          <p:cNvPr id="207" name="Shape 207"/>
          <p:cNvSpPr>
            <a:spLocks noGrp="1"/>
          </p:cNvSpPr>
          <p:nvPr>
            <p:ph type="body" idx="1"/>
          </p:nvPr>
        </p:nvSpPr>
        <p:spPr>
          <a:prstGeom prst="rect">
            <a:avLst/>
          </a:prstGeom>
        </p:spPr>
        <p:txBody>
          <a:bodyPr>
            <a:normAutofit/>
          </a:bodyPr>
          <a:lstStyle/>
          <a:p>
            <a:pPr marL="347663" indent="-347663">
              <a:buNone/>
            </a:pPr>
            <a:r>
              <a:rPr lang="en-US" b="1" dirty="0"/>
              <a:t>5. </a:t>
            </a:r>
            <a:r>
              <a:rPr lang="en-US" dirty="0"/>
              <a:t>	</a:t>
            </a:r>
            <a:r>
              <a:rPr lang="en-US" b="1" dirty="0"/>
              <a:t>Function effectively as a member or leader of a team engaged in activities appropriate to the program's discipline, creating a collaborative and inclusive environment, establishing goals, planning tasks, and meeting objectives.</a:t>
            </a:r>
          </a:p>
          <a:p>
            <a:pPr marL="347663" indent="-347663">
              <a:buNone/>
            </a:pPr>
            <a:r>
              <a:rPr lang="en-US" b="1" dirty="0"/>
              <a:t>6. 	Apply computer science theory and software development fundamentals to produce computing-based solutions.</a:t>
            </a:r>
          </a:p>
          <a:p>
            <a:pPr marL="347663" indent="-347663">
              <a:buNone/>
            </a:pPr>
            <a:r>
              <a:rPr lang="en-US" dirty="0"/>
              <a:t>7. 	Develop and conduct appropriate experimentation, analyze and interpret data, and use engineering judgment to draw conclusions.</a:t>
            </a:r>
          </a:p>
          <a:p>
            <a:pPr marL="347663" indent="-347663">
              <a:buNone/>
            </a:pPr>
            <a:r>
              <a:rPr lang="en-US" dirty="0"/>
              <a:t>8. 	Acquire and apply new knowledge as needed, using appropriate learning strategies.</a:t>
            </a:r>
          </a:p>
        </p:txBody>
      </p:sp>
      <p:sp>
        <p:nvSpPr>
          <p:cNvPr id="208" name="Shape 208"/>
          <p:cNvSpPr>
            <a:spLocks noGrp="1"/>
          </p:cNvSpPr>
          <p:nvPr>
            <p:ph type="sldNum" sz="quarter" idx="2"/>
          </p:nvPr>
        </p:nvSpPr>
        <p:spPr>
          <a:xfrm>
            <a:off x="8291328" y="6429694"/>
            <a:ext cx="224023" cy="21844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19</a:t>
            </a:fld>
            <a:endParaRPr/>
          </a:p>
        </p:txBody>
      </p:sp>
    </p:spTree>
    <p:extLst>
      <p:ext uri="{BB962C8B-B14F-4D97-AF65-F5344CB8AC3E}">
        <p14:creationId xmlns:p14="http://schemas.microsoft.com/office/powerpoint/2010/main" val="1819043877"/>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a:spLocks noGrp="1"/>
          </p:cNvSpPr>
          <p:nvPr>
            <p:ph type="title"/>
          </p:nvPr>
        </p:nvSpPr>
        <p:spPr>
          <a:xfrm>
            <a:off x="628651" y="76324"/>
            <a:ext cx="7886700" cy="1171576"/>
          </a:xfrm>
          <a:prstGeom prst="rect">
            <a:avLst/>
          </a:prstGeom>
        </p:spPr>
        <p:txBody>
          <a:bodyPr/>
          <a:lstStyle/>
          <a:p>
            <a:r>
              <a:rPr lang="en-US" dirty="0"/>
              <a:t>Syllabus Outline</a:t>
            </a:r>
            <a:endParaRPr dirty="0"/>
          </a:p>
        </p:txBody>
      </p:sp>
      <p:sp>
        <p:nvSpPr>
          <p:cNvPr id="127" name="Shape 127"/>
          <p:cNvSpPr>
            <a:spLocks noGrp="1"/>
          </p:cNvSpPr>
          <p:nvPr>
            <p:ph type="body" idx="1"/>
          </p:nvPr>
        </p:nvSpPr>
        <p:spPr>
          <a:xfrm>
            <a:off x="896983" y="1084468"/>
            <a:ext cx="8088631" cy="4323554"/>
          </a:xfrm>
          <a:prstGeom prst="rect">
            <a:avLst/>
          </a:prstGeom>
        </p:spPr>
        <p:txBody>
          <a:bodyPr>
            <a:normAutofit/>
          </a:bodyPr>
          <a:lstStyle/>
          <a:p>
            <a:r>
              <a:rPr lang="en-US" dirty="0"/>
              <a:t>Capstone Overview</a:t>
            </a:r>
          </a:p>
          <a:p>
            <a:r>
              <a:rPr lang="en-US" dirty="0"/>
              <a:t>The Instructors &amp; The Students</a:t>
            </a:r>
          </a:p>
          <a:p>
            <a:r>
              <a:rPr lang="en-US" dirty="0"/>
              <a:t>The Project</a:t>
            </a:r>
          </a:p>
          <a:p>
            <a:r>
              <a:rPr dirty="0"/>
              <a:t>C</a:t>
            </a:r>
            <a:r>
              <a:rPr lang="en-US" dirty="0"/>
              <a:t>S 425</a:t>
            </a:r>
            <a:r>
              <a:rPr dirty="0"/>
              <a:t> </a:t>
            </a:r>
            <a:r>
              <a:rPr lang="en-US" dirty="0"/>
              <a:t>Ov</a:t>
            </a:r>
            <a:r>
              <a:rPr dirty="0"/>
              <a:t>e</a:t>
            </a:r>
            <a:r>
              <a:rPr lang="en-US" dirty="0"/>
              <a:t>r</a:t>
            </a:r>
            <a:r>
              <a:rPr dirty="0"/>
              <a:t>view &amp; Outline</a:t>
            </a:r>
          </a:p>
          <a:p>
            <a:r>
              <a:rPr dirty="0"/>
              <a:t>Texts</a:t>
            </a:r>
            <a:r>
              <a:rPr lang="en-US" dirty="0"/>
              <a:t> &amp; Other Materials Required</a:t>
            </a:r>
          </a:p>
          <a:p>
            <a:r>
              <a:rPr lang="en-US" dirty="0"/>
              <a:t>Class Procedures &amp;Structures</a:t>
            </a:r>
            <a:endParaRPr dirty="0"/>
          </a:p>
          <a:p>
            <a:r>
              <a:rPr lang="en-US" dirty="0"/>
              <a:t>Course Requirements (including </a:t>
            </a:r>
            <a:r>
              <a:rPr dirty="0"/>
              <a:t>Grading Scheme &amp; Scale</a:t>
            </a:r>
            <a:r>
              <a:rPr lang="en-US" dirty="0"/>
              <a:t>)</a:t>
            </a:r>
            <a:r>
              <a:rPr dirty="0"/>
              <a:t> </a:t>
            </a:r>
          </a:p>
          <a:p>
            <a:r>
              <a:rPr lang="en-US" dirty="0"/>
              <a:t>University Policies and Instructors’ Policies  </a:t>
            </a:r>
            <a:endParaRPr dirty="0"/>
          </a:p>
          <a:p>
            <a:r>
              <a:rPr dirty="0"/>
              <a:t>Review of Web Campus</a:t>
            </a:r>
            <a:endParaRPr lang="en-US" dirty="0"/>
          </a:p>
          <a:p>
            <a:r>
              <a:rPr lang="en-US" dirty="0"/>
              <a:t>Overall Course Objectives</a:t>
            </a:r>
          </a:p>
          <a:p>
            <a:r>
              <a:rPr lang="en-US" dirty="0"/>
              <a:t>Next Lecture</a:t>
            </a:r>
            <a:endParaRPr dirty="0"/>
          </a:p>
        </p:txBody>
      </p:sp>
      <p:sp>
        <p:nvSpPr>
          <p:cNvPr id="128" name="Shape 128"/>
          <p:cNvSpPr>
            <a:spLocks noGrp="1"/>
          </p:cNvSpPr>
          <p:nvPr>
            <p:ph type="sldNum" sz="quarter" idx="2"/>
          </p:nvPr>
        </p:nvSpPr>
        <p:spPr>
          <a:xfrm>
            <a:off x="8381416" y="6326163"/>
            <a:ext cx="196527" cy="338554"/>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2</a:t>
            </a:fld>
            <a:endParaRPr dirty="0"/>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218"/>
          <p:cNvSpPr>
            <a:spLocks noGrp="1"/>
          </p:cNvSpPr>
          <p:nvPr>
            <p:ph type="title"/>
          </p:nvPr>
        </p:nvSpPr>
        <p:spPr>
          <a:xfrm>
            <a:off x="628650" y="0"/>
            <a:ext cx="7886700" cy="1171576"/>
          </a:xfrm>
          <a:prstGeom prst="rect">
            <a:avLst/>
          </a:prstGeom>
        </p:spPr>
        <p:txBody>
          <a:bodyPr/>
          <a:lstStyle>
            <a:lvl1pPr defTabSz="644651">
              <a:defRPr sz="3666"/>
            </a:lvl1pPr>
          </a:lstStyle>
          <a:p>
            <a:r>
              <a:rPr dirty="0"/>
              <a:t>CSE Program Educational Objectives</a:t>
            </a:r>
          </a:p>
        </p:txBody>
      </p:sp>
      <p:sp>
        <p:nvSpPr>
          <p:cNvPr id="219" name="Shape 219"/>
          <p:cNvSpPr>
            <a:spLocks noGrp="1"/>
          </p:cNvSpPr>
          <p:nvPr>
            <p:ph type="body" idx="1"/>
          </p:nvPr>
        </p:nvSpPr>
        <p:spPr>
          <a:xfrm>
            <a:off x="258319" y="1023257"/>
            <a:ext cx="8627361" cy="4038601"/>
          </a:xfrm>
          <a:prstGeom prst="rect">
            <a:avLst/>
          </a:prstGeom>
        </p:spPr>
        <p:txBody>
          <a:bodyPr>
            <a:noAutofit/>
          </a:bodyPr>
          <a:lstStyle/>
          <a:p>
            <a:r>
              <a:rPr sz="2400" dirty="0"/>
              <a:t> Within 3 to 5 years of graduation our graduates will:</a:t>
            </a:r>
          </a:p>
          <a:p>
            <a:pPr marL="685800" lvl="1" indent="-342900">
              <a:spcBef>
                <a:spcPts val="300"/>
              </a:spcBef>
              <a:buFontTx/>
              <a:buAutoNum type="arabicPeriod"/>
              <a:defRPr sz="1800"/>
            </a:pPr>
            <a:r>
              <a:rPr sz="2200" dirty="0"/>
              <a:t>Be employed as computer science or computer engineering professionals beyond entry level positions or be making satisfactory progress in graduate programs.</a:t>
            </a:r>
          </a:p>
          <a:p>
            <a:pPr marL="685800" lvl="1" indent="-342900">
              <a:spcBef>
                <a:spcPts val="300"/>
              </a:spcBef>
              <a:buFontTx/>
              <a:buAutoNum type="arabicPeriod"/>
              <a:defRPr sz="1800"/>
            </a:pPr>
            <a:r>
              <a:rPr sz="2200" dirty="0"/>
              <a:t>Have peer-recognized expertise together with the ability to articulate that expertise as computer science or computer engineering professionals.</a:t>
            </a:r>
            <a:endParaRPr lang="en-US" sz="2200" dirty="0"/>
          </a:p>
          <a:p>
            <a:pPr marL="685800" lvl="1" indent="-342900">
              <a:spcBef>
                <a:spcPts val="300"/>
              </a:spcBef>
              <a:buFontTx/>
              <a:buAutoNum type="arabicPeriod"/>
              <a:defRPr sz="1800"/>
            </a:pPr>
            <a:r>
              <a:rPr lang="en-US" sz="2200" dirty="0"/>
              <a:t>Demonstrate strong analytic, design, and implementation skills required to formulate and solve computer science or computer engineering problems in a professional or research environment.</a:t>
            </a:r>
          </a:p>
          <a:p>
            <a:pPr marL="685800" lvl="1" indent="-342900">
              <a:spcBef>
                <a:spcPts val="300"/>
              </a:spcBef>
              <a:buFontTx/>
              <a:buAutoNum type="arabicPeriod"/>
              <a:defRPr sz="1800"/>
            </a:pPr>
            <a:r>
              <a:rPr sz="2200" dirty="0"/>
              <a:t>Demonstrate that they can function, communicate, collaborate and continue to learn effectively as ethically and socially responsible computer science or computer engineering professionals.</a:t>
            </a:r>
          </a:p>
        </p:txBody>
      </p:sp>
      <p:sp>
        <p:nvSpPr>
          <p:cNvPr id="220" name="Shape 220"/>
          <p:cNvSpPr>
            <a:spLocks noGrp="1"/>
          </p:cNvSpPr>
          <p:nvPr>
            <p:ph type="sldNum" sz="quarter" idx="2"/>
          </p:nvPr>
        </p:nvSpPr>
        <p:spPr>
          <a:xfrm>
            <a:off x="8291328" y="6429694"/>
            <a:ext cx="224023" cy="21844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t>20</a:t>
            </a:fld>
            <a:endParaRPr/>
          </a:p>
        </p:txBody>
      </p:sp>
    </p:spTree>
    <p:extLst>
      <p:ext uri="{BB962C8B-B14F-4D97-AF65-F5344CB8AC3E}">
        <p14:creationId xmlns:p14="http://schemas.microsoft.com/office/powerpoint/2010/main" val="884515740"/>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5E7FB-F70F-40A0-9CDC-F2DD98252E03}"/>
              </a:ext>
            </a:extLst>
          </p:cNvPr>
          <p:cNvSpPr>
            <a:spLocks noGrp="1"/>
          </p:cNvSpPr>
          <p:nvPr>
            <p:ph type="title"/>
          </p:nvPr>
        </p:nvSpPr>
        <p:spPr>
          <a:xfrm>
            <a:off x="628650" y="69395"/>
            <a:ext cx="7886700" cy="1171576"/>
          </a:xfrm>
        </p:spPr>
        <p:txBody>
          <a:bodyPr/>
          <a:lstStyle/>
          <a:p>
            <a:r>
              <a:rPr lang="en-US" dirty="0"/>
              <a:t>Course Requirements</a:t>
            </a:r>
          </a:p>
        </p:txBody>
      </p:sp>
      <p:sp>
        <p:nvSpPr>
          <p:cNvPr id="3" name="Text Placeholder 2">
            <a:extLst>
              <a:ext uri="{FF2B5EF4-FFF2-40B4-BE49-F238E27FC236}">
                <a16:creationId xmlns:a16="http://schemas.microsoft.com/office/drawing/2014/main" id="{33150373-10B2-4C43-88D2-B34BD3B18AB1}"/>
              </a:ext>
            </a:extLst>
          </p:cNvPr>
          <p:cNvSpPr>
            <a:spLocks noGrp="1"/>
          </p:cNvSpPr>
          <p:nvPr>
            <p:ph type="body" idx="1"/>
          </p:nvPr>
        </p:nvSpPr>
        <p:spPr>
          <a:xfrm>
            <a:off x="628650" y="1026521"/>
            <a:ext cx="8402139" cy="4459878"/>
          </a:xfrm>
        </p:spPr>
        <p:txBody>
          <a:bodyPr lIns="45719" tIns="45720" rIns="45719" bIns="45720" anchor="t">
            <a:normAutofit/>
          </a:bodyPr>
          <a:lstStyle/>
          <a:p>
            <a:pPr marL="0" indent="0">
              <a:buNone/>
            </a:pPr>
            <a:r>
              <a:rPr lang="en-US" sz="2400" b="1" dirty="0"/>
              <a:t>Exams</a:t>
            </a:r>
            <a:endParaRPr lang="en-US" sz="2400" dirty="0"/>
          </a:p>
          <a:p>
            <a:r>
              <a:rPr lang="en-US" sz="2400" dirty="0"/>
              <a:t>This course has a midterm test (on TUESDAY October 22, 2024, regular class time) and a final exam (on TUESDAY December 17, 2024 from 10:15 to 12:15 am). More information will be available on Web Campus.</a:t>
            </a:r>
          </a:p>
        </p:txBody>
      </p:sp>
    </p:spTree>
    <p:extLst>
      <p:ext uri="{BB962C8B-B14F-4D97-AF65-F5344CB8AC3E}">
        <p14:creationId xmlns:p14="http://schemas.microsoft.com/office/powerpoint/2010/main" val="4063163128"/>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a:spLocks noGrp="1"/>
          </p:cNvSpPr>
          <p:nvPr>
            <p:ph type="title"/>
          </p:nvPr>
        </p:nvSpPr>
        <p:spPr>
          <a:xfrm>
            <a:off x="628651" y="200630"/>
            <a:ext cx="7886700" cy="1171576"/>
          </a:xfrm>
          <a:prstGeom prst="rect">
            <a:avLst/>
          </a:prstGeom>
        </p:spPr>
        <p:txBody>
          <a:bodyPr/>
          <a:lstStyle/>
          <a:p>
            <a:r>
              <a:rPr dirty="0"/>
              <a:t>Grading Scheme</a:t>
            </a:r>
            <a:r>
              <a:rPr lang="en-US" dirty="0"/>
              <a:t> (tentative)</a:t>
            </a:r>
            <a:endParaRPr dirty="0"/>
          </a:p>
        </p:txBody>
      </p:sp>
      <p:sp>
        <p:nvSpPr>
          <p:cNvPr id="174" name="Shape 174"/>
          <p:cNvSpPr>
            <a:spLocks noGrp="1"/>
          </p:cNvSpPr>
          <p:nvPr>
            <p:ph type="body" idx="1"/>
          </p:nvPr>
        </p:nvSpPr>
        <p:spPr>
          <a:xfrm>
            <a:off x="1064079" y="1434495"/>
            <a:ext cx="7886700" cy="4038601"/>
          </a:xfrm>
          <a:prstGeom prst="rect">
            <a:avLst/>
          </a:prstGeom>
        </p:spPr>
        <p:txBody>
          <a:bodyPr>
            <a:normAutofit lnSpcReduction="10000"/>
          </a:bodyPr>
          <a:lstStyle/>
          <a:p>
            <a:pPr marL="171449" indent="-171449">
              <a:lnSpc>
                <a:spcPct val="81000"/>
              </a:lnSpc>
              <a:defRPr sz="1900"/>
            </a:pPr>
            <a:r>
              <a:rPr dirty="0"/>
              <a:t>Individual assignments		A1, A2  		1</a:t>
            </a:r>
            <a:r>
              <a:rPr lang="en-US" dirty="0"/>
              <a:t>2</a:t>
            </a:r>
            <a:r>
              <a:rPr dirty="0"/>
              <a:t>% </a:t>
            </a:r>
          </a:p>
          <a:p>
            <a:pPr marL="171449" indent="-171449">
              <a:lnSpc>
                <a:spcPct val="81000"/>
              </a:lnSpc>
              <a:defRPr sz="1900"/>
            </a:pPr>
            <a:r>
              <a:rPr dirty="0"/>
              <a:t>Team Assignments		</a:t>
            </a:r>
            <a:r>
              <a:rPr lang="en-US" dirty="0"/>
              <a:t>	</a:t>
            </a:r>
            <a:r>
              <a:rPr dirty="0"/>
              <a:t>P1,P2,P3,P4</a:t>
            </a:r>
            <a:r>
              <a:rPr lang="en-US" dirty="0"/>
              <a:t>, Pres</a:t>
            </a:r>
            <a:r>
              <a:rPr dirty="0"/>
              <a:t> 	</a:t>
            </a:r>
            <a:r>
              <a:rPr lang="en-US" dirty="0"/>
              <a:t>48</a:t>
            </a:r>
            <a:r>
              <a:rPr dirty="0"/>
              <a:t>%</a:t>
            </a:r>
          </a:p>
          <a:p>
            <a:pPr marL="171449" indent="-171449">
              <a:lnSpc>
                <a:spcPct val="81000"/>
              </a:lnSpc>
              <a:defRPr sz="1900"/>
            </a:pPr>
            <a:r>
              <a:rPr dirty="0"/>
              <a:t>Midterm 				MT			1</a:t>
            </a:r>
            <a:r>
              <a:rPr lang="en-US" dirty="0"/>
              <a:t>4</a:t>
            </a:r>
            <a:r>
              <a:rPr dirty="0"/>
              <a:t>%</a:t>
            </a:r>
          </a:p>
          <a:p>
            <a:pPr marL="171449" indent="-171449">
              <a:lnSpc>
                <a:spcPct val="81000"/>
              </a:lnSpc>
              <a:defRPr sz="1900"/>
            </a:pPr>
            <a:r>
              <a:rPr dirty="0"/>
              <a:t>Final Exam (comprehensive) 	EXAM 			</a:t>
            </a:r>
            <a:r>
              <a:rPr lang="en-US" dirty="0"/>
              <a:t>22</a:t>
            </a:r>
            <a:r>
              <a:rPr dirty="0"/>
              <a:t>%</a:t>
            </a:r>
          </a:p>
          <a:p>
            <a:pPr marL="171449" indent="-171449">
              <a:lnSpc>
                <a:spcPct val="81000"/>
              </a:lnSpc>
              <a:defRPr sz="1900"/>
            </a:pPr>
            <a:r>
              <a:rPr dirty="0"/>
              <a:t>Class  &amp; Team participation 	CP			</a:t>
            </a:r>
            <a:r>
              <a:rPr lang="en-US" dirty="0"/>
              <a:t>  4</a:t>
            </a:r>
            <a:r>
              <a:rPr dirty="0"/>
              <a:t>%</a:t>
            </a:r>
          </a:p>
          <a:p>
            <a:pPr marL="171449" indent="-171449">
              <a:lnSpc>
                <a:spcPct val="81000"/>
              </a:lnSpc>
              <a:defRPr sz="1900"/>
            </a:pPr>
            <a:endParaRPr dirty="0"/>
          </a:p>
          <a:p>
            <a:pPr marL="171449" indent="-171449">
              <a:lnSpc>
                <a:spcPct val="81000"/>
              </a:lnSpc>
              <a:defRPr sz="1900"/>
            </a:pPr>
            <a:r>
              <a:rPr dirty="0"/>
              <a:t>In order to pass the course you need to obtain the following:</a:t>
            </a:r>
          </a:p>
          <a:p>
            <a:pPr marL="514350" lvl="1" indent="-171450">
              <a:lnSpc>
                <a:spcPct val="81000"/>
              </a:lnSpc>
              <a:spcBef>
                <a:spcPts val="300"/>
              </a:spcBef>
              <a:defRPr sz="1600"/>
            </a:pPr>
            <a:r>
              <a:rPr dirty="0"/>
              <a:t>At least 50% overall</a:t>
            </a:r>
          </a:p>
          <a:p>
            <a:pPr marL="514350" lvl="1" indent="-171450">
              <a:lnSpc>
                <a:spcPct val="81000"/>
              </a:lnSpc>
              <a:spcBef>
                <a:spcPts val="300"/>
              </a:spcBef>
              <a:defRPr sz="1600"/>
            </a:pPr>
            <a:r>
              <a:rPr dirty="0"/>
              <a:t>At least 50% in tests (midterm test + final exam)</a:t>
            </a:r>
          </a:p>
          <a:p>
            <a:pPr marL="514350" lvl="1" indent="-171450">
              <a:lnSpc>
                <a:spcPct val="81000"/>
              </a:lnSpc>
              <a:spcBef>
                <a:spcPts val="300"/>
              </a:spcBef>
              <a:defRPr sz="1600"/>
            </a:pPr>
            <a:r>
              <a:rPr dirty="0"/>
              <a:t>At least 50% in applications (project parts P1, P2 and P3 + assignments A1 and A2 + class participation CP)</a:t>
            </a:r>
          </a:p>
          <a:p>
            <a:pPr marL="514350" lvl="1" indent="-171450">
              <a:lnSpc>
                <a:spcPct val="81000"/>
              </a:lnSpc>
              <a:spcBef>
                <a:spcPts val="300"/>
              </a:spcBef>
              <a:defRPr sz="1600"/>
            </a:pPr>
            <a:r>
              <a:rPr dirty="0"/>
              <a:t>A least 50% in project </a:t>
            </a:r>
            <a:r>
              <a:rPr lang="en-US" dirty="0"/>
              <a:t>prototype</a:t>
            </a:r>
            <a:r>
              <a:rPr dirty="0"/>
              <a:t> and demo (P4).</a:t>
            </a:r>
          </a:p>
          <a:p>
            <a:pPr marL="171449" indent="-171449">
              <a:lnSpc>
                <a:spcPct val="81000"/>
              </a:lnSpc>
              <a:defRPr sz="1900"/>
            </a:pPr>
            <a:r>
              <a:rPr lang="en-US" dirty="0"/>
              <a:t>You need a C or better in CS 425 to take CS 426 Senior Projects </a:t>
            </a:r>
          </a:p>
          <a:p>
            <a:pPr marL="171449" indent="-171449">
              <a:lnSpc>
                <a:spcPct val="81000"/>
              </a:lnSpc>
              <a:defRPr sz="1900"/>
            </a:pPr>
            <a:r>
              <a:rPr b="1" dirty="0"/>
              <a:t>T</a:t>
            </a:r>
            <a:r>
              <a:rPr lang="en-US" b="1" dirty="0"/>
              <a:t>echnically, t</a:t>
            </a:r>
            <a:r>
              <a:rPr b="1" dirty="0"/>
              <a:t>here</a:t>
            </a:r>
            <a:r>
              <a:rPr lang="en-US" b="1" dirty="0"/>
              <a:t> </a:t>
            </a:r>
            <a:r>
              <a:rPr b="1" dirty="0"/>
              <a:t>are no make-ups for homework or tests in this course</a:t>
            </a:r>
            <a:r>
              <a:rPr lang="en-US" b="1" dirty="0"/>
              <a:t>; however, in well-justified cases extensions could be given. </a:t>
            </a:r>
            <a:endParaRPr b="1" dirty="0"/>
          </a:p>
        </p:txBody>
      </p:sp>
      <p:sp>
        <p:nvSpPr>
          <p:cNvPr id="175" name="Shape 175"/>
          <p:cNvSpPr>
            <a:spLocks noGrp="1"/>
          </p:cNvSpPr>
          <p:nvPr>
            <p:ph type="sldNum" sz="quarter" idx="2"/>
          </p:nvPr>
        </p:nvSpPr>
        <p:spPr>
          <a:xfrm>
            <a:off x="8291328" y="6429694"/>
            <a:ext cx="224023" cy="21844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22</a:t>
            </a:fld>
            <a:endParaRPr/>
          </a:p>
        </p:txBody>
      </p:sp>
    </p:spTree>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hape 177"/>
          <p:cNvSpPr>
            <a:spLocks noGrp="1"/>
          </p:cNvSpPr>
          <p:nvPr>
            <p:ph type="title"/>
          </p:nvPr>
        </p:nvSpPr>
        <p:spPr>
          <a:prstGeom prst="rect">
            <a:avLst/>
          </a:prstGeom>
        </p:spPr>
        <p:txBody>
          <a:bodyPr/>
          <a:lstStyle/>
          <a:p>
            <a:r>
              <a:t>Grading Scale </a:t>
            </a:r>
          </a:p>
        </p:txBody>
      </p:sp>
      <p:sp>
        <p:nvSpPr>
          <p:cNvPr id="178" name="Shape 178"/>
          <p:cNvSpPr>
            <a:spLocks noGrp="1"/>
          </p:cNvSpPr>
          <p:nvPr>
            <p:ph type="body" idx="1"/>
          </p:nvPr>
        </p:nvSpPr>
        <p:spPr>
          <a:xfrm>
            <a:off x="628650" y="1409700"/>
            <a:ext cx="7886700" cy="4038600"/>
          </a:xfrm>
          <a:prstGeom prst="rect">
            <a:avLst/>
          </a:prstGeom>
        </p:spPr>
        <p:txBody>
          <a:bodyPr/>
          <a:lstStyle/>
          <a:p>
            <a:r>
              <a:rPr dirty="0"/>
              <a:t>A	90-100	</a:t>
            </a:r>
          </a:p>
          <a:p>
            <a:r>
              <a:rPr dirty="0"/>
              <a:t>A-	87-89		</a:t>
            </a:r>
          </a:p>
          <a:p>
            <a:r>
              <a:rPr dirty="0"/>
              <a:t>B+	8</a:t>
            </a:r>
            <a:r>
              <a:rPr lang="en-US" dirty="0"/>
              <a:t>4</a:t>
            </a:r>
            <a:r>
              <a:rPr dirty="0"/>
              <a:t>-86		</a:t>
            </a:r>
          </a:p>
          <a:p>
            <a:r>
              <a:rPr dirty="0"/>
              <a:t>B	8</a:t>
            </a:r>
            <a:r>
              <a:rPr lang="en-US" dirty="0"/>
              <a:t>0</a:t>
            </a:r>
            <a:r>
              <a:rPr dirty="0"/>
              <a:t>-8</a:t>
            </a:r>
            <a:r>
              <a:rPr lang="en-US" dirty="0"/>
              <a:t>3</a:t>
            </a:r>
            <a:r>
              <a:rPr dirty="0"/>
              <a:t>		</a:t>
            </a:r>
          </a:p>
          <a:p>
            <a:r>
              <a:rPr dirty="0"/>
              <a:t>B-	7</a:t>
            </a:r>
            <a:r>
              <a:rPr lang="en-US" dirty="0"/>
              <a:t>7</a:t>
            </a:r>
            <a:r>
              <a:rPr dirty="0"/>
              <a:t>-7</a:t>
            </a:r>
            <a:r>
              <a:rPr lang="en-US" dirty="0"/>
              <a:t>9</a:t>
            </a:r>
            <a:r>
              <a:rPr dirty="0"/>
              <a:t>		</a:t>
            </a:r>
          </a:p>
          <a:p>
            <a:r>
              <a:rPr dirty="0"/>
              <a:t>C+	7</a:t>
            </a:r>
            <a:r>
              <a:rPr lang="en-US" dirty="0"/>
              <a:t>4-76</a:t>
            </a:r>
            <a:r>
              <a:rPr dirty="0"/>
              <a:t>		</a:t>
            </a:r>
          </a:p>
          <a:p>
            <a:endParaRPr dirty="0"/>
          </a:p>
          <a:p>
            <a:r>
              <a:rPr dirty="0"/>
              <a:t>To obtain grade A you need to obtain at least 90% overall and at least 90% in class participation</a:t>
            </a:r>
          </a:p>
          <a:p>
            <a:r>
              <a:rPr b="1" dirty="0"/>
              <a:t>Poor class participation can significantly affect your overall grade</a:t>
            </a:r>
          </a:p>
        </p:txBody>
      </p:sp>
      <p:sp>
        <p:nvSpPr>
          <p:cNvPr id="179" name="Shape 179"/>
          <p:cNvSpPr>
            <a:spLocks noGrp="1"/>
          </p:cNvSpPr>
          <p:nvPr>
            <p:ph type="sldNum" sz="quarter" idx="2"/>
          </p:nvPr>
        </p:nvSpPr>
        <p:spPr>
          <a:xfrm>
            <a:off x="8291328" y="6429694"/>
            <a:ext cx="224023" cy="21844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23</a:t>
            </a:fld>
            <a:endParaRPr/>
          </a:p>
        </p:txBody>
      </p:sp>
      <p:sp>
        <p:nvSpPr>
          <p:cNvPr id="180" name="Shape 180"/>
          <p:cNvSpPr/>
          <p:nvPr/>
        </p:nvSpPr>
        <p:spPr>
          <a:xfrm>
            <a:off x="2728209" y="1409700"/>
            <a:ext cx="3048000" cy="2656841"/>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pPr marL="171450" indent="-171450" defTabSz="685800">
              <a:lnSpc>
                <a:spcPct val="90000"/>
              </a:lnSpc>
              <a:spcBef>
                <a:spcPts val="700"/>
              </a:spcBef>
              <a:buSzPct val="100000"/>
              <a:buFont typeface="Arial"/>
              <a:buChar char="•"/>
              <a:defRPr sz="2100"/>
            </a:pPr>
            <a:r>
              <a:rPr dirty="0"/>
              <a:t>C	</a:t>
            </a:r>
            <a:r>
              <a:rPr lang="en-US" dirty="0"/>
              <a:t>70-73</a:t>
            </a:r>
            <a:endParaRPr dirty="0"/>
          </a:p>
          <a:p>
            <a:pPr marL="171450" indent="-171450" defTabSz="685800">
              <a:lnSpc>
                <a:spcPct val="90000"/>
              </a:lnSpc>
              <a:spcBef>
                <a:spcPts val="700"/>
              </a:spcBef>
              <a:buSzPct val="100000"/>
              <a:buFont typeface="Arial"/>
              <a:buChar char="•"/>
              <a:defRPr sz="2100"/>
            </a:pPr>
            <a:r>
              <a:rPr dirty="0"/>
              <a:t>C-	</a:t>
            </a:r>
            <a:r>
              <a:rPr lang="en-US" dirty="0"/>
              <a:t>67-69</a:t>
            </a:r>
            <a:endParaRPr dirty="0"/>
          </a:p>
          <a:p>
            <a:pPr marL="171450" indent="-171450" defTabSz="685800">
              <a:lnSpc>
                <a:spcPct val="90000"/>
              </a:lnSpc>
              <a:spcBef>
                <a:spcPts val="700"/>
              </a:spcBef>
              <a:buSzPct val="100000"/>
              <a:buFont typeface="Arial"/>
              <a:buChar char="•"/>
              <a:defRPr sz="2100"/>
            </a:pPr>
            <a:r>
              <a:rPr dirty="0"/>
              <a:t>D+	</a:t>
            </a:r>
            <a:r>
              <a:rPr lang="en-US" dirty="0"/>
              <a:t>64-66</a:t>
            </a:r>
            <a:endParaRPr dirty="0"/>
          </a:p>
          <a:p>
            <a:pPr marL="171450" indent="-171450" defTabSz="685800">
              <a:lnSpc>
                <a:spcPct val="90000"/>
              </a:lnSpc>
              <a:spcBef>
                <a:spcPts val="700"/>
              </a:spcBef>
              <a:buSzPct val="100000"/>
              <a:buFont typeface="Arial"/>
              <a:buChar char="•"/>
              <a:defRPr sz="2100"/>
            </a:pPr>
            <a:r>
              <a:rPr dirty="0"/>
              <a:t>D	</a:t>
            </a:r>
            <a:r>
              <a:rPr lang="en-US" dirty="0"/>
              <a:t>60</a:t>
            </a:r>
            <a:r>
              <a:rPr dirty="0"/>
              <a:t>-</a:t>
            </a:r>
            <a:r>
              <a:rPr lang="en-US" dirty="0"/>
              <a:t>63</a:t>
            </a:r>
            <a:endParaRPr dirty="0"/>
          </a:p>
          <a:p>
            <a:pPr marL="171450" indent="-171450" defTabSz="685800">
              <a:lnSpc>
                <a:spcPct val="90000"/>
              </a:lnSpc>
              <a:spcBef>
                <a:spcPts val="700"/>
              </a:spcBef>
              <a:buSzPct val="100000"/>
              <a:buFont typeface="Arial"/>
              <a:buChar char="•"/>
              <a:defRPr sz="2100"/>
            </a:pPr>
            <a:r>
              <a:rPr dirty="0"/>
              <a:t>D-	50-5</a:t>
            </a:r>
            <a:r>
              <a:rPr lang="en-US" dirty="0"/>
              <a:t>9</a:t>
            </a:r>
            <a:endParaRPr dirty="0"/>
          </a:p>
          <a:p>
            <a:pPr marL="171450" indent="-171450" defTabSz="685800">
              <a:lnSpc>
                <a:spcPct val="90000"/>
              </a:lnSpc>
              <a:spcBef>
                <a:spcPts val="700"/>
              </a:spcBef>
              <a:buSzPct val="100000"/>
              <a:buFont typeface="Arial"/>
              <a:buChar char="•"/>
              <a:defRPr sz="2100"/>
            </a:pPr>
            <a:r>
              <a:rPr dirty="0"/>
              <a:t>F 	&lt; 50</a:t>
            </a:r>
          </a:p>
        </p:txBody>
      </p:sp>
    </p:spTree>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a:spLocks noGrp="1"/>
          </p:cNvSpPr>
          <p:nvPr>
            <p:ph type="sldNum" sz="quarter" idx="2"/>
          </p:nvPr>
        </p:nvSpPr>
        <p:spPr>
          <a:xfrm>
            <a:off x="8224248" y="6369638"/>
            <a:ext cx="291103" cy="338554"/>
          </a:xfrm>
          <a:prstGeom prst="rect">
            <a:avLst/>
          </a:prstGeom>
          <a:extLst>
            <a:ext uri="{C572A759-6A51-4108-AA02-DFA0A04FC94B}">
              <ma14:wrappingTextBoxFlag xmlns="" xmlns:ma14="http://schemas.microsoft.com/office/mac/drawingml/2011/main" val="1"/>
            </a:ext>
          </a:extLst>
        </p:spPr>
        <p:txBody>
          <a:bodyPr/>
          <a:lstStyle>
            <a:lvl1pPr>
              <a:defRPr>
                <a:solidFill>
                  <a:srgbClr val="0D62AF"/>
                </a:solidFill>
                <a:latin typeface="Corbel"/>
                <a:ea typeface="Corbel"/>
                <a:cs typeface="Corbel"/>
                <a:sym typeface="Corbel"/>
              </a:defRPr>
            </a:lvl1pPr>
          </a:lstStyle>
          <a:p>
            <a:fld id="{86CB4B4D-7CA3-9044-876B-883B54F8677D}" type="slidenum">
              <a:rPr>
                <a:solidFill>
                  <a:schemeClr val="bg1"/>
                </a:solidFill>
              </a:rPr>
              <a:t>24</a:t>
            </a:fld>
            <a:endParaRPr>
              <a:solidFill>
                <a:schemeClr val="bg1"/>
              </a:solidFill>
            </a:endParaRPr>
          </a:p>
        </p:txBody>
      </p:sp>
      <p:sp>
        <p:nvSpPr>
          <p:cNvPr id="183" name="Shape 183"/>
          <p:cNvSpPr/>
          <p:nvPr/>
        </p:nvSpPr>
        <p:spPr>
          <a:xfrm>
            <a:off x="1143000" y="1524000"/>
            <a:ext cx="7620000" cy="0"/>
          </a:xfrm>
          <a:prstGeom prst="line">
            <a:avLst/>
          </a:prstGeom>
          <a:ln w="50800">
            <a:solidFill>
              <a:srgbClr val="FFFFFF"/>
            </a:solidFill>
          </a:ln>
        </p:spPr>
        <p:txBody>
          <a:bodyPr lIns="45719" rIns="45719"/>
          <a:lstStyle/>
          <a:p>
            <a:endParaRPr/>
          </a:p>
        </p:txBody>
      </p:sp>
      <p:sp>
        <p:nvSpPr>
          <p:cNvPr id="184" name="Shape 184"/>
          <p:cNvSpPr>
            <a:spLocks noGrp="1"/>
          </p:cNvSpPr>
          <p:nvPr>
            <p:ph type="title"/>
          </p:nvPr>
        </p:nvSpPr>
        <p:spPr>
          <a:xfrm>
            <a:off x="677031" y="123983"/>
            <a:ext cx="7886700" cy="1171576"/>
          </a:xfrm>
          <a:prstGeom prst="rect">
            <a:avLst/>
          </a:prstGeom>
        </p:spPr>
        <p:txBody>
          <a:bodyPr/>
          <a:lstStyle/>
          <a:p>
            <a:r>
              <a:rPr lang="en-US" dirty="0"/>
              <a:t>Late Submission </a:t>
            </a:r>
            <a:r>
              <a:rPr dirty="0"/>
              <a:t>Polic</a:t>
            </a:r>
            <a:r>
              <a:rPr lang="en-US" dirty="0"/>
              <a:t>y</a:t>
            </a:r>
            <a:r>
              <a:rPr dirty="0"/>
              <a:t> </a:t>
            </a:r>
          </a:p>
        </p:txBody>
      </p:sp>
      <p:sp>
        <p:nvSpPr>
          <p:cNvPr id="185" name="Shape 185"/>
          <p:cNvSpPr>
            <a:spLocks noGrp="1"/>
          </p:cNvSpPr>
          <p:nvPr>
            <p:ph type="body" idx="1"/>
          </p:nvPr>
        </p:nvSpPr>
        <p:spPr>
          <a:xfrm>
            <a:off x="628650" y="1389888"/>
            <a:ext cx="7886700" cy="3666744"/>
          </a:xfrm>
          <a:prstGeom prst="rect">
            <a:avLst/>
          </a:prstGeom>
        </p:spPr>
        <p:txBody>
          <a:bodyPr/>
          <a:lstStyle/>
          <a:p>
            <a:pPr marL="171449" indent="-171449">
              <a:lnSpc>
                <a:spcPct val="81000"/>
              </a:lnSpc>
              <a:defRPr sz="1900" b="1"/>
            </a:pPr>
            <a:r>
              <a:rPr sz="2400" dirty="0"/>
              <a:t>Late submissions: </a:t>
            </a:r>
            <a:endParaRPr lang="en-US" sz="2400" dirty="0"/>
          </a:p>
          <a:p>
            <a:pPr marL="0" indent="0">
              <a:lnSpc>
                <a:spcPct val="81000"/>
              </a:lnSpc>
              <a:buNone/>
              <a:defRPr sz="1900" b="1"/>
            </a:pPr>
            <a:endParaRPr dirty="0"/>
          </a:p>
          <a:p>
            <a:pPr marL="514350" lvl="1" indent="-171450">
              <a:lnSpc>
                <a:spcPct val="81000"/>
              </a:lnSpc>
              <a:spcBef>
                <a:spcPts val="300"/>
              </a:spcBef>
              <a:defRPr sz="1600"/>
            </a:pPr>
            <a:r>
              <a:rPr sz="2200" dirty="0"/>
              <a:t>Late submissions of homework will be penalized with a deduction of 10% of the grade per late day, to a maximum of two late days for each submission. No material will be accepted after two days past the deadline. </a:t>
            </a:r>
          </a:p>
          <a:p>
            <a:pPr marL="514350" lvl="1" indent="-171450">
              <a:lnSpc>
                <a:spcPct val="81000"/>
              </a:lnSpc>
              <a:spcBef>
                <a:spcPts val="300"/>
              </a:spcBef>
              <a:defRPr sz="1600"/>
            </a:pPr>
            <a:r>
              <a:rPr sz="2200" dirty="0"/>
              <a:t>For example, an assignment that is worth 90/100 points will receive 90*0.9 = 81/100 points if it is one day late. The same assignment will receive 90*0.8 = 72/100 points if it is two late days and it will not be accepted if it is more than two days late. Late days are not divisible in subunits</a:t>
            </a:r>
            <a:r>
              <a:rPr sz="2000" dirty="0"/>
              <a:t>.  </a:t>
            </a:r>
          </a:p>
        </p:txBody>
      </p:sp>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974E-388C-4C03-AC83-35C2DEFD00B1}"/>
              </a:ext>
            </a:extLst>
          </p:cNvPr>
          <p:cNvSpPr>
            <a:spLocks noGrp="1"/>
          </p:cNvSpPr>
          <p:nvPr>
            <p:ph type="title"/>
          </p:nvPr>
        </p:nvSpPr>
        <p:spPr>
          <a:xfrm>
            <a:off x="628650" y="2132965"/>
            <a:ext cx="7886700" cy="1171576"/>
          </a:xfrm>
        </p:spPr>
        <p:txBody>
          <a:bodyPr/>
          <a:lstStyle/>
          <a:p>
            <a:r>
              <a:rPr lang="en-US" b="1" dirty="0">
                <a:solidFill>
                  <a:srgbClr val="003366"/>
                </a:solidFill>
              </a:rPr>
              <a:t>University Policies</a:t>
            </a:r>
          </a:p>
        </p:txBody>
      </p:sp>
    </p:spTree>
    <p:extLst>
      <p:ext uri="{BB962C8B-B14F-4D97-AF65-F5344CB8AC3E}">
        <p14:creationId xmlns:p14="http://schemas.microsoft.com/office/powerpoint/2010/main" val="2060912176"/>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E4E41-96FD-474B-B9F5-FA17C111EA98}"/>
              </a:ext>
            </a:extLst>
          </p:cNvPr>
          <p:cNvSpPr>
            <a:spLocks noGrp="1"/>
          </p:cNvSpPr>
          <p:nvPr>
            <p:ph type="title"/>
          </p:nvPr>
        </p:nvSpPr>
        <p:spPr>
          <a:xfrm>
            <a:off x="628651" y="162838"/>
            <a:ext cx="7886700" cy="793376"/>
          </a:xfrm>
        </p:spPr>
        <p:txBody>
          <a:bodyPr>
            <a:normAutofit/>
          </a:bodyPr>
          <a:lstStyle/>
          <a:p>
            <a:r>
              <a:rPr lang="en-US" b="1" dirty="0"/>
              <a:t>Statements on COVID-19 Policies  </a:t>
            </a:r>
            <a:endParaRPr lang="en-US" dirty="0"/>
          </a:p>
        </p:txBody>
      </p:sp>
      <p:sp>
        <p:nvSpPr>
          <p:cNvPr id="3" name="Text Placeholder 2">
            <a:extLst>
              <a:ext uri="{FF2B5EF4-FFF2-40B4-BE49-F238E27FC236}">
                <a16:creationId xmlns:a16="http://schemas.microsoft.com/office/drawing/2014/main" id="{2CC72B23-43EC-43E2-B2A4-BFF318C42140}"/>
              </a:ext>
            </a:extLst>
          </p:cNvPr>
          <p:cNvSpPr>
            <a:spLocks noGrp="1"/>
          </p:cNvSpPr>
          <p:nvPr>
            <p:ph type="body" idx="1"/>
          </p:nvPr>
        </p:nvSpPr>
        <p:spPr>
          <a:xfrm>
            <a:off x="338203" y="1114817"/>
            <a:ext cx="8177148" cy="3432132"/>
          </a:xfrm>
        </p:spPr>
        <p:txBody>
          <a:bodyPr>
            <a:noAutofit/>
          </a:bodyPr>
          <a:lstStyle/>
          <a:p>
            <a:r>
              <a:rPr lang="en-US" b="1" dirty="0"/>
              <a:t>Face Coverings</a:t>
            </a:r>
          </a:p>
          <a:p>
            <a:pPr lvl="1"/>
            <a:r>
              <a:rPr lang="en-US" dirty="0"/>
              <a:t>Pursuant to Nevada law, NSHE </a:t>
            </a:r>
            <a:r>
              <a:rPr lang="en-US" b="1" dirty="0"/>
              <a:t>employees, students and members of the public are not required to wear face coverings while inside NSHE buildings irrespective of vaccination status.</a:t>
            </a:r>
            <a:r>
              <a:rPr lang="en-US" dirty="0"/>
              <a:t> However, students may elect wear face coverings if they choose. </a:t>
            </a:r>
          </a:p>
          <a:p>
            <a:endParaRPr lang="en-US" dirty="0"/>
          </a:p>
          <a:p>
            <a:r>
              <a:rPr lang="en-US" b="1" dirty="0"/>
              <a:t>Disinfecting Your Learning Space</a:t>
            </a:r>
          </a:p>
          <a:p>
            <a:pPr lvl="1"/>
            <a:r>
              <a:rPr lang="en-US" dirty="0"/>
              <a:t>Disinfecting supplies are provided for your convenience to disinfect your learning space. You may also use your own disinfecting supplies. </a:t>
            </a:r>
          </a:p>
          <a:p>
            <a:pPr marL="57150" marR="0" indent="0">
              <a:lnSpc>
                <a:spcPct val="107000"/>
              </a:lnSpc>
              <a:spcBef>
                <a:spcPts val="0"/>
              </a:spcBef>
              <a:spcAft>
                <a:spcPts val="800"/>
              </a:spcAft>
              <a:buNone/>
            </a:pPr>
            <a:endParaRPr lang="en-US" sz="2000" dirty="0">
              <a:effectLst/>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8972092"/>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E4E41-96FD-474B-B9F5-FA17C111EA98}"/>
              </a:ext>
            </a:extLst>
          </p:cNvPr>
          <p:cNvSpPr>
            <a:spLocks noGrp="1"/>
          </p:cNvSpPr>
          <p:nvPr>
            <p:ph type="title"/>
          </p:nvPr>
        </p:nvSpPr>
        <p:spPr>
          <a:xfrm>
            <a:off x="628651" y="86451"/>
            <a:ext cx="7886700" cy="1171576"/>
          </a:xfrm>
        </p:spPr>
        <p:txBody>
          <a:bodyPr>
            <a:normAutofit/>
          </a:bodyPr>
          <a:lstStyle/>
          <a:p>
            <a:r>
              <a:rPr lang="en-US" b="1" dirty="0"/>
              <a:t>Statements on COVID-19 Policies  </a:t>
            </a:r>
            <a:endParaRPr lang="en-US" dirty="0"/>
          </a:p>
        </p:txBody>
      </p:sp>
      <p:sp>
        <p:nvSpPr>
          <p:cNvPr id="3" name="Text Placeholder 2">
            <a:extLst>
              <a:ext uri="{FF2B5EF4-FFF2-40B4-BE49-F238E27FC236}">
                <a16:creationId xmlns:a16="http://schemas.microsoft.com/office/drawing/2014/main" id="{2CC72B23-43EC-43E2-B2A4-BFF318C42140}"/>
              </a:ext>
            </a:extLst>
          </p:cNvPr>
          <p:cNvSpPr>
            <a:spLocks noGrp="1"/>
          </p:cNvSpPr>
          <p:nvPr>
            <p:ph type="body" idx="1"/>
          </p:nvPr>
        </p:nvSpPr>
        <p:spPr>
          <a:xfrm>
            <a:off x="628649" y="1583295"/>
            <a:ext cx="7886700" cy="4201885"/>
          </a:xfrm>
        </p:spPr>
        <p:txBody>
          <a:bodyPr>
            <a:noAutofit/>
          </a:bodyPr>
          <a:lstStyle/>
          <a:p>
            <a:r>
              <a:rPr lang="en-US" b="1" dirty="0"/>
              <a:t>Testing Positive for COVID-19 or Exhibiting COVID-19 Symptoms</a:t>
            </a:r>
          </a:p>
          <a:p>
            <a:pPr lvl="1"/>
            <a:r>
              <a:rPr lang="en-US" dirty="0"/>
              <a:t>Students testing positive for COVID 19 or exhibiting COVID 19 symptoms will not be allowed to attend in-person instructional activities and must leave the venue immediately. Students should contact the </a:t>
            </a:r>
            <a:r>
              <a:rPr lang="en-US" u="sng" dirty="0">
                <a:hlinkClick r:id="rId2"/>
              </a:rPr>
              <a:t>Student Health Center</a:t>
            </a:r>
            <a:r>
              <a:rPr lang="en-US" dirty="0"/>
              <a:t> or their health care provider to receive care and information pertaining to the latest COVID 19 quarantine and self-isolation protocols. If you are required to quarantine or self-isolate, you must contact your instructor immediately to make instructional and learning arrangements.  </a:t>
            </a:r>
          </a:p>
        </p:txBody>
      </p:sp>
    </p:spTree>
    <p:extLst>
      <p:ext uri="{BB962C8B-B14F-4D97-AF65-F5344CB8AC3E}">
        <p14:creationId xmlns:p14="http://schemas.microsoft.com/office/powerpoint/2010/main" val="2830389575"/>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E4E41-96FD-474B-B9F5-FA17C111EA98}"/>
              </a:ext>
            </a:extLst>
          </p:cNvPr>
          <p:cNvSpPr>
            <a:spLocks noGrp="1"/>
          </p:cNvSpPr>
          <p:nvPr>
            <p:ph type="title"/>
          </p:nvPr>
        </p:nvSpPr>
        <p:spPr>
          <a:xfrm>
            <a:off x="628651" y="86451"/>
            <a:ext cx="7886700" cy="1171576"/>
          </a:xfrm>
        </p:spPr>
        <p:txBody>
          <a:bodyPr>
            <a:normAutofit/>
          </a:bodyPr>
          <a:lstStyle/>
          <a:p>
            <a:r>
              <a:rPr lang="en-US" b="1" dirty="0"/>
              <a:t>Statements on COVID-19 Policies  </a:t>
            </a:r>
            <a:endParaRPr lang="en-US" dirty="0"/>
          </a:p>
        </p:txBody>
      </p:sp>
      <p:sp>
        <p:nvSpPr>
          <p:cNvPr id="5" name="Text Placeholder 4">
            <a:extLst>
              <a:ext uri="{FF2B5EF4-FFF2-40B4-BE49-F238E27FC236}">
                <a16:creationId xmlns:a16="http://schemas.microsoft.com/office/drawing/2014/main" id="{DCA43B00-3C25-DAD7-343E-5BFD03340367}"/>
              </a:ext>
            </a:extLst>
          </p:cNvPr>
          <p:cNvSpPr>
            <a:spLocks noGrp="1"/>
          </p:cNvSpPr>
          <p:nvPr>
            <p:ph type="body" idx="1"/>
          </p:nvPr>
        </p:nvSpPr>
        <p:spPr/>
        <p:txBody>
          <a:bodyPr/>
          <a:lstStyle/>
          <a:p>
            <a:r>
              <a:rPr lang="en-US" b="1" dirty="0"/>
              <a:t>Accommodations for COVID 19 Quarantined Students</a:t>
            </a:r>
            <a:endParaRPr lang="en-US" dirty="0"/>
          </a:p>
          <a:p>
            <a:pPr lvl="1"/>
            <a:r>
              <a:rPr lang="en-US" dirty="0"/>
              <a:t>For students who are required to quarantine or self-isolate due to testing positive for COVID or exhibiting COVID 19 symptoms, instructors must provide opportunities to make-up missed course work, including assignments, quizzes or exams. In courses with mandatory attendance policies, instructors shall not penalize students for missing classes while quarantined.</a:t>
            </a:r>
          </a:p>
          <a:p>
            <a:endParaRPr lang="en-US" dirty="0"/>
          </a:p>
        </p:txBody>
      </p:sp>
    </p:spTree>
    <p:extLst>
      <p:ext uri="{BB962C8B-B14F-4D97-AF65-F5344CB8AC3E}">
        <p14:creationId xmlns:p14="http://schemas.microsoft.com/office/powerpoint/2010/main" val="87031606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p:cNvSpPr>
          <p:nvPr>
            <p:ph type="sldNum" sz="quarter" idx="2"/>
          </p:nvPr>
        </p:nvSpPr>
        <p:spPr>
          <a:xfrm>
            <a:off x="8225850" y="6369638"/>
            <a:ext cx="289501" cy="338554"/>
          </a:xfrm>
          <a:prstGeom prst="rect">
            <a:avLst/>
          </a:prstGeom>
          <a:extLst>
            <a:ext uri="{C572A759-6A51-4108-AA02-DFA0A04FC94B}">
              <ma14:wrappingTextBoxFlag xmlns="" xmlns:ma14="http://schemas.microsoft.com/office/mac/drawingml/2011/main" val="1"/>
            </a:ext>
          </a:extLst>
        </p:spPr>
        <p:txBody>
          <a:bodyPr/>
          <a:lstStyle>
            <a:lvl1pPr>
              <a:defRPr>
                <a:solidFill>
                  <a:srgbClr val="0D62AF"/>
                </a:solidFill>
                <a:latin typeface="Corbel"/>
                <a:ea typeface="Corbel"/>
                <a:cs typeface="Corbel"/>
                <a:sym typeface="Corbel"/>
              </a:defRPr>
            </a:lvl1pPr>
          </a:lstStyle>
          <a:p>
            <a:fld id="{86CB4B4D-7CA3-9044-876B-883B54F8677D}" type="slidenum">
              <a:rPr>
                <a:solidFill>
                  <a:schemeClr val="bg1"/>
                </a:solidFill>
              </a:rPr>
              <a:t>29</a:t>
            </a:fld>
            <a:endParaRPr dirty="0">
              <a:solidFill>
                <a:schemeClr val="bg1"/>
              </a:solidFill>
            </a:endParaRPr>
          </a:p>
        </p:txBody>
      </p:sp>
      <p:sp>
        <p:nvSpPr>
          <p:cNvPr id="192" name="Shape 192"/>
          <p:cNvSpPr/>
          <p:nvPr/>
        </p:nvSpPr>
        <p:spPr>
          <a:xfrm>
            <a:off x="1143000" y="1524000"/>
            <a:ext cx="7620000" cy="0"/>
          </a:xfrm>
          <a:prstGeom prst="line">
            <a:avLst/>
          </a:prstGeom>
          <a:ln w="50800">
            <a:solidFill>
              <a:srgbClr val="FFFFFF"/>
            </a:solidFill>
          </a:ln>
        </p:spPr>
        <p:txBody>
          <a:bodyPr lIns="45719" rIns="45719"/>
          <a:lstStyle/>
          <a:p>
            <a:endParaRPr/>
          </a:p>
        </p:txBody>
      </p:sp>
      <p:sp>
        <p:nvSpPr>
          <p:cNvPr id="194" name="Shape 194"/>
          <p:cNvSpPr>
            <a:spLocks noGrp="1"/>
          </p:cNvSpPr>
          <p:nvPr>
            <p:ph type="body" idx="1"/>
          </p:nvPr>
        </p:nvSpPr>
        <p:spPr>
          <a:xfrm>
            <a:off x="914097" y="1961848"/>
            <a:ext cx="7886700" cy="2581124"/>
          </a:xfrm>
          <a:prstGeom prst="rect">
            <a:avLst/>
          </a:prstGeom>
        </p:spPr>
        <p:txBody>
          <a:bodyPr>
            <a:normAutofit/>
          </a:bodyPr>
          <a:lstStyle/>
          <a:p>
            <a:r>
              <a:rPr lang="en-US" sz="2800" dirty="0"/>
              <a:t>The University Academic Standards Policy defines academic dishonesty, and mandates specific sanctions for violations. See the University Academic Standards policy: </a:t>
            </a:r>
            <a:r>
              <a:rPr lang="en-US" sz="2800" u="sng" dirty="0">
                <a:hlinkClick r:id="rId2" tooltip="UAM Academic Standards Policy"/>
              </a:rPr>
              <a:t>UAM 6,502</a:t>
            </a:r>
            <a:r>
              <a:rPr lang="en-US" sz="2800" dirty="0">
                <a:hlinkClick r:id="rId2" tooltip="UAM Academic Standards Policy"/>
              </a:rPr>
              <a:t>.</a:t>
            </a:r>
            <a:br>
              <a:rPr lang="en-US" dirty="0"/>
            </a:br>
            <a:endParaRPr lang="en-US" dirty="0"/>
          </a:p>
          <a:p>
            <a:pPr marL="0" indent="0">
              <a:buNone/>
              <a:defRPr b="1"/>
            </a:pPr>
            <a:endParaRPr lang="en-US" dirty="0"/>
          </a:p>
        </p:txBody>
      </p:sp>
      <p:sp>
        <p:nvSpPr>
          <p:cNvPr id="3" name="Title 2">
            <a:extLst>
              <a:ext uri="{FF2B5EF4-FFF2-40B4-BE49-F238E27FC236}">
                <a16:creationId xmlns:a16="http://schemas.microsoft.com/office/drawing/2014/main" id="{D4594328-AD19-D3DC-4029-34BD703654B2}"/>
              </a:ext>
            </a:extLst>
          </p:cNvPr>
          <p:cNvSpPr>
            <a:spLocks noGrp="1"/>
          </p:cNvSpPr>
          <p:nvPr>
            <p:ph type="title"/>
          </p:nvPr>
        </p:nvSpPr>
        <p:spPr/>
        <p:txBody>
          <a:bodyPr>
            <a:normAutofit fontScale="90000"/>
          </a:bodyPr>
          <a:lstStyle/>
          <a:p>
            <a:r>
              <a:rPr lang="en-US" dirty="0"/>
              <a:t>Statement on Academic Dishonesty</a:t>
            </a:r>
          </a:p>
        </p:txBody>
      </p:sp>
    </p:spTree>
    <p:extLst>
      <p:ext uri="{BB962C8B-B14F-4D97-AF65-F5344CB8AC3E}">
        <p14:creationId xmlns:p14="http://schemas.microsoft.com/office/powerpoint/2010/main" val="141657512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a:spLocks noGrp="1"/>
          </p:cNvSpPr>
          <p:nvPr>
            <p:ph type="title"/>
          </p:nvPr>
        </p:nvSpPr>
        <p:spPr>
          <a:xfrm>
            <a:off x="628651" y="215144"/>
            <a:ext cx="7886700" cy="1171576"/>
          </a:xfrm>
          <a:prstGeom prst="rect">
            <a:avLst/>
          </a:prstGeom>
        </p:spPr>
        <p:txBody>
          <a:bodyPr/>
          <a:lstStyle>
            <a:lvl1pPr defTabSz="576071">
              <a:defRPr sz="3696"/>
            </a:lvl1pPr>
          </a:lstStyle>
          <a:p>
            <a:r>
              <a:rPr lang="en-US" dirty="0"/>
              <a:t>Capstone Overview:</a:t>
            </a:r>
            <a:br>
              <a:rPr lang="en-US" dirty="0"/>
            </a:br>
            <a:r>
              <a:rPr lang="en-US" dirty="0"/>
              <a:t>S</a:t>
            </a:r>
            <a:r>
              <a:rPr dirty="0"/>
              <a:t>enior </a:t>
            </a:r>
            <a:r>
              <a:rPr lang="en-US" dirty="0"/>
              <a:t>P</a:t>
            </a:r>
            <a:r>
              <a:rPr dirty="0"/>
              <a:t>rojects </a:t>
            </a:r>
            <a:r>
              <a:rPr lang="en-US" dirty="0"/>
              <a:t>Results in Past Years</a:t>
            </a:r>
            <a:endParaRPr dirty="0"/>
          </a:p>
        </p:txBody>
      </p:sp>
      <p:sp>
        <p:nvSpPr>
          <p:cNvPr id="143" name="Shape 143"/>
          <p:cNvSpPr>
            <a:spLocks noGrp="1"/>
          </p:cNvSpPr>
          <p:nvPr>
            <p:ph type="sldNum" sz="quarter" idx="2"/>
          </p:nvPr>
        </p:nvSpPr>
        <p:spPr>
          <a:xfrm>
            <a:off x="8351269" y="6429694"/>
            <a:ext cx="164082" cy="21844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3</a:t>
            </a:fld>
            <a:endParaRPr/>
          </a:p>
        </p:txBody>
      </p:sp>
      <p:sp>
        <p:nvSpPr>
          <p:cNvPr id="6" name="Shape 139"/>
          <p:cNvSpPr>
            <a:spLocks noGrp="1"/>
          </p:cNvSpPr>
          <p:nvPr>
            <p:ph type="body" idx="1"/>
          </p:nvPr>
        </p:nvSpPr>
        <p:spPr>
          <a:xfrm>
            <a:off x="1460136" y="1412718"/>
            <a:ext cx="7213601" cy="4567412"/>
          </a:xfrm>
          <a:prstGeom prst="rect">
            <a:avLst/>
          </a:prstGeom>
        </p:spPr>
        <p:txBody>
          <a:bodyPr>
            <a:normAutofit/>
          </a:bodyPr>
          <a:lstStyle/>
          <a:p>
            <a:pPr>
              <a:buFont typeface="Arial" panose="020B0604020202020204" pitchFamily="34" charset="0"/>
              <a:buChar char="•"/>
              <a:defRPr b="1"/>
            </a:pPr>
            <a:r>
              <a:rPr lang="en-US" sz="2200" dirty="0"/>
              <a:t>Good jobs landed in the US and abroad</a:t>
            </a:r>
          </a:p>
          <a:p>
            <a:pPr>
              <a:buFont typeface="Arial" panose="020B0604020202020204" pitchFamily="34" charset="0"/>
              <a:buChar char="•"/>
              <a:defRPr b="1"/>
            </a:pPr>
            <a:r>
              <a:rPr lang="en-US" sz="2200" dirty="0"/>
              <a:t>Connections with the industry</a:t>
            </a:r>
          </a:p>
          <a:p>
            <a:pPr>
              <a:buFont typeface="Arial" panose="020B0604020202020204" pitchFamily="34" charset="0"/>
              <a:buChar char="•"/>
              <a:defRPr b="1"/>
            </a:pPr>
            <a:r>
              <a:rPr lang="en-US" sz="2200" dirty="0"/>
              <a:t>UNR undergraduate awards</a:t>
            </a:r>
          </a:p>
          <a:p>
            <a:pPr>
              <a:buFont typeface="Arial" panose="020B0604020202020204" pitchFamily="34" charset="0"/>
              <a:buChar char="•"/>
              <a:defRPr b="1"/>
            </a:pPr>
            <a:r>
              <a:rPr lang="en-US" sz="2200" dirty="0"/>
              <a:t>NSF-funded undergraduate awards</a:t>
            </a:r>
          </a:p>
          <a:p>
            <a:pPr>
              <a:buFont typeface="Arial" panose="020B0604020202020204" pitchFamily="34" charset="0"/>
              <a:buChar char="•"/>
              <a:defRPr b="1"/>
            </a:pPr>
            <a:r>
              <a:rPr lang="en-US" sz="2200" dirty="0"/>
              <a:t>Nevada Governor’s Cup prizes</a:t>
            </a:r>
          </a:p>
          <a:p>
            <a:pPr>
              <a:buFont typeface="Arial" panose="020B0604020202020204" pitchFamily="34" charset="0"/>
              <a:buChar char="•"/>
              <a:defRPr b="1"/>
            </a:pPr>
            <a:r>
              <a:rPr lang="en-US" sz="2200" dirty="0"/>
              <a:t>Other business competition awards (e.g., Sontag)</a:t>
            </a:r>
          </a:p>
          <a:p>
            <a:pPr>
              <a:buFont typeface="Arial" panose="020B0604020202020204" pitchFamily="34" charset="0"/>
              <a:buChar char="•"/>
              <a:defRPr b="1"/>
            </a:pPr>
            <a:r>
              <a:rPr lang="en-US" sz="2200" dirty="0"/>
              <a:t>Publications in peer-reviewed journals and conferences</a:t>
            </a:r>
          </a:p>
          <a:p>
            <a:pPr>
              <a:buFont typeface="Arial" panose="020B0604020202020204" pitchFamily="34" charset="0"/>
              <a:buChar char="•"/>
              <a:defRPr b="1"/>
            </a:pPr>
            <a:r>
              <a:rPr lang="en-US" sz="2200" dirty="0"/>
              <a:t>Honors theses </a:t>
            </a:r>
          </a:p>
          <a:p>
            <a:pPr>
              <a:buFont typeface="Arial" panose="020B0604020202020204" pitchFamily="34" charset="0"/>
              <a:buChar char="•"/>
              <a:defRPr b="1"/>
            </a:pPr>
            <a:r>
              <a:rPr lang="en-US" sz="2200" dirty="0"/>
              <a:t>Continuation to graduate studies</a:t>
            </a:r>
          </a:p>
          <a:p>
            <a:pPr>
              <a:buFont typeface="Arial" panose="020B0604020202020204" pitchFamily="34" charset="0"/>
              <a:buChar char="•"/>
              <a:defRPr b="1"/>
            </a:pPr>
            <a:r>
              <a:rPr lang="en-US" sz="2200" dirty="0"/>
              <a:t>Enhanced networking, new friends</a:t>
            </a:r>
            <a:endParaRPr sz="2200" dirty="0"/>
          </a:p>
        </p:txBody>
      </p:sp>
    </p:spTree>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839D-158E-D05B-C120-8DBC0A77C0C8}"/>
              </a:ext>
            </a:extLst>
          </p:cNvPr>
          <p:cNvSpPr>
            <a:spLocks noGrp="1"/>
          </p:cNvSpPr>
          <p:nvPr>
            <p:ph type="title"/>
          </p:nvPr>
        </p:nvSpPr>
        <p:spPr/>
        <p:txBody>
          <a:bodyPr>
            <a:normAutofit fontScale="90000"/>
          </a:bodyPr>
          <a:lstStyle/>
          <a:p>
            <a:r>
              <a:rPr lang="en-US" b="1" dirty="0"/>
              <a:t>Statement on Student Compliance with University Policies</a:t>
            </a:r>
            <a:endParaRPr lang="en-US" dirty="0"/>
          </a:p>
        </p:txBody>
      </p:sp>
      <p:sp>
        <p:nvSpPr>
          <p:cNvPr id="3" name="Text Placeholder 2">
            <a:extLst>
              <a:ext uri="{FF2B5EF4-FFF2-40B4-BE49-F238E27FC236}">
                <a16:creationId xmlns:a16="http://schemas.microsoft.com/office/drawing/2014/main" id="{EBBA053F-F479-F4D5-4296-34C18AF5A61C}"/>
              </a:ext>
            </a:extLst>
          </p:cNvPr>
          <p:cNvSpPr>
            <a:spLocks noGrp="1"/>
          </p:cNvSpPr>
          <p:nvPr>
            <p:ph type="body" idx="1"/>
          </p:nvPr>
        </p:nvSpPr>
        <p:spPr/>
        <p:txBody>
          <a:bodyPr>
            <a:normAutofit lnSpcReduction="10000"/>
          </a:bodyPr>
          <a:lstStyle/>
          <a:p>
            <a:r>
              <a:rPr lang="en-US" dirty="0"/>
              <a:t>In accordance with section 6,502 of the University Administrative Manual, a student may receive academic and disciplinary sanctions for failure to comply with policy, including this syllabus, for failure to comply with the directions of a University Official, for disruptive behavior in the classroom, or any other prohibited action. “Disruptive behavior" is defined in part as behavior, including but not limited to failure to follow course, laboratory or safety rules, or endangering the health of others. A student may be dropped from class at any time for misconduct or disruptive behavior in the classroom upon recommendation of the instructor and with approval of the college dean. A student may also receive disciplinary sanctions through the Office of Student Conduct for misconduct or disruptive behavior, including endangering the health of others, in the classroom. The student shall not receive a refund for course fees or tuition.</a:t>
            </a:r>
          </a:p>
          <a:p>
            <a:endParaRPr lang="en-US" dirty="0"/>
          </a:p>
        </p:txBody>
      </p:sp>
    </p:spTree>
    <p:extLst>
      <p:ext uri="{BB962C8B-B14F-4D97-AF65-F5344CB8AC3E}">
        <p14:creationId xmlns:p14="http://schemas.microsoft.com/office/powerpoint/2010/main" val="3174501763"/>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p:cNvSpPr>
          <p:nvPr>
            <p:ph type="sldNum" sz="quarter" idx="2"/>
          </p:nvPr>
        </p:nvSpPr>
        <p:spPr>
          <a:xfrm>
            <a:off x="8313528" y="6194837"/>
            <a:ext cx="291103" cy="338554"/>
          </a:xfrm>
          <a:prstGeom prst="rect">
            <a:avLst/>
          </a:prstGeom>
          <a:extLst>
            <a:ext uri="{C572A759-6A51-4108-AA02-DFA0A04FC94B}">
              <ma14:wrappingTextBoxFlag xmlns="" xmlns:ma14="http://schemas.microsoft.com/office/mac/drawingml/2011/main" val="1"/>
            </a:ext>
          </a:extLst>
        </p:spPr>
        <p:txBody>
          <a:bodyPr/>
          <a:lstStyle>
            <a:lvl1pPr>
              <a:defRPr>
                <a:solidFill>
                  <a:srgbClr val="0D62AF"/>
                </a:solidFill>
                <a:latin typeface="Corbel"/>
                <a:ea typeface="Corbel"/>
                <a:cs typeface="Corbel"/>
                <a:sym typeface="Corbel"/>
              </a:defRPr>
            </a:lvl1pPr>
          </a:lstStyle>
          <a:p>
            <a:fld id="{86CB4B4D-7CA3-9044-876B-883B54F8677D}" type="slidenum">
              <a:rPr>
                <a:solidFill>
                  <a:schemeClr val="bg1"/>
                </a:solidFill>
              </a:rPr>
              <a:t>31</a:t>
            </a:fld>
            <a:endParaRPr dirty="0">
              <a:solidFill>
                <a:schemeClr val="bg1"/>
              </a:solidFill>
            </a:endParaRPr>
          </a:p>
        </p:txBody>
      </p:sp>
      <p:sp>
        <p:nvSpPr>
          <p:cNvPr id="192" name="Shape 192"/>
          <p:cNvSpPr/>
          <p:nvPr/>
        </p:nvSpPr>
        <p:spPr>
          <a:xfrm>
            <a:off x="1143000" y="1524000"/>
            <a:ext cx="7620000" cy="0"/>
          </a:xfrm>
          <a:prstGeom prst="line">
            <a:avLst/>
          </a:prstGeom>
          <a:ln w="50800">
            <a:solidFill>
              <a:srgbClr val="FFFFFF"/>
            </a:solidFill>
          </a:ln>
        </p:spPr>
        <p:txBody>
          <a:bodyPr lIns="45719" rIns="45719"/>
          <a:lstStyle/>
          <a:p>
            <a:endParaRPr/>
          </a:p>
        </p:txBody>
      </p:sp>
      <p:sp>
        <p:nvSpPr>
          <p:cNvPr id="3" name="Title 2">
            <a:extLst>
              <a:ext uri="{FF2B5EF4-FFF2-40B4-BE49-F238E27FC236}">
                <a16:creationId xmlns:a16="http://schemas.microsoft.com/office/drawing/2014/main" id="{80F0E6BE-94AE-CC2D-73BA-9A89DF2A171A}"/>
              </a:ext>
            </a:extLst>
          </p:cNvPr>
          <p:cNvSpPr>
            <a:spLocks noGrp="1"/>
          </p:cNvSpPr>
          <p:nvPr>
            <p:ph type="title"/>
          </p:nvPr>
        </p:nvSpPr>
        <p:spPr/>
        <p:txBody>
          <a:bodyPr/>
          <a:lstStyle/>
          <a:p>
            <a:r>
              <a:rPr lang="en-US" dirty="0"/>
              <a:t>Statement on Disability Services</a:t>
            </a:r>
          </a:p>
        </p:txBody>
      </p:sp>
      <p:sp>
        <p:nvSpPr>
          <p:cNvPr id="5" name="Text Placeholder 4">
            <a:extLst>
              <a:ext uri="{FF2B5EF4-FFF2-40B4-BE49-F238E27FC236}">
                <a16:creationId xmlns:a16="http://schemas.microsoft.com/office/drawing/2014/main" id="{29C70539-6FFD-F6D7-670A-15827A0C8DBC}"/>
              </a:ext>
            </a:extLst>
          </p:cNvPr>
          <p:cNvSpPr>
            <a:spLocks noGrp="1"/>
          </p:cNvSpPr>
          <p:nvPr>
            <p:ph type="body" idx="1"/>
          </p:nvPr>
        </p:nvSpPr>
        <p:spPr/>
        <p:txBody>
          <a:bodyPr/>
          <a:lstStyle/>
          <a:p>
            <a:r>
              <a:rPr lang="en-US" dirty="0"/>
              <a:t>Any student with a disability needing academic adjustments or accommodations is requested to speak with us (the instructors) or the </a:t>
            </a:r>
            <a:r>
              <a:rPr lang="en-US" u="sng" dirty="0">
                <a:hlinkClick r:id="rId2"/>
              </a:rPr>
              <a:t>Disability Resource Center</a:t>
            </a:r>
            <a:r>
              <a:rPr lang="en-US" dirty="0"/>
              <a:t> (Pennington Achievement Center Suite 230) as soon as possible to arrange for appropriate accommodations.</a:t>
            </a:r>
          </a:p>
          <a:p>
            <a:r>
              <a:rPr lang="en-US" b="1" dirty="0"/>
              <a:t>This course may leverage 3</a:t>
            </a:r>
            <a:r>
              <a:rPr lang="en-US" b="1" baseline="30000" dirty="0"/>
              <a:t>rd</a:t>
            </a:r>
            <a:r>
              <a:rPr lang="en-US" b="1" dirty="0"/>
              <a:t> party web/multimedia content, if you experience any issues accessing this content, please notify your instructor.</a:t>
            </a:r>
            <a:endParaRPr lang="en-US" dirty="0"/>
          </a:p>
        </p:txBody>
      </p:sp>
    </p:spTree>
    <p:extLst>
      <p:ext uri="{BB962C8B-B14F-4D97-AF65-F5344CB8AC3E}">
        <p14:creationId xmlns:p14="http://schemas.microsoft.com/office/powerpoint/2010/main" val="1112439699"/>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a:spLocks noGrp="1"/>
          </p:cNvSpPr>
          <p:nvPr>
            <p:ph type="sldNum" sz="quarter" idx="2"/>
          </p:nvPr>
        </p:nvSpPr>
        <p:spPr>
          <a:xfrm>
            <a:off x="8213026" y="6369638"/>
            <a:ext cx="302325" cy="338554"/>
          </a:xfrm>
          <a:prstGeom prst="rect">
            <a:avLst/>
          </a:prstGeom>
          <a:extLst>
            <a:ext uri="{C572A759-6A51-4108-AA02-DFA0A04FC94B}">
              <ma14:wrappingTextBoxFlag xmlns="" xmlns:ma14="http://schemas.microsoft.com/office/mac/drawingml/2011/main" val="1"/>
            </a:ext>
          </a:extLst>
        </p:spPr>
        <p:txBody>
          <a:bodyPr/>
          <a:lstStyle>
            <a:lvl1pPr>
              <a:defRPr>
                <a:solidFill>
                  <a:srgbClr val="0D62AF"/>
                </a:solidFill>
                <a:latin typeface="Corbel"/>
                <a:ea typeface="Corbel"/>
                <a:cs typeface="Corbel"/>
                <a:sym typeface="Corbel"/>
              </a:defRPr>
            </a:lvl1pPr>
          </a:lstStyle>
          <a:p>
            <a:fld id="{86CB4B4D-7CA3-9044-876B-883B54F8677D}" type="slidenum">
              <a:rPr>
                <a:solidFill>
                  <a:schemeClr val="bg1"/>
                </a:solidFill>
              </a:rPr>
              <a:t>32</a:t>
            </a:fld>
            <a:endParaRPr dirty="0">
              <a:solidFill>
                <a:schemeClr val="bg1"/>
              </a:solidFill>
            </a:endParaRPr>
          </a:p>
        </p:txBody>
      </p:sp>
      <p:sp>
        <p:nvSpPr>
          <p:cNvPr id="197" name="Shape 197"/>
          <p:cNvSpPr/>
          <p:nvPr/>
        </p:nvSpPr>
        <p:spPr>
          <a:xfrm>
            <a:off x="1143000" y="1524000"/>
            <a:ext cx="7620000" cy="0"/>
          </a:xfrm>
          <a:prstGeom prst="line">
            <a:avLst/>
          </a:prstGeom>
          <a:ln w="50800">
            <a:solidFill>
              <a:srgbClr val="FFFFFF"/>
            </a:solidFill>
          </a:ln>
        </p:spPr>
        <p:txBody>
          <a:bodyPr lIns="45719" rIns="45719"/>
          <a:lstStyle/>
          <a:p>
            <a:endParaRPr/>
          </a:p>
        </p:txBody>
      </p:sp>
      <p:sp>
        <p:nvSpPr>
          <p:cNvPr id="198" name="Shape 198"/>
          <p:cNvSpPr>
            <a:spLocks noGrp="1"/>
          </p:cNvSpPr>
          <p:nvPr>
            <p:ph type="title"/>
          </p:nvPr>
        </p:nvSpPr>
        <p:spPr>
          <a:xfrm>
            <a:off x="628650" y="254762"/>
            <a:ext cx="7886700" cy="1171576"/>
          </a:xfrm>
          <a:prstGeom prst="rect">
            <a:avLst/>
          </a:prstGeom>
        </p:spPr>
        <p:txBody>
          <a:bodyPr>
            <a:normAutofit fontScale="90000"/>
          </a:bodyPr>
          <a:lstStyle/>
          <a:p>
            <a:r>
              <a:rPr lang="en-US" dirty="0"/>
              <a:t>Statement on Audio and Video Recording</a:t>
            </a:r>
            <a:endParaRPr dirty="0"/>
          </a:p>
        </p:txBody>
      </p:sp>
      <p:sp>
        <p:nvSpPr>
          <p:cNvPr id="199" name="Shape 199"/>
          <p:cNvSpPr>
            <a:spLocks noGrp="1"/>
          </p:cNvSpPr>
          <p:nvPr>
            <p:ph type="body" idx="1"/>
          </p:nvPr>
        </p:nvSpPr>
        <p:spPr>
          <a:xfrm>
            <a:off x="741862" y="1628505"/>
            <a:ext cx="8241030" cy="3553096"/>
          </a:xfrm>
          <a:prstGeom prst="rect">
            <a:avLst/>
          </a:prstGeom>
        </p:spPr>
        <p:txBody>
          <a:bodyPr>
            <a:normAutofit/>
          </a:bodyPr>
          <a:lstStyle/>
          <a:p>
            <a:pPr marL="0" indent="0">
              <a:buNone/>
            </a:pPr>
            <a:r>
              <a:rPr lang="en-US" sz="2400" b="1" dirty="0"/>
              <a:t>Student-created Recordings</a:t>
            </a:r>
          </a:p>
          <a:p>
            <a:r>
              <a:rPr lang="en-US" dirty="0"/>
              <a:t>Surreptitious or covert video-taping of class or unauthorized audio recording of class is prohibited by law and by Board of Regents policy. This class may be videotaped, or audio recorded only with the written permission of the instructor. In order to accommodate students with disabilities, some students may have been given permission to record class lectures and discussions. Therefore, students should understand that their comments during class may be recorded.</a:t>
            </a:r>
          </a:p>
          <a:p>
            <a:pPr marL="342900" lvl="1" indent="0">
              <a:buNone/>
            </a:pPr>
            <a:endParaRPr lang="en-US" dirty="0"/>
          </a:p>
          <a:p>
            <a:pPr marL="342900" lvl="1" indent="0">
              <a:buNone/>
            </a:pPr>
            <a:endParaRPr lang="en-US" dirty="0"/>
          </a:p>
          <a:p>
            <a:pPr>
              <a:defRPr b="1"/>
            </a:pPr>
            <a:endParaRPr sz="2400" b="0" dirty="0"/>
          </a:p>
        </p:txBody>
      </p:sp>
    </p:spTree>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a:spLocks noGrp="1"/>
          </p:cNvSpPr>
          <p:nvPr>
            <p:ph type="sldNum" sz="quarter" idx="2"/>
          </p:nvPr>
        </p:nvSpPr>
        <p:spPr>
          <a:xfrm>
            <a:off x="8213026" y="6369638"/>
            <a:ext cx="302325" cy="338554"/>
          </a:xfrm>
          <a:prstGeom prst="rect">
            <a:avLst/>
          </a:prstGeom>
          <a:extLst>
            <a:ext uri="{C572A759-6A51-4108-AA02-DFA0A04FC94B}">
              <ma14:wrappingTextBoxFlag xmlns="" xmlns:ma14="http://schemas.microsoft.com/office/mac/drawingml/2011/main" val="1"/>
            </a:ext>
          </a:extLst>
        </p:spPr>
        <p:txBody>
          <a:bodyPr/>
          <a:lstStyle>
            <a:lvl1pPr>
              <a:defRPr>
                <a:solidFill>
                  <a:srgbClr val="0D62AF"/>
                </a:solidFill>
                <a:latin typeface="Corbel"/>
                <a:ea typeface="Corbel"/>
                <a:cs typeface="Corbel"/>
                <a:sym typeface="Corbel"/>
              </a:defRPr>
            </a:lvl1pPr>
          </a:lstStyle>
          <a:p>
            <a:fld id="{86CB4B4D-7CA3-9044-876B-883B54F8677D}" type="slidenum">
              <a:rPr>
                <a:solidFill>
                  <a:schemeClr val="bg1"/>
                </a:solidFill>
              </a:rPr>
              <a:t>33</a:t>
            </a:fld>
            <a:endParaRPr dirty="0">
              <a:solidFill>
                <a:schemeClr val="bg1"/>
              </a:solidFill>
            </a:endParaRPr>
          </a:p>
        </p:txBody>
      </p:sp>
      <p:sp>
        <p:nvSpPr>
          <p:cNvPr id="197" name="Shape 197"/>
          <p:cNvSpPr/>
          <p:nvPr/>
        </p:nvSpPr>
        <p:spPr>
          <a:xfrm>
            <a:off x="1143000" y="1524000"/>
            <a:ext cx="7620000" cy="0"/>
          </a:xfrm>
          <a:prstGeom prst="line">
            <a:avLst/>
          </a:prstGeom>
          <a:ln w="50800">
            <a:solidFill>
              <a:srgbClr val="FFFFFF"/>
            </a:solidFill>
          </a:ln>
        </p:spPr>
        <p:txBody>
          <a:bodyPr lIns="45719" rIns="45719"/>
          <a:lstStyle/>
          <a:p>
            <a:endParaRPr/>
          </a:p>
        </p:txBody>
      </p:sp>
      <p:sp>
        <p:nvSpPr>
          <p:cNvPr id="198" name="Shape 198"/>
          <p:cNvSpPr>
            <a:spLocks noGrp="1"/>
          </p:cNvSpPr>
          <p:nvPr>
            <p:ph type="title"/>
          </p:nvPr>
        </p:nvSpPr>
        <p:spPr>
          <a:xfrm>
            <a:off x="628650" y="254762"/>
            <a:ext cx="7886700" cy="1171576"/>
          </a:xfrm>
          <a:prstGeom prst="rect">
            <a:avLst/>
          </a:prstGeom>
        </p:spPr>
        <p:txBody>
          <a:bodyPr>
            <a:normAutofit fontScale="90000"/>
          </a:bodyPr>
          <a:lstStyle/>
          <a:p>
            <a:r>
              <a:rPr lang="en-US" dirty="0"/>
              <a:t>Statement on Audio and Video Recording</a:t>
            </a:r>
            <a:endParaRPr dirty="0"/>
          </a:p>
        </p:txBody>
      </p:sp>
      <p:sp>
        <p:nvSpPr>
          <p:cNvPr id="199" name="Shape 199"/>
          <p:cNvSpPr>
            <a:spLocks noGrp="1"/>
          </p:cNvSpPr>
          <p:nvPr>
            <p:ph type="body" idx="1"/>
          </p:nvPr>
        </p:nvSpPr>
        <p:spPr>
          <a:xfrm>
            <a:off x="628650" y="1524000"/>
            <a:ext cx="8241030" cy="3553096"/>
          </a:xfrm>
          <a:prstGeom prst="rect">
            <a:avLst/>
          </a:prstGeom>
        </p:spPr>
        <p:txBody>
          <a:bodyPr>
            <a:normAutofit/>
          </a:bodyPr>
          <a:lstStyle/>
          <a:p>
            <a:pPr marL="0" indent="0">
              <a:buNone/>
            </a:pPr>
            <a:r>
              <a:rPr lang="en-US" sz="2400" b="1" dirty="0"/>
              <a:t>Instructor-created Recordings</a:t>
            </a:r>
          </a:p>
          <a:p>
            <a:r>
              <a:rPr lang="en-US" dirty="0"/>
              <a:t>Class sessions may be audio-visually recorded for students in the class to review and for enrolled students who are unable to attend live to view. Students who participate with their camera on or who use a profile image are consenting to have their video or image recorded.  If you do not consent to have your profile or video image recorded, keep your camera off and do not use a profile image. Students who un-mute during class and participate orally are consenting to have their voices recorded.  If you do not consent to have your voice recorded during class, keep your mute button activated and only communicate by using the "chat" feature, which allows you to type questions and comments live.</a:t>
            </a:r>
          </a:p>
          <a:p>
            <a:pPr marL="342900" lvl="1" indent="0">
              <a:buNone/>
            </a:pPr>
            <a:endParaRPr lang="en-US" dirty="0"/>
          </a:p>
          <a:p>
            <a:pPr>
              <a:defRPr b="1"/>
            </a:pPr>
            <a:endParaRPr sz="2400" b="0" dirty="0"/>
          </a:p>
        </p:txBody>
      </p:sp>
    </p:spTree>
    <p:extLst>
      <p:ext uri="{BB962C8B-B14F-4D97-AF65-F5344CB8AC3E}">
        <p14:creationId xmlns:p14="http://schemas.microsoft.com/office/powerpoint/2010/main" val="3218232221"/>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a:spLocks noGrp="1"/>
          </p:cNvSpPr>
          <p:nvPr>
            <p:ph type="sldNum" sz="quarter" idx="2"/>
          </p:nvPr>
        </p:nvSpPr>
        <p:spPr>
          <a:xfrm>
            <a:off x="8313528" y="6194837"/>
            <a:ext cx="291103" cy="338554"/>
          </a:xfrm>
          <a:prstGeom prst="rect">
            <a:avLst/>
          </a:prstGeom>
          <a:extLst>
            <a:ext uri="{C572A759-6A51-4108-AA02-DFA0A04FC94B}">
              <ma14:wrappingTextBoxFlag xmlns="" xmlns:ma14="http://schemas.microsoft.com/office/mac/drawingml/2011/main" val="1"/>
            </a:ext>
          </a:extLst>
        </p:spPr>
        <p:txBody>
          <a:bodyPr/>
          <a:lstStyle>
            <a:lvl1pPr>
              <a:defRPr>
                <a:solidFill>
                  <a:srgbClr val="0D62AF"/>
                </a:solidFill>
                <a:latin typeface="Corbel"/>
                <a:ea typeface="Corbel"/>
                <a:cs typeface="Corbel"/>
                <a:sym typeface="Corbel"/>
              </a:defRPr>
            </a:lvl1pPr>
          </a:lstStyle>
          <a:p>
            <a:fld id="{86CB4B4D-7CA3-9044-876B-883B54F8677D}" type="slidenum">
              <a:rPr>
                <a:solidFill>
                  <a:schemeClr val="bg1"/>
                </a:solidFill>
              </a:rPr>
              <a:t>34</a:t>
            </a:fld>
            <a:endParaRPr dirty="0">
              <a:solidFill>
                <a:schemeClr val="bg1"/>
              </a:solidFill>
            </a:endParaRPr>
          </a:p>
        </p:txBody>
      </p:sp>
      <p:sp>
        <p:nvSpPr>
          <p:cNvPr id="192" name="Shape 192"/>
          <p:cNvSpPr/>
          <p:nvPr/>
        </p:nvSpPr>
        <p:spPr>
          <a:xfrm>
            <a:off x="1143000" y="1524000"/>
            <a:ext cx="7620000" cy="0"/>
          </a:xfrm>
          <a:prstGeom prst="line">
            <a:avLst/>
          </a:prstGeom>
          <a:ln w="50800">
            <a:solidFill>
              <a:srgbClr val="FFFFFF"/>
            </a:solidFill>
          </a:ln>
        </p:spPr>
        <p:txBody>
          <a:bodyPr lIns="45719" rIns="45719"/>
          <a:lstStyle/>
          <a:p>
            <a:endParaRPr/>
          </a:p>
        </p:txBody>
      </p:sp>
      <p:sp>
        <p:nvSpPr>
          <p:cNvPr id="193" name="Shape 193"/>
          <p:cNvSpPr>
            <a:spLocks noGrp="1"/>
          </p:cNvSpPr>
          <p:nvPr>
            <p:ph type="title"/>
          </p:nvPr>
        </p:nvSpPr>
        <p:spPr>
          <a:prstGeom prst="rect">
            <a:avLst/>
          </a:prstGeom>
        </p:spPr>
        <p:txBody>
          <a:bodyPr/>
          <a:lstStyle>
            <a:lvl1pPr defTabSz="644651">
              <a:defRPr sz="3666"/>
            </a:lvl1pPr>
          </a:lstStyle>
          <a:p>
            <a:r>
              <a:rPr lang="en-US" b="1" dirty="0"/>
              <a:t>Statement on Maintaining a Safe Learning and Work Environment</a:t>
            </a:r>
          </a:p>
        </p:txBody>
      </p:sp>
      <p:sp>
        <p:nvSpPr>
          <p:cNvPr id="3" name="Text Placeholder 2">
            <a:extLst>
              <a:ext uri="{FF2B5EF4-FFF2-40B4-BE49-F238E27FC236}">
                <a16:creationId xmlns:a16="http://schemas.microsoft.com/office/drawing/2014/main" id="{835A0408-E5D5-FC1E-8700-B2620172B306}"/>
              </a:ext>
            </a:extLst>
          </p:cNvPr>
          <p:cNvSpPr>
            <a:spLocks noGrp="1"/>
          </p:cNvSpPr>
          <p:nvPr>
            <p:ph type="body" idx="1"/>
          </p:nvPr>
        </p:nvSpPr>
        <p:spPr/>
        <p:txBody>
          <a:bodyPr/>
          <a:lstStyle/>
          <a:p>
            <a:r>
              <a:rPr lang="en-US" dirty="0"/>
              <a:t>The University of Nevada, Reno is committed to providing a safe learning and work environment for all. If you believe you have experienced discrimination, sexual harassment, sexual assault, domestic/dating violence, or stalking, whether on or off campus, or need information related to immigration concerns, please contact the University's Equal Opportunity &amp; Title IX office at 775-784-1547. Resources and interim measures are available to assist you. For more information, please visit the </a:t>
            </a:r>
            <a:r>
              <a:rPr lang="en-US" u="sng" dirty="0">
                <a:hlinkClick r:id="rId2"/>
              </a:rPr>
              <a:t>Equal Opportunity and Title IX</a:t>
            </a:r>
            <a:r>
              <a:rPr lang="en-US" dirty="0"/>
              <a:t> page. </a:t>
            </a:r>
          </a:p>
          <a:p>
            <a:endParaRPr lang="en-US" dirty="0"/>
          </a:p>
        </p:txBody>
      </p:sp>
    </p:spTree>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B974E-388C-4C03-AC83-35C2DEFD00B1}"/>
              </a:ext>
            </a:extLst>
          </p:cNvPr>
          <p:cNvSpPr>
            <a:spLocks noGrp="1"/>
          </p:cNvSpPr>
          <p:nvPr>
            <p:ph type="title"/>
          </p:nvPr>
        </p:nvSpPr>
        <p:spPr>
          <a:xfrm>
            <a:off x="628650" y="2132965"/>
            <a:ext cx="7886700" cy="1171576"/>
          </a:xfrm>
        </p:spPr>
        <p:txBody>
          <a:bodyPr/>
          <a:lstStyle/>
          <a:p>
            <a:r>
              <a:rPr lang="en-US" b="1" dirty="0">
                <a:solidFill>
                  <a:srgbClr val="003366"/>
                </a:solidFill>
              </a:rPr>
              <a:t>Instructors’ Policies</a:t>
            </a:r>
          </a:p>
        </p:txBody>
      </p:sp>
    </p:spTree>
    <p:extLst>
      <p:ext uri="{BB962C8B-B14F-4D97-AF65-F5344CB8AC3E}">
        <p14:creationId xmlns:p14="http://schemas.microsoft.com/office/powerpoint/2010/main" val="1328700178"/>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Shape 196"/>
          <p:cNvSpPr>
            <a:spLocks noGrp="1"/>
          </p:cNvSpPr>
          <p:nvPr>
            <p:ph type="sldNum" sz="quarter" idx="2"/>
          </p:nvPr>
        </p:nvSpPr>
        <p:spPr>
          <a:xfrm>
            <a:off x="8213026" y="6369638"/>
            <a:ext cx="302325" cy="338554"/>
          </a:xfrm>
          <a:prstGeom prst="rect">
            <a:avLst/>
          </a:prstGeom>
          <a:extLst>
            <a:ext uri="{C572A759-6A51-4108-AA02-DFA0A04FC94B}">
              <ma14:wrappingTextBoxFlag xmlns="" xmlns:ma14="http://schemas.microsoft.com/office/mac/drawingml/2011/main" val="1"/>
            </a:ext>
          </a:extLst>
        </p:spPr>
        <p:txBody>
          <a:bodyPr/>
          <a:lstStyle>
            <a:lvl1pPr>
              <a:defRPr>
                <a:solidFill>
                  <a:srgbClr val="0D62AF"/>
                </a:solidFill>
                <a:latin typeface="Corbel"/>
                <a:ea typeface="Corbel"/>
                <a:cs typeface="Corbel"/>
                <a:sym typeface="Corbel"/>
              </a:defRPr>
            </a:lvl1pPr>
          </a:lstStyle>
          <a:p>
            <a:fld id="{86CB4B4D-7CA3-9044-876B-883B54F8677D}" type="slidenum">
              <a:rPr>
                <a:solidFill>
                  <a:schemeClr val="bg1"/>
                </a:solidFill>
              </a:rPr>
              <a:t>36</a:t>
            </a:fld>
            <a:endParaRPr dirty="0">
              <a:solidFill>
                <a:schemeClr val="bg1"/>
              </a:solidFill>
            </a:endParaRPr>
          </a:p>
        </p:txBody>
      </p:sp>
      <p:sp>
        <p:nvSpPr>
          <p:cNvPr id="197" name="Shape 197"/>
          <p:cNvSpPr/>
          <p:nvPr/>
        </p:nvSpPr>
        <p:spPr>
          <a:xfrm>
            <a:off x="1143000" y="1524000"/>
            <a:ext cx="7620000" cy="0"/>
          </a:xfrm>
          <a:prstGeom prst="line">
            <a:avLst/>
          </a:prstGeom>
          <a:ln w="50800">
            <a:solidFill>
              <a:srgbClr val="FFFFFF"/>
            </a:solidFill>
          </a:ln>
        </p:spPr>
        <p:txBody>
          <a:bodyPr lIns="45719" rIns="45719"/>
          <a:lstStyle/>
          <a:p>
            <a:endParaRPr/>
          </a:p>
        </p:txBody>
      </p:sp>
      <p:sp>
        <p:nvSpPr>
          <p:cNvPr id="198" name="Shape 198"/>
          <p:cNvSpPr>
            <a:spLocks noGrp="1"/>
          </p:cNvSpPr>
          <p:nvPr>
            <p:ph type="title"/>
          </p:nvPr>
        </p:nvSpPr>
        <p:spPr>
          <a:xfrm>
            <a:off x="628650" y="254762"/>
            <a:ext cx="7886700" cy="1171576"/>
          </a:xfrm>
          <a:prstGeom prst="rect">
            <a:avLst/>
          </a:prstGeom>
        </p:spPr>
        <p:txBody>
          <a:bodyPr/>
          <a:lstStyle/>
          <a:p>
            <a:r>
              <a:rPr lang="en-US" dirty="0">
                <a:solidFill>
                  <a:srgbClr val="0000CC"/>
                </a:solidFill>
              </a:rPr>
              <a:t>Instructor Policies</a:t>
            </a:r>
            <a:endParaRPr dirty="0">
              <a:solidFill>
                <a:srgbClr val="0000CC"/>
              </a:solidFill>
            </a:endParaRPr>
          </a:p>
        </p:txBody>
      </p:sp>
      <p:sp>
        <p:nvSpPr>
          <p:cNvPr id="199" name="Shape 199"/>
          <p:cNvSpPr>
            <a:spLocks noGrp="1"/>
          </p:cNvSpPr>
          <p:nvPr>
            <p:ph type="body" idx="1"/>
          </p:nvPr>
        </p:nvSpPr>
        <p:spPr>
          <a:xfrm>
            <a:off x="628650" y="1408685"/>
            <a:ext cx="8241030" cy="4038601"/>
          </a:xfrm>
          <a:prstGeom prst="rect">
            <a:avLst/>
          </a:prstGeom>
        </p:spPr>
        <p:txBody>
          <a:bodyPr>
            <a:normAutofit lnSpcReduction="10000"/>
          </a:bodyPr>
          <a:lstStyle/>
          <a:p>
            <a:r>
              <a:rPr lang="en-US" sz="2400" b="1" dirty="0"/>
              <a:t> Illness or Other Personal Issue</a:t>
            </a:r>
          </a:p>
          <a:p>
            <a:pPr marL="0" indent="0">
              <a:buNone/>
            </a:pPr>
            <a:r>
              <a:rPr lang="en-US" sz="2400" dirty="0"/>
              <a:t>If you are sick or have a health-related reason for not attending class, let the instructors know as soon as possible about this situation.  Same, for a major family or personal issue. </a:t>
            </a:r>
          </a:p>
          <a:p>
            <a:pPr marL="0" indent="0">
              <a:buNone/>
            </a:pPr>
            <a:endParaRPr lang="en-US" sz="2000" dirty="0"/>
          </a:p>
          <a:p>
            <a:r>
              <a:rPr lang="en-US" sz="2400" b="1" dirty="0"/>
              <a:t>Course/Policy Modification</a:t>
            </a:r>
          </a:p>
          <a:p>
            <a:pPr marL="0" indent="0">
              <a:buNone/>
            </a:pPr>
            <a:r>
              <a:rPr lang="en-US" sz="2400" dirty="0"/>
              <a:t>The instructors reserve the right to add to, and/or modify any of the above policies as needed to maintain an appropriate and effective educational atmosphere in the classroom and the laboratories. In the case that this occurs, all students will be notified in advance of implementation of the new and/or modified policy. </a:t>
            </a:r>
            <a:endParaRPr lang="en-US" sz="2000" dirty="0"/>
          </a:p>
          <a:p>
            <a:pPr>
              <a:defRPr b="1"/>
            </a:pPr>
            <a:endParaRPr sz="2400" b="0" dirty="0"/>
          </a:p>
        </p:txBody>
      </p:sp>
    </p:spTree>
    <p:extLst>
      <p:ext uri="{BB962C8B-B14F-4D97-AF65-F5344CB8AC3E}">
        <p14:creationId xmlns:p14="http://schemas.microsoft.com/office/powerpoint/2010/main" val="2350714063"/>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hape 187"/>
          <p:cNvSpPr>
            <a:spLocks noGrp="1"/>
          </p:cNvSpPr>
          <p:nvPr>
            <p:ph type="title"/>
          </p:nvPr>
        </p:nvSpPr>
        <p:spPr>
          <a:xfrm>
            <a:off x="628650" y="147478"/>
            <a:ext cx="7886700" cy="1171576"/>
          </a:xfrm>
          <a:prstGeom prst="rect">
            <a:avLst/>
          </a:prstGeom>
        </p:spPr>
        <p:txBody>
          <a:bodyPr/>
          <a:lstStyle/>
          <a:p>
            <a:r>
              <a:rPr b="1" dirty="0"/>
              <a:t>Overall Course Objectives</a:t>
            </a:r>
          </a:p>
        </p:txBody>
      </p:sp>
      <p:sp>
        <p:nvSpPr>
          <p:cNvPr id="188" name="Shape 188"/>
          <p:cNvSpPr>
            <a:spLocks noGrp="1"/>
          </p:cNvSpPr>
          <p:nvPr>
            <p:ph type="body" idx="1"/>
          </p:nvPr>
        </p:nvSpPr>
        <p:spPr>
          <a:xfrm>
            <a:off x="201706" y="1178077"/>
            <a:ext cx="8942294" cy="4038601"/>
          </a:xfrm>
          <a:prstGeom prst="rect">
            <a:avLst/>
          </a:prstGeom>
        </p:spPr>
        <p:txBody>
          <a:bodyPr>
            <a:noAutofit/>
          </a:bodyPr>
          <a:lstStyle/>
          <a:p>
            <a:r>
              <a:rPr sz="2400" dirty="0"/>
              <a:t>Coverage of the </a:t>
            </a:r>
            <a:r>
              <a:rPr sz="2400" b="1" dirty="0">
                <a:solidFill>
                  <a:srgbClr val="C00000"/>
                </a:solidFill>
              </a:rPr>
              <a:t>phases of the software process </a:t>
            </a:r>
            <a:r>
              <a:rPr sz="2400" dirty="0"/>
              <a:t>through study of related concepts, principles and techniques as well as practical software development work using a systematic engineering approach</a:t>
            </a:r>
          </a:p>
          <a:p>
            <a:pPr>
              <a:defRPr b="1"/>
            </a:pPr>
            <a:r>
              <a:rPr sz="2400" dirty="0"/>
              <a:t>Main directions:</a:t>
            </a:r>
          </a:p>
          <a:p>
            <a:pPr marL="514350" lvl="1" indent="-171450">
              <a:spcBef>
                <a:spcPts val="300"/>
              </a:spcBef>
              <a:defRPr sz="1800"/>
            </a:pPr>
            <a:r>
              <a:rPr sz="2400" dirty="0"/>
              <a:t>Study of </a:t>
            </a:r>
            <a:r>
              <a:rPr sz="2400" b="1" dirty="0">
                <a:solidFill>
                  <a:srgbClr val="0000CC"/>
                </a:solidFill>
              </a:rPr>
              <a:t>software engineering concepts, principles, and techniques</a:t>
            </a:r>
          </a:p>
          <a:p>
            <a:pPr marL="514350" lvl="1" indent="-171450">
              <a:spcBef>
                <a:spcPts val="300"/>
              </a:spcBef>
              <a:defRPr sz="1800"/>
            </a:pPr>
            <a:r>
              <a:rPr sz="2400" dirty="0"/>
              <a:t>Extensive coverage of the </a:t>
            </a:r>
            <a:r>
              <a:rPr sz="2400" b="1" dirty="0">
                <a:solidFill>
                  <a:srgbClr val="0000CC"/>
                </a:solidFill>
              </a:rPr>
              <a:t>phases and activities of the software process</a:t>
            </a:r>
          </a:p>
          <a:p>
            <a:pPr marL="514350" lvl="1" indent="-171450">
              <a:spcBef>
                <a:spcPts val="300"/>
              </a:spcBef>
              <a:defRPr sz="1800"/>
            </a:pPr>
            <a:r>
              <a:rPr sz="2400" dirty="0"/>
              <a:t>Study of </a:t>
            </a:r>
            <a:r>
              <a:rPr sz="2400" b="1" dirty="0">
                <a:solidFill>
                  <a:srgbClr val="0000CC"/>
                </a:solidFill>
              </a:rPr>
              <a:t>several advanced software engineering topics </a:t>
            </a:r>
            <a:r>
              <a:rPr sz="2400" dirty="0"/>
              <a:t>such as </a:t>
            </a:r>
            <a:r>
              <a:rPr lang="en-US" sz="2400" dirty="0"/>
              <a:t>dependable systems and </a:t>
            </a:r>
            <a:r>
              <a:rPr sz="2400" dirty="0"/>
              <a:t>component-based software engineering</a:t>
            </a:r>
          </a:p>
          <a:p>
            <a:pPr marL="514350" lvl="1" indent="-171450">
              <a:spcBef>
                <a:spcPts val="300"/>
              </a:spcBef>
              <a:defRPr sz="1800"/>
            </a:pPr>
            <a:r>
              <a:rPr sz="2400" b="1" dirty="0">
                <a:solidFill>
                  <a:srgbClr val="0000CC"/>
                </a:solidFill>
              </a:rPr>
              <a:t>Practical software development work </a:t>
            </a:r>
            <a:r>
              <a:rPr sz="2400" dirty="0"/>
              <a:t>within the framework of integrated development environments</a:t>
            </a:r>
          </a:p>
        </p:txBody>
      </p:sp>
      <p:sp>
        <p:nvSpPr>
          <p:cNvPr id="189" name="Shape 189"/>
          <p:cNvSpPr>
            <a:spLocks noGrp="1"/>
          </p:cNvSpPr>
          <p:nvPr>
            <p:ph type="sldNum" sz="quarter" idx="2"/>
          </p:nvPr>
        </p:nvSpPr>
        <p:spPr>
          <a:xfrm>
            <a:off x="8291328" y="6429694"/>
            <a:ext cx="224023" cy="21844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37</a:t>
            </a:fld>
            <a:endParaRPr/>
          </a:p>
        </p:txBody>
      </p:sp>
    </p:spTree>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a:spLocks noGrp="1"/>
          </p:cNvSpPr>
          <p:nvPr>
            <p:ph type="sldNum" sz="quarter" idx="2"/>
          </p:nvPr>
        </p:nvSpPr>
        <p:spPr>
          <a:xfrm>
            <a:off x="8296910" y="6429694"/>
            <a:ext cx="218441" cy="218441"/>
          </a:xfrm>
          <a:prstGeom prst="rect">
            <a:avLst/>
          </a:prstGeom>
          <a:extLst>
            <a:ext uri="{C572A759-6A51-4108-AA02-DFA0A04FC94B}">
              <ma14:wrappingTextBoxFlag xmlns="" xmlns:ma14="http://schemas.microsoft.com/office/mac/drawingml/2011/main" val="1"/>
            </a:ext>
          </a:extLst>
        </p:spPr>
        <p:txBody>
          <a:bodyPr/>
          <a:lstStyle>
            <a:lvl1pPr>
              <a:defRPr>
                <a:solidFill>
                  <a:srgbClr val="0D62AF"/>
                </a:solidFill>
                <a:latin typeface="Corbel"/>
                <a:ea typeface="Corbel"/>
                <a:cs typeface="Corbel"/>
                <a:sym typeface="Corbel"/>
              </a:defRPr>
            </a:lvl1pPr>
          </a:lstStyle>
          <a:p>
            <a:fld id="{86CB4B4D-7CA3-9044-876B-883B54F8677D}" type="slidenum">
              <a:rPr/>
              <a:t>38</a:t>
            </a:fld>
            <a:endParaRPr/>
          </a:p>
        </p:txBody>
      </p:sp>
      <p:sp>
        <p:nvSpPr>
          <p:cNvPr id="202" name="Shape 202"/>
          <p:cNvSpPr/>
          <p:nvPr/>
        </p:nvSpPr>
        <p:spPr>
          <a:xfrm>
            <a:off x="1143000" y="1524000"/>
            <a:ext cx="7620000" cy="0"/>
          </a:xfrm>
          <a:prstGeom prst="line">
            <a:avLst/>
          </a:prstGeom>
          <a:ln w="50800">
            <a:solidFill>
              <a:srgbClr val="FFFFFF"/>
            </a:solidFill>
          </a:ln>
        </p:spPr>
        <p:txBody>
          <a:bodyPr lIns="45719" rIns="45719"/>
          <a:lstStyle/>
          <a:p>
            <a:endParaRPr/>
          </a:p>
        </p:txBody>
      </p:sp>
      <p:sp>
        <p:nvSpPr>
          <p:cNvPr id="203" name="Shape 203"/>
          <p:cNvSpPr>
            <a:spLocks noGrp="1"/>
          </p:cNvSpPr>
          <p:nvPr>
            <p:ph type="title"/>
          </p:nvPr>
        </p:nvSpPr>
        <p:spPr>
          <a:xfrm>
            <a:off x="628651" y="2268"/>
            <a:ext cx="7886700" cy="989542"/>
          </a:xfrm>
          <a:prstGeom prst="rect">
            <a:avLst/>
          </a:prstGeom>
        </p:spPr>
        <p:txBody>
          <a:bodyPr/>
          <a:lstStyle/>
          <a:p>
            <a:r>
              <a:rPr b="1" dirty="0"/>
              <a:t>Brief </a:t>
            </a:r>
            <a:r>
              <a:rPr lang="en-US" b="1" dirty="0"/>
              <a:t>C</a:t>
            </a:r>
            <a:r>
              <a:rPr b="1" dirty="0"/>
              <a:t>ourse </a:t>
            </a:r>
            <a:r>
              <a:rPr lang="en-US" b="1" dirty="0"/>
              <a:t>Schedule</a:t>
            </a:r>
            <a:endParaRPr b="1" dirty="0"/>
          </a:p>
        </p:txBody>
      </p:sp>
      <p:sp>
        <p:nvSpPr>
          <p:cNvPr id="2" name="Text Placeholder 1"/>
          <p:cNvSpPr>
            <a:spLocks noGrp="1"/>
          </p:cNvSpPr>
          <p:nvPr>
            <p:ph type="body" idx="1"/>
          </p:nvPr>
        </p:nvSpPr>
        <p:spPr>
          <a:xfrm>
            <a:off x="1143000" y="872938"/>
            <a:ext cx="7620000" cy="4828419"/>
          </a:xfrm>
        </p:spPr>
        <p:txBody>
          <a:bodyPr lIns="45719" tIns="45720" rIns="45719" bIns="45720" anchor="t">
            <a:normAutofit fontScale="85000" lnSpcReduction="20000"/>
          </a:bodyPr>
          <a:lstStyle/>
          <a:p>
            <a:r>
              <a:rPr lang="en-US" b="1" dirty="0"/>
              <a:t>September 2024</a:t>
            </a:r>
          </a:p>
          <a:p>
            <a:pPr lvl="1"/>
            <a:r>
              <a:rPr lang="en-US" dirty="0"/>
              <a:t>Introduction to Software Engineering</a:t>
            </a:r>
          </a:p>
          <a:p>
            <a:pPr lvl="1"/>
            <a:r>
              <a:rPr lang="en-US" dirty="0"/>
              <a:t>Company/faculty pitches</a:t>
            </a:r>
          </a:p>
          <a:p>
            <a:pPr lvl="1"/>
            <a:r>
              <a:rPr lang="en-US" dirty="0"/>
              <a:t>Team formation and project selection </a:t>
            </a:r>
          </a:p>
          <a:p>
            <a:r>
              <a:rPr lang="en-US" b="1" dirty="0"/>
              <a:t>October 2024</a:t>
            </a:r>
          </a:p>
          <a:p>
            <a:pPr lvl="1"/>
            <a:r>
              <a:rPr lang="en-US" dirty="0"/>
              <a:t>Team meetings with instructors; project proposals approved</a:t>
            </a:r>
          </a:p>
          <a:p>
            <a:pPr lvl="1"/>
            <a:r>
              <a:rPr lang="en-US" dirty="0"/>
              <a:t>Midterm, TUE October 22, 2024 from 10:30 am (regular class time)</a:t>
            </a:r>
          </a:p>
          <a:p>
            <a:pPr lvl="1"/>
            <a:r>
              <a:rPr lang="en-US" dirty="0"/>
              <a:t>Software specification</a:t>
            </a:r>
          </a:p>
          <a:p>
            <a:r>
              <a:rPr lang="en-US" b="1" dirty="0"/>
              <a:t>November 2024</a:t>
            </a:r>
          </a:p>
          <a:p>
            <a:pPr lvl="1"/>
            <a:r>
              <a:rPr lang="en-US" dirty="0"/>
              <a:t>Software design</a:t>
            </a:r>
          </a:p>
          <a:p>
            <a:pPr lvl="1"/>
            <a:r>
              <a:rPr lang="en-US" dirty="0"/>
              <a:t>Team presentations</a:t>
            </a:r>
          </a:p>
          <a:p>
            <a:r>
              <a:rPr lang="en-US" b="1" dirty="0"/>
              <a:t>December 2024</a:t>
            </a:r>
          </a:p>
          <a:p>
            <a:pPr lvl="1"/>
            <a:r>
              <a:rPr lang="en-US" dirty="0"/>
              <a:t>Software implementation</a:t>
            </a:r>
          </a:p>
          <a:p>
            <a:pPr lvl="1"/>
            <a:r>
              <a:rPr lang="en-US" dirty="0"/>
              <a:t>Project prototypes/demos  </a:t>
            </a:r>
          </a:p>
          <a:p>
            <a:pPr lvl="1"/>
            <a:r>
              <a:rPr lang="en-US" dirty="0"/>
              <a:t>Final exam, TUE December 17, 2024 from 10:15 am</a:t>
            </a:r>
          </a:p>
          <a:p>
            <a:pPr lvl="1"/>
            <a:endParaRPr lang="en-US" sz="500" i="1" dirty="0"/>
          </a:p>
          <a:p>
            <a:pPr marL="0" indent="0">
              <a:buNone/>
            </a:pPr>
            <a:r>
              <a:rPr lang="en-US" i="1" dirty="0"/>
              <a:t>Detailed tentative schedule available on Web Campus </a:t>
            </a:r>
          </a:p>
          <a:p>
            <a:endParaRPr lang="en-US" dirty="0"/>
          </a:p>
        </p:txBody>
      </p:sp>
    </p:spTree>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2" name="Shape 222"/>
          <p:cNvSpPr>
            <a:spLocks noGrp="1"/>
          </p:cNvSpPr>
          <p:nvPr>
            <p:ph type="ctrTitle"/>
          </p:nvPr>
        </p:nvSpPr>
        <p:spPr>
          <a:xfrm>
            <a:off x="1143000" y="1122362"/>
            <a:ext cx="6858000" cy="1655763"/>
          </a:xfrm>
          <a:prstGeom prst="rect">
            <a:avLst/>
          </a:prstGeom>
        </p:spPr>
        <p:txBody>
          <a:bodyPr/>
          <a:lstStyle/>
          <a:p>
            <a:r>
              <a:rPr dirty="0"/>
              <a:t>Review of Web Campus </a:t>
            </a:r>
            <a:r>
              <a:rPr lang="en-US" dirty="0"/>
              <a:t>&amp; Tentative Detailed Schedule </a:t>
            </a:r>
            <a:endParaRPr dirty="0"/>
          </a:p>
        </p:txBody>
      </p:sp>
      <p:sp>
        <p:nvSpPr>
          <p:cNvPr id="224" name="Shape 224"/>
          <p:cNvSpPr>
            <a:spLocks noGrp="1"/>
          </p:cNvSpPr>
          <p:nvPr>
            <p:ph type="sldNum" sz="quarter" idx="2"/>
          </p:nvPr>
        </p:nvSpPr>
        <p:spPr>
          <a:xfrm>
            <a:off x="8291328" y="6429694"/>
            <a:ext cx="224023" cy="21844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39</a:t>
            </a:fld>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Shape 138"/>
          <p:cNvSpPr>
            <a:spLocks noGrp="1"/>
          </p:cNvSpPr>
          <p:nvPr>
            <p:ph type="title"/>
          </p:nvPr>
        </p:nvSpPr>
        <p:spPr>
          <a:xfrm>
            <a:off x="778632" y="-4089"/>
            <a:ext cx="7886700" cy="1171576"/>
          </a:xfrm>
          <a:prstGeom prst="rect">
            <a:avLst/>
          </a:prstGeom>
        </p:spPr>
        <p:txBody>
          <a:bodyPr/>
          <a:lstStyle/>
          <a:p>
            <a:r>
              <a:rPr dirty="0"/>
              <a:t>Capstone Overview</a:t>
            </a:r>
            <a:endParaRPr sz="3200" dirty="0"/>
          </a:p>
        </p:txBody>
      </p:sp>
      <p:sp>
        <p:nvSpPr>
          <p:cNvPr id="139" name="Shape 139"/>
          <p:cNvSpPr>
            <a:spLocks noGrp="1"/>
          </p:cNvSpPr>
          <p:nvPr>
            <p:ph type="body" idx="1"/>
          </p:nvPr>
        </p:nvSpPr>
        <p:spPr>
          <a:xfrm>
            <a:off x="227390" y="962531"/>
            <a:ext cx="8916609" cy="4567412"/>
          </a:xfrm>
          <a:prstGeom prst="rect">
            <a:avLst/>
          </a:prstGeom>
        </p:spPr>
        <p:txBody>
          <a:bodyPr>
            <a:normAutofit/>
          </a:bodyPr>
          <a:lstStyle/>
          <a:p>
            <a:endParaRPr lang="en-US" b="1" dirty="0"/>
          </a:p>
          <a:p>
            <a:r>
              <a:rPr b="1" dirty="0"/>
              <a:t>Present at </a:t>
            </a:r>
            <a:r>
              <a:rPr lang="en-US" b="1" dirty="0" err="1"/>
              <a:t>CoEN</a:t>
            </a:r>
            <a:r>
              <a:rPr lang="en-US" b="1" dirty="0"/>
              <a:t> Senior Projects Capstone </a:t>
            </a:r>
            <a:r>
              <a:rPr b="1" dirty="0"/>
              <a:t>Innovation </a:t>
            </a:r>
            <a:r>
              <a:rPr lang="en-US" b="1" dirty="0"/>
              <a:t>D</a:t>
            </a:r>
            <a:r>
              <a:rPr b="1" dirty="0"/>
              <a:t>ay</a:t>
            </a:r>
            <a:r>
              <a:rPr dirty="0"/>
              <a:t> (May </a:t>
            </a:r>
            <a:r>
              <a:rPr lang="en-US" dirty="0"/>
              <a:t>2025</a:t>
            </a:r>
            <a:r>
              <a:rPr dirty="0"/>
              <a:t>)</a:t>
            </a:r>
          </a:p>
          <a:p>
            <a:pPr marL="514350" lvl="1" indent="-171450"/>
            <a:r>
              <a:rPr lang="en-US" dirty="0"/>
              <a:t>C</a:t>
            </a:r>
            <a:r>
              <a:rPr dirty="0"/>
              <a:t>ontinue as a startup</a:t>
            </a:r>
            <a:r>
              <a:rPr lang="en-US" dirty="0"/>
              <a:t> </a:t>
            </a:r>
            <a:r>
              <a:rPr dirty="0"/>
              <a:t>/</a:t>
            </a:r>
            <a:r>
              <a:rPr lang="en-US" dirty="0"/>
              <a:t> j</a:t>
            </a:r>
            <a:r>
              <a:rPr dirty="0"/>
              <a:t>oin a company that sponsored </a:t>
            </a:r>
            <a:r>
              <a:rPr lang="en-US" dirty="0"/>
              <a:t>the </a:t>
            </a:r>
            <a:r>
              <a:rPr dirty="0"/>
              <a:t>project</a:t>
            </a:r>
            <a:endParaRPr lang="en-US" dirty="0"/>
          </a:p>
          <a:p>
            <a:pPr marL="514350" lvl="1" indent="-171450"/>
            <a:r>
              <a:rPr lang="en-US" dirty="0" err="1"/>
              <a:t>CoEN</a:t>
            </a:r>
            <a:r>
              <a:rPr lang="en-US" dirty="0"/>
              <a:t> Innovation Day 2024</a:t>
            </a:r>
          </a:p>
          <a:p>
            <a:pPr marL="342900" lvl="1" indent="0">
              <a:buNone/>
            </a:pPr>
            <a:r>
              <a:rPr lang="en-US" dirty="0">
                <a:hlinkClick r:id="rId2"/>
              </a:rPr>
              <a:t>https://www.unr.edu/engineering/news-and-events/special-events/innovation-day</a:t>
            </a:r>
            <a:endParaRPr lang="en-US" dirty="0"/>
          </a:p>
          <a:p>
            <a:pPr marL="342900" lvl="1" indent="0">
              <a:buNone/>
            </a:pPr>
            <a:endParaRPr dirty="0"/>
          </a:p>
        </p:txBody>
      </p:sp>
      <p:sp>
        <p:nvSpPr>
          <p:cNvPr id="140" name="Shape 140"/>
          <p:cNvSpPr>
            <a:spLocks noGrp="1"/>
          </p:cNvSpPr>
          <p:nvPr>
            <p:ph type="sldNum" sz="quarter" idx="2"/>
          </p:nvPr>
        </p:nvSpPr>
        <p:spPr>
          <a:xfrm>
            <a:off x="8351269" y="6429694"/>
            <a:ext cx="164082" cy="21844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4</a:t>
            </a:fld>
            <a:endParaRPr/>
          </a:p>
        </p:txBody>
      </p:sp>
    </p:spTree>
    <p:extLst>
      <p:ext uri="{BB962C8B-B14F-4D97-AF65-F5344CB8AC3E}">
        <p14:creationId xmlns:p14="http://schemas.microsoft.com/office/powerpoint/2010/main" val="3568917303"/>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CFB48-8268-1ADC-675C-A38F62C85B3B}"/>
              </a:ext>
            </a:extLst>
          </p:cNvPr>
          <p:cNvSpPr>
            <a:spLocks noGrp="1"/>
          </p:cNvSpPr>
          <p:nvPr>
            <p:ph type="title"/>
          </p:nvPr>
        </p:nvSpPr>
        <p:spPr/>
        <p:txBody>
          <a:bodyPr/>
          <a:lstStyle/>
          <a:p>
            <a:r>
              <a:rPr lang="en-US" dirty="0"/>
              <a:t>Information on 426</a:t>
            </a:r>
          </a:p>
        </p:txBody>
      </p:sp>
      <p:sp>
        <p:nvSpPr>
          <p:cNvPr id="3" name="Text Placeholder 2">
            <a:extLst>
              <a:ext uri="{FF2B5EF4-FFF2-40B4-BE49-F238E27FC236}">
                <a16:creationId xmlns:a16="http://schemas.microsoft.com/office/drawing/2014/main" id="{F31A963E-D951-65DD-CB13-874C8664F837}"/>
              </a:ext>
            </a:extLst>
          </p:cNvPr>
          <p:cNvSpPr>
            <a:spLocks noGrp="1"/>
          </p:cNvSpPr>
          <p:nvPr>
            <p:ph type="body" idx="1"/>
          </p:nvPr>
        </p:nvSpPr>
        <p:spPr/>
        <p:txBody>
          <a:bodyPr/>
          <a:lstStyle/>
          <a:p>
            <a:r>
              <a:rPr lang="en-US" dirty="0"/>
              <a:t>Software Engineering/Senior Projects is a year long class spanning fall and Spring semesters</a:t>
            </a:r>
          </a:p>
          <a:p>
            <a:r>
              <a:rPr lang="en-US" dirty="0"/>
              <a:t>Senior Projects will focus more on Implementation while Software Engineering will focus on design.</a:t>
            </a:r>
          </a:p>
          <a:p>
            <a:pPr lvl="1"/>
            <a:r>
              <a:rPr lang="en-US" dirty="0"/>
              <a:t>Don’t push this class off for weeks or months at a time, it WILL 100% hurt you. </a:t>
            </a:r>
          </a:p>
          <a:p>
            <a:pPr lvl="1"/>
            <a:r>
              <a:rPr lang="en-US" dirty="0"/>
              <a:t>Keep a constant steady pace and you will be just fine. </a:t>
            </a:r>
          </a:p>
          <a:p>
            <a:pPr lvl="1"/>
            <a:r>
              <a:rPr lang="en-US" dirty="0"/>
              <a:t>If you fail to achieve a decent design this semester, you will essentially be doing the burden of 425 into 426</a:t>
            </a:r>
          </a:p>
          <a:p>
            <a:r>
              <a:rPr lang="en-US" dirty="0"/>
              <a:t>The teaching team will remain similar between 425 and 426, but will add Dr. </a:t>
            </a:r>
            <a:r>
              <a:rPr lang="en-US" b="0" i="0" dirty="0">
                <a:solidFill>
                  <a:srgbClr val="424242"/>
                </a:solidFill>
                <a:effectLst/>
                <a:latin typeface="Segoe UI" panose="020B0502040204020203" pitchFamily="34" charset="0"/>
              </a:rPr>
              <a:t>Dave Feil-</a:t>
            </a:r>
            <a:r>
              <a:rPr lang="en-US" b="0" i="0" dirty="0" err="1">
                <a:solidFill>
                  <a:srgbClr val="424242"/>
                </a:solidFill>
                <a:effectLst/>
                <a:latin typeface="Segoe UI" panose="020B0502040204020203" pitchFamily="34" charset="0"/>
              </a:rPr>
              <a:t>Seifer</a:t>
            </a:r>
            <a:r>
              <a:rPr lang="en-US" dirty="0">
                <a:solidFill>
                  <a:srgbClr val="424242"/>
                </a:solidFill>
                <a:latin typeface="Segoe UI" panose="020B0502040204020203" pitchFamily="34" charset="0"/>
              </a:rPr>
              <a:t> to the CS 426 teaching team.</a:t>
            </a:r>
            <a:endParaRPr lang="en-US" dirty="0"/>
          </a:p>
        </p:txBody>
      </p:sp>
    </p:spTree>
    <p:extLst>
      <p:ext uri="{BB962C8B-B14F-4D97-AF65-F5344CB8AC3E}">
        <p14:creationId xmlns:p14="http://schemas.microsoft.com/office/powerpoint/2010/main" val="3858660553"/>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Shape 230"/>
          <p:cNvSpPr>
            <a:spLocks noGrp="1"/>
          </p:cNvSpPr>
          <p:nvPr>
            <p:ph type="body" idx="1"/>
          </p:nvPr>
        </p:nvSpPr>
        <p:spPr>
          <a:xfrm>
            <a:off x="685800" y="1189105"/>
            <a:ext cx="8153400" cy="3763963"/>
          </a:xfrm>
          <a:prstGeom prst="rect">
            <a:avLst/>
          </a:prstGeom>
        </p:spPr>
        <p:txBody>
          <a:bodyPr lIns="46037" tIns="46037" rIns="46037" bIns="46037" anchor="t">
            <a:noAutofit/>
          </a:bodyPr>
          <a:lstStyle/>
          <a:p>
            <a:r>
              <a:rPr sz="2600" b="1" dirty="0"/>
              <a:t>Thursday, </a:t>
            </a:r>
            <a:r>
              <a:rPr lang="en-US" sz="2600" b="1" dirty="0"/>
              <a:t>August 29, 2024</a:t>
            </a:r>
            <a:r>
              <a:rPr sz="2600" b="1" dirty="0"/>
              <a:t>:</a:t>
            </a:r>
            <a:endParaRPr lang="en-US" sz="2600" b="1" dirty="0"/>
          </a:p>
          <a:p>
            <a:pPr marL="342900" lvl="1" indent="0">
              <a:spcBef>
                <a:spcPts val="300"/>
              </a:spcBef>
              <a:buNone/>
              <a:defRPr sz="1800"/>
            </a:pPr>
            <a:endParaRPr lang="en-US" sz="2600" dirty="0"/>
          </a:p>
          <a:p>
            <a:pPr marL="514350" lvl="1" indent="-171450">
              <a:spcBef>
                <a:spcPts val="300"/>
              </a:spcBef>
              <a:defRPr sz="1800"/>
            </a:pPr>
            <a:r>
              <a:rPr lang="en-US" sz="2600" dirty="0"/>
              <a:t>More on the significance of SE and Senior Projects</a:t>
            </a:r>
            <a:endParaRPr sz="2600" dirty="0"/>
          </a:p>
          <a:p>
            <a:pPr marL="514350" lvl="1" indent="-171450">
              <a:spcBef>
                <a:spcPts val="300"/>
              </a:spcBef>
              <a:defRPr sz="1800"/>
            </a:pPr>
            <a:r>
              <a:rPr sz="2600" dirty="0"/>
              <a:t>Assignment #1 Overview</a:t>
            </a:r>
            <a:endParaRPr lang="en-US" sz="2600" dirty="0"/>
          </a:p>
          <a:p>
            <a:pPr marL="514350" lvl="1" indent="-171450">
              <a:spcBef>
                <a:spcPts val="300"/>
              </a:spcBef>
              <a:defRPr sz="1800"/>
            </a:pPr>
            <a:endParaRPr lang="en-US" sz="2600" dirty="0"/>
          </a:p>
          <a:p>
            <a:pPr marL="142875">
              <a:spcBef>
                <a:spcPts val="300"/>
              </a:spcBef>
              <a:defRPr sz="1800"/>
            </a:pPr>
            <a:r>
              <a:rPr lang="en-US" sz="2600" b="1" dirty="0"/>
              <a:t>Note: </a:t>
            </a:r>
            <a:r>
              <a:rPr lang="en-US" sz="2600" dirty="0"/>
              <a:t>Both slides (this PPT file) &amp; text (PDF) versions of the syllabus are available on Web Campus. The text version represents the reference syllabus for this course. As indicated earlier, some changes may occur and will be announced in advance.   </a:t>
            </a:r>
          </a:p>
        </p:txBody>
      </p:sp>
      <p:sp>
        <p:nvSpPr>
          <p:cNvPr id="231" name="Shape 231"/>
          <p:cNvSpPr>
            <a:spLocks noGrp="1"/>
          </p:cNvSpPr>
          <p:nvPr>
            <p:ph type="sldNum" sz="quarter" idx="2"/>
          </p:nvPr>
        </p:nvSpPr>
        <p:spPr>
          <a:xfrm>
            <a:off x="8213026" y="6369638"/>
            <a:ext cx="302325" cy="338554"/>
          </a:xfrm>
          <a:prstGeom prst="rect">
            <a:avLst/>
          </a:prstGeom>
          <a:extLst>
            <a:ext uri="{C572A759-6A51-4108-AA02-DFA0A04FC94B}">
              <ma14:wrappingTextBoxFlag xmlns="" xmlns:ma14="http://schemas.microsoft.com/office/mac/drawingml/2011/main" val="1"/>
            </a:ext>
          </a:extLst>
        </p:spPr>
        <p:txBody>
          <a:bodyPr/>
          <a:lstStyle>
            <a:lvl1pPr>
              <a:defRPr>
                <a:solidFill>
                  <a:srgbClr val="0D62AF"/>
                </a:solidFill>
                <a:latin typeface="Corbel"/>
                <a:ea typeface="Corbel"/>
                <a:cs typeface="Corbel"/>
                <a:sym typeface="Corbel"/>
              </a:defRPr>
            </a:lvl1pPr>
          </a:lstStyle>
          <a:p>
            <a:fld id="{86CB4B4D-7CA3-9044-876B-883B54F8677D}" type="slidenum">
              <a:rPr>
                <a:solidFill>
                  <a:schemeClr val="bg1"/>
                </a:solidFill>
              </a:rPr>
              <a:t>41</a:t>
            </a:fld>
            <a:endParaRPr dirty="0">
              <a:solidFill>
                <a:schemeClr val="bg1"/>
              </a:solidFill>
            </a:endParaRPr>
          </a:p>
        </p:txBody>
      </p:sp>
      <p:sp>
        <p:nvSpPr>
          <p:cNvPr id="233" name="Shape 233"/>
          <p:cNvSpPr>
            <a:spLocks noGrp="1"/>
          </p:cNvSpPr>
          <p:nvPr>
            <p:ph type="title"/>
          </p:nvPr>
        </p:nvSpPr>
        <p:spPr>
          <a:xfrm>
            <a:off x="685800" y="149808"/>
            <a:ext cx="7886700" cy="1008432"/>
          </a:xfrm>
          <a:prstGeom prst="rect">
            <a:avLst/>
          </a:prstGeom>
        </p:spPr>
        <p:txBody>
          <a:bodyPr/>
          <a:lstStyle/>
          <a:p>
            <a:r>
              <a:rPr dirty="0"/>
              <a:t>Next Class</a:t>
            </a: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title"/>
          </p:nvPr>
        </p:nvSpPr>
        <p:spPr>
          <a:prstGeom prst="rect">
            <a:avLst/>
          </a:prstGeom>
        </p:spPr>
        <p:txBody>
          <a:bodyPr/>
          <a:lstStyle/>
          <a:p>
            <a:r>
              <a:rPr lang="en-US" dirty="0"/>
              <a:t>The Course</a:t>
            </a:r>
            <a:endParaRPr dirty="0"/>
          </a:p>
        </p:txBody>
      </p:sp>
      <p:sp>
        <p:nvSpPr>
          <p:cNvPr id="135" name="Shape 135"/>
          <p:cNvSpPr>
            <a:spLocks noGrp="1"/>
          </p:cNvSpPr>
          <p:nvPr>
            <p:ph type="body" idx="1"/>
          </p:nvPr>
        </p:nvSpPr>
        <p:spPr>
          <a:xfrm>
            <a:off x="628650" y="1676400"/>
            <a:ext cx="8433102" cy="4038601"/>
          </a:xfrm>
          <a:prstGeom prst="rect">
            <a:avLst/>
          </a:prstGeom>
        </p:spPr>
        <p:txBody>
          <a:bodyPr lIns="45719" tIns="45720" rIns="45719" bIns="45720" anchor="t">
            <a:normAutofit/>
          </a:bodyPr>
          <a:lstStyle/>
          <a:p>
            <a:pPr marL="0" indent="0" algn="ctr">
              <a:buNone/>
            </a:pPr>
            <a:r>
              <a:rPr lang="en-US" sz="3200" b="1" dirty="0">
                <a:solidFill>
                  <a:srgbClr val="0000CC"/>
                </a:solidFill>
              </a:rPr>
              <a:t>CS 425 Software Engineering</a:t>
            </a:r>
          </a:p>
          <a:p>
            <a:pPr marL="0" indent="0" algn="ctr">
              <a:buNone/>
            </a:pPr>
            <a:endParaRPr sz="3200" b="1" dirty="0">
              <a:solidFill>
                <a:srgbClr val="0000CC"/>
              </a:solidFill>
            </a:endParaRPr>
          </a:p>
          <a:p>
            <a:pPr marL="514350" lvl="1" indent="-171450">
              <a:spcBef>
                <a:spcPts val="300"/>
              </a:spcBef>
              <a:defRPr sz="1800"/>
            </a:pPr>
            <a:r>
              <a:rPr lang="en-US" sz="2000" dirty="0"/>
              <a:t>Lectures on Tuesdays and Thursdays</a:t>
            </a:r>
            <a:r>
              <a:rPr sz="2000" b="0" dirty="0"/>
              <a:t> </a:t>
            </a:r>
            <a:r>
              <a:rPr lang="en-US" sz="2000" b="0" dirty="0"/>
              <a:t>10:30 am – 11:45 </a:t>
            </a:r>
            <a:r>
              <a:rPr lang="en-US" sz="2000" dirty="0"/>
              <a:t>a</a:t>
            </a:r>
            <a:r>
              <a:rPr lang="en-US" sz="2000" b="0" dirty="0"/>
              <a:t>m,</a:t>
            </a:r>
            <a:r>
              <a:rPr lang="en-US" sz="2000" dirty="0"/>
              <a:t> the section</a:t>
            </a:r>
            <a:r>
              <a:rPr lang="en-US" sz="2000" b="0" dirty="0"/>
              <a:t> </a:t>
            </a:r>
            <a:r>
              <a:rPr lang="en-US" sz="2000" dirty="0"/>
              <a:t>will be in-person (WPEB</a:t>
            </a:r>
            <a:r>
              <a:rPr lang="en-US" sz="2000" b="0" dirty="0"/>
              <a:t> 130</a:t>
            </a:r>
            <a:r>
              <a:rPr lang="en-US" sz="2000" dirty="0"/>
              <a:t>).</a:t>
            </a:r>
            <a:endParaRPr lang="en-US" sz="2000" b="0" dirty="0"/>
          </a:p>
        </p:txBody>
      </p:sp>
      <p:sp>
        <p:nvSpPr>
          <p:cNvPr id="136" name="Shape 136"/>
          <p:cNvSpPr>
            <a:spLocks noGrp="1"/>
          </p:cNvSpPr>
          <p:nvPr>
            <p:ph type="sldNum" sz="quarter" idx="2"/>
          </p:nvPr>
        </p:nvSpPr>
        <p:spPr>
          <a:xfrm>
            <a:off x="8351269" y="6429694"/>
            <a:ext cx="164082" cy="21844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5</a:t>
            </a:fld>
            <a:endParaRPr/>
          </a:p>
        </p:txBody>
      </p:sp>
    </p:spTree>
    <p:extLst>
      <p:ext uri="{BB962C8B-B14F-4D97-AF65-F5344CB8AC3E}">
        <p14:creationId xmlns:p14="http://schemas.microsoft.com/office/powerpoint/2010/main" val="356026100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title"/>
          </p:nvPr>
        </p:nvSpPr>
        <p:spPr>
          <a:prstGeom prst="rect">
            <a:avLst/>
          </a:prstGeom>
        </p:spPr>
        <p:txBody>
          <a:bodyPr/>
          <a:lstStyle/>
          <a:p>
            <a:r>
              <a:rPr dirty="0"/>
              <a:t>Instructors </a:t>
            </a:r>
          </a:p>
        </p:txBody>
      </p:sp>
      <p:sp>
        <p:nvSpPr>
          <p:cNvPr id="135" name="Shape 135"/>
          <p:cNvSpPr>
            <a:spLocks noGrp="1"/>
          </p:cNvSpPr>
          <p:nvPr>
            <p:ph type="body" idx="1"/>
          </p:nvPr>
        </p:nvSpPr>
        <p:spPr>
          <a:xfrm>
            <a:off x="498022" y="1409699"/>
            <a:ext cx="8433102" cy="4038601"/>
          </a:xfrm>
          <a:prstGeom prst="rect">
            <a:avLst/>
          </a:prstGeom>
        </p:spPr>
        <p:txBody>
          <a:bodyPr>
            <a:normAutofit/>
          </a:bodyPr>
          <a:lstStyle/>
          <a:p>
            <a:pPr marL="171450" lvl="1" indent="-171450">
              <a:defRPr sz="1800"/>
            </a:pPr>
            <a:r>
              <a:rPr lang="en-US" sz="1900" b="1" dirty="0">
                <a:solidFill>
                  <a:srgbClr val="0000CC"/>
                </a:solidFill>
              </a:rPr>
              <a:t>Sara Davis</a:t>
            </a:r>
          </a:p>
          <a:p>
            <a:pPr marL="514350" lvl="1" indent="-171450">
              <a:spcBef>
                <a:spcPts val="300"/>
              </a:spcBef>
              <a:defRPr sz="1800"/>
            </a:pPr>
            <a:r>
              <a:rPr lang="en-US" sz="1800" dirty="0"/>
              <a:t>WPEB 315</a:t>
            </a:r>
          </a:p>
          <a:p>
            <a:pPr marL="514350" lvl="1" indent="-171450">
              <a:spcBef>
                <a:spcPts val="300"/>
              </a:spcBef>
              <a:defRPr sz="1800" b="1"/>
            </a:pPr>
            <a:r>
              <a:rPr lang="en-US" sz="1800" u="sng" dirty="0">
                <a:solidFill>
                  <a:srgbClr val="0563C1"/>
                </a:solidFill>
                <a:uFill>
                  <a:solidFill>
                    <a:srgbClr val="0563C1"/>
                  </a:solidFill>
                </a:uFill>
                <a:hlinkClick r:id="rId2">
                  <a:extLst>
                    <a:ext uri="{A12FA001-AC4F-418D-AE19-62706E023703}">
                      <ahyp:hlinkClr xmlns:ahyp="http://schemas.microsoft.com/office/drawing/2018/hyperlinkcolor" val="tx"/>
                    </a:ext>
                  </a:extLst>
                </a:hlinkClick>
              </a:rPr>
              <a:t>sarad@unr.edu</a:t>
            </a:r>
            <a:r>
              <a:rPr lang="en-US" sz="1800" u="sng" dirty="0">
                <a:solidFill>
                  <a:srgbClr val="0563C1"/>
                </a:solidFill>
                <a:uFill>
                  <a:solidFill>
                    <a:srgbClr val="0563C1"/>
                  </a:solidFill>
                </a:uFill>
              </a:rPr>
              <a:t> </a:t>
            </a:r>
          </a:p>
          <a:p>
            <a:pPr marL="514350" lvl="1" indent="-171450">
              <a:spcBef>
                <a:spcPts val="300"/>
              </a:spcBef>
              <a:defRPr sz="1800" b="1"/>
            </a:pPr>
            <a:r>
              <a:rPr lang="en-US" sz="1800" b="1" dirty="0"/>
              <a:t>Office Hours: 3pm to 4pm on Tuesdays or by appointment </a:t>
            </a:r>
          </a:p>
          <a:p>
            <a:pPr marL="342900" lvl="1" indent="0">
              <a:spcBef>
                <a:spcPts val="300"/>
              </a:spcBef>
              <a:buNone/>
              <a:defRPr sz="1800" b="1"/>
            </a:pPr>
            <a:endParaRPr lang="en-US" dirty="0"/>
          </a:p>
          <a:p>
            <a:r>
              <a:rPr lang="en-US" b="1" dirty="0">
                <a:solidFill>
                  <a:srgbClr val="0000CC"/>
                </a:solidFill>
              </a:rPr>
              <a:t>Vinh Le</a:t>
            </a:r>
          </a:p>
          <a:p>
            <a:pPr marL="514350" lvl="1" indent="-171450">
              <a:spcBef>
                <a:spcPts val="300"/>
              </a:spcBef>
              <a:defRPr sz="1800"/>
            </a:pPr>
            <a:r>
              <a:rPr lang="en-US" dirty="0"/>
              <a:t>WPEB-205 </a:t>
            </a:r>
          </a:p>
          <a:p>
            <a:pPr marL="514350" lvl="1" indent="-171450">
              <a:spcBef>
                <a:spcPts val="300"/>
              </a:spcBef>
              <a:defRPr sz="1800"/>
            </a:pPr>
            <a:r>
              <a:rPr lang="en-US" u="sng" dirty="0">
                <a:solidFill>
                  <a:srgbClr val="0563C1"/>
                </a:solidFill>
                <a:uFill>
                  <a:solidFill>
                    <a:srgbClr val="0563C1"/>
                  </a:solidFill>
                </a:uFill>
                <a:hlinkClick r:id="rId3"/>
              </a:rPr>
              <a:t>vle@unr.edu</a:t>
            </a:r>
          </a:p>
          <a:p>
            <a:pPr marL="514350" lvl="1" indent="-171450">
              <a:spcBef>
                <a:spcPts val="300"/>
              </a:spcBef>
              <a:defRPr sz="1800" b="1"/>
            </a:pPr>
            <a:r>
              <a:rPr lang="en-US" dirty="0"/>
              <a:t>Office Hours: </a:t>
            </a:r>
            <a:r>
              <a:rPr lang="en-US" sz="1800" dirty="0">
                <a:effectLst/>
                <a:latin typeface="Calibri" panose="020F0502020204030204" pitchFamily="34" charset="0"/>
                <a:ea typeface="DengXian" panose="02010600030101010101" pitchFamily="2" charset="-122"/>
                <a:cs typeface="Times New Roman" panose="02020603050405020304" pitchFamily="18" charset="0"/>
              </a:rPr>
              <a:t>2pm to 4pm on Thursdays or by Appointment</a:t>
            </a:r>
            <a:r>
              <a:rPr lang="en-US" dirty="0">
                <a:effectLst/>
              </a:rPr>
              <a:t> </a:t>
            </a:r>
            <a:endParaRPr lang="en-US" dirty="0"/>
          </a:p>
          <a:p>
            <a:pPr marL="342900" lvl="1" indent="0">
              <a:spcBef>
                <a:spcPts val="300"/>
              </a:spcBef>
              <a:buNone/>
              <a:defRPr sz="1800" b="1"/>
            </a:pPr>
            <a:endParaRPr lang="en-US" dirty="0"/>
          </a:p>
          <a:p>
            <a:pPr marL="342900" lvl="1" indent="0">
              <a:spcBef>
                <a:spcPts val="300"/>
              </a:spcBef>
              <a:buNone/>
              <a:defRPr sz="1800" b="1"/>
            </a:pPr>
            <a:endParaRPr lang="en-US" dirty="0"/>
          </a:p>
        </p:txBody>
      </p:sp>
      <p:sp>
        <p:nvSpPr>
          <p:cNvPr id="136" name="Shape 136"/>
          <p:cNvSpPr>
            <a:spLocks noGrp="1"/>
          </p:cNvSpPr>
          <p:nvPr>
            <p:ph type="sldNum" sz="quarter" idx="2"/>
          </p:nvPr>
        </p:nvSpPr>
        <p:spPr>
          <a:xfrm>
            <a:off x="8351269" y="6429694"/>
            <a:ext cx="164082" cy="21844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6</a:t>
            </a:fld>
            <a:endParaRPr/>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91389"/>
            <a:ext cx="7886700" cy="1171576"/>
          </a:xfrm>
        </p:spPr>
        <p:txBody>
          <a:bodyPr/>
          <a:lstStyle/>
          <a:p>
            <a:r>
              <a:rPr lang="en-US" dirty="0"/>
              <a:t>Teaching Assistants</a:t>
            </a:r>
          </a:p>
        </p:txBody>
      </p:sp>
      <p:sp>
        <p:nvSpPr>
          <p:cNvPr id="3" name="Text Placeholder 2"/>
          <p:cNvSpPr>
            <a:spLocks noGrp="1"/>
          </p:cNvSpPr>
          <p:nvPr>
            <p:ph type="body" idx="1"/>
          </p:nvPr>
        </p:nvSpPr>
        <p:spPr>
          <a:xfrm>
            <a:off x="710946" y="1511808"/>
            <a:ext cx="7886700" cy="4038601"/>
          </a:xfrm>
        </p:spPr>
        <p:txBody>
          <a:bodyPr lIns="45719" tIns="45720" rIns="45719" bIns="45720" anchor="t">
            <a:normAutofit/>
          </a:bodyPr>
          <a:lstStyle/>
          <a:p>
            <a:endParaRPr lang="en-US" dirty="0"/>
          </a:p>
          <a:p>
            <a:r>
              <a:rPr lang="en-US" b="1" dirty="0">
                <a:solidFill>
                  <a:srgbClr val="0000CC"/>
                </a:solidFill>
              </a:rPr>
              <a:t>Levi Scully</a:t>
            </a:r>
          </a:p>
          <a:p>
            <a:pPr lvl="1"/>
            <a:r>
              <a:rPr lang="en-US" dirty="0"/>
              <a:t>WPEB-205 </a:t>
            </a:r>
          </a:p>
          <a:p>
            <a:pPr lvl="1"/>
            <a:r>
              <a:rPr lang="en-US" b="0" i="0" dirty="0">
                <a:effectLst/>
                <a:latin typeface="gg sans"/>
                <a:hlinkClick r:id="rId2"/>
              </a:rPr>
              <a:t>lscully@unr.edu</a:t>
            </a:r>
            <a:endParaRPr lang="en-US" b="0" i="0" dirty="0">
              <a:effectLst/>
              <a:latin typeface="gg sans"/>
            </a:endParaRPr>
          </a:p>
          <a:p>
            <a:pPr lvl="1"/>
            <a:r>
              <a:rPr lang="en-US" dirty="0"/>
              <a:t>Office Hours: Tuesdays 2PM – 4PM</a:t>
            </a:r>
          </a:p>
          <a:p>
            <a:pPr marL="342900" lvl="1" indent="0">
              <a:buNone/>
            </a:pPr>
            <a:endParaRPr lang="en-US" dirty="0"/>
          </a:p>
        </p:txBody>
      </p:sp>
      <p:sp>
        <p:nvSpPr>
          <p:cNvPr id="4" name="Shape 136"/>
          <p:cNvSpPr>
            <a:spLocks noGrp="1"/>
          </p:cNvSpPr>
          <p:nvPr>
            <p:ph type="sldNum" sz="quarter" idx="2"/>
          </p:nvPr>
        </p:nvSpPr>
        <p:spPr>
          <a:xfrm>
            <a:off x="8351269" y="6429694"/>
            <a:ext cx="164082" cy="21844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7</a:t>
            </a:fld>
            <a:endParaRPr/>
          </a:p>
        </p:txBody>
      </p:sp>
    </p:spTree>
    <p:extLst>
      <p:ext uri="{BB962C8B-B14F-4D97-AF65-F5344CB8AC3E}">
        <p14:creationId xmlns:p14="http://schemas.microsoft.com/office/powerpoint/2010/main" val="28151364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a:spLocks noGrp="1"/>
          </p:cNvSpPr>
          <p:nvPr>
            <p:ph type="title"/>
          </p:nvPr>
        </p:nvSpPr>
        <p:spPr>
          <a:prstGeom prst="rect">
            <a:avLst/>
          </a:prstGeom>
        </p:spPr>
        <p:txBody>
          <a:bodyPr/>
          <a:lstStyle/>
          <a:p>
            <a:r>
              <a:rPr lang="en-US" dirty="0"/>
              <a:t>The Students</a:t>
            </a:r>
            <a:endParaRPr dirty="0"/>
          </a:p>
        </p:txBody>
      </p:sp>
      <p:sp>
        <p:nvSpPr>
          <p:cNvPr id="136" name="Shape 136"/>
          <p:cNvSpPr>
            <a:spLocks noGrp="1"/>
          </p:cNvSpPr>
          <p:nvPr>
            <p:ph type="sldNum" sz="quarter" idx="2"/>
          </p:nvPr>
        </p:nvSpPr>
        <p:spPr>
          <a:xfrm>
            <a:off x="8351269" y="6429694"/>
            <a:ext cx="164082" cy="21844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8</a:t>
            </a:fld>
            <a:endParaRPr/>
          </a:p>
        </p:txBody>
      </p:sp>
      <p:sp>
        <p:nvSpPr>
          <p:cNvPr id="3" name="Text Placeholder 2">
            <a:extLst>
              <a:ext uri="{FF2B5EF4-FFF2-40B4-BE49-F238E27FC236}">
                <a16:creationId xmlns:a16="http://schemas.microsoft.com/office/drawing/2014/main" id="{7E8C9A43-2C65-4512-BDC3-7A39ED075E1D}"/>
              </a:ext>
            </a:extLst>
          </p:cNvPr>
          <p:cNvSpPr>
            <a:spLocks noGrp="1"/>
          </p:cNvSpPr>
          <p:nvPr>
            <p:ph type="body" idx="1"/>
          </p:nvPr>
        </p:nvSpPr>
        <p:spPr/>
        <p:txBody>
          <a:bodyPr lIns="45719" tIns="45720" rIns="45719" bIns="45720" anchor="t">
            <a:normAutofit/>
          </a:bodyPr>
          <a:lstStyle/>
          <a:p>
            <a:pPr marL="0" indent="0">
              <a:buNone/>
            </a:pPr>
            <a:r>
              <a:rPr lang="en-US" dirty="0"/>
              <a:t>As of August 26, 2024:</a:t>
            </a:r>
          </a:p>
          <a:p>
            <a:pPr marL="0" indent="0">
              <a:buNone/>
            </a:pPr>
            <a:endParaRPr lang="en-US" dirty="0"/>
          </a:p>
          <a:p>
            <a:pPr marL="0" indent="0">
              <a:buNone/>
            </a:pPr>
            <a:r>
              <a:rPr lang="en-US" sz="3600" dirty="0"/>
              <a:t>152 students registered</a:t>
            </a:r>
          </a:p>
        </p:txBody>
      </p:sp>
    </p:spTree>
    <p:extLst>
      <p:ext uri="{BB962C8B-B14F-4D97-AF65-F5344CB8AC3E}">
        <p14:creationId xmlns:p14="http://schemas.microsoft.com/office/powerpoint/2010/main" val="331243651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hape 122"/>
          <p:cNvSpPr>
            <a:spLocks noGrp="1"/>
          </p:cNvSpPr>
          <p:nvPr>
            <p:ph type="title"/>
          </p:nvPr>
        </p:nvSpPr>
        <p:spPr>
          <a:xfrm>
            <a:off x="3207841" y="136525"/>
            <a:ext cx="5294809" cy="1171576"/>
          </a:xfrm>
          <a:prstGeom prst="rect">
            <a:avLst/>
          </a:prstGeom>
        </p:spPr>
        <p:txBody>
          <a:bodyPr/>
          <a:lstStyle>
            <a:lvl1pPr algn="l"/>
          </a:lstStyle>
          <a:p>
            <a:r>
              <a:rPr lang="en-US" dirty="0"/>
              <a:t>The </a:t>
            </a:r>
            <a:r>
              <a:rPr dirty="0"/>
              <a:t>Project</a:t>
            </a:r>
          </a:p>
        </p:txBody>
      </p:sp>
      <p:sp>
        <p:nvSpPr>
          <p:cNvPr id="123" name="Shape 123"/>
          <p:cNvSpPr>
            <a:spLocks noGrp="1"/>
          </p:cNvSpPr>
          <p:nvPr>
            <p:ph type="body" sz="half" idx="1"/>
          </p:nvPr>
        </p:nvSpPr>
        <p:spPr>
          <a:xfrm>
            <a:off x="3146969" y="1034057"/>
            <a:ext cx="5948649" cy="4533901"/>
          </a:xfrm>
          <a:prstGeom prst="rect">
            <a:avLst/>
          </a:prstGeom>
        </p:spPr>
        <p:txBody>
          <a:bodyPr>
            <a:normAutofit fontScale="92500"/>
          </a:bodyPr>
          <a:lstStyle/>
          <a:p>
            <a:pPr marL="152590" indent="-152590" defTabSz="610361">
              <a:spcBef>
                <a:spcPts val="600"/>
              </a:spcBef>
              <a:defRPr sz="1869"/>
            </a:pPr>
            <a:r>
              <a:rPr b="1" dirty="0"/>
              <a:t>Think about </a:t>
            </a:r>
            <a:r>
              <a:rPr lang="en-US" b="1" dirty="0"/>
              <a:t>what you are really interested in</a:t>
            </a:r>
          </a:p>
          <a:p>
            <a:pPr marL="152590" indent="-152590" defTabSz="610361">
              <a:spcBef>
                <a:spcPts val="600"/>
              </a:spcBef>
              <a:defRPr sz="1869"/>
            </a:pPr>
            <a:r>
              <a:rPr lang="en-US" b="1" dirty="0"/>
              <a:t>Consider </a:t>
            </a:r>
            <a:r>
              <a:rPr b="1" dirty="0"/>
              <a:t>what </a:t>
            </a:r>
            <a:r>
              <a:rPr lang="en-US" b="1" dirty="0"/>
              <a:t>will help your career/enhance your</a:t>
            </a:r>
            <a:r>
              <a:rPr b="1" dirty="0"/>
              <a:t> resume</a:t>
            </a:r>
          </a:p>
          <a:p>
            <a:pPr marL="457771" lvl="1" indent="-152590" defTabSz="610361">
              <a:spcBef>
                <a:spcPts val="600"/>
              </a:spcBef>
              <a:defRPr sz="1869"/>
            </a:pPr>
            <a:r>
              <a:rPr dirty="0"/>
              <a:t>buil</a:t>
            </a:r>
            <a:r>
              <a:rPr lang="en-US" dirty="0"/>
              <a:t>d</a:t>
            </a:r>
            <a:r>
              <a:rPr dirty="0"/>
              <a:t> a </a:t>
            </a:r>
            <a:r>
              <a:rPr lang="en-US" dirty="0"/>
              <a:t>S</a:t>
            </a:r>
            <a:r>
              <a:rPr dirty="0"/>
              <a:t>uper </a:t>
            </a:r>
            <a:r>
              <a:rPr lang="en-US" dirty="0"/>
              <a:t>M</a:t>
            </a:r>
            <a:r>
              <a:rPr dirty="0"/>
              <a:t>ario clone or</a:t>
            </a:r>
          </a:p>
          <a:p>
            <a:pPr marL="457771" lvl="1" indent="-152590" defTabSz="610361">
              <a:spcBef>
                <a:spcPts val="600"/>
              </a:spcBef>
              <a:defRPr sz="1869"/>
            </a:pPr>
            <a:r>
              <a:rPr lang="en-US" dirty="0"/>
              <a:t>create</a:t>
            </a:r>
            <a:r>
              <a:rPr dirty="0"/>
              <a:t> a cool app that is used by 1000s of people </a:t>
            </a:r>
          </a:p>
          <a:p>
            <a:pPr marL="457771" lvl="1" indent="-152590" defTabSz="610361">
              <a:spcBef>
                <a:spcPts val="600"/>
              </a:spcBef>
              <a:defRPr sz="1869"/>
            </a:pPr>
            <a:r>
              <a:rPr dirty="0"/>
              <a:t>companies expect you to know the latest tech</a:t>
            </a:r>
          </a:p>
          <a:p>
            <a:pPr marL="152590" indent="-152590" defTabSz="610361">
              <a:spcBef>
                <a:spcPts val="600"/>
              </a:spcBef>
              <a:defRPr sz="1869"/>
            </a:pPr>
            <a:r>
              <a:rPr b="1" dirty="0"/>
              <a:t> Will I learn some new skills? </a:t>
            </a:r>
          </a:p>
          <a:p>
            <a:pPr marL="457771" lvl="1" indent="-152590" defTabSz="610361">
              <a:spcBef>
                <a:spcPts val="600"/>
              </a:spcBef>
              <a:defRPr sz="1869"/>
            </a:pPr>
            <a:r>
              <a:rPr lang="en-US" dirty="0"/>
              <a:t>yes, more systematic software development</a:t>
            </a:r>
          </a:p>
          <a:p>
            <a:pPr marL="457771" lvl="1" indent="-152590" defTabSz="610361">
              <a:spcBef>
                <a:spcPts val="600"/>
              </a:spcBef>
              <a:defRPr sz="1869"/>
            </a:pPr>
            <a:r>
              <a:rPr lang="en-US" dirty="0"/>
              <a:t>also, plenty</a:t>
            </a:r>
            <a:r>
              <a:rPr dirty="0"/>
              <a:t> of cool free tech available</a:t>
            </a:r>
            <a:r>
              <a:rPr lang="en-US" dirty="0"/>
              <a:t> – </a:t>
            </a:r>
            <a:r>
              <a:rPr dirty="0"/>
              <a:t>opportunity to learn </a:t>
            </a:r>
            <a:r>
              <a:rPr lang="en-US" dirty="0"/>
              <a:t>some new </a:t>
            </a:r>
            <a:r>
              <a:rPr dirty="0"/>
              <a:t>t</a:t>
            </a:r>
            <a:r>
              <a:rPr lang="en-US" dirty="0"/>
              <a:t>ools</a:t>
            </a:r>
            <a:r>
              <a:rPr dirty="0"/>
              <a:t> </a:t>
            </a:r>
            <a:r>
              <a:rPr lang="en-US" dirty="0"/>
              <a:t>not necessarily studied before in CSE</a:t>
            </a:r>
            <a:r>
              <a:rPr dirty="0"/>
              <a:t> </a:t>
            </a:r>
          </a:p>
          <a:p>
            <a:pPr marL="152590" indent="-152590" defTabSz="610361">
              <a:spcBef>
                <a:spcPts val="600"/>
              </a:spcBef>
              <a:defRPr sz="1869"/>
            </a:pPr>
            <a:r>
              <a:rPr b="1" dirty="0"/>
              <a:t>Select your team carefully</a:t>
            </a:r>
          </a:p>
          <a:p>
            <a:pPr marL="457771" lvl="1" indent="-152590" defTabSz="610361">
              <a:spcBef>
                <a:spcPts val="600"/>
              </a:spcBef>
              <a:defRPr sz="1869"/>
            </a:pPr>
            <a:r>
              <a:rPr dirty="0"/>
              <a:t>find “team players” </a:t>
            </a:r>
          </a:p>
          <a:p>
            <a:pPr marL="457771" lvl="1" indent="-152590" defTabSz="610361">
              <a:spcBef>
                <a:spcPts val="600"/>
              </a:spcBef>
              <a:defRPr sz="1869"/>
            </a:pPr>
            <a:r>
              <a:rPr dirty="0"/>
              <a:t>combine the right sets skills (minimize overlap)</a:t>
            </a:r>
            <a:endParaRPr lang="en-US" dirty="0"/>
          </a:p>
          <a:p>
            <a:pPr marL="86296" indent="-152590" defTabSz="610361">
              <a:spcBef>
                <a:spcPts val="600"/>
              </a:spcBef>
              <a:defRPr sz="1869"/>
            </a:pPr>
            <a:r>
              <a:rPr lang="en-US" b="1" dirty="0"/>
              <a:t>Teams should be 3 or 4 people</a:t>
            </a:r>
          </a:p>
          <a:p>
            <a:pPr marL="457771" lvl="1" indent="-152590" defTabSz="610361">
              <a:spcBef>
                <a:spcPts val="600"/>
              </a:spcBef>
              <a:defRPr sz="1869"/>
            </a:pPr>
            <a:r>
              <a:rPr lang="en-US" dirty="0"/>
              <a:t>Teams should be determined by Thursday, September 29</a:t>
            </a:r>
            <a:r>
              <a:rPr lang="en-US" baseline="30000" dirty="0"/>
              <a:t>th</a:t>
            </a:r>
            <a:r>
              <a:rPr lang="en-US" dirty="0"/>
              <a:t> </a:t>
            </a:r>
          </a:p>
          <a:p>
            <a:pPr marL="305181" lvl="1" indent="0" defTabSz="610361">
              <a:spcBef>
                <a:spcPts val="600"/>
              </a:spcBef>
              <a:buNone/>
              <a:defRPr sz="1869"/>
            </a:pPr>
            <a:endParaRPr dirty="0"/>
          </a:p>
        </p:txBody>
      </p:sp>
      <p:sp>
        <p:nvSpPr>
          <p:cNvPr id="124" name="Shape 124"/>
          <p:cNvSpPr>
            <a:spLocks noGrp="1"/>
          </p:cNvSpPr>
          <p:nvPr>
            <p:ph type="sldNum" sz="quarter" idx="2"/>
          </p:nvPr>
        </p:nvSpPr>
        <p:spPr>
          <a:xfrm>
            <a:off x="8351269" y="6429694"/>
            <a:ext cx="164082" cy="218441"/>
          </a:xfrm>
          <a:prstGeom prst="rect">
            <a:avLst/>
          </a:prstGeom>
          <a:extLst>
            <a:ext uri="{C572A759-6A51-4108-AA02-DFA0A04FC94B}">
              <ma14:wrappingTextBoxFlag xmlns="" xmlns:ma14="http://schemas.microsoft.com/office/mac/drawingml/2011/main" val="1"/>
            </a:ext>
          </a:extLst>
        </p:spPr>
        <p:txBody>
          <a:bodyPr/>
          <a:lstStyle/>
          <a:p>
            <a:fld id="{86CB4B4D-7CA3-9044-876B-883B54F8677D}" type="slidenum">
              <a:rPr/>
              <a:t>9</a:t>
            </a:fld>
            <a:endParaRPr/>
          </a:p>
        </p:txBody>
      </p:sp>
      <p:pic>
        <p:nvPicPr>
          <p:cNvPr id="125" name="pasted-image.jpg" descr="Snapshot from an Indiana Jones movie - large text over it recommending &quot;Choose Wisely&quot;"/>
          <p:cNvPicPr>
            <a:picLocks noChangeAspect="1"/>
          </p:cNvPicPr>
          <p:nvPr/>
        </p:nvPicPr>
        <p:blipFill>
          <a:blip r:embed="rId3"/>
          <a:stretch>
            <a:fillRect/>
          </a:stretch>
        </p:blipFill>
        <p:spPr>
          <a:xfrm>
            <a:off x="-106165" y="538757"/>
            <a:ext cx="3175001" cy="5029201"/>
          </a:xfrm>
          <a:prstGeom prst="rect">
            <a:avLst/>
          </a:prstGeom>
          <a:ln w="12700">
            <a:miter lim="400000"/>
          </a:ln>
        </p:spPr>
      </p:pic>
    </p:spTree>
    <p:extLst>
      <p:ext uri="{BB962C8B-B14F-4D97-AF65-F5344CB8AC3E}">
        <p14:creationId xmlns:p14="http://schemas.microsoft.com/office/powerpoint/2010/main" val="129949113"/>
      </p:ext>
    </p:extLst>
  </p:cSld>
  <p:clrMapOvr>
    <a:masterClrMapping/>
  </p:clrMapOvr>
  <p:transition spd="slow">
    <p:wipe/>
  </p:transition>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Arial"/>
        <a:ea typeface="Arial"/>
        <a:cs typeface="Arial"/>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4665</TotalTime>
  <Words>3398</Words>
  <Application>Microsoft Office PowerPoint</Application>
  <PresentationFormat>On-screen Show (4:3)</PresentationFormat>
  <Paragraphs>284</Paragraphs>
  <Slides>41</Slides>
  <Notes>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Calibri Light</vt:lpstr>
      <vt:lpstr>gg sans</vt:lpstr>
      <vt:lpstr>Segoe UI</vt:lpstr>
      <vt:lpstr>Times New Roman</vt:lpstr>
      <vt:lpstr>Office Theme</vt:lpstr>
      <vt:lpstr> CS 425 Software Engineering</vt:lpstr>
      <vt:lpstr>Syllabus Outline</vt:lpstr>
      <vt:lpstr>Capstone Overview: Senior Projects Results in Past Years</vt:lpstr>
      <vt:lpstr>Capstone Overview</vt:lpstr>
      <vt:lpstr>The Course</vt:lpstr>
      <vt:lpstr>Instructors </vt:lpstr>
      <vt:lpstr>Teaching Assistants</vt:lpstr>
      <vt:lpstr>The Students</vt:lpstr>
      <vt:lpstr>The Project</vt:lpstr>
      <vt:lpstr>Items to Note and Recommendations about Project Teams</vt:lpstr>
      <vt:lpstr>CS 425 Overview &amp; Outline</vt:lpstr>
      <vt:lpstr>CS 425 Overview &amp; Outline</vt:lpstr>
      <vt:lpstr>CS 425 Overview &amp; Outline </vt:lpstr>
      <vt:lpstr>Who Owns My Intellectual Property?</vt:lpstr>
      <vt:lpstr>Text &amp; Materials</vt:lpstr>
      <vt:lpstr>Class Procedures/Structures</vt:lpstr>
      <vt:lpstr>Class Procedures/Structures</vt:lpstr>
      <vt:lpstr>Student Learning Outcomes [SLOs] [in bold, outcomes of CS 425: 4, 5, 6]</vt:lpstr>
      <vt:lpstr>Student Learning Outcomes [cont’d] [in bold, outcomes of CS 425: 4, 5, 6]</vt:lpstr>
      <vt:lpstr>CSE Program Educational Objectives</vt:lpstr>
      <vt:lpstr>Course Requirements</vt:lpstr>
      <vt:lpstr>Grading Scheme (tentative)</vt:lpstr>
      <vt:lpstr>Grading Scale </vt:lpstr>
      <vt:lpstr>Late Submission Policy </vt:lpstr>
      <vt:lpstr>University Policies</vt:lpstr>
      <vt:lpstr>Statements on COVID-19 Policies  </vt:lpstr>
      <vt:lpstr>Statements on COVID-19 Policies  </vt:lpstr>
      <vt:lpstr>Statements on COVID-19 Policies  </vt:lpstr>
      <vt:lpstr>Statement on Academic Dishonesty</vt:lpstr>
      <vt:lpstr>Statement on Student Compliance with University Policies</vt:lpstr>
      <vt:lpstr>Statement on Disability Services</vt:lpstr>
      <vt:lpstr>Statement on Audio and Video Recording</vt:lpstr>
      <vt:lpstr>Statement on Audio and Video Recording</vt:lpstr>
      <vt:lpstr>Statement on Maintaining a Safe Learning and Work Environment</vt:lpstr>
      <vt:lpstr>Instructors’ Policies</vt:lpstr>
      <vt:lpstr>Instructor Policies</vt:lpstr>
      <vt:lpstr>Overall Course Objectives</vt:lpstr>
      <vt:lpstr>Brief Course Schedule</vt:lpstr>
      <vt:lpstr>Review of Web Campus &amp; Tentative Detailed Schedule </vt:lpstr>
      <vt:lpstr>Information on 426</vt:lpstr>
      <vt:lpstr>Next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425/625 Software Engineering</dc:title>
  <dc:creator>Sergiu-mihai Dascalu</dc:creator>
  <cp:lastModifiedBy>Vinh Le</cp:lastModifiedBy>
  <cp:revision>137</cp:revision>
  <cp:lastPrinted>2020-08-24T02:25:27Z</cp:lastPrinted>
  <dcterms:modified xsi:type="dcterms:W3CDTF">2024-08-26T22:28:38Z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9b38bac-b8d9-4247-86ce-c60989fdd649_Enabled">
    <vt:lpwstr>true</vt:lpwstr>
  </property>
  <property fmtid="{D5CDD505-2E9C-101B-9397-08002B2CF9AE}" pid="3" name="MSIP_Label_49b38bac-b8d9-4247-86ce-c60989fdd649_SetDate">
    <vt:lpwstr>2022-08-30T15:17:52Z</vt:lpwstr>
  </property>
  <property fmtid="{D5CDD505-2E9C-101B-9397-08002B2CF9AE}" pid="4" name="MSIP_Label_49b38bac-b8d9-4247-86ce-c60989fdd649_Method">
    <vt:lpwstr>Standard</vt:lpwstr>
  </property>
  <property fmtid="{D5CDD505-2E9C-101B-9397-08002B2CF9AE}" pid="5" name="MSIP_Label_49b38bac-b8d9-4247-86ce-c60989fdd649_Name">
    <vt:lpwstr>defa4170-0d19-0005-0004-bc88714345d2</vt:lpwstr>
  </property>
  <property fmtid="{D5CDD505-2E9C-101B-9397-08002B2CF9AE}" pid="6" name="MSIP_Label_49b38bac-b8d9-4247-86ce-c60989fdd649_SiteId">
    <vt:lpwstr>523b4bfc-0ebd-4c03-b2b9-6f6a17fd31d8</vt:lpwstr>
  </property>
  <property fmtid="{D5CDD505-2E9C-101B-9397-08002B2CF9AE}" pid="7" name="MSIP_Label_49b38bac-b8d9-4247-86ce-c60989fdd649_ActionId">
    <vt:lpwstr>a65b3c8b-c6bb-4c6f-86a3-61e1dd55dee0</vt:lpwstr>
  </property>
  <property fmtid="{D5CDD505-2E9C-101B-9397-08002B2CF9AE}" pid="8" name="MSIP_Label_49b38bac-b8d9-4247-86ce-c60989fdd649_ContentBits">
    <vt:lpwstr>0</vt:lpwstr>
  </property>
</Properties>
</file>