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0" name="Shape 12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spcBef>
        <a:spcPts val="400"/>
      </a:spcBef>
      <a:defRPr sz="1200">
        <a:latin typeface="+mj-lt"/>
        <a:ea typeface="+mj-ea"/>
        <a:cs typeface="+mj-cs"/>
        <a:sym typeface="Arial"/>
      </a:defRPr>
    </a:lvl1pPr>
    <a:lvl2pPr indent="228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2pPr>
    <a:lvl3pPr indent="457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3pPr>
    <a:lvl4pPr indent="685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4pPr>
    <a:lvl5pPr indent="9144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5pPr>
    <a:lvl6pPr indent="11430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6pPr>
    <a:lvl7pPr indent="13716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7pPr>
    <a:lvl8pPr indent="16002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8pPr>
    <a:lvl9pPr indent="1828800" latinLnBrk="0">
      <a:spcBef>
        <a:spcPts val="400"/>
      </a:spcBef>
      <a:defRPr sz="12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00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Title Text"/>
          <p:cNvSpPr txBox="1"/>
          <p:nvPr>
            <p:ph type="title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xfrm>
            <a:off x="8205238" y="6170179"/>
            <a:ext cx="310115" cy="3005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Slide Number"/>
          <p:cNvSpPr txBox="1"/>
          <p:nvPr>
            <p:ph type="sldNum" sz="quarter" idx="2"/>
          </p:nvPr>
        </p:nvSpPr>
        <p:spPr>
          <a:xfrm>
            <a:off x="8205238" y="6170179"/>
            <a:ext cx="310115" cy="3005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00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Title Text"/>
          <p:cNvSpPr txBox="1"/>
          <p:nvPr>
            <p:ph type="title"/>
          </p:nvPr>
        </p:nvSpPr>
        <p:spPr>
          <a:xfrm>
            <a:off x="623887" y="1219200"/>
            <a:ext cx="7886701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sz="quarter" idx="1"/>
          </p:nvPr>
        </p:nvSpPr>
        <p:spPr>
          <a:xfrm>
            <a:off x="623887" y="4098925"/>
            <a:ext cx="7886701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18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xfrm>
            <a:off x="8205238" y="6170179"/>
            <a:ext cx="310115" cy="3005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00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33" name="Body Level One…"/>
          <p:cNvSpPr txBox="1"/>
          <p:nvPr>
            <p:ph type="body" sz="half" idx="1"/>
          </p:nvPr>
        </p:nvSpPr>
        <p:spPr>
          <a:xfrm>
            <a:off x="628650" y="1825625"/>
            <a:ext cx="3886200" cy="381317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xfrm>
            <a:off x="8205238" y="6170179"/>
            <a:ext cx="310115" cy="3005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00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Title Text"/>
          <p:cNvSpPr txBox="1"/>
          <p:nvPr>
            <p:ph type="title"/>
          </p:nvPr>
        </p:nvSpPr>
        <p:spPr>
          <a:xfrm>
            <a:off x="629841" y="365125"/>
            <a:ext cx="7886701" cy="13255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629841" y="1681163"/>
            <a:ext cx="3868343" cy="823917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1800"/>
            </a:lvl1pPr>
            <a:lvl2pPr marL="0" indent="0">
              <a:buSzTx/>
              <a:buFontTx/>
              <a:buNone/>
              <a:defRPr b="1" sz="1800"/>
            </a:lvl2pPr>
            <a:lvl3pPr marL="0" indent="0">
              <a:buSzTx/>
              <a:buFontTx/>
              <a:buNone/>
              <a:defRPr b="1" sz="1800"/>
            </a:lvl3pPr>
            <a:lvl4pPr marL="0" indent="0">
              <a:buSzTx/>
              <a:buFontTx/>
              <a:buNone/>
              <a:defRPr b="1" sz="1800"/>
            </a:lvl4pPr>
            <a:lvl5pPr marL="0" indent="0">
              <a:buSzTx/>
              <a:buFontTx/>
              <a:buNone/>
              <a:defRPr b="1" sz="1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hape 50"/>
          <p:cNvSpPr/>
          <p:nvPr>
            <p:ph type="body" sz="quarter" idx="21"/>
          </p:nvPr>
        </p:nvSpPr>
        <p:spPr>
          <a:xfrm>
            <a:off x="4629150" y="1681163"/>
            <a:ext cx="3887393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xfrm>
            <a:off x="8205238" y="6170179"/>
            <a:ext cx="310115" cy="3005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00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8205238" y="6170179"/>
            <a:ext cx="310115" cy="3005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00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Slide Number"/>
          <p:cNvSpPr txBox="1"/>
          <p:nvPr>
            <p:ph type="sldNum" sz="quarter" idx="2"/>
          </p:nvPr>
        </p:nvSpPr>
        <p:spPr>
          <a:xfrm>
            <a:off x="8205238" y="6170179"/>
            <a:ext cx="310115" cy="3005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00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70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half" idx="1"/>
          </p:nvPr>
        </p:nvSpPr>
        <p:spPr>
          <a:xfrm>
            <a:off x="3887391" y="987427"/>
            <a:ext cx="4629152" cy="4651374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38842" indent="-195942">
              <a:defRPr sz="2400"/>
            </a:lvl2pPr>
            <a:lvl3pPr marL="914400" indent="-228600">
              <a:defRPr sz="2400"/>
            </a:lvl3pPr>
            <a:lvl4pPr marL="1303019" indent="-274319">
              <a:defRPr sz="2400"/>
            </a:lvl4pPr>
            <a:lvl5pPr marL="1645920" indent="-274319"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hape 75"/>
          <p:cNvSpPr/>
          <p:nvPr>
            <p:ph type="body" sz="quarter" idx="21"/>
          </p:nvPr>
        </p:nvSpPr>
        <p:spPr>
          <a:xfrm>
            <a:off x="629838" y="2057400"/>
            <a:ext cx="2949183" cy="3581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3" name="Slide Number"/>
          <p:cNvSpPr txBox="1"/>
          <p:nvPr>
            <p:ph type="sldNum" sz="quarter" idx="2"/>
          </p:nvPr>
        </p:nvSpPr>
        <p:spPr>
          <a:xfrm>
            <a:off x="8205238" y="6170179"/>
            <a:ext cx="310115" cy="3005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00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81" name="Title Text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82" name="Shape 84"/>
          <p:cNvSpPr/>
          <p:nvPr>
            <p:ph type="pic" sz="half" idx="21"/>
          </p:nvPr>
        </p:nvSpPr>
        <p:spPr>
          <a:xfrm>
            <a:off x="3887391" y="987427"/>
            <a:ext cx="4629152" cy="465137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629841" y="2057400"/>
            <a:ext cx="2949178" cy="3581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200"/>
            </a:lvl1pPr>
            <a:lvl2pPr marL="0" indent="0">
              <a:buSzTx/>
              <a:buFontTx/>
              <a:buNone/>
              <a:defRPr sz="1200"/>
            </a:lvl2pPr>
            <a:lvl3pPr marL="0" indent="0">
              <a:buSzTx/>
              <a:buFontTx/>
              <a:buNone/>
              <a:defRPr sz="1200"/>
            </a:lvl3pPr>
            <a:lvl4pPr marL="0" indent="0">
              <a:buSzTx/>
              <a:buFontTx/>
              <a:buNone/>
              <a:defRPr sz="1200"/>
            </a:lvl4pPr>
            <a:lvl5pPr marL="0" indent="0">
              <a:buSzTx/>
              <a:buFontTx/>
              <a:buNone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xfrm>
            <a:off x="8205238" y="6170179"/>
            <a:ext cx="310115" cy="3005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00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9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xfrm>
            <a:off x="8205238" y="6170179"/>
            <a:ext cx="310115" cy="30059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jpeg" descr="image1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64007"/>
            <a:ext cx="9144000" cy="685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628650" y="365125"/>
            <a:ext cx="7886700" cy="1171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628650" y="1676400"/>
            <a:ext cx="7886700" cy="4038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8516134" y="6256315"/>
            <a:ext cx="310115" cy="300590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2E62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2E62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2E62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2E62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2E62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2E62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2E62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2E62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ctr" defTabSz="6858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2E62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171450" marR="0" indent="-17145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542925" marR="0" indent="-200025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925830" marR="0" indent="-240030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305657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1648554" marR="0" indent="-276957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1991454" marR="0" indent="-276954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2334354" marR="0" indent="-276954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2677254" marR="0" indent="-276954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3020154" marR="0" indent="-276954" algn="l" defTabSz="685800" rtl="0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100" u="none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stroustrup.com/" TargetMode="External"/><Relationship Id="rId3" Type="http://schemas.openxmlformats.org/officeDocument/2006/relationships/hyperlink" Target="https://www.bls.gov/ooh/computer-and-information-technology/software-developers.htm" TargetMode="External"/><Relationship Id="rId4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hyperlink" Target="https://interestingengineering.com/15-reasons-why-software-engineering-can-never-die" TargetMode="External"/><Relationship Id="rId3" Type="http://schemas.openxmlformats.org/officeDocument/2006/relationships/hyperlink" Target="https://medium.com/@dtauerbach/software-engineers-will-be-obsolete-by-2060-2a214fdf9737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en.wikipedia.org/wiki/Grady_Booch" TargetMode="External"/><Relationship Id="rId3" Type="http://schemas.openxmlformats.org/officeDocument/2006/relationships/hyperlink" Target="https://www.youtube.com/watch?v=d0HVjoTD_ro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762000" y="762000"/>
            <a:ext cx="7696200" cy="1600200"/>
          </a:xfrm>
          <a:prstGeom prst="rect">
            <a:avLst/>
          </a:prstGeom>
        </p:spPr>
        <p:txBody>
          <a:bodyPr lIns="46037" tIns="46037" rIns="46037" bIns="46037" anchor="b"/>
          <a:lstStyle/>
          <a:p>
            <a:pPr defTabSz="358480">
              <a:defRPr sz="3600">
                <a:solidFill>
                  <a:srgbClr val="FFFF00"/>
                </a:solidFill>
                <a:effectLst>
                  <a:outerShdw sx="100000" sy="100000" kx="0" ky="0" algn="b" rotWithShape="0" blurRad="25400" dist="19914" dir="2700000">
                    <a:srgbClr val="000000">
                      <a:alpha val="43137"/>
                    </a:srgbClr>
                  </a:outerShdw>
                </a:effectLst>
              </a:defRPr>
            </a:pPr>
            <a:br/>
            <a:r>
              <a:rPr b="1">
                <a:solidFill>
                  <a:srgbClr val="002E62"/>
                </a:solidFill>
                <a:latin typeface="Calibri"/>
                <a:ea typeface="Calibri"/>
                <a:cs typeface="Calibri"/>
                <a:sym typeface="Calibri"/>
              </a:rPr>
              <a:t>CS 425</a:t>
            </a:r>
            <a:br>
              <a:rPr b="1">
                <a:solidFill>
                  <a:srgbClr val="002E6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>
                <a:solidFill>
                  <a:srgbClr val="002E62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</a:p>
        </p:txBody>
      </p:sp>
      <p:sp>
        <p:nvSpPr>
          <p:cNvPr id="123" name="Shape 123"/>
          <p:cNvSpPr txBox="1"/>
          <p:nvPr>
            <p:ph type="body" sz="half" idx="1"/>
          </p:nvPr>
        </p:nvSpPr>
        <p:spPr>
          <a:xfrm>
            <a:off x="838199" y="2667000"/>
            <a:ext cx="7469190" cy="2816225"/>
          </a:xfrm>
          <a:prstGeom prst="rect">
            <a:avLst/>
          </a:prstGeom>
        </p:spPr>
        <p:txBody>
          <a:bodyPr lIns="46037" tIns="46037" rIns="46037" bIns="46037"/>
          <a:lstStyle/>
          <a:p>
            <a:pPr algn="ctr">
              <a:lnSpc>
                <a:spcPct val="81000"/>
              </a:lnSpc>
              <a:buSzTx/>
              <a:buNone/>
              <a:defRPr sz="2800"/>
            </a:pPr>
            <a:r>
              <a:t>Fall 2024</a:t>
            </a:r>
          </a:p>
          <a:p>
            <a:pPr algn="ctr">
              <a:lnSpc>
                <a:spcPct val="81000"/>
              </a:lnSpc>
              <a:buSzTx/>
              <a:buNone/>
              <a:defRPr b="1" sz="2800"/>
            </a:pPr>
            <a:r>
              <a:t>On Software Engineering, Assignment #1, and Capstone Projects</a:t>
            </a:r>
          </a:p>
          <a:p>
            <a:pPr algn="ctr">
              <a:lnSpc>
                <a:spcPct val="81000"/>
              </a:lnSpc>
              <a:buSzTx/>
              <a:buNone/>
              <a:defRPr sz="2800"/>
            </a:pPr>
          </a:p>
          <a:p>
            <a:pPr algn="ctr">
              <a:lnSpc>
                <a:spcPct val="81000"/>
              </a:lnSpc>
              <a:buSzTx/>
              <a:buNone/>
              <a:defRPr sz="2000"/>
            </a:pPr>
          </a:p>
          <a:p>
            <a:pPr algn="ctr">
              <a:lnSpc>
                <a:spcPct val="81000"/>
              </a:lnSpc>
              <a:buSzTx/>
              <a:buNone/>
              <a:defRPr sz="2000"/>
            </a:pPr>
            <a:r>
              <a:t>August 29, 2024</a:t>
            </a:r>
          </a:p>
        </p:txBody>
      </p:sp>
      <p:sp>
        <p:nvSpPr>
          <p:cNvPr id="124" name="Shape 124"/>
          <p:cNvSpPr txBox="1"/>
          <p:nvPr>
            <p:ph type="sldNum" sz="quarter" idx="4294967295"/>
          </p:nvPr>
        </p:nvSpPr>
        <p:spPr>
          <a:xfrm>
            <a:off x="8445379" y="6233169"/>
            <a:ext cx="207126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2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47"/>
          <p:cNvSpPr txBox="1"/>
          <p:nvPr>
            <p:ph type="title"/>
          </p:nvPr>
        </p:nvSpPr>
        <p:spPr>
          <a:xfrm>
            <a:off x="628651" y="121285"/>
            <a:ext cx="7886701" cy="1171576"/>
          </a:xfrm>
          <a:prstGeom prst="rect">
            <a:avLst/>
          </a:prstGeom>
        </p:spPr>
        <p:txBody>
          <a:bodyPr/>
          <a:lstStyle/>
          <a:p>
            <a:pPr/>
            <a:r>
              <a:t>A#1 Overview</a:t>
            </a:r>
          </a:p>
        </p:txBody>
      </p:sp>
      <p:sp>
        <p:nvSpPr>
          <p:cNvPr id="159" name="Shape 148"/>
          <p:cNvSpPr txBox="1"/>
          <p:nvPr>
            <p:ph type="body" idx="1"/>
          </p:nvPr>
        </p:nvSpPr>
        <p:spPr>
          <a:xfrm>
            <a:off x="464569" y="1092564"/>
            <a:ext cx="8341177" cy="434666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400"/>
            </a:pPr>
            <a:r>
              <a:t>2. Your target CSE-related job [35 points]</a:t>
            </a:r>
          </a:p>
          <a:p>
            <a:pPr marL="0" indent="0">
              <a:spcBef>
                <a:spcPts val="900"/>
              </a:spcBef>
              <a:buSzTx/>
              <a:buNone/>
              <a:defRPr sz="2200">
                <a:solidFill>
                  <a:srgbClr val="2D3B45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Even though you may have other career plans (like going for graduate studies or changing your areas of expertise), or even if you have already a job lined up for you, </a:t>
            </a:r>
            <a:r>
              <a:rPr>
                <a:solidFill>
                  <a:srgbClr val="0000CC"/>
                </a:solidFill>
              </a:rPr>
              <a:t>please describe your target </a:t>
            </a:r>
            <a:r>
              <a:t>(in a way “dream,” but also realistic) </a:t>
            </a:r>
            <a:r>
              <a:rPr>
                <a:solidFill>
                  <a:srgbClr val="0000CC"/>
                </a:solidFill>
              </a:rPr>
              <a:t>computer-related job after graduation</a:t>
            </a:r>
            <a:r>
              <a:t>. </a:t>
            </a:r>
          </a:p>
          <a:p>
            <a:pPr marL="0" indent="0">
              <a:spcBef>
                <a:spcPts val="900"/>
              </a:spcBef>
              <a:buSzTx/>
              <a:buNone/>
              <a:defRPr sz="2200">
                <a:solidFill>
                  <a:srgbClr val="2D3B45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Note this may not necessary be a software engineering job, but it should be </a:t>
            </a:r>
            <a:r>
              <a:rPr>
                <a:solidFill>
                  <a:srgbClr val="0000CC"/>
                </a:solidFill>
              </a:rPr>
              <a:t>CSE-related. </a:t>
            </a:r>
            <a:r>
              <a:t>Consider will be your full-time position after completing your BS in CSE degree at UNR. </a:t>
            </a:r>
          </a:p>
          <a:p>
            <a:pPr marL="0" indent="0">
              <a:spcBef>
                <a:spcPts val="900"/>
              </a:spcBef>
              <a:buSzTx/>
              <a:buNone/>
              <a:defRPr sz="2200">
                <a:solidFill>
                  <a:srgbClr val="2D3B45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 </a:t>
            </a:r>
          </a:p>
        </p:txBody>
      </p:sp>
      <p:sp>
        <p:nvSpPr>
          <p:cNvPr id="160" name="Shape 149"/>
          <p:cNvSpPr txBox="1"/>
          <p:nvPr>
            <p:ph type="sldNum" sz="quarter" idx="4294967295"/>
          </p:nvPr>
        </p:nvSpPr>
        <p:spPr>
          <a:xfrm>
            <a:off x="8205234" y="6388618"/>
            <a:ext cx="310115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47"/>
          <p:cNvSpPr txBox="1"/>
          <p:nvPr>
            <p:ph type="title"/>
          </p:nvPr>
        </p:nvSpPr>
        <p:spPr>
          <a:xfrm>
            <a:off x="628651" y="121285"/>
            <a:ext cx="7886701" cy="1171576"/>
          </a:xfrm>
          <a:prstGeom prst="rect">
            <a:avLst/>
          </a:prstGeom>
        </p:spPr>
        <p:txBody>
          <a:bodyPr/>
          <a:lstStyle/>
          <a:p>
            <a:pPr/>
            <a:r>
              <a:t>A#1 Overview</a:t>
            </a:r>
          </a:p>
        </p:txBody>
      </p:sp>
      <p:sp>
        <p:nvSpPr>
          <p:cNvPr id="163" name="Shape 148"/>
          <p:cNvSpPr txBox="1"/>
          <p:nvPr>
            <p:ph type="body" idx="1"/>
          </p:nvPr>
        </p:nvSpPr>
        <p:spPr>
          <a:xfrm>
            <a:off x="464569" y="1092564"/>
            <a:ext cx="8341177" cy="434666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400"/>
            </a:pPr>
            <a:r>
              <a:t>2. Your target CSE-related job [35 points] - continued</a:t>
            </a:r>
            <a:endParaRPr sz="1800">
              <a:solidFill>
                <a:srgbClr val="2D3B45"/>
              </a:solidFill>
              <a:latin typeface="+mj-lt"/>
              <a:ea typeface="+mj-ea"/>
              <a:cs typeface="+mj-cs"/>
              <a:sym typeface="Arial"/>
            </a:endParaRPr>
          </a:p>
          <a:p>
            <a:pPr marL="0" indent="0">
              <a:spcBef>
                <a:spcPts val="900"/>
              </a:spcBef>
              <a:buSzTx/>
              <a:buNone/>
              <a:defRPr sz="2200">
                <a:solidFill>
                  <a:srgbClr val="2D3B45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Explain why you would like this job, what you expect it would entail, what skills and/or preparation you think it would require, and what related challenges you may encounter on the job. </a:t>
            </a:r>
          </a:p>
          <a:p>
            <a:pPr marL="0" indent="0">
              <a:spcBef>
                <a:spcPts val="900"/>
              </a:spcBef>
              <a:buSzTx/>
              <a:buNone/>
              <a:defRPr sz="2200">
                <a:solidFill>
                  <a:srgbClr val="2D3B45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Also, indicate the (approximate) title for this job position and the job’s specific field or domain (e.g., financial, healthcare, education, military, etc.). </a:t>
            </a:r>
          </a:p>
          <a:p>
            <a:pPr marL="0" indent="0">
              <a:spcBef>
                <a:spcPts val="900"/>
              </a:spcBef>
              <a:buSzTx/>
              <a:buNone/>
              <a:defRPr sz="2200">
                <a:solidFill>
                  <a:srgbClr val="2D3B45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Finally, outline a couple of potential related specific projects or applications that you expect to be working on in this job. </a:t>
            </a:r>
          </a:p>
          <a:p>
            <a:pPr marL="0" indent="0">
              <a:spcBef>
                <a:spcPts val="900"/>
              </a:spcBef>
              <a:buSzTx/>
              <a:buNone/>
              <a:defRPr sz="2200">
                <a:solidFill>
                  <a:srgbClr val="2D3B45"/>
                </a:solidFill>
                <a:latin typeface="+mj-lt"/>
                <a:ea typeface="+mj-ea"/>
                <a:cs typeface="+mj-cs"/>
                <a:sym typeface="Arial"/>
              </a:defRPr>
            </a:pPr>
            <a:r>
              <a:t>[500-750 words in total]     </a:t>
            </a:r>
          </a:p>
        </p:txBody>
      </p:sp>
      <p:sp>
        <p:nvSpPr>
          <p:cNvPr id="164" name="Shape 149"/>
          <p:cNvSpPr txBox="1"/>
          <p:nvPr>
            <p:ph type="sldNum" sz="quarter" idx="4294967295"/>
          </p:nvPr>
        </p:nvSpPr>
        <p:spPr>
          <a:xfrm>
            <a:off x="8205234" y="6388618"/>
            <a:ext cx="310115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47"/>
          <p:cNvSpPr txBox="1"/>
          <p:nvPr>
            <p:ph type="title"/>
          </p:nvPr>
        </p:nvSpPr>
        <p:spPr>
          <a:xfrm>
            <a:off x="628651" y="121285"/>
            <a:ext cx="7886701" cy="1171576"/>
          </a:xfrm>
          <a:prstGeom prst="rect">
            <a:avLst/>
          </a:prstGeom>
        </p:spPr>
        <p:txBody>
          <a:bodyPr/>
          <a:lstStyle/>
          <a:p>
            <a:pPr/>
            <a:r>
              <a:t>A#1 Overview</a:t>
            </a:r>
          </a:p>
        </p:txBody>
      </p:sp>
      <p:sp>
        <p:nvSpPr>
          <p:cNvPr id="167" name="Shape 148"/>
          <p:cNvSpPr txBox="1"/>
          <p:nvPr>
            <p:ph type="body" idx="1"/>
          </p:nvPr>
        </p:nvSpPr>
        <p:spPr>
          <a:xfrm>
            <a:off x="628651" y="1174566"/>
            <a:ext cx="8341177" cy="403860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400"/>
            </a:pPr>
            <a:r>
              <a:t>3. Software quality [30 points]</a:t>
            </a:r>
          </a:p>
          <a:p>
            <a:pPr marL="0" indent="0">
              <a:spcBef>
                <a:spcPts val="900"/>
              </a:spcBef>
              <a:buSzTx/>
              <a:buNone/>
              <a:defRPr sz="2200">
                <a:solidFill>
                  <a:srgbClr val="2D3B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Consider a </a:t>
            </a:r>
            <a:r>
              <a:rPr>
                <a:solidFill>
                  <a:srgbClr val="0000CC"/>
                </a:solidFill>
              </a:rPr>
              <a:t>software application or tool</a:t>
            </a:r>
            <a:r>
              <a:t> that you are either familiar with or like to know more about (e.g., a mobile application, a computer game, a web-based application, a GUI builder, etc.), describe its main purposes, and give 3 examples of its main functions or features/capabilities that demonstrate good quality. </a:t>
            </a:r>
          </a:p>
          <a:p>
            <a:pPr marL="0" indent="0">
              <a:spcBef>
                <a:spcPts val="900"/>
              </a:spcBef>
              <a:buSzTx/>
              <a:buNone/>
              <a:defRPr sz="2200">
                <a:solidFill>
                  <a:srgbClr val="2D3B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Explain why you think these are examples of </a:t>
            </a:r>
            <a:r>
              <a:rPr>
                <a:solidFill>
                  <a:srgbClr val="0000CC"/>
                </a:solidFill>
              </a:rPr>
              <a:t>good quality software</a:t>
            </a:r>
            <a:r>
              <a:t>. </a:t>
            </a:r>
          </a:p>
        </p:txBody>
      </p:sp>
      <p:sp>
        <p:nvSpPr>
          <p:cNvPr id="168" name="Shape 149"/>
          <p:cNvSpPr txBox="1"/>
          <p:nvPr>
            <p:ph type="sldNum" sz="quarter" idx="4294967295"/>
          </p:nvPr>
        </p:nvSpPr>
        <p:spPr>
          <a:xfrm>
            <a:off x="8205234" y="6388618"/>
            <a:ext cx="310115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47"/>
          <p:cNvSpPr txBox="1"/>
          <p:nvPr>
            <p:ph type="title"/>
          </p:nvPr>
        </p:nvSpPr>
        <p:spPr>
          <a:xfrm>
            <a:off x="628651" y="121285"/>
            <a:ext cx="7886701" cy="1171576"/>
          </a:xfrm>
          <a:prstGeom prst="rect">
            <a:avLst/>
          </a:prstGeom>
        </p:spPr>
        <p:txBody>
          <a:bodyPr/>
          <a:lstStyle/>
          <a:p>
            <a:pPr/>
            <a:r>
              <a:t>A#1 Overview</a:t>
            </a:r>
          </a:p>
        </p:txBody>
      </p:sp>
      <p:sp>
        <p:nvSpPr>
          <p:cNvPr id="171" name="Shape 148"/>
          <p:cNvSpPr txBox="1"/>
          <p:nvPr>
            <p:ph type="body" idx="1"/>
          </p:nvPr>
        </p:nvSpPr>
        <p:spPr>
          <a:xfrm>
            <a:off x="628651" y="1174566"/>
            <a:ext cx="8341177" cy="403860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400"/>
            </a:pPr>
            <a:r>
              <a:t>3. Software quality [30 points] - continued</a:t>
            </a:r>
            <a:r>
              <a:rPr b="0" sz="2000">
                <a:solidFill>
                  <a:srgbClr val="2D3B45"/>
                </a:solidFill>
                <a:latin typeface="+mn-lt"/>
                <a:ea typeface="+mn-ea"/>
                <a:cs typeface="+mn-cs"/>
                <a:sym typeface="Helvetica"/>
              </a:rPr>
              <a:t> </a:t>
            </a:r>
            <a:endParaRPr sz="2000">
              <a:solidFill>
                <a:srgbClr val="2D3B45"/>
              </a:solidFill>
              <a:latin typeface="+mn-lt"/>
              <a:ea typeface="+mn-ea"/>
              <a:cs typeface="+mn-cs"/>
              <a:sym typeface="Helvetica"/>
            </a:endParaRPr>
          </a:p>
          <a:p>
            <a:pPr marL="0" indent="0">
              <a:spcBef>
                <a:spcPts val="900"/>
              </a:spcBef>
              <a:buSzTx/>
              <a:buNone/>
              <a:defRPr sz="2200">
                <a:solidFill>
                  <a:srgbClr val="2D3B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Also, give 3 other examples of this software tool’s functions or features/capabilities that could be improved or could be added (</a:t>
            </a:r>
            <a:r>
              <a:rPr>
                <a:solidFill>
                  <a:srgbClr val="0000CC"/>
                </a:solidFill>
              </a:rPr>
              <a:t>poor quality software</a:t>
            </a:r>
            <a:r>
              <a:t>). </a:t>
            </a:r>
          </a:p>
          <a:p>
            <a:pPr marL="0" indent="0">
              <a:spcBef>
                <a:spcPts val="900"/>
              </a:spcBef>
              <a:buSzTx/>
              <a:buNone/>
              <a:defRPr sz="2200">
                <a:solidFill>
                  <a:srgbClr val="2D3B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Briefly suggest ways to improve existing functions/features/ capabilities and explain why the additional functions/ features/capabilities that you propose would be useful.      </a:t>
            </a:r>
          </a:p>
        </p:txBody>
      </p:sp>
      <p:sp>
        <p:nvSpPr>
          <p:cNvPr id="172" name="Shape 149"/>
          <p:cNvSpPr txBox="1"/>
          <p:nvPr>
            <p:ph type="sldNum" sz="quarter" idx="4294967295"/>
          </p:nvPr>
        </p:nvSpPr>
        <p:spPr>
          <a:xfrm>
            <a:off x="8205234" y="6388618"/>
            <a:ext cx="310115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47"/>
          <p:cNvSpPr txBox="1"/>
          <p:nvPr>
            <p:ph type="title"/>
          </p:nvPr>
        </p:nvSpPr>
        <p:spPr>
          <a:xfrm>
            <a:off x="628651" y="121285"/>
            <a:ext cx="7886701" cy="1171576"/>
          </a:xfrm>
          <a:prstGeom prst="rect">
            <a:avLst/>
          </a:prstGeom>
        </p:spPr>
        <p:txBody>
          <a:bodyPr/>
          <a:lstStyle/>
          <a:p>
            <a:pPr/>
            <a:r>
              <a:t>A#1 Overview</a:t>
            </a:r>
          </a:p>
        </p:txBody>
      </p:sp>
      <p:sp>
        <p:nvSpPr>
          <p:cNvPr id="175" name="Shape 148"/>
          <p:cNvSpPr txBox="1"/>
          <p:nvPr>
            <p:ph type="body" idx="1"/>
          </p:nvPr>
        </p:nvSpPr>
        <p:spPr>
          <a:xfrm>
            <a:off x="401411" y="1531616"/>
            <a:ext cx="8341177" cy="4038607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Notes on submission:</a:t>
            </a:r>
          </a:p>
          <a:p>
            <a:pPr>
              <a:defRPr sz="2400"/>
            </a:pPr>
            <a:r>
              <a:t>Remember that this is an </a:t>
            </a:r>
            <a:r>
              <a:rPr>
                <a:solidFill>
                  <a:srgbClr val="C00000"/>
                </a:solidFill>
              </a:rPr>
              <a:t>individual assignment</a:t>
            </a:r>
            <a:r>
              <a:t>, not to be done as a team.</a:t>
            </a:r>
          </a:p>
          <a:p>
            <a:pPr>
              <a:defRPr sz="2400"/>
            </a:pPr>
            <a:r>
              <a:t>Number the answers to the questions.  </a:t>
            </a:r>
          </a:p>
          <a:p>
            <a:pPr>
              <a:defRPr sz="2400"/>
            </a:pPr>
            <a:r>
              <a:t>Include page numbers in to your PDF document. </a:t>
            </a:r>
          </a:p>
          <a:p>
            <a:pPr>
              <a:defRPr sz="2400"/>
            </a:pPr>
            <a:r>
              <a:t>Assignments must be submitted through Canvas (Web Campus) in PDF format. </a:t>
            </a:r>
          </a:p>
          <a:p>
            <a:pPr marL="0" indent="0">
              <a:buSzTx/>
              <a:buNone/>
              <a:defRPr sz="2400"/>
            </a:pPr>
            <a:r>
              <a:t> </a:t>
            </a:r>
          </a:p>
        </p:txBody>
      </p:sp>
      <p:sp>
        <p:nvSpPr>
          <p:cNvPr id="176" name="Shape 149"/>
          <p:cNvSpPr txBox="1"/>
          <p:nvPr>
            <p:ph type="sldNum" sz="quarter" idx="4294967295"/>
          </p:nvPr>
        </p:nvSpPr>
        <p:spPr>
          <a:xfrm>
            <a:off x="8205234" y="6388618"/>
            <a:ext cx="310115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47"/>
          <p:cNvSpPr txBox="1"/>
          <p:nvPr>
            <p:ph type="title"/>
          </p:nvPr>
        </p:nvSpPr>
        <p:spPr>
          <a:xfrm>
            <a:off x="628651" y="121285"/>
            <a:ext cx="7886701" cy="1171576"/>
          </a:xfrm>
          <a:prstGeom prst="rect">
            <a:avLst/>
          </a:prstGeom>
        </p:spPr>
        <p:txBody>
          <a:bodyPr/>
          <a:lstStyle/>
          <a:p>
            <a:pPr/>
            <a:r>
              <a:t>More on the Capstone Projects</a:t>
            </a:r>
          </a:p>
        </p:txBody>
      </p:sp>
      <p:sp>
        <p:nvSpPr>
          <p:cNvPr id="179" name="Shape 148"/>
          <p:cNvSpPr txBox="1"/>
          <p:nvPr>
            <p:ph type="body" idx="1"/>
          </p:nvPr>
        </p:nvSpPr>
        <p:spPr>
          <a:xfrm>
            <a:off x="497206" y="1292858"/>
            <a:ext cx="8341177" cy="4038607"/>
          </a:xfrm>
          <a:prstGeom prst="rect">
            <a:avLst/>
          </a:prstGeom>
        </p:spPr>
        <p:txBody>
          <a:bodyPr/>
          <a:lstStyle/>
          <a:p>
            <a:pPr marL="169735" indent="-169735" defTabSz="678941">
              <a:lnSpc>
                <a:spcPct val="81000"/>
              </a:lnSpc>
              <a:spcBef>
                <a:spcPts val="600"/>
              </a:spcBef>
              <a:defRPr sz="2500"/>
            </a:pPr>
            <a:r>
              <a:t>Each team will consist of </a:t>
            </a:r>
            <a:r>
              <a:rPr>
                <a:solidFill>
                  <a:srgbClr val="0000CC"/>
                </a:solidFill>
              </a:rPr>
              <a:t>3,</a:t>
            </a:r>
            <a:r>
              <a:t> or 4</a:t>
            </a:r>
            <a:r>
              <a:rPr>
                <a:solidFill>
                  <a:srgbClr val="0000CC"/>
                </a:solidFill>
              </a:rPr>
              <a:t> students</a:t>
            </a:r>
            <a:endParaRPr>
              <a:solidFill>
                <a:srgbClr val="0000CC"/>
              </a:solidFill>
            </a:endParaRPr>
          </a:p>
          <a:p>
            <a:pPr marL="169735" indent="-169735" defTabSz="678941">
              <a:lnSpc>
                <a:spcPct val="81000"/>
              </a:lnSpc>
              <a:spcBef>
                <a:spcPts val="600"/>
              </a:spcBef>
              <a:defRPr sz="2500"/>
            </a:pPr>
            <a:r>
              <a:t>Projects start in </a:t>
            </a:r>
            <a:r>
              <a:rPr>
                <a:solidFill>
                  <a:srgbClr val="0000CC"/>
                </a:solidFill>
              </a:rPr>
              <a:t>October </a:t>
            </a:r>
            <a:r>
              <a:t>in CS 425 and end in </a:t>
            </a:r>
            <a:r>
              <a:rPr>
                <a:solidFill>
                  <a:srgbClr val="0000CC"/>
                </a:solidFill>
              </a:rPr>
              <a:t>May</a:t>
            </a:r>
            <a:r>
              <a:t> in CS 426</a:t>
            </a:r>
          </a:p>
          <a:p>
            <a:pPr marL="169735" indent="-169735" defTabSz="678941">
              <a:lnSpc>
                <a:spcPct val="81000"/>
              </a:lnSpc>
              <a:spcBef>
                <a:spcPts val="600"/>
              </a:spcBef>
              <a:defRPr sz="2500"/>
            </a:pPr>
            <a:r>
              <a:t>In </a:t>
            </a:r>
            <a:r>
              <a:rPr>
                <a:solidFill>
                  <a:srgbClr val="0000CC"/>
                </a:solidFill>
              </a:rPr>
              <a:t>CS 425 </a:t>
            </a:r>
            <a:r>
              <a:t>(Fall) the goal is to create a concept, initial specification and design, and an early prototype</a:t>
            </a:r>
          </a:p>
          <a:p>
            <a:pPr marL="169735" indent="-169735" defTabSz="678941">
              <a:lnSpc>
                <a:spcPct val="81000"/>
              </a:lnSpc>
              <a:spcBef>
                <a:spcPts val="600"/>
              </a:spcBef>
              <a:defRPr sz="2500"/>
            </a:pPr>
            <a:r>
              <a:t>In </a:t>
            </a:r>
            <a:r>
              <a:rPr>
                <a:solidFill>
                  <a:srgbClr val="0000CC"/>
                </a:solidFill>
              </a:rPr>
              <a:t>CS 426 </a:t>
            </a:r>
            <a:r>
              <a:t>(Spring) the concept and design will be further elaborated and expanded, and a functional software product will be developed</a:t>
            </a:r>
          </a:p>
          <a:p>
            <a:pPr marL="169735" indent="-169735" defTabSz="678941">
              <a:lnSpc>
                <a:spcPct val="81000"/>
              </a:lnSpc>
              <a:spcBef>
                <a:spcPts val="600"/>
              </a:spcBef>
              <a:defRPr sz="2500"/>
            </a:pPr>
            <a:r>
              <a:t>Project </a:t>
            </a:r>
            <a:r>
              <a:rPr>
                <a:solidFill>
                  <a:srgbClr val="0000CC"/>
                </a:solidFill>
              </a:rPr>
              <a:t>topics</a:t>
            </a:r>
            <a:r>
              <a:t> may change in January, but this is quite rare </a:t>
            </a:r>
          </a:p>
          <a:p>
            <a:pPr marL="169735" indent="-169735" defTabSz="678941">
              <a:lnSpc>
                <a:spcPct val="81000"/>
              </a:lnSpc>
              <a:spcBef>
                <a:spcPts val="600"/>
              </a:spcBef>
              <a:defRPr sz="2500"/>
            </a:pPr>
            <a:r>
              <a:t>In principle, </a:t>
            </a:r>
            <a:r>
              <a:rPr>
                <a:solidFill>
                  <a:srgbClr val="0000CC"/>
                </a:solidFill>
              </a:rPr>
              <a:t>team members </a:t>
            </a:r>
            <a:r>
              <a:t>could also change in January, but this is extremely rare </a:t>
            </a:r>
          </a:p>
        </p:txBody>
      </p:sp>
      <p:sp>
        <p:nvSpPr>
          <p:cNvPr id="180" name="Shape 149"/>
          <p:cNvSpPr txBox="1"/>
          <p:nvPr>
            <p:ph type="sldNum" sz="quarter" idx="4294967295"/>
          </p:nvPr>
        </p:nvSpPr>
        <p:spPr>
          <a:xfrm>
            <a:off x="8205234" y="6388618"/>
            <a:ext cx="310115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47"/>
          <p:cNvSpPr txBox="1"/>
          <p:nvPr>
            <p:ph type="title"/>
          </p:nvPr>
        </p:nvSpPr>
        <p:spPr>
          <a:xfrm>
            <a:off x="628651" y="121285"/>
            <a:ext cx="7886701" cy="1171576"/>
          </a:xfrm>
          <a:prstGeom prst="rect">
            <a:avLst/>
          </a:prstGeom>
        </p:spPr>
        <p:txBody>
          <a:bodyPr/>
          <a:lstStyle/>
          <a:p>
            <a:pPr/>
            <a:r>
              <a:t>More on the Capstone Projects</a:t>
            </a:r>
          </a:p>
        </p:txBody>
      </p:sp>
      <p:sp>
        <p:nvSpPr>
          <p:cNvPr id="183" name="Shape 148"/>
          <p:cNvSpPr txBox="1"/>
          <p:nvPr>
            <p:ph type="body" idx="1"/>
          </p:nvPr>
        </p:nvSpPr>
        <p:spPr>
          <a:xfrm>
            <a:off x="391885" y="1096188"/>
            <a:ext cx="8472625" cy="4372798"/>
          </a:xfrm>
          <a:prstGeom prst="rect">
            <a:avLst/>
          </a:prstGeom>
        </p:spPr>
        <p:txBody>
          <a:bodyPr/>
          <a:lstStyle/>
          <a:p>
            <a:pPr marL="166303" indent="-166303" defTabSz="665226">
              <a:lnSpc>
                <a:spcPct val="81000"/>
              </a:lnSpc>
              <a:spcBef>
                <a:spcPts val="600"/>
              </a:spcBef>
              <a:defRPr sz="2300"/>
            </a:pPr>
            <a:r>
              <a:t>Each team must have 1 to 3 </a:t>
            </a:r>
            <a:r>
              <a:rPr>
                <a:solidFill>
                  <a:srgbClr val="0000CC"/>
                </a:solidFill>
              </a:rPr>
              <a:t>external advisors</a:t>
            </a:r>
            <a:r>
              <a:t>, who know the project’s topic and you must meet with them monthly (bare min)</a:t>
            </a:r>
            <a:endParaRPr sz="1800"/>
          </a:p>
          <a:p>
            <a:pPr marL="166303" indent="-166303" defTabSz="665226">
              <a:lnSpc>
                <a:spcPct val="81000"/>
              </a:lnSpc>
              <a:spcBef>
                <a:spcPts val="600"/>
              </a:spcBef>
              <a:defRPr sz="2300"/>
            </a:pPr>
            <a:r>
              <a:t>Project </a:t>
            </a:r>
            <a:r>
              <a:rPr>
                <a:solidFill>
                  <a:srgbClr val="0000CC"/>
                </a:solidFill>
              </a:rPr>
              <a:t>sponsors/external advisors</a:t>
            </a:r>
            <a:r>
              <a:t> could be faculty from UNR or professionals from business and industry</a:t>
            </a:r>
            <a:endParaRPr sz="1800"/>
          </a:p>
          <a:p>
            <a:pPr marL="166303" indent="-166303" defTabSz="665226">
              <a:lnSpc>
                <a:spcPct val="81000"/>
              </a:lnSpc>
              <a:spcBef>
                <a:spcPts val="600"/>
              </a:spcBef>
              <a:defRPr sz="2300">
                <a:solidFill>
                  <a:srgbClr val="0000CC"/>
                </a:solidFill>
              </a:defRPr>
            </a:pPr>
            <a:r>
              <a:t>Graduate students </a:t>
            </a:r>
            <a:r>
              <a:rPr>
                <a:solidFill>
                  <a:srgbClr val="000000"/>
                </a:solidFill>
              </a:rPr>
              <a:t>could also be external advisors</a:t>
            </a:r>
            <a:endParaRPr sz="1800"/>
          </a:p>
          <a:p>
            <a:pPr marL="166303" indent="-166303" defTabSz="665226">
              <a:lnSpc>
                <a:spcPct val="81000"/>
              </a:lnSpc>
              <a:spcBef>
                <a:spcPts val="600"/>
              </a:spcBef>
              <a:defRPr sz="2300"/>
            </a:pPr>
            <a:r>
              <a:t>Project </a:t>
            </a:r>
            <a:r>
              <a:rPr>
                <a:solidFill>
                  <a:srgbClr val="0000CC"/>
                </a:solidFill>
              </a:rPr>
              <a:t>topics</a:t>
            </a:r>
            <a:r>
              <a:t> could come from the following </a:t>
            </a:r>
            <a:r>
              <a:rPr>
                <a:solidFill>
                  <a:srgbClr val="0000CC"/>
                </a:solidFill>
              </a:rPr>
              <a:t>sources</a:t>
            </a:r>
            <a:r>
              <a:t>:</a:t>
            </a:r>
            <a:endParaRPr sz="1800"/>
          </a:p>
          <a:p>
            <a:pPr lvl="1" marL="526636" indent="-194024" defTabSz="665226">
              <a:lnSpc>
                <a:spcPct val="81000"/>
              </a:lnSpc>
              <a:spcBef>
                <a:spcPts val="600"/>
              </a:spcBef>
              <a:defRPr sz="2300"/>
            </a:pPr>
            <a:r>
              <a:t>Faculty at UNR or other academic institutions</a:t>
            </a:r>
            <a:endParaRPr sz="1800"/>
          </a:p>
          <a:p>
            <a:pPr lvl="1" marL="526636" indent="-194024" defTabSz="665226">
              <a:lnSpc>
                <a:spcPct val="81000"/>
              </a:lnSpc>
              <a:spcBef>
                <a:spcPts val="600"/>
              </a:spcBef>
              <a:defRPr sz="2300"/>
            </a:pPr>
            <a:r>
              <a:t>Businesses or industry organizations</a:t>
            </a:r>
            <a:endParaRPr sz="1800"/>
          </a:p>
          <a:p>
            <a:pPr lvl="1" marL="526636" indent="-194024" defTabSz="665226">
              <a:lnSpc>
                <a:spcPct val="81000"/>
              </a:lnSpc>
              <a:spcBef>
                <a:spcPts val="600"/>
              </a:spcBef>
              <a:defRPr sz="2300"/>
            </a:pPr>
            <a:r>
              <a:t>Team members themselves</a:t>
            </a:r>
            <a:endParaRPr sz="1800"/>
          </a:p>
          <a:p>
            <a:pPr marL="166303" indent="-166303" defTabSz="665226">
              <a:lnSpc>
                <a:spcPct val="81000"/>
              </a:lnSpc>
              <a:spcBef>
                <a:spcPts val="600"/>
              </a:spcBef>
              <a:defRPr sz="2300"/>
            </a:pPr>
            <a:r>
              <a:t>Regardless of source, </a:t>
            </a:r>
            <a:r>
              <a:rPr>
                <a:solidFill>
                  <a:srgbClr val="0000CC"/>
                </a:solidFill>
              </a:rPr>
              <a:t>all project topics must be approved by the CS 425 course instructors in individual project meetings with the teams held in early October </a:t>
            </a:r>
          </a:p>
        </p:txBody>
      </p:sp>
      <p:sp>
        <p:nvSpPr>
          <p:cNvPr id="184" name="Shape 149"/>
          <p:cNvSpPr txBox="1"/>
          <p:nvPr>
            <p:ph type="sldNum" sz="quarter" idx="4294967295"/>
          </p:nvPr>
        </p:nvSpPr>
        <p:spPr>
          <a:xfrm>
            <a:off x="8205234" y="6388618"/>
            <a:ext cx="310115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47"/>
          <p:cNvSpPr txBox="1"/>
          <p:nvPr>
            <p:ph type="title"/>
          </p:nvPr>
        </p:nvSpPr>
        <p:spPr>
          <a:xfrm>
            <a:off x="628651" y="121285"/>
            <a:ext cx="7886701" cy="1171576"/>
          </a:xfrm>
          <a:prstGeom prst="rect">
            <a:avLst/>
          </a:prstGeom>
        </p:spPr>
        <p:txBody>
          <a:bodyPr/>
          <a:lstStyle/>
          <a:p>
            <a:pPr/>
            <a:r>
              <a:t>More on the Capstone Projects</a:t>
            </a:r>
          </a:p>
        </p:txBody>
      </p:sp>
      <p:sp>
        <p:nvSpPr>
          <p:cNvPr id="187" name="Shape 148"/>
          <p:cNvSpPr txBox="1"/>
          <p:nvPr>
            <p:ph type="body" idx="1"/>
          </p:nvPr>
        </p:nvSpPr>
        <p:spPr>
          <a:xfrm>
            <a:off x="348342" y="1096190"/>
            <a:ext cx="8516168" cy="426829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1000"/>
              </a:lnSpc>
              <a:defRPr sz="2400"/>
            </a:pPr>
            <a:r>
              <a:t>In </a:t>
            </a:r>
            <a:r>
              <a:rPr>
                <a:solidFill>
                  <a:srgbClr val="0000CC"/>
                </a:solidFill>
              </a:rPr>
              <a:t>September </a:t>
            </a:r>
            <a:r>
              <a:t>potential external advisors/sponsors are invited to pitch their proposed topics</a:t>
            </a:r>
          </a:p>
          <a:p>
            <a:pPr>
              <a:lnSpc>
                <a:spcPct val="81000"/>
              </a:lnSpc>
              <a:defRPr sz="2400">
                <a:solidFill>
                  <a:srgbClr val="0000CC"/>
                </a:solidFill>
              </a:defRPr>
            </a:pPr>
            <a:r>
              <a:t>Sponsorship cannot be given directly to the students in any form </a:t>
            </a:r>
            <a:r>
              <a:rPr>
                <a:solidFill>
                  <a:srgbClr val="000000"/>
                </a:solidFill>
              </a:rPr>
              <a:t>(no money, equipment, gifts, or hiring for the students) but funding could be given to the CSE department to support senior projects</a:t>
            </a:r>
          </a:p>
          <a:p>
            <a:pPr>
              <a:lnSpc>
                <a:spcPct val="81000"/>
              </a:lnSpc>
              <a:defRPr sz="2400"/>
            </a:pPr>
            <a:r>
              <a:t>The student teams </a:t>
            </a:r>
            <a:r>
              <a:rPr>
                <a:solidFill>
                  <a:srgbClr val="0000CC"/>
                </a:solidFill>
              </a:rPr>
              <a:t>might or might not approach potential advisors </a:t>
            </a:r>
            <a:r>
              <a:t>to work on a topic (</a:t>
            </a:r>
            <a:r>
              <a:rPr>
                <a:solidFill>
                  <a:srgbClr val="0000CC"/>
                </a:solidFill>
              </a:rPr>
              <a:t>selecting a topic is free for teams</a:t>
            </a:r>
            <a:r>
              <a:t>, not mandatory, but the topic selected must be approved by instructors)</a:t>
            </a:r>
          </a:p>
          <a:p>
            <a:pPr>
              <a:lnSpc>
                <a:spcPct val="81000"/>
              </a:lnSpc>
              <a:defRPr sz="2400"/>
            </a:pPr>
            <a:r>
              <a:t>Similarly, potential external advisors/sponsors </a:t>
            </a:r>
            <a:r>
              <a:rPr>
                <a:solidFill>
                  <a:srgbClr val="0000CC"/>
                </a:solidFill>
              </a:rPr>
              <a:t>may or may not select a team</a:t>
            </a:r>
            <a:r>
              <a:t> that approaches them for working on a topic   </a:t>
            </a:r>
          </a:p>
        </p:txBody>
      </p:sp>
      <p:sp>
        <p:nvSpPr>
          <p:cNvPr id="188" name="Shape 149"/>
          <p:cNvSpPr txBox="1"/>
          <p:nvPr>
            <p:ph type="sldNum" sz="quarter" idx="4294967295"/>
          </p:nvPr>
        </p:nvSpPr>
        <p:spPr>
          <a:xfrm>
            <a:off x="8205234" y="6388618"/>
            <a:ext cx="310115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47"/>
          <p:cNvSpPr txBox="1"/>
          <p:nvPr>
            <p:ph type="title"/>
          </p:nvPr>
        </p:nvSpPr>
        <p:spPr>
          <a:xfrm>
            <a:off x="628651" y="121285"/>
            <a:ext cx="7886701" cy="1171576"/>
          </a:xfrm>
          <a:prstGeom prst="rect">
            <a:avLst/>
          </a:prstGeom>
        </p:spPr>
        <p:txBody>
          <a:bodyPr/>
          <a:lstStyle/>
          <a:p>
            <a:pPr/>
            <a:r>
              <a:t>More on the Capstone Projects</a:t>
            </a:r>
          </a:p>
        </p:txBody>
      </p:sp>
      <p:sp>
        <p:nvSpPr>
          <p:cNvPr id="191" name="Shape 148"/>
          <p:cNvSpPr txBox="1"/>
          <p:nvPr>
            <p:ph type="body" idx="1"/>
          </p:nvPr>
        </p:nvSpPr>
        <p:spPr>
          <a:xfrm>
            <a:off x="523331" y="1096188"/>
            <a:ext cx="8341177" cy="4381506"/>
          </a:xfrm>
          <a:prstGeom prst="rect">
            <a:avLst/>
          </a:prstGeom>
        </p:spPr>
        <p:txBody>
          <a:bodyPr/>
          <a:lstStyle/>
          <a:p>
            <a:pPr>
              <a:defRPr b="1" sz="2400">
                <a:solidFill>
                  <a:srgbClr val="0000CC"/>
                </a:solidFill>
              </a:defRPr>
            </a:pPr>
            <a:r>
              <a:t>All team members are expected to participate in all project parts</a:t>
            </a:r>
            <a:r>
              <a:rPr b="0">
                <a:solidFill>
                  <a:srgbClr val="000000"/>
                </a:solidFill>
              </a:rPr>
              <a:t>, otherwise grades can be different within a team (including possibly a grade of 0)</a:t>
            </a:r>
          </a:p>
          <a:p>
            <a:pPr>
              <a:defRPr b="1" sz="2400">
                <a:solidFill>
                  <a:srgbClr val="0000CC"/>
                </a:solidFill>
              </a:defRPr>
            </a:pPr>
            <a:r>
              <a:t>Limited or lack of participation in coding </a:t>
            </a:r>
            <a:r>
              <a:rPr b="0">
                <a:solidFill>
                  <a:srgbClr val="000000"/>
                </a:solidFill>
              </a:rPr>
              <a:t>will result in a low grade in Project Part 4 (including possibly a grade of 0). A grade below 50% in P4 will lead to </a:t>
            </a:r>
            <a:r>
              <a:rPr b="0"/>
              <a:t>an “F” for the course</a:t>
            </a:r>
            <a:r>
              <a:rPr b="0">
                <a:solidFill>
                  <a:srgbClr val="000000"/>
                </a:solidFill>
              </a:rPr>
              <a:t>.  </a:t>
            </a:r>
          </a:p>
          <a:p>
            <a:pPr>
              <a:defRPr sz="2400"/>
            </a:pPr>
            <a:r>
              <a:t>Project parts in CS 425:	</a:t>
            </a:r>
          </a:p>
          <a:p>
            <a:pPr lvl="1">
              <a:defRPr sz="2400"/>
            </a:pPr>
            <a:r>
              <a:t>P1 Concept </a:t>
            </a:r>
          </a:p>
          <a:p>
            <a:pPr lvl="1">
              <a:defRPr sz="2400"/>
            </a:pPr>
            <a:r>
              <a:t>P2 Specification</a:t>
            </a:r>
          </a:p>
          <a:p>
            <a:pPr lvl="1">
              <a:defRPr sz="2400"/>
            </a:pPr>
            <a:r>
              <a:t>P3 Design</a:t>
            </a:r>
          </a:p>
          <a:p>
            <a:pPr lvl="1">
              <a:defRPr sz="2400"/>
            </a:pPr>
            <a:r>
              <a:t>P4 Prototype </a:t>
            </a:r>
          </a:p>
        </p:txBody>
      </p:sp>
      <p:sp>
        <p:nvSpPr>
          <p:cNvPr id="192" name="Shape 149"/>
          <p:cNvSpPr txBox="1"/>
          <p:nvPr>
            <p:ph type="sldNum" sz="quarter" idx="4294967295"/>
          </p:nvPr>
        </p:nvSpPr>
        <p:spPr>
          <a:xfrm>
            <a:off x="8205234" y="6388618"/>
            <a:ext cx="310115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47"/>
          <p:cNvSpPr txBox="1"/>
          <p:nvPr>
            <p:ph type="title"/>
          </p:nvPr>
        </p:nvSpPr>
        <p:spPr>
          <a:xfrm>
            <a:off x="628651" y="121285"/>
            <a:ext cx="7886701" cy="1171576"/>
          </a:xfrm>
          <a:prstGeom prst="rect">
            <a:avLst/>
          </a:prstGeom>
        </p:spPr>
        <p:txBody>
          <a:bodyPr/>
          <a:lstStyle/>
          <a:p>
            <a:pPr/>
            <a:r>
              <a:t>More on the Capstone Projects</a:t>
            </a:r>
          </a:p>
        </p:txBody>
      </p:sp>
      <p:sp>
        <p:nvSpPr>
          <p:cNvPr id="195" name="Shape 148"/>
          <p:cNvSpPr txBox="1"/>
          <p:nvPr>
            <p:ph type="body" idx="1"/>
          </p:nvPr>
        </p:nvSpPr>
        <p:spPr>
          <a:xfrm>
            <a:off x="401411" y="1594027"/>
            <a:ext cx="8341177" cy="3191338"/>
          </a:xfrm>
          <a:prstGeom prst="rect">
            <a:avLst/>
          </a:prstGeom>
        </p:spPr>
        <p:txBody>
          <a:bodyPr/>
          <a:lstStyle/>
          <a:p>
            <a:pPr>
              <a:defRPr sz="2800">
                <a:solidFill>
                  <a:srgbClr val="535353"/>
                </a:solidFill>
              </a:defRPr>
            </a:pPr>
            <a:r>
              <a:t>Please note that due to its expected public exposure, your project must have a </a:t>
            </a:r>
            <a:r>
              <a:rPr>
                <a:solidFill>
                  <a:srgbClr val="0000CC"/>
                </a:solidFill>
              </a:rPr>
              <a:t>user interface</a:t>
            </a:r>
            <a:endParaRPr>
              <a:solidFill>
                <a:srgbClr val="0000CC"/>
              </a:solidFill>
            </a:endParaRPr>
          </a:p>
          <a:p>
            <a:pPr>
              <a:defRPr sz="2800"/>
            </a:pPr>
            <a:r>
              <a:t>It is OK to have </a:t>
            </a:r>
            <a:r>
              <a:rPr>
                <a:solidFill>
                  <a:srgbClr val="0000CC"/>
                </a:solidFill>
              </a:rPr>
              <a:t>some research </a:t>
            </a:r>
            <a:r>
              <a:t>involved but this capstone project is primarily about software development</a:t>
            </a:r>
          </a:p>
          <a:p>
            <a:pPr>
              <a:defRPr sz="2800"/>
            </a:pPr>
            <a:r>
              <a:t>Projects </a:t>
            </a:r>
            <a:r>
              <a:rPr>
                <a:solidFill>
                  <a:srgbClr val="0000CC"/>
                </a:solidFill>
              </a:rPr>
              <a:t>may or may not </a:t>
            </a:r>
            <a:r>
              <a:t>have some specific </a:t>
            </a:r>
            <a:r>
              <a:rPr>
                <a:solidFill>
                  <a:srgbClr val="0000CC"/>
                </a:solidFill>
              </a:rPr>
              <a:t>hardware</a:t>
            </a:r>
            <a:r>
              <a:t> components </a:t>
            </a:r>
          </a:p>
        </p:txBody>
      </p:sp>
      <p:sp>
        <p:nvSpPr>
          <p:cNvPr id="196" name="Shape 149"/>
          <p:cNvSpPr txBox="1"/>
          <p:nvPr>
            <p:ph type="sldNum" sz="quarter" idx="4294967295"/>
          </p:nvPr>
        </p:nvSpPr>
        <p:spPr>
          <a:xfrm>
            <a:off x="8205234" y="6388618"/>
            <a:ext cx="310115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628651" y="76324"/>
            <a:ext cx="7886701" cy="1171576"/>
          </a:xfrm>
          <a:prstGeom prst="rect">
            <a:avLst/>
          </a:prstGeom>
        </p:spPr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127" name="Shape 127"/>
          <p:cNvSpPr txBox="1"/>
          <p:nvPr>
            <p:ph type="body" idx="1"/>
          </p:nvPr>
        </p:nvSpPr>
        <p:spPr>
          <a:xfrm>
            <a:off x="628651" y="1258638"/>
            <a:ext cx="7886701" cy="4038604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Significance of Software Engineering</a:t>
            </a:r>
          </a:p>
          <a:p>
            <a:pPr>
              <a:defRPr sz="2800"/>
            </a:pPr>
            <a:r>
              <a:t>Students’ Very Brief Introduction [partial]</a:t>
            </a:r>
          </a:p>
          <a:p>
            <a:pPr>
              <a:defRPr sz="2800"/>
            </a:pPr>
            <a:r>
              <a:t>Overview of Assignment #1</a:t>
            </a:r>
          </a:p>
          <a:p>
            <a:pPr>
              <a:defRPr sz="2800"/>
            </a:pPr>
            <a:r>
              <a:t>More on Capstone Projects </a:t>
            </a:r>
          </a:p>
        </p:txBody>
      </p:sp>
      <p:sp>
        <p:nvSpPr>
          <p:cNvPr id="128" name="Shape 128"/>
          <p:cNvSpPr txBox="1"/>
          <p:nvPr>
            <p:ph type="sldNum" sz="quarter" idx="4294967295"/>
          </p:nvPr>
        </p:nvSpPr>
        <p:spPr>
          <a:xfrm>
            <a:off x="8370813" y="6345142"/>
            <a:ext cx="207126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47"/>
          <p:cNvSpPr txBox="1"/>
          <p:nvPr>
            <p:ph type="title"/>
          </p:nvPr>
        </p:nvSpPr>
        <p:spPr>
          <a:xfrm>
            <a:off x="628651" y="121285"/>
            <a:ext cx="7886701" cy="1171576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Significance of Software Engineering</a:t>
            </a:r>
          </a:p>
        </p:txBody>
      </p:sp>
      <p:sp>
        <p:nvSpPr>
          <p:cNvPr id="131" name="Shape 148"/>
          <p:cNvSpPr txBox="1"/>
          <p:nvPr>
            <p:ph type="body" idx="1"/>
          </p:nvPr>
        </p:nvSpPr>
        <p:spPr>
          <a:xfrm>
            <a:off x="1264376" y="1326604"/>
            <a:ext cx="6782345" cy="4038604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“</a:t>
            </a:r>
            <a:r>
              <a:rPr>
                <a:solidFill>
                  <a:srgbClr val="C00000"/>
                </a:solidFill>
              </a:rPr>
              <a:t>Our civilization runs on software</a:t>
            </a:r>
            <a:r>
              <a:t>” [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Bjarne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Stroustrup</a:t>
            </a:r>
            <a:r>
              <a:t>, the creator of C++]</a:t>
            </a:r>
          </a:p>
          <a:p>
            <a:pPr>
              <a:defRPr sz="2800"/>
            </a:pPr>
            <a:r>
              <a:t>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SE a pretty good field currently</a:t>
            </a:r>
          </a:p>
        </p:txBody>
      </p:sp>
      <p:sp>
        <p:nvSpPr>
          <p:cNvPr id="132" name="Shape 149"/>
          <p:cNvSpPr txBox="1"/>
          <p:nvPr>
            <p:ph type="sldNum" sz="quarter" idx="4294967295"/>
          </p:nvPr>
        </p:nvSpPr>
        <p:spPr>
          <a:xfrm>
            <a:off x="8308223" y="6388618"/>
            <a:ext cx="207126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3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rcRect l="0" t="0" r="0" b="18522"/>
          <a:stretch>
            <a:fillRect/>
          </a:stretch>
        </p:blipFill>
        <p:spPr>
          <a:xfrm>
            <a:off x="3206045" y="2829415"/>
            <a:ext cx="4840676" cy="191192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47"/>
          <p:cNvSpPr txBox="1"/>
          <p:nvPr>
            <p:ph type="title"/>
          </p:nvPr>
        </p:nvSpPr>
        <p:spPr>
          <a:xfrm>
            <a:off x="628651" y="121285"/>
            <a:ext cx="7886701" cy="1171576"/>
          </a:xfrm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Significance of Software Engineering</a:t>
            </a:r>
          </a:p>
        </p:txBody>
      </p:sp>
      <p:sp>
        <p:nvSpPr>
          <p:cNvPr id="136" name="Shape 148"/>
          <p:cNvSpPr txBox="1"/>
          <p:nvPr>
            <p:ph type="body" idx="1"/>
          </p:nvPr>
        </p:nvSpPr>
        <p:spPr>
          <a:xfrm>
            <a:off x="628651" y="1409697"/>
            <a:ext cx="8341177" cy="4038604"/>
          </a:xfrm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Opinions on SE’s future vary, e.g.,</a:t>
            </a:r>
          </a:p>
          <a:p>
            <a:pPr lvl="1">
              <a:defRPr sz="3200"/>
            </a:pPr>
            <a:r>
              <a:t>There will always be software engineering</a:t>
            </a:r>
          </a:p>
          <a:p>
            <a:pPr lvl="1" marL="0" indent="342900">
              <a:buSzTx/>
              <a:buNone/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https://interestingengineering.com/15-reasons-why-software-engineering-can-never-die</a:t>
            </a:r>
          </a:p>
          <a:p>
            <a:pPr lvl="1">
              <a:defRPr sz="3200"/>
            </a:pPr>
            <a:r>
              <a:t>SE will be obsolete by 2060</a:t>
            </a:r>
          </a:p>
          <a:p>
            <a:pPr lvl="1" marL="0" indent="342900">
              <a:buSzTx/>
              <a:buNone/>
              <a:defRPr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https://medium.com/@dtauerbach/software-engineers-will-be-obsolete-by-2060-2a214fdf9737</a:t>
            </a:r>
          </a:p>
        </p:txBody>
      </p:sp>
      <p:sp>
        <p:nvSpPr>
          <p:cNvPr id="137" name="Shape 149"/>
          <p:cNvSpPr txBox="1"/>
          <p:nvPr>
            <p:ph type="sldNum" sz="quarter" idx="4294967295"/>
          </p:nvPr>
        </p:nvSpPr>
        <p:spPr>
          <a:xfrm>
            <a:off x="8308223" y="6388618"/>
            <a:ext cx="207126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47"/>
          <p:cNvSpPr txBox="1"/>
          <p:nvPr>
            <p:ph type="title"/>
          </p:nvPr>
        </p:nvSpPr>
        <p:spPr>
          <a:xfrm>
            <a:off x="628651" y="121285"/>
            <a:ext cx="7886701" cy="1171576"/>
          </a:xfrm>
          <a:prstGeom prst="rect">
            <a:avLst/>
          </a:prstGeom>
        </p:spPr>
        <p:txBody>
          <a:bodyPr/>
          <a:lstStyle/>
          <a:p>
            <a:pPr/>
            <a:r>
              <a:t>Grady Booch’s Why Engineering? </a:t>
            </a:r>
          </a:p>
        </p:txBody>
      </p:sp>
      <p:sp>
        <p:nvSpPr>
          <p:cNvPr id="140" name="Shape 148"/>
          <p:cNvSpPr txBox="1"/>
          <p:nvPr>
            <p:ph type="body" idx="1"/>
          </p:nvPr>
        </p:nvSpPr>
        <p:spPr>
          <a:xfrm>
            <a:off x="628651" y="1409697"/>
            <a:ext cx="8341177" cy="403860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2" invalidUrl="" action="" tgtFrame="" tooltip="" history="1" highlightClick="0" endSnd="0"/>
              </a:rPr>
              <a:t>Grady </a:t>
            </a:r>
            <a:r>
              <a:rPr>
                <a:hlinkClick r:id="rId2" invalidUrl="" action="" tgtFrame="" tooltip="" history="1" highlightClick="0" endSnd="0"/>
              </a:rPr>
              <a:t>Booch</a:t>
            </a:r>
            <a:endParaRPr sz="2000"/>
          </a:p>
          <a:p>
            <a:pPr marL="0" indent="0">
              <a:buSzTx/>
              <a:buNone/>
              <a:defRPr sz="2000"/>
            </a:pPr>
          </a:p>
          <a:p>
            <a:pPr marL="0" indent="0">
              <a:buSzTx/>
              <a:buNone/>
              <a:defRPr sz="24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Video: Why Engineering? by Grady </a:t>
            </a:r>
            <a:r>
              <a:rPr>
                <a:hlinkClick r:id="rId3" invalidUrl="" action="" tgtFrame="" tooltip="" history="1" highlightClick="0" endSnd="0"/>
              </a:rPr>
              <a:t>Booch</a:t>
            </a:r>
          </a:p>
        </p:txBody>
      </p:sp>
      <p:sp>
        <p:nvSpPr>
          <p:cNvPr id="141" name="Shape 149"/>
          <p:cNvSpPr txBox="1"/>
          <p:nvPr>
            <p:ph type="sldNum" sz="quarter" idx="4294967295"/>
          </p:nvPr>
        </p:nvSpPr>
        <p:spPr>
          <a:xfrm>
            <a:off x="8308223" y="6388618"/>
            <a:ext cx="207126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30"/>
          <p:cNvSpPr txBox="1"/>
          <p:nvPr>
            <p:ph type="title"/>
          </p:nvPr>
        </p:nvSpPr>
        <p:spPr>
          <a:xfrm>
            <a:off x="628651" y="2143125"/>
            <a:ext cx="7886701" cy="1171576"/>
          </a:xfrm>
          <a:prstGeom prst="rect">
            <a:avLst/>
          </a:prstGeom>
        </p:spPr>
        <p:txBody>
          <a:bodyPr/>
          <a:lstStyle/>
          <a:p>
            <a:pPr/>
            <a:r>
              <a:t>Very Brief Student Introductions</a:t>
            </a:r>
          </a:p>
        </p:txBody>
      </p:sp>
      <p:sp>
        <p:nvSpPr>
          <p:cNvPr id="144" name="Shape 132"/>
          <p:cNvSpPr txBox="1"/>
          <p:nvPr>
            <p:ph type="sldNum" sz="quarter" idx="4294967295"/>
          </p:nvPr>
        </p:nvSpPr>
        <p:spPr>
          <a:xfrm>
            <a:off x="8308223" y="6388618"/>
            <a:ext cx="207126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fade/>
      </p:transition>
    </mc:Choice>
    <mc:Fallback>
      <p:transition spd="med">
        <p:fade/>
      </p:transition>
    </mc:Fallback>
  </mc:AlternateContent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4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7"/>
          <p:cNvSpPr txBox="1"/>
          <p:nvPr>
            <p:ph type="title"/>
          </p:nvPr>
        </p:nvSpPr>
        <p:spPr>
          <a:xfrm>
            <a:off x="628651" y="121285"/>
            <a:ext cx="7886701" cy="1171576"/>
          </a:xfrm>
          <a:prstGeom prst="rect">
            <a:avLst/>
          </a:prstGeom>
        </p:spPr>
        <p:txBody>
          <a:bodyPr/>
          <a:lstStyle/>
          <a:p>
            <a:pPr/>
            <a:r>
              <a:t>A#1 Overview</a:t>
            </a:r>
          </a:p>
        </p:txBody>
      </p:sp>
      <p:sp>
        <p:nvSpPr>
          <p:cNvPr id="147" name="Shape 148"/>
          <p:cNvSpPr txBox="1"/>
          <p:nvPr>
            <p:ph type="body" idx="1"/>
          </p:nvPr>
        </p:nvSpPr>
        <p:spPr>
          <a:xfrm>
            <a:off x="689611" y="1292858"/>
            <a:ext cx="8341177" cy="4038607"/>
          </a:xfrm>
          <a:prstGeom prst="rect">
            <a:avLst/>
          </a:prstGeom>
        </p:spPr>
        <p:txBody>
          <a:bodyPr/>
          <a:lstStyle/>
          <a:p>
            <a:pPr marL="0" indent="0" algn="ctr">
              <a:buSzTx/>
              <a:buNone/>
              <a:defRPr b="1"/>
            </a:pPr>
            <a:r>
              <a:t>Department of Computer Science and Engineering</a:t>
            </a:r>
          </a:p>
          <a:p>
            <a:pPr marL="0" indent="0" algn="ctr">
              <a:buSzTx/>
              <a:buNone/>
              <a:defRPr b="1"/>
            </a:pPr>
            <a:r>
              <a:t>College of Engineering, University of Nevada, Reno</a:t>
            </a:r>
          </a:p>
          <a:p>
            <a:pPr marL="0" indent="0" algn="ctr">
              <a:buSzTx/>
              <a:buNone/>
              <a:defRPr b="1"/>
            </a:pPr>
            <a:r>
              <a:t>CS 425 Software Engineering</a:t>
            </a:r>
          </a:p>
          <a:p>
            <a:pPr marL="0" indent="0" algn="ctr">
              <a:buSzTx/>
              <a:buNone/>
              <a:defRPr b="1">
                <a:solidFill>
                  <a:srgbClr val="0000CC"/>
                </a:solidFill>
              </a:defRPr>
            </a:pPr>
          </a:p>
          <a:p>
            <a:pPr marL="0" indent="0" algn="ctr">
              <a:buSzTx/>
              <a:buNone/>
              <a:defRPr b="1">
                <a:solidFill>
                  <a:srgbClr val="0000CC"/>
                </a:solidFill>
              </a:defRPr>
            </a:pPr>
            <a:r>
              <a:t>Individual Assignment #1 </a:t>
            </a:r>
          </a:p>
          <a:p>
            <a:pPr marL="0" indent="0" algn="ctr">
              <a:buSzTx/>
              <a:buNone/>
              <a:defRPr b="1">
                <a:solidFill>
                  <a:srgbClr val="0000CC"/>
                </a:solidFill>
              </a:defRPr>
            </a:pPr>
            <a:r>
              <a:t>(A1)</a:t>
            </a:r>
          </a:p>
          <a:p>
            <a:pPr marL="0" indent="0" algn="ctr">
              <a:buSzTx/>
              <a:buNone/>
              <a:defRPr b="1"/>
            </a:pPr>
            <a:r>
              <a:t> </a:t>
            </a:r>
          </a:p>
          <a:p>
            <a:pPr marL="0" indent="0" algn="ctr">
              <a:buSzTx/>
              <a:buNone/>
            </a:pPr>
            <a:r>
              <a:t>August 29, 2024</a:t>
            </a:r>
          </a:p>
          <a:p>
            <a:pPr marL="0" indent="0" algn="ctr">
              <a:buSzTx/>
              <a:buNone/>
            </a:pPr>
            <a:r>
              <a:t>Due: Monday September 9, 2024, 11:59 pm</a:t>
            </a:r>
          </a:p>
          <a:p>
            <a:pPr marL="0" indent="0" algn="ctr">
              <a:buSzTx/>
              <a:buNone/>
            </a:pPr>
            <a:r>
              <a:t>Weight in course grade: 6% </a:t>
            </a:r>
          </a:p>
        </p:txBody>
      </p:sp>
      <p:sp>
        <p:nvSpPr>
          <p:cNvPr id="148" name="Shape 149"/>
          <p:cNvSpPr txBox="1"/>
          <p:nvPr>
            <p:ph type="sldNum" sz="quarter" idx="4294967295"/>
          </p:nvPr>
        </p:nvSpPr>
        <p:spPr>
          <a:xfrm>
            <a:off x="8308223" y="6388618"/>
            <a:ext cx="207126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47"/>
          <p:cNvSpPr txBox="1"/>
          <p:nvPr>
            <p:ph type="title"/>
          </p:nvPr>
        </p:nvSpPr>
        <p:spPr>
          <a:xfrm>
            <a:off x="628651" y="121285"/>
            <a:ext cx="7886701" cy="1171576"/>
          </a:xfrm>
          <a:prstGeom prst="rect">
            <a:avLst/>
          </a:prstGeom>
        </p:spPr>
        <p:txBody>
          <a:bodyPr/>
          <a:lstStyle/>
          <a:p>
            <a:pPr/>
            <a:r>
              <a:t>A#1 Overview</a:t>
            </a:r>
          </a:p>
        </p:txBody>
      </p:sp>
      <p:sp>
        <p:nvSpPr>
          <p:cNvPr id="151" name="Shape 148"/>
          <p:cNvSpPr txBox="1"/>
          <p:nvPr>
            <p:ph type="body" idx="1"/>
          </p:nvPr>
        </p:nvSpPr>
        <p:spPr>
          <a:xfrm>
            <a:off x="606727" y="1088931"/>
            <a:ext cx="8251522" cy="403860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200"/>
            </a:pPr>
            <a:r>
              <a:t>1. Possible project idea [35 points] </a:t>
            </a:r>
          </a:p>
          <a:p>
            <a:pPr marL="0" indent="0">
              <a:spcBef>
                <a:spcPts val="900"/>
              </a:spcBef>
              <a:buSzTx/>
              <a:buNone/>
              <a:defRPr sz="2200">
                <a:solidFill>
                  <a:srgbClr val="2D3B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Give an example of a </a:t>
            </a:r>
            <a:r>
              <a:rPr>
                <a:solidFill>
                  <a:srgbClr val="0000CC"/>
                </a:solidFill>
              </a:rPr>
              <a:t>software-intensive product </a:t>
            </a:r>
            <a:r>
              <a:t>that </a:t>
            </a:r>
            <a:r>
              <a:rPr>
                <a:solidFill>
                  <a:srgbClr val="0000CC"/>
                </a:solidFill>
              </a:rPr>
              <a:t>you, as an entrepreneur and/or manager</a:t>
            </a:r>
            <a:r>
              <a:t> would like to develop with a group of </a:t>
            </a:r>
            <a:r>
              <a:rPr>
                <a:solidFill>
                  <a:srgbClr val="0000CC"/>
                </a:solidFill>
              </a:rPr>
              <a:t>3 or 4 other software engineers </a:t>
            </a:r>
            <a:r>
              <a:t>(</a:t>
            </a:r>
            <a:r>
              <a:rPr>
                <a:solidFill>
                  <a:srgbClr val="0000CC"/>
                </a:solidFill>
              </a:rPr>
              <a:t>and possibly other specialists</a:t>
            </a:r>
            <a:r>
              <a:t>) </a:t>
            </a:r>
            <a:r>
              <a:rPr>
                <a:solidFill>
                  <a:srgbClr val="000000"/>
                </a:solidFill>
              </a:rPr>
              <a:t>working under your supervision</a:t>
            </a:r>
            <a:r>
              <a:t>. </a:t>
            </a:r>
          </a:p>
          <a:p>
            <a:pPr marL="0" indent="0">
              <a:spcBef>
                <a:spcPts val="900"/>
              </a:spcBef>
              <a:buSzTx/>
              <a:buNone/>
              <a:defRPr sz="2200">
                <a:solidFill>
                  <a:srgbClr val="2D3B4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Describe this software-intensive product and explain why it would be </a:t>
            </a:r>
            <a:r>
              <a:rPr>
                <a:solidFill>
                  <a:srgbClr val="000000"/>
                </a:solidFill>
              </a:rPr>
              <a:t>innovative and useful. </a:t>
            </a:r>
          </a:p>
          <a:p>
            <a:pPr marL="0" indent="0">
              <a:spcBef>
                <a:spcPts val="90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"/>
              </a:defRPr>
            </a:pPr>
            <a:r>
              <a:t>Indicate its expected users and outline its main functions and features/capabilities.  </a:t>
            </a:r>
          </a:p>
        </p:txBody>
      </p:sp>
      <p:sp>
        <p:nvSpPr>
          <p:cNvPr id="152" name="Shape 149"/>
          <p:cNvSpPr txBox="1"/>
          <p:nvPr>
            <p:ph type="sldNum" sz="quarter" idx="4294967295"/>
          </p:nvPr>
        </p:nvSpPr>
        <p:spPr>
          <a:xfrm>
            <a:off x="8308223" y="6388618"/>
            <a:ext cx="207126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47"/>
          <p:cNvSpPr txBox="1"/>
          <p:nvPr>
            <p:ph type="title"/>
          </p:nvPr>
        </p:nvSpPr>
        <p:spPr>
          <a:xfrm>
            <a:off x="628651" y="121285"/>
            <a:ext cx="7886701" cy="1171576"/>
          </a:xfrm>
          <a:prstGeom prst="rect">
            <a:avLst/>
          </a:prstGeom>
        </p:spPr>
        <p:txBody>
          <a:bodyPr/>
          <a:lstStyle/>
          <a:p>
            <a:pPr/>
            <a:r>
              <a:t>A#1 Overview</a:t>
            </a:r>
          </a:p>
        </p:txBody>
      </p:sp>
      <p:sp>
        <p:nvSpPr>
          <p:cNvPr id="155" name="Shape 148"/>
          <p:cNvSpPr txBox="1"/>
          <p:nvPr>
            <p:ph type="body" idx="1"/>
          </p:nvPr>
        </p:nvSpPr>
        <p:spPr>
          <a:xfrm>
            <a:off x="606727" y="1088931"/>
            <a:ext cx="8251522" cy="403860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200"/>
            </a:pPr>
            <a:r>
              <a:t>1. Possible project idea [35 points] - continued</a:t>
            </a:r>
          </a:p>
          <a:p>
            <a:pPr marL="0" indent="0">
              <a:spcBef>
                <a:spcPts val="90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"/>
              </a:defRPr>
            </a:pPr>
            <a:r>
              <a:t>Briefly indicate the roles of the team members who will be working with you. </a:t>
            </a:r>
          </a:p>
          <a:p>
            <a:pPr marL="0" indent="0">
              <a:spcBef>
                <a:spcPts val="90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"/>
              </a:defRPr>
            </a:pPr>
            <a:r>
              <a:t>Describe the origins of your software product idea (how the idea came to you) and compare your proposed solution with at least two (relatively) similar existing products </a:t>
            </a:r>
          </a:p>
          <a:p>
            <a:pPr marL="0" indent="0">
              <a:spcBef>
                <a:spcPts val="900"/>
              </a:spcBef>
              <a:buSzTx/>
              <a:buNone/>
              <a:defRPr sz="2200">
                <a:latin typeface="+mn-lt"/>
                <a:ea typeface="+mn-ea"/>
                <a:cs typeface="+mn-cs"/>
                <a:sym typeface="Helvetica"/>
              </a:defRPr>
            </a:pPr>
            <a:r>
              <a:t>[500-750 words in total]</a:t>
            </a:r>
          </a:p>
        </p:txBody>
      </p:sp>
      <p:sp>
        <p:nvSpPr>
          <p:cNvPr id="156" name="Shape 149"/>
          <p:cNvSpPr txBox="1"/>
          <p:nvPr>
            <p:ph type="sldNum" sz="quarter" idx="4294967295"/>
          </p:nvPr>
        </p:nvSpPr>
        <p:spPr>
          <a:xfrm>
            <a:off x="8308223" y="6388618"/>
            <a:ext cx="207126" cy="30059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1200">
        <p:wipe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