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noFill/>
              <a:miter lim="400000"/>
            </a:ln>
          </a:insideV>
        </a:tcBdr>
        <a:fill>
          <a:solidFill>
            <a:srgbClr val="E8ECF4"/>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chemeClr val="accent1"/>
              </a:solidFill>
              <a:prstDash val="solid"/>
              <a:round/>
            </a:ln>
          </a:left>
          <a:right>
            <a:ln w="12700" cap="flat">
              <a:noFill/>
              <a:miter lim="400000"/>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rgbClr val="E8ECF4"/>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chemeClr val="accent1"/>
              </a:solidFill>
              <a:prstDash val="solid"/>
              <a:round/>
            </a:ln>
          </a:top>
          <a:bottom>
            <a:ln w="12700" cap="flat">
              <a:solidFill>
                <a:schemeClr val="accent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12700" cap="flat">
              <a:solidFill>
                <a:schemeClr val="accent1"/>
              </a:solidFill>
              <a:prstDash val="solid"/>
              <a:round/>
            </a:ln>
          </a:top>
          <a:bottom>
            <a:ln w="12700" cap="flat">
              <a:solidFill>
                <a:schemeClr val="accent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r>
              <a:t>Products can be built with a generic product as a base and then customized to meet a user’s need.  Examples would be ERP systems such as SAP.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All aspects of software production also include the requirements process, testing, etc.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Shape 246"/>
          <p:cNvSpPr/>
          <p:nvPr>
            <p:ph type="sldImg"/>
          </p:nvPr>
        </p:nvSpPr>
        <p:spPr>
          <a:prstGeom prst="rect">
            <a:avLst/>
          </a:prstGeom>
        </p:spPr>
        <p:txBody>
          <a:bodyPr/>
          <a:lstStyle/>
          <a:p>
            <a:pPr/>
          </a:p>
        </p:txBody>
      </p:sp>
      <p:sp>
        <p:nvSpPr>
          <p:cNvPr id="247" name="Shape 247"/>
          <p:cNvSpPr/>
          <p:nvPr>
            <p:ph type="body" sz="quarter" idx="1"/>
          </p:nvPr>
        </p:nvSpPr>
        <p:spPr>
          <a:prstGeom prst="rect">
            <a:avLst/>
          </a:prstGeom>
        </p:spPr>
        <p:txBody>
          <a:bodyPr/>
          <a:lstStyle/>
          <a:p>
            <a:pPr/>
            <a:r>
              <a:t>Costs from maintenance, changing business requirements, and found bugs.  The more complicated your software becomes the more expensive it becomes to maintain.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Shape 260"/>
          <p:cNvSpPr/>
          <p:nvPr>
            <p:ph type="sldImg"/>
          </p:nvPr>
        </p:nvSpPr>
        <p:spPr>
          <a:prstGeom prst="rect">
            <a:avLst/>
          </a:prstGeom>
        </p:spPr>
        <p:txBody>
          <a:bodyPr/>
          <a:lstStyle/>
          <a:p>
            <a:pPr/>
          </a:p>
        </p:txBody>
      </p:sp>
      <p:sp>
        <p:nvSpPr>
          <p:cNvPr id="261" name="Shape 261"/>
          <p:cNvSpPr/>
          <p:nvPr>
            <p:ph type="body" sz="quarter" idx="1"/>
          </p:nvPr>
        </p:nvSpPr>
        <p:spPr>
          <a:prstGeom prst="rect">
            <a:avLst/>
          </a:prstGeom>
        </p:spPr>
        <p:txBody>
          <a:bodyPr/>
          <a:lstStyle/>
          <a:p>
            <a:pPr/>
            <a:r>
              <a:t>This is an image of a typical software development cycle.  Software development cycles are usually customized for a particular organization.  These are the standard phases for a typical SDLC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2" name="Shape 282"/>
          <p:cNvSpPr/>
          <p:nvPr>
            <p:ph type="sldImg"/>
          </p:nvPr>
        </p:nvSpPr>
        <p:spPr>
          <a:prstGeom prst="rect">
            <a:avLst/>
          </a:prstGeom>
        </p:spPr>
        <p:txBody>
          <a:bodyPr/>
          <a:lstStyle/>
          <a:p>
            <a:pPr/>
          </a:p>
        </p:txBody>
      </p:sp>
      <p:sp>
        <p:nvSpPr>
          <p:cNvPr id="283" name="Shape 283"/>
          <p:cNvSpPr/>
          <p:nvPr>
            <p:ph type="body" sz="quarter" idx="1"/>
          </p:nvPr>
        </p:nvSpPr>
        <p:spPr>
          <a:prstGeom prst="rect">
            <a:avLst/>
          </a:prstGeom>
        </p:spPr>
        <p:txBody>
          <a:bodyPr/>
          <a:lstStyle/>
          <a:p>
            <a:pPr/>
            <a:r>
              <a:t>Cloud based services and software as a service SaaS, is part of interactive transaction-based applications.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Shape 289"/>
          <p:cNvSpPr/>
          <p:nvPr>
            <p:ph type="sldImg"/>
          </p:nvPr>
        </p:nvSpPr>
        <p:spPr>
          <a:prstGeom prst="rect">
            <a:avLst/>
          </a:prstGeom>
        </p:spPr>
        <p:txBody>
          <a:bodyPr/>
          <a:lstStyle/>
          <a:p>
            <a:pPr/>
          </a:p>
        </p:txBody>
      </p:sp>
      <p:sp>
        <p:nvSpPr>
          <p:cNvPr id="290" name="Shape 290"/>
          <p:cNvSpPr/>
          <p:nvPr>
            <p:ph type="body" sz="quarter" idx="1"/>
          </p:nvPr>
        </p:nvSpPr>
        <p:spPr>
          <a:prstGeom prst="rect">
            <a:avLst/>
          </a:prstGeom>
        </p:spPr>
        <p:txBody>
          <a:bodyPr/>
          <a:lstStyle/>
          <a:p>
            <a:pPr/>
            <a:r>
              <a:t>Batch processing examples:  Billing and payroll systems</a:t>
            </a:r>
          </a:p>
          <a:p>
            <a:pPr/>
            <a:r>
              <a:t>Systems for modeling and simulation:  This includes prototype software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Shape 296"/>
          <p:cNvSpPr/>
          <p:nvPr>
            <p:ph type="sldImg"/>
          </p:nvPr>
        </p:nvSpPr>
        <p:spPr>
          <a:prstGeom prst="rect">
            <a:avLst/>
          </a:prstGeom>
        </p:spPr>
        <p:txBody>
          <a:bodyPr/>
          <a:lstStyle/>
          <a:p>
            <a:pPr/>
          </a:p>
        </p:txBody>
      </p:sp>
      <p:sp>
        <p:nvSpPr>
          <p:cNvPr id="297" name="Shape 297"/>
          <p:cNvSpPr/>
          <p:nvPr>
            <p:ph type="body" sz="quarter" idx="1"/>
          </p:nvPr>
        </p:nvSpPr>
        <p:spPr>
          <a:prstGeom prst="rect">
            <a:avLst/>
          </a:prstGeom>
        </p:spPr>
        <p:txBody>
          <a:bodyPr/>
          <a:lstStyle/>
          <a:p>
            <a:pPr/>
            <a:r>
              <a:t>An example of an system of systems would be an ERP system</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Shape 303"/>
          <p:cNvSpPr/>
          <p:nvPr>
            <p:ph type="sldImg"/>
          </p:nvPr>
        </p:nvSpPr>
        <p:spPr>
          <a:prstGeom prst="rect">
            <a:avLst/>
          </a:prstGeom>
        </p:spPr>
        <p:txBody>
          <a:bodyPr/>
          <a:lstStyle/>
          <a:p>
            <a:pPr/>
          </a:p>
        </p:txBody>
      </p:sp>
      <p:sp>
        <p:nvSpPr>
          <p:cNvPr id="304" name="Shape 304"/>
          <p:cNvSpPr/>
          <p:nvPr>
            <p:ph type="body" sz="quarter" idx="1"/>
          </p:nvPr>
        </p:nvSpPr>
        <p:spPr>
          <a:prstGeom prst="rect">
            <a:avLst/>
          </a:prstGeom>
        </p:spPr>
        <p:txBody>
          <a:bodyPr/>
          <a:lstStyle/>
          <a:p>
            <a:pPr/>
            <a:r>
              <a:t>Development processes are usually defined by the organization</a:t>
            </a:r>
          </a:p>
          <a:p>
            <a:pPr/>
            <a:r>
              <a:t>Understanding the business purpose of software will understand the purpose of the software requirements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0" name="Shape 310"/>
          <p:cNvSpPr/>
          <p:nvPr>
            <p:ph type="sldImg"/>
          </p:nvPr>
        </p:nvSpPr>
        <p:spPr>
          <a:prstGeom prst="rect">
            <a:avLst/>
          </a:prstGeom>
        </p:spPr>
        <p:txBody>
          <a:bodyPr/>
          <a:lstStyle/>
          <a:p>
            <a:pPr/>
          </a:p>
        </p:txBody>
      </p:sp>
      <p:sp>
        <p:nvSpPr>
          <p:cNvPr id="311" name="Shape 311"/>
          <p:cNvSpPr/>
          <p:nvPr>
            <p:ph type="body" sz="quarter" idx="1"/>
          </p:nvPr>
        </p:nvSpPr>
        <p:spPr>
          <a:prstGeom prst="rect">
            <a:avLst/>
          </a:prstGeom>
        </p:spPr>
        <p:txBody>
          <a:bodyPr/>
          <a:lstStyle/>
          <a:p>
            <a:pPr/>
            <a:r>
              <a:t>Software as a Service (SaaS):  a software licensing and delivery model in which software is licensed on a subscription basis and is centrally hosted. It is sometimes referred to as "on-demand software"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5" name="Title Text"/>
          <p:cNvSpPr txBox="1"/>
          <p:nvPr>
            <p:ph type="title"/>
          </p:nvPr>
        </p:nvSpPr>
        <p:spPr>
          <a:xfrm>
            <a:off x="685800" y="2130425"/>
            <a:ext cx="7772400" cy="1470025"/>
          </a:xfrm>
          <a:prstGeom prst="rect">
            <a:avLst/>
          </a:prstGeom>
        </p:spPr>
        <p:txBody>
          <a:bodyPr/>
          <a:lstStyle/>
          <a:p>
            <a:pPr/>
            <a:r>
              <a:t>Title Text</a:t>
            </a:r>
          </a:p>
        </p:txBody>
      </p:sp>
      <p:sp>
        <p:nvSpPr>
          <p:cNvPr id="16" name="Body Level One…"/>
          <p:cNvSpPr txBox="1"/>
          <p:nvPr>
            <p:ph type="body" sz="quarter" idx="1"/>
          </p:nvPr>
        </p:nvSpPr>
        <p:spPr>
          <a:xfrm>
            <a:off x="1371600" y="3886200"/>
            <a:ext cx="6400800" cy="1752600"/>
          </a:xfrm>
          <a:prstGeom prst="rect">
            <a:avLst/>
          </a:prstGeom>
        </p:spPr>
        <p:txBody>
          <a:bodyPr/>
          <a:lstStyle>
            <a:lvl1pPr marL="0" indent="0" algn="ctr">
              <a:spcBef>
                <a:spcPts val="700"/>
              </a:spcBef>
              <a:buSzTx/>
              <a:buNone/>
              <a:defRPr sz="3200">
                <a:solidFill>
                  <a:srgbClr val="888888"/>
                </a:solidFill>
                <a:latin typeface="+mj-lt"/>
                <a:ea typeface="+mj-ea"/>
                <a:cs typeface="+mj-cs"/>
                <a:sym typeface="Calibri"/>
              </a:defRPr>
            </a:lvl1pPr>
            <a:lvl2pPr marL="0" indent="0" algn="ctr">
              <a:spcBef>
                <a:spcPts val="700"/>
              </a:spcBef>
              <a:buSzTx/>
              <a:buNone/>
              <a:defRPr sz="3200">
                <a:solidFill>
                  <a:srgbClr val="888888"/>
                </a:solidFill>
                <a:latin typeface="+mj-lt"/>
                <a:ea typeface="+mj-ea"/>
                <a:cs typeface="+mj-cs"/>
                <a:sym typeface="Calibri"/>
              </a:defRPr>
            </a:lvl2pPr>
            <a:lvl3pPr marL="0" indent="0" algn="ctr">
              <a:spcBef>
                <a:spcPts val="700"/>
              </a:spcBef>
              <a:buSzTx/>
              <a:buNone/>
              <a:defRPr sz="3200">
                <a:solidFill>
                  <a:srgbClr val="888888"/>
                </a:solidFill>
                <a:latin typeface="+mj-lt"/>
                <a:ea typeface="+mj-ea"/>
                <a:cs typeface="+mj-cs"/>
                <a:sym typeface="Calibri"/>
              </a:defRPr>
            </a:lvl3pPr>
            <a:lvl4pPr marL="0" indent="0" algn="ctr">
              <a:spcBef>
                <a:spcPts val="700"/>
              </a:spcBef>
              <a:buSzTx/>
              <a:buNone/>
              <a:defRPr sz="3200">
                <a:solidFill>
                  <a:srgbClr val="888888"/>
                </a:solidFill>
                <a:latin typeface="+mj-lt"/>
                <a:ea typeface="+mj-ea"/>
                <a:cs typeface="+mj-cs"/>
                <a:sym typeface="Calibri"/>
              </a:defRPr>
            </a:lvl4pPr>
            <a:lvl5pPr marL="0" indent="0" algn="ctr">
              <a:spcBef>
                <a:spcPts val="700"/>
              </a:spcBef>
              <a:buSzTx/>
              <a:buNone/>
              <a:defRPr sz="3200">
                <a:solidFill>
                  <a:srgbClr val="888888"/>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4" name="Title Text"/>
          <p:cNvSpPr txBox="1"/>
          <p:nvPr>
            <p:ph type="title"/>
          </p:nvPr>
        </p:nvSpPr>
        <p:spPr>
          <a:prstGeom prst="rect">
            <a:avLst/>
          </a:prstGeom>
        </p:spPr>
        <p:txBody>
          <a:bodyPr/>
          <a:lstStyle/>
          <a:p>
            <a:pPr/>
            <a:r>
              <a:t>Title Text</a:t>
            </a:r>
          </a:p>
        </p:txBody>
      </p:sp>
      <p:sp>
        <p:nvSpPr>
          <p:cNvPr id="2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3"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34"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35"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36" name="Straight Connector 12"/>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37" name="Title Text"/>
          <p:cNvSpPr txBox="1"/>
          <p:nvPr>
            <p:ph type="title"/>
          </p:nvPr>
        </p:nvSpPr>
        <p:spPr>
          <a:xfrm>
            <a:off x="722312" y="4406900"/>
            <a:ext cx="7772401" cy="1362075"/>
          </a:xfrm>
          <a:prstGeom prst="rect">
            <a:avLst/>
          </a:prstGeom>
        </p:spPr>
        <p:txBody>
          <a:bodyPr anchor="t"/>
          <a:lstStyle>
            <a:lvl1pPr>
              <a:defRPr cap="all" sz="4000"/>
            </a:lvl1pPr>
          </a:lstStyle>
          <a:p>
            <a:pPr/>
            <a:r>
              <a:t>Title Text</a:t>
            </a:r>
          </a:p>
        </p:txBody>
      </p:sp>
      <p:sp>
        <p:nvSpPr>
          <p:cNvPr id="38" name="Body Level One…"/>
          <p:cNvSpPr txBox="1"/>
          <p:nvPr>
            <p:ph type="body" sz="quarter" idx="1"/>
          </p:nvPr>
        </p:nvSpPr>
        <p:spPr>
          <a:xfrm>
            <a:off x="722312" y="2906713"/>
            <a:ext cx="7772401" cy="1500189"/>
          </a:xfrm>
          <a:prstGeom prst="rect">
            <a:avLst/>
          </a:prstGeom>
        </p:spPr>
        <p:txBody>
          <a:bodyPr anchor="b"/>
          <a:lstStyle>
            <a:lvl1pPr marL="0" indent="0">
              <a:spcBef>
                <a:spcPts val="400"/>
              </a:spcBef>
              <a:buSzTx/>
              <a:buNone/>
              <a:defRPr sz="2000">
                <a:solidFill>
                  <a:srgbClr val="888888"/>
                </a:solidFill>
                <a:latin typeface="+mj-lt"/>
                <a:ea typeface="+mj-ea"/>
                <a:cs typeface="+mj-cs"/>
                <a:sym typeface="Calibri"/>
              </a:defRPr>
            </a:lvl1pPr>
            <a:lvl2pPr marL="0" indent="0">
              <a:spcBef>
                <a:spcPts val="400"/>
              </a:spcBef>
              <a:buSzTx/>
              <a:buNone/>
              <a:defRPr sz="2000">
                <a:solidFill>
                  <a:srgbClr val="888888"/>
                </a:solidFill>
                <a:latin typeface="+mj-lt"/>
                <a:ea typeface="+mj-ea"/>
                <a:cs typeface="+mj-cs"/>
                <a:sym typeface="Calibri"/>
              </a:defRPr>
            </a:lvl2pPr>
            <a:lvl3pPr marL="0" indent="0">
              <a:spcBef>
                <a:spcPts val="400"/>
              </a:spcBef>
              <a:buSzTx/>
              <a:buNone/>
              <a:defRPr sz="2000">
                <a:solidFill>
                  <a:srgbClr val="888888"/>
                </a:solidFill>
                <a:latin typeface="+mj-lt"/>
                <a:ea typeface="+mj-ea"/>
                <a:cs typeface="+mj-cs"/>
                <a:sym typeface="Calibri"/>
              </a:defRPr>
            </a:lvl3pPr>
            <a:lvl4pPr marL="0" indent="0">
              <a:spcBef>
                <a:spcPts val="400"/>
              </a:spcBef>
              <a:buSzTx/>
              <a:buNone/>
              <a:defRPr sz="2000">
                <a:solidFill>
                  <a:srgbClr val="888888"/>
                </a:solidFill>
                <a:latin typeface="+mj-lt"/>
                <a:ea typeface="+mj-ea"/>
                <a:cs typeface="+mj-cs"/>
                <a:sym typeface="Calibri"/>
              </a:defRPr>
            </a:lvl4pPr>
            <a:lvl5pPr marL="0" indent="0">
              <a:spcBef>
                <a:spcPts val="400"/>
              </a:spcBef>
              <a:buSzTx/>
              <a:buNone/>
              <a:defRPr sz="2000">
                <a:solidFill>
                  <a:srgbClr val="888888"/>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xfrm>
            <a:off x="8400573" y="6406786"/>
            <a:ext cx="273654" cy="26425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6"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47"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48"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49" name="Straight Connector 12"/>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50" name="Title Text"/>
          <p:cNvSpPr txBox="1"/>
          <p:nvPr>
            <p:ph type="title"/>
          </p:nvPr>
        </p:nvSpPr>
        <p:spPr>
          <a:prstGeom prst="rect">
            <a:avLst/>
          </a:prstGeom>
        </p:spPr>
        <p:txBody>
          <a:bodyPr/>
          <a:lstStyle/>
          <a:p>
            <a:pPr/>
            <a:r>
              <a:t>Title Text</a:t>
            </a:r>
          </a:p>
        </p:txBody>
      </p:sp>
      <p:sp>
        <p:nvSpPr>
          <p:cNvPr id="51" name="Body Level One…"/>
          <p:cNvSpPr txBox="1"/>
          <p:nvPr>
            <p:ph type="body" sz="half" idx="1"/>
          </p:nvPr>
        </p:nvSpPr>
        <p:spPr>
          <a:xfrm>
            <a:off x="457200" y="1600200"/>
            <a:ext cx="4038600" cy="4525963"/>
          </a:xfrm>
          <a:prstGeom prst="rect">
            <a:avLst/>
          </a:prstGeom>
        </p:spPr>
        <p:txBody>
          <a:bodyPr/>
          <a:lstStyle>
            <a:lvl1pPr>
              <a:buFont typeface="Arial"/>
              <a:buChar char="•"/>
              <a:defRPr sz="2800">
                <a:solidFill>
                  <a:srgbClr val="000000"/>
                </a:solidFill>
                <a:latin typeface="+mj-lt"/>
                <a:ea typeface="+mj-ea"/>
                <a:cs typeface="+mj-cs"/>
                <a:sym typeface="Calibri"/>
              </a:defRPr>
            </a:lvl1pPr>
            <a:lvl2pPr marL="0" indent="0">
              <a:buSzTx/>
              <a:buFont typeface="Arial"/>
              <a:buNone/>
              <a:defRPr sz="2800">
                <a:solidFill>
                  <a:srgbClr val="000000"/>
                </a:solidFill>
                <a:latin typeface="+mj-lt"/>
                <a:ea typeface="+mj-ea"/>
                <a:cs typeface="+mj-cs"/>
                <a:sym typeface="Calibri"/>
              </a:defRPr>
            </a:lvl2pPr>
            <a:lvl3pPr marL="1234438" indent="-320038">
              <a:buFont typeface="Arial"/>
              <a:defRPr sz="2800">
                <a:solidFill>
                  <a:srgbClr val="000000"/>
                </a:solidFill>
                <a:latin typeface="+mj-lt"/>
                <a:ea typeface="+mj-ea"/>
                <a:cs typeface="+mj-cs"/>
                <a:sym typeface="Calibri"/>
              </a:defRPr>
            </a:lvl3pPr>
            <a:lvl4pPr marL="1727200" indent="-355600">
              <a:buFont typeface="Arial"/>
              <a:defRPr sz="2800">
                <a:solidFill>
                  <a:srgbClr val="000000"/>
                </a:solidFill>
                <a:latin typeface="+mj-lt"/>
                <a:ea typeface="+mj-ea"/>
                <a:cs typeface="+mj-cs"/>
                <a:sym typeface="Calibri"/>
              </a:defRPr>
            </a:lvl4pPr>
            <a:lvl5pPr marL="2184400" indent="-355600">
              <a:buFont typeface="Arial"/>
              <a:defRPr sz="2800">
                <a:solidFill>
                  <a:srgbClr val="000000"/>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xfrm>
            <a:off x="8400573" y="6406786"/>
            <a:ext cx="273654" cy="26425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59"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60"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61"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62" name="Straight Connector 12"/>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63" name="Title Text"/>
          <p:cNvSpPr txBox="1"/>
          <p:nvPr>
            <p:ph type="title"/>
          </p:nvPr>
        </p:nvSpPr>
        <p:spPr>
          <a:prstGeom prst="rect">
            <a:avLst/>
          </a:prstGeom>
        </p:spPr>
        <p:txBody>
          <a:bodyPr/>
          <a:lstStyle/>
          <a:p>
            <a:pPr/>
            <a:r>
              <a:t>Title Text</a:t>
            </a:r>
          </a:p>
        </p:txBody>
      </p:sp>
      <p:sp>
        <p:nvSpPr>
          <p:cNvPr id="64"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None/>
              <a:defRPr b="1">
                <a:solidFill>
                  <a:srgbClr val="000000"/>
                </a:solidFill>
                <a:latin typeface="+mj-lt"/>
                <a:ea typeface="+mj-ea"/>
                <a:cs typeface="+mj-cs"/>
                <a:sym typeface="Calibri"/>
              </a:defRPr>
            </a:lvl1pPr>
            <a:lvl2pPr marL="0" indent="0">
              <a:spcBef>
                <a:spcPts val="500"/>
              </a:spcBef>
              <a:buSzTx/>
              <a:buNone/>
              <a:defRPr b="1">
                <a:solidFill>
                  <a:srgbClr val="000000"/>
                </a:solidFill>
                <a:latin typeface="+mj-lt"/>
                <a:ea typeface="+mj-ea"/>
                <a:cs typeface="+mj-cs"/>
                <a:sym typeface="Calibri"/>
              </a:defRPr>
            </a:lvl2pPr>
            <a:lvl3pPr marL="0" indent="0">
              <a:spcBef>
                <a:spcPts val="500"/>
              </a:spcBef>
              <a:buSzTx/>
              <a:buNone/>
              <a:defRPr b="1">
                <a:solidFill>
                  <a:srgbClr val="000000"/>
                </a:solidFill>
                <a:latin typeface="+mj-lt"/>
                <a:ea typeface="+mj-ea"/>
                <a:cs typeface="+mj-cs"/>
                <a:sym typeface="Calibri"/>
              </a:defRPr>
            </a:lvl3pPr>
            <a:lvl4pPr marL="0" indent="0">
              <a:spcBef>
                <a:spcPts val="500"/>
              </a:spcBef>
              <a:buSzTx/>
              <a:buNone/>
              <a:defRPr b="1">
                <a:solidFill>
                  <a:srgbClr val="000000"/>
                </a:solidFill>
                <a:latin typeface="+mj-lt"/>
                <a:ea typeface="+mj-ea"/>
                <a:cs typeface="+mj-cs"/>
                <a:sym typeface="Calibri"/>
              </a:defRPr>
            </a:lvl4pPr>
            <a:lvl5pPr marL="0" indent="0">
              <a:spcBef>
                <a:spcPts val="500"/>
              </a:spcBef>
              <a:buSzTx/>
              <a:buNone/>
              <a:defRPr b="1">
                <a:solidFill>
                  <a:srgbClr val="000000"/>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65" name="Text Placeholder 4"/>
          <p:cNvSpPr/>
          <p:nvPr>
            <p:ph type="body" sz="quarter" idx="21"/>
          </p:nvPr>
        </p:nvSpPr>
        <p:spPr>
          <a:xfrm>
            <a:off x="4645025" y="1535111"/>
            <a:ext cx="4041775" cy="639765"/>
          </a:xfrm>
          <a:prstGeom prst="rect">
            <a:avLst/>
          </a:prstGeom>
        </p:spPr>
        <p:txBody>
          <a:bodyPr anchor="b"/>
          <a:lstStyle/>
          <a:p>
            <a:pPr>
              <a:spcBef>
                <a:spcPts val="700"/>
              </a:spcBef>
              <a:buFont typeface="Arial"/>
              <a:buChar char="•"/>
              <a:defRPr sz="3200">
                <a:solidFill>
                  <a:srgbClr val="000000"/>
                </a:solidFill>
                <a:latin typeface="+mj-lt"/>
                <a:ea typeface="+mj-ea"/>
                <a:cs typeface="+mj-cs"/>
                <a:sym typeface="Calibri"/>
              </a:defRPr>
            </a:pPr>
          </a:p>
        </p:txBody>
      </p:sp>
      <p:sp>
        <p:nvSpPr>
          <p:cNvPr id="66" name="Slide Number"/>
          <p:cNvSpPr txBox="1"/>
          <p:nvPr>
            <p:ph type="sldNum" sz="quarter" idx="2"/>
          </p:nvPr>
        </p:nvSpPr>
        <p:spPr>
          <a:xfrm>
            <a:off x="8400573" y="6406786"/>
            <a:ext cx="273654" cy="26425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73"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74"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75"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76" name="Straight Connector 12"/>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77" name="Title Text"/>
          <p:cNvSpPr txBox="1"/>
          <p:nvPr>
            <p:ph type="title"/>
          </p:nvPr>
        </p:nvSpPr>
        <p:spPr>
          <a:prstGeom prst="rect">
            <a:avLst/>
          </a:prstGeom>
        </p:spPr>
        <p:txBody>
          <a:bodyPr/>
          <a:lstStyle/>
          <a:p>
            <a:pPr/>
            <a:r>
              <a:t>Title Text</a:t>
            </a:r>
          </a:p>
        </p:txBody>
      </p:sp>
      <p:sp>
        <p:nvSpPr>
          <p:cNvPr id="78" name="Slide Number"/>
          <p:cNvSpPr txBox="1"/>
          <p:nvPr>
            <p:ph type="sldNum" sz="quarter" idx="2"/>
          </p:nvPr>
        </p:nvSpPr>
        <p:spPr>
          <a:xfrm>
            <a:off x="8400573" y="6406786"/>
            <a:ext cx="273654" cy="26425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5"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86"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87"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88" name="Straight Connector 12"/>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89" name="Slide Number"/>
          <p:cNvSpPr txBox="1"/>
          <p:nvPr>
            <p:ph type="sldNum" sz="quarter" idx="2"/>
          </p:nvPr>
        </p:nvSpPr>
        <p:spPr>
          <a:xfrm>
            <a:off x="8400573" y="6406786"/>
            <a:ext cx="273654" cy="26425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6"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97"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98"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99" name="Straight Connector 12"/>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00" name="Title Text"/>
          <p:cNvSpPr txBox="1"/>
          <p:nvPr>
            <p:ph type="title"/>
          </p:nvPr>
        </p:nvSpPr>
        <p:spPr>
          <a:xfrm>
            <a:off x="457200" y="273050"/>
            <a:ext cx="3008315" cy="1162050"/>
          </a:xfrm>
          <a:prstGeom prst="rect">
            <a:avLst/>
          </a:prstGeom>
        </p:spPr>
        <p:txBody>
          <a:bodyPr anchor="b"/>
          <a:lstStyle>
            <a:lvl1pPr>
              <a:defRPr sz="2000"/>
            </a:lvl1pPr>
          </a:lstStyle>
          <a:p>
            <a:pPr/>
            <a:r>
              <a:t>Title Text</a:t>
            </a:r>
          </a:p>
        </p:txBody>
      </p:sp>
      <p:sp>
        <p:nvSpPr>
          <p:cNvPr id="101" name="Body Level One…"/>
          <p:cNvSpPr txBox="1"/>
          <p:nvPr>
            <p:ph type="body" idx="1"/>
          </p:nvPr>
        </p:nvSpPr>
        <p:spPr>
          <a:xfrm>
            <a:off x="3575050" y="273050"/>
            <a:ext cx="5111750" cy="5853113"/>
          </a:xfrm>
          <a:prstGeom prst="rect">
            <a:avLst/>
          </a:prstGeom>
        </p:spPr>
        <p:txBody>
          <a:bodyPr/>
          <a:lstStyle>
            <a:lvl1pPr>
              <a:spcBef>
                <a:spcPts val="700"/>
              </a:spcBef>
              <a:buFont typeface="Arial"/>
              <a:buChar char="•"/>
              <a:defRPr sz="3200">
                <a:solidFill>
                  <a:srgbClr val="000000"/>
                </a:solidFill>
                <a:latin typeface="+mj-lt"/>
                <a:ea typeface="+mj-ea"/>
                <a:cs typeface="+mj-cs"/>
                <a:sym typeface="Calibri"/>
              </a:defRPr>
            </a:lvl1pPr>
            <a:lvl2pPr marL="0" indent="0">
              <a:spcBef>
                <a:spcPts val="700"/>
              </a:spcBef>
              <a:buSzTx/>
              <a:buFont typeface="Arial"/>
              <a:buNone/>
              <a:defRPr sz="3200">
                <a:solidFill>
                  <a:srgbClr val="000000"/>
                </a:solidFill>
                <a:latin typeface="+mj-lt"/>
                <a:ea typeface="+mj-ea"/>
                <a:cs typeface="+mj-cs"/>
                <a:sym typeface="Calibri"/>
              </a:defRPr>
            </a:lvl2pPr>
            <a:lvl3pPr>
              <a:spcBef>
                <a:spcPts val="700"/>
              </a:spcBef>
              <a:buFont typeface="Arial"/>
              <a:defRPr sz="3200">
                <a:solidFill>
                  <a:srgbClr val="000000"/>
                </a:solidFill>
                <a:latin typeface="+mj-lt"/>
                <a:ea typeface="+mj-ea"/>
                <a:cs typeface="+mj-cs"/>
                <a:sym typeface="Calibri"/>
              </a:defRPr>
            </a:lvl3pPr>
            <a:lvl4pPr marL="1737360" indent="-365760">
              <a:spcBef>
                <a:spcPts val="700"/>
              </a:spcBef>
              <a:buFont typeface="Arial"/>
              <a:defRPr sz="3200">
                <a:solidFill>
                  <a:srgbClr val="000000"/>
                </a:solidFill>
                <a:latin typeface="+mj-lt"/>
                <a:ea typeface="+mj-ea"/>
                <a:cs typeface="+mj-cs"/>
                <a:sym typeface="Calibri"/>
              </a:defRPr>
            </a:lvl4pPr>
            <a:lvl5pPr marL="2194560" indent="-365760">
              <a:spcBef>
                <a:spcPts val="700"/>
              </a:spcBef>
              <a:buFont typeface="Arial"/>
              <a:defRPr sz="3200">
                <a:solidFill>
                  <a:srgbClr val="000000"/>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2" name="Text Placeholder 3"/>
          <p:cNvSpPr/>
          <p:nvPr>
            <p:ph type="body" sz="half" idx="21"/>
          </p:nvPr>
        </p:nvSpPr>
        <p:spPr>
          <a:xfrm>
            <a:off x="457198" y="1435100"/>
            <a:ext cx="3008316" cy="4691063"/>
          </a:xfrm>
          <a:prstGeom prst="rect">
            <a:avLst/>
          </a:prstGeom>
        </p:spPr>
        <p:txBody>
          <a:bodyPr/>
          <a:lstStyle/>
          <a:p>
            <a:pPr>
              <a:spcBef>
                <a:spcPts val="700"/>
              </a:spcBef>
              <a:buFont typeface="Arial"/>
              <a:buChar char="•"/>
              <a:defRPr sz="3200">
                <a:solidFill>
                  <a:srgbClr val="000000"/>
                </a:solidFill>
                <a:latin typeface="+mj-lt"/>
                <a:ea typeface="+mj-ea"/>
                <a:cs typeface="+mj-cs"/>
                <a:sym typeface="Calibri"/>
              </a:defRPr>
            </a:pPr>
          </a:p>
        </p:txBody>
      </p:sp>
      <p:sp>
        <p:nvSpPr>
          <p:cNvPr id="103" name="Slide Number"/>
          <p:cNvSpPr txBox="1"/>
          <p:nvPr>
            <p:ph type="sldNum" sz="quarter" idx="2"/>
          </p:nvPr>
        </p:nvSpPr>
        <p:spPr>
          <a:xfrm>
            <a:off x="8400573" y="6406786"/>
            <a:ext cx="273654" cy="26425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10"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111"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112"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13" name="Straight Connector 12"/>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114" name="Title Text"/>
          <p:cNvSpPr txBox="1"/>
          <p:nvPr>
            <p:ph type="title"/>
          </p:nvPr>
        </p:nvSpPr>
        <p:spPr>
          <a:xfrm>
            <a:off x="1792288" y="4800600"/>
            <a:ext cx="5486402" cy="566738"/>
          </a:xfrm>
          <a:prstGeom prst="rect">
            <a:avLst/>
          </a:prstGeom>
        </p:spPr>
        <p:txBody>
          <a:bodyPr anchor="b"/>
          <a:lstStyle>
            <a:lvl1pPr>
              <a:defRPr sz="2000"/>
            </a:lvl1pPr>
          </a:lstStyle>
          <a:p>
            <a:pPr/>
            <a:r>
              <a:t>Title Text</a:t>
            </a:r>
          </a:p>
        </p:txBody>
      </p:sp>
      <p:sp>
        <p:nvSpPr>
          <p:cNvPr id="115" name="Picture Placeholder 2"/>
          <p:cNvSpPr/>
          <p:nvPr>
            <p:ph type="pic" sz="half" idx="21"/>
          </p:nvPr>
        </p:nvSpPr>
        <p:spPr>
          <a:xfrm>
            <a:off x="1792288" y="612775"/>
            <a:ext cx="5486402" cy="4114800"/>
          </a:xfrm>
          <a:prstGeom prst="rect">
            <a:avLst/>
          </a:prstGeom>
        </p:spPr>
        <p:txBody>
          <a:bodyPr lIns="91439" tIns="45719" rIns="91439" bIns="45719">
            <a:noAutofit/>
          </a:bodyPr>
          <a:lstStyle/>
          <a:p>
            <a:pPr/>
          </a:p>
        </p:txBody>
      </p:sp>
      <p:sp>
        <p:nvSpPr>
          <p:cNvPr id="116" name="Body Level One…"/>
          <p:cNvSpPr txBox="1"/>
          <p:nvPr>
            <p:ph type="body" sz="quarter" idx="1"/>
          </p:nvPr>
        </p:nvSpPr>
        <p:spPr>
          <a:xfrm>
            <a:off x="1792288" y="5367337"/>
            <a:ext cx="5486402" cy="804864"/>
          </a:xfrm>
          <a:prstGeom prst="rect">
            <a:avLst/>
          </a:prstGeom>
        </p:spPr>
        <p:txBody>
          <a:bodyPr/>
          <a:lstStyle>
            <a:lvl1pPr marL="0" indent="0">
              <a:spcBef>
                <a:spcPts val="300"/>
              </a:spcBef>
              <a:buSzTx/>
              <a:buNone/>
              <a:defRPr sz="1400">
                <a:solidFill>
                  <a:srgbClr val="000000"/>
                </a:solidFill>
                <a:latin typeface="+mj-lt"/>
                <a:ea typeface="+mj-ea"/>
                <a:cs typeface="+mj-cs"/>
                <a:sym typeface="Calibri"/>
              </a:defRPr>
            </a:lvl1pPr>
            <a:lvl2pPr marL="0" indent="0">
              <a:spcBef>
                <a:spcPts val="300"/>
              </a:spcBef>
              <a:buSzTx/>
              <a:buNone/>
              <a:defRPr sz="1400">
                <a:solidFill>
                  <a:srgbClr val="000000"/>
                </a:solidFill>
                <a:latin typeface="+mj-lt"/>
                <a:ea typeface="+mj-ea"/>
                <a:cs typeface="+mj-cs"/>
                <a:sym typeface="Calibri"/>
              </a:defRPr>
            </a:lvl2pPr>
            <a:lvl3pPr marL="0" indent="0">
              <a:spcBef>
                <a:spcPts val="300"/>
              </a:spcBef>
              <a:buSzTx/>
              <a:buNone/>
              <a:defRPr sz="1400">
                <a:solidFill>
                  <a:srgbClr val="000000"/>
                </a:solidFill>
                <a:latin typeface="+mj-lt"/>
                <a:ea typeface="+mj-ea"/>
                <a:cs typeface="+mj-cs"/>
                <a:sym typeface="Calibri"/>
              </a:defRPr>
            </a:lvl3pPr>
            <a:lvl4pPr marL="0" indent="0">
              <a:spcBef>
                <a:spcPts val="300"/>
              </a:spcBef>
              <a:buSzTx/>
              <a:buNone/>
              <a:defRPr sz="1400">
                <a:solidFill>
                  <a:srgbClr val="000000"/>
                </a:solidFill>
                <a:latin typeface="+mj-lt"/>
                <a:ea typeface="+mj-ea"/>
                <a:cs typeface="+mj-cs"/>
                <a:sym typeface="Calibri"/>
              </a:defRPr>
            </a:lvl4pPr>
            <a:lvl5pPr marL="0" indent="0">
              <a:spcBef>
                <a:spcPts val="300"/>
              </a:spcBef>
              <a:buSzTx/>
              <a:buNone/>
              <a:defRPr sz="1400">
                <a:solidFill>
                  <a:srgbClr val="000000"/>
                </a:solidFill>
                <a:latin typeface="+mj-lt"/>
                <a:ea typeface="+mj-ea"/>
                <a:cs typeface="+mj-cs"/>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17" name="Slide Number"/>
          <p:cNvSpPr txBox="1"/>
          <p:nvPr>
            <p:ph type="sldNum" sz="quarter" idx="2"/>
          </p:nvPr>
        </p:nvSpPr>
        <p:spPr>
          <a:xfrm>
            <a:off x="8400573" y="6406786"/>
            <a:ext cx="273654" cy="264253"/>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traight Connector 8"/>
          <p:cNvSpPr/>
          <p:nvPr/>
        </p:nvSpPr>
        <p:spPr>
          <a:xfrm>
            <a:off x="457198" y="1419225"/>
            <a:ext cx="7305808" cy="1589"/>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pic>
        <p:nvPicPr>
          <p:cNvPr id="3" name="Picture 9" descr="Picture 9"/>
          <p:cNvPicPr>
            <a:picLocks noChangeAspect="1"/>
          </p:cNvPicPr>
          <p:nvPr/>
        </p:nvPicPr>
        <p:blipFill>
          <a:blip r:embed="rId2">
            <a:extLst/>
          </a:blip>
          <a:stretch>
            <a:fillRect/>
          </a:stretch>
        </p:blipFill>
        <p:spPr>
          <a:xfrm>
            <a:off x="7750432" y="213185"/>
            <a:ext cx="923796" cy="1219357"/>
          </a:xfrm>
          <a:prstGeom prst="rect">
            <a:avLst/>
          </a:prstGeom>
          <a:ln w="12700">
            <a:miter lim="400000"/>
          </a:ln>
        </p:spPr>
      </p:pic>
      <p:sp>
        <p:nvSpPr>
          <p:cNvPr id="4" name="Straight Connector 10"/>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5" name="Straight Connector 12"/>
          <p:cNvSpPr/>
          <p:nvPr/>
        </p:nvSpPr>
        <p:spPr>
          <a:xfrm flipV="1">
            <a:off x="457199" y="1417637"/>
            <a:ext cx="8217029" cy="1590"/>
          </a:xfrm>
          <a:prstGeom prst="line">
            <a:avLst/>
          </a:prstGeom>
          <a:ln w="25400">
            <a:solidFill>
              <a:srgbClr val="404040"/>
            </a:solidFill>
          </a:ln>
          <a:effectLst>
            <a:outerShdw sx="100000" sy="100000" kx="0" ky="0" algn="b" rotWithShape="0" blurRad="38100" dist="20000" dir="5400000">
              <a:srgbClr val="000000">
                <a:alpha val="38000"/>
              </a:srgbClr>
            </a:outerShdw>
          </a:effectLst>
        </p:spPr>
        <p:txBody>
          <a:bodyPr lIns="45718" tIns="45718" rIns="45718" bIns="45718"/>
          <a:lstStyle/>
          <a:p>
            <a:pPr/>
          </a:p>
        </p:txBody>
      </p:sp>
      <p:sp>
        <p:nvSpPr>
          <p:cNvPr id="6" name="Title Text"/>
          <p:cNvSpPr txBox="1"/>
          <p:nvPr>
            <p:ph type="title"/>
          </p:nvPr>
        </p:nvSpPr>
        <p:spPr>
          <a:xfrm>
            <a:off x="457200" y="274638"/>
            <a:ext cx="7293234" cy="114300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7"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8413147" y="6406786"/>
            <a:ext cx="273654" cy="264253"/>
          </a:xfrm>
          <a:prstGeom prst="rect">
            <a:avLst/>
          </a:prstGeom>
          <a:ln w="12700">
            <a:miter lim="400000"/>
          </a:ln>
        </p:spPr>
        <p:txBody>
          <a:bodyPr wrap="none" lIns="45718" tIns="45718" rIns="45718" bIns="45718" anchor="ctr">
            <a:spAutoFit/>
          </a:bodyPr>
          <a:lstStyle>
            <a:lvl1pPr algn="r">
              <a:defRPr sz="1200">
                <a:solidFill>
                  <a:srgbClr val="888888"/>
                </a:solidFill>
                <a:latin typeface="Arial"/>
                <a:ea typeface="Arial"/>
                <a:cs typeface="Arial"/>
                <a:sym typeface="Aria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b="1" baseline="0" cap="none" i="0" spc="0" strike="noStrike" sz="2400" u="none">
          <a:solidFill>
            <a:srgbClr val="46424D"/>
          </a:solidFill>
          <a:uFillTx/>
          <a:latin typeface="Arial"/>
          <a:ea typeface="Arial"/>
          <a:cs typeface="Arial"/>
          <a:sym typeface="Arial"/>
        </a:defRPr>
      </a:lvl9pPr>
    </p:titleStyle>
    <p:bodyStyle>
      <a:lvl1pPr marL="342900" marR="0" indent="-3429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1pPr>
      <a:lvl2pPr marL="800100" marR="0" indent="-3429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2pPr>
      <a:lvl3pPr marL="12192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3pPr>
      <a:lvl4pPr marL="16764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4pPr>
      <a:lvl5pPr marL="2133600" marR="0" indent="-30480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5pPr>
      <a:lvl6pPr marL="2560320" marR="0" indent="-27432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6pPr>
      <a:lvl7pPr marL="3017520" marR="0" indent="-274320"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7pPr>
      <a:lvl8pPr marL="3474719" marR="0" indent="-274319"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8pPr>
      <a:lvl9pPr marL="3931919" marR="0" indent="-274319" algn="l" defTabSz="457200" rtl="0" latinLnBrk="0">
        <a:lnSpc>
          <a:spcPct val="100000"/>
        </a:lnSpc>
        <a:spcBef>
          <a:spcPts val="600"/>
        </a:spcBef>
        <a:spcAft>
          <a:spcPts val="0"/>
        </a:spcAft>
        <a:buClrTx/>
        <a:buSzPct val="100000"/>
        <a:buFontTx/>
        <a:buChar char="•"/>
        <a:tabLst/>
        <a:defRPr b="0" baseline="0" cap="none" i="0" spc="0" strike="noStrike" sz="2400" u="none">
          <a:solidFill>
            <a:srgbClr val="46424D"/>
          </a:solidFill>
          <a:uFillTx/>
          <a:latin typeface="Arial"/>
          <a:ea typeface="Arial"/>
          <a:cs typeface="Arial"/>
          <a:sym typeface="Arial"/>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iansommerville.com/software-engineering-book/"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gif"/></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gif"/></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Footer Placeholder 1"/>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127" name="Title 1"/>
          <p:cNvSpPr txBox="1"/>
          <p:nvPr>
            <p:ph type="ctrTitle"/>
          </p:nvPr>
        </p:nvSpPr>
        <p:spPr>
          <a:xfrm>
            <a:off x="465137" y="1433003"/>
            <a:ext cx="7772401" cy="1470028"/>
          </a:xfrm>
          <a:prstGeom prst="rect">
            <a:avLst/>
          </a:prstGeom>
        </p:spPr>
        <p:txBody>
          <a:bodyPr/>
          <a:lstStyle/>
          <a:p>
            <a:pPr/>
            <a:r>
              <a:t>Chapter 1- Introduction</a:t>
            </a:r>
          </a:p>
        </p:txBody>
      </p:sp>
      <p:sp>
        <p:nvSpPr>
          <p:cNvPr id="128" name="Slide Number Placeholder 4"/>
          <p:cNvSpPr txBox="1"/>
          <p:nvPr>
            <p:ph type="sldNum" sz="quarter" idx="4294967295"/>
          </p:nvPr>
        </p:nvSpPr>
        <p:spPr>
          <a:xfrm>
            <a:off x="8497902" y="6406784"/>
            <a:ext cx="188896"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9" name="TextBox 4"/>
          <p:cNvSpPr txBox="1"/>
          <p:nvPr/>
        </p:nvSpPr>
        <p:spPr>
          <a:xfrm>
            <a:off x="510856" y="703263"/>
            <a:ext cx="2938087" cy="35066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a:solidFill>
                  <a:srgbClr val="595959"/>
                </a:solidFill>
                <a:latin typeface="Arial"/>
                <a:ea typeface="Arial"/>
                <a:cs typeface="Arial"/>
                <a:sym typeface="Arial"/>
              </a:defRPr>
            </a:pPr>
            <a:r>
              <a:t>CS 425  September </a:t>
            </a:r>
            <a:r>
              <a:t>3</a:t>
            </a:r>
            <a:r>
              <a:t>, 2024</a:t>
            </a:r>
          </a:p>
        </p:txBody>
      </p:sp>
      <p:sp>
        <p:nvSpPr>
          <p:cNvPr id="130" name="Subtitle 2"/>
          <p:cNvSpPr txBox="1"/>
          <p:nvPr/>
        </p:nvSpPr>
        <p:spPr>
          <a:xfrm>
            <a:off x="1298256" y="2959849"/>
            <a:ext cx="6309362" cy="166544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ctr">
              <a:spcBef>
                <a:spcPts val="700"/>
              </a:spcBef>
              <a:defRPr sz="3200">
                <a:solidFill>
                  <a:srgbClr val="595959"/>
                </a:solidFill>
                <a:latin typeface="+mj-lt"/>
                <a:ea typeface="+mj-ea"/>
                <a:cs typeface="+mj-cs"/>
                <a:sym typeface="Calibri"/>
              </a:defRPr>
            </a:pPr>
            <a:r>
              <a:t>Ian Sommerville, </a:t>
            </a:r>
            <a:endParaRPr>
              <a:solidFill>
                <a:srgbClr val="888888"/>
              </a:solidFill>
            </a:endParaRPr>
          </a:p>
          <a:p>
            <a:pPr algn="ctr">
              <a:spcBef>
                <a:spcPts val="700"/>
              </a:spcBef>
              <a:defRPr i="1" sz="3200">
                <a:solidFill>
                  <a:srgbClr val="0070C0"/>
                </a:solidFill>
                <a:latin typeface="+mj-lt"/>
                <a:ea typeface="+mj-ea"/>
                <a:cs typeface="+mj-cs"/>
                <a:sym typeface="Calibri"/>
              </a:defRPr>
            </a:pPr>
            <a:r>
              <a:t>Software Engineering</a:t>
            </a:r>
            <a:r>
              <a:rPr i="0">
                <a:solidFill>
                  <a:srgbClr val="595959"/>
                </a:solidFill>
              </a:rPr>
              <a:t>, 10</a:t>
            </a:r>
            <a:r>
              <a:rPr baseline="30000" i="0">
                <a:solidFill>
                  <a:srgbClr val="595959"/>
                </a:solidFill>
              </a:rPr>
              <a:t>th</a:t>
            </a:r>
            <a:r>
              <a:rPr i="0">
                <a:solidFill>
                  <a:srgbClr val="595959"/>
                </a:solidFill>
              </a:rPr>
              <a:t> Edition</a:t>
            </a:r>
            <a:endParaRPr>
              <a:solidFill>
                <a:srgbClr val="888888"/>
              </a:solidFill>
            </a:endParaRPr>
          </a:p>
          <a:p>
            <a:pPr algn="ctr">
              <a:spcBef>
                <a:spcPts val="700"/>
              </a:spcBef>
              <a:defRPr sz="3200">
                <a:solidFill>
                  <a:srgbClr val="595959"/>
                </a:solidFill>
                <a:latin typeface="+mj-lt"/>
                <a:ea typeface="+mj-ea"/>
                <a:cs typeface="+mj-cs"/>
                <a:sym typeface="Calibri"/>
              </a:defRPr>
            </a:pPr>
            <a:r>
              <a:t>Pearson Education, Addison-Wesley</a:t>
            </a:r>
          </a:p>
        </p:txBody>
      </p:sp>
      <p:sp>
        <p:nvSpPr>
          <p:cNvPr id="131" name="TextBox 3"/>
          <p:cNvSpPr txBox="1"/>
          <p:nvPr/>
        </p:nvSpPr>
        <p:spPr>
          <a:xfrm>
            <a:off x="728155" y="5267696"/>
            <a:ext cx="7920674" cy="88406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solidFill>
                  <a:srgbClr val="595959"/>
                </a:solidFill>
                <a:latin typeface="Arial"/>
                <a:ea typeface="Arial"/>
                <a:cs typeface="Arial"/>
                <a:sym typeface="Arial"/>
              </a:defRPr>
            </a:pPr>
            <a:r>
              <a:t>Note: These are a slightly modified version of Ch1 slides available from the author’s site </a:t>
            </a:r>
            <a:r>
              <a:rPr u="sng">
                <a:solidFill>
                  <a:srgbClr val="0000FF"/>
                </a:solidFill>
                <a:uFill>
                  <a:solidFill>
                    <a:srgbClr val="0000FF"/>
                  </a:solidFill>
                </a:uFill>
                <a:hlinkClick r:id="rId2" invalidUrl="" action="" tgtFrame="" tooltip="" history="1" highlightClick="0" endSnd="0"/>
              </a:rPr>
              <a:t>http://iansommerville.com/software-engineering-book/</a:t>
            </a:r>
          </a:p>
          <a:p>
            <a:pPr>
              <a:defRPr>
                <a:latin typeface="Arial"/>
                <a:ea typeface="Arial"/>
                <a:cs typeface="Arial"/>
                <a:sym typeface="Arial"/>
              </a:defRPr>
            </a:pPr>
            <a: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Footer Placeholder 3"/>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177" name="Title 1"/>
          <p:cNvSpPr txBox="1"/>
          <p:nvPr>
            <p:ph type="title"/>
          </p:nvPr>
        </p:nvSpPr>
        <p:spPr>
          <a:xfrm>
            <a:off x="457199" y="274638"/>
            <a:ext cx="7293234" cy="1143001"/>
          </a:xfrm>
          <a:prstGeom prst="rect">
            <a:avLst/>
          </a:prstGeom>
        </p:spPr>
        <p:txBody>
          <a:bodyPr/>
          <a:lstStyle/>
          <a:p>
            <a:pPr/>
            <a:r>
              <a:t>What are the </a:t>
            </a:r>
            <a:r>
              <a:rPr>
                <a:solidFill>
                  <a:srgbClr val="0000FF"/>
                </a:solidFill>
              </a:rPr>
              <a:t>fundamental software engineering activities</a:t>
            </a:r>
            <a:r>
              <a:t>?</a:t>
            </a:r>
          </a:p>
        </p:txBody>
      </p:sp>
      <p:sp>
        <p:nvSpPr>
          <p:cNvPr id="178" name="Content Placeholder 2"/>
          <p:cNvSpPr txBox="1"/>
          <p:nvPr>
            <p:ph type="body" idx="1"/>
          </p:nvPr>
        </p:nvSpPr>
        <p:spPr>
          <a:xfrm>
            <a:off x="457200" y="1600200"/>
            <a:ext cx="8229600" cy="4525963"/>
          </a:xfrm>
          <a:prstGeom prst="rect">
            <a:avLst/>
          </a:prstGeom>
        </p:spPr>
        <p:txBody>
          <a:bodyPr/>
          <a:lstStyle/>
          <a:p>
            <a:pPr/>
            <a:r>
              <a:t>Software specification, software development, software validation and software evolution.</a:t>
            </a:r>
          </a:p>
        </p:txBody>
      </p:sp>
      <p:sp>
        <p:nvSpPr>
          <p:cNvPr id="179" name="Slide Number Placeholder 5"/>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0" name="Picture 7" descr="Picture 7"/>
          <p:cNvPicPr>
            <a:picLocks noChangeAspect="1"/>
          </p:cNvPicPr>
          <p:nvPr/>
        </p:nvPicPr>
        <p:blipFill>
          <a:blip r:embed="rId2">
            <a:extLst/>
          </a:blip>
          <a:stretch>
            <a:fillRect/>
          </a:stretch>
        </p:blipFill>
        <p:spPr>
          <a:xfrm>
            <a:off x="1692680" y="2606212"/>
            <a:ext cx="5758640" cy="3519952"/>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Footer Placeholder 3"/>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183" name="Title 1"/>
          <p:cNvSpPr txBox="1"/>
          <p:nvPr>
            <p:ph type="title"/>
          </p:nvPr>
        </p:nvSpPr>
        <p:spPr>
          <a:xfrm>
            <a:off x="457199" y="274638"/>
            <a:ext cx="7293234" cy="1143001"/>
          </a:xfrm>
          <a:prstGeom prst="rect">
            <a:avLst/>
          </a:prstGeom>
        </p:spPr>
        <p:txBody>
          <a:bodyPr/>
          <a:lstStyle/>
          <a:p>
            <a:pPr/>
            <a:r>
              <a:t>What is the difference between </a:t>
            </a:r>
            <a:r>
              <a:rPr>
                <a:solidFill>
                  <a:srgbClr val="0000FF"/>
                </a:solidFill>
              </a:rPr>
              <a:t>software engineering</a:t>
            </a:r>
            <a:r>
              <a:t> and </a:t>
            </a:r>
            <a:r>
              <a:rPr>
                <a:solidFill>
                  <a:srgbClr val="0000FF"/>
                </a:solidFill>
              </a:rPr>
              <a:t>computer science</a:t>
            </a:r>
            <a:r>
              <a:t>?</a:t>
            </a:r>
          </a:p>
        </p:txBody>
      </p:sp>
      <p:sp>
        <p:nvSpPr>
          <p:cNvPr id="184" name="Content Placeholder 2"/>
          <p:cNvSpPr txBox="1"/>
          <p:nvPr>
            <p:ph type="body" idx="1"/>
          </p:nvPr>
        </p:nvSpPr>
        <p:spPr>
          <a:xfrm>
            <a:off x="457200" y="1600200"/>
            <a:ext cx="8229600" cy="4525963"/>
          </a:xfrm>
          <a:prstGeom prst="rect">
            <a:avLst/>
          </a:prstGeom>
        </p:spPr>
        <p:txBody>
          <a:bodyPr/>
          <a:lstStyle/>
          <a:p>
            <a:pPr/>
            <a:r>
              <a:t>Computer science focuses on theory and fundamentals; software engineering is concerned with the practicalities of developing and delivering useful software.</a:t>
            </a:r>
          </a:p>
        </p:txBody>
      </p:sp>
      <p:sp>
        <p:nvSpPr>
          <p:cNvPr id="185" name="Slide Number Placeholder 5"/>
          <p:cNvSpPr txBox="1"/>
          <p:nvPr>
            <p:ph type="sldNum" sz="quarter" idx="4294967295"/>
          </p:nvPr>
        </p:nvSpPr>
        <p:spPr>
          <a:xfrm>
            <a:off x="8424454" y="6406784"/>
            <a:ext cx="262344"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6" name="Picture 6" descr="Picture 6"/>
          <p:cNvPicPr>
            <a:picLocks noChangeAspect="1"/>
          </p:cNvPicPr>
          <p:nvPr/>
        </p:nvPicPr>
        <p:blipFill>
          <a:blip r:embed="rId2">
            <a:extLst/>
          </a:blip>
          <a:stretch>
            <a:fillRect/>
          </a:stretch>
        </p:blipFill>
        <p:spPr>
          <a:xfrm>
            <a:off x="1877559" y="3219855"/>
            <a:ext cx="5388882" cy="2627499"/>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Footer Placeholder 3"/>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189" name="Title 1"/>
          <p:cNvSpPr txBox="1"/>
          <p:nvPr>
            <p:ph type="title"/>
          </p:nvPr>
        </p:nvSpPr>
        <p:spPr>
          <a:xfrm>
            <a:off x="457199" y="274638"/>
            <a:ext cx="7293234" cy="1143001"/>
          </a:xfrm>
          <a:prstGeom prst="rect">
            <a:avLst/>
          </a:prstGeom>
        </p:spPr>
        <p:txBody>
          <a:bodyPr/>
          <a:lstStyle/>
          <a:p>
            <a:pPr/>
            <a:r>
              <a:t>What is the difference between </a:t>
            </a:r>
            <a:r>
              <a:rPr>
                <a:solidFill>
                  <a:srgbClr val="0000FF"/>
                </a:solidFill>
              </a:rPr>
              <a:t>software engineering</a:t>
            </a:r>
            <a:r>
              <a:t> and </a:t>
            </a:r>
            <a:r>
              <a:rPr>
                <a:solidFill>
                  <a:srgbClr val="0000FF"/>
                </a:solidFill>
              </a:rPr>
              <a:t>system engineering</a:t>
            </a:r>
            <a:r>
              <a:t>?</a:t>
            </a:r>
          </a:p>
        </p:txBody>
      </p:sp>
      <p:sp>
        <p:nvSpPr>
          <p:cNvPr id="190" name="Content Placeholder 2"/>
          <p:cNvSpPr txBox="1"/>
          <p:nvPr>
            <p:ph type="body" idx="1"/>
          </p:nvPr>
        </p:nvSpPr>
        <p:spPr>
          <a:xfrm>
            <a:off x="457200" y="1600200"/>
            <a:ext cx="8229600" cy="4525963"/>
          </a:xfrm>
          <a:prstGeom prst="rect">
            <a:avLst/>
          </a:prstGeom>
        </p:spPr>
        <p:txBody>
          <a:bodyPr/>
          <a:lstStyle/>
          <a:p>
            <a:pPr/>
            <a:r>
              <a:t>System engineering is concerned with all aspects of computer-based systems development including hardware, software and process engineering. Software engineering is part of this more general process</a:t>
            </a:r>
          </a:p>
        </p:txBody>
      </p:sp>
      <p:sp>
        <p:nvSpPr>
          <p:cNvPr id="191" name="Slide Number Placeholder 5"/>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2" name="Picture 6" descr="Picture 6"/>
          <p:cNvPicPr>
            <a:picLocks noChangeAspect="1"/>
          </p:cNvPicPr>
          <p:nvPr/>
        </p:nvPicPr>
        <p:blipFill>
          <a:blip r:embed="rId2">
            <a:extLst/>
          </a:blip>
          <a:srcRect l="0" t="0" r="0" b="5409"/>
          <a:stretch>
            <a:fillRect/>
          </a:stretch>
        </p:blipFill>
        <p:spPr>
          <a:xfrm>
            <a:off x="2884384" y="3163683"/>
            <a:ext cx="3375232" cy="319266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Footer Placeholder 3"/>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195" name="Title 1"/>
          <p:cNvSpPr txBox="1"/>
          <p:nvPr>
            <p:ph type="title"/>
          </p:nvPr>
        </p:nvSpPr>
        <p:spPr>
          <a:xfrm>
            <a:off x="457199" y="274638"/>
            <a:ext cx="7293234" cy="1143001"/>
          </a:xfrm>
          <a:prstGeom prst="rect">
            <a:avLst/>
          </a:prstGeom>
        </p:spPr>
        <p:txBody>
          <a:bodyPr/>
          <a:lstStyle/>
          <a:p>
            <a:pPr/>
            <a:r>
              <a:t>What are the </a:t>
            </a:r>
            <a:r>
              <a:rPr>
                <a:solidFill>
                  <a:srgbClr val="0000FF"/>
                </a:solidFill>
              </a:rPr>
              <a:t>key challenges </a:t>
            </a:r>
            <a:r>
              <a:t>facing software engineering?</a:t>
            </a:r>
          </a:p>
        </p:txBody>
      </p:sp>
      <p:sp>
        <p:nvSpPr>
          <p:cNvPr id="196" name="Content Placeholder 2"/>
          <p:cNvSpPr txBox="1"/>
          <p:nvPr>
            <p:ph type="body" idx="1"/>
          </p:nvPr>
        </p:nvSpPr>
        <p:spPr>
          <a:xfrm>
            <a:off x="457200" y="1600200"/>
            <a:ext cx="8229600" cy="4525963"/>
          </a:xfrm>
          <a:prstGeom prst="rect">
            <a:avLst/>
          </a:prstGeom>
        </p:spPr>
        <p:txBody>
          <a:bodyPr/>
          <a:lstStyle/>
          <a:p>
            <a:pPr/>
            <a:r>
              <a:t>Coping with increasing diversity, demands for reduced delivery times and developing trustworthy software.</a:t>
            </a:r>
          </a:p>
        </p:txBody>
      </p:sp>
      <p:sp>
        <p:nvSpPr>
          <p:cNvPr id="197" name="Slide Number Placeholder 5"/>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8" name="Picture 6" descr="Picture 6"/>
          <p:cNvPicPr>
            <a:picLocks noChangeAspect="1"/>
          </p:cNvPicPr>
          <p:nvPr/>
        </p:nvPicPr>
        <p:blipFill>
          <a:blip r:embed="rId2">
            <a:extLst/>
          </a:blip>
          <a:stretch>
            <a:fillRect/>
          </a:stretch>
        </p:blipFill>
        <p:spPr>
          <a:xfrm>
            <a:off x="1259732" y="2833597"/>
            <a:ext cx="6624536" cy="289492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Footer Placeholder 3"/>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201" name="Title 1"/>
          <p:cNvSpPr txBox="1"/>
          <p:nvPr>
            <p:ph type="title"/>
          </p:nvPr>
        </p:nvSpPr>
        <p:spPr>
          <a:xfrm>
            <a:off x="457199" y="274638"/>
            <a:ext cx="7293234" cy="1143001"/>
          </a:xfrm>
          <a:prstGeom prst="rect">
            <a:avLst/>
          </a:prstGeom>
        </p:spPr>
        <p:txBody>
          <a:bodyPr/>
          <a:lstStyle/>
          <a:p>
            <a:pPr/>
            <a:r>
              <a:t>What are the </a:t>
            </a:r>
            <a:r>
              <a:rPr>
                <a:solidFill>
                  <a:srgbClr val="0000FF"/>
                </a:solidFill>
              </a:rPr>
              <a:t>costs </a:t>
            </a:r>
            <a:r>
              <a:t>of software engineering?</a:t>
            </a:r>
          </a:p>
        </p:txBody>
      </p:sp>
      <p:sp>
        <p:nvSpPr>
          <p:cNvPr id="202" name="Content Placeholder 2"/>
          <p:cNvSpPr txBox="1"/>
          <p:nvPr>
            <p:ph type="body" idx="1"/>
          </p:nvPr>
        </p:nvSpPr>
        <p:spPr>
          <a:xfrm>
            <a:off x="457200" y="1600200"/>
            <a:ext cx="8229600" cy="4525963"/>
          </a:xfrm>
          <a:prstGeom prst="rect">
            <a:avLst/>
          </a:prstGeom>
        </p:spPr>
        <p:txBody>
          <a:bodyPr/>
          <a:lstStyle/>
          <a:p>
            <a:pPr/>
            <a:r>
              <a:t>Roughly 60% of software costs are development costs, 40% are testing costs. For custom software, evolution costs often exceed development costs.</a:t>
            </a:r>
          </a:p>
        </p:txBody>
      </p:sp>
      <p:sp>
        <p:nvSpPr>
          <p:cNvPr id="203" name="Slide Number Placeholder 5"/>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4" name="Picture 2" descr="Picture 2"/>
          <p:cNvPicPr>
            <a:picLocks noChangeAspect="1"/>
          </p:cNvPicPr>
          <p:nvPr/>
        </p:nvPicPr>
        <p:blipFill>
          <a:blip r:embed="rId2">
            <a:extLst/>
          </a:blip>
          <a:stretch>
            <a:fillRect/>
          </a:stretch>
        </p:blipFill>
        <p:spPr>
          <a:xfrm>
            <a:off x="1700263" y="2878931"/>
            <a:ext cx="5743474" cy="336232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Footer Placeholder 3"/>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207" name="Title 1"/>
          <p:cNvSpPr txBox="1"/>
          <p:nvPr>
            <p:ph type="title"/>
          </p:nvPr>
        </p:nvSpPr>
        <p:spPr>
          <a:xfrm>
            <a:off x="457199" y="274638"/>
            <a:ext cx="7293234" cy="1143001"/>
          </a:xfrm>
          <a:prstGeom prst="rect">
            <a:avLst/>
          </a:prstGeom>
        </p:spPr>
        <p:txBody>
          <a:bodyPr/>
          <a:lstStyle/>
          <a:p>
            <a:pPr/>
            <a:r>
              <a:t>What are the </a:t>
            </a:r>
            <a:r>
              <a:rPr>
                <a:solidFill>
                  <a:srgbClr val="0000FF"/>
                </a:solidFill>
              </a:rPr>
              <a:t>best software engineering techniques and methods</a:t>
            </a:r>
            <a:r>
              <a:t>?</a:t>
            </a:r>
          </a:p>
        </p:txBody>
      </p:sp>
      <p:sp>
        <p:nvSpPr>
          <p:cNvPr id="208" name="Content Placeholder 2"/>
          <p:cNvSpPr txBox="1"/>
          <p:nvPr>
            <p:ph type="body" idx="1"/>
          </p:nvPr>
        </p:nvSpPr>
        <p:spPr>
          <a:xfrm>
            <a:off x="457200" y="1600200"/>
            <a:ext cx="8229600" cy="4525963"/>
          </a:xfrm>
          <a:prstGeom prst="rect">
            <a:avLst/>
          </a:prstGeom>
        </p:spPr>
        <p:txBody>
          <a:bodyPr/>
          <a:lstStyle/>
          <a:p>
            <a:pPr/>
            <a: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analysable specification to be developed. You can’t, therefore, say that one method is better than another.</a:t>
            </a:r>
          </a:p>
        </p:txBody>
      </p:sp>
      <p:sp>
        <p:nvSpPr>
          <p:cNvPr id="209" name="Slide Number Placeholder 5"/>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0" name="Picture 6" descr="Picture 6"/>
          <p:cNvPicPr>
            <a:picLocks noChangeAspect="1"/>
          </p:cNvPicPr>
          <p:nvPr/>
        </p:nvPicPr>
        <p:blipFill>
          <a:blip r:embed="rId2">
            <a:extLst/>
          </a:blip>
          <a:stretch>
            <a:fillRect/>
          </a:stretch>
        </p:blipFill>
        <p:spPr>
          <a:xfrm>
            <a:off x="2812913" y="4610572"/>
            <a:ext cx="3518174" cy="211090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Footer Placeholder 3"/>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213" name="Title 1"/>
          <p:cNvSpPr txBox="1"/>
          <p:nvPr>
            <p:ph type="title"/>
          </p:nvPr>
        </p:nvSpPr>
        <p:spPr>
          <a:xfrm>
            <a:off x="457199" y="274638"/>
            <a:ext cx="7293234" cy="1143001"/>
          </a:xfrm>
          <a:prstGeom prst="rect">
            <a:avLst/>
          </a:prstGeom>
        </p:spPr>
        <p:txBody>
          <a:bodyPr/>
          <a:lstStyle/>
          <a:p>
            <a:pPr/>
            <a:r>
              <a:t>What differences has the </a:t>
            </a:r>
            <a:r>
              <a:rPr>
                <a:solidFill>
                  <a:srgbClr val="0000FF"/>
                </a:solidFill>
              </a:rPr>
              <a:t>web</a:t>
            </a:r>
            <a:r>
              <a:t> made to software engineering?</a:t>
            </a:r>
          </a:p>
        </p:txBody>
      </p:sp>
      <p:sp>
        <p:nvSpPr>
          <p:cNvPr id="214" name="Content Placeholder 2"/>
          <p:cNvSpPr txBox="1"/>
          <p:nvPr>
            <p:ph type="body" idx="1"/>
          </p:nvPr>
        </p:nvSpPr>
        <p:spPr>
          <a:xfrm>
            <a:off x="457200" y="1600200"/>
            <a:ext cx="8229600" cy="4525963"/>
          </a:xfrm>
          <a:prstGeom prst="rect">
            <a:avLst/>
          </a:prstGeom>
        </p:spPr>
        <p:txBody>
          <a:bodyPr/>
          <a:lstStyle/>
          <a:p>
            <a:pPr/>
            <a:r>
              <a:t>The web has led to the availability of software services and the possibility of developing highly distributed service-based systems. Web-based systems development has led to important advances in programming languages and software reuse.</a:t>
            </a:r>
          </a:p>
        </p:txBody>
      </p:sp>
      <p:sp>
        <p:nvSpPr>
          <p:cNvPr id="215" name="Slide Number Placeholder 5"/>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6" name="Picture 7" descr="Picture 7"/>
          <p:cNvPicPr>
            <a:picLocks noChangeAspect="1"/>
          </p:cNvPicPr>
          <p:nvPr/>
        </p:nvPicPr>
        <p:blipFill>
          <a:blip r:embed="rId2">
            <a:extLst/>
          </a:blip>
          <a:srcRect l="0" t="0" r="0" b="17197"/>
          <a:stretch>
            <a:fillRect/>
          </a:stretch>
        </p:blipFill>
        <p:spPr>
          <a:xfrm>
            <a:off x="2976664" y="3545730"/>
            <a:ext cx="3506821" cy="290371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219" name="Title 1"/>
          <p:cNvSpPr txBox="1"/>
          <p:nvPr>
            <p:ph type="title"/>
          </p:nvPr>
        </p:nvSpPr>
        <p:spPr>
          <a:xfrm>
            <a:off x="457199" y="274638"/>
            <a:ext cx="7293234" cy="1143001"/>
          </a:xfrm>
          <a:prstGeom prst="rect">
            <a:avLst/>
          </a:prstGeom>
        </p:spPr>
        <p:txBody>
          <a:bodyPr/>
          <a:lstStyle/>
          <a:p>
            <a:pPr/>
            <a:r>
              <a:t>Software products</a:t>
            </a:r>
          </a:p>
        </p:txBody>
      </p:sp>
      <p:sp>
        <p:nvSpPr>
          <p:cNvPr id="220"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Generic products</a:t>
            </a:r>
          </a:p>
          <a:p>
            <a:pPr lvl="1" marL="742950" indent="-285750">
              <a:spcBef>
                <a:spcPts val="300"/>
              </a:spcBef>
              <a:defRPr sz="2000"/>
            </a:pPr>
            <a:r>
              <a:t>Stand-alone systems that are marketed and sold to any customer who wishes to buy them</a:t>
            </a:r>
          </a:p>
          <a:p>
            <a:pPr lvl="1" marL="742950" indent="-285750">
              <a:spcBef>
                <a:spcPts val="300"/>
              </a:spcBef>
              <a:defRPr sz="2000"/>
            </a:pPr>
            <a:r>
              <a:t>Examples – PC software such as graphics programs, project management tools; CAD software; software for specific markets such as appointments systems for dentists</a:t>
            </a:r>
          </a:p>
          <a:p>
            <a:pPr>
              <a:defRPr>
                <a:solidFill>
                  <a:srgbClr val="0000FF"/>
                </a:solidFill>
              </a:defRPr>
            </a:pPr>
            <a:r>
              <a:t>Customized products</a:t>
            </a:r>
          </a:p>
          <a:p>
            <a:pPr lvl="1" marL="742950" indent="-285750">
              <a:spcBef>
                <a:spcPts val="300"/>
              </a:spcBef>
              <a:defRPr sz="2000"/>
            </a:pPr>
            <a:r>
              <a:t>Software that is commissioned by a specific customer to meet their own needs </a:t>
            </a:r>
          </a:p>
          <a:p>
            <a:pPr lvl="1" marL="742950" indent="-285750">
              <a:spcBef>
                <a:spcPts val="300"/>
              </a:spcBef>
              <a:defRPr sz="2000"/>
            </a:pPr>
            <a:r>
              <a:t>Examples – embedded control systems, air traffic control software, traffic monitoring systems</a:t>
            </a:r>
          </a:p>
        </p:txBody>
      </p:sp>
      <p:sp>
        <p:nvSpPr>
          <p:cNvPr id="221"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224" name="Title 1"/>
          <p:cNvSpPr txBox="1"/>
          <p:nvPr>
            <p:ph type="title"/>
          </p:nvPr>
        </p:nvSpPr>
        <p:spPr>
          <a:xfrm>
            <a:off x="457199" y="274638"/>
            <a:ext cx="7293234" cy="1143001"/>
          </a:xfrm>
          <a:prstGeom prst="rect">
            <a:avLst/>
          </a:prstGeom>
        </p:spPr>
        <p:txBody>
          <a:bodyPr/>
          <a:lstStyle/>
          <a:p>
            <a:pPr/>
            <a:r>
              <a:t>Product specification</a:t>
            </a:r>
          </a:p>
        </p:txBody>
      </p:sp>
      <p:sp>
        <p:nvSpPr>
          <p:cNvPr id="225"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Generic products</a:t>
            </a:r>
          </a:p>
          <a:p>
            <a:pPr lvl="1" marL="742950" indent="-285750">
              <a:spcBef>
                <a:spcPts val="300"/>
              </a:spcBef>
              <a:defRPr sz="2000"/>
            </a:pPr>
            <a:r>
              <a:t>The specification of what the software should do is owned by the software developer and decisions on software change are made by the developer or software product owner.</a:t>
            </a:r>
          </a:p>
          <a:p>
            <a:pPr>
              <a:defRPr>
                <a:solidFill>
                  <a:srgbClr val="0000FF"/>
                </a:solidFill>
              </a:defRPr>
            </a:pPr>
            <a:r>
              <a:t>Customized products</a:t>
            </a:r>
          </a:p>
          <a:p>
            <a:pPr lvl="1" marL="742950" indent="-285750">
              <a:spcBef>
                <a:spcPts val="300"/>
              </a:spcBef>
              <a:defRPr sz="2000"/>
            </a:pPr>
            <a:r>
              <a:t>The specification of what the software should do is owned by the customer for the software and they make decisions on software changes that are required</a:t>
            </a:r>
          </a:p>
        </p:txBody>
      </p:sp>
      <p:sp>
        <p:nvSpPr>
          <p:cNvPr id="226"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Footer Placeholder 2"/>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231" name="Title 1"/>
          <p:cNvSpPr txBox="1"/>
          <p:nvPr>
            <p:ph type="title"/>
          </p:nvPr>
        </p:nvSpPr>
        <p:spPr>
          <a:xfrm>
            <a:off x="457199" y="274638"/>
            <a:ext cx="7293234" cy="1143001"/>
          </a:xfrm>
          <a:prstGeom prst="rect">
            <a:avLst/>
          </a:prstGeom>
        </p:spPr>
        <p:txBody>
          <a:bodyPr/>
          <a:lstStyle/>
          <a:p>
            <a:pPr/>
            <a:r>
              <a:t>Essential attributes of good software</a:t>
            </a:r>
          </a:p>
        </p:txBody>
      </p:sp>
      <p:graphicFrame>
        <p:nvGraphicFramePr>
          <p:cNvPr id="232" name="Table 3"/>
          <p:cNvGraphicFramePr/>
          <p:nvPr/>
        </p:nvGraphicFramePr>
        <p:xfrm>
          <a:off x="892175" y="1782763"/>
          <a:ext cx="7485041" cy="3931404"/>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132105"/>
                <a:gridCol w="5352935"/>
              </a:tblGrid>
              <a:tr h="497387">
                <a:tc>
                  <a:txBody>
                    <a:bodyPr/>
                    <a:lstStyle/>
                    <a:p>
                      <a:pPr algn="just">
                        <a:defRPr b="0" sz="1800">
                          <a:solidFill>
                            <a:srgbClr val="000000"/>
                          </a:solidFill>
                        </a:defRPr>
                      </a:pPr>
                      <a:r>
                        <a:rPr b="1" sz="1400">
                          <a:solidFill>
                            <a:srgbClr val="FFFFFF"/>
                          </a:solidFill>
                          <a:latin typeface="Arial"/>
                          <a:ea typeface="Arial"/>
                          <a:cs typeface="Arial"/>
                        </a:rPr>
                        <a:t>Product characteristic</a:t>
                      </a:r>
                    </a:p>
                  </a:txBody>
                  <a:tcPr marL="54610" marR="54610" marT="54610" marB="54610" anchor="t" anchorCtr="0" horzOverflow="overflow">
                    <a:lnL w="12700">
                      <a:solidFill>
                        <a:schemeClr val="accent1"/>
                      </a:solidFill>
                    </a:lnL>
                  </a:tcPr>
                </a:tc>
                <a:tc>
                  <a:txBody>
                    <a:bodyPr/>
                    <a:lstStyle/>
                    <a:p>
                      <a:pPr algn="just">
                        <a:defRPr b="0" sz="1800">
                          <a:solidFill>
                            <a:srgbClr val="000000"/>
                          </a:solidFill>
                        </a:defRPr>
                      </a:pPr>
                      <a:r>
                        <a:rPr b="1" sz="1400">
                          <a:solidFill>
                            <a:srgbClr val="FFFFFF"/>
                          </a:solidFill>
                          <a:latin typeface="Arial"/>
                          <a:ea typeface="Arial"/>
                          <a:cs typeface="Arial"/>
                        </a:rPr>
                        <a:t>Description</a:t>
                      </a:r>
                    </a:p>
                  </a:txBody>
                  <a:tcPr marL="54610" marR="54610" marT="54610" marB="54610" anchor="t" anchorCtr="0" horzOverflow="overflow">
                    <a:lnR w="12700">
                      <a:solidFill>
                        <a:schemeClr val="accent1"/>
                      </a:solidFill>
                    </a:lnR>
                  </a:tcPr>
                </a:tc>
              </a:tr>
              <a:tr h="858504">
                <a:tc>
                  <a:txBody>
                    <a:bodyPr/>
                    <a:lstStyle/>
                    <a:p>
                      <a:pPr algn="just">
                        <a:defRPr sz="1800"/>
                      </a:pPr>
                      <a:r>
                        <a:rPr sz="1400">
                          <a:solidFill>
                            <a:srgbClr val="0000FF"/>
                          </a:solidFill>
                          <a:latin typeface="Arial"/>
                          <a:ea typeface="Arial"/>
                          <a:cs typeface="Arial"/>
                        </a:rPr>
                        <a:t>Maintainability</a:t>
                      </a:r>
                    </a:p>
                  </a:txBody>
                  <a:tcPr marL="0" marR="0" marT="0" marB="0" anchor="t" anchorCtr="0" horzOverflow="overflow">
                    <a:lnL w="12700">
                      <a:solidFill>
                        <a:schemeClr val="accent1"/>
                      </a:solidFill>
                    </a:lnL>
                  </a:tcPr>
                </a:tc>
                <a:tc>
                  <a:txBody>
                    <a:bodyPr/>
                    <a:lstStyle/>
                    <a:p>
                      <a:pPr algn="just">
                        <a:defRPr sz="1800"/>
                      </a:pPr>
                      <a:r>
                        <a:rPr sz="1400">
                          <a:latin typeface="Arial"/>
                          <a:ea typeface="Arial"/>
                          <a:cs typeface="Arial"/>
                        </a:rPr>
                        <a:t>Software should be written in such a way so that it can evolve to meet the changing needs of customers. This is a critical attribute because software change is an inevitable requirement of a changing business environment.</a:t>
                      </a:r>
                    </a:p>
                  </a:txBody>
                  <a:tcPr marL="0" marR="0" marT="0" marB="0" anchor="t" anchorCtr="0" horzOverflow="overflow">
                    <a:lnR w="12700">
                      <a:solidFill>
                        <a:schemeClr val="accent1"/>
                      </a:solidFill>
                    </a:lnR>
                  </a:tcPr>
                </a:tc>
              </a:tr>
              <a:tr h="1042469">
                <a:tc>
                  <a:txBody>
                    <a:bodyPr/>
                    <a:lstStyle/>
                    <a:p>
                      <a:pPr algn="l">
                        <a:defRPr sz="1800"/>
                      </a:pPr>
                      <a:r>
                        <a:rPr sz="1400">
                          <a:solidFill>
                            <a:srgbClr val="0000FF"/>
                          </a:solidFill>
                          <a:latin typeface="Arial"/>
                          <a:ea typeface="Arial"/>
                          <a:cs typeface="Arial"/>
                        </a:rPr>
                        <a:t>Dependability and security</a:t>
                      </a:r>
                    </a:p>
                  </a:txBody>
                  <a:tcPr marL="0" marR="0" marT="0" marB="0" anchor="t" anchorCtr="0" horzOverflow="overflow">
                    <a:lnL w="12700">
                      <a:solidFill>
                        <a:schemeClr val="accent1"/>
                      </a:solidFill>
                    </a:lnL>
                  </a:tcPr>
                </a:tc>
                <a:tc>
                  <a:txBody>
                    <a:bodyPr/>
                    <a:lstStyle/>
                    <a:p>
                      <a:pPr algn="just">
                        <a:defRPr sz="1800"/>
                      </a:pPr>
                      <a:r>
                        <a:rPr sz="1400">
                          <a:latin typeface="Arial"/>
                          <a:ea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p>
                  </a:txBody>
                  <a:tcPr marL="0" marR="0" marT="0" marB="0" anchor="t" anchorCtr="0" horzOverflow="overflow">
                    <a:lnR w="12700">
                      <a:solidFill>
                        <a:schemeClr val="accent1"/>
                      </a:solidFill>
                    </a:lnR>
                  </a:tcPr>
                </a:tc>
              </a:tr>
              <a:tr h="858504">
                <a:tc>
                  <a:txBody>
                    <a:bodyPr/>
                    <a:lstStyle/>
                    <a:p>
                      <a:pPr algn="just">
                        <a:defRPr sz="1800"/>
                      </a:pPr>
                      <a:r>
                        <a:rPr sz="1400">
                          <a:solidFill>
                            <a:srgbClr val="0000FF"/>
                          </a:solidFill>
                          <a:latin typeface="Arial"/>
                          <a:ea typeface="Arial"/>
                          <a:cs typeface="Arial"/>
                        </a:rPr>
                        <a:t>Efficiency</a:t>
                      </a:r>
                    </a:p>
                  </a:txBody>
                  <a:tcPr marL="0" marR="0" marT="0" marB="0" anchor="t" anchorCtr="0" horzOverflow="overflow">
                    <a:lnL w="12700">
                      <a:solidFill>
                        <a:schemeClr val="accent1"/>
                      </a:solidFill>
                    </a:lnL>
                  </a:tcPr>
                </a:tc>
                <a:tc>
                  <a:txBody>
                    <a:bodyPr/>
                    <a:lstStyle/>
                    <a:p>
                      <a:pPr algn="just">
                        <a:defRPr sz="1800"/>
                      </a:pPr>
                      <a:r>
                        <a:rPr sz="1400">
                          <a:latin typeface="Arial"/>
                          <a:ea typeface="Arial"/>
                          <a:cs typeface="Arial"/>
                        </a:rPr>
                        <a:t>Software should not make wasteful use of system resources such as memory and processor cycles. Efficiency therefore includes responsiveness, processing time, memory utilisation, etc.</a:t>
                      </a:r>
                    </a:p>
                  </a:txBody>
                  <a:tcPr marL="0" marR="0" marT="0" marB="0" anchor="t" anchorCtr="0" horzOverflow="overflow">
                    <a:lnR w="12700">
                      <a:solidFill>
                        <a:schemeClr val="accent1"/>
                      </a:solidFill>
                    </a:lnR>
                  </a:tcPr>
                </a:tc>
              </a:tr>
              <a:tr h="674539">
                <a:tc>
                  <a:txBody>
                    <a:bodyPr/>
                    <a:lstStyle/>
                    <a:p>
                      <a:pPr algn="just">
                        <a:defRPr sz="1800"/>
                      </a:pPr>
                      <a:r>
                        <a:rPr sz="1400">
                          <a:solidFill>
                            <a:srgbClr val="0000FF"/>
                          </a:solidFill>
                          <a:latin typeface="Arial"/>
                          <a:ea typeface="Arial"/>
                          <a:cs typeface="Arial"/>
                        </a:rPr>
                        <a:t>Acceptability</a:t>
                      </a:r>
                    </a:p>
                  </a:txBody>
                  <a:tcPr marL="0" marR="0" marT="0" marB="0" anchor="t" anchorCtr="0" horzOverflow="overflow">
                    <a:lnL w="12700">
                      <a:solidFill>
                        <a:schemeClr val="accent1"/>
                      </a:solidFill>
                    </a:lnL>
                  </a:tcPr>
                </a:tc>
                <a:tc>
                  <a:txBody>
                    <a:bodyPr/>
                    <a:lstStyle/>
                    <a:p>
                      <a:pPr algn="just">
                        <a:defRPr sz="1800"/>
                      </a:pPr>
                      <a:r>
                        <a:rPr sz="1400">
                          <a:latin typeface="Arial"/>
                          <a:ea typeface="Arial"/>
                          <a:cs typeface="Arial"/>
                        </a:rPr>
                        <a:t>Software must be acceptable to the type of users for which it is designed. This means that it must be understandable, usable and compatible with other systems that they use. </a:t>
                      </a:r>
                    </a:p>
                  </a:txBody>
                  <a:tcPr marL="0" marR="0" marT="0" marB="0" anchor="t" anchorCtr="0" horzOverflow="overflow">
                    <a:lnR w="12700">
                      <a:solidFill>
                        <a:schemeClr val="accent1"/>
                      </a:solidFill>
                    </a:lnR>
                  </a:tcPr>
                </a:tc>
              </a:tr>
            </a:tbl>
          </a:graphicData>
        </a:graphic>
      </p:graphicFrame>
      <p:sp>
        <p:nvSpPr>
          <p:cNvPr id="233" name="Slide Number Placeholder 7"/>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134" name="Title 1"/>
          <p:cNvSpPr txBox="1"/>
          <p:nvPr>
            <p:ph type="title"/>
          </p:nvPr>
        </p:nvSpPr>
        <p:spPr>
          <a:xfrm>
            <a:off x="457199" y="274638"/>
            <a:ext cx="7293234" cy="1143001"/>
          </a:xfrm>
          <a:prstGeom prst="rect">
            <a:avLst/>
          </a:prstGeom>
        </p:spPr>
        <p:txBody>
          <a:bodyPr/>
          <a:lstStyle/>
          <a:p>
            <a:pPr/>
            <a:r>
              <a:t>Topics covered</a:t>
            </a:r>
          </a:p>
        </p:txBody>
      </p:sp>
      <p:sp>
        <p:nvSpPr>
          <p:cNvPr id="135" name="Content Placeholder 2"/>
          <p:cNvSpPr txBox="1"/>
          <p:nvPr>
            <p:ph type="body" idx="1"/>
          </p:nvPr>
        </p:nvSpPr>
        <p:spPr>
          <a:xfrm>
            <a:off x="457199" y="1600200"/>
            <a:ext cx="8570563" cy="4525963"/>
          </a:xfrm>
          <a:prstGeom prst="rect">
            <a:avLst/>
          </a:prstGeom>
        </p:spPr>
        <p:txBody>
          <a:bodyPr/>
          <a:lstStyle/>
          <a:p>
            <a:pPr>
              <a:defRPr>
                <a:solidFill>
                  <a:srgbClr val="0000FF"/>
                </a:solidFill>
              </a:defRPr>
            </a:pPr>
            <a:r>
              <a:t>Professional software development</a:t>
            </a:r>
          </a:p>
          <a:p>
            <a:pPr lvl="1" marL="742950" indent="-285750">
              <a:spcBef>
                <a:spcPts val="300"/>
              </a:spcBef>
              <a:defRPr sz="2000"/>
            </a:pPr>
            <a:r>
              <a:t>What is meant by software engineering</a:t>
            </a:r>
          </a:p>
          <a:p>
            <a:pPr>
              <a:defRPr>
                <a:solidFill>
                  <a:srgbClr val="0000FF"/>
                </a:solidFill>
              </a:defRPr>
            </a:pPr>
            <a:r>
              <a:t>Software engineering ethics</a:t>
            </a:r>
          </a:p>
          <a:p>
            <a:pPr lvl="1" marL="742950" indent="-285750">
              <a:spcBef>
                <a:spcPts val="300"/>
              </a:spcBef>
              <a:defRPr sz="2000"/>
            </a:pPr>
            <a:r>
              <a:t>A brief introduction to ethical issues that affect software engineering</a:t>
            </a:r>
          </a:p>
          <a:p>
            <a:pPr>
              <a:defRPr>
                <a:solidFill>
                  <a:srgbClr val="0000FF"/>
                </a:solidFill>
              </a:defRPr>
            </a:pPr>
            <a:r>
              <a:t>Case studies</a:t>
            </a:r>
          </a:p>
          <a:p>
            <a:pPr lvl="1" marL="742950" indent="-285750">
              <a:spcBef>
                <a:spcPts val="300"/>
              </a:spcBef>
              <a:defRPr sz="2000"/>
            </a:pPr>
            <a:r>
              <a:t>An introduction to three examples that are used in later chapters in the book</a:t>
            </a:r>
          </a:p>
        </p:txBody>
      </p:sp>
      <p:sp>
        <p:nvSpPr>
          <p:cNvPr id="136" name="Slide Number Placeholder 8"/>
          <p:cNvSpPr txBox="1"/>
          <p:nvPr>
            <p:ph type="sldNum" sz="quarter" idx="4294967295"/>
          </p:nvPr>
        </p:nvSpPr>
        <p:spPr>
          <a:xfrm>
            <a:off x="8497902" y="6406784"/>
            <a:ext cx="188896"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236" name="Title 1"/>
          <p:cNvSpPr txBox="1"/>
          <p:nvPr>
            <p:ph type="title"/>
          </p:nvPr>
        </p:nvSpPr>
        <p:spPr>
          <a:xfrm>
            <a:off x="457199" y="274638"/>
            <a:ext cx="7293234" cy="1143001"/>
          </a:xfrm>
          <a:prstGeom prst="rect">
            <a:avLst/>
          </a:prstGeom>
        </p:spPr>
        <p:txBody>
          <a:bodyPr/>
          <a:lstStyle/>
          <a:p>
            <a:pPr/>
            <a:r>
              <a:t>Software engineering</a:t>
            </a:r>
          </a:p>
        </p:txBody>
      </p:sp>
      <p:sp>
        <p:nvSpPr>
          <p:cNvPr id="237" name="Content Placeholder 2"/>
          <p:cNvSpPr txBox="1"/>
          <p:nvPr>
            <p:ph type="body" idx="1"/>
          </p:nvPr>
        </p:nvSpPr>
        <p:spPr>
          <a:xfrm>
            <a:off x="457200" y="1600200"/>
            <a:ext cx="8229600" cy="4525963"/>
          </a:xfrm>
          <a:prstGeom prst="rect">
            <a:avLst/>
          </a:prstGeom>
        </p:spPr>
        <p:txBody>
          <a:bodyPr/>
          <a:lstStyle/>
          <a:p>
            <a:pPr>
              <a:defRPr i="1">
                <a:solidFill>
                  <a:srgbClr val="C00000"/>
                </a:solidFill>
              </a:defRPr>
            </a:pPr>
            <a:r>
              <a:t>Software engineering </a:t>
            </a:r>
            <a:r>
              <a:rPr i="0">
                <a:solidFill>
                  <a:srgbClr val="46424D"/>
                </a:solidFill>
              </a:rPr>
              <a:t>is an engineering discipline that is concerned with all aspects of software production from the early stages of system specification through to maintaining the system after it has gone into use</a:t>
            </a:r>
          </a:p>
          <a:p>
            <a:pPr>
              <a:defRPr>
                <a:solidFill>
                  <a:srgbClr val="0000FF"/>
                </a:solidFill>
              </a:defRPr>
            </a:pPr>
            <a:r>
              <a:t>Engineering discipline</a:t>
            </a:r>
          </a:p>
          <a:p>
            <a:pPr lvl="1" marL="742950" indent="-285750">
              <a:spcBef>
                <a:spcPts val="300"/>
              </a:spcBef>
              <a:defRPr sz="2000"/>
            </a:pPr>
            <a:r>
              <a:t>Using appropriate theories and methods to solve problems bearing in mind organizational and financial constraints</a:t>
            </a:r>
          </a:p>
          <a:p>
            <a:pPr/>
            <a:r>
              <a:t>All aspects of </a:t>
            </a:r>
            <a:r>
              <a:rPr>
                <a:solidFill>
                  <a:srgbClr val="0000FF"/>
                </a:solidFill>
              </a:rPr>
              <a:t>software production</a:t>
            </a:r>
            <a:endParaRPr>
              <a:solidFill>
                <a:srgbClr val="0000FF"/>
              </a:solidFill>
            </a:endParaRPr>
          </a:p>
          <a:p>
            <a:pPr lvl="1" marL="742950" indent="-285750">
              <a:spcBef>
                <a:spcPts val="300"/>
              </a:spcBef>
              <a:defRPr sz="2000"/>
            </a:pPr>
            <a:r>
              <a:t>Not just technical process of development. Also project management and the development of tools, methods, etc. to support software production</a:t>
            </a:r>
          </a:p>
        </p:txBody>
      </p:sp>
      <p:sp>
        <p:nvSpPr>
          <p:cNvPr id="238"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243" name="Title 1"/>
          <p:cNvSpPr txBox="1"/>
          <p:nvPr>
            <p:ph type="title"/>
          </p:nvPr>
        </p:nvSpPr>
        <p:spPr>
          <a:xfrm>
            <a:off x="457199" y="274638"/>
            <a:ext cx="7293234" cy="1143001"/>
          </a:xfrm>
          <a:prstGeom prst="rect">
            <a:avLst/>
          </a:prstGeom>
        </p:spPr>
        <p:txBody>
          <a:bodyPr/>
          <a:lstStyle/>
          <a:p>
            <a:pPr/>
            <a:r>
              <a:t>Importance of software engineering</a:t>
            </a:r>
          </a:p>
        </p:txBody>
      </p:sp>
      <p:sp>
        <p:nvSpPr>
          <p:cNvPr id="244" name="Content Placeholder 2"/>
          <p:cNvSpPr txBox="1"/>
          <p:nvPr>
            <p:ph type="body" idx="1"/>
          </p:nvPr>
        </p:nvSpPr>
        <p:spPr>
          <a:xfrm>
            <a:off x="457200" y="1600200"/>
            <a:ext cx="8229600" cy="4525963"/>
          </a:xfrm>
          <a:prstGeom prst="rect">
            <a:avLst/>
          </a:prstGeom>
        </p:spPr>
        <p:txBody>
          <a:bodyPr/>
          <a:lstStyle/>
          <a:p>
            <a:pPr/>
            <a:r>
              <a:t>More and more, individuals and society rely on advanced software systems. We need to be able to produce reliable and trustworthy systems economically and quickly.</a:t>
            </a:r>
          </a:p>
          <a:p>
            <a:pPr/>
            <a:r>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p:txBody>
      </p:sp>
      <p:sp>
        <p:nvSpPr>
          <p:cNvPr id="245"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250" name="Title 1"/>
          <p:cNvSpPr txBox="1"/>
          <p:nvPr>
            <p:ph type="title"/>
          </p:nvPr>
        </p:nvSpPr>
        <p:spPr>
          <a:xfrm>
            <a:off x="457199" y="274638"/>
            <a:ext cx="7293234" cy="1143001"/>
          </a:xfrm>
          <a:prstGeom prst="rect">
            <a:avLst/>
          </a:prstGeom>
        </p:spPr>
        <p:txBody>
          <a:bodyPr/>
          <a:lstStyle/>
          <a:p>
            <a:pPr/>
            <a:r>
              <a:t>Software process activities</a:t>
            </a:r>
          </a:p>
        </p:txBody>
      </p:sp>
      <p:sp>
        <p:nvSpPr>
          <p:cNvPr id="251"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Software specification</a:t>
            </a:r>
            <a:r>
              <a:rPr>
                <a:solidFill>
                  <a:srgbClr val="46424D"/>
                </a:solidFill>
              </a:rPr>
              <a:t>, where customers, product managers, and engineers define the software that is to be produced and the constraints on its operation</a:t>
            </a:r>
          </a:p>
          <a:p>
            <a:pPr>
              <a:defRPr>
                <a:solidFill>
                  <a:srgbClr val="0000FF"/>
                </a:solidFill>
              </a:defRPr>
            </a:pPr>
            <a:r>
              <a:t>Software development</a:t>
            </a:r>
            <a:r>
              <a:rPr>
                <a:solidFill>
                  <a:srgbClr val="46424D"/>
                </a:solidFill>
              </a:rPr>
              <a:t>, where the software is designed and programmed</a:t>
            </a:r>
          </a:p>
          <a:p>
            <a:pPr>
              <a:defRPr>
                <a:solidFill>
                  <a:srgbClr val="0000FF"/>
                </a:solidFill>
              </a:defRPr>
            </a:pPr>
            <a:r>
              <a:t>Software validation</a:t>
            </a:r>
            <a:r>
              <a:rPr>
                <a:solidFill>
                  <a:srgbClr val="46424D"/>
                </a:solidFill>
              </a:rPr>
              <a:t>, where the software is checked to </a:t>
            </a:r>
            <a:r>
              <a:rPr>
                <a:solidFill>
                  <a:srgbClr val="000000"/>
                </a:solidFill>
              </a:rPr>
              <a:t>ensure that it is what the customer requires</a:t>
            </a:r>
          </a:p>
          <a:p>
            <a:pPr>
              <a:defRPr>
                <a:solidFill>
                  <a:srgbClr val="0000FF"/>
                </a:solidFill>
              </a:defRPr>
            </a:pPr>
            <a:r>
              <a:t>Software evolution</a:t>
            </a:r>
            <a:r>
              <a:rPr>
                <a:solidFill>
                  <a:srgbClr val="46424D"/>
                </a:solidFill>
              </a:rPr>
              <a:t>, where the software is modified to reflect changing customer and market requirements</a:t>
            </a:r>
          </a:p>
        </p:txBody>
      </p:sp>
      <p:sp>
        <p:nvSpPr>
          <p:cNvPr id="252"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Footer Placeholder 3"/>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255" name="Rectangle 7"/>
          <p:cNvSpPr/>
          <p:nvPr/>
        </p:nvSpPr>
        <p:spPr>
          <a:xfrm>
            <a:off x="212270" y="159543"/>
            <a:ext cx="8719457" cy="6081716"/>
          </a:xfrm>
          <a:prstGeom prst="rect">
            <a:avLst/>
          </a:prstGeom>
          <a:solidFill>
            <a:srgbClr val="FFFFFF"/>
          </a:solidFill>
          <a:ln>
            <a:solidFill>
              <a:srgbClr val="FFFFFF"/>
            </a:solidFill>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latin typeface="+mj-lt"/>
                <a:ea typeface="+mj-ea"/>
                <a:cs typeface="+mj-cs"/>
                <a:sym typeface="Calibri"/>
              </a:defRPr>
            </a:pPr>
          </a:p>
        </p:txBody>
      </p:sp>
      <p:sp>
        <p:nvSpPr>
          <p:cNvPr id="256" name="Title 1"/>
          <p:cNvSpPr txBox="1"/>
          <p:nvPr>
            <p:ph type="title"/>
          </p:nvPr>
        </p:nvSpPr>
        <p:spPr>
          <a:xfrm>
            <a:off x="457199" y="274638"/>
            <a:ext cx="7293234" cy="1143001"/>
          </a:xfrm>
          <a:prstGeom prst="rect">
            <a:avLst/>
          </a:prstGeom>
        </p:spPr>
        <p:txBody>
          <a:bodyPr/>
          <a:lstStyle/>
          <a:p>
            <a:pPr/>
          </a:p>
        </p:txBody>
      </p:sp>
      <p:sp>
        <p:nvSpPr>
          <p:cNvPr id="257" name="Content Placeholder 2"/>
          <p:cNvSpPr txBox="1"/>
          <p:nvPr>
            <p:ph type="body" idx="1"/>
          </p:nvPr>
        </p:nvSpPr>
        <p:spPr>
          <a:xfrm>
            <a:off x="457200" y="1600200"/>
            <a:ext cx="8229600" cy="4525963"/>
          </a:xfrm>
          <a:prstGeom prst="rect">
            <a:avLst/>
          </a:prstGeom>
        </p:spPr>
        <p:txBody>
          <a:bodyPr/>
          <a:lstStyle/>
          <a:p>
            <a:pPr/>
          </a:p>
        </p:txBody>
      </p:sp>
      <p:sp>
        <p:nvSpPr>
          <p:cNvPr id="258" name="Slide Number Placeholder 5"/>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9" name="Picture 6" descr="Picture 6"/>
          <p:cNvPicPr>
            <a:picLocks noChangeAspect="1"/>
          </p:cNvPicPr>
          <p:nvPr/>
        </p:nvPicPr>
        <p:blipFill>
          <a:blip r:embed="rId3">
            <a:extLst/>
          </a:blip>
          <a:stretch>
            <a:fillRect/>
          </a:stretch>
        </p:blipFill>
        <p:spPr>
          <a:xfrm>
            <a:off x="1196844" y="0"/>
            <a:ext cx="6820289" cy="68580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264" name="Title 1"/>
          <p:cNvSpPr txBox="1"/>
          <p:nvPr>
            <p:ph type="title"/>
          </p:nvPr>
        </p:nvSpPr>
        <p:spPr>
          <a:xfrm>
            <a:off x="457199" y="274638"/>
            <a:ext cx="7293234" cy="1143001"/>
          </a:xfrm>
          <a:prstGeom prst="rect">
            <a:avLst/>
          </a:prstGeom>
        </p:spPr>
        <p:txBody>
          <a:bodyPr/>
          <a:lstStyle/>
          <a:p>
            <a:pPr/>
            <a:r>
              <a:t>General issues that affect software</a:t>
            </a:r>
          </a:p>
        </p:txBody>
      </p:sp>
      <p:sp>
        <p:nvSpPr>
          <p:cNvPr id="265"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Heterogeneity </a:t>
            </a:r>
          </a:p>
          <a:p>
            <a:pPr lvl="1" marL="742950" indent="-285750">
              <a:spcBef>
                <a:spcPts val="300"/>
              </a:spcBef>
              <a:defRPr sz="2000"/>
            </a:pPr>
            <a:r>
              <a:t>Increasingly, systems are required to operate as distributed systems across networks that include different types of computer and mobile devices </a:t>
            </a:r>
          </a:p>
          <a:p>
            <a:pPr>
              <a:defRPr>
                <a:solidFill>
                  <a:srgbClr val="0000FF"/>
                </a:solidFill>
              </a:defRPr>
            </a:pPr>
            <a:r>
              <a:t>Business and social change</a:t>
            </a:r>
            <a:r>
              <a:rPr>
                <a:solidFill>
                  <a:srgbClr val="46424D"/>
                </a:solidFill>
              </a:rPr>
              <a:t> </a:t>
            </a:r>
          </a:p>
          <a:p>
            <a:pPr lvl="1" marL="742950" indent="-285750">
              <a:spcBef>
                <a:spcPts val="300"/>
              </a:spcBef>
              <a:defRPr sz="2000"/>
            </a:pPr>
            <a:r>
              <a:t>Business and society are changing incredibly quickly as emerging economies develop and new technologies become available. They need to be able to change their existing software and to rapidly develop new software. </a:t>
            </a:r>
          </a:p>
        </p:txBody>
      </p:sp>
      <p:sp>
        <p:nvSpPr>
          <p:cNvPr id="266"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269" name="Title 1"/>
          <p:cNvSpPr txBox="1"/>
          <p:nvPr>
            <p:ph type="title"/>
          </p:nvPr>
        </p:nvSpPr>
        <p:spPr>
          <a:xfrm>
            <a:off x="457199" y="274638"/>
            <a:ext cx="7293234" cy="1143001"/>
          </a:xfrm>
          <a:prstGeom prst="rect">
            <a:avLst/>
          </a:prstGeom>
        </p:spPr>
        <p:txBody>
          <a:bodyPr/>
          <a:lstStyle/>
          <a:p>
            <a:pPr/>
            <a:r>
              <a:t>General issues that affect software</a:t>
            </a:r>
          </a:p>
        </p:txBody>
      </p:sp>
      <p:sp>
        <p:nvSpPr>
          <p:cNvPr id="270"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Security and trust </a:t>
            </a:r>
          </a:p>
          <a:p>
            <a:pPr lvl="1" marL="742950" indent="-285750">
              <a:spcBef>
                <a:spcPts val="300"/>
              </a:spcBef>
              <a:defRPr sz="2000"/>
            </a:pPr>
            <a:r>
              <a:t>As software is intertwined with all aspects of our lives, it is essential that we can trust that software</a:t>
            </a:r>
          </a:p>
          <a:p>
            <a:pPr>
              <a:defRPr>
                <a:solidFill>
                  <a:srgbClr val="0000FF"/>
                </a:solidFill>
              </a:defRPr>
            </a:pPr>
            <a:r>
              <a:t>Scale</a:t>
            </a:r>
          </a:p>
          <a:p>
            <a:pPr lvl="1" marL="742950" indent="-285750">
              <a:spcBef>
                <a:spcPts val="300"/>
              </a:spcBef>
              <a:defRPr sz="2000"/>
            </a:pPr>
            <a:r>
              <a:t>Software has to be developed across a very wide range of scales, from very small embedded systems in portable or wearable devices through to Internet-scale, cloud-based systems that serve a global community</a:t>
            </a:r>
          </a:p>
        </p:txBody>
      </p:sp>
      <p:sp>
        <p:nvSpPr>
          <p:cNvPr id="271"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274" name="Title 1"/>
          <p:cNvSpPr txBox="1"/>
          <p:nvPr>
            <p:ph type="title"/>
          </p:nvPr>
        </p:nvSpPr>
        <p:spPr>
          <a:xfrm>
            <a:off x="457199" y="274638"/>
            <a:ext cx="7293234" cy="1143001"/>
          </a:xfrm>
          <a:prstGeom prst="rect">
            <a:avLst/>
          </a:prstGeom>
        </p:spPr>
        <p:txBody>
          <a:bodyPr/>
          <a:lstStyle/>
          <a:p>
            <a:pPr/>
            <a:r>
              <a:t>Software engineering diversity</a:t>
            </a:r>
          </a:p>
        </p:txBody>
      </p:sp>
      <p:sp>
        <p:nvSpPr>
          <p:cNvPr id="275" name="Content Placeholder 2"/>
          <p:cNvSpPr txBox="1"/>
          <p:nvPr>
            <p:ph type="body" idx="1"/>
          </p:nvPr>
        </p:nvSpPr>
        <p:spPr>
          <a:xfrm>
            <a:off x="457200" y="1600200"/>
            <a:ext cx="8229600" cy="4525963"/>
          </a:xfrm>
          <a:prstGeom prst="rect">
            <a:avLst/>
          </a:prstGeom>
        </p:spPr>
        <p:txBody>
          <a:bodyPr/>
          <a:lstStyle/>
          <a:p>
            <a:pPr/>
            <a:r>
              <a:t>There are many different types of software system and there is no universal set of software techniques that is applicable to all of these</a:t>
            </a:r>
          </a:p>
          <a:p>
            <a:pPr lvl="1" marL="742950" indent="-285750">
              <a:spcBef>
                <a:spcPts val="300"/>
              </a:spcBef>
              <a:defRPr sz="2000"/>
            </a:pPr>
            <a:r>
              <a:t>Unique by company or organization </a:t>
            </a:r>
          </a:p>
          <a:p>
            <a:pPr/>
            <a:r>
              <a:t>The software engineering methods and tools used depend on the type of application being developed, the requirements of the customer and the background of the development team</a:t>
            </a:r>
          </a:p>
        </p:txBody>
      </p:sp>
      <p:sp>
        <p:nvSpPr>
          <p:cNvPr id="276"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279" name="Title 1"/>
          <p:cNvSpPr txBox="1"/>
          <p:nvPr>
            <p:ph type="title"/>
          </p:nvPr>
        </p:nvSpPr>
        <p:spPr>
          <a:xfrm>
            <a:off x="457199" y="274638"/>
            <a:ext cx="7293234" cy="1143001"/>
          </a:xfrm>
          <a:prstGeom prst="rect">
            <a:avLst/>
          </a:prstGeom>
        </p:spPr>
        <p:txBody>
          <a:bodyPr/>
          <a:lstStyle/>
          <a:p>
            <a:pPr/>
            <a:r>
              <a:t>Application types</a:t>
            </a:r>
          </a:p>
        </p:txBody>
      </p:sp>
      <p:sp>
        <p:nvSpPr>
          <p:cNvPr id="280"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Stand-alone applications </a:t>
            </a:r>
          </a:p>
          <a:p>
            <a:pPr lvl="1" marL="742950" indent="-285750">
              <a:spcBef>
                <a:spcPts val="300"/>
              </a:spcBef>
              <a:defRPr sz="2000"/>
            </a:pPr>
            <a:r>
              <a:t>These are application systems that run on a local computer, such as a PC. They include all necessary functionality and do not need to be connected to a network. </a:t>
            </a:r>
          </a:p>
          <a:p>
            <a:pPr>
              <a:defRPr>
                <a:solidFill>
                  <a:srgbClr val="0000FF"/>
                </a:solidFill>
              </a:defRPr>
            </a:pPr>
            <a:r>
              <a:t>Interactive transaction-based applications</a:t>
            </a:r>
            <a:r>
              <a:rPr i="1"/>
              <a:t> </a:t>
            </a:r>
          </a:p>
          <a:p>
            <a:pPr lvl="1" marL="742950" indent="-285750">
              <a:spcBef>
                <a:spcPts val="300"/>
              </a:spcBef>
              <a:defRPr sz="2000"/>
            </a:pPr>
            <a:r>
              <a:t>Applications that execute on a remote computer and are accessed by users from their own PCs or terminals. These include web applications such as e-commerce applications. </a:t>
            </a:r>
          </a:p>
          <a:p>
            <a:pPr>
              <a:defRPr>
                <a:solidFill>
                  <a:srgbClr val="0000FF"/>
                </a:solidFill>
              </a:defRPr>
            </a:pPr>
            <a:r>
              <a:t>Embedded control systems </a:t>
            </a:r>
          </a:p>
          <a:p>
            <a:pPr lvl="1" marL="742950" indent="-285750">
              <a:spcBef>
                <a:spcPts val="300"/>
              </a:spcBef>
              <a:defRPr sz="2000"/>
            </a:pPr>
            <a:r>
              <a:t>These are software control systems that control and manage hardware devices. Numerically, there are probably more embedded systems than any other type of system. </a:t>
            </a:r>
          </a:p>
        </p:txBody>
      </p:sp>
      <p:sp>
        <p:nvSpPr>
          <p:cNvPr id="281"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286" name="Title 1"/>
          <p:cNvSpPr txBox="1"/>
          <p:nvPr>
            <p:ph type="title"/>
          </p:nvPr>
        </p:nvSpPr>
        <p:spPr>
          <a:xfrm>
            <a:off x="457199" y="274638"/>
            <a:ext cx="7293234" cy="1143001"/>
          </a:xfrm>
          <a:prstGeom prst="rect">
            <a:avLst/>
          </a:prstGeom>
        </p:spPr>
        <p:txBody>
          <a:bodyPr/>
          <a:lstStyle/>
          <a:p>
            <a:pPr/>
            <a:r>
              <a:t>Application types</a:t>
            </a:r>
          </a:p>
        </p:txBody>
      </p:sp>
      <p:sp>
        <p:nvSpPr>
          <p:cNvPr id="287"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Batch processing systems </a:t>
            </a:r>
          </a:p>
          <a:p>
            <a:pPr lvl="1" marL="742950" indent="-285750">
              <a:spcBef>
                <a:spcPts val="300"/>
              </a:spcBef>
              <a:defRPr sz="2000"/>
            </a:pPr>
            <a:r>
              <a:t>These are business systems that are designed to process data in large batches. They process large numbers of individual inputs to create corresponding outputs. </a:t>
            </a:r>
          </a:p>
          <a:p>
            <a:pPr>
              <a:defRPr>
                <a:solidFill>
                  <a:srgbClr val="0000FF"/>
                </a:solidFill>
              </a:defRPr>
            </a:pPr>
            <a:r>
              <a:t>Entertainment systems </a:t>
            </a:r>
          </a:p>
          <a:p>
            <a:pPr lvl="1" marL="742950" indent="-285750">
              <a:spcBef>
                <a:spcPts val="300"/>
              </a:spcBef>
              <a:defRPr sz="2000"/>
            </a:pPr>
            <a:r>
              <a:t>These are systems that are primarily for personal use and which are intended to entertain the user. </a:t>
            </a:r>
          </a:p>
          <a:p>
            <a:pPr>
              <a:defRPr>
                <a:solidFill>
                  <a:srgbClr val="0000FF"/>
                </a:solidFill>
              </a:defRPr>
            </a:pPr>
            <a:r>
              <a:t>Systems for modelling and simulation </a:t>
            </a:r>
          </a:p>
          <a:p>
            <a:pPr lvl="1" marL="742950" indent="-285750">
              <a:spcBef>
                <a:spcPts val="300"/>
              </a:spcBef>
              <a:defRPr sz="2000"/>
            </a:pPr>
            <a:r>
              <a:t>These are systems that are developed by scientists and engineers to model physical processes or situations, which include many, separate, interacting objects </a:t>
            </a:r>
          </a:p>
        </p:txBody>
      </p:sp>
      <p:sp>
        <p:nvSpPr>
          <p:cNvPr id="288"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2"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293" name="Title 1"/>
          <p:cNvSpPr txBox="1"/>
          <p:nvPr>
            <p:ph type="title"/>
          </p:nvPr>
        </p:nvSpPr>
        <p:spPr>
          <a:xfrm>
            <a:off x="457199" y="274638"/>
            <a:ext cx="7293234" cy="1143001"/>
          </a:xfrm>
          <a:prstGeom prst="rect">
            <a:avLst/>
          </a:prstGeom>
        </p:spPr>
        <p:txBody>
          <a:bodyPr/>
          <a:lstStyle/>
          <a:p>
            <a:pPr/>
            <a:r>
              <a:t>Application types</a:t>
            </a:r>
          </a:p>
        </p:txBody>
      </p:sp>
      <p:sp>
        <p:nvSpPr>
          <p:cNvPr id="294"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Data collection systems </a:t>
            </a:r>
            <a:r>
              <a:rPr i="1">
                <a:solidFill>
                  <a:srgbClr val="46424D"/>
                </a:solidFill>
              </a:rPr>
              <a:t>	</a:t>
            </a:r>
          </a:p>
          <a:p>
            <a:pPr lvl="1" marL="742950" indent="-285750">
              <a:spcBef>
                <a:spcPts val="300"/>
              </a:spcBef>
              <a:defRPr sz="2000"/>
            </a:pPr>
            <a:r>
              <a:t>These are systems that collect data from their environment using a set of sensors and send that data to other systems for processing </a:t>
            </a:r>
          </a:p>
          <a:p>
            <a:pPr>
              <a:defRPr>
                <a:solidFill>
                  <a:srgbClr val="0000FF"/>
                </a:solidFill>
              </a:defRPr>
            </a:pPr>
            <a:r>
              <a:t>Systems of systems </a:t>
            </a:r>
          </a:p>
          <a:p>
            <a:pPr lvl="1" marL="742950" indent="-285750">
              <a:spcBef>
                <a:spcPts val="300"/>
              </a:spcBef>
              <a:defRPr sz="2000"/>
            </a:pPr>
            <a:r>
              <a:t>These are systems that are composed of a number of other software systems</a:t>
            </a:r>
          </a:p>
        </p:txBody>
      </p:sp>
      <p:sp>
        <p:nvSpPr>
          <p:cNvPr id="295"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Footer Placeholder 4"/>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139" name="Rectangle 4"/>
          <p:cNvSpPr txBox="1"/>
          <p:nvPr>
            <p:ph type="title"/>
          </p:nvPr>
        </p:nvSpPr>
        <p:spPr>
          <a:xfrm>
            <a:off x="457199" y="274638"/>
            <a:ext cx="7293234" cy="1143001"/>
          </a:xfrm>
          <a:prstGeom prst="rect">
            <a:avLst/>
          </a:prstGeom>
        </p:spPr>
        <p:txBody>
          <a:bodyPr/>
          <a:lstStyle/>
          <a:p>
            <a:pPr/>
            <a:r>
              <a:t>Software engineering</a:t>
            </a:r>
          </a:p>
        </p:txBody>
      </p:sp>
      <p:sp>
        <p:nvSpPr>
          <p:cNvPr id="140" name="Rectangle 5"/>
          <p:cNvSpPr txBox="1"/>
          <p:nvPr>
            <p:ph type="body" idx="1"/>
          </p:nvPr>
        </p:nvSpPr>
        <p:spPr>
          <a:xfrm>
            <a:off x="457200" y="1600200"/>
            <a:ext cx="8229600" cy="4525963"/>
          </a:xfrm>
          <a:prstGeom prst="rect">
            <a:avLst/>
          </a:prstGeom>
        </p:spPr>
        <p:txBody>
          <a:bodyPr/>
          <a:lstStyle/>
          <a:p>
            <a:pPr/>
            <a:r>
              <a:t>The economies of all developed nations are </a:t>
            </a:r>
            <a:br/>
            <a:r>
              <a:t>dependent on software</a:t>
            </a:r>
          </a:p>
          <a:p>
            <a:pPr/>
            <a:r>
              <a:t>More and more systems are software controlled</a:t>
            </a:r>
          </a:p>
          <a:p>
            <a:pPr/>
            <a:r>
              <a:t>Software engineering is concerned with theories, methods and tools for professional software development</a:t>
            </a:r>
          </a:p>
          <a:p>
            <a:pPr/>
            <a:r>
              <a:t>Expenditure on software represents a significant fraction of GDP in all developed countries</a:t>
            </a:r>
          </a:p>
        </p:txBody>
      </p:sp>
      <p:sp>
        <p:nvSpPr>
          <p:cNvPr id="141" name="Slide Number Placeholder 6"/>
          <p:cNvSpPr txBox="1"/>
          <p:nvPr>
            <p:ph type="sldNum" sz="quarter" idx="4294967295"/>
          </p:nvPr>
        </p:nvSpPr>
        <p:spPr>
          <a:xfrm>
            <a:off x="8497902" y="6406784"/>
            <a:ext cx="188896"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00" name="Title 1"/>
          <p:cNvSpPr txBox="1"/>
          <p:nvPr>
            <p:ph type="title"/>
          </p:nvPr>
        </p:nvSpPr>
        <p:spPr>
          <a:xfrm>
            <a:off x="457199" y="274638"/>
            <a:ext cx="7293234" cy="1143001"/>
          </a:xfrm>
          <a:prstGeom prst="rect">
            <a:avLst/>
          </a:prstGeom>
        </p:spPr>
        <p:txBody>
          <a:bodyPr/>
          <a:lstStyle/>
          <a:p>
            <a:pPr/>
            <a:r>
              <a:t>Software engineering fundamentals</a:t>
            </a:r>
          </a:p>
        </p:txBody>
      </p:sp>
      <p:sp>
        <p:nvSpPr>
          <p:cNvPr id="301" name="Content Placeholder 2"/>
          <p:cNvSpPr txBox="1"/>
          <p:nvPr>
            <p:ph type="body" idx="1"/>
          </p:nvPr>
        </p:nvSpPr>
        <p:spPr>
          <a:xfrm>
            <a:off x="457200" y="1600200"/>
            <a:ext cx="8229600" cy="4525963"/>
          </a:xfrm>
          <a:prstGeom prst="rect">
            <a:avLst/>
          </a:prstGeom>
        </p:spPr>
        <p:txBody>
          <a:bodyPr/>
          <a:lstStyle/>
          <a:p>
            <a:pPr/>
            <a:r>
              <a:t>Some </a:t>
            </a:r>
            <a:r>
              <a:rPr>
                <a:solidFill>
                  <a:srgbClr val="0000FF"/>
                </a:solidFill>
              </a:rPr>
              <a:t>fundamental principles </a:t>
            </a:r>
            <a:r>
              <a:t>apply to all types of software system, irrespective of the development techniques used:</a:t>
            </a:r>
          </a:p>
          <a:p>
            <a:pPr lvl="1" marL="742950" indent="-285750">
              <a:spcBef>
                <a:spcPts val="300"/>
              </a:spcBef>
              <a:defRPr sz="2000"/>
            </a:pPr>
            <a:r>
              <a:t>Systems should be developed using a </a:t>
            </a:r>
            <a:r>
              <a:rPr>
                <a:solidFill>
                  <a:srgbClr val="0000FF"/>
                </a:solidFill>
              </a:rPr>
              <a:t>managed and understood development process.</a:t>
            </a:r>
            <a:r>
              <a:t> Of course, different processes are used for different types of software.</a:t>
            </a:r>
          </a:p>
          <a:p>
            <a:pPr lvl="1" marL="742950" indent="-285750">
              <a:spcBef>
                <a:spcPts val="300"/>
              </a:spcBef>
              <a:defRPr sz="2000">
                <a:solidFill>
                  <a:srgbClr val="0000FF"/>
                </a:solidFill>
              </a:defRPr>
            </a:pPr>
            <a:r>
              <a:t>Dependability and performance </a:t>
            </a:r>
            <a:r>
              <a:rPr>
                <a:solidFill>
                  <a:srgbClr val="46424D"/>
                </a:solidFill>
              </a:rPr>
              <a:t>are important for all types of system </a:t>
            </a:r>
          </a:p>
          <a:p>
            <a:pPr lvl="1" marL="742950" indent="-285750">
              <a:spcBef>
                <a:spcPts val="300"/>
              </a:spcBef>
              <a:defRPr sz="2000"/>
            </a:pPr>
            <a:r>
              <a:t>Understanding and managing the </a:t>
            </a:r>
            <a:r>
              <a:rPr>
                <a:solidFill>
                  <a:srgbClr val="0000FF"/>
                </a:solidFill>
              </a:rPr>
              <a:t>software specification and requirements </a:t>
            </a:r>
            <a:r>
              <a:t>(what the software should do) are important </a:t>
            </a:r>
          </a:p>
          <a:p>
            <a:pPr lvl="1" marL="742950" indent="-285750">
              <a:spcBef>
                <a:spcPts val="300"/>
              </a:spcBef>
              <a:defRPr sz="2000"/>
            </a:pPr>
            <a:r>
              <a:t>Where appropriate, you should </a:t>
            </a:r>
            <a:r>
              <a:rPr>
                <a:solidFill>
                  <a:srgbClr val="0000FF"/>
                </a:solidFill>
              </a:rPr>
              <a:t>reuse software </a:t>
            </a:r>
            <a:r>
              <a:t>that has already been developed rather than write new software</a:t>
            </a:r>
          </a:p>
        </p:txBody>
      </p:sp>
      <p:sp>
        <p:nvSpPr>
          <p:cNvPr id="302"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07" name="Title 1"/>
          <p:cNvSpPr txBox="1"/>
          <p:nvPr>
            <p:ph type="title"/>
          </p:nvPr>
        </p:nvSpPr>
        <p:spPr>
          <a:xfrm>
            <a:off x="457199" y="274638"/>
            <a:ext cx="7293234" cy="1143001"/>
          </a:xfrm>
          <a:prstGeom prst="rect">
            <a:avLst/>
          </a:prstGeom>
        </p:spPr>
        <p:txBody>
          <a:bodyPr/>
          <a:lstStyle/>
          <a:p>
            <a:pPr/>
            <a:r>
              <a:t>Internet software engineering</a:t>
            </a:r>
          </a:p>
        </p:txBody>
      </p:sp>
      <p:sp>
        <p:nvSpPr>
          <p:cNvPr id="308" name="Content Placeholder 2"/>
          <p:cNvSpPr txBox="1"/>
          <p:nvPr>
            <p:ph type="body" idx="1"/>
          </p:nvPr>
        </p:nvSpPr>
        <p:spPr>
          <a:xfrm>
            <a:off x="457200" y="1600200"/>
            <a:ext cx="8229600" cy="4525963"/>
          </a:xfrm>
          <a:prstGeom prst="rect">
            <a:avLst/>
          </a:prstGeom>
        </p:spPr>
        <p:txBody>
          <a:bodyPr/>
          <a:lstStyle/>
          <a:p>
            <a:pPr/>
            <a:r>
              <a:t>The </a:t>
            </a:r>
            <a:r>
              <a:rPr>
                <a:solidFill>
                  <a:srgbClr val="0000FF"/>
                </a:solidFill>
              </a:rPr>
              <a:t>Web</a:t>
            </a:r>
            <a:r>
              <a:t> is now a platform for running application and organizations are increasingly developing web-based systems rather than local systems</a:t>
            </a:r>
          </a:p>
          <a:p>
            <a:pPr/>
            <a:r>
              <a:t>Web services (discussed in Chapter 19) allow application functionality to be accessed over the web</a:t>
            </a:r>
          </a:p>
          <a:p>
            <a:pPr/>
            <a:r>
              <a:t>Cloud computing is an approach to the provision of computer services where applications run remotely on the ‘cloud’ </a:t>
            </a:r>
          </a:p>
          <a:p>
            <a:pPr lvl="1" marL="742950" indent="-285750">
              <a:spcBef>
                <a:spcPts val="300"/>
              </a:spcBef>
              <a:defRPr sz="2000"/>
            </a:pPr>
            <a:r>
              <a:t>Users do not buy software buy pay according to use</a:t>
            </a:r>
          </a:p>
        </p:txBody>
      </p:sp>
      <p:sp>
        <p:nvSpPr>
          <p:cNvPr id="309"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14" name="Title 1"/>
          <p:cNvSpPr txBox="1"/>
          <p:nvPr>
            <p:ph type="title"/>
          </p:nvPr>
        </p:nvSpPr>
        <p:spPr>
          <a:xfrm>
            <a:off x="457199" y="274638"/>
            <a:ext cx="7293234" cy="1143001"/>
          </a:xfrm>
          <a:prstGeom prst="rect">
            <a:avLst/>
          </a:prstGeom>
        </p:spPr>
        <p:txBody>
          <a:bodyPr/>
          <a:lstStyle/>
          <a:p>
            <a:pPr/>
            <a:r>
              <a:t>Web-based software engineering</a:t>
            </a:r>
          </a:p>
        </p:txBody>
      </p:sp>
      <p:sp>
        <p:nvSpPr>
          <p:cNvPr id="315" name="Content Placeholder 2"/>
          <p:cNvSpPr txBox="1"/>
          <p:nvPr>
            <p:ph type="body" idx="1"/>
          </p:nvPr>
        </p:nvSpPr>
        <p:spPr>
          <a:xfrm>
            <a:off x="457200" y="1600200"/>
            <a:ext cx="8229600" cy="4525963"/>
          </a:xfrm>
          <a:prstGeom prst="rect">
            <a:avLst/>
          </a:prstGeom>
        </p:spPr>
        <p:txBody>
          <a:bodyPr/>
          <a:lstStyle/>
          <a:p>
            <a:pPr/>
            <a:r>
              <a:t>Web-based systems are complex distributed systems but the fundamental principles of software engineering discussed previously are as applicable to them as they are to any other types of system</a:t>
            </a:r>
          </a:p>
          <a:p>
            <a:pPr/>
            <a:r>
              <a:t>The fundamental ideas of software engineering apply to web-based software in the same way that they apply to other types of software system </a:t>
            </a:r>
          </a:p>
        </p:txBody>
      </p:sp>
      <p:sp>
        <p:nvSpPr>
          <p:cNvPr id="316"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8"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19" name="Title 1"/>
          <p:cNvSpPr txBox="1"/>
          <p:nvPr>
            <p:ph type="title"/>
          </p:nvPr>
        </p:nvSpPr>
        <p:spPr>
          <a:xfrm>
            <a:off x="457199" y="274638"/>
            <a:ext cx="7293234" cy="1143001"/>
          </a:xfrm>
          <a:prstGeom prst="rect">
            <a:avLst/>
          </a:prstGeom>
        </p:spPr>
        <p:txBody>
          <a:bodyPr/>
          <a:lstStyle/>
          <a:p>
            <a:pPr/>
            <a:r>
              <a:t>Web software engineering</a:t>
            </a:r>
          </a:p>
        </p:txBody>
      </p:sp>
      <p:sp>
        <p:nvSpPr>
          <p:cNvPr id="320" name="Content Placeholder 2"/>
          <p:cNvSpPr txBox="1"/>
          <p:nvPr>
            <p:ph type="body" idx="1"/>
          </p:nvPr>
        </p:nvSpPr>
        <p:spPr>
          <a:xfrm>
            <a:off x="256721" y="1559670"/>
            <a:ext cx="8660959" cy="4525963"/>
          </a:xfrm>
          <a:prstGeom prst="rect">
            <a:avLst/>
          </a:prstGeom>
        </p:spPr>
        <p:txBody>
          <a:bodyPr/>
          <a:lstStyle/>
          <a:p>
            <a:pPr>
              <a:defRPr>
                <a:solidFill>
                  <a:srgbClr val="0000FF"/>
                </a:solidFill>
              </a:defRPr>
            </a:pPr>
            <a:r>
              <a:t>Software reuse</a:t>
            </a:r>
          </a:p>
          <a:p>
            <a:pPr lvl="1" marL="742950" indent="-285750">
              <a:spcBef>
                <a:spcPts val="300"/>
              </a:spcBef>
              <a:defRPr sz="2000"/>
            </a:pPr>
            <a:r>
              <a:t>Software reuse is the dominant approach for constructing web-based systems. When building these systems, you think about how you can assemble them from pre-existing software components and systems.</a:t>
            </a:r>
          </a:p>
          <a:p>
            <a:pPr>
              <a:defRPr>
                <a:solidFill>
                  <a:srgbClr val="0000FF"/>
                </a:solidFill>
              </a:defRPr>
            </a:pPr>
            <a:r>
              <a:t>Incremental and agile development</a:t>
            </a:r>
          </a:p>
          <a:p>
            <a:pPr lvl="1" marL="742950" indent="-285750">
              <a:spcBef>
                <a:spcPts val="300"/>
              </a:spcBef>
              <a:defRPr sz="2000"/>
            </a:pPr>
            <a:r>
              <a:t>Web-based systems should be developed and delivered incrementally. It is now generally recognized that it is impractical to specify all the requirements for such systems in advance. </a:t>
            </a:r>
          </a:p>
        </p:txBody>
      </p:sp>
      <p:sp>
        <p:nvSpPr>
          <p:cNvPr id="321"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24" name="Title 1"/>
          <p:cNvSpPr txBox="1"/>
          <p:nvPr>
            <p:ph type="title"/>
          </p:nvPr>
        </p:nvSpPr>
        <p:spPr>
          <a:xfrm>
            <a:off x="457199" y="274638"/>
            <a:ext cx="7293234" cy="1143001"/>
          </a:xfrm>
          <a:prstGeom prst="rect">
            <a:avLst/>
          </a:prstGeom>
        </p:spPr>
        <p:txBody>
          <a:bodyPr/>
          <a:lstStyle/>
          <a:p>
            <a:pPr/>
            <a:r>
              <a:t>Web software engineering</a:t>
            </a:r>
          </a:p>
        </p:txBody>
      </p:sp>
      <p:sp>
        <p:nvSpPr>
          <p:cNvPr id="325"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Service-oriented systems</a:t>
            </a:r>
          </a:p>
          <a:p>
            <a:pPr lvl="1" marL="742950" indent="-285750">
              <a:spcBef>
                <a:spcPts val="300"/>
              </a:spcBef>
              <a:defRPr sz="2000"/>
            </a:pPr>
            <a:r>
              <a:t>Software may be implemented using service-oriented software engineering, where the software components are stand-alone web services </a:t>
            </a:r>
          </a:p>
          <a:p>
            <a:pPr>
              <a:defRPr>
                <a:solidFill>
                  <a:srgbClr val="0000FF"/>
                </a:solidFill>
              </a:defRPr>
            </a:pPr>
            <a:r>
              <a:t>Rich interfaces</a:t>
            </a:r>
          </a:p>
          <a:p>
            <a:pPr lvl="1" marL="742950" indent="-285750">
              <a:spcBef>
                <a:spcPts val="300"/>
              </a:spcBef>
              <a:defRPr sz="2000"/>
            </a:pPr>
            <a:r>
              <a:t>Interface development technologies such as AJAX and HTML5 have emerged that support the creation of rich interfaces within a web browser   </a:t>
            </a:r>
          </a:p>
        </p:txBody>
      </p:sp>
      <p:sp>
        <p:nvSpPr>
          <p:cNvPr id="326"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8" name="Footer Placeholder 5"/>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29" name="Title 1"/>
          <p:cNvSpPr txBox="1"/>
          <p:nvPr>
            <p:ph type="title"/>
          </p:nvPr>
        </p:nvSpPr>
        <p:spPr>
          <a:xfrm>
            <a:off x="457200" y="2306638"/>
            <a:ext cx="8229600" cy="1143002"/>
          </a:xfrm>
          <a:prstGeom prst="rect">
            <a:avLst/>
          </a:prstGeom>
        </p:spPr>
        <p:txBody>
          <a:bodyPr/>
          <a:lstStyle>
            <a:lvl1pPr algn="ctr"/>
          </a:lstStyle>
          <a:p>
            <a:pPr/>
            <a:r>
              <a:t>Software engineering ethics</a:t>
            </a:r>
          </a:p>
        </p:txBody>
      </p:sp>
      <p:sp>
        <p:nvSpPr>
          <p:cNvPr id="330" name="Slide Number Placeholder 7"/>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1" name="Picture 2" descr="Picture 2"/>
          <p:cNvPicPr>
            <a:picLocks noChangeAspect="1"/>
          </p:cNvPicPr>
          <p:nvPr/>
        </p:nvPicPr>
        <p:blipFill>
          <a:blip r:embed="rId2">
            <a:extLst/>
          </a:blip>
          <a:stretch>
            <a:fillRect/>
          </a:stretch>
        </p:blipFill>
        <p:spPr>
          <a:xfrm>
            <a:off x="1151211" y="3449637"/>
            <a:ext cx="6841576" cy="213229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 name="Footer Placeholder 4"/>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34" name="Rectangle 4"/>
          <p:cNvSpPr txBox="1"/>
          <p:nvPr>
            <p:ph type="title"/>
          </p:nvPr>
        </p:nvSpPr>
        <p:spPr>
          <a:xfrm>
            <a:off x="474785" y="304800"/>
            <a:ext cx="8192966" cy="917576"/>
          </a:xfrm>
          <a:prstGeom prst="rect">
            <a:avLst/>
          </a:prstGeom>
        </p:spPr>
        <p:txBody>
          <a:bodyPr/>
          <a:lstStyle/>
          <a:p>
            <a:pPr/>
            <a:r>
              <a:t>Software engineering ethics</a:t>
            </a:r>
          </a:p>
        </p:txBody>
      </p:sp>
      <p:sp>
        <p:nvSpPr>
          <p:cNvPr id="335" name="Rectangle 5"/>
          <p:cNvSpPr txBox="1"/>
          <p:nvPr>
            <p:ph type="body" idx="1"/>
          </p:nvPr>
        </p:nvSpPr>
        <p:spPr>
          <a:xfrm>
            <a:off x="457200" y="1600200"/>
            <a:ext cx="8229600" cy="4525963"/>
          </a:xfrm>
          <a:prstGeom prst="rect">
            <a:avLst/>
          </a:prstGeom>
        </p:spPr>
        <p:txBody>
          <a:bodyPr/>
          <a:lstStyle/>
          <a:p>
            <a:pPr/>
            <a:r>
              <a:t>Software engineering involves </a:t>
            </a:r>
            <a:r>
              <a:rPr>
                <a:solidFill>
                  <a:srgbClr val="0000FF"/>
                </a:solidFill>
              </a:rPr>
              <a:t>wider responsibilities </a:t>
            </a:r>
            <a:r>
              <a:t>than simply the application of technical skills</a:t>
            </a:r>
          </a:p>
          <a:p>
            <a:pPr/>
            <a:r>
              <a:t>Software engineers must behave in an </a:t>
            </a:r>
            <a:r>
              <a:rPr>
                <a:solidFill>
                  <a:srgbClr val="0000FF"/>
                </a:solidFill>
              </a:rPr>
              <a:t>honest and ethically responsible</a:t>
            </a:r>
            <a:r>
              <a:t> way if they are to be respected as professionals</a:t>
            </a:r>
          </a:p>
          <a:p>
            <a:pPr/>
            <a:r>
              <a:t>Ethical behaviour is </a:t>
            </a:r>
            <a:r>
              <a:rPr>
                <a:solidFill>
                  <a:srgbClr val="0000FF"/>
                </a:solidFill>
              </a:rPr>
              <a:t>more than simply upholding the law </a:t>
            </a:r>
            <a:r>
              <a:t>but involves following a set of principles that are morally correct</a:t>
            </a:r>
          </a:p>
        </p:txBody>
      </p:sp>
      <p:sp>
        <p:nvSpPr>
          <p:cNvPr id="336" name="Slide Number Placeholder 6"/>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Footer Placeholder 4"/>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39" name="Rectangle 4"/>
          <p:cNvSpPr txBox="1"/>
          <p:nvPr>
            <p:ph type="title"/>
          </p:nvPr>
        </p:nvSpPr>
        <p:spPr>
          <a:xfrm>
            <a:off x="457199" y="274638"/>
            <a:ext cx="7293234" cy="1143001"/>
          </a:xfrm>
          <a:prstGeom prst="rect">
            <a:avLst/>
          </a:prstGeom>
        </p:spPr>
        <p:txBody>
          <a:bodyPr/>
          <a:lstStyle/>
          <a:p>
            <a:pPr/>
            <a:r>
              <a:t>Issues of professional responsibility</a:t>
            </a:r>
          </a:p>
        </p:txBody>
      </p:sp>
      <p:sp>
        <p:nvSpPr>
          <p:cNvPr id="340" name="Rectangle 5"/>
          <p:cNvSpPr txBox="1"/>
          <p:nvPr>
            <p:ph type="body" idx="1"/>
          </p:nvPr>
        </p:nvSpPr>
        <p:spPr>
          <a:xfrm>
            <a:off x="457200" y="1600200"/>
            <a:ext cx="8229600" cy="4525963"/>
          </a:xfrm>
          <a:prstGeom prst="rect">
            <a:avLst/>
          </a:prstGeom>
        </p:spPr>
        <p:txBody>
          <a:bodyPr/>
          <a:lstStyle/>
          <a:p>
            <a:pPr>
              <a:lnSpc>
                <a:spcPct val="90000"/>
              </a:lnSpc>
              <a:defRPr>
                <a:solidFill>
                  <a:srgbClr val="0000FF"/>
                </a:solidFill>
              </a:defRPr>
            </a:pPr>
            <a:r>
              <a:t>Confidentiality </a:t>
            </a:r>
          </a:p>
          <a:p>
            <a:pPr lvl="1" marL="742950" indent="-285750">
              <a:lnSpc>
                <a:spcPct val="90000"/>
              </a:lnSpc>
              <a:spcBef>
                <a:spcPts val="300"/>
              </a:spcBef>
              <a:defRPr sz="2000"/>
            </a:pPr>
            <a:r>
              <a:t>Engineers should normally respect the confidentiality of their employers or clients irrespective of whether or not a formal confidentiality agreement has been signed</a:t>
            </a:r>
          </a:p>
          <a:p>
            <a:pPr>
              <a:lnSpc>
                <a:spcPct val="90000"/>
              </a:lnSpc>
              <a:defRPr>
                <a:solidFill>
                  <a:srgbClr val="0000FF"/>
                </a:solidFill>
              </a:defRPr>
            </a:pPr>
            <a:r>
              <a:t>Competence </a:t>
            </a:r>
          </a:p>
          <a:p>
            <a:pPr lvl="1" marL="742950" indent="-285750">
              <a:lnSpc>
                <a:spcPct val="90000"/>
              </a:lnSpc>
              <a:spcBef>
                <a:spcPts val="300"/>
              </a:spcBef>
              <a:defRPr sz="2000"/>
            </a:pPr>
            <a:r>
              <a:t>Engineers should not misrepresent their level of competence. They should not knowingly accept work which is outwith their competence.</a:t>
            </a:r>
          </a:p>
        </p:txBody>
      </p:sp>
      <p:sp>
        <p:nvSpPr>
          <p:cNvPr id="341" name="Slide Number Placeholder 6"/>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Footer Placeholder 4"/>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44" name="Rectangle 4"/>
          <p:cNvSpPr txBox="1"/>
          <p:nvPr>
            <p:ph type="title"/>
          </p:nvPr>
        </p:nvSpPr>
        <p:spPr>
          <a:xfrm>
            <a:off x="457199" y="274638"/>
            <a:ext cx="7293234" cy="1143001"/>
          </a:xfrm>
          <a:prstGeom prst="rect">
            <a:avLst/>
          </a:prstGeom>
        </p:spPr>
        <p:txBody>
          <a:bodyPr/>
          <a:lstStyle/>
          <a:p>
            <a:pPr/>
            <a:r>
              <a:t>Issues of professional responsibility</a:t>
            </a:r>
          </a:p>
        </p:txBody>
      </p:sp>
      <p:sp>
        <p:nvSpPr>
          <p:cNvPr id="345" name="Rectangle 5"/>
          <p:cNvSpPr txBox="1"/>
          <p:nvPr>
            <p:ph type="body" idx="1"/>
          </p:nvPr>
        </p:nvSpPr>
        <p:spPr>
          <a:xfrm>
            <a:off x="457200" y="1600200"/>
            <a:ext cx="8229600" cy="4525963"/>
          </a:xfrm>
          <a:prstGeom prst="rect">
            <a:avLst/>
          </a:prstGeom>
        </p:spPr>
        <p:txBody>
          <a:bodyPr/>
          <a:lstStyle/>
          <a:p>
            <a:pPr>
              <a:defRPr>
                <a:solidFill>
                  <a:srgbClr val="0000FF"/>
                </a:solidFill>
              </a:defRPr>
            </a:pPr>
            <a:r>
              <a:t>Intellectual property rights </a:t>
            </a:r>
          </a:p>
          <a:p>
            <a:pPr lvl="1" marL="742950" indent="-285750">
              <a:spcBef>
                <a:spcPts val="300"/>
              </a:spcBef>
              <a:defRPr sz="2000"/>
            </a:pPr>
            <a:r>
              <a:t>Engineers should be aware of local laws governing the use of intellectual property such as patents, copyright, etc. They should be careful to ensure that the intellectual property of employers and clients is protected.</a:t>
            </a:r>
          </a:p>
          <a:p>
            <a:pPr>
              <a:defRPr>
                <a:solidFill>
                  <a:srgbClr val="0000FF"/>
                </a:solidFill>
              </a:defRPr>
            </a:pPr>
            <a:r>
              <a:t>Computer misuse </a:t>
            </a:r>
          </a:p>
          <a:p>
            <a:pPr lvl="1" marL="742950" indent="-285750">
              <a:spcBef>
                <a:spcPts val="300"/>
              </a:spcBef>
              <a:defRPr sz="2000"/>
            </a:pPr>
            <a:r>
              <a:t>Software engineers should not use their technical skills to misuse other people’s computers. Computer misuse ranges from relatively trivial (game playing on an employer’s machine, say) to extremely serious (dissemination of viruses). </a:t>
            </a:r>
          </a:p>
        </p:txBody>
      </p:sp>
      <p:sp>
        <p:nvSpPr>
          <p:cNvPr id="346" name="Slide Number Placeholder 6"/>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8" name="Footer Placeholder 4"/>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49" name="Rectangle 4"/>
          <p:cNvSpPr txBox="1"/>
          <p:nvPr>
            <p:ph type="title"/>
          </p:nvPr>
        </p:nvSpPr>
        <p:spPr>
          <a:xfrm>
            <a:off x="457199" y="274638"/>
            <a:ext cx="7293234" cy="1143001"/>
          </a:xfrm>
          <a:prstGeom prst="rect">
            <a:avLst/>
          </a:prstGeom>
        </p:spPr>
        <p:txBody>
          <a:bodyPr/>
          <a:lstStyle/>
          <a:p>
            <a:pPr/>
            <a:r>
              <a:t>ACM/IEEE Code of Ethics</a:t>
            </a:r>
          </a:p>
        </p:txBody>
      </p:sp>
      <p:sp>
        <p:nvSpPr>
          <p:cNvPr id="350" name="Rectangle 5"/>
          <p:cNvSpPr txBox="1"/>
          <p:nvPr>
            <p:ph type="body" idx="1"/>
          </p:nvPr>
        </p:nvSpPr>
        <p:spPr>
          <a:xfrm>
            <a:off x="457200" y="1600200"/>
            <a:ext cx="8229600" cy="4525963"/>
          </a:xfrm>
          <a:prstGeom prst="rect">
            <a:avLst/>
          </a:prstGeom>
        </p:spPr>
        <p:txBody>
          <a:bodyPr/>
          <a:lstStyle/>
          <a:p>
            <a:pPr>
              <a:lnSpc>
                <a:spcPct val="90000"/>
              </a:lnSpc>
            </a:pPr>
            <a:r>
              <a:t>The professional societies in the US have cooperated to produce a </a:t>
            </a:r>
            <a:r>
              <a:rPr>
                <a:solidFill>
                  <a:srgbClr val="0000FF"/>
                </a:solidFill>
              </a:rPr>
              <a:t>code of ethical practice</a:t>
            </a:r>
            <a:endParaRPr>
              <a:solidFill>
                <a:srgbClr val="0000FF"/>
              </a:solidFill>
            </a:endParaRPr>
          </a:p>
          <a:p>
            <a:pPr>
              <a:lnSpc>
                <a:spcPct val="90000"/>
              </a:lnSpc>
            </a:pPr>
            <a:r>
              <a:t>Members of these organisations sign up to the code of practice when they join</a:t>
            </a:r>
          </a:p>
          <a:p>
            <a:pPr>
              <a:lnSpc>
                <a:spcPct val="90000"/>
              </a:lnSpc>
            </a:pPr>
            <a:r>
              <a:t>The Code contains </a:t>
            </a:r>
            <a:r>
              <a:rPr>
                <a:solidFill>
                  <a:srgbClr val="0000FF"/>
                </a:solidFill>
              </a:rPr>
              <a:t>eight Principles </a:t>
            </a:r>
            <a:r>
              <a:t>related to the behaviour of and decisions made by professional software engineers, including practitioners, educators, managers, supervisors and policy makers, as well as trainees and students of the profession </a:t>
            </a:r>
          </a:p>
        </p:txBody>
      </p:sp>
      <p:sp>
        <p:nvSpPr>
          <p:cNvPr id="351" name="Slide Number Placeholder 6"/>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Footer Placeholder 4"/>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144" name="Rectangle 4"/>
          <p:cNvSpPr txBox="1"/>
          <p:nvPr>
            <p:ph type="title"/>
          </p:nvPr>
        </p:nvSpPr>
        <p:spPr>
          <a:xfrm>
            <a:off x="457199" y="274638"/>
            <a:ext cx="7293234" cy="1143001"/>
          </a:xfrm>
          <a:prstGeom prst="rect">
            <a:avLst/>
          </a:prstGeom>
        </p:spPr>
        <p:txBody>
          <a:bodyPr/>
          <a:lstStyle/>
          <a:p>
            <a:pPr/>
            <a:r>
              <a:t>Software costs</a:t>
            </a:r>
          </a:p>
        </p:txBody>
      </p:sp>
      <p:sp>
        <p:nvSpPr>
          <p:cNvPr id="145" name="Rectangle 5"/>
          <p:cNvSpPr txBox="1"/>
          <p:nvPr>
            <p:ph type="body" idx="1"/>
          </p:nvPr>
        </p:nvSpPr>
        <p:spPr>
          <a:xfrm>
            <a:off x="457200" y="1600200"/>
            <a:ext cx="8229600" cy="4525963"/>
          </a:xfrm>
          <a:prstGeom prst="rect">
            <a:avLst/>
          </a:prstGeom>
        </p:spPr>
        <p:txBody>
          <a:bodyPr/>
          <a:lstStyle/>
          <a:p>
            <a:pPr/>
            <a:r>
              <a:t>Software costs often dominate computer system costs. The costs of software on a PC are often greater than the hardware cost</a:t>
            </a:r>
          </a:p>
          <a:p>
            <a:pPr/>
            <a:r>
              <a:t>Software costs more to maintain than it does to develop. For systems with a long life, maintenance costs may be several times development costs</a:t>
            </a:r>
          </a:p>
          <a:p>
            <a:pPr>
              <a:defRPr i="1">
                <a:solidFill>
                  <a:srgbClr val="0000FF"/>
                </a:solidFill>
              </a:defRPr>
            </a:pPr>
            <a:r>
              <a:t>Software engineering</a:t>
            </a:r>
            <a:r>
              <a:rPr i="0">
                <a:solidFill>
                  <a:srgbClr val="46424D"/>
                </a:solidFill>
              </a:rPr>
              <a:t> is concerned with cost-effective software development</a:t>
            </a:r>
          </a:p>
        </p:txBody>
      </p:sp>
      <p:sp>
        <p:nvSpPr>
          <p:cNvPr id="146" name="Slide Number Placeholder 6"/>
          <p:cNvSpPr txBox="1"/>
          <p:nvPr>
            <p:ph type="sldNum" sz="quarter" idx="4294967295"/>
          </p:nvPr>
        </p:nvSpPr>
        <p:spPr>
          <a:xfrm>
            <a:off x="8497902" y="6406784"/>
            <a:ext cx="188896"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54" name="Title 1"/>
          <p:cNvSpPr txBox="1"/>
          <p:nvPr>
            <p:ph type="title"/>
          </p:nvPr>
        </p:nvSpPr>
        <p:spPr>
          <a:xfrm>
            <a:off x="457199" y="274638"/>
            <a:ext cx="7293234" cy="1143001"/>
          </a:xfrm>
          <a:prstGeom prst="rect">
            <a:avLst/>
          </a:prstGeom>
        </p:spPr>
        <p:txBody>
          <a:bodyPr/>
          <a:lstStyle/>
          <a:p>
            <a:pPr/>
            <a:r>
              <a:t>Rationale for the code of ethics</a:t>
            </a:r>
          </a:p>
        </p:txBody>
      </p:sp>
      <p:sp>
        <p:nvSpPr>
          <p:cNvPr id="355" name="Content Placeholder 2"/>
          <p:cNvSpPr txBox="1"/>
          <p:nvPr>
            <p:ph type="body" idx="1"/>
          </p:nvPr>
        </p:nvSpPr>
        <p:spPr>
          <a:xfrm>
            <a:off x="457200" y="1600200"/>
            <a:ext cx="8229600" cy="4525963"/>
          </a:xfrm>
          <a:prstGeom prst="rect">
            <a:avLst/>
          </a:prstGeom>
        </p:spPr>
        <p:txBody>
          <a:bodyPr/>
          <a:lstStyle/>
          <a:p>
            <a:pPr lvl="1" marL="742950" indent="-285750">
              <a:spcBef>
                <a:spcPts val="300"/>
              </a:spcBef>
              <a:defRPr i="1" sz="2000"/>
            </a:pPr>
            <a:r>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marL="742950" indent="-285750">
              <a:spcBef>
                <a:spcPts val="300"/>
              </a:spcBef>
              <a:defRPr i="1" sz="2000"/>
            </a:pPr>
            <a:r>
              <a:t>Because of their roles in developing software systems, software engineers have significant</a:t>
            </a:r>
            <a:r>
              <a:rPr i="0"/>
              <a:t> </a:t>
            </a:r>
            <a:r>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p>
        </p:txBody>
      </p:sp>
      <p:sp>
        <p:nvSpPr>
          <p:cNvPr id="356"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Footer Placeholder 2"/>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59" name="Title 1"/>
          <p:cNvSpPr txBox="1"/>
          <p:nvPr>
            <p:ph type="title"/>
          </p:nvPr>
        </p:nvSpPr>
        <p:spPr>
          <a:xfrm>
            <a:off x="457199" y="331896"/>
            <a:ext cx="6873876" cy="836956"/>
          </a:xfrm>
          <a:prstGeom prst="rect">
            <a:avLst/>
          </a:prstGeom>
        </p:spPr>
        <p:txBody>
          <a:bodyPr/>
          <a:lstStyle/>
          <a:p>
            <a:pPr/>
            <a:r>
              <a:t>The ACM/IEEE Code of Ethics </a:t>
            </a:r>
          </a:p>
        </p:txBody>
      </p:sp>
      <p:sp>
        <p:nvSpPr>
          <p:cNvPr id="360" name="TextBox 5"/>
          <p:cNvSpPr txBox="1"/>
          <p:nvPr/>
        </p:nvSpPr>
        <p:spPr>
          <a:xfrm>
            <a:off x="457199" y="1616193"/>
            <a:ext cx="8461314" cy="3769453"/>
          </a:xfrm>
          <a:prstGeom prst="rect">
            <a:avLst/>
          </a:prstGeom>
          <a:solidFill>
            <a:srgbClr val="FFFF00">
              <a:alpha val="34000"/>
            </a:srgbClr>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1600">
                <a:latin typeface="Arial"/>
                <a:ea typeface="Arial"/>
                <a:cs typeface="Arial"/>
                <a:sym typeface="Arial"/>
              </a:defRPr>
            </a:pPr>
            <a:r>
              <a:t>Software Engineering Code of Ethics and Professional Practice</a:t>
            </a:r>
          </a:p>
          <a:p>
            <a:pPr>
              <a:defRPr sz="1600">
                <a:latin typeface="Arial"/>
                <a:ea typeface="Arial"/>
                <a:cs typeface="Arial"/>
                <a:sym typeface="Arial"/>
              </a:defRPr>
            </a:pPr>
          </a:p>
          <a:p>
            <a:pPr>
              <a:defRPr sz="1600">
                <a:latin typeface="Arial"/>
                <a:ea typeface="Arial"/>
                <a:cs typeface="Arial"/>
                <a:sym typeface="Arial"/>
              </a:defRPr>
            </a:pPr>
            <a:r>
              <a:t>ACM/IEEE-CS Joint Task Force on Software Engineering Ethics and Professional Practices</a:t>
            </a:r>
          </a:p>
          <a:p>
            <a:pPr>
              <a:defRPr b="1" sz="1600">
                <a:latin typeface="Arial"/>
                <a:ea typeface="Arial"/>
                <a:cs typeface="Arial"/>
                <a:sym typeface="Arial"/>
              </a:defRPr>
            </a:pPr>
            <a:r>
              <a:t> </a:t>
            </a:r>
          </a:p>
          <a:p>
            <a:pPr>
              <a:defRPr b="1" sz="1600">
                <a:latin typeface="Arial"/>
                <a:ea typeface="Arial"/>
                <a:cs typeface="Arial"/>
                <a:sym typeface="Arial"/>
              </a:defRPr>
            </a:pPr>
            <a:r>
              <a:t>PREAMBLE</a:t>
            </a:r>
          </a:p>
          <a:p>
            <a:pPr>
              <a:spcBef>
                <a:spcPts val="600"/>
              </a:spcBef>
              <a:defRPr sz="1600">
                <a:latin typeface="Arial"/>
                <a:ea typeface="Arial"/>
                <a:cs typeface="Arial"/>
                <a:sym typeface="Arial"/>
              </a:defRPr>
            </a:pPr>
            <a:r>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p>
          <a:p>
            <a:pPr>
              <a:defRPr sz="1600">
                <a:latin typeface="Arial"/>
                <a:ea typeface="Arial"/>
                <a:cs typeface="Arial"/>
                <a:sym typeface="Arial"/>
              </a:defRPr>
            </a:pPr>
            <a:r>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p>
          <a:p>
            <a:pPr>
              <a:defRPr sz="1200">
                <a:latin typeface="Arial"/>
                <a:ea typeface="Arial"/>
                <a:cs typeface="Arial"/>
                <a:sym typeface="Arial"/>
              </a:defRPr>
            </a:pPr>
            <a:r>
              <a:t> </a:t>
            </a:r>
          </a:p>
        </p:txBody>
      </p:sp>
      <p:sp>
        <p:nvSpPr>
          <p:cNvPr id="361" name="Slide Number Placeholder 7"/>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3" name="Footer Placeholder 2"/>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64" name="Title 1"/>
          <p:cNvSpPr txBox="1"/>
          <p:nvPr>
            <p:ph type="title"/>
          </p:nvPr>
        </p:nvSpPr>
        <p:spPr>
          <a:xfrm>
            <a:off x="457199" y="331896"/>
            <a:ext cx="6873876" cy="836956"/>
          </a:xfrm>
          <a:prstGeom prst="rect">
            <a:avLst/>
          </a:prstGeom>
        </p:spPr>
        <p:txBody>
          <a:bodyPr/>
          <a:lstStyle/>
          <a:p>
            <a:pPr/>
            <a:r>
              <a:t>Ethical principles</a:t>
            </a:r>
          </a:p>
        </p:txBody>
      </p:sp>
      <p:sp>
        <p:nvSpPr>
          <p:cNvPr id="365" name="TextBox 5"/>
          <p:cNvSpPr txBox="1"/>
          <p:nvPr/>
        </p:nvSpPr>
        <p:spPr>
          <a:xfrm>
            <a:off x="457199" y="1616193"/>
            <a:ext cx="8461314" cy="4072591"/>
          </a:xfrm>
          <a:prstGeom prst="rect">
            <a:avLst/>
          </a:prstGeom>
          <a:solidFill>
            <a:srgbClr val="FFFF00">
              <a:alpha val="34000"/>
            </a:srgbClr>
          </a:solidFill>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1200">
                <a:latin typeface="Arial"/>
                <a:ea typeface="Arial"/>
                <a:cs typeface="Arial"/>
                <a:sym typeface="Arial"/>
              </a:defRPr>
            </a:pPr>
            <a:r>
              <a:t> </a:t>
            </a:r>
          </a:p>
          <a:p>
            <a:pPr>
              <a:spcBef>
                <a:spcPts val="600"/>
              </a:spcBef>
              <a:defRPr sz="1600">
                <a:latin typeface="Arial"/>
                <a:ea typeface="Arial"/>
                <a:cs typeface="Arial"/>
                <a:sym typeface="Arial"/>
              </a:defRPr>
            </a:pPr>
            <a:r>
              <a:t>1. PUBLIC - Software engineers shall act consistently with the public interest.</a:t>
            </a:r>
          </a:p>
          <a:p>
            <a:pPr>
              <a:spcBef>
                <a:spcPts val="600"/>
              </a:spcBef>
              <a:defRPr sz="1600">
                <a:latin typeface="Arial"/>
                <a:ea typeface="Arial"/>
                <a:cs typeface="Arial"/>
                <a:sym typeface="Arial"/>
              </a:defRPr>
            </a:pPr>
            <a:r>
              <a:t>2. CLIENT AND EMPLOYER - Software engineers shall act in a manner that is in the best interests of their client and employer consistent with the public interest.</a:t>
            </a:r>
          </a:p>
          <a:p>
            <a:pPr>
              <a:spcBef>
                <a:spcPts val="600"/>
              </a:spcBef>
              <a:defRPr sz="1600">
                <a:latin typeface="Arial"/>
                <a:ea typeface="Arial"/>
                <a:cs typeface="Arial"/>
                <a:sym typeface="Arial"/>
              </a:defRPr>
            </a:pPr>
            <a:r>
              <a:t>3. PRODUCT - Software engineers shall ensure that their products and related modifications meet the highest professional standards possible.</a:t>
            </a:r>
          </a:p>
          <a:p>
            <a:pPr>
              <a:spcBef>
                <a:spcPts val="600"/>
              </a:spcBef>
              <a:defRPr sz="1600">
                <a:latin typeface="Arial"/>
                <a:ea typeface="Arial"/>
                <a:cs typeface="Arial"/>
                <a:sym typeface="Arial"/>
              </a:defRPr>
            </a:pPr>
            <a:r>
              <a:t>4. JUDGMENT - Software engineers shall maintain integrity and independence in their professional judgment.</a:t>
            </a:r>
          </a:p>
          <a:p>
            <a:pPr>
              <a:spcBef>
                <a:spcPts val="600"/>
              </a:spcBef>
              <a:defRPr sz="1600">
                <a:latin typeface="Arial"/>
                <a:ea typeface="Arial"/>
                <a:cs typeface="Arial"/>
                <a:sym typeface="Arial"/>
              </a:defRPr>
            </a:pPr>
            <a:r>
              <a:t>5. MANAGEMENT - Software engineering managers and leaders shall subscribe to and promote an ethical approach to the management of software development and maintenance.</a:t>
            </a:r>
          </a:p>
          <a:p>
            <a:pPr>
              <a:spcBef>
                <a:spcPts val="600"/>
              </a:spcBef>
              <a:defRPr sz="1600">
                <a:latin typeface="Arial"/>
                <a:ea typeface="Arial"/>
                <a:cs typeface="Arial"/>
                <a:sym typeface="Arial"/>
              </a:defRPr>
            </a:pPr>
            <a:r>
              <a:t>6. PROFESSION - Software engineers shall advance the integrity and reputation of the profession consistent with the public interest.</a:t>
            </a:r>
          </a:p>
          <a:p>
            <a:pPr>
              <a:spcBef>
                <a:spcPts val="600"/>
              </a:spcBef>
              <a:defRPr sz="1600">
                <a:latin typeface="Arial"/>
                <a:ea typeface="Arial"/>
                <a:cs typeface="Arial"/>
                <a:sym typeface="Arial"/>
              </a:defRPr>
            </a:pPr>
            <a:r>
              <a:t>7. COLLEAGUES - Software engineers shall be fair to and supportive of their colleagues.</a:t>
            </a:r>
          </a:p>
          <a:p>
            <a:pPr>
              <a:spcBef>
                <a:spcPts val="600"/>
              </a:spcBef>
              <a:defRPr sz="1600">
                <a:latin typeface="Arial"/>
                <a:ea typeface="Arial"/>
                <a:cs typeface="Arial"/>
                <a:sym typeface="Arial"/>
              </a:defRPr>
            </a:pPr>
            <a:r>
              <a:t>8. SELF - Software engineers shall participate in lifelong learning regarding the practice of their profession and shall promote an ethical approach to the practice of the profession.</a:t>
            </a:r>
          </a:p>
        </p:txBody>
      </p:sp>
      <p:sp>
        <p:nvSpPr>
          <p:cNvPr id="366" name="Slide Number Placeholder 7"/>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Footer Placeholder 4"/>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69" name="Rectangle 4"/>
          <p:cNvSpPr txBox="1"/>
          <p:nvPr>
            <p:ph type="title"/>
          </p:nvPr>
        </p:nvSpPr>
        <p:spPr>
          <a:xfrm>
            <a:off x="457199" y="274638"/>
            <a:ext cx="7293234" cy="1143001"/>
          </a:xfrm>
          <a:prstGeom prst="rect">
            <a:avLst/>
          </a:prstGeom>
        </p:spPr>
        <p:txBody>
          <a:bodyPr/>
          <a:lstStyle/>
          <a:p>
            <a:pPr/>
            <a:r>
              <a:t>Ethical dilemmas</a:t>
            </a:r>
          </a:p>
        </p:txBody>
      </p:sp>
      <p:sp>
        <p:nvSpPr>
          <p:cNvPr id="370" name="Rectangle 5"/>
          <p:cNvSpPr txBox="1"/>
          <p:nvPr>
            <p:ph type="body" idx="1"/>
          </p:nvPr>
        </p:nvSpPr>
        <p:spPr>
          <a:xfrm>
            <a:off x="457200" y="1600200"/>
            <a:ext cx="8229600" cy="4525963"/>
          </a:xfrm>
          <a:prstGeom prst="rect">
            <a:avLst/>
          </a:prstGeom>
        </p:spPr>
        <p:txBody>
          <a:bodyPr/>
          <a:lstStyle/>
          <a:p>
            <a:pPr/>
            <a:r>
              <a:t>Disagreement in principle with the policies of senior management</a:t>
            </a:r>
          </a:p>
          <a:p>
            <a:pPr/>
            <a:r>
              <a:t>Your employer acts in an unethical way and releases a safety-critical system without finishing the testing of the system</a:t>
            </a:r>
          </a:p>
          <a:p>
            <a:pPr/>
            <a:r>
              <a:t>Participation in the development of military weapons systems or nuclear systems</a:t>
            </a:r>
          </a:p>
        </p:txBody>
      </p:sp>
      <p:sp>
        <p:nvSpPr>
          <p:cNvPr id="371" name="Slide Number Placeholder 6"/>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Footer Placeholder 5"/>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74" name="Title 1"/>
          <p:cNvSpPr txBox="1"/>
          <p:nvPr>
            <p:ph type="title"/>
          </p:nvPr>
        </p:nvSpPr>
        <p:spPr>
          <a:xfrm>
            <a:off x="457200" y="2380720"/>
            <a:ext cx="8229600" cy="1143002"/>
          </a:xfrm>
          <a:prstGeom prst="rect">
            <a:avLst/>
          </a:prstGeom>
        </p:spPr>
        <p:txBody>
          <a:bodyPr/>
          <a:lstStyle>
            <a:lvl1pPr algn="ctr"/>
          </a:lstStyle>
          <a:p>
            <a:pPr/>
            <a:r>
              <a:t>Case studies</a:t>
            </a:r>
          </a:p>
        </p:txBody>
      </p:sp>
      <p:sp>
        <p:nvSpPr>
          <p:cNvPr id="375" name="Slide Number Placeholder 7"/>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6" name="Picture 2" descr="Picture 2"/>
          <p:cNvPicPr>
            <a:picLocks noChangeAspect="1"/>
          </p:cNvPicPr>
          <p:nvPr/>
        </p:nvPicPr>
        <p:blipFill>
          <a:blip r:embed="rId2">
            <a:extLst/>
          </a:blip>
          <a:stretch>
            <a:fillRect/>
          </a:stretch>
        </p:blipFill>
        <p:spPr>
          <a:xfrm>
            <a:off x="681469" y="3433607"/>
            <a:ext cx="7781064" cy="2425100"/>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79" name="Title 1"/>
          <p:cNvSpPr txBox="1"/>
          <p:nvPr>
            <p:ph type="title"/>
          </p:nvPr>
        </p:nvSpPr>
        <p:spPr>
          <a:xfrm>
            <a:off x="457199" y="274638"/>
            <a:ext cx="7293234" cy="1143001"/>
          </a:xfrm>
          <a:prstGeom prst="rect">
            <a:avLst/>
          </a:prstGeom>
        </p:spPr>
        <p:txBody>
          <a:bodyPr/>
          <a:lstStyle/>
          <a:p>
            <a:pPr/>
            <a:r>
              <a:t>Case studies</a:t>
            </a:r>
          </a:p>
        </p:txBody>
      </p:sp>
      <p:sp>
        <p:nvSpPr>
          <p:cNvPr id="380"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A personal insulin pump</a:t>
            </a:r>
          </a:p>
          <a:p>
            <a:pPr lvl="1" marL="742950" indent="-285750">
              <a:spcBef>
                <a:spcPts val="300"/>
              </a:spcBef>
              <a:defRPr sz="2000"/>
            </a:pPr>
            <a:r>
              <a:t>An embedded system in an insulin pump used by diabetics to maintain blood glucose control</a:t>
            </a:r>
          </a:p>
          <a:p>
            <a:pPr>
              <a:defRPr>
                <a:solidFill>
                  <a:srgbClr val="0000FF"/>
                </a:solidFill>
              </a:defRPr>
            </a:pPr>
            <a:r>
              <a:t>A mental health case patient management system </a:t>
            </a:r>
          </a:p>
          <a:p>
            <a:pPr lvl="1" marL="742950" indent="-285750">
              <a:spcBef>
                <a:spcPts val="300"/>
              </a:spcBef>
              <a:defRPr sz="2000">
                <a:solidFill>
                  <a:srgbClr val="C00000"/>
                </a:solidFill>
              </a:defRPr>
            </a:pPr>
            <a:r>
              <a:t>Mentcare</a:t>
            </a:r>
            <a:r>
              <a:rPr>
                <a:solidFill>
                  <a:srgbClr val="46424D"/>
                </a:solidFill>
              </a:rPr>
              <a:t>. A system used to maintain records of people receiving </a:t>
            </a:r>
            <a:r>
              <a:rPr>
                <a:solidFill>
                  <a:srgbClr val="0000FF"/>
                </a:solidFill>
              </a:rPr>
              <a:t>care for mental health problems</a:t>
            </a:r>
          </a:p>
          <a:p>
            <a:pPr>
              <a:defRPr>
                <a:solidFill>
                  <a:srgbClr val="0000FF"/>
                </a:solidFill>
              </a:defRPr>
            </a:pPr>
            <a:r>
              <a:t>A wilderness weather station</a:t>
            </a:r>
          </a:p>
          <a:p>
            <a:pPr lvl="1" marL="742950" indent="-285750">
              <a:spcBef>
                <a:spcPts val="300"/>
              </a:spcBef>
              <a:defRPr sz="2000"/>
            </a:pPr>
            <a:r>
              <a:t>A data collection system that collects data about weather conditions in remote areas</a:t>
            </a:r>
          </a:p>
          <a:p>
            <a:pPr>
              <a:defRPr>
                <a:solidFill>
                  <a:srgbClr val="0000FF"/>
                </a:solidFill>
              </a:defRPr>
            </a:pPr>
            <a:r>
              <a:t>iLearn: a digital learning environment</a:t>
            </a:r>
          </a:p>
          <a:p>
            <a:pPr lvl="1" marL="742950" indent="-285750">
              <a:spcBef>
                <a:spcPts val="300"/>
              </a:spcBef>
              <a:defRPr sz="2000"/>
            </a:pPr>
            <a:r>
              <a:t>A system to support learning in schools</a:t>
            </a:r>
          </a:p>
        </p:txBody>
      </p:sp>
      <p:sp>
        <p:nvSpPr>
          <p:cNvPr id="381"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84" name="Title 1"/>
          <p:cNvSpPr txBox="1"/>
          <p:nvPr>
            <p:ph type="title"/>
          </p:nvPr>
        </p:nvSpPr>
        <p:spPr>
          <a:xfrm>
            <a:off x="457199" y="274638"/>
            <a:ext cx="7293234" cy="1143001"/>
          </a:xfrm>
          <a:prstGeom prst="rect">
            <a:avLst/>
          </a:prstGeom>
        </p:spPr>
        <p:txBody>
          <a:bodyPr/>
          <a:lstStyle/>
          <a:p>
            <a:pPr/>
            <a:r>
              <a:t>Insulin pump control system</a:t>
            </a:r>
          </a:p>
        </p:txBody>
      </p:sp>
      <p:sp>
        <p:nvSpPr>
          <p:cNvPr id="385" name="Content Placeholder 2"/>
          <p:cNvSpPr txBox="1"/>
          <p:nvPr>
            <p:ph type="body" idx="1"/>
          </p:nvPr>
        </p:nvSpPr>
        <p:spPr>
          <a:xfrm>
            <a:off x="457200" y="1600200"/>
            <a:ext cx="8229600" cy="4525963"/>
          </a:xfrm>
          <a:prstGeom prst="rect">
            <a:avLst/>
          </a:prstGeom>
        </p:spPr>
        <p:txBody>
          <a:bodyPr/>
          <a:lstStyle/>
          <a:p>
            <a:pPr/>
            <a:r>
              <a:t>Collects data from a blood sugar sensor and calculates the amount of insulin required to be injected</a:t>
            </a:r>
          </a:p>
          <a:p>
            <a:pPr/>
            <a:r>
              <a:t>Calculation based on the rate of change of blood sugar levels</a:t>
            </a:r>
          </a:p>
          <a:p>
            <a:pPr/>
            <a:r>
              <a:t>Sends signals to a micro-pump to deliver the correct dose of insulin</a:t>
            </a:r>
          </a:p>
          <a:p>
            <a:pPr/>
            <a:r>
              <a:t>Safety-critical system as low blood sugars can lead to brain malfunctioning, coma and death; high-blood sugar levels have long-term consequences such as eye and kidney damage.</a:t>
            </a:r>
          </a:p>
        </p:txBody>
      </p:sp>
      <p:sp>
        <p:nvSpPr>
          <p:cNvPr id="386"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Footer Placeholder 2"/>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89" name="Title 1"/>
          <p:cNvSpPr txBox="1"/>
          <p:nvPr>
            <p:ph type="title"/>
          </p:nvPr>
        </p:nvSpPr>
        <p:spPr>
          <a:xfrm>
            <a:off x="457199" y="274638"/>
            <a:ext cx="7293234" cy="1143001"/>
          </a:xfrm>
          <a:prstGeom prst="rect">
            <a:avLst/>
          </a:prstGeom>
        </p:spPr>
        <p:txBody>
          <a:bodyPr/>
          <a:lstStyle/>
          <a:p>
            <a:pPr/>
            <a:r>
              <a:t>Insulin pump hardware architecture</a:t>
            </a:r>
          </a:p>
        </p:txBody>
      </p:sp>
      <p:pic>
        <p:nvPicPr>
          <p:cNvPr id="390" name="Picture 3" descr="Picture 3"/>
          <p:cNvPicPr>
            <a:picLocks noChangeAspect="1"/>
          </p:cNvPicPr>
          <p:nvPr/>
        </p:nvPicPr>
        <p:blipFill>
          <a:blip r:embed="rId2">
            <a:extLst/>
          </a:blip>
          <a:stretch>
            <a:fillRect/>
          </a:stretch>
        </p:blipFill>
        <p:spPr>
          <a:xfrm>
            <a:off x="1911694" y="2068284"/>
            <a:ext cx="5345450" cy="3401652"/>
          </a:xfrm>
          <a:prstGeom prst="rect">
            <a:avLst/>
          </a:prstGeom>
          <a:ln w="12700">
            <a:miter lim="400000"/>
          </a:ln>
        </p:spPr>
      </p:pic>
      <p:sp>
        <p:nvSpPr>
          <p:cNvPr id="391" name="Slide Number Placeholder 7"/>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Footer Placeholder 2"/>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94" name="Title 1"/>
          <p:cNvSpPr txBox="1"/>
          <p:nvPr>
            <p:ph type="title"/>
          </p:nvPr>
        </p:nvSpPr>
        <p:spPr>
          <a:xfrm>
            <a:off x="457199" y="274638"/>
            <a:ext cx="7293234" cy="1143001"/>
          </a:xfrm>
          <a:prstGeom prst="rect">
            <a:avLst/>
          </a:prstGeom>
        </p:spPr>
        <p:txBody>
          <a:bodyPr/>
          <a:lstStyle/>
          <a:p>
            <a:pPr/>
            <a:r>
              <a:t>Activity model of the insulin pump</a:t>
            </a:r>
          </a:p>
        </p:txBody>
      </p:sp>
      <p:pic>
        <p:nvPicPr>
          <p:cNvPr id="395" name="Picture 3" descr="Picture 3"/>
          <p:cNvPicPr>
            <a:picLocks noChangeAspect="1"/>
          </p:cNvPicPr>
          <p:nvPr/>
        </p:nvPicPr>
        <p:blipFill>
          <a:blip r:embed="rId2">
            <a:extLst/>
          </a:blip>
          <a:stretch>
            <a:fillRect/>
          </a:stretch>
        </p:blipFill>
        <p:spPr>
          <a:xfrm>
            <a:off x="1522043" y="2497945"/>
            <a:ext cx="6537901" cy="2239008"/>
          </a:xfrm>
          <a:prstGeom prst="rect">
            <a:avLst/>
          </a:prstGeom>
          <a:ln w="12700">
            <a:miter lim="400000"/>
          </a:ln>
        </p:spPr>
      </p:pic>
      <p:sp>
        <p:nvSpPr>
          <p:cNvPr id="396" name="Slide Number Placeholder 7"/>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8"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399" name="Title 1"/>
          <p:cNvSpPr txBox="1"/>
          <p:nvPr>
            <p:ph type="title"/>
          </p:nvPr>
        </p:nvSpPr>
        <p:spPr>
          <a:xfrm>
            <a:off x="457199" y="274638"/>
            <a:ext cx="7293234" cy="1143001"/>
          </a:xfrm>
          <a:prstGeom prst="rect">
            <a:avLst/>
          </a:prstGeom>
        </p:spPr>
        <p:txBody>
          <a:bodyPr/>
          <a:lstStyle/>
          <a:p>
            <a:pPr/>
            <a:r>
              <a:t>Essential high-level requirements</a:t>
            </a:r>
          </a:p>
        </p:txBody>
      </p:sp>
      <p:sp>
        <p:nvSpPr>
          <p:cNvPr id="400" name="Content Placeholder 2"/>
          <p:cNvSpPr txBox="1"/>
          <p:nvPr>
            <p:ph type="body" idx="1"/>
          </p:nvPr>
        </p:nvSpPr>
        <p:spPr>
          <a:xfrm>
            <a:off x="457199" y="1600200"/>
            <a:ext cx="8593812" cy="4525963"/>
          </a:xfrm>
          <a:prstGeom prst="rect">
            <a:avLst/>
          </a:prstGeom>
        </p:spPr>
        <p:txBody>
          <a:bodyPr/>
          <a:lstStyle/>
          <a:p>
            <a:pPr/>
            <a:r>
              <a:t>The system shall be available to </a:t>
            </a:r>
            <a:r>
              <a:rPr>
                <a:solidFill>
                  <a:srgbClr val="0000FF"/>
                </a:solidFill>
              </a:rPr>
              <a:t>deliver insulin </a:t>
            </a:r>
            <a:r>
              <a:t>when required</a:t>
            </a:r>
          </a:p>
          <a:p>
            <a:pPr/>
            <a:r>
              <a:t>The system shall </a:t>
            </a:r>
            <a:r>
              <a:rPr>
                <a:solidFill>
                  <a:srgbClr val="0000FF"/>
                </a:solidFill>
              </a:rPr>
              <a:t>perform reliably and deliver the correct amount of insulin </a:t>
            </a:r>
            <a:r>
              <a:t>to counteract the current level of blood sugar</a:t>
            </a:r>
          </a:p>
          <a:p>
            <a:pPr/>
            <a:r>
              <a:t>The system must therefore be designed and implemented to ensure that the system always meets these requirements </a:t>
            </a:r>
          </a:p>
        </p:txBody>
      </p:sp>
      <p:sp>
        <p:nvSpPr>
          <p:cNvPr id="401"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8"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149" name="Title 1"/>
          <p:cNvSpPr txBox="1"/>
          <p:nvPr>
            <p:ph type="title"/>
          </p:nvPr>
        </p:nvSpPr>
        <p:spPr>
          <a:xfrm>
            <a:off x="457199" y="274638"/>
            <a:ext cx="7293234" cy="1143001"/>
          </a:xfrm>
          <a:prstGeom prst="rect">
            <a:avLst/>
          </a:prstGeom>
        </p:spPr>
        <p:txBody>
          <a:bodyPr/>
          <a:lstStyle/>
          <a:p>
            <a:pPr/>
            <a:r>
              <a:t>Software project failure</a:t>
            </a:r>
          </a:p>
        </p:txBody>
      </p:sp>
      <p:sp>
        <p:nvSpPr>
          <p:cNvPr id="150" name="Content Placeholder 2"/>
          <p:cNvSpPr txBox="1"/>
          <p:nvPr>
            <p:ph type="body" idx="1"/>
          </p:nvPr>
        </p:nvSpPr>
        <p:spPr>
          <a:xfrm>
            <a:off x="457200" y="1600200"/>
            <a:ext cx="8229600" cy="4525963"/>
          </a:xfrm>
          <a:prstGeom prst="rect">
            <a:avLst/>
          </a:prstGeom>
        </p:spPr>
        <p:txBody>
          <a:bodyPr/>
          <a:lstStyle/>
          <a:p>
            <a:pPr>
              <a:defRPr i="1">
                <a:solidFill>
                  <a:srgbClr val="0000FF"/>
                </a:solidFill>
              </a:defRPr>
            </a:pPr>
            <a:r>
              <a:t>Increasing system complexity</a:t>
            </a:r>
            <a:r>
              <a:rPr i="0"/>
              <a:t> </a:t>
            </a:r>
          </a:p>
          <a:p>
            <a:pPr lvl="1" marL="742950" indent="-285750">
              <a:spcBef>
                <a:spcPts val="300"/>
              </a:spcBef>
              <a:defRPr sz="2000"/>
            </a:pPr>
            <a:r>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pPr>
              <a:defRPr i="1">
                <a:solidFill>
                  <a:srgbClr val="0000FF"/>
                </a:solidFill>
              </a:defRPr>
            </a:pPr>
            <a:r>
              <a:t>Failure to use software engineering methods</a:t>
            </a:r>
            <a:r>
              <a:rPr i="0"/>
              <a:t> </a:t>
            </a:r>
          </a:p>
          <a:p>
            <a:pPr lvl="1" marL="742950" indent="-285750">
              <a:spcBef>
                <a:spcPts val="300"/>
              </a:spcBef>
              <a:defRPr sz="2000"/>
            </a:pPr>
            <a:r>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p>
        </p:txBody>
      </p:sp>
      <p:sp>
        <p:nvSpPr>
          <p:cNvPr id="151" name="Slide Number Placeholder 8"/>
          <p:cNvSpPr txBox="1"/>
          <p:nvPr>
            <p:ph type="sldNum" sz="quarter" idx="4294967295"/>
          </p:nvPr>
        </p:nvSpPr>
        <p:spPr>
          <a:xfrm>
            <a:off x="8497902" y="6406784"/>
            <a:ext cx="188896"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404" name="Title 1"/>
          <p:cNvSpPr txBox="1"/>
          <p:nvPr>
            <p:ph type="title"/>
          </p:nvPr>
        </p:nvSpPr>
        <p:spPr>
          <a:xfrm>
            <a:off x="457199" y="274638"/>
            <a:ext cx="7293234" cy="1143001"/>
          </a:xfrm>
          <a:prstGeom prst="rect">
            <a:avLst/>
          </a:prstGeom>
        </p:spPr>
        <p:txBody>
          <a:bodyPr/>
          <a:lstStyle/>
          <a:p>
            <a:pPr/>
            <a:r>
              <a:t>Mentcare: A patient information system for mental health care</a:t>
            </a:r>
          </a:p>
        </p:txBody>
      </p:sp>
      <p:sp>
        <p:nvSpPr>
          <p:cNvPr id="405" name="Content Placeholder 2"/>
          <p:cNvSpPr txBox="1"/>
          <p:nvPr>
            <p:ph type="body" idx="1"/>
          </p:nvPr>
        </p:nvSpPr>
        <p:spPr>
          <a:xfrm>
            <a:off x="457200" y="1600200"/>
            <a:ext cx="8229600" cy="4525963"/>
          </a:xfrm>
          <a:prstGeom prst="rect">
            <a:avLst/>
          </a:prstGeom>
        </p:spPr>
        <p:txBody>
          <a:bodyPr/>
          <a:lstStyle/>
          <a:p>
            <a:pPr/>
            <a:r>
              <a:t>A patient information system to support mental health care is a medical information system that </a:t>
            </a:r>
            <a:r>
              <a:rPr>
                <a:solidFill>
                  <a:srgbClr val="0000FF"/>
                </a:solidFill>
              </a:rPr>
              <a:t>maintains information about patients </a:t>
            </a:r>
            <a:r>
              <a:t>suffering from mental health problems and the </a:t>
            </a:r>
            <a:r>
              <a:rPr>
                <a:solidFill>
                  <a:srgbClr val="0000FF"/>
                </a:solidFill>
              </a:rPr>
              <a:t>treatments </a:t>
            </a:r>
            <a:r>
              <a:t>that they have received</a:t>
            </a:r>
          </a:p>
          <a:p>
            <a:pPr/>
            <a:r>
              <a:t>Most mental health patients do not require dedicated hospital treatment but need to attend specialist clinics regularly where they can </a:t>
            </a:r>
            <a:r>
              <a:rPr>
                <a:solidFill>
                  <a:srgbClr val="0000FF"/>
                </a:solidFill>
              </a:rPr>
              <a:t>meet a doctor</a:t>
            </a:r>
            <a:r>
              <a:t> who has detailed knowledge of their problems </a:t>
            </a:r>
          </a:p>
          <a:p>
            <a:pPr/>
            <a:r>
              <a:t>To make it easier for patients to attend, these clinics are not just run in hospitals. They may also be held in </a:t>
            </a:r>
            <a:r>
              <a:rPr>
                <a:solidFill>
                  <a:srgbClr val="0000FF"/>
                </a:solidFill>
              </a:rPr>
              <a:t>local medical practices or community centres.</a:t>
            </a:r>
            <a:r>
              <a:t> </a:t>
            </a:r>
          </a:p>
        </p:txBody>
      </p:sp>
      <p:sp>
        <p:nvSpPr>
          <p:cNvPr id="406"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409" name="Title 1"/>
          <p:cNvSpPr txBox="1"/>
          <p:nvPr>
            <p:ph type="title"/>
          </p:nvPr>
        </p:nvSpPr>
        <p:spPr>
          <a:xfrm>
            <a:off x="457199" y="274638"/>
            <a:ext cx="7293234" cy="1143001"/>
          </a:xfrm>
          <a:prstGeom prst="rect">
            <a:avLst/>
          </a:prstGeom>
        </p:spPr>
        <p:txBody>
          <a:bodyPr/>
          <a:lstStyle/>
          <a:p>
            <a:pPr/>
            <a:r>
              <a:t>Mentcare</a:t>
            </a:r>
          </a:p>
        </p:txBody>
      </p:sp>
      <p:sp>
        <p:nvSpPr>
          <p:cNvPr id="410" name="Content Placeholder 2"/>
          <p:cNvSpPr txBox="1"/>
          <p:nvPr>
            <p:ph type="body" idx="1"/>
          </p:nvPr>
        </p:nvSpPr>
        <p:spPr>
          <a:xfrm>
            <a:off x="457200" y="1600200"/>
            <a:ext cx="8229600" cy="4525963"/>
          </a:xfrm>
          <a:prstGeom prst="rect">
            <a:avLst/>
          </a:prstGeom>
        </p:spPr>
        <p:txBody>
          <a:bodyPr/>
          <a:lstStyle/>
          <a:p>
            <a:pPr/>
            <a:r>
              <a:t>Mentcare is an information system that is intended for use in </a:t>
            </a:r>
            <a:r>
              <a:rPr>
                <a:solidFill>
                  <a:srgbClr val="0000FF"/>
                </a:solidFill>
              </a:rPr>
              <a:t>clinics</a:t>
            </a:r>
            <a:endParaRPr>
              <a:solidFill>
                <a:srgbClr val="0000FF"/>
              </a:solidFill>
            </a:endParaRPr>
          </a:p>
          <a:p>
            <a:pPr/>
            <a:r>
              <a:t>It makes use of a </a:t>
            </a:r>
            <a:r>
              <a:rPr>
                <a:solidFill>
                  <a:srgbClr val="0000FF"/>
                </a:solidFill>
              </a:rPr>
              <a:t>centralized database</a:t>
            </a:r>
            <a:r>
              <a:t> of patient information but has also been designed to </a:t>
            </a:r>
            <a:r>
              <a:rPr>
                <a:solidFill>
                  <a:srgbClr val="0000FF"/>
                </a:solidFill>
              </a:rPr>
              <a:t>run on a PC</a:t>
            </a:r>
            <a:r>
              <a:t>, so that it may be accessed and used from sites that do not have secure network connectivity </a:t>
            </a:r>
          </a:p>
          <a:p>
            <a:pPr/>
            <a:r>
              <a:t>When the local systems have </a:t>
            </a:r>
            <a:r>
              <a:rPr>
                <a:solidFill>
                  <a:srgbClr val="0000FF"/>
                </a:solidFill>
              </a:rPr>
              <a:t>secure network access</a:t>
            </a:r>
            <a:r>
              <a:t>, they use patient information in the database but they can download and use local copies of patient records when they are disconnected</a:t>
            </a:r>
          </a:p>
        </p:txBody>
      </p:sp>
      <p:sp>
        <p:nvSpPr>
          <p:cNvPr id="411"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414" name="Title 1"/>
          <p:cNvSpPr txBox="1"/>
          <p:nvPr>
            <p:ph type="title"/>
          </p:nvPr>
        </p:nvSpPr>
        <p:spPr>
          <a:xfrm>
            <a:off x="457199" y="274638"/>
            <a:ext cx="7293234" cy="1143001"/>
          </a:xfrm>
          <a:prstGeom prst="rect">
            <a:avLst/>
          </a:prstGeom>
        </p:spPr>
        <p:txBody>
          <a:bodyPr/>
          <a:lstStyle/>
          <a:p>
            <a:pPr/>
            <a:r>
              <a:t>Mentcare goals</a:t>
            </a:r>
          </a:p>
        </p:txBody>
      </p:sp>
      <p:sp>
        <p:nvSpPr>
          <p:cNvPr id="415" name="Content Placeholder 2"/>
          <p:cNvSpPr txBox="1"/>
          <p:nvPr>
            <p:ph type="body" idx="1"/>
          </p:nvPr>
        </p:nvSpPr>
        <p:spPr>
          <a:xfrm>
            <a:off x="457200" y="1600200"/>
            <a:ext cx="8229600" cy="4525963"/>
          </a:xfrm>
          <a:prstGeom prst="rect">
            <a:avLst/>
          </a:prstGeom>
        </p:spPr>
        <p:txBody>
          <a:bodyPr/>
          <a:lstStyle/>
          <a:p>
            <a:pPr/>
            <a:r>
              <a:t>To </a:t>
            </a:r>
            <a:r>
              <a:rPr>
                <a:solidFill>
                  <a:srgbClr val="0000FF"/>
                </a:solidFill>
              </a:rPr>
              <a:t>generate management information </a:t>
            </a:r>
            <a:r>
              <a:t>that allows health service managers to assess performance against local and government targets</a:t>
            </a:r>
          </a:p>
          <a:p>
            <a:pPr/>
            <a:r>
              <a:t>To </a:t>
            </a:r>
            <a:r>
              <a:rPr>
                <a:solidFill>
                  <a:srgbClr val="0000FF"/>
                </a:solidFill>
              </a:rPr>
              <a:t>provide medical staff with timely information </a:t>
            </a:r>
            <a:r>
              <a:t>to support the treatment of patients</a:t>
            </a:r>
          </a:p>
        </p:txBody>
      </p:sp>
      <p:sp>
        <p:nvSpPr>
          <p:cNvPr id="416"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Footer Placeholder 3"/>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419" name="Title 1"/>
          <p:cNvSpPr txBox="1"/>
          <p:nvPr>
            <p:ph type="title"/>
          </p:nvPr>
        </p:nvSpPr>
        <p:spPr>
          <a:xfrm>
            <a:off x="457199" y="274638"/>
            <a:ext cx="7293234" cy="1143001"/>
          </a:xfrm>
          <a:prstGeom prst="rect">
            <a:avLst/>
          </a:prstGeom>
        </p:spPr>
        <p:txBody>
          <a:bodyPr/>
          <a:lstStyle/>
          <a:p>
            <a:pPr/>
            <a:r>
              <a:t>The organization of the Mentcare system</a:t>
            </a:r>
          </a:p>
        </p:txBody>
      </p:sp>
      <p:pic>
        <p:nvPicPr>
          <p:cNvPr id="420" name="Picture 1" descr="Picture 1"/>
          <p:cNvPicPr>
            <a:picLocks noChangeAspect="1"/>
          </p:cNvPicPr>
          <p:nvPr/>
        </p:nvPicPr>
        <p:blipFill>
          <a:blip r:embed="rId2">
            <a:extLst/>
          </a:blip>
          <a:stretch>
            <a:fillRect/>
          </a:stretch>
        </p:blipFill>
        <p:spPr>
          <a:xfrm>
            <a:off x="2209799" y="1784350"/>
            <a:ext cx="5071534" cy="4259211"/>
          </a:xfrm>
          <a:prstGeom prst="rect">
            <a:avLst/>
          </a:prstGeom>
          <a:ln w="12700">
            <a:miter lim="400000"/>
          </a:ln>
        </p:spPr>
      </p:pic>
      <p:sp>
        <p:nvSpPr>
          <p:cNvPr id="421" name="Slide Number Placeholder 7"/>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424" name="Title 1"/>
          <p:cNvSpPr txBox="1"/>
          <p:nvPr>
            <p:ph type="title"/>
          </p:nvPr>
        </p:nvSpPr>
        <p:spPr>
          <a:xfrm>
            <a:off x="457199" y="274638"/>
            <a:ext cx="7293234" cy="1143001"/>
          </a:xfrm>
          <a:prstGeom prst="rect">
            <a:avLst/>
          </a:prstGeom>
        </p:spPr>
        <p:txBody>
          <a:bodyPr/>
          <a:lstStyle/>
          <a:p>
            <a:pPr/>
            <a:r>
              <a:t>Key features of the Mentcare system</a:t>
            </a:r>
          </a:p>
        </p:txBody>
      </p:sp>
      <p:sp>
        <p:nvSpPr>
          <p:cNvPr id="425" name="Content Placeholder 2"/>
          <p:cNvSpPr txBox="1"/>
          <p:nvPr>
            <p:ph type="body" idx="1"/>
          </p:nvPr>
        </p:nvSpPr>
        <p:spPr>
          <a:xfrm>
            <a:off x="457198" y="1600200"/>
            <a:ext cx="8473996" cy="4525963"/>
          </a:xfrm>
          <a:prstGeom prst="rect">
            <a:avLst/>
          </a:prstGeom>
        </p:spPr>
        <p:txBody>
          <a:bodyPr/>
          <a:lstStyle/>
          <a:p>
            <a:pPr>
              <a:defRPr>
                <a:solidFill>
                  <a:srgbClr val="0000FF"/>
                </a:solidFill>
              </a:defRPr>
            </a:pPr>
            <a:r>
              <a:t>Individual care management </a:t>
            </a:r>
          </a:p>
          <a:p>
            <a:pPr lvl="1" marL="742950" indent="-285750">
              <a:spcBef>
                <a:spcPts val="300"/>
              </a:spcBef>
              <a:defRPr sz="2000"/>
            </a:pPr>
            <a:r>
              <a:t>Clinicians can create records for patients, edit the information in the system, view patient history, etc. The system supports data summaries so that doctors can quickly learn about the key problems and treatments that have been prescribed.</a:t>
            </a:r>
          </a:p>
          <a:p>
            <a:pPr>
              <a:defRPr>
                <a:solidFill>
                  <a:srgbClr val="0000FF"/>
                </a:solidFill>
              </a:defRPr>
            </a:pPr>
            <a:r>
              <a:t>Patient monitoring </a:t>
            </a:r>
          </a:p>
          <a:p>
            <a:pPr lvl="1" marL="742950" indent="-285750">
              <a:spcBef>
                <a:spcPts val="300"/>
              </a:spcBef>
              <a:defRPr sz="2000"/>
            </a:pPr>
            <a:r>
              <a:t>The system monitors the records of patients that are involved in treatment and issues warnings if possible problems are detected. </a:t>
            </a:r>
          </a:p>
          <a:p>
            <a:pPr>
              <a:defRPr>
                <a:solidFill>
                  <a:srgbClr val="0000FF"/>
                </a:solidFill>
              </a:defRPr>
            </a:pPr>
            <a:r>
              <a:t>Administrative reporting </a:t>
            </a:r>
          </a:p>
          <a:p>
            <a:pPr lvl="1" marL="742950" indent="-285750">
              <a:spcBef>
                <a:spcPts val="300"/>
              </a:spcBef>
              <a:defRPr sz="2000"/>
            </a:pPr>
            <a:r>
              <a:t>The system generates monthly management reports showing the number of patients treated at each clinic, the number of patients who have entered and left the care system, number of patients sectioned, the drugs prescribed and their costs, etc. </a:t>
            </a:r>
          </a:p>
        </p:txBody>
      </p:sp>
      <p:sp>
        <p:nvSpPr>
          <p:cNvPr id="426"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429" name="Title 1"/>
          <p:cNvSpPr txBox="1"/>
          <p:nvPr>
            <p:ph type="title"/>
          </p:nvPr>
        </p:nvSpPr>
        <p:spPr>
          <a:xfrm>
            <a:off x="457199" y="274638"/>
            <a:ext cx="7293234" cy="1143001"/>
          </a:xfrm>
          <a:prstGeom prst="rect">
            <a:avLst/>
          </a:prstGeom>
        </p:spPr>
        <p:txBody>
          <a:bodyPr/>
          <a:lstStyle/>
          <a:p>
            <a:pPr/>
            <a:r>
              <a:t>Mentcare system concerns</a:t>
            </a:r>
          </a:p>
        </p:txBody>
      </p:sp>
      <p:sp>
        <p:nvSpPr>
          <p:cNvPr id="430"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Privacy</a:t>
            </a:r>
          </a:p>
          <a:p>
            <a:pPr lvl="1" marL="742950" indent="-285750">
              <a:spcBef>
                <a:spcPts val="300"/>
              </a:spcBef>
              <a:defRPr sz="2000"/>
            </a:pPr>
            <a:r>
              <a:t>It is essential that patient information is confidential and is never disclosed to anyone apart from authorized medical staff and the patient themselves</a:t>
            </a:r>
          </a:p>
          <a:p>
            <a:pPr>
              <a:defRPr>
                <a:solidFill>
                  <a:srgbClr val="0000FF"/>
                </a:solidFill>
              </a:defRPr>
            </a:pPr>
            <a:r>
              <a:t>Safety</a:t>
            </a:r>
          </a:p>
          <a:p>
            <a:pPr lvl="1" marL="742950" indent="-285750">
              <a:spcBef>
                <a:spcPts val="300"/>
              </a:spcBef>
              <a:defRPr sz="2000"/>
            </a:pPr>
            <a:r>
              <a:t>Some mental illnesses cause patients to become suicidal or a danger to other people. Wherever possible, the system should warn medical staff about potentially suicidal or dangerous patients </a:t>
            </a:r>
          </a:p>
          <a:p>
            <a:pPr lvl="1" marL="742950" indent="-285750">
              <a:spcBef>
                <a:spcPts val="300"/>
              </a:spcBef>
              <a:defRPr sz="2000"/>
            </a:pPr>
            <a:r>
              <a:t>The system must be available when needed otherwise safety may be compromised and it may be impossible to prescribe the correct medication to patients </a:t>
            </a:r>
          </a:p>
        </p:txBody>
      </p:sp>
      <p:sp>
        <p:nvSpPr>
          <p:cNvPr id="431"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434" name="Title 1"/>
          <p:cNvSpPr txBox="1"/>
          <p:nvPr>
            <p:ph type="title"/>
          </p:nvPr>
        </p:nvSpPr>
        <p:spPr>
          <a:xfrm>
            <a:off x="457199" y="274638"/>
            <a:ext cx="7293234" cy="1143001"/>
          </a:xfrm>
          <a:prstGeom prst="rect">
            <a:avLst/>
          </a:prstGeom>
        </p:spPr>
        <p:txBody>
          <a:bodyPr/>
          <a:lstStyle/>
          <a:p>
            <a:pPr/>
            <a:r>
              <a:t>Wilderness weather station</a:t>
            </a:r>
          </a:p>
        </p:txBody>
      </p:sp>
      <p:sp>
        <p:nvSpPr>
          <p:cNvPr id="435" name="Content Placeholder 2"/>
          <p:cNvSpPr txBox="1"/>
          <p:nvPr>
            <p:ph type="body" idx="1"/>
          </p:nvPr>
        </p:nvSpPr>
        <p:spPr>
          <a:xfrm>
            <a:off x="457200" y="1600200"/>
            <a:ext cx="8229600" cy="4525963"/>
          </a:xfrm>
          <a:prstGeom prst="rect">
            <a:avLst/>
          </a:prstGeom>
        </p:spPr>
        <p:txBody>
          <a:bodyPr/>
          <a:lstStyle/>
          <a:p>
            <a:pPr/>
            <a:r>
              <a:t>The government of a country with large areas of wilderness decides to deploy </a:t>
            </a:r>
            <a:r>
              <a:rPr>
                <a:solidFill>
                  <a:srgbClr val="0000FF"/>
                </a:solidFill>
              </a:rPr>
              <a:t>several hundred weather stations in remote areas</a:t>
            </a:r>
            <a:endParaRPr>
              <a:solidFill>
                <a:srgbClr val="0000FF"/>
              </a:solidFill>
            </a:endParaRPr>
          </a:p>
          <a:p>
            <a:pPr/>
            <a:r>
              <a:t>Weather stations collect data from a set of instruments that measure </a:t>
            </a:r>
            <a:r>
              <a:rPr>
                <a:solidFill>
                  <a:srgbClr val="0000FF"/>
                </a:solidFill>
              </a:rPr>
              <a:t>temperature and pressure, sunshine, rainfall, wind speed and wind direction.</a:t>
            </a:r>
            <a:endParaRPr>
              <a:solidFill>
                <a:srgbClr val="0000FF"/>
              </a:solidFill>
            </a:endParaRPr>
          </a:p>
          <a:p>
            <a:pPr lvl="1" marL="742950" indent="-285750">
              <a:spcBef>
                <a:spcPts val="300"/>
              </a:spcBef>
              <a:defRPr sz="2000"/>
            </a:pPr>
            <a:r>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p:txBody>
      </p:sp>
      <p:sp>
        <p:nvSpPr>
          <p:cNvPr id="436"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Footer Placeholder 2"/>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439" name="Title 1"/>
          <p:cNvSpPr txBox="1"/>
          <p:nvPr>
            <p:ph type="title"/>
          </p:nvPr>
        </p:nvSpPr>
        <p:spPr>
          <a:xfrm>
            <a:off x="457199" y="274638"/>
            <a:ext cx="7293234" cy="1143001"/>
          </a:xfrm>
          <a:prstGeom prst="rect">
            <a:avLst/>
          </a:prstGeom>
        </p:spPr>
        <p:txBody>
          <a:bodyPr/>
          <a:lstStyle/>
          <a:p>
            <a:pPr/>
            <a:r>
              <a:t>The weather station’s environment </a:t>
            </a:r>
          </a:p>
        </p:txBody>
      </p:sp>
      <p:pic>
        <p:nvPicPr>
          <p:cNvPr id="440" name="Picture 3" descr="Picture 3"/>
          <p:cNvPicPr>
            <a:picLocks noChangeAspect="1"/>
          </p:cNvPicPr>
          <p:nvPr/>
        </p:nvPicPr>
        <p:blipFill>
          <a:blip r:embed="rId2">
            <a:extLst/>
          </a:blip>
          <a:stretch>
            <a:fillRect/>
          </a:stretch>
        </p:blipFill>
        <p:spPr>
          <a:xfrm>
            <a:off x="1932944" y="2314698"/>
            <a:ext cx="5159739" cy="2490910"/>
          </a:xfrm>
          <a:prstGeom prst="rect">
            <a:avLst/>
          </a:prstGeom>
          <a:ln w="12700">
            <a:miter lim="400000"/>
          </a:ln>
        </p:spPr>
      </p:pic>
      <p:sp>
        <p:nvSpPr>
          <p:cNvPr id="441" name="Slide Number Placeholder 7"/>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444" name="Title 1"/>
          <p:cNvSpPr txBox="1"/>
          <p:nvPr>
            <p:ph type="title"/>
          </p:nvPr>
        </p:nvSpPr>
        <p:spPr>
          <a:xfrm>
            <a:off x="457199" y="274638"/>
            <a:ext cx="7293234" cy="1143001"/>
          </a:xfrm>
          <a:prstGeom prst="rect">
            <a:avLst/>
          </a:prstGeom>
        </p:spPr>
        <p:txBody>
          <a:bodyPr/>
          <a:lstStyle/>
          <a:p>
            <a:pPr/>
            <a:r>
              <a:t>Weather information system</a:t>
            </a:r>
          </a:p>
        </p:txBody>
      </p:sp>
      <p:sp>
        <p:nvSpPr>
          <p:cNvPr id="445" name="Content Placeholder 2"/>
          <p:cNvSpPr txBox="1"/>
          <p:nvPr>
            <p:ph type="body" idx="1"/>
          </p:nvPr>
        </p:nvSpPr>
        <p:spPr>
          <a:xfrm>
            <a:off x="283745" y="1600200"/>
            <a:ext cx="8606912" cy="4525963"/>
          </a:xfrm>
          <a:prstGeom prst="rect">
            <a:avLst/>
          </a:prstGeom>
        </p:spPr>
        <p:txBody>
          <a:bodyPr/>
          <a:lstStyle/>
          <a:p>
            <a:pPr/>
            <a:r>
              <a:t>	</a:t>
            </a:r>
            <a:r>
              <a:rPr>
                <a:solidFill>
                  <a:srgbClr val="0000FF"/>
                </a:solidFill>
              </a:rPr>
              <a:t>The weather station system </a:t>
            </a:r>
            <a:endParaRPr>
              <a:solidFill>
                <a:srgbClr val="0000FF"/>
              </a:solidFill>
            </a:endParaRPr>
          </a:p>
          <a:p>
            <a:pPr lvl="1" marL="742950" indent="-285750">
              <a:spcBef>
                <a:spcPts val="300"/>
              </a:spcBef>
              <a:defRPr sz="2000"/>
            </a:pPr>
            <a:r>
              <a:t>This is responsible for collecting weather data, carrying out some initial data processing and transmitting it to the data management system</a:t>
            </a:r>
          </a:p>
          <a:p>
            <a:pPr>
              <a:defRPr>
                <a:solidFill>
                  <a:srgbClr val="0000FF"/>
                </a:solidFill>
              </a:defRPr>
            </a:pPr>
            <a:r>
              <a:t>The data management and archiving system</a:t>
            </a:r>
            <a:r>
              <a:rPr>
                <a:solidFill>
                  <a:srgbClr val="46424D"/>
                </a:solidFill>
              </a:rPr>
              <a:t> </a:t>
            </a:r>
          </a:p>
          <a:p>
            <a:pPr lvl="1" marL="742950" indent="-285750">
              <a:spcBef>
                <a:spcPts val="300"/>
              </a:spcBef>
              <a:defRPr sz="2000"/>
            </a:pPr>
            <a:r>
              <a:t>This system collects the data from all of the wilderness weather stations, carries out data processing and analysis and archives the data.</a:t>
            </a:r>
          </a:p>
          <a:p>
            <a:pPr>
              <a:defRPr>
                <a:solidFill>
                  <a:srgbClr val="0000FF"/>
                </a:solidFill>
              </a:defRPr>
            </a:pPr>
            <a:r>
              <a:t>The station maintenance system </a:t>
            </a:r>
          </a:p>
          <a:p>
            <a:pPr lvl="1" marL="742950" indent="-285750">
              <a:spcBef>
                <a:spcPts val="300"/>
              </a:spcBef>
              <a:defRPr sz="2000"/>
            </a:pPr>
            <a:r>
              <a:t>This system can communicate by satellite with all wilderness weather stations to monitor the health of these systems and provide reports of problems</a:t>
            </a:r>
          </a:p>
        </p:txBody>
      </p:sp>
      <p:sp>
        <p:nvSpPr>
          <p:cNvPr id="446"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449" name="Title 1"/>
          <p:cNvSpPr txBox="1"/>
          <p:nvPr>
            <p:ph type="title"/>
          </p:nvPr>
        </p:nvSpPr>
        <p:spPr>
          <a:xfrm>
            <a:off x="457199" y="274638"/>
            <a:ext cx="7293234" cy="1143001"/>
          </a:xfrm>
          <a:prstGeom prst="rect">
            <a:avLst/>
          </a:prstGeom>
        </p:spPr>
        <p:txBody>
          <a:bodyPr/>
          <a:lstStyle/>
          <a:p>
            <a:pPr/>
            <a:r>
              <a:t>Additional software functionality</a:t>
            </a:r>
          </a:p>
        </p:txBody>
      </p:sp>
      <p:sp>
        <p:nvSpPr>
          <p:cNvPr id="450" name="Content Placeholder 2"/>
          <p:cNvSpPr txBox="1"/>
          <p:nvPr>
            <p:ph type="body" idx="1"/>
          </p:nvPr>
        </p:nvSpPr>
        <p:spPr>
          <a:xfrm>
            <a:off x="457200" y="1600200"/>
            <a:ext cx="8229600" cy="4525963"/>
          </a:xfrm>
          <a:prstGeom prst="rect">
            <a:avLst/>
          </a:prstGeom>
        </p:spPr>
        <p:txBody>
          <a:bodyPr/>
          <a:lstStyle/>
          <a:p>
            <a:pPr/>
            <a:r>
              <a:t>Monitor the instruments, power and communication hardware and report faults to the management system</a:t>
            </a:r>
          </a:p>
          <a:p>
            <a:pPr/>
            <a:r>
              <a:t>Manage the system power, ensuring that batteries are charged whenever the environmental conditions permit but also that generators are shut down in potentially damaging weather conditions, such as high wind</a:t>
            </a:r>
          </a:p>
          <a:p>
            <a:pPr/>
            <a:r>
              <a:t>Support dynamic reconfiguration where parts of the software are replaced with new versions and where backup instruments are switched into the system in the event of system failure</a:t>
            </a:r>
          </a:p>
        </p:txBody>
      </p:sp>
      <p:sp>
        <p:nvSpPr>
          <p:cNvPr id="451" name="Date Placeholder 7"/>
          <p:cNvSpPr txBox="1"/>
          <p:nvPr/>
        </p:nvSpPr>
        <p:spPr>
          <a:xfrm>
            <a:off x="502919" y="6406785"/>
            <a:ext cx="2042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defRPr sz="1200">
                <a:solidFill>
                  <a:srgbClr val="888888"/>
                </a:solidFill>
                <a:latin typeface="Arial"/>
                <a:ea typeface="Arial"/>
                <a:cs typeface="Arial"/>
                <a:sym typeface="Arial"/>
              </a:defRPr>
            </a:lvl1pPr>
          </a:lstStyle>
          <a:p>
            <a:pPr/>
            <a:r>
              <a:t>30/1/2014</a:t>
            </a:r>
          </a:p>
        </p:txBody>
      </p:sp>
      <p:sp>
        <p:nvSpPr>
          <p:cNvPr id="452"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Footer Placeholder 5"/>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154" name="Title 1"/>
          <p:cNvSpPr txBox="1"/>
          <p:nvPr>
            <p:ph type="title"/>
          </p:nvPr>
        </p:nvSpPr>
        <p:spPr>
          <a:xfrm>
            <a:off x="0" y="2626958"/>
            <a:ext cx="9144000" cy="1143002"/>
          </a:xfrm>
          <a:prstGeom prst="rect">
            <a:avLst/>
          </a:prstGeom>
        </p:spPr>
        <p:txBody>
          <a:bodyPr/>
          <a:lstStyle>
            <a:lvl1pPr algn="ctr"/>
          </a:lstStyle>
          <a:p>
            <a:pPr/>
            <a:r>
              <a:t>Professional software development</a:t>
            </a:r>
          </a:p>
        </p:txBody>
      </p:sp>
      <p:sp>
        <p:nvSpPr>
          <p:cNvPr id="155" name="Slide Number Placeholder 7"/>
          <p:cNvSpPr txBox="1"/>
          <p:nvPr>
            <p:ph type="sldNum" sz="quarter" idx="4294967295"/>
          </p:nvPr>
        </p:nvSpPr>
        <p:spPr>
          <a:xfrm>
            <a:off x="8497902" y="6406784"/>
            <a:ext cx="188896"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6" name="Picture 2" descr="Picture 2"/>
          <p:cNvPicPr>
            <a:picLocks noChangeAspect="1"/>
          </p:cNvPicPr>
          <p:nvPr/>
        </p:nvPicPr>
        <p:blipFill>
          <a:blip r:embed="rId2">
            <a:extLst/>
          </a:blip>
          <a:stretch>
            <a:fillRect/>
          </a:stretch>
        </p:blipFill>
        <p:spPr>
          <a:xfrm>
            <a:off x="906047" y="3769957"/>
            <a:ext cx="7331904" cy="222401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4"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455" name="Title 1"/>
          <p:cNvSpPr txBox="1"/>
          <p:nvPr>
            <p:ph type="title"/>
          </p:nvPr>
        </p:nvSpPr>
        <p:spPr>
          <a:xfrm>
            <a:off x="457199" y="274638"/>
            <a:ext cx="7293234" cy="1143001"/>
          </a:xfrm>
          <a:prstGeom prst="rect">
            <a:avLst/>
          </a:prstGeom>
        </p:spPr>
        <p:txBody>
          <a:bodyPr/>
          <a:lstStyle/>
          <a:p>
            <a:pPr/>
            <a:r>
              <a:t>iLearn: A digital learning environment</a:t>
            </a:r>
          </a:p>
        </p:txBody>
      </p:sp>
      <p:sp>
        <p:nvSpPr>
          <p:cNvPr id="456" name="Content Placeholder 2"/>
          <p:cNvSpPr txBox="1"/>
          <p:nvPr>
            <p:ph type="body" idx="1"/>
          </p:nvPr>
        </p:nvSpPr>
        <p:spPr>
          <a:xfrm>
            <a:off x="457200" y="1600200"/>
            <a:ext cx="8229600" cy="4525963"/>
          </a:xfrm>
          <a:prstGeom prst="rect">
            <a:avLst/>
          </a:prstGeom>
        </p:spPr>
        <p:txBody>
          <a:bodyPr/>
          <a:lstStyle/>
          <a:p>
            <a:pPr/>
            <a:r>
              <a:t>A digital learning environment is a framework in which a </a:t>
            </a:r>
            <a:r>
              <a:rPr>
                <a:solidFill>
                  <a:srgbClr val="0000FF"/>
                </a:solidFill>
              </a:rPr>
              <a:t>set of general-purpose and specially designed tools for learning may be embedded </a:t>
            </a:r>
            <a:r>
              <a:t>plus </a:t>
            </a:r>
            <a:r>
              <a:rPr>
                <a:solidFill>
                  <a:srgbClr val="0000FF"/>
                </a:solidFill>
              </a:rPr>
              <a:t>a set of applications </a:t>
            </a:r>
            <a:r>
              <a:t>that are geared to the needs of the learners using the system </a:t>
            </a:r>
          </a:p>
          <a:p>
            <a:pPr/>
            <a:r>
              <a:t>The tools included in each version of the environment are </a:t>
            </a:r>
            <a:r>
              <a:rPr>
                <a:solidFill>
                  <a:srgbClr val="0000FF"/>
                </a:solidFill>
              </a:rPr>
              <a:t>chosen by teachers and learners </a:t>
            </a:r>
            <a:r>
              <a:t>to suit their specific needs </a:t>
            </a:r>
          </a:p>
          <a:p>
            <a:pPr lvl="1" marL="742950" indent="-285750">
              <a:spcBef>
                <a:spcPts val="300"/>
              </a:spcBef>
              <a:defRPr sz="2000"/>
            </a:pPr>
            <a:r>
              <a:t>These can be general applications such as spreadsheets, learning management applications such as a Virtual Learning Environment (VLE) to manage homework submission and assessment, games and simulations</a:t>
            </a:r>
          </a:p>
        </p:txBody>
      </p:sp>
      <p:sp>
        <p:nvSpPr>
          <p:cNvPr id="457"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460" name="Title 1"/>
          <p:cNvSpPr txBox="1"/>
          <p:nvPr>
            <p:ph type="title"/>
          </p:nvPr>
        </p:nvSpPr>
        <p:spPr>
          <a:xfrm>
            <a:off x="457199" y="274638"/>
            <a:ext cx="7293234" cy="1143001"/>
          </a:xfrm>
          <a:prstGeom prst="rect">
            <a:avLst/>
          </a:prstGeom>
        </p:spPr>
        <p:txBody>
          <a:bodyPr/>
          <a:lstStyle/>
          <a:p>
            <a:pPr/>
            <a:r>
              <a:t>Service-oriented systems</a:t>
            </a:r>
          </a:p>
        </p:txBody>
      </p:sp>
      <p:sp>
        <p:nvSpPr>
          <p:cNvPr id="461" name="Content Placeholder 2"/>
          <p:cNvSpPr txBox="1"/>
          <p:nvPr>
            <p:ph type="body" idx="1"/>
          </p:nvPr>
        </p:nvSpPr>
        <p:spPr>
          <a:xfrm>
            <a:off x="457200" y="1600200"/>
            <a:ext cx="8229600" cy="4525963"/>
          </a:xfrm>
          <a:prstGeom prst="rect">
            <a:avLst/>
          </a:prstGeom>
        </p:spPr>
        <p:txBody>
          <a:bodyPr/>
          <a:lstStyle/>
          <a:p>
            <a:pPr/>
            <a:r>
              <a:t>The system is a service-oriented system with all system components considered to be a </a:t>
            </a:r>
            <a:r>
              <a:rPr>
                <a:solidFill>
                  <a:srgbClr val="0000FF"/>
                </a:solidFill>
              </a:rPr>
              <a:t>replaceable service</a:t>
            </a:r>
            <a:endParaRPr>
              <a:solidFill>
                <a:srgbClr val="0000FF"/>
              </a:solidFill>
            </a:endParaRPr>
          </a:p>
          <a:p>
            <a:pPr/>
            <a:r>
              <a:t>This allows the system to be </a:t>
            </a:r>
            <a:r>
              <a:rPr>
                <a:solidFill>
                  <a:srgbClr val="0000FF"/>
                </a:solidFill>
              </a:rPr>
              <a:t>updated incrementally </a:t>
            </a:r>
            <a:r>
              <a:t>as new services become available</a:t>
            </a:r>
          </a:p>
          <a:p>
            <a:pPr/>
            <a:r>
              <a:t>It also makes it possible to </a:t>
            </a:r>
            <a:r>
              <a:rPr>
                <a:solidFill>
                  <a:srgbClr val="0000FF"/>
                </a:solidFill>
              </a:rPr>
              <a:t>rapidly configure the system </a:t>
            </a:r>
            <a:r>
              <a:t>to create versions of the environment for different groups such as very young children who cannot read, senior students, etc. </a:t>
            </a:r>
          </a:p>
        </p:txBody>
      </p:sp>
      <p:sp>
        <p:nvSpPr>
          <p:cNvPr id="462"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4"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465" name="Title 1"/>
          <p:cNvSpPr txBox="1"/>
          <p:nvPr>
            <p:ph type="title"/>
          </p:nvPr>
        </p:nvSpPr>
        <p:spPr>
          <a:xfrm>
            <a:off x="457199" y="274638"/>
            <a:ext cx="7293234" cy="1143001"/>
          </a:xfrm>
          <a:prstGeom prst="rect">
            <a:avLst/>
          </a:prstGeom>
        </p:spPr>
        <p:txBody>
          <a:bodyPr/>
          <a:lstStyle/>
          <a:p>
            <a:pPr/>
            <a:r>
              <a:t>iLearn services</a:t>
            </a:r>
          </a:p>
        </p:txBody>
      </p:sp>
      <p:sp>
        <p:nvSpPr>
          <p:cNvPr id="466" name="Content Placeholder 2"/>
          <p:cNvSpPr txBox="1"/>
          <p:nvPr>
            <p:ph type="body" idx="1"/>
          </p:nvPr>
        </p:nvSpPr>
        <p:spPr>
          <a:xfrm>
            <a:off x="457200" y="1600200"/>
            <a:ext cx="8229600" cy="4525963"/>
          </a:xfrm>
          <a:prstGeom prst="rect">
            <a:avLst/>
          </a:prstGeom>
        </p:spPr>
        <p:txBody>
          <a:bodyPr/>
          <a:lstStyle/>
          <a:p>
            <a:pPr>
              <a:defRPr i="1">
                <a:solidFill>
                  <a:srgbClr val="0000FF"/>
                </a:solidFill>
              </a:defRPr>
            </a:pPr>
            <a:r>
              <a:t>Utility services</a:t>
            </a:r>
            <a:r>
              <a:rPr i="0"/>
              <a:t> </a:t>
            </a:r>
            <a:r>
              <a:rPr i="0">
                <a:solidFill>
                  <a:srgbClr val="46424D"/>
                </a:solidFill>
              </a:rPr>
              <a:t>that provide basic application-independent functionality and which may be used by other services in the system</a:t>
            </a:r>
          </a:p>
          <a:p>
            <a:pPr>
              <a:defRPr i="1">
                <a:solidFill>
                  <a:srgbClr val="0000FF"/>
                </a:solidFill>
              </a:defRPr>
            </a:pPr>
            <a:r>
              <a:t>Application services</a:t>
            </a:r>
            <a:r>
              <a:rPr i="0"/>
              <a:t> </a:t>
            </a:r>
            <a:r>
              <a:rPr i="0">
                <a:solidFill>
                  <a:srgbClr val="46424D"/>
                </a:solidFill>
              </a:rPr>
              <a:t>that provide specific applications such as email, conferencing, photo sharing, etc. and access to specific educational content such as scientific films or historical resources</a:t>
            </a:r>
          </a:p>
          <a:p>
            <a:pPr>
              <a:defRPr i="1">
                <a:solidFill>
                  <a:srgbClr val="0000FF"/>
                </a:solidFill>
              </a:defRPr>
            </a:pPr>
            <a:r>
              <a:t>Configuration services</a:t>
            </a:r>
            <a:r>
              <a:rPr i="0">
                <a:solidFill>
                  <a:srgbClr val="46424D"/>
                </a:solidFill>
              </a:rPr>
              <a:t> that are used to adapt the environment with a specific set of application services and do define how services are shared between students, teachers and their parents </a:t>
            </a:r>
          </a:p>
        </p:txBody>
      </p:sp>
      <p:sp>
        <p:nvSpPr>
          <p:cNvPr id="467"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9"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470" name="Title 1"/>
          <p:cNvSpPr txBox="1"/>
          <p:nvPr>
            <p:ph type="title"/>
          </p:nvPr>
        </p:nvSpPr>
        <p:spPr>
          <a:xfrm>
            <a:off x="457199" y="274638"/>
            <a:ext cx="7293234" cy="1143001"/>
          </a:xfrm>
          <a:prstGeom prst="rect">
            <a:avLst/>
          </a:prstGeom>
        </p:spPr>
        <p:txBody>
          <a:bodyPr/>
          <a:lstStyle/>
          <a:p>
            <a:pPr/>
            <a:r>
              <a:t>iLearn architecture</a:t>
            </a:r>
          </a:p>
        </p:txBody>
      </p:sp>
      <p:pic>
        <p:nvPicPr>
          <p:cNvPr id="471" name="Picture 5" descr="Picture 5"/>
          <p:cNvPicPr>
            <a:picLocks noChangeAspect="1"/>
          </p:cNvPicPr>
          <p:nvPr/>
        </p:nvPicPr>
        <p:blipFill>
          <a:blip r:embed="rId2">
            <a:extLst/>
          </a:blip>
          <a:stretch>
            <a:fillRect/>
          </a:stretch>
        </p:blipFill>
        <p:spPr>
          <a:xfrm>
            <a:off x="1552699" y="1538798"/>
            <a:ext cx="5866219" cy="4881051"/>
          </a:xfrm>
          <a:prstGeom prst="rect">
            <a:avLst/>
          </a:prstGeom>
          <a:ln w="12700">
            <a:miter lim="400000"/>
          </a:ln>
        </p:spPr>
      </p:pic>
      <p:sp>
        <p:nvSpPr>
          <p:cNvPr id="472"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4"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475" name="Title 1"/>
          <p:cNvSpPr txBox="1"/>
          <p:nvPr>
            <p:ph type="title"/>
          </p:nvPr>
        </p:nvSpPr>
        <p:spPr>
          <a:xfrm>
            <a:off x="457199" y="274638"/>
            <a:ext cx="7293234" cy="1143001"/>
          </a:xfrm>
          <a:prstGeom prst="rect">
            <a:avLst/>
          </a:prstGeom>
        </p:spPr>
        <p:txBody>
          <a:bodyPr/>
          <a:lstStyle/>
          <a:p>
            <a:pPr/>
            <a:r>
              <a:t>iLearn service integration</a:t>
            </a:r>
          </a:p>
        </p:txBody>
      </p:sp>
      <p:sp>
        <p:nvSpPr>
          <p:cNvPr id="476" name="Content Placeholder 2"/>
          <p:cNvSpPr txBox="1"/>
          <p:nvPr>
            <p:ph type="body" idx="1"/>
          </p:nvPr>
        </p:nvSpPr>
        <p:spPr>
          <a:xfrm>
            <a:off x="457200" y="1600200"/>
            <a:ext cx="8229600" cy="4525963"/>
          </a:xfrm>
          <a:prstGeom prst="rect">
            <a:avLst/>
          </a:prstGeom>
        </p:spPr>
        <p:txBody>
          <a:bodyPr/>
          <a:lstStyle/>
          <a:p>
            <a:pPr>
              <a:defRPr i="1">
                <a:solidFill>
                  <a:srgbClr val="0000FF"/>
                </a:solidFill>
              </a:defRPr>
            </a:pPr>
            <a:r>
              <a:t>Integrated services </a:t>
            </a:r>
            <a:r>
              <a:rPr i="0">
                <a:solidFill>
                  <a:srgbClr val="46424D"/>
                </a:solidFill>
              </a:rPr>
              <a:t>are services which offer an API (application programming interface) and which can be accessed by other services through that API.  Direct service-to-service communication is therefore possible. </a:t>
            </a:r>
          </a:p>
          <a:p>
            <a:pPr>
              <a:defRPr i="1">
                <a:solidFill>
                  <a:srgbClr val="0000FF"/>
                </a:solidFill>
              </a:defRPr>
            </a:pPr>
            <a:r>
              <a:t>Independent services</a:t>
            </a:r>
            <a:r>
              <a:rPr i="0"/>
              <a:t> </a:t>
            </a:r>
            <a:r>
              <a:rPr i="0">
                <a:solidFill>
                  <a:srgbClr val="46424D"/>
                </a:solidFill>
              </a:rPr>
              <a:t>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 </a:t>
            </a:r>
          </a:p>
        </p:txBody>
      </p:sp>
      <p:sp>
        <p:nvSpPr>
          <p:cNvPr id="477"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9"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480" name="Title 1"/>
          <p:cNvSpPr txBox="1"/>
          <p:nvPr>
            <p:ph type="title"/>
          </p:nvPr>
        </p:nvSpPr>
        <p:spPr>
          <a:xfrm>
            <a:off x="457199" y="274638"/>
            <a:ext cx="7293234" cy="1143001"/>
          </a:xfrm>
          <a:prstGeom prst="rect">
            <a:avLst/>
          </a:prstGeom>
        </p:spPr>
        <p:txBody>
          <a:bodyPr/>
          <a:lstStyle/>
          <a:p>
            <a:pPr/>
            <a:r>
              <a:t>Key points</a:t>
            </a:r>
          </a:p>
        </p:txBody>
      </p:sp>
      <p:sp>
        <p:nvSpPr>
          <p:cNvPr id="481" name="Content Placeholder 2"/>
          <p:cNvSpPr txBox="1"/>
          <p:nvPr>
            <p:ph type="body" idx="1"/>
          </p:nvPr>
        </p:nvSpPr>
        <p:spPr>
          <a:xfrm>
            <a:off x="457200" y="1600200"/>
            <a:ext cx="8229600" cy="4525963"/>
          </a:xfrm>
          <a:prstGeom prst="rect">
            <a:avLst/>
          </a:prstGeom>
        </p:spPr>
        <p:txBody>
          <a:bodyPr/>
          <a:lstStyle/>
          <a:p>
            <a:pPr>
              <a:defRPr>
                <a:solidFill>
                  <a:srgbClr val="0000FF"/>
                </a:solidFill>
              </a:defRPr>
            </a:pPr>
            <a:r>
              <a:t>Software engineering </a:t>
            </a:r>
            <a:r>
              <a:rPr>
                <a:solidFill>
                  <a:srgbClr val="46424D"/>
                </a:solidFill>
              </a:rPr>
              <a:t>is an engineering discipline that is concerned with all aspects of software production</a:t>
            </a:r>
          </a:p>
          <a:p>
            <a:pPr/>
            <a:r>
              <a:t>Essential software product attributes are </a:t>
            </a:r>
            <a:r>
              <a:rPr>
                <a:solidFill>
                  <a:srgbClr val="0000FF"/>
                </a:solidFill>
              </a:rPr>
              <a:t>maintainability, dependability and security, efficiency &amp; acceptability</a:t>
            </a:r>
            <a:endParaRPr>
              <a:solidFill>
                <a:srgbClr val="0000FF"/>
              </a:solidFill>
            </a:endParaRPr>
          </a:p>
          <a:p>
            <a:pPr/>
            <a:r>
              <a:t>The high-level activities of </a:t>
            </a:r>
            <a:r>
              <a:rPr>
                <a:solidFill>
                  <a:srgbClr val="0000FF"/>
                </a:solidFill>
              </a:rPr>
              <a:t>specification, development, validation &amp; evolution</a:t>
            </a:r>
            <a:r>
              <a:t> are part of all software processes</a:t>
            </a:r>
          </a:p>
          <a:p>
            <a:pPr/>
            <a:r>
              <a:t>The </a:t>
            </a:r>
            <a:r>
              <a:rPr>
                <a:solidFill>
                  <a:srgbClr val="0000FF"/>
                </a:solidFill>
              </a:rPr>
              <a:t>fundamental notions </a:t>
            </a:r>
            <a:r>
              <a:t>of software engineering are universally applicable to all types of system development  </a:t>
            </a:r>
          </a:p>
        </p:txBody>
      </p:sp>
      <p:sp>
        <p:nvSpPr>
          <p:cNvPr id="482"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4" name="Footer Placeholder 6"/>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485" name="Title 1"/>
          <p:cNvSpPr txBox="1"/>
          <p:nvPr>
            <p:ph type="title"/>
          </p:nvPr>
        </p:nvSpPr>
        <p:spPr>
          <a:xfrm>
            <a:off x="457199" y="274638"/>
            <a:ext cx="7293234" cy="1143001"/>
          </a:xfrm>
          <a:prstGeom prst="rect">
            <a:avLst/>
          </a:prstGeom>
        </p:spPr>
        <p:txBody>
          <a:bodyPr/>
          <a:lstStyle/>
          <a:p>
            <a:pPr/>
            <a:r>
              <a:t>Key points</a:t>
            </a:r>
          </a:p>
        </p:txBody>
      </p:sp>
      <p:sp>
        <p:nvSpPr>
          <p:cNvPr id="486" name="Content Placeholder 2"/>
          <p:cNvSpPr txBox="1"/>
          <p:nvPr>
            <p:ph type="body" idx="1"/>
          </p:nvPr>
        </p:nvSpPr>
        <p:spPr>
          <a:xfrm>
            <a:off x="457200" y="1600200"/>
            <a:ext cx="8229600" cy="4525963"/>
          </a:xfrm>
          <a:prstGeom prst="rect">
            <a:avLst/>
          </a:prstGeom>
        </p:spPr>
        <p:txBody>
          <a:bodyPr/>
          <a:lstStyle/>
          <a:p>
            <a:pPr/>
            <a:r>
              <a:t>There are many different types of system and each requires </a:t>
            </a:r>
            <a:r>
              <a:rPr>
                <a:solidFill>
                  <a:srgbClr val="0000FF"/>
                </a:solidFill>
              </a:rPr>
              <a:t>appropriate software engineering tools and techniques </a:t>
            </a:r>
            <a:r>
              <a:t>for their development</a:t>
            </a:r>
          </a:p>
          <a:p>
            <a:pPr/>
            <a:r>
              <a:t>The </a:t>
            </a:r>
            <a:r>
              <a:rPr>
                <a:solidFill>
                  <a:srgbClr val="0000FF"/>
                </a:solidFill>
              </a:rPr>
              <a:t>fundamental ideas </a:t>
            </a:r>
            <a:r>
              <a:t>of software engineering are applicable to all types of software system </a:t>
            </a:r>
          </a:p>
          <a:p>
            <a:pPr/>
            <a:r>
              <a:t>Software engineers have </a:t>
            </a:r>
            <a:r>
              <a:rPr>
                <a:solidFill>
                  <a:srgbClr val="0000FF"/>
                </a:solidFill>
              </a:rPr>
              <a:t>responsibilities to the engineering profession and society</a:t>
            </a:r>
            <a:r>
              <a:t>. They should not simply be concerned with technical issues.</a:t>
            </a:r>
          </a:p>
          <a:p>
            <a:pPr/>
            <a:r>
              <a:t>Professional societies publish </a:t>
            </a:r>
            <a:r>
              <a:rPr>
                <a:solidFill>
                  <a:srgbClr val="0000FF"/>
                </a:solidFill>
              </a:rPr>
              <a:t>codes of conduct</a:t>
            </a:r>
            <a:r>
              <a:t> which set out the standards of behaviour expected of their members</a:t>
            </a:r>
          </a:p>
        </p:txBody>
      </p:sp>
      <p:sp>
        <p:nvSpPr>
          <p:cNvPr id="487" name="Slide Number Placeholder 8"/>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9" name="Title 1"/>
          <p:cNvSpPr txBox="1"/>
          <p:nvPr>
            <p:ph type="title"/>
          </p:nvPr>
        </p:nvSpPr>
        <p:spPr>
          <a:xfrm>
            <a:off x="457199" y="274638"/>
            <a:ext cx="7293234" cy="1143001"/>
          </a:xfrm>
          <a:prstGeom prst="rect">
            <a:avLst/>
          </a:prstGeom>
        </p:spPr>
        <p:txBody>
          <a:bodyPr/>
          <a:lstStyle/>
          <a:p>
            <a:pPr/>
            <a:r>
              <a:t>Professional Tip of the Day:</a:t>
            </a:r>
            <a:br/>
            <a:r>
              <a:t>Tips for Software Job Interviews</a:t>
            </a:r>
          </a:p>
        </p:txBody>
      </p:sp>
      <p:sp>
        <p:nvSpPr>
          <p:cNvPr id="490" name="Content Placeholder 2"/>
          <p:cNvSpPr txBox="1"/>
          <p:nvPr>
            <p:ph type="body" idx="1"/>
          </p:nvPr>
        </p:nvSpPr>
        <p:spPr>
          <a:xfrm>
            <a:off x="457200" y="1600200"/>
            <a:ext cx="8686800" cy="4525963"/>
          </a:xfrm>
          <a:prstGeom prst="rect">
            <a:avLst/>
          </a:prstGeom>
        </p:spPr>
        <p:txBody>
          <a:bodyPr/>
          <a:lstStyle/>
          <a:p>
            <a:pPr/>
            <a:r>
              <a:t>Know what the company does and the products they produce</a:t>
            </a:r>
          </a:p>
          <a:p>
            <a:pPr lvl="1" marL="742950" indent="-285750">
              <a:spcBef>
                <a:spcPts val="300"/>
              </a:spcBef>
              <a:defRPr sz="2000"/>
            </a:pPr>
            <a:r>
              <a:t>Come up with a few questions to ask them about their company or products during the interview</a:t>
            </a:r>
          </a:p>
          <a:p>
            <a:pPr/>
            <a:r>
              <a:t>Research potential interview questions</a:t>
            </a:r>
          </a:p>
          <a:p>
            <a:pPr/>
            <a:r>
              <a:t>Know the salary range for the position you are applying for</a:t>
            </a:r>
          </a:p>
          <a:p>
            <a:pPr/>
            <a:r>
              <a:t>Make sure you can speak about or at least have knowledge about the technologies listed in the job posting</a:t>
            </a:r>
          </a:p>
          <a:p>
            <a:pPr/>
            <a:r>
              <a:t>Be honest if you don’t have experience or knowledge about a topic but be willing to learn or challenge yourself</a:t>
            </a:r>
          </a:p>
        </p:txBody>
      </p:sp>
      <p:sp>
        <p:nvSpPr>
          <p:cNvPr id="491" name="Slide Number Placeholder 5"/>
          <p:cNvSpPr txBox="1"/>
          <p:nvPr>
            <p:ph type="sldNum" sz="quarter" idx="4294967295"/>
          </p:nvPr>
        </p:nvSpPr>
        <p:spPr>
          <a:xfrm>
            <a:off x="8413143" y="6406784"/>
            <a:ext cx="273655"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Footer Placeholder 3"/>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159" name="Title 1"/>
          <p:cNvSpPr txBox="1"/>
          <p:nvPr>
            <p:ph type="title"/>
          </p:nvPr>
        </p:nvSpPr>
        <p:spPr>
          <a:xfrm>
            <a:off x="457199" y="274638"/>
            <a:ext cx="7293234" cy="1143001"/>
          </a:xfrm>
          <a:prstGeom prst="rect">
            <a:avLst/>
          </a:prstGeom>
        </p:spPr>
        <p:txBody>
          <a:bodyPr/>
          <a:lstStyle/>
          <a:p>
            <a:pPr/>
            <a:r>
              <a:t>What is </a:t>
            </a:r>
            <a:r>
              <a:rPr>
                <a:solidFill>
                  <a:srgbClr val="0000FF"/>
                </a:solidFill>
              </a:rPr>
              <a:t>software</a:t>
            </a:r>
            <a:r>
              <a:t>?</a:t>
            </a:r>
          </a:p>
        </p:txBody>
      </p:sp>
      <p:sp>
        <p:nvSpPr>
          <p:cNvPr id="160" name="Content Placeholder 2"/>
          <p:cNvSpPr txBox="1"/>
          <p:nvPr>
            <p:ph type="body" idx="1"/>
          </p:nvPr>
        </p:nvSpPr>
        <p:spPr>
          <a:xfrm>
            <a:off x="457200" y="1600200"/>
            <a:ext cx="8229600" cy="4525963"/>
          </a:xfrm>
          <a:prstGeom prst="rect">
            <a:avLst/>
          </a:prstGeom>
        </p:spPr>
        <p:txBody>
          <a:bodyPr/>
          <a:lstStyle/>
          <a:p>
            <a:pPr/>
            <a:r>
              <a:t>Computer programs and associated documentation. Software products may be developed for a particular customer or may be developed for a general market.</a:t>
            </a:r>
          </a:p>
        </p:txBody>
      </p:sp>
      <p:sp>
        <p:nvSpPr>
          <p:cNvPr id="161" name="Slide Number Placeholder 5"/>
          <p:cNvSpPr txBox="1"/>
          <p:nvPr>
            <p:ph type="sldNum" sz="quarter" idx="4294967295"/>
          </p:nvPr>
        </p:nvSpPr>
        <p:spPr>
          <a:xfrm>
            <a:off x="8497902" y="6406784"/>
            <a:ext cx="188896"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2" name="Picture 6" descr="Picture 6"/>
          <p:cNvPicPr>
            <a:picLocks noChangeAspect="1"/>
          </p:cNvPicPr>
          <p:nvPr/>
        </p:nvPicPr>
        <p:blipFill>
          <a:blip r:embed="rId2">
            <a:extLst/>
          </a:blip>
          <a:stretch>
            <a:fillRect/>
          </a:stretch>
        </p:blipFill>
        <p:spPr>
          <a:xfrm>
            <a:off x="2482174" y="2845291"/>
            <a:ext cx="4179652" cy="3395968"/>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Footer Placeholder 3"/>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165" name="Title 1"/>
          <p:cNvSpPr txBox="1"/>
          <p:nvPr>
            <p:ph type="title"/>
          </p:nvPr>
        </p:nvSpPr>
        <p:spPr>
          <a:xfrm>
            <a:off x="457199" y="274638"/>
            <a:ext cx="7293234" cy="1143001"/>
          </a:xfrm>
          <a:prstGeom prst="rect">
            <a:avLst/>
          </a:prstGeom>
        </p:spPr>
        <p:txBody>
          <a:bodyPr/>
          <a:lstStyle/>
          <a:p>
            <a:pPr/>
            <a:r>
              <a:t>What are the </a:t>
            </a:r>
            <a:r>
              <a:rPr>
                <a:solidFill>
                  <a:srgbClr val="0000FF"/>
                </a:solidFill>
              </a:rPr>
              <a:t>attributes of good software</a:t>
            </a:r>
            <a:r>
              <a:t>?</a:t>
            </a:r>
          </a:p>
        </p:txBody>
      </p:sp>
      <p:sp>
        <p:nvSpPr>
          <p:cNvPr id="166" name="Content Placeholder 2"/>
          <p:cNvSpPr txBox="1"/>
          <p:nvPr>
            <p:ph type="body" idx="1"/>
          </p:nvPr>
        </p:nvSpPr>
        <p:spPr>
          <a:xfrm>
            <a:off x="457200" y="1600200"/>
            <a:ext cx="8229600" cy="4525963"/>
          </a:xfrm>
          <a:prstGeom prst="rect">
            <a:avLst/>
          </a:prstGeom>
        </p:spPr>
        <p:txBody>
          <a:bodyPr/>
          <a:lstStyle/>
          <a:p>
            <a:pPr/>
            <a:r>
              <a:t>Good software should deliver the required functionality and performance to the user and should be maintainable, dependable and usable.</a:t>
            </a:r>
          </a:p>
        </p:txBody>
      </p:sp>
      <p:sp>
        <p:nvSpPr>
          <p:cNvPr id="167" name="Slide Number Placeholder 5"/>
          <p:cNvSpPr txBox="1"/>
          <p:nvPr>
            <p:ph type="sldNum" sz="quarter" idx="4294967295"/>
          </p:nvPr>
        </p:nvSpPr>
        <p:spPr>
          <a:xfrm>
            <a:off x="8497902" y="6406784"/>
            <a:ext cx="188896"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8" name="Picture 7" descr="Picture 7"/>
          <p:cNvPicPr>
            <a:picLocks noChangeAspect="1"/>
          </p:cNvPicPr>
          <p:nvPr/>
        </p:nvPicPr>
        <p:blipFill>
          <a:blip r:embed="rId2">
            <a:extLst/>
          </a:blip>
          <a:stretch>
            <a:fillRect/>
          </a:stretch>
        </p:blipFill>
        <p:spPr>
          <a:xfrm>
            <a:off x="1524000" y="2363820"/>
            <a:ext cx="6105320" cy="471774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Footer Placeholder 3"/>
          <p:cNvSpPr txBox="1"/>
          <p:nvPr/>
        </p:nvSpPr>
        <p:spPr>
          <a:xfrm>
            <a:off x="3169920" y="6406785"/>
            <a:ext cx="2804162" cy="26425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Arial"/>
                <a:ea typeface="Arial"/>
                <a:cs typeface="Arial"/>
                <a:sym typeface="Arial"/>
              </a:defRPr>
            </a:lvl1pPr>
          </a:lstStyle>
          <a:p>
            <a:pPr/>
            <a:r>
              <a:t>Chapter 1 Introduction</a:t>
            </a:r>
          </a:p>
        </p:txBody>
      </p:sp>
      <p:sp>
        <p:nvSpPr>
          <p:cNvPr id="171" name="Title 1"/>
          <p:cNvSpPr txBox="1"/>
          <p:nvPr>
            <p:ph type="title"/>
          </p:nvPr>
        </p:nvSpPr>
        <p:spPr>
          <a:xfrm>
            <a:off x="457199" y="274638"/>
            <a:ext cx="7293234" cy="1143001"/>
          </a:xfrm>
          <a:prstGeom prst="rect">
            <a:avLst/>
          </a:prstGeom>
        </p:spPr>
        <p:txBody>
          <a:bodyPr/>
          <a:lstStyle/>
          <a:p>
            <a:pPr/>
            <a:r>
              <a:t>What is </a:t>
            </a:r>
            <a:r>
              <a:rPr>
                <a:solidFill>
                  <a:srgbClr val="0000FF"/>
                </a:solidFill>
              </a:rPr>
              <a:t>software engineering</a:t>
            </a:r>
            <a:r>
              <a:t>?</a:t>
            </a:r>
            <a:br/>
          </a:p>
        </p:txBody>
      </p:sp>
      <p:sp>
        <p:nvSpPr>
          <p:cNvPr id="172" name="Content Placeholder 2"/>
          <p:cNvSpPr txBox="1"/>
          <p:nvPr>
            <p:ph type="body" idx="1"/>
          </p:nvPr>
        </p:nvSpPr>
        <p:spPr>
          <a:xfrm>
            <a:off x="457200" y="1600200"/>
            <a:ext cx="8229600" cy="4525963"/>
          </a:xfrm>
          <a:prstGeom prst="rect">
            <a:avLst/>
          </a:prstGeom>
        </p:spPr>
        <p:txBody>
          <a:bodyPr/>
          <a:lstStyle/>
          <a:p>
            <a:pPr/>
            <a:r>
              <a:t>Software engineering is an engineering discipline that is concerned with all aspects of software production</a:t>
            </a:r>
          </a:p>
        </p:txBody>
      </p:sp>
      <p:sp>
        <p:nvSpPr>
          <p:cNvPr id="173" name="Slide Number Placeholder 5"/>
          <p:cNvSpPr txBox="1"/>
          <p:nvPr>
            <p:ph type="sldNum" sz="quarter" idx="4294967295"/>
          </p:nvPr>
        </p:nvSpPr>
        <p:spPr>
          <a:xfrm>
            <a:off x="8497902" y="6406784"/>
            <a:ext cx="188896" cy="26425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74" name="Picture 6" descr="Picture 6"/>
          <p:cNvPicPr>
            <a:picLocks noChangeAspect="1"/>
          </p:cNvPicPr>
          <p:nvPr/>
        </p:nvPicPr>
        <p:blipFill>
          <a:blip r:embed="rId2">
            <a:extLst/>
          </a:blip>
          <a:stretch>
            <a:fillRect/>
          </a:stretch>
        </p:blipFill>
        <p:spPr>
          <a:xfrm>
            <a:off x="2361389" y="2441643"/>
            <a:ext cx="4421221" cy="4421221"/>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200">
        <p:wipe dir="r"/>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E10 slides">
  <a:themeElements>
    <a:clrScheme name="SE10 slid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E10 slides">
      <a:majorFont>
        <a:latin typeface="Calibri"/>
        <a:ea typeface="Calibri"/>
        <a:cs typeface="Calibri"/>
      </a:majorFont>
      <a:minorFont>
        <a:latin typeface="Helvetica"/>
        <a:ea typeface="Helvetica"/>
        <a:cs typeface="Helvetica"/>
      </a:minorFont>
    </a:fontScheme>
    <a:fmtScheme name="SE10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E10 slides">
  <a:themeElements>
    <a:clrScheme name="SE10 slide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SE10 slides">
      <a:majorFont>
        <a:latin typeface="Calibri"/>
        <a:ea typeface="Calibri"/>
        <a:cs typeface="Calibri"/>
      </a:majorFont>
      <a:minorFont>
        <a:latin typeface="Helvetica"/>
        <a:ea typeface="Helvetica"/>
        <a:cs typeface="Helvetica"/>
      </a:minorFont>
    </a:fontScheme>
    <a:fmtScheme name="SE10 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