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3.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The software process can be different between companies based on the software being developed, the requirements of the customer, and the skills of the people writing the software.  Most companies develop their own software processes tailored to the individual needs.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Constant demand for industry for cheaper, better software, which has to be delivered to ever-tighter deadlines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When we describe and discuss processes, we usually talk about the activities in these processes such as specifying a data model, designing a user interface, etc. and the ordering of these activities.</a:t>
            </a:r>
          </a:p>
          <a:p>
            <a:pPr>
              <a:defRPr>
                <a:solidFill>
                  <a:srgbClr val="0000FF"/>
                </a:solidFill>
              </a:defRPr>
            </a:pPr>
            <a:r>
              <a:t>Process descriptions </a:t>
            </a:r>
            <a:r>
              <a:rPr>
                <a:solidFill>
                  <a:srgbClr val="000000"/>
                </a:solidFill>
              </a:rPr>
              <a:t>may also include:</a:t>
            </a:r>
          </a:p>
          <a:p>
            <a:pPr lvl="1" indent="457200"/>
            <a:r>
              <a:t>Products, which are the outcomes of a process activity; </a:t>
            </a:r>
          </a:p>
          <a:p>
            <a:pPr lvl="1" indent="457200"/>
            <a:r>
              <a:t>Roles, which reflect the responsibilities of the people involved in the process;</a:t>
            </a:r>
          </a:p>
          <a:p>
            <a:pPr lvl="1" indent="457200"/>
            <a:r>
              <a:t>Pre- and post-conditions, which are statements that are true before and after a process activity has been enacted or a product produced.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There are separate identified </a:t>
            </a:r>
            <a:r>
              <a:rPr>
                <a:solidFill>
                  <a:srgbClr val="0000FF"/>
                </a:solidFill>
              </a:rPr>
              <a:t>phases in the waterfall model:</a:t>
            </a:r>
            <a:endParaRPr>
              <a:solidFill>
                <a:srgbClr val="0000FF"/>
              </a:solidFill>
            </a:endParaRPr>
          </a:p>
          <a:p>
            <a:pPr lvl="1" indent="457200"/>
            <a:r>
              <a:t>Requirements analysis and definition</a:t>
            </a:r>
          </a:p>
          <a:p>
            <a:pPr lvl="1" indent="457200"/>
            <a:r>
              <a:t>System and software design</a:t>
            </a:r>
          </a:p>
          <a:p>
            <a:pPr lvl="1" indent="457200"/>
            <a:r>
              <a:t>Implementation and unit testing</a:t>
            </a:r>
          </a:p>
          <a:p>
            <a:pPr lvl="1" indent="457200"/>
            <a:r>
              <a:t>Integration and system testing</a:t>
            </a:r>
          </a:p>
          <a:p>
            <a:pPr lvl="1" indent="457200"/>
            <a:r>
              <a:t>Operation and maintenance</a:t>
            </a:r>
          </a:p>
          <a:p>
            <a:pPr/>
            <a:r>
              <a:t>The main drawback of the waterfall model is the difficulty of accommodating change after the process is underway. In principle, a phase has to be complete before moving onto the next phase.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Delivery of functionality in incremental phases or versions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Real software processes are inter-leaved sequences of technical, collaborative and managerial activities with the overall goal of specifying, designing, implementing and testing a software system</a:t>
            </a:r>
          </a:p>
          <a:p>
            <a:pPr/>
          </a:p>
          <a:p>
            <a:pPr/>
            <a:r>
              <a:t>The four basic process activities of specification, development, validation and evolution are organized differently in different development processes </a:t>
            </a:r>
          </a:p>
          <a:p>
            <a:pPr/>
          </a:p>
          <a:p>
            <a:pPr/>
            <a:r>
              <a:t>For example, in the waterfall model, they are organized in sequence, whereas in incremental development they are interleaved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Programing may have processes such as code review processes and style guides for User Interfaces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Test cases are written from software specifications and can also include automated test scripts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p>
            <a:pPr/>
            <a:r>
              <a:t>Component testing includes testing done internally by the engineer including smoke testing</a:t>
            </a:r>
          </a:p>
          <a:p>
            <a:pPr/>
            <a:r>
              <a:t>System testing is usually referred to as QA testing usually done by a separate group</a:t>
            </a:r>
          </a:p>
          <a:p>
            <a:pPr/>
            <a:r>
              <a:t>Customer testing is sometimes called User Acceptance Testing and is typically done prior to a release to production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Shape 321"/>
          <p:cNvSpPr/>
          <p:nvPr>
            <p:ph type="sldImg"/>
          </p:nvPr>
        </p:nvSpPr>
        <p:spPr>
          <a:prstGeom prst="rect">
            <a:avLst/>
          </a:prstGeom>
        </p:spPr>
        <p:txBody>
          <a:bodyPr/>
          <a:lstStyle/>
          <a:p>
            <a:pPr/>
          </a:p>
        </p:txBody>
      </p:sp>
      <p:sp>
        <p:nvSpPr>
          <p:cNvPr id="322" name="Shape 322"/>
          <p:cNvSpPr/>
          <p:nvPr>
            <p:ph type="body" sz="quarter" idx="1"/>
          </p:nvPr>
        </p:nvSpPr>
        <p:spPr>
          <a:prstGeom prst="rect">
            <a:avLst/>
          </a:prstGeom>
        </p:spPr>
        <p:txBody>
          <a:bodyPr/>
          <a:lstStyle/>
          <a:p>
            <a:pPr/>
            <a:r>
              <a:t>Many projects budget for a certain amount of change and allow for it in the schedule.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470025"/>
          </a:xfrm>
          <a:prstGeom prst="rect">
            <a:avLst/>
          </a:prstGeom>
        </p:spPr>
        <p:txBody>
          <a:bodyPr/>
          <a:lstStyle/>
          <a:p>
            <a:pPr/>
            <a:r>
              <a:t>Title Text</a:t>
            </a:r>
          </a:p>
        </p:txBody>
      </p:sp>
      <p:sp>
        <p:nvSpPr>
          <p:cNvPr id="15" name="Body Level One…"/>
          <p:cNvSpPr txBox="1"/>
          <p:nvPr>
            <p:ph type="body" sz="quarter" idx="1"/>
          </p:nvPr>
        </p:nvSpPr>
        <p:spPr>
          <a:xfrm>
            <a:off x="1371600" y="3886200"/>
            <a:ext cx="6400800" cy="1752600"/>
          </a:xfrm>
          <a:prstGeom prst="rect">
            <a:avLst/>
          </a:prstGeom>
        </p:spPr>
        <p:txBody>
          <a:bodyPr/>
          <a:lstStyle>
            <a:lvl1pPr marL="0" indent="0" algn="ctr">
              <a:spcBef>
                <a:spcPts val="700"/>
              </a:spcBef>
              <a:buSzTx/>
              <a:buNone/>
              <a:defRPr sz="3200">
                <a:solidFill>
                  <a:srgbClr val="888888"/>
                </a:solidFill>
                <a:latin typeface="+mj-lt"/>
                <a:ea typeface="+mj-ea"/>
                <a:cs typeface="+mj-cs"/>
                <a:sym typeface="Calibri"/>
              </a:defRPr>
            </a:lvl1pPr>
            <a:lvl2pPr marL="0" indent="0" algn="ctr">
              <a:spcBef>
                <a:spcPts val="700"/>
              </a:spcBef>
              <a:buSzTx/>
              <a:buNone/>
              <a:defRPr sz="3200">
                <a:solidFill>
                  <a:srgbClr val="888888"/>
                </a:solidFill>
                <a:latin typeface="+mj-lt"/>
                <a:ea typeface="+mj-ea"/>
                <a:cs typeface="+mj-cs"/>
                <a:sym typeface="Calibri"/>
              </a:defRPr>
            </a:lvl2pPr>
            <a:lvl3pPr marL="0" indent="0" algn="ctr">
              <a:spcBef>
                <a:spcPts val="700"/>
              </a:spcBef>
              <a:buSzTx/>
              <a:buNone/>
              <a:defRPr sz="3200">
                <a:solidFill>
                  <a:srgbClr val="888888"/>
                </a:solidFill>
                <a:latin typeface="+mj-lt"/>
                <a:ea typeface="+mj-ea"/>
                <a:cs typeface="+mj-cs"/>
                <a:sym typeface="Calibri"/>
              </a:defRPr>
            </a:lvl3pPr>
            <a:lvl4pPr marL="0" indent="0" algn="ctr">
              <a:spcBef>
                <a:spcPts val="700"/>
              </a:spcBef>
              <a:buSzTx/>
              <a:buNone/>
              <a:defRPr sz="3200">
                <a:solidFill>
                  <a:srgbClr val="888888"/>
                </a:solidFill>
                <a:latin typeface="+mj-lt"/>
                <a:ea typeface="+mj-ea"/>
                <a:cs typeface="+mj-cs"/>
                <a:sym typeface="Calibri"/>
              </a:defRPr>
            </a:lvl4pPr>
            <a:lvl5pPr marL="0" indent="0" algn="ctr">
              <a:spcBef>
                <a:spcPts val="700"/>
              </a:spcBef>
              <a:buSzTx/>
              <a:buNone/>
              <a:defRPr sz="32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3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35" name="Title Text"/>
          <p:cNvSpPr txBox="1"/>
          <p:nvPr>
            <p:ph type="title"/>
          </p:nvPr>
        </p:nvSpPr>
        <p:spPr>
          <a:xfrm>
            <a:off x="722312" y="4406900"/>
            <a:ext cx="7772401" cy="1362075"/>
          </a:xfrm>
          <a:prstGeom prst="rect">
            <a:avLst/>
          </a:prstGeom>
        </p:spPr>
        <p:txBody>
          <a:bodyPr anchor="t"/>
          <a:lstStyle>
            <a:lvl1pPr>
              <a:defRPr cap="all" sz="4000"/>
            </a:lvl1pPr>
          </a:lstStyle>
          <a:p>
            <a:pPr/>
            <a:r>
              <a:t>Title Text</a:t>
            </a:r>
          </a:p>
        </p:txBody>
      </p:sp>
      <p:sp>
        <p:nvSpPr>
          <p:cNvPr id="36"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None/>
              <a:defRPr sz="2000">
                <a:solidFill>
                  <a:srgbClr val="888888"/>
                </a:solidFill>
                <a:latin typeface="+mj-lt"/>
                <a:ea typeface="+mj-ea"/>
                <a:cs typeface="+mj-cs"/>
                <a:sym typeface="Calibri"/>
              </a:defRPr>
            </a:lvl1pPr>
            <a:lvl2pPr marL="0" indent="0">
              <a:spcBef>
                <a:spcPts val="400"/>
              </a:spcBef>
              <a:buSzTx/>
              <a:buNone/>
              <a:defRPr sz="2000">
                <a:solidFill>
                  <a:srgbClr val="888888"/>
                </a:solidFill>
                <a:latin typeface="+mj-lt"/>
                <a:ea typeface="+mj-ea"/>
                <a:cs typeface="+mj-cs"/>
                <a:sym typeface="Calibri"/>
              </a:defRPr>
            </a:lvl2pPr>
            <a:lvl3pPr marL="0" indent="0">
              <a:spcBef>
                <a:spcPts val="400"/>
              </a:spcBef>
              <a:buSzTx/>
              <a:buNone/>
              <a:defRPr sz="2000">
                <a:solidFill>
                  <a:srgbClr val="888888"/>
                </a:solidFill>
                <a:latin typeface="+mj-lt"/>
                <a:ea typeface="+mj-ea"/>
                <a:cs typeface="+mj-cs"/>
                <a:sym typeface="Calibri"/>
              </a:defRPr>
            </a:lvl3pPr>
            <a:lvl4pPr marL="0" indent="0">
              <a:spcBef>
                <a:spcPts val="400"/>
              </a:spcBef>
              <a:buSzTx/>
              <a:buNone/>
              <a:defRPr sz="2000">
                <a:solidFill>
                  <a:srgbClr val="888888"/>
                </a:solidFill>
                <a:latin typeface="+mj-lt"/>
                <a:ea typeface="+mj-ea"/>
                <a:cs typeface="+mj-cs"/>
                <a:sym typeface="Calibri"/>
              </a:defRPr>
            </a:lvl4pPr>
            <a:lvl5pPr marL="0" indent="0">
              <a:spcBef>
                <a:spcPts val="400"/>
              </a:spcBef>
              <a:buSzTx/>
              <a:buNone/>
              <a:defRPr sz="20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45"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6"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457200" y="1600200"/>
            <a:ext cx="4038600" cy="4525963"/>
          </a:xfrm>
          <a:prstGeom prst="rect">
            <a:avLst/>
          </a:prstGeom>
        </p:spPr>
        <p:txBody>
          <a:bodyPr/>
          <a:lstStyle>
            <a:lvl1pPr>
              <a:buFont typeface="Arial"/>
              <a:buChar char="•"/>
              <a:defRPr sz="2800">
                <a:solidFill>
                  <a:srgbClr val="000000"/>
                </a:solidFill>
                <a:latin typeface="+mj-lt"/>
                <a:ea typeface="+mj-ea"/>
                <a:cs typeface="+mj-cs"/>
                <a:sym typeface="Calibri"/>
              </a:defRPr>
            </a:lvl1pPr>
            <a:lvl2pPr marL="0" indent="0">
              <a:buSzTx/>
              <a:buFont typeface="Arial"/>
              <a:buNone/>
              <a:defRPr sz="2800">
                <a:solidFill>
                  <a:srgbClr val="000000"/>
                </a:solidFill>
                <a:latin typeface="+mj-lt"/>
                <a:ea typeface="+mj-ea"/>
                <a:cs typeface="+mj-cs"/>
                <a:sym typeface="Calibri"/>
              </a:defRPr>
            </a:lvl2pPr>
            <a:lvl3pPr marL="1234438" indent="-320038">
              <a:buFont typeface="Arial"/>
              <a:defRPr sz="2800">
                <a:solidFill>
                  <a:srgbClr val="000000"/>
                </a:solidFill>
                <a:latin typeface="+mj-lt"/>
                <a:ea typeface="+mj-ea"/>
                <a:cs typeface="+mj-cs"/>
                <a:sym typeface="Calibri"/>
              </a:defRPr>
            </a:lvl3pPr>
            <a:lvl4pPr marL="1727200" indent="-355600">
              <a:buFont typeface="Arial"/>
              <a:defRPr sz="2800">
                <a:solidFill>
                  <a:srgbClr val="000000"/>
                </a:solidFill>
                <a:latin typeface="+mj-lt"/>
                <a:ea typeface="+mj-ea"/>
                <a:cs typeface="+mj-cs"/>
                <a:sym typeface="Calibri"/>
              </a:defRPr>
            </a:lvl4pPr>
            <a:lvl5pPr marL="2184400" indent="-355600">
              <a:buFont typeface="Arial"/>
              <a:defRPr sz="28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6"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57"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58"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None/>
              <a:defRPr b="1">
                <a:solidFill>
                  <a:srgbClr val="000000"/>
                </a:solidFill>
                <a:latin typeface="+mj-lt"/>
                <a:ea typeface="+mj-ea"/>
                <a:cs typeface="+mj-cs"/>
                <a:sym typeface="Calibri"/>
              </a:defRPr>
            </a:lvl1pPr>
            <a:lvl2pPr marL="0" indent="0">
              <a:spcBef>
                <a:spcPts val="500"/>
              </a:spcBef>
              <a:buSzTx/>
              <a:buNone/>
              <a:defRPr b="1">
                <a:solidFill>
                  <a:srgbClr val="000000"/>
                </a:solidFill>
                <a:latin typeface="+mj-lt"/>
                <a:ea typeface="+mj-ea"/>
                <a:cs typeface="+mj-cs"/>
                <a:sym typeface="Calibri"/>
              </a:defRPr>
            </a:lvl2pPr>
            <a:lvl3pPr marL="0" indent="0">
              <a:spcBef>
                <a:spcPts val="500"/>
              </a:spcBef>
              <a:buSzTx/>
              <a:buNone/>
              <a:defRPr b="1">
                <a:solidFill>
                  <a:srgbClr val="000000"/>
                </a:solidFill>
                <a:latin typeface="+mj-lt"/>
                <a:ea typeface="+mj-ea"/>
                <a:cs typeface="+mj-cs"/>
                <a:sym typeface="Calibri"/>
              </a:defRPr>
            </a:lvl3pPr>
            <a:lvl4pPr marL="0" indent="0">
              <a:spcBef>
                <a:spcPts val="500"/>
              </a:spcBef>
              <a:buSzTx/>
              <a:buNone/>
              <a:defRPr b="1">
                <a:solidFill>
                  <a:srgbClr val="000000"/>
                </a:solidFill>
                <a:latin typeface="+mj-lt"/>
                <a:ea typeface="+mj-ea"/>
                <a:cs typeface="+mj-cs"/>
                <a:sym typeface="Calibri"/>
              </a:defRPr>
            </a:lvl4pPr>
            <a:lvl5pPr marL="0" indent="0">
              <a:spcBef>
                <a:spcPts val="500"/>
              </a:spcBef>
              <a:buSzTx/>
              <a:buNone/>
              <a:defRPr b="1">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1" name="Text Placeholder 4"/>
          <p:cNvSpPr/>
          <p:nvPr>
            <p:ph type="body" sz="quarter" idx="21"/>
          </p:nvPr>
        </p:nvSpPr>
        <p:spPr>
          <a:xfrm>
            <a:off x="4645025" y="1535111"/>
            <a:ext cx="4041775" cy="639765"/>
          </a:xfrm>
          <a:prstGeom prst="rect">
            <a:avLst/>
          </a:prstGeom>
        </p:spPr>
        <p:txBody>
          <a:bodyPr anchor="b"/>
          <a:lstStyle/>
          <a:p>
            <a:pPr>
              <a:spcBef>
                <a:spcPts val="700"/>
              </a:spcBef>
              <a:buFont typeface="Arial"/>
              <a:buChar char="•"/>
              <a:defRPr sz="3200">
                <a:solidFill>
                  <a:srgbClr val="000000"/>
                </a:solidFill>
                <a:latin typeface="+mj-lt"/>
                <a:ea typeface="+mj-ea"/>
                <a:cs typeface="+mj-cs"/>
                <a:sym typeface="Calibri"/>
              </a:defRPr>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9"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70"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71"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0"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81"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82"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0"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91"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92"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3" name="Title Text"/>
          <p:cNvSpPr txBox="1"/>
          <p:nvPr>
            <p:ph type="title"/>
          </p:nvPr>
        </p:nvSpPr>
        <p:spPr>
          <a:xfrm>
            <a:off x="457200" y="273050"/>
            <a:ext cx="3008315" cy="1162050"/>
          </a:xfrm>
          <a:prstGeom prst="rect">
            <a:avLst/>
          </a:prstGeom>
        </p:spPr>
        <p:txBody>
          <a:bodyPr anchor="b"/>
          <a:lstStyle>
            <a:lvl1pPr>
              <a:defRPr sz="2000"/>
            </a:lvl1pPr>
          </a:lstStyle>
          <a:p>
            <a:pPr/>
            <a:r>
              <a:t>Title Text</a:t>
            </a:r>
          </a:p>
        </p:txBody>
      </p:sp>
      <p:sp>
        <p:nvSpPr>
          <p:cNvPr id="94" name="Body Level One…"/>
          <p:cNvSpPr txBox="1"/>
          <p:nvPr>
            <p:ph type="body" idx="1"/>
          </p:nvPr>
        </p:nvSpPr>
        <p:spPr>
          <a:xfrm>
            <a:off x="3575050" y="273050"/>
            <a:ext cx="5111750" cy="5853113"/>
          </a:xfrm>
          <a:prstGeom prst="rect">
            <a:avLst/>
          </a:prstGeom>
        </p:spPr>
        <p:txBody>
          <a:bodyPr/>
          <a:lstStyle>
            <a:lvl1pPr>
              <a:spcBef>
                <a:spcPts val="700"/>
              </a:spcBef>
              <a:buFont typeface="Arial"/>
              <a:buChar char="•"/>
              <a:defRPr sz="3200">
                <a:solidFill>
                  <a:srgbClr val="000000"/>
                </a:solidFill>
                <a:latin typeface="+mj-lt"/>
                <a:ea typeface="+mj-ea"/>
                <a:cs typeface="+mj-cs"/>
                <a:sym typeface="Calibri"/>
              </a:defRPr>
            </a:lvl1pPr>
            <a:lvl2pPr marL="0" indent="0">
              <a:spcBef>
                <a:spcPts val="700"/>
              </a:spcBef>
              <a:buSzTx/>
              <a:buFont typeface="Arial"/>
              <a:buNone/>
              <a:defRPr sz="3200">
                <a:solidFill>
                  <a:srgbClr val="000000"/>
                </a:solidFill>
                <a:latin typeface="+mj-lt"/>
                <a:ea typeface="+mj-ea"/>
                <a:cs typeface="+mj-cs"/>
                <a:sym typeface="Calibri"/>
              </a:defRPr>
            </a:lvl2pPr>
            <a:lvl3pPr>
              <a:spcBef>
                <a:spcPts val="700"/>
              </a:spcBef>
              <a:buFont typeface="Arial"/>
              <a:defRPr sz="3200">
                <a:solidFill>
                  <a:srgbClr val="000000"/>
                </a:solidFill>
                <a:latin typeface="+mj-lt"/>
                <a:ea typeface="+mj-ea"/>
                <a:cs typeface="+mj-cs"/>
                <a:sym typeface="Calibri"/>
              </a:defRPr>
            </a:lvl3pPr>
            <a:lvl4pPr marL="1737360" indent="-365760">
              <a:spcBef>
                <a:spcPts val="700"/>
              </a:spcBef>
              <a:buFont typeface="Arial"/>
              <a:defRPr sz="3200">
                <a:solidFill>
                  <a:srgbClr val="000000"/>
                </a:solidFill>
                <a:latin typeface="+mj-lt"/>
                <a:ea typeface="+mj-ea"/>
                <a:cs typeface="+mj-cs"/>
                <a:sym typeface="Calibri"/>
              </a:defRPr>
            </a:lvl4pPr>
            <a:lvl5pPr marL="2194560" indent="-365760">
              <a:spcBef>
                <a:spcPts val="700"/>
              </a:spcBef>
              <a:buFont typeface="Arial"/>
              <a:defRPr sz="32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5" name="Text Placeholder 3"/>
          <p:cNvSpPr/>
          <p:nvPr>
            <p:ph type="body" sz="half" idx="21"/>
          </p:nvPr>
        </p:nvSpPr>
        <p:spPr>
          <a:xfrm>
            <a:off x="457198" y="1435100"/>
            <a:ext cx="3008316" cy="4691063"/>
          </a:xfrm>
          <a:prstGeom prst="rect">
            <a:avLst/>
          </a:prstGeom>
        </p:spPr>
        <p:txBody>
          <a:bodyPr/>
          <a:lstStyle/>
          <a:p>
            <a:pPr>
              <a:spcBef>
                <a:spcPts val="700"/>
              </a:spcBef>
              <a:buFont typeface="Arial"/>
              <a:buChar char="•"/>
              <a:defRPr sz="3200">
                <a:solidFill>
                  <a:srgbClr val="000000"/>
                </a:solidFill>
                <a:latin typeface="+mj-lt"/>
                <a:ea typeface="+mj-ea"/>
                <a:cs typeface="+mj-cs"/>
                <a:sym typeface="Calibri"/>
              </a:defRPr>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3"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04"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105"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6" name="Title Text"/>
          <p:cNvSpPr txBox="1"/>
          <p:nvPr>
            <p:ph type="title"/>
          </p:nvPr>
        </p:nvSpPr>
        <p:spPr>
          <a:xfrm>
            <a:off x="1792288" y="4800600"/>
            <a:ext cx="5486402" cy="566738"/>
          </a:xfrm>
          <a:prstGeom prst="rect">
            <a:avLst/>
          </a:prstGeom>
        </p:spPr>
        <p:txBody>
          <a:bodyPr anchor="b"/>
          <a:lstStyle>
            <a:lvl1pPr>
              <a:defRPr sz="2000"/>
            </a:lvl1pPr>
          </a:lstStyle>
          <a:p>
            <a:pPr/>
            <a:r>
              <a:t>Title Text</a:t>
            </a:r>
          </a:p>
        </p:txBody>
      </p:sp>
      <p:sp>
        <p:nvSpPr>
          <p:cNvPr id="107"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108"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None/>
              <a:defRPr sz="1400">
                <a:solidFill>
                  <a:srgbClr val="000000"/>
                </a:solidFill>
                <a:latin typeface="+mj-lt"/>
                <a:ea typeface="+mj-ea"/>
                <a:cs typeface="+mj-cs"/>
                <a:sym typeface="Calibri"/>
              </a:defRPr>
            </a:lvl1pPr>
            <a:lvl2pPr marL="0" indent="0">
              <a:spcBef>
                <a:spcPts val="300"/>
              </a:spcBef>
              <a:buSzTx/>
              <a:buNone/>
              <a:defRPr sz="1400">
                <a:solidFill>
                  <a:srgbClr val="000000"/>
                </a:solidFill>
                <a:latin typeface="+mj-lt"/>
                <a:ea typeface="+mj-ea"/>
                <a:cs typeface="+mj-cs"/>
                <a:sym typeface="Calibri"/>
              </a:defRPr>
            </a:lvl2pPr>
            <a:lvl3pPr marL="0" indent="0">
              <a:spcBef>
                <a:spcPts val="300"/>
              </a:spcBef>
              <a:buSzTx/>
              <a:buNone/>
              <a:defRPr sz="1400">
                <a:solidFill>
                  <a:srgbClr val="000000"/>
                </a:solidFill>
                <a:latin typeface="+mj-lt"/>
                <a:ea typeface="+mj-ea"/>
                <a:cs typeface="+mj-cs"/>
                <a:sym typeface="Calibri"/>
              </a:defRPr>
            </a:lvl3pPr>
            <a:lvl4pPr marL="0" indent="0">
              <a:spcBef>
                <a:spcPts val="300"/>
              </a:spcBef>
              <a:buSzTx/>
              <a:buNone/>
              <a:defRPr sz="1400">
                <a:solidFill>
                  <a:srgbClr val="000000"/>
                </a:solidFill>
                <a:latin typeface="+mj-lt"/>
                <a:ea typeface="+mj-ea"/>
                <a:cs typeface="+mj-cs"/>
                <a:sym typeface="Calibri"/>
              </a:defRPr>
            </a:lvl4pPr>
            <a:lvl5pPr marL="0" indent="0">
              <a:spcBef>
                <a:spcPts val="300"/>
              </a:spcBef>
              <a:buSzTx/>
              <a:buNone/>
              <a:defRPr sz="14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 name="Title Text"/>
          <p:cNvSpPr txBox="1"/>
          <p:nvPr>
            <p:ph type="title"/>
          </p:nvPr>
        </p:nvSpPr>
        <p:spPr>
          <a:xfrm>
            <a:off x="457200" y="274638"/>
            <a:ext cx="7293234"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1pPr>
      <a:lvl2pPr marL="8001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2pPr>
      <a:lvl3pPr marL="12192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3pPr>
      <a:lvl4pPr marL="16764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4pPr>
      <a:lvl5pPr marL="21336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5pPr>
      <a:lvl6pPr marL="25603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6pPr>
      <a:lvl7pPr marL="30175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7pPr>
      <a:lvl8pPr marL="34747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8pPr>
      <a:lvl9pPr marL="39319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ansommerville.com/software-engineering-boo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19" name="Title 1"/>
          <p:cNvSpPr txBox="1"/>
          <p:nvPr>
            <p:ph type="ctrTitle"/>
          </p:nvPr>
        </p:nvSpPr>
        <p:spPr>
          <a:xfrm>
            <a:off x="465137" y="1395411"/>
            <a:ext cx="7772401" cy="1470028"/>
          </a:xfrm>
          <a:prstGeom prst="rect">
            <a:avLst/>
          </a:prstGeom>
        </p:spPr>
        <p:txBody>
          <a:bodyPr/>
          <a:lstStyle/>
          <a:p>
            <a:pPr/>
            <a:r>
              <a:t>Chapter 2 – Software Processes</a:t>
            </a:r>
          </a:p>
        </p:txBody>
      </p:sp>
      <p:sp>
        <p:nvSpPr>
          <p:cNvPr id="120"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 name="TextBox 4"/>
          <p:cNvSpPr txBox="1"/>
          <p:nvPr/>
        </p:nvSpPr>
        <p:spPr>
          <a:xfrm>
            <a:off x="510856" y="703263"/>
            <a:ext cx="2938087"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95959"/>
                </a:solidFill>
                <a:latin typeface="Arial"/>
                <a:ea typeface="Arial"/>
                <a:cs typeface="Arial"/>
                <a:sym typeface="Arial"/>
              </a:defRPr>
            </a:pPr>
            <a:r>
              <a:t>CS 425  September </a:t>
            </a:r>
            <a:r>
              <a:t>5</a:t>
            </a:r>
            <a:r>
              <a:t>, 2024</a:t>
            </a:r>
          </a:p>
        </p:txBody>
      </p:sp>
      <p:sp>
        <p:nvSpPr>
          <p:cNvPr id="122" name="Subtitle 2"/>
          <p:cNvSpPr txBox="1"/>
          <p:nvPr/>
        </p:nvSpPr>
        <p:spPr>
          <a:xfrm>
            <a:off x="1417319" y="2808422"/>
            <a:ext cx="6309362" cy="16654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sz="3200">
                <a:solidFill>
                  <a:srgbClr val="595959"/>
                </a:solidFill>
                <a:latin typeface="+mj-lt"/>
                <a:ea typeface="+mj-ea"/>
                <a:cs typeface="+mj-cs"/>
                <a:sym typeface="Calibri"/>
              </a:defRPr>
            </a:pPr>
            <a:r>
              <a:t>Ian Sommerville, </a:t>
            </a:r>
            <a:endParaRPr>
              <a:latin typeface="Arial"/>
              <a:ea typeface="Arial"/>
              <a:cs typeface="Arial"/>
              <a:sym typeface="Arial"/>
            </a:endParaRPr>
          </a:p>
          <a:p>
            <a:pPr algn="ctr">
              <a:spcBef>
                <a:spcPts val="700"/>
              </a:spcBef>
              <a:defRPr i="1" sz="3200">
                <a:solidFill>
                  <a:srgbClr val="0070C0"/>
                </a:solidFill>
                <a:latin typeface="+mj-lt"/>
                <a:ea typeface="+mj-ea"/>
                <a:cs typeface="+mj-cs"/>
                <a:sym typeface="Calibri"/>
              </a:defRPr>
            </a:pPr>
            <a:r>
              <a:t>Software Engineering</a:t>
            </a:r>
            <a:r>
              <a:rPr i="0">
                <a:solidFill>
                  <a:srgbClr val="595959"/>
                </a:solidFill>
              </a:rPr>
              <a:t>, 10</a:t>
            </a:r>
            <a:r>
              <a:rPr baseline="30000" i="0">
                <a:solidFill>
                  <a:srgbClr val="595959"/>
                </a:solidFill>
              </a:rPr>
              <a:t>th</a:t>
            </a:r>
            <a:r>
              <a:rPr i="0">
                <a:solidFill>
                  <a:srgbClr val="595959"/>
                </a:solidFill>
              </a:rPr>
              <a:t> Edition</a:t>
            </a:r>
            <a:endParaRPr>
              <a:latin typeface="Arial"/>
              <a:ea typeface="Arial"/>
              <a:cs typeface="Arial"/>
              <a:sym typeface="Arial"/>
            </a:endParaRPr>
          </a:p>
          <a:p>
            <a:pPr algn="ctr">
              <a:spcBef>
                <a:spcPts val="700"/>
              </a:spcBef>
              <a:defRPr sz="3200">
                <a:solidFill>
                  <a:srgbClr val="595959"/>
                </a:solidFill>
                <a:latin typeface="+mj-lt"/>
                <a:ea typeface="+mj-ea"/>
                <a:cs typeface="+mj-cs"/>
                <a:sym typeface="Calibri"/>
              </a:defRPr>
            </a:pPr>
            <a:r>
              <a:t>Pearson Education, Addison-Wesley</a:t>
            </a:r>
          </a:p>
        </p:txBody>
      </p:sp>
      <p:sp>
        <p:nvSpPr>
          <p:cNvPr id="123" name="Rectangle 2"/>
          <p:cNvSpPr txBox="1"/>
          <p:nvPr/>
        </p:nvSpPr>
        <p:spPr>
          <a:xfrm>
            <a:off x="642593" y="5350856"/>
            <a:ext cx="8052731" cy="6173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595959"/>
                </a:solidFill>
                <a:latin typeface="Arial"/>
                <a:ea typeface="Arial"/>
                <a:cs typeface="Arial"/>
                <a:sym typeface="Arial"/>
              </a:defRPr>
            </a:pPr>
            <a:r>
              <a:t>Note: These are a slightly modified version of Chapter 2 slides available from the author’s site </a:t>
            </a:r>
            <a:r>
              <a:rPr u="sng">
                <a:solidFill>
                  <a:srgbClr val="0000FF"/>
                </a:solidFill>
                <a:uFill>
                  <a:solidFill>
                    <a:srgbClr val="0000FF"/>
                  </a:solidFill>
                </a:uFill>
                <a:hlinkClick r:id="rId2" invalidUrl="" action="" tgtFrame="" tooltip="" history="1" highlightClick="0" endSnd="0"/>
              </a:rPr>
              <a:t>http://iansommerville.com/software-engineering-book/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70" name="Title 1"/>
          <p:cNvSpPr txBox="1"/>
          <p:nvPr>
            <p:ph type="title"/>
          </p:nvPr>
        </p:nvSpPr>
        <p:spPr>
          <a:xfrm>
            <a:off x="457199" y="274638"/>
            <a:ext cx="7293234" cy="1143001"/>
          </a:xfrm>
          <a:prstGeom prst="rect">
            <a:avLst/>
          </a:prstGeom>
        </p:spPr>
        <p:txBody>
          <a:bodyPr/>
          <a:lstStyle/>
          <a:p>
            <a:pPr/>
            <a:r>
              <a:t>The waterfall model Phases</a:t>
            </a:r>
            <a:br/>
          </a:p>
        </p:txBody>
      </p:sp>
      <p:sp>
        <p:nvSpPr>
          <p:cNvPr id="171"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2" name="Picture 2" descr="Picture 2"/>
          <p:cNvPicPr>
            <a:picLocks noChangeAspect="1"/>
          </p:cNvPicPr>
          <p:nvPr/>
        </p:nvPicPr>
        <p:blipFill>
          <a:blip r:embed="rId3">
            <a:extLst/>
          </a:blip>
          <a:stretch>
            <a:fillRect/>
          </a:stretch>
        </p:blipFill>
        <p:spPr>
          <a:xfrm>
            <a:off x="0" y="1573212"/>
            <a:ext cx="9144000" cy="51482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77" name="Rectangle 2"/>
          <p:cNvSpPr txBox="1"/>
          <p:nvPr>
            <p:ph type="title"/>
          </p:nvPr>
        </p:nvSpPr>
        <p:spPr>
          <a:xfrm>
            <a:off x="457199" y="274638"/>
            <a:ext cx="7293234" cy="1143001"/>
          </a:xfrm>
          <a:prstGeom prst="rect">
            <a:avLst/>
          </a:prstGeom>
        </p:spPr>
        <p:txBody>
          <a:bodyPr/>
          <a:lstStyle/>
          <a:p>
            <a:pPr/>
            <a:r>
              <a:t>Waterfall model problems</a:t>
            </a:r>
          </a:p>
        </p:txBody>
      </p:sp>
      <p:sp>
        <p:nvSpPr>
          <p:cNvPr id="178" name="Rectangle 3"/>
          <p:cNvSpPr txBox="1"/>
          <p:nvPr>
            <p:ph type="body" idx="1"/>
          </p:nvPr>
        </p:nvSpPr>
        <p:spPr>
          <a:xfrm>
            <a:off x="457200" y="1600200"/>
            <a:ext cx="8229600" cy="4525963"/>
          </a:xfrm>
          <a:prstGeom prst="rect">
            <a:avLst/>
          </a:prstGeom>
        </p:spPr>
        <p:txBody>
          <a:bodyPr/>
          <a:lstStyle/>
          <a:p>
            <a:pPr/>
            <a:r>
              <a:t>Inflexible partitioning of the project into distinct stages makes it difficult to respond to changing customer requirements.</a:t>
            </a:r>
          </a:p>
          <a:p>
            <a:pPr lvl="1" marL="742950" indent="-285750">
              <a:spcBef>
                <a:spcPts val="300"/>
              </a:spcBef>
              <a:defRPr sz="2000"/>
            </a:pPr>
            <a:r>
              <a:t>Therefore, this model is only appropriate when the requirements are well-understood and changes will be fairly limited during the design process. </a:t>
            </a:r>
          </a:p>
          <a:p>
            <a:pPr lvl="1" marL="742950" indent="-285750">
              <a:spcBef>
                <a:spcPts val="300"/>
              </a:spcBef>
              <a:defRPr sz="2000"/>
            </a:pPr>
            <a:r>
              <a:t>Few business systems have stable requirements.</a:t>
            </a:r>
          </a:p>
          <a:p>
            <a:pPr/>
            <a:r>
              <a:t>The waterfall model is mostly used for large systems engineering projects where a system is developed at several sites.</a:t>
            </a:r>
          </a:p>
          <a:p>
            <a:pPr lvl="1" marL="742950" indent="-285750">
              <a:spcBef>
                <a:spcPts val="300"/>
              </a:spcBef>
              <a:defRPr sz="2000"/>
            </a:pPr>
            <a:r>
              <a:t>In those circumstances, the plan-driven nature of the waterfall model helps coordinate the work. </a:t>
            </a:r>
          </a:p>
        </p:txBody>
      </p:sp>
      <p:sp>
        <p:nvSpPr>
          <p:cNvPr id="17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82" name="Title 1"/>
          <p:cNvSpPr txBox="1"/>
          <p:nvPr>
            <p:ph type="title"/>
          </p:nvPr>
        </p:nvSpPr>
        <p:spPr>
          <a:xfrm>
            <a:off x="457199" y="274638"/>
            <a:ext cx="7293234" cy="1143001"/>
          </a:xfrm>
          <a:prstGeom prst="rect">
            <a:avLst/>
          </a:prstGeom>
        </p:spPr>
        <p:txBody>
          <a:bodyPr/>
          <a:lstStyle/>
          <a:p>
            <a:pPr/>
            <a:r>
              <a:t>Incremental development </a:t>
            </a:r>
            <a:br/>
          </a:p>
        </p:txBody>
      </p:sp>
      <p:sp>
        <p:nvSpPr>
          <p:cNvPr id="183"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4" name="Picture 3" descr="Picture 3"/>
          <p:cNvPicPr>
            <a:picLocks noChangeAspect="1"/>
          </p:cNvPicPr>
          <p:nvPr/>
        </p:nvPicPr>
        <p:blipFill>
          <a:blip r:embed="rId3">
            <a:extLst/>
          </a:blip>
          <a:stretch>
            <a:fillRect/>
          </a:stretch>
        </p:blipFill>
        <p:spPr>
          <a:xfrm>
            <a:off x="457200" y="1892460"/>
            <a:ext cx="7517728" cy="405192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89" name="Rectangle 2"/>
          <p:cNvSpPr txBox="1"/>
          <p:nvPr>
            <p:ph type="title"/>
          </p:nvPr>
        </p:nvSpPr>
        <p:spPr>
          <a:xfrm>
            <a:off x="457199" y="274638"/>
            <a:ext cx="7293234" cy="1143001"/>
          </a:xfrm>
          <a:prstGeom prst="rect">
            <a:avLst/>
          </a:prstGeom>
        </p:spPr>
        <p:txBody>
          <a:bodyPr/>
          <a:lstStyle/>
          <a:p>
            <a:pPr/>
            <a:r>
              <a:t>Incremental development benefits</a:t>
            </a:r>
          </a:p>
        </p:txBody>
      </p:sp>
      <p:sp>
        <p:nvSpPr>
          <p:cNvPr id="190" name="Rectangle 3"/>
          <p:cNvSpPr txBox="1"/>
          <p:nvPr>
            <p:ph type="body" idx="1"/>
          </p:nvPr>
        </p:nvSpPr>
        <p:spPr>
          <a:xfrm>
            <a:off x="457200" y="1600200"/>
            <a:ext cx="8229600" cy="4525963"/>
          </a:xfrm>
          <a:prstGeom prst="rect">
            <a:avLst/>
          </a:prstGeom>
        </p:spPr>
        <p:txBody>
          <a:bodyPr/>
          <a:lstStyle/>
          <a:p>
            <a:pPr/>
            <a:r>
              <a:t>The cost of accommodating changing customer requirements is reduced</a:t>
            </a:r>
          </a:p>
          <a:p>
            <a:pPr lvl="1" marL="742950" indent="-285750">
              <a:spcBef>
                <a:spcPts val="300"/>
              </a:spcBef>
              <a:defRPr sz="2000"/>
            </a:pPr>
            <a:r>
              <a:t>The amount of analysis and documentation that has to be redone is much less than is required with the waterfall model</a:t>
            </a:r>
          </a:p>
          <a:p>
            <a:pPr/>
            <a:r>
              <a:t>It is easier to get customer feedback on the development work that has been done</a:t>
            </a:r>
          </a:p>
          <a:p>
            <a:pPr lvl="1" marL="742950" indent="-285750">
              <a:spcBef>
                <a:spcPts val="300"/>
              </a:spcBef>
              <a:defRPr sz="2000"/>
            </a:pPr>
            <a:r>
              <a:t>Customers can comment on demonstrations of the software and see how much has been implemented </a:t>
            </a:r>
          </a:p>
          <a:p>
            <a:pPr/>
            <a:r>
              <a:t>More rapid delivery and deployment of useful software to the customer is possible </a:t>
            </a:r>
          </a:p>
          <a:p>
            <a:pPr lvl="1" marL="742950" indent="-285750">
              <a:spcBef>
                <a:spcPts val="300"/>
              </a:spcBef>
              <a:defRPr sz="2000"/>
            </a:pPr>
            <a:r>
              <a:t>Customers are able to use and gain value from the software earlier than is possible with a waterfall process </a:t>
            </a:r>
          </a:p>
        </p:txBody>
      </p:sp>
      <p:sp>
        <p:nvSpPr>
          <p:cNvPr id="19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94" name="Title 1"/>
          <p:cNvSpPr txBox="1"/>
          <p:nvPr>
            <p:ph type="title"/>
          </p:nvPr>
        </p:nvSpPr>
        <p:spPr>
          <a:xfrm>
            <a:off x="457199" y="274638"/>
            <a:ext cx="7293234" cy="1143001"/>
          </a:xfrm>
          <a:prstGeom prst="rect">
            <a:avLst/>
          </a:prstGeom>
        </p:spPr>
        <p:txBody>
          <a:bodyPr/>
          <a:lstStyle/>
          <a:p>
            <a:pPr/>
            <a:r>
              <a:t>Incremental development problems</a:t>
            </a:r>
          </a:p>
        </p:txBody>
      </p:sp>
      <p:sp>
        <p:nvSpPr>
          <p:cNvPr id="195" name="Content Placeholder 2"/>
          <p:cNvSpPr txBox="1"/>
          <p:nvPr>
            <p:ph type="body" idx="1"/>
          </p:nvPr>
        </p:nvSpPr>
        <p:spPr>
          <a:xfrm>
            <a:off x="457200" y="1600200"/>
            <a:ext cx="8229600" cy="4525963"/>
          </a:xfrm>
          <a:prstGeom prst="rect">
            <a:avLst/>
          </a:prstGeom>
        </p:spPr>
        <p:txBody>
          <a:bodyPr/>
          <a:lstStyle/>
          <a:p>
            <a:pPr/>
            <a:r>
              <a:t>The process is not visible </a:t>
            </a:r>
          </a:p>
          <a:p>
            <a:pPr lvl="1" marL="742950" indent="-285750">
              <a:spcBef>
                <a:spcPts val="300"/>
              </a:spcBef>
              <a:defRPr sz="2000"/>
            </a:pPr>
            <a:r>
              <a:t>Managers need regular deliverables to measure progress. If systems are developed quickly, it is not cost-effective to produce documents that reflect every version of the system </a:t>
            </a:r>
          </a:p>
          <a:p>
            <a:pPr/>
            <a:r>
              <a:t>System structure tends to degrade as new increments are added</a:t>
            </a:r>
          </a:p>
          <a:p>
            <a:pPr lvl="1" marL="742950" indent="-285750">
              <a:spcBef>
                <a:spcPts val="300"/>
              </a:spcBef>
              <a:defRPr sz="2000"/>
            </a:pPr>
            <a:r>
              <a:t>Unless time and money is spent on refactoring to improve the software, regular change tends to corrupt its structure. Incorporating further software changes becomes increasingly difficult and costly </a:t>
            </a:r>
          </a:p>
        </p:txBody>
      </p:sp>
      <p:sp>
        <p:nvSpPr>
          <p:cNvPr id="19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99" name="Rectangle 2"/>
          <p:cNvSpPr txBox="1"/>
          <p:nvPr>
            <p:ph type="title"/>
          </p:nvPr>
        </p:nvSpPr>
        <p:spPr>
          <a:xfrm>
            <a:off x="457199" y="274638"/>
            <a:ext cx="7293234" cy="1143001"/>
          </a:xfrm>
          <a:prstGeom prst="rect">
            <a:avLst/>
          </a:prstGeom>
        </p:spPr>
        <p:txBody>
          <a:bodyPr/>
          <a:lstStyle/>
          <a:p>
            <a:pPr/>
            <a:r>
              <a:t>Integration and configuration</a:t>
            </a:r>
          </a:p>
        </p:txBody>
      </p:sp>
      <p:sp>
        <p:nvSpPr>
          <p:cNvPr id="200" name="Rectangle 3"/>
          <p:cNvSpPr txBox="1"/>
          <p:nvPr>
            <p:ph type="body" idx="1"/>
          </p:nvPr>
        </p:nvSpPr>
        <p:spPr>
          <a:xfrm>
            <a:off x="457200" y="1600200"/>
            <a:ext cx="8229600" cy="4525963"/>
          </a:xfrm>
          <a:prstGeom prst="rect">
            <a:avLst/>
          </a:prstGeom>
        </p:spPr>
        <p:txBody>
          <a:bodyPr/>
          <a:lstStyle/>
          <a:p>
            <a:pPr/>
            <a:r>
              <a:t>Based on software reuse where systems are integrated from existing components or application systems (</a:t>
            </a:r>
            <a:r>
              <a:rPr>
                <a:solidFill>
                  <a:srgbClr val="0000FF"/>
                </a:solidFill>
              </a:rPr>
              <a:t>COTS</a:t>
            </a:r>
            <a:r>
              <a:t> - commercial-off-the-shelf).</a:t>
            </a:r>
          </a:p>
          <a:p>
            <a:pPr/>
            <a:r>
              <a:t>Reused elements may be configured to adapt their behaviour and functionality to a user’s requirements</a:t>
            </a:r>
          </a:p>
          <a:p>
            <a:pPr/>
            <a:r>
              <a:t>Reuse is now the standard approach for building many types of business system</a:t>
            </a:r>
          </a:p>
          <a:p>
            <a:pPr lvl="1" marL="742950" indent="-285750">
              <a:spcBef>
                <a:spcPts val="300"/>
              </a:spcBef>
              <a:defRPr sz="2000"/>
            </a:pPr>
            <a:r>
              <a:t>Reuse covered in more depth in Chapter 15</a:t>
            </a:r>
          </a:p>
        </p:txBody>
      </p:sp>
      <p:sp>
        <p:nvSpPr>
          <p:cNvPr id="20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04" name="Title 1"/>
          <p:cNvSpPr txBox="1"/>
          <p:nvPr>
            <p:ph type="title"/>
          </p:nvPr>
        </p:nvSpPr>
        <p:spPr>
          <a:xfrm>
            <a:off x="457199" y="274638"/>
            <a:ext cx="7293234" cy="1143001"/>
          </a:xfrm>
          <a:prstGeom prst="rect">
            <a:avLst/>
          </a:prstGeom>
        </p:spPr>
        <p:txBody>
          <a:bodyPr/>
          <a:lstStyle/>
          <a:p>
            <a:pPr/>
            <a:r>
              <a:t>Types of reusable software</a:t>
            </a:r>
          </a:p>
        </p:txBody>
      </p:sp>
      <p:sp>
        <p:nvSpPr>
          <p:cNvPr id="205" name="Content Placeholder 2"/>
          <p:cNvSpPr txBox="1"/>
          <p:nvPr>
            <p:ph type="body" idx="1"/>
          </p:nvPr>
        </p:nvSpPr>
        <p:spPr>
          <a:xfrm>
            <a:off x="457200" y="1600200"/>
            <a:ext cx="8229600" cy="4525963"/>
          </a:xfrm>
          <a:prstGeom prst="rect">
            <a:avLst/>
          </a:prstGeom>
        </p:spPr>
        <p:txBody>
          <a:bodyPr/>
          <a:lstStyle/>
          <a:p>
            <a:pPr/>
            <a:r>
              <a:t>Stand-alone application systems (sometimes called COTS) that are configured for use in a particular environment.</a:t>
            </a:r>
          </a:p>
          <a:p>
            <a:pPr/>
            <a:r>
              <a:t>Collections of objects that are developed as a package to be integrated with a component framework such as .NET or J2EE.</a:t>
            </a:r>
          </a:p>
          <a:p>
            <a:pPr/>
            <a:r>
              <a:t>Web services that are developed according to service standards and which are available for remote invocation. </a:t>
            </a:r>
          </a:p>
        </p:txBody>
      </p:sp>
      <p:sp>
        <p:nvSpPr>
          <p:cNvPr id="20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7" name="Date Placeholder 5"/>
          <p:cNvSpPr txBox="1"/>
          <p:nvPr/>
        </p:nvSpPr>
        <p:spPr>
          <a:xfrm>
            <a:off x="502919" y="6356350"/>
            <a:ext cx="2042162"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pPr/>
            <a:r>
              <a:t>30/10/2014</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10" name="Title 1"/>
          <p:cNvSpPr txBox="1"/>
          <p:nvPr>
            <p:ph type="title"/>
          </p:nvPr>
        </p:nvSpPr>
        <p:spPr>
          <a:xfrm>
            <a:off x="457199" y="274638"/>
            <a:ext cx="7293234" cy="1143001"/>
          </a:xfrm>
          <a:prstGeom prst="rect">
            <a:avLst/>
          </a:prstGeom>
        </p:spPr>
        <p:txBody>
          <a:bodyPr/>
          <a:lstStyle/>
          <a:p>
            <a:pPr/>
            <a:r>
              <a:t>Reuse-oriented software engineering</a:t>
            </a:r>
          </a:p>
        </p:txBody>
      </p:sp>
      <p:sp>
        <p:nvSpPr>
          <p:cNvPr id="211"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Picture 1" descr="Picture 1"/>
          <p:cNvPicPr>
            <a:picLocks noChangeAspect="1"/>
          </p:cNvPicPr>
          <p:nvPr/>
        </p:nvPicPr>
        <p:blipFill>
          <a:blip r:embed="rId2">
            <a:extLst/>
          </a:blip>
          <a:stretch>
            <a:fillRect/>
          </a:stretch>
        </p:blipFill>
        <p:spPr>
          <a:xfrm>
            <a:off x="131550" y="2326732"/>
            <a:ext cx="8793575" cy="365468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15" name="Title 1"/>
          <p:cNvSpPr txBox="1"/>
          <p:nvPr>
            <p:ph type="title"/>
          </p:nvPr>
        </p:nvSpPr>
        <p:spPr>
          <a:xfrm>
            <a:off x="457199" y="274638"/>
            <a:ext cx="7293234" cy="1143001"/>
          </a:xfrm>
          <a:prstGeom prst="rect">
            <a:avLst/>
          </a:prstGeom>
        </p:spPr>
        <p:txBody>
          <a:bodyPr/>
          <a:lstStyle/>
          <a:p>
            <a:pPr/>
            <a:r>
              <a:t>Integration and configuration Simplified </a:t>
            </a:r>
          </a:p>
        </p:txBody>
      </p:sp>
      <p:sp>
        <p:nvSpPr>
          <p:cNvPr id="216"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Picture 2" descr="Picture 2"/>
          <p:cNvPicPr>
            <a:picLocks noChangeAspect="1"/>
          </p:cNvPicPr>
          <p:nvPr/>
        </p:nvPicPr>
        <p:blipFill>
          <a:blip r:embed="rId2">
            <a:extLst/>
          </a:blip>
          <a:stretch>
            <a:fillRect/>
          </a:stretch>
        </p:blipFill>
        <p:spPr>
          <a:xfrm>
            <a:off x="0" y="2344297"/>
            <a:ext cx="9144000" cy="380206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20" name="Title 1"/>
          <p:cNvSpPr txBox="1"/>
          <p:nvPr>
            <p:ph type="title"/>
          </p:nvPr>
        </p:nvSpPr>
        <p:spPr>
          <a:xfrm>
            <a:off x="457199" y="274638"/>
            <a:ext cx="7293234" cy="1143001"/>
          </a:xfrm>
          <a:prstGeom prst="rect">
            <a:avLst/>
          </a:prstGeom>
        </p:spPr>
        <p:txBody>
          <a:bodyPr/>
          <a:lstStyle/>
          <a:p>
            <a:pPr/>
            <a:r>
              <a:t>Key process stages</a:t>
            </a:r>
          </a:p>
        </p:txBody>
      </p:sp>
      <p:sp>
        <p:nvSpPr>
          <p:cNvPr id="221" name="Content Placeholder 2"/>
          <p:cNvSpPr txBox="1"/>
          <p:nvPr>
            <p:ph type="body" idx="1"/>
          </p:nvPr>
        </p:nvSpPr>
        <p:spPr>
          <a:xfrm>
            <a:off x="457200" y="1600200"/>
            <a:ext cx="8229600" cy="4525963"/>
          </a:xfrm>
          <a:prstGeom prst="rect">
            <a:avLst/>
          </a:prstGeom>
        </p:spPr>
        <p:txBody>
          <a:bodyPr/>
          <a:lstStyle/>
          <a:p>
            <a:pPr/>
            <a:r>
              <a:t>Requirements specification</a:t>
            </a:r>
          </a:p>
          <a:p>
            <a:pPr/>
            <a:r>
              <a:t>Software discovery and evaluation</a:t>
            </a:r>
          </a:p>
          <a:p>
            <a:pPr/>
            <a:r>
              <a:t>Requirements refinement</a:t>
            </a:r>
          </a:p>
          <a:p>
            <a:pPr/>
            <a:r>
              <a:t>Application system configuration</a:t>
            </a:r>
          </a:p>
          <a:p>
            <a:pPr/>
            <a:r>
              <a:t>Component adaptation and integration</a:t>
            </a:r>
          </a:p>
        </p:txBody>
      </p:sp>
      <p:sp>
        <p:nvSpPr>
          <p:cNvPr id="22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26" name="Title 1"/>
          <p:cNvSpPr txBox="1"/>
          <p:nvPr>
            <p:ph type="title"/>
          </p:nvPr>
        </p:nvSpPr>
        <p:spPr>
          <a:xfrm>
            <a:off x="457199" y="274638"/>
            <a:ext cx="7293234" cy="1143001"/>
          </a:xfrm>
          <a:prstGeom prst="rect">
            <a:avLst/>
          </a:prstGeom>
        </p:spPr>
        <p:txBody>
          <a:bodyPr/>
          <a:lstStyle/>
          <a:p>
            <a:pPr/>
            <a:r>
              <a:t>Topics covered</a:t>
            </a:r>
          </a:p>
        </p:txBody>
      </p:sp>
      <p:sp>
        <p:nvSpPr>
          <p:cNvPr id="127"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Software process models</a:t>
            </a:r>
          </a:p>
          <a:p>
            <a:pPr>
              <a:defRPr>
                <a:solidFill>
                  <a:srgbClr val="0000FF"/>
                </a:solidFill>
              </a:defRPr>
            </a:pPr>
            <a:r>
              <a:t>Process activities</a:t>
            </a:r>
          </a:p>
          <a:p>
            <a:pPr>
              <a:defRPr>
                <a:solidFill>
                  <a:srgbClr val="0000FF"/>
                </a:solidFill>
              </a:defRPr>
            </a:pPr>
            <a:r>
              <a:t>Coping with change</a:t>
            </a:r>
          </a:p>
          <a:p>
            <a:pPr>
              <a:defRPr>
                <a:solidFill>
                  <a:srgbClr val="0000FF"/>
                </a:solidFill>
              </a:defRPr>
            </a:pPr>
            <a:r>
              <a:t>Process improvement</a:t>
            </a:r>
          </a:p>
        </p:txBody>
      </p:sp>
      <p:sp>
        <p:nvSpPr>
          <p:cNvPr id="128"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25" name="Title 1"/>
          <p:cNvSpPr txBox="1"/>
          <p:nvPr>
            <p:ph type="title"/>
          </p:nvPr>
        </p:nvSpPr>
        <p:spPr>
          <a:xfrm>
            <a:off x="457199" y="274638"/>
            <a:ext cx="7293234" cy="1143001"/>
          </a:xfrm>
          <a:prstGeom prst="rect">
            <a:avLst/>
          </a:prstGeom>
        </p:spPr>
        <p:txBody>
          <a:bodyPr/>
          <a:lstStyle/>
          <a:p>
            <a:pPr/>
            <a:r>
              <a:t>Advantages and disadvantages</a:t>
            </a:r>
          </a:p>
        </p:txBody>
      </p:sp>
      <p:sp>
        <p:nvSpPr>
          <p:cNvPr id="226" name="Content Placeholder 2"/>
          <p:cNvSpPr txBox="1"/>
          <p:nvPr>
            <p:ph type="body" idx="1"/>
          </p:nvPr>
        </p:nvSpPr>
        <p:spPr>
          <a:xfrm>
            <a:off x="457200" y="1600200"/>
            <a:ext cx="8229600" cy="4525963"/>
          </a:xfrm>
          <a:prstGeom prst="rect">
            <a:avLst/>
          </a:prstGeom>
        </p:spPr>
        <p:txBody>
          <a:bodyPr/>
          <a:lstStyle/>
          <a:p>
            <a:pPr/>
            <a:r>
              <a:t>Reduced costs and risks as less software is developed from scratch</a:t>
            </a:r>
          </a:p>
          <a:p>
            <a:pPr/>
            <a:r>
              <a:t>Faster delivery and deployment of system</a:t>
            </a:r>
          </a:p>
          <a:p>
            <a:pPr/>
            <a:r>
              <a:t>But requirements compromises are inevitable so system may not meet real needs of users</a:t>
            </a:r>
          </a:p>
          <a:p>
            <a:pPr/>
            <a:r>
              <a:t>Loss of control over evolution of reused system elements</a:t>
            </a:r>
          </a:p>
        </p:txBody>
      </p:sp>
      <p:sp>
        <p:nvSpPr>
          <p:cNvPr id="22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30" name="Title 1"/>
          <p:cNvSpPr txBox="1"/>
          <p:nvPr>
            <p:ph type="title"/>
          </p:nvPr>
        </p:nvSpPr>
        <p:spPr>
          <a:xfrm>
            <a:off x="457200" y="2243138"/>
            <a:ext cx="8229600" cy="1143002"/>
          </a:xfrm>
          <a:prstGeom prst="rect">
            <a:avLst/>
          </a:prstGeom>
        </p:spPr>
        <p:txBody>
          <a:bodyPr/>
          <a:lstStyle>
            <a:lvl1pPr algn="ctr"/>
          </a:lstStyle>
          <a:p>
            <a:pPr/>
            <a:r>
              <a:t>Process activities</a:t>
            </a:r>
          </a:p>
        </p:txBody>
      </p:sp>
      <p:sp>
        <p:nvSpPr>
          <p:cNvPr id="23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2" name="Picture 2" descr="Picture 2"/>
          <p:cNvPicPr>
            <a:picLocks noChangeAspect="1"/>
          </p:cNvPicPr>
          <p:nvPr/>
        </p:nvPicPr>
        <p:blipFill>
          <a:blip r:embed="rId2">
            <a:extLst/>
          </a:blip>
          <a:stretch>
            <a:fillRect/>
          </a:stretch>
        </p:blipFill>
        <p:spPr>
          <a:xfrm>
            <a:off x="1371815" y="3923464"/>
            <a:ext cx="6733499" cy="20705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35" name="Title 1"/>
          <p:cNvSpPr txBox="1"/>
          <p:nvPr>
            <p:ph type="title"/>
          </p:nvPr>
        </p:nvSpPr>
        <p:spPr>
          <a:xfrm>
            <a:off x="457199" y="274638"/>
            <a:ext cx="7293234" cy="1143001"/>
          </a:xfrm>
          <a:prstGeom prst="rect">
            <a:avLst/>
          </a:prstGeom>
        </p:spPr>
        <p:txBody>
          <a:bodyPr/>
          <a:lstStyle/>
          <a:p>
            <a:pPr/>
            <a:r>
              <a:t>Process activities</a:t>
            </a:r>
          </a:p>
        </p:txBody>
      </p:sp>
      <p:sp>
        <p:nvSpPr>
          <p:cNvPr id="23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7" name="Picture 2" descr="Picture 2"/>
          <p:cNvPicPr>
            <a:picLocks noChangeAspect="1"/>
          </p:cNvPicPr>
          <p:nvPr/>
        </p:nvPicPr>
        <p:blipFill>
          <a:blip r:embed="rId3">
            <a:extLst/>
          </a:blip>
          <a:stretch>
            <a:fillRect/>
          </a:stretch>
        </p:blipFill>
        <p:spPr>
          <a:xfrm>
            <a:off x="1520756" y="1643881"/>
            <a:ext cx="6102487" cy="509029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42" name="Title 1"/>
          <p:cNvSpPr txBox="1"/>
          <p:nvPr>
            <p:ph type="title"/>
          </p:nvPr>
        </p:nvSpPr>
        <p:spPr>
          <a:xfrm>
            <a:off x="457199" y="274638"/>
            <a:ext cx="7293234" cy="1143001"/>
          </a:xfrm>
          <a:prstGeom prst="rect">
            <a:avLst/>
          </a:prstGeom>
        </p:spPr>
        <p:txBody>
          <a:bodyPr/>
          <a:lstStyle/>
          <a:p>
            <a:pPr/>
            <a:r>
              <a:t>The </a:t>
            </a:r>
            <a:r>
              <a:rPr>
                <a:solidFill>
                  <a:srgbClr val="0000FF"/>
                </a:solidFill>
              </a:rPr>
              <a:t>requirements engineering</a:t>
            </a:r>
            <a:r>
              <a:t> process</a:t>
            </a:r>
            <a:br/>
          </a:p>
        </p:txBody>
      </p:sp>
      <p:sp>
        <p:nvSpPr>
          <p:cNvPr id="243"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4" name="Picture 1" descr="Picture 1"/>
          <p:cNvPicPr>
            <a:picLocks noChangeAspect="1"/>
          </p:cNvPicPr>
          <p:nvPr/>
        </p:nvPicPr>
        <p:blipFill>
          <a:blip r:embed="rId2">
            <a:extLst/>
          </a:blip>
          <a:stretch>
            <a:fillRect/>
          </a:stretch>
        </p:blipFill>
        <p:spPr>
          <a:xfrm>
            <a:off x="1215762" y="1720550"/>
            <a:ext cx="6339336" cy="439282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47"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Software specification</a:t>
            </a:r>
          </a:p>
        </p:txBody>
      </p:sp>
      <p:sp>
        <p:nvSpPr>
          <p:cNvPr id="248" name="Rectangle 3"/>
          <p:cNvSpPr txBox="1"/>
          <p:nvPr>
            <p:ph type="body" idx="1"/>
          </p:nvPr>
        </p:nvSpPr>
        <p:spPr>
          <a:xfrm>
            <a:off x="416664" y="1600200"/>
            <a:ext cx="8460480" cy="4525963"/>
          </a:xfrm>
          <a:prstGeom prst="rect">
            <a:avLst/>
          </a:prstGeom>
        </p:spPr>
        <p:txBody>
          <a:bodyPr/>
          <a:lstStyle/>
          <a:p>
            <a:pPr/>
            <a:r>
              <a:t>The process of establishing </a:t>
            </a:r>
            <a:r>
              <a:rPr>
                <a:solidFill>
                  <a:srgbClr val="C00000"/>
                </a:solidFill>
              </a:rPr>
              <a:t>what </a:t>
            </a:r>
            <a:r>
              <a:rPr i="1">
                <a:solidFill>
                  <a:srgbClr val="0000FF"/>
                </a:solidFill>
              </a:rPr>
              <a:t>services</a:t>
            </a:r>
            <a:r>
              <a:t> are required and the </a:t>
            </a:r>
            <a:r>
              <a:rPr i="1">
                <a:solidFill>
                  <a:srgbClr val="0000FF"/>
                </a:solidFill>
              </a:rPr>
              <a:t>constraints</a:t>
            </a:r>
            <a:r>
              <a:t> on the system’s operation and development</a:t>
            </a:r>
          </a:p>
          <a:p>
            <a:pPr/>
            <a:r>
              <a:t>Requirements engineering process</a:t>
            </a:r>
          </a:p>
          <a:p>
            <a:pPr lvl="1" marL="742950" indent="-285750">
              <a:spcBef>
                <a:spcPts val="300"/>
              </a:spcBef>
              <a:defRPr sz="2000"/>
            </a:pPr>
            <a:r>
              <a:t>Requirements elicitation and analysis</a:t>
            </a:r>
          </a:p>
          <a:p>
            <a:pPr lvl="2" marL="1143000" indent="-228600">
              <a:spcBef>
                <a:spcPts val="400"/>
              </a:spcBef>
              <a:buFont typeface="Arial"/>
              <a:defRPr sz="1800"/>
            </a:pPr>
            <a:r>
              <a:t>What do the system stakeholders require or expect from the system?</a:t>
            </a:r>
          </a:p>
          <a:p>
            <a:pPr lvl="1" marL="742950" indent="-285750">
              <a:spcBef>
                <a:spcPts val="300"/>
              </a:spcBef>
              <a:defRPr sz="2000"/>
            </a:pPr>
            <a:r>
              <a:t>Requirements specification	</a:t>
            </a:r>
          </a:p>
          <a:p>
            <a:pPr lvl="2" marL="1143000" indent="-228600">
              <a:spcBef>
                <a:spcPts val="400"/>
              </a:spcBef>
              <a:buFont typeface="Arial"/>
              <a:defRPr sz="1800"/>
            </a:pPr>
            <a:r>
              <a:t>Defining the requirements in detail</a:t>
            </a:r>
          </a:p>
          <a:p>
            <a:pPr lvl="1" marL="742950" indent="-285750">
              <a:spcBef>
                <a:spcPts val="300"/>
              </a:spcBef>
              <a:defRPr sz="2000"/>
            </a:pPr>
            <a:r>
              <a:t>Requirements validation</a:t>
            </a:r>
          </a:p>
          <a:p>
            <a:pPr lvl="2" marL="1143000" indent="-228600">
              <a:spcBef>
                <a:spcPts val="400"/>
              </a:spcBef>
              <a:buFont typeface="Arial"/>
              <a:defRPr sz="1800"/>
            </a:pPr>
            <a:r>
              <a:t>Checking the validity of the requirements</a:t>
            </a:r>
          </a:p>
        </p:txBody>
      </p:sp>
      <p:sp>
        <p:nvSpPr>
          <p:cNvPr id="24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52" name="Rectangle 2"/>
          <p:cNvSpPr txBox="1"/>
          <p:nvPr>
            <p:ph type="title"/>
          </p:nvPr>
        </p:nvSpPr>
        <p:spPr>
          <a:xfrm>
            <a:off x="457199" y="274638"/>
            <a:ext cx="7293234" cy="1143001"/>
          </a:xfrm>
          <a:prstGeom prst="rect">
            <a:avLst/>
          </a:prstGeom>
        </p:spPr>
        <p:txBody>
          <a:bodyPr/>
          <a:lstStyle/>
          <a:p>
            <a:pPr/>
            <a:r>
              <a:t>Software </a:t>
            </a:r>
            <a:r>
              <a:rPr>
                <a:solidFill>
                  <a:srgbClr val="0000FF"/>
                </a:solidFill>
              </a:rPr>
              <a:t>design </a:t>
            </a:r>
            <a:r>
              <a:rPr>
                <a:solidFill>
                  <a:srgbClr val="000000"/>
                </a:solidFill>
              </a:rPr>
              <a:t>and</a:t>
            </a:r>
            <a:r>
              <a:rPr>
                <a:solidFill>
                  <a:srgbClr val="0000FF"/>
                </a:solidFill>
              </a:rPr>
              <a:t> implementation</a:t>
            </a:r>
          </a:p>
        </p:txBody>
      </p:sp>
      <p:sp>
        <p:nvSpPr>
          <p:cNvPr id="253" name="Rectangle 3"/>
          <p:cNvSpPr txBox="1"/>
          <p:nvPr>
            <p:ph type="body" idx="1"/>
          </p:nvPr>
        </p:nvSpPr>
        <p:spPr>
          <a:xfrm>
            <a:off x="457200" y="1600200"/>
            <a:ext cx="8229600" cy="4525963"/>
          </a:xfrm>
          <a:prstGeom prst="rect">
            <a:avLst/>
          </a:prstGeom>
        </p:spPr>
        <p:txBody>
          <a:bodyPr/>
          <a:lstStyle/>
          <a:p>
            <a:pPr/>
            <a:r>
              <a:t>The process of converting the system specification into an executable system</a:t>
            </a:r>
          </a:p>
          <a:p>
            <a:pPr>
              <a:defRPr>
                <a:solidFill>
                  <a:srgbClr val="0000FF"/>
                </a:solidFill>
              </a:defRPr>
            </a:pPr>
            <a:r>
              <a:t>Software design</a:t>
            </a:r>
          </a:p>
          <a:p>
            <a:pPr lvl="1" marL="742950" indent="-285750">
              <a:spcBef>
                <a:spcPts val="300"/>
              </a:spcBef>
              <a:defRPr sz="2000"/>
            </a:pPr>
            <a:r>
              <a:t>Design a software structure that realizes the specification</a:t>
            </a:r>
          </a:p>
          <a:p>
            <a:pPr>
              <a:defRPr>
                <a:solidFill>
                  <a:srgbClr val="0000FF"/>
                </a:solidFill>
              </a:defRPr>
            </a:pPr>
            <a:r>
              <a:t>Implementation</a:t>
            </a:r>
          </a:p>
          <a:p>
            <a:pPr lvl="1" marL="742950" indent="-285750">
              <a:spcBef>
                <a:spcPts val="300"/>
              </a:spcBef>
              <a:defRPr sz="2000"/>
            </a:pPr>
            <a:r>
              <a:t>Translate this structure into an executable program</a:t>
            </a:r>
          </a:p>
          <a:p>
            <a:pPr/>
            <a:r>
              <a:t>The activities of design and implementation are closely related and may be inter-leaved</a:t>
            </a:r>
          </a:p>
        </p:txBody>
      </p:sp>
      <p:sp>
        <p:nvSpPr>
          <p:cNvPr id="254"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57" name="Title 1"/>
          <p:cNvSpPr txBox="1"/>
          <p:nvPr>
            <p:ph type="title"/>
          </p:nvPr>
        </p:nvSpPr>
        <p:spPr>
          <a:xfrm>
            <a:off x="457199" y="274638"/>
            <a:ext cx="7293234" cy="1143001"/>
          </a:xfrm>
          <a:prstGeom prst="rect">
            <a:avLst/>
          </a:prstGeom>
        </p:spPr>
        <p:txBody>
          <a:bodyPr/>
          <a:lstStyle/>
          <a:p>
            <a:pPr/>
            <a:r>
              <a:t>A general model of the design process </a:t>
            </a:r>
            <a:br/>
          </a:p>
        </p:txBody>
      </p:sp>
      <p:sp>
        <p:nvSpPr>
          <p:cNvPr id="258"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Picture 3" descr="Picture 3"/>
          <p:cNvPicPr>
            <a:picLocks noChangeAspect="1"/>
          </p:cNvPicPr>
          <p:nvPr/>
        </p:nvPicPr>
        <p:blipFill>
          <a:blip r:embed="rId2">
            <a:extLst/>
          </a:blip>
          <a:stretch>
            <a:fillRect/>
          </a:stretch>
        </p:blipFill>
        <p:spPr>
          <a:xfrm>
            <a:off x="1314243" y="1638388"/>
            <a:ext cx="6211740" cy="4638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62" name="Title 1"/>
          <p:cNvSpPr txBox="1"/>
          <p:nvPr>
            <p:ph type="title"/>
          </p:nvPr>
        </p:nvSpPr>
        <p:spPr>
          <a:xfrm>
            <a:off x="457199" y="274638"/>
            <a:ext cx="7293234" cy="1143001"/>
          </a:xfrm>
          <a:prstGeom prst="rect">
            <a:avLst/>
          </a:prstGeom>
        </p:spPr>
        <p:txBody>
          <a:bodyPr/>
          <a:lstStyle/>
          <a:p>
            <a:pPr/>
            <a:r>
              <a:t>Design activities</a:t>
            </a:r>
          </a:p>
        </p:txBody>
      </p:sp>
      <p:sp>
        <p:nvSpPr>
          <p:cNvPr id="263" name="Content Placeholder 2"/>
          <p:cNvSpPr txBox="1"/>
          <p:nvPr>
            <p:ph type="body" idx="1"/>
          </p:nvPr>
        </p:nvSpPr>
        <p:spPr>
          <a:xfrm>
            <a:off x="457200" y="1600200"/>
            <a:ext cx="8229600" cy="4525963"/>
          </a:xfrm>
          <a:prstGeom prst="rect">
            <a:avLst/>
          </a:prstGeom>
        </p:spPr>
        <p:txBody>
          <a:bodyPr/>
          <a:lstStyle/>
          <a:p>
            <a:pPr>
              <a:defRPr i="1" sz="2200">
                <a:solidFill>
                  <a:srgbClr val="0000FF"/>
                </a:solidFill>
              </a:defRPr>
            </a:pPr>
            <a:r>
              <a:t>Architectural design</a:t>
            </a:r>
            <a:r>
              <a:rPr>
                <a:solidFill>
                  <a:srgbClr val="46424D"/>
                </a:solidFill>
              </a:rPr>
              <a:t>,</a:t>
            </a:r>
            <a:r>
              <a:rPr i="0">
                <a:solidFill>
                  <a:srgbClr val="46424D"/>
                </a:solidFill>
              </a:rPr>
              <a:t> where you identify the overall structure of the system, the principal components (subsystems or modules), their relationships and how they are distributed</a:t>
            </a:r>
          </a:p>
          <a:p>
            <a:pPr>
              <a:defRPr i="1" sz="2200">
                <a:solidFill>
                  <a:srgbClr val="0000FF"/>
                </a:solidFill>
              </a:defRPr>
            </a:pPr>
            <a:r>
              <a:t>Database design</a:t>
            </a:r>
            <a:r>
              <a:rPr>
                <a:solidFill>
                  <a:srgbClr val="46424D"/>
                </a:solidFill>
              </a:rPr>
              <a:t>, </a:t>
            </a:r>
            <a:r>
              <a:rPr i="0">
                <a:solidFill>
                  <a:srgbClr val="46424D"/>
                </a:solidFill>
              </a:rPr>
              <a:t>where you design the system data structures and how these are to be represented in a database</a:t>
            </a:r>
          </a:p>
          <a:p>
            <a:pPr>
              <a:defRPr i="1" sz="2200">
                <a:solidFill>
                  <a:srgbClr val="0000FF"/>
                </a:solidFill>
              </a:defRPr>
            </a:pPr>
            <a:r>
              <a:t>Interface design</a:t>
            </a:r>
            <a:r>
              <a:rPr>
                <a:solidFill>
                  <a:srgbClr val="46424D"/>
                </a:solidFill>
              </a:rPr>
              <a:t>,</a:t>
            </a:r>
            <a:r>
              <a:rPr i="0">
                <a:solidFill>
                  <a:srgbClr val="46424D"/>
                </a:solidFill>
              </a:rPr>
              <a:t> where you define the interfaces between system components</a:t>
            </a:r>
          </a:p>
          <a:p>
            <a:pPr>
              <a:defRPr i="1" sz="2200">
                <a:solidFill>
                  <a:srgbClr val="0000FF"/>
                </a:solidFill>
              </a:defRPr>
            </a:pPr>
            <a:r>
              <a:t>Component selection and design</a:t>
            </a:r>
            <a:r>
              <a:rPr>
                <a:solidFill>
                  <a:srgbClr val="46424D"/>
                </a:solidFill>
              </a:rPr>
              <a:t>, </a:t>
            </a:r>
            <a:r>
              <a:rPr i="0">
                <a:solidFill>
                  <a:srgbClr val="46424D"/>
                </a:solidFill>
              </a:rPr>
              <a:t>where you search for reusable components. If unavailable, you design how it will operate. </a:t>
            </a:r>
          </a:p>
        </p:txBody>
      </p:sp>
      <p:sp>
        <p:nvSpPr>
          <p:cNvPr id="26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67" name="Title 1"/>
          <p:cNvSpPr txBox="1"/>
          <p:nvPr>
            <p:ph type="title"/>
          </p:nvPr>
        </p:nvSpPr>
        <p:spPr>
          <a:xfrm>
            <a:off x="457199" y="274638"/>
            <a:ext cx="7293234" cy="1143001"/>
          </a:xfrm>
          <a:prstGeom prst="rect">
            <a:avLst/>
          </a:prstGeom>
        </p:spPr>
        <p:txBody>
          <a:bodyPr/>
          <a:lstStyle/>
          <a:p>
            <a:pPr/>
            <a:r>
              <a:t>System </a:t>
            </a:r>
            <a:r>
              <a:rPr>
                <a:solidFill>
                  <a:srgbClr val="000000"/>
                </a:solidFill>
              </a:rPr>
              <a:t>implementation</a:t>
            </a:r>
          </a:p>
        </p:txBody>
      </p:sp>
      <p:sp>
        <p:nvSpPr>
          <p:cNvPr id="268" name="Content Placeholder 2"/>
          <p:cNvSpPr txBox="1"/>
          <p:nvPr>
            <p:ph type="body" idx="1"/>
          </p:nvPr>
        </p:nvSpPr>
        <p:spPr>
          <a:xfrm>
            <a:off x="457200" y="1600200"/>
            <a:ext cx="8229600" cy="4525963"/>
          </a:xfrm>
          <a:prstGeom prst="rect">
            <a:avLst/>
          </a:prstGeom>
        </p:spPr>
        <p:txBody>
          <a:bodyPr/>
          <a:lstStyle/>
          <a:p>
            <a:pPr/>
            <a:r>
              <a:t>The software is implemented either by </a:t>
            </a:r>
            <a:r>
              <a:rPr>
                <a:solidFill>
                  <a:srgbClr val="0000FF"/>
                </a:solidFill>
              </a:rPr>
              <a:t>developing</a:t>
            </a:r>
            <a:r>
              <a:t> a program or programs or by </a:t>
            </a:r>
            <a:r>
              <a:rPr>
                <a:solidFill>
                  <a:srgbClr val="0000FF"/>
                </a:solidFill>
              </a:rPr>
              <a:t>configuring</a:t>
            </a:r>
            <a:r>
              <a:t> an application system</a:t>
            </a:r>
          </a:p>
          <a:p>
            <a:pPr>
              <a:defRPr>
                <a:solidFill>
                  <a:srgbClr val="0000FF"/>
                </a:solidFill>
              </a:defRPr>
            </a:pPr>
            <a:r>
              <a:t>Design and implementation</a:t>
            </a:r>
            <a:r>
              <a:rPr>
                <a:solidFill>
                  <a:srgbClr val="46424D"/>
                </a:solidFill>
              </a:rPr>
              <a:t> are interleaved activities for most types of software system</a:t>
            </a:r>
          </a:p>
          <a:p>
            <a:pPr>
              <a:defRPr>
                <a:solidFill>
                  <a:srgbClr val="0000FF"/>
                </a:solidFill>
              </a:defRPr>
            </a:pPr>
            <a:r>
              <a:t>Programming</a:t>
            </a:r>
            <a:r>
              <a:rPr>
                <a:solidFill>
                  <a:srgbClr val="46424D"/>
                </a:solidFill>
              </a:rPr>
              <a:t> is an individual activity with no standard process</a:t>
            </a:r>
          </a:p>
          <a:p>
            <a:pPr>
              <a:defRPr>
                <a:solidFill>
                  <a:srgbClr val="0000FF"/>
                </a:solidFill>
              </a:defRPr>
            </a:pPr>
            <a:r>
              <a:t>Debugging</a:t>
            </a:r>
            <a:r>
              <a:rPr>
                <a:solidFill>
                  <a:srgbClr val="46424D"/>
                </a:solidFill>
              </a:rPr>
              <a:t> is the activity of finding program faults and correcting these faults</a:t>
            </a:r>
          </a:p>
        </p:txBody>
      </p:sp>
      <p:sp>
        <p:nvSpPr>
          <p:cNvPr id="26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74" name="Rectangle 2"/>
          <p:cNvSpPr txBox="1"/>
          <p:nvPr>
            <p:ph type="title"/>
          </p:nvPr>
        </p:nvSpPr>
        <p:spPr>
          <a:xfrm>
            <a:off x="457199" y="274638"/>
            <a:ext cx="7293234" cy="1143001"/>
          </a:xfrm>
          <a:prstGeom prst="rect">
            <a:avLst/>
          </a:prstGeom>
        </p:spPr>
        <p:txBody>
          <a:bodyPr/>
          <a:lstStyle/>
          <a:p>
            <a:pPr/>
            <a:r>
              <a:t>Software </a:t>
            </a:r>
            <a:r>
              <a:rPr>
                <a:solidFill>
                  <a:srgbClr val="0000FF"/>
                </a:solidFill>
              </a:rPr>
              <a:t>validation</a:t>
            </a:r>
          </a:p>
        </p:txBody>
      </p:sp>
      <p:sp>
        <p:nvSpPr>
          <p:cNvPr id="275" name="Rectangle 3"/>
          <p:cNvSpPr txBox="1"/>
          <p:nvPr>
            <p:ph type="body" idx="1"/>
          </p:nvPr>
        </p:nvSpPr>
        <p:spPr>
          <a:xfrm>
            <a:off x="457200" y="1600200"/>
            <a:ext cx="8229600" cy="4525963"/>
          </a:xfrm>
          <a:prstGeom prst="rect">
            <a:avLst/>
          </a:prstGeom>
        </p:spPr>
        <p:txBody>
          <a:bodyPr/>
          <a:lstStyle/>
          <a:p>
            <a:pPr>
              <a:defRPr>
                <a:solidFill>
                  <a:srgbClr val="0000FF"/>
                </a:solidFill>
              </a:defRPr>
            </a:pPr>
            <a:r>
              <a:t>Verification and validation </a:t>
            </a:r>
            <a:r>
              <a:rPr>
                <a:solidFill>
                  <a:srgbClr val="46424D"/>
                </a:solidFill>
              </a:rPr>
              <a:t>(</a:t>
            </a:r>
            <a:r>
              <a:t>V &amp; V</a:t>
            </a:r>
            <a:r>
              <a:rPr>
                <a:solidFill>
                  <a:srgbClr val="46424D"/>
                </a:solidFill>
              </a:rPr>
              <a:t>) is intended to show that a system conforms to its specification and meets the requirements of the system customer</a:t>
            </a:r>
          </a:p>
          <a:p>
            <a:pPr/>
            <a:r>
              <a:t>Involves checking and review processes and system testing</a:t>
            </a:r>
          </a:p>
          <a:p>
            <a:pPr/>
            <a:r>
              <a:t>System testing involves executing the system with test cases that are derived from the specification of the real data to be processed by the system</a:t>
            </a:r>
          </a:p>
          <a:p>
            <a:pPr/>
            <a:r>
              <a:t>Testing is the most commonly used V &amp; V activity</a:t>
            </a:r>
          </a:p>
        </p:txBody>
      </p:sp>
      <p:sp>
        <p:nvSpPr>
          <p:cNvPr id="27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31" name="Rectangle 2"/>
          <p:cNvSpPr txBox="1"/>
          <p:nvPr>
            <p:ph type="title"/>
          </p:nvPr>
        </p:nvSpPr>
        <p:spPr>
          <a:xfrm>
            <a:off x="457199" y="274638"/>
            <a:ext cx="7293234" cy="1143001"/>
          </a:xfrm>
          <a:prstGeom prst="rect">
            <a:avLst/>
          </a:prstGeom>
        </p:spPr>
        <p:txBody>
          <a:bodyPr/>
          <a:lstStyle/>
          <a:p>
            <a:pPr/>
            <a:r>
              <a:t>The software process</a:t>
            </a:r>
          </a:p>
        </p:txBody>
      </p:sp>
      <p:sp>
        <p:nvSpPr>
          <p:cNvPr id="132" name="Rectangle 3"/>
          <p:cNvSpPr txBox="1"/>
          <p:nvPr>
            <p:ph type="body" idx="1"/>
          </p:nvPr>
        </p:nvSpPr>
        <p:spPr>
          <a:xfrm>
            <a:off x="457200" y="1600200"/>
            <a:ext cx="8229600" cy="4525963"/>
          </a:xfrm>
          <a:prstGeom prst="rect">
            <a:avLst/>
          </a:prstGeom>
        </p:spPr>
        <p:txBody>
          <a:bodyPr/>
          <a:lstStyle/>
          <a:p>
            <a:pPr>
              <a:defRPr i="1">
                <a:solidFill>
                  <a:srgbClr val="0000FF"/>
                </a:solidFill>
              </a:defRPr>
            </a:pPr>
            <a:r>
              <a:t>Software process</a:t>
            </a:r>
            <a:r>
              <a:rPr i="0">
                <a:solidFill>
                  <a:srgbClr val="46424D"/>
                </a:solidFill>
              </a:rPr>
              <a:t>: a structured set of activities required to develop a software system</a:t>
            </a:r>
          </a:p>
          <a:p>
            <a:pPr/>
            <a:r>
              <a:t>Many different software processes but all involve:</a:t>
            </a:r>
          </a:p>
          <a:p>
            <a:pPr lvl="1" marL="742950" indent="-285750">
              <a:spcBef>
                <a:spcPts val="300"/>
              </a:spcBef>
              <a:defRPr sz="2000">
                <a:solidFill>
                  <a:srgbClr val="0000FF"/>
                </a:solidFill>
              </a:defRPr>
            </a:pPr>
            <a:r>
              <a:t>Specification</a:t>
            </a:r>
            <a:r>
              <a:rPr>
                <a:solidFill>
                  <a:srgbClr val="46424D"/>
                </a:solidFill>
              </a:rPr>
              <a:t> – defining what the system should do;</a:t>
            </a:r>
          </a:p>
          <a:p>
            <a:pPr lvl="1" marL="742950" indent="-285750">
              <a:spcBef>
                <a:spcPts val="300"/>
              </a:spcBef>
              <a:defRPr sz="2000">
                <a:solidFill>
                  <a:srgbClr val="0000FF"/>
                </a:solidFill>
              </a:defRPr>
            </a:pPr>
            <a:r>
              <a:t>Design and implementation </a:t>
            </a:r>
            <a:r>
              <a:rPr>
                <a:solidFill>
                  <a:srgbClr val="46424D"/>
                </a:solidFill>
              </a:rPr>
              <a:t>– defining the organization of the system and implementing the system;</a:t>
            </a:r>
          </a:p>
          <a:p>
            <a:pPr lvl="1" marL="742950" indent="-285750">
              <a:spcBef>
                <a:spcPts val="300"/>
              </a:spcBef>
              <a:defRPr sz="2000">
                <a:solidFill>
                  <a:srgbClr val="0000FF"/>
                </a:solidFill>
              </a:defRPr>
            </a:pPr>
            <a:r>
              <a:t>Validation</a:t>
            </a:r>
            <a:r>
              <a:rPr>
                <a:solidFill>
                  <a:srgbClr val="46424D"/>
                </a:solidFill>
              </a:rPr>
              <a:t> – checking that it does what the customer wants;</a:t>
            </a:r>
          </a:p>
          <a:p>
            <a:pPr lvl="1" marL="742950" indent="-285750">
              <a:spcBef>
                <a:spcPts val="300"/>
              </a:spcBef>
              <a:defRPr sz="2000">
                <a:solidFill>
                  <a:srgbClr val="0000FF"/>
                </a:solidFill>
              </a:defRPr>
            </a:pPr>
            <a:r>
              <a:t>Evolution</a:t>
            </a:r>
            <a:r>
              <a:rPr>
                <a:solidFill>
                  <a:srgbClr val="46424D"/>
                </a:solidFill>
              </a:rPr>
              <a:t> – changing the system in response to changing customer needs.</a:t>
            </a:r>
          </a:p>
          <a:p>
            <a:pPr/>
            <a:r>
              <a:t>A </a:t>
            </a:r>
            <a:r>
              <a:rPr i="1">
                <a:solidFill>
                  <a:srgbClr val="0000FF"/>
                </a:solidFill>
              </a:rPr>
              <a:t>software process model </a:t>
            </a:r>
            <a:r>
              <a:t>is an abstract representation of a process. It presents a description of a process from some particular perspective.</a:t>
            </a:r>
          </a:p>
        </p:txBody>
      </p:sp>
      <p:sp>
        <p:nvSpPr>
          <p:cNvPr id="133"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81" name="Title 1"/>
          <p:cNvSpPr txBox="1"/>
          <p:nvPr>
            <p:ph type="title"/>
          </p:nvPr>
        </p:nvSpPr>
        <p:spPr>
          <a:xfrm>
            <a:off x="457199" y="274638"/>
            <a:ext cx="7293234" cy="1143001"/>
          </a:xfrm>
          <a:prstGeom prst="rect">
            <a:avLst/>
          </a:prstGeom>
        </p:spPr>
        <p:txBody>
          <a:bodyPr/>
          <a:lstStyle/>
          <a:p>
            <a:pPr/>
            <a:r>
              <a:t>Stages of testing</a:t>
            </a:r>
            <a:br/>
          </a:p>
        </p:txBody>
      </p:sp>
      <p:sp>
        <p:nvSpPr>
          <p:cNvPr id="282"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3" name="Picture 3" descr="Picture 3"/>
          <p:cNvPicPr>
            <a:picLocks noChangeAspect="1"/>
          </p:cNvPicPr>
          <p:nvPr/>
        </p:nvPicPr>
        <p:blipFill>
          <a:blip r:embed="rId2">
            <a:extLst/>
          </a:blip>
          <a:stretch>
            <a:fillRect/>
          </a:stretch>
        </p:blipFill>
        <p:spPr>
          <a:xfrm>
            <a:off x="1486408" y="2829342"/>
            <a:ext cx="6277537" cy="17070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86" name="Rectangle 2"/>
          <p:cNvSpPr txBox="1"/>
          <p:nvPr>
            <p:ph type="title"/>
          </p:nvPr>
        </p:nvSpPr>
        <p:spPr>
          <a:xfrm>
            <a:off x="457199" y="274638"/>
            <a:ext cx="7293234" cy="1143001"/>
          </a:xfrm>
          <a:prstGeom prst="rect">
            <a:avLst/>
          </a:prstGeom>
        </p:spPr>
        <p:txBody>
          <a:bodyPr/>
          <a:lstStyle/>
          <a:p>
            <a:pPr/>
            <a:r>
              <a:t>Testing stages</a:t>
            </a:r>
          </a:p>
        </p:txBody>
      </p:sp>
      <p:sp>
        <p:nvSpPr>
          <p:cNvPr id="287" name="Rectangle 3"/>
          <p:cNvSpPr txBox="1"/>
          <p:nvPr>
            <p:ph type="body" idx="1"/>
          </p:nvPr>
        </p:nvSpPr>
        <p:spPr>
          <a:xfrm>
            <a:off x="457200" y="1600200"/>
            <a:ext cx="8229600" cy="4525963"/>
          </a:xfrm>
          <a:prstGeom prst="rect">
            <a:avLst/>
          </a:prstGeom>
        </p:spPr>
        <p:txBody>
          <a:bodyPr/>
          <a:lstStyle/>
          <a:p>
            <a:pPr>
              <a:defRPr>
                <a:solidFill>
                  <a:srgbClr val="0000FF"/>
                </a:solidFill>
              </a:defRPr>
            </a:pPr>
            <a:r>
              <a:t>Component testing</a:t>
            </a:r>
          </a:p>
          <a:p>
            <a:pPr lvl="1" marL="742950" indent="-285750">
              <a:spcBef>
                <a:spcPts val="300"/>
              </a:spcBef>
              <a:defRPr sz="2000"/>
            </a:pPr>
            <a:r>
              <a:t>Individual components are tested independently </a:t>
            </a:r>
          </a:p>
          <a:p>
            <a:pPr lvl="1" marL="742950" indent="-285750">
              <a:spcBef>
                <a:spcPts val="300"/>
              </a:spcBef>
              <a:defRPr sz="2000"/>
            </a:pPr>
            <a:r>
              <a:t>Components may be functions or objects or coherent groupings of these entities</a:t>
            </a:r>
          </a:p>
          <a:p>
            <a:pPr>
              <a:defRPr>
                <a:solidFill>
                  <a:srgbClr val="0000FF"/>
                </a:solidFill>
              </a:defRPr>
            </a:pPr>
            <a:r>
              <a:t>System testing</a:t>
            </a:r>
          </a:p>
          <a:p>
            <a:pPr lvl="1" marL="742950" indent="-285750">
              <a:spcBef>
                <a:spcPts val="300"/>
              </a:spcBef>
              <a:defRPr sz="2000"/>
            </a:pPr>
            <a:r>
              <a:t>Testing of the system as a whole. Testing of emergent properties is particularly important.</a:t>
            </a:r>
          </a:p>
          <a:p>
            <a:pPr>
              <a:defRPr>
                <a:solidFill>
                  <a:srgbClr val="0000FF"/>
                </a:solidFill>
              </a:defRPr>
            </a:pPr>
            <a:r>
              <a:t>Customer testing</a:t>
            </a:r>
          </a:p>
          <a:p>
            <a:pPr lvl="1" marL="742950" indent="-285750">
              <a:spcBef>
                <a:spcPts val="300"/>
              </a:spcBef>
              <a:defRPr sz="2000"/>
            </a:pPr>
            <a:r>
              <a:t>Testing with customer data to check that the system meets the customer’s needs</a:t>
            </a:r>
          </a:p>
        </p:txBody>
      </p:sp>
      <p:sp>
        <p:nvSpPr>
          <p:cNvPr id="288"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93" name="Title 1"/>
          <p:cNvSpPr txBox="1"/>
          <p:nvPr>
            <p:ph type="title"/>
          </p:nvPr>
        </p:nvSpPr>
        <p:spPr>
          <a:xfrm>
            <a:off x="457199" y="274638"/>
            <a:ext cx="7293234" cy="1143001"/>
          </a:xfrm>
          <a:prstGeom prst="rect">
            <a:avLst/>
          </a:prstGeom>
        </p:spPr>
        <p:txBody>
          <a:bodyPr/>
          <a:lstStyle/>
          <a:p>
            <a:pPr/>
            <a:r>
              <a:t>Testing phases in a plan-driven software process (V-model)</a:t>
            </a:r>
          </a:p>
        </p:txBody>
      </p:sp>
      <p:sp>
        <p:nvSpPr>
          <p:cNvPr id="294"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5" name="Picture 3" descr="Picture 3"/>
          <p:cNvPicPr>
            <a:picLocks noChangeAspect="1"/>
          </p:cNvPicPr>
          <p:nvPr/>
        </p:nvPicPr>
        <p:blipFill>
          <a:blip r:embed="rId2">
            <a:extLst/>
          </a:blip>
          <a:stretch>
            <a:fillRect/>
          </a:stretch>
        </p:blipFill>
        <p:spPr>
          <a:xfrm>
            <a:off x="248956" y="2186302"/>
            <a:ext cx="8647439" cy="298801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298" name="Rectangle 2"/>
          <p:cNvSpPr txBox="1"/>
          <p:nvPr>
            <p:ph type="title"/>
          </p:nvPr>
        </p:nvSpPr>
        <p:spPr>
          <a:xfrm>
            <a:off x="457199" y="274638"/>
            <a:ext cx="7293234" cy="1143001"/>
          </a:xfrm>
          <a:prstGeom prst="rect">
            <a:avLst/>
          </a:prstGeom>
        </p:spPr>
        <p:txBody>
          <a:bodyPr/>
          <a:lstStyle/>
          <a:p>
            <a:pPr/>
            <a:r>
              <a:t>Software </a:t>
            </a:r>
            <a:r>
              <a:rPr>
                <a:solidFill>
                  <a:srgbClr val="0000FF"/>
                </a:solidFill>
              </a:rPr>
              <a:t>evolution</a:t>
            </a:r>
          </a:p>
        </p:txBody>
      </p:sp>
      <p:sp>
        <p:nvSpPr>
          <p:cNvPr id="299" name="Rectangle 3"/>
          <p:cNvSpPr txBox="1"/>
          <p:nvPr>
            <p:ph type="body" idx="1"/>
          </p:nvPr>
        </p:nvSpPr>
        <p:spPr>
          <a:xfrm>
            <a:off x="457200" y="1600200"/>
            <a:ext cx="8229600" cy="4525963"/>
          </a:xfrm>
          <a:prstGeom prst="rect">
            <a:avLst/>
          </a:prstGeom>
        </p:spPr>
        <p:txBody>
          <a:bodyPr/>
          <a:lstStyle/>
          <a:p>
            <a:pPr/>
            <a:r>
              <a:t>Software is inherently flexible and can change</a:t>
            </a:r>
          </a:p>
          <a:p>
            <a:pPr/>
            <a:r>
              <a:t>As requirements change through changing business circumstances, the software that supports the business must also evolve and change</a:t>
            </a:r>
          </a:p>
          <a:p>
            <a:pPr/>
            <a:r>
              <a:t>Although there has been a demarcation between development and evolution (maintenance) this is increasingly irrelevant as fewer and fewer systems are completely new</a:t>
            </a:r>
          </a:p>
        </p:txBody>
      </p:sp>
      <p:sp>
        <p:nvSpPr>
          <p:cNvPr id="300"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03" name="Title 1"/>
          <p:cNvSpPr txBox="1"/>
          <p:nvPr>
            <p:ph type="title"/>
          </p:nvPr>
        </p:nvSpPr>
        <p:spPr>
          <a:xfrm>
            <a:off x="457199" y="274638"/>
            <a:ext cx="7293234" cy="1143001"/>
          </a:xfrm>
          <a:prstGeom prst="rect">
            <a:avLst/>
          </a:prstGeom>
        </p:spPr>
        <p:txBody>
          <a:bodyPr/>
          <a:lstStyle/>
          <a:p>
            <a:pPr/>
            <a:r>
              <a:t>System evolution </a:t>
            </a:r>
          </a:p>
        </p:txBody>
      </p:sp>
      <p:sp>
        <p:nvSpPr>
          <p:cNvPr id="304"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5" name="Picture 3" descr="Picture 3"/>
          <p:cNvPicPr>
            <a:picLocks noChangeAspect="1"/>
          </p:cNvPicPr>
          <p:nvPr/>
        </p:nvPicPr>
        <p:blipFill>
          <a:blip r:embed="rId2">
            <a:extLst/>
          </a:blip>
          <a:stretch>
            <a:fillRect/>
          </a:stretch>
        </p:blipFill>
        <p:spPr>
          <a:xfrm>
            <a:off x="764178" y="2563929"/>
            <a:ext cx="7567074" cy="232833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08" name="Title 1"/>
          <p:cNvSpPr txBox="1"/>
          <p:nvPr>
            <p:ph type="title"/>
          </p:nvPr>
        </p:nvSpPr>
        <p:spPr>
          <a:xfrm>
            <a:off x="457200" y="2380720"/>
            <a:ext cx="8229600" cy="1143002"/>
          </a:xfrm>
          <a:prstGeom prst="rect">
            <a:avLst/>
          </a:prstGeom>
        </p:spPr>
        <p:txBody>
          <a:bodyPr/>
          <a:lstStyle>
            <a:lvl1pPr algn="ctr"/>
          </a:lstStyle>
          <a:p>
            <a:pPr/>
            <a:r>
              <a:t>Coping with change</a:t>
            </a:r>
          </a:p>
        </p:txBody>
      </p:sp>
      <p:sp>
        <p:nvSpPr>
          <p:cNvPr id="30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0" name="Picture 2" descr="Picture 2"/>
          <p:cNvPicPr>
            <a:picLocks noChangeAspect="1"/>
          </p:cNvPicPr>
          <p:nvPr/>
        </p:nvPicPr>
        <p:blipFill>
          <a:blip r:embed="rId2">
            <a:extLst/>
          </a:blip>
          <a:stretch>
            <a:fillRect/>
          </a:stretch>
        </p:blipFill>
        <p:spPr>
          <a:xfrm>
            <a:off x="1553591" y="3353496"/>
            <a:ext cx="5992430" cy="29229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13" name="Title 1"/>
          <p:cNvSpPr txBox="1"/>
          <p:nvPr>
            <p:ph type="title"/>
          </p:nvPr>
        </p:nvSpPr>
        <p:spPr>
          <a:xfrm>
            <a:off x="457199" y="274638"/>
            <a:ext cx="7293234" cy="1143001"/>
          </a:xfrm>
          <a:prstGeom prst="rect">
            <a:avLst/>
          </a:prstGeom>
        </p:spPr>
        <p:txBody>
          <a:bodyPr/>
          <a:lstStyle/>
          <a:p>
            <a:pPr/>
            <a:r>
              <a:t>Coping with change</a:t>
            </a:r>
          </a:p>
        </p:txBody>
      </p:sp>
      <p:sp>
        <p:nvSpPr>
          <p:cNvPr id="314" name="Content Placeholder 4"/>
          <p:cNvSpPr txBox="1"/>
          <p:nvPr>
            <p:ph type="body" idx="1"/>
          </p:nvPr>
        </p:nvSpPr>
        <p:spPr>
          <a:xfrm>
            <a:off x="457200" y="1600200"/>
            <a:ext cx="8229600" cy="4525963"/>
          </a:xfrm>
          <a:prstGeom prst="rect">
            <a:avLst/>
          </a:prstGeom>
        </p:spPr>
        <p:txBody>
          <a:bodyPr/>
          <a:lstStyle/>
          <a:p>
            <a:pPr>
              <a:defRPr>
                <a:solidFill>
                  <a:srgbClr val="0000FF"/>
                </a:solidFill>
              </a:defRPr>
            </a:pPr>
            <a:r>
              <a:t>Change is inevitable </a:t>
            </a:r>
            <a:r>
              <a:rPr>
                <a:solidFill>
                  <a:srgbClr val="46424D"/>
                </a:solidFill>
              </a:rPr>
              <a:t>in all large software projects</a:t>
            </a:r>
          </a:p>
          <a:p>
            <a:pPr lvl="1" marL="742950" indent="-285750">
              <a:spcBef>
                <a:spcPts val="300"/>
              </a:spcBef>
              <a:defRPr sz="2000"/>
            </a:pPr>
            <a:r>
              <a:t>Business changes lead to new and changed system requirements</a:t>
            </a:r>
          </a:p>
          <a:p>
            <a:pPr lvl="1" marL="742950" indent="-285750">
              <a:spcBef>
                <a:spcPts val="300"/>
              </a:spcBef>
              <a:defRPr sz="2000"/>
            </a:pPr>
            <a:r>
              <a:t>New technologies open up new possibilities for improving implementations</a:t>
            </a:r>
          </a:p>
          <a:p>
            <a:pPr lvl="1" marL="742950" indent="-285750">
              <a:spcBef>
                <a:spcPts val="300"/>
              </a:spcBef>
              <a:defRPr sz="2000"/>
            </a:pPr>
            <a:r>
              <a:t>Changing platforms require application changes</a:t>
            </a:r>
          </a:p>
          <a:p>
            <a:pPr>
              <a:defRPr>
                <a:solidFill>
                  <a:srgbClr val="0000FF"/>
                </a:solidFill>
              </a:defRPr>
            </a:pPr>
            <a:r>
              <a:t>Change leads to rework </a:t>
            </a:r>
            <a:r>
              <a:rPr>
                <a:solidFill>
                  <a:srgbClr val="46424D"/>
                </a:solidFill>
              </a:rPr>
              <a:t>so the costs of change include both rework (e.g., re-analyzing requirements) as well as the costs of implementing new functionality</a:t>
            </a:r>
          </a:p>
        </p:txBody>
      </p:sp>
      <p:sp>
        <p:nvSpPr>
          <p:cNvPr id="315"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18" name="Title 1"/>
          <p:cNvSpPr txBox="1"/>
          <p:nvPr>
            <p:ph type="title"/>
          </p:nvPr>
        </p:nvSpPr>
        <p:spPr>
          <a:xfrm>
            <a:off x="457199" y="274638"/>
            <a:ext cx="7293234" cy="1143001"/>
          </a:xfrm>
          <a:prstGeom prst="rect">
            <a:avLst/>
          </a:prstGeom>
        </p:spPr>
        <p:txBody>
          <a:bodyPr/>
          <a:lstStyle/>
          <a:p>
            <a:pPr/>
            <a:r>
              <a:t>Reducing the costs of rework</a:t>
            </a:r>
          </a:p>
        </p:txBody>
      </p:sp>
      <p:sp>
        <p:nvSpPr>
          <p:cNvPr id="319"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Change anticipation</a:t>
            </a:r>
            <a:r>
              <a:rPr>
                <a:solidFill>
                  <a:srgbClr val="46424D"/>
                </a:solidFill>
              </a:rPr>
              <a:t>, where the software process includes activities that can anticipate possible changes before significant rework is required </a:t>
            </a:r>
          </a:p>
          <a:p>
            <a:pPr lvl="1" marL="742950" indent="-285750">
              <a:spcBef>
                <a:spcPts val="300"/>
              </a:spcBef>
              <a:defRPr sz="2000"/>
            </a:pPr>
            <a:r>
              <a:t>For example, a prototype system may be developed to show some key features of the system to customers </a:t>
            </a:r>
          </a:p>
          <a:p>
            <a:pPr>
              <a:defRPr>
                <a:solidFill>
                  <a:srgbClr val="0000FF"/>
                </a:solidFill>
              </a:defRPr>
            </a:pPr>
            <a:r>
              <a:t>Change tolerance</a:t>
            </a:r>
            <a:r>
              <a:rPr>
                <a:solidFill>
                  <a:srgbClr val="46424D"/>
                </a:solidFill>
              </a:rPr>
              <a:t>, where the process is designed so that changes can be accommodated at relatively low cost</a:t>
            </a:r>
          </a:p>
          <a:p>
            <a:pPr lvl="1" marL="742950" indent="-285750">
              <a:spcBef>
                <a:spcPts val="300"/>
              </a:spcBef>
              <a:defRPr sz="2000"/>
            </a:pPr>
            <a:r>
              <a:t>This normally involves some form of incremental development. Proposed changes may be implemented in increments that have not yet been developed. If this is impossible, then only a single increment (a small part of the system) may have be altered to incorporate the change.</a:t>
            </a:r>
          </a:p>
        </p:txBody>
      </p:sp>
      <p:sp>
        <p:nvSpPr>
          <p:cNvPr id="32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25" name="Title 1"/>
          <p:cNvSpPr txBox="1"/>
          <p:nvPr>
            <p:ph type="title"/>
          </p:nvPr>
        </p:nvSpPr>
        <p:spPr>
          <a:xfrm>
            <a:off x="457199" y="274638"/>
            <a:ext cx="7293234" cy="1143001"/>
          </a:xfrm>
          <a:prstGeom prst="rect">
            <a:avLst/>
          </a:prstGeom>
        </p:spPr>
        <p:txBody>
          <a:bodyPr/>
          <a:lstStyle/>
          <a:p>
            <a:pPr/>
            <a:r>
              <a:t>Coping with changing requirements</a:t>
            </a:r>
          </a:p>
        </p:txBody>
      </p:sp>
      <p:sp>
        <p:nvSpPr>
          <p:cNvPr id="326"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System prototyping</a:t>
            </a:r>
            <a:r>
              <a:rPr>
                <a:solidFill>
                  <a:srgbClr val="46424D"/>
                </a:solidFill>
              </a:rPr>
              <a:t>, where a version of the system or part of the system is developed quickly to check the customer’s requirements and the feasibility of design decisions. This approach supports change anticipation. </a:t>
            </a:r>
          </a:p>
          <a:p>
            <a:pPr>
              <a:defRPr>
                <a:solidFill>
                  <a:srgbClr val="0000FF"/>
                </a:solidFill>
              </a:defRPr>
            </a:pPr>
            <a:r>
              <a:t>Incremental delivery</a:t>
            </a:r>
            <a:r>
              <a:rPr>
                <a:solidFill>
                  <a:srgbClr val="46424D"/>
                </a:solidFill>
              </a:rPr>
              <a:t>, where system increments are delivered to the customer for comment and experimentation. This supports both change avoidance and change tolerance. </a:t>
            </a:r>
          </a:p>
        </p:txBody>
      </p:sp>
      <p:sp>
        <p:nvSpPr>
          <p:cNvPr id="32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30"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Software prototyping</a:t>
            </a:r>
          </a:p>
        </p:txBody>
      </p:sp>
      <p:sp>
        <p:nvSpPr>
          <p:cNvPr id="331" name="Rectangle 3"/>
          <p:cNvSpPr txBox="1"/>
          <p:nvPr>
            <p:ph type="body" idx="1"/>
          </p:nvPr>
        </p:nvSpPr>
        <p:spPr>
          <a:xfrm>
            <a:off x="457200" y="1600200"/>
            <a:ext cx="8229600" cy="4525963"/>
          </a:xfrm>
          <a:prstGeom prst="rect">
            <a:avLst/>
          </a:prstGeom>
        </p:spPr>
        <p:txBody>
          <a:bodyPr/>
          <a:lstStyle/>
          <a:p>
            <a:pPr/>
            <a:r>
              <a:t>A </a:t>
            </a:r>
            <a:r>
              <a:rPr>
                <a:solidFill>
                  <a:srgbClr val="0000FF"/>
                </a:solidFill>
              </a:rPr>
              <a:t>prototype</a:t>
            </a:r>
            <a:r>
              <a:t> is an initial version of a system used to demonstrate concepts and try out design options</a:t>
            </a:r>
          </a:p>
          <a:p>
            <a:pPr/>
            <a:r>
              <a:t>A prototype can be used in:</a:t>
            </a:r>
          </a:p>
          <a:p>
            <a:pPr lvl="1" marL="742950" indent="-285750">
              <a:spcBef>
                <a:spcPts val="300"/>
              </a:spcBef>
              <a:defRPr sz="2000"/>
            </a:pPr>
            <a:r>
              <a:t>The requirements engineering process to help with requirements elicitation and validation</a:t>
            </a:r>
          </a:p>
          <a:p>
            <a:pPr lvl="1" marL="742950" indent="-285750">
              <a:spcBef>
                <a:spcPts val="300"/>
              </a:spcBef>
              <a:defRPr sz="2000"/>
            </a:pPr>
            <a:r>
              <a:t>In design processes to explore options and develop a UI design</a:t>
            </a:r>
          </a:p>
          <a:p>
            <a:pPr lvl="1" marL="742950" indent="-285750">
              <a:spcBef>
                <a:spcPts val="300"/>
              </a:spcBef>
              <a:defRPr sz="2000"/>
            </a:pPr>
            <a:r>
              <a:t>In the testing process to run back-to-back tests</a:t>
            </a:r>
          </a:p>
        </p:txBody>
      </p:sp>
      <p:sp>
        <p:nvSpPr>
          <p:cNvPr id="332"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38" name="Rectangle 7"/>
          <p:cNvSpPr/>
          <p:nvPr/>
        </p:nvSpPr>
        <p:spPr>
          <a:xfrm>
            <a:off x="436651" y="156085"/>
            <a:ext cx="8250150" cy="6701915"/>
          </a:xfrm>
          <a:prstGeom prst="rect">
            <a:avLst/>
          </a:prstGeom>
          <a:solidFill>
            <a:srgbClr val="FFFFFF"/>
          </a:solidFill>
          <a:ln w="25400">
            <a:solidFill>
              <a:srgbClr val="FFFFFF"/>
            </a:solidFill>
          </a:ln>
        </p:spPr>
        <p:txBody>
          <a:bodyPr lIns="45718" tIns="45718" rIns="45718" bIns="45718" anchor="ctr"/>
          <a:lstStyle/>
          <a:p>
            <a:pPr algn="ctr">
              <a:defRPr>
                <a:latin typeface="+mj-lt"/>
                <a:ea typeface="+mj-ea"/>
                <a:cs typeface="+mj-cs"/>
                <a:sym typeface="Calibri"/>
              </a:defRPr>
            </a:pPr>
          </a:p>
        </p:txBody>
      </p:sp>
      <p:sp>
        <p:nvSpPr>
          <p:cNvPr id="139"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Picture 6" descr="Picture 6"/>
          <p:cNvPicPr>
            <a:picLocks noChangeAspect="1"/>
          </p:cNvPicPr>
          <p:nvPr/>
        </p:nvPicPr>
        <p:blipFill>
          <a:blip r:embed="rId3">
            <a:extLst/>
          </a:blip>
          <a:stretch>
            <a:fillRect/>
          </a:stretch>
        </p:blipFill>
        <p:spPr>
          <a:xfrm>
            <a:off x="2482851" y="156086"/>
            <a:ext cx="4349586" cy="631663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35" name="Rectangle 2"/>
          <p:cNvSpPr txBox="1"/>
          <p:nvPr>
            <p:ph type="title"/>
          </p:nvPr>
        </p:nvSpPr>
        <p:spPr>
          <a:xfrm>
            <a:off x="457199" y="274638"/>
            <a:ext cx="7293234" cy="1143001"/>
          </a:xfrm>
          <a:prstGeom prst="rect">
            <a:avLst/>
          </a:prstGeom>
        </p:spPr>
        <p:txBody>
          <a:bodyPr/>
          <a:lstStyle/>
          <a:p>
            <a:pPr/>
            <a:r>
              <a:t>Benefits of prototyping</a:t>
            </a:r>
          </a:p>
        </p:txBody>
      </p:sp>
      <p:sp>
        <p:nvSpPr>
          <p:cNvPr id="336" name="Rectangle 3"/>
          <p:cNvSpPr txBox="1"/>
          <p:nvPr>
            <p:ph type="body" idx="1"/>
          </p:nvPr>
        </p:nvSpPr>
        <p:spPr>
          <a:xfrm>
            <a:off x="457200" y="1600200"/>
            <a:ext cx="8229600" cy="4525963"/>
          </a:xfrm>
          <a:prstGeom prst="rect">
            <a:avLst/>
          </a:prstGeom>
        </p:spPr>
        <p:txBody>
          <a:bodyPr/>
          <a:lstStyle/>
          <a:p>
            <a:pPr/>
            <a:r>
              <a:t>Improved system usability</a:t>
            </a:r>
          </a:p>
          <a:p>
            <a:pPr/>
            <a:r>
              <a:t>A closer match to users’ real needs</a:t>
            </a:r>
          </a:p>
          <a:p>
            <a:pPr/>
            <a:r>
              <a:t>Improved design quality</a:t>
            </a:r>
          </a:p>
          <a:p>
            <a:pPr/>
            <a:r>
              <a:t>Improved maintainability</a:t>
            </a:r>
          </a:p>
          <a:p>
            <a:pPr/>
            <a:r>
              <a:t>Reduced development effort</a:t>
            </a:r>
          </a:p>
        </p:txBody>
      </p:sp>
      <p:sp>
        <p:nvSpPr>
          <p:cNvPr id="337"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40" name="Title 1"/>
          <p:cNvSpPr txBox="1"/>
          <p:nvPr>
            <p:ph type="title"/>
          </p:nvPr>
        </p:nvSpPr>
        <p:spPr>
          <a:xfrm>
            <a:off x="457199" y="274638"/>
            <a:ext cx="7293234" cy="1143001"/>
          </a:xfrm>
          <a:prstGeom prst="rect">
            <a:avLst/>
          </a:prstGeom>
        </p:spPr>
        <p:txBody>
          <a:bodyPr/>
          <a:lstStyle/>
          <a:p>
            <a:pPr/>
            <a:r>
              <a:t>The process of prototype development</a:t>
            </a:r>
            <a:br/>
          </a:p>
        </p:txBody>
      </p:sp>
      <p:sp>
        <p:nvSpPr>
          <p:cNvPr id="341"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2" name="Picture 3" descr="Picture 3"/>
          <p:cNvPicPr>
            <a:picLocks noChangeAspect="1"/>
          </p:cNvPicPr>
          <p:nvPr/>
        </p:nvPicPr>
        <p:blipFill>
          <a:blip r:embed="rId2">
            <a:extLst/>
          </a:blip>
          <a:stretch>
            <a:fillRect/>
          </a:stretch>
        </p:blipFill>
        <p:spPr>
          <a:xfrm>
            <a:off x="970573" y="2608352"/>
            <a:ext cx="7627166" cy="21629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45" name="Title 1"/>
          <p:cNvSpPr txBox="1"/>
          <p:nvPr>
            <p:ph type="title"/>
          </p:nvPr>
        </p:nvSpPr>
        <p:spPr>
          <a:xfrm>
            <a:off x="457199" y="274638"/>
            <a:ext cx="7293234" cy="1143001"/>
          </a:xfrm>
          <a:prstGeom prst="rect">
            <a:avLst/>
          </a:prstGeom>
        </p:spPr>
        <p:txBody>
          <a:bodyPr/>
          <a:lstStyle/>
          <a:p>
            <a:pPr/>
            <a:r>
              <a:t>Prototype development</a:t>
            </a:r>
          </a:p>
        </p:txBody>
      </p:sp>
      <p:sp>
        <p:nvSpPr>
          <p:cNvPr id="346" name="Content Placeholder 2"/>
          <p:cNvSpPr txBox="1"/>
          <p:nvPr>
            <p:ph type="body" idx="1"/>
          </p:nvPr>
        </p:nvSpPr>
        <p:spPr>
          <a:xfrm>
            <a:off x="457200" y="1600200"/>
            <a:ext cx="8229600" cy="4525963"/>
          </a:xfrm>
          <a:prstGeom prst="rect">
            <a:avLst/>
          </a:prstGeom>
        </p:spPr>
        <p:txBody>
          <a:bodyPr/>
          <a:lstStyle/>
          <a:p>
            <a:pPr/>
            <a:r>
              <a:t>May be based on rapid prototyping languages or tools</a:t>
            </a:r>
          </a:p>
          <a:p>
            <a:pPr/>
            <a:r>
              <a:t>May involve leaving out functionality</a:t>
            </a:r>
          </a:p>
          <a:p>
            <a:pPr lvl="1" marL="742950" indent="-285750">
              <a:spcBef>
                <a:spcPts val="300"/>
              </a:spcBef>
              <a:defRPr sz="2000"/>
            </a:pPr>
            <a:r>
              <a:t>Prototype should focus on areas of the product that are not well-understood</a:t>
            </a:r>
          </a:p>
          <a:p>
            <a:pPr lvl="1" marL="742950" indent="-285750">
              <a:spcBef>
                <a:spcPts val="300"/>
              </a:spcBef>
              <a:defRPr sz="2000"/>
            </a:pPr>
            <a:r>
              <a:t>Error checking and recovery may not be included in the prototype</a:t>
            </a:r>
          </a:p>
          <a:p>
            <a:pPr lvl="1" marL="742950" indent="-285750">
              <a:spcBef>
                <a:spcPts val="300"/>
              </a:spcBef>
              <a:defRPr sz="2000"/>
            </a:pPr>
            <a:r>
              <a:t>Focus on functional rather than non-functional requirements such as reliability and security</a:t>
            </a:r>
          </a:p>
        </p:txBody>
      </p:sp>
      <p:sp>
        <p:nvSpPr>
          <p:cNvPr id="34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50" name="Rectangle 2"/>
          <p:cNvSpPr txBox="1"/>
          <p:nvPr>
            <p:ph type="title"/>
          </p:nvPr>
        </p:nvSpPr>
        <p:spPr>
          <a:xfrm>
            <a:off x="457199" y="274638"/>
            <a:ext cx="7293234" cy="1143001"/>
          </a:xfrm>
          <a:prstGeom prst="rect">
            <a:avLst/>
          </a:prstGeom>
        </p:spPr>
        <p:txBody>
          <a:bodyPr/>
          <a:lstStyle/>
          <a:p>
            <a:pPr/>
            <a:r>
              <a:t>Throw-away prototypes</a:t>
            </a:r>
          </a:p>
        </p:txBody>
      </p:sp>
      <p:sp>
        <p:nvSpPr>
          <p:cNvPr id="351" name="Rectangle 3"/>
          <p:cNvSpPr txBox="1"/>
          <p:nvPr>
            <p:ph type="body" idx="1"/>
          </p:nvPr>
        </p:nvSpPr>
        <p:spPr>
          <a:xfrm>
            <a:off x="457200" y="1600200"/>
            <a:ext cx="8229600" cy="4525963"/>
          </a:xfrm>
          <a:prstGeom prst="rect">
            <a:avLst/>
          </a:prstGeom>
        </p:spPr>
        <p:txBody>
          <a:bodyPr/>
          <a:lstStyle/>
          <a:p>
            <a:pPr/>
            <a:r>
              <a:t>Prototypes should be discarded after development as they are not a good basis for a production system:</a:t>
            </a:r>
          </a:p>
          <a:p>
            <a:pPr lvl="1" marL="742950" indent="-285750">
              <a:spcBef>
                <a:spcPts val="300"/>
              </a:spcBef>
              <a:defRPr sz="2000"/>
            </a:pPr>
            <a:r>
              <a:t>It may be impossible to tune the system to meet non-functional requirements</a:t>
            </a:r>
          </a:p>
          <a:p>
            <a:pPr lvl="1" marL="742950" indent="-285750">
              <a:spcBef>
                <a:spcPts val="300"/>
              </a:spcBef>
              <a:defRPr sz="2000"/>
            </a:pPr>
            <a:r>
              <a:t>Prototypes are normally undocumented</a:t>
            </a:r>
          </a:p>
          <a:p>
            <a:pPr lvl="1" marL="742950" indent="-285750">
              <a:spcBef>
                <a:spcPts val="300"/>
              </a:spcBef>
              <a:defRPr sz="2000"/>
            </a:pPr>
            <a:r>
              <a:t>The prototype structure is usually degraded through rapid change</a:t>
            </a:r>
          </a:p>
          <a:p>
            <a:pPr lvl="1" marL="742950" indent="-285750">
              <a:spcBef>
                <a:spcPts val="300"/>
              </a:spcBef>
              <a:defRPr sz="2000"/>
            </a:pPr>
            <a:r>
              <a:t>The prototype probably will not meet normal organizational quality standards</a:t>
            </a:r>
          </a:p>
        </p:txBody>
      </p:sp>
      <p:sp>
        <p:nvSpPr>
          <p:cNvPr id="352"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55"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Incremental delivery</a:t>
            </a:r>
          </a:p>
        </p:txBody>
      </p:sp>
      <p:sp>
        <p:nvSpPr>
          <p:cNvPr id="356" name="Rectangle 3"/>
          <p:cNvSpPr txBox="1"/>
          <p:nvPr>
            <p:ph type="body" idx="1"/>
          </p:nvPr>
        </p:nvSpPr>
        <p:spPr>
          <a:xfrm>
            <a:off x="457200" y="1600200"/>
            <a:ext cx="8229600" cy="4525963"/>
          </a:xfrm>
          <a:prstGeom prst="rect">
            <a:avLst/>
          </a:prstGeom>
        </p:spPr>
        <p:txBody>
          <a:bodyPr/>
          <a:lstStyle/>
          <a:p>
            <a:pPr/>
            <a:r>
              <a:t>Rather than deliver the system as a single delivery, the development and delivery is broken down into increments with each increment delivering part of the required functionality</a:t>
            </a:r>
          </a:p>
          <a:p>
            <a:pPr/>
            <a:r>
              <a:t>User requirements are prioritized and the highest priority requirements are included in early increments</a:t>
            </a:r>
          </a:p>
          <a:p>
            <a:pPr/>
            <a:r>
              <a:t>Once the development of an increment is started, the requirements are frozen though requirements for later increments can continue to evolve</a:t>
            </a:r>
          </a:p>
        </p:txBody>
      </p:sp>
      <p:sp>
        <p:nvSpPr>
          <p:cNvPr id="357"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60" name="Title 1"/>
          <p:cNvSpPr txBox="1"/>
          <p:nvPr>
            <p:ph type="title"/>
          </p:nvPr>
        </p:nvSpPr>
        <p:spPr>
          <a:xfrm>
            <a:off x="457199" y="274638"/>
            <a:ext cx="7293234" cy="1143001"/>
          </a:xfrm>
          <a:prstGeom prst="rect">
            <a:avLst/>
          </a:prstGeom>
        </p:spPr>
        <p:txBody>
          <a:bodyPr/>
          <a:lstStyle/>
          <a:p>
            <a:pPr/>
            <a:r>
              <a:t>Incremental development and delivery</a:t>
            </a:r>
          </a:p>
        </p:txBody>
      </p:sp>
      <p:sp>
        <p:nvSpPr>
          <p:cNvPr id="361" name="Content Placeholder 2"/>
          <p:cNvSpPr txBox="1"/>
          <p:nvPr>
            <p:ph type="body" idx="1"/>
          </p:nvPr>
        </p:nvSpPr>
        <p:spPr>
          <a:xfrm>
            <a:off x="457200" y="1417638"/>
            <a:ext cx="8229600" cy="4525963"/>
          </a:xfrm>
          <a:prstGeom prst="rect">
            <a:avLst/>
          </a:prstGeom>
        </p:spPr>
        <p:txBody>
          <a:bodyPr/>
          <a:lstStyle/>
          <a:p>
            <a:pPr marL="339470" indent="-339470" defTabSz="452627">
              <a:spcBef>
                <a:spcPts val="500"/>
              </a:spcBef>
              <a:defRPr sz="2300">
                <a:solidFill>
                  <a:srgbClr val="0000FF"/>
                </a:solidFill>
              </a:defRPr>
            </a:pPr>
            <a:r>
              <a:t>Incremental development </a:t>
            </a:r>
            <a:r>
              <a:rPr>
                <a:solidFill>
                  <a:srgbClr val="C00000"/>
                </a:solidFill>
              </a:rPr>
              <a:t>(see earlier Software Process Model </a:t>
            </a:r>
            <a:r>
              <a:rPr b="1">
                <a:solidFill>
                  <a:srgbClr val="C00000"/>
                </a:solidFill>
              </a:rPr>
              <a:t>#3 </a:t>
            </a:r>
            <a:r>
              <a:rPr>
                <a:solidFill>
                  <a:srgbClr val="C00000"/>
                </a:solidFill>
              </a:rPr>
              <a:t>– slides 10 and 14-16)</a:t>
            </a:r>
          </a:p>
          <a:p>
            <a:pPr lvl="1" marL="735519" indent="-282891" defTabSz="452627">
              <a:spcBef>
                <a:spcPts val="200"/>
              </a:spcBef>
              <a:defRPr sz="1900"/>
            </a:pPr>
            <a:r>
              <a:t>Develop the system in versions </a:t>
            </a:r>
          </a:p>
          <a:p>
            <a:pPr lvl="1" marL="735519" indent="-282891" defTabSz="452627">
              <a:spcBef>
                <a:spcPts val="200"/>
              </a:spcBef>
              <a:defRPr sz="1900">
                <a:solidFill>
                  <a:srgbClr val="000000"/>
                </a:solidFill>
              </a:defRPr>
            </a:pPr>
            <a:r>
              <a:t>Can work on parallel versions</a:t>
            </a:r>
          </a:p>
          <a:p>
            <a:pPr lvl="1" marL="735519" indent="-282891" defTabSz="452627">
              <a:spcBef>
                <a:spcPts val="200"/>
              </a:spcBef>
              <a:defRPr sz="1900">
                <a:solidFill>
                  <a:srgbClr val="000000"/>
                </a:solidFill>
              </a:defRPr>
            </a:pPr>
            <a:r>
              <a:t>Improved user/customer involvement (as compared with waterfall) </a:t>
            </a:r>
          </a:p>
          <a:p>
            <a:pPr marL="339470" indent="-339470" defTabSz="452627">
              <a:spcBef>
                <a:spcPts val="500"/>
              </a:spcBef>
              <a:defRPr sz="2300">
                <a:solidFill>
                  <a:srgbClr val="0000FF"/>
                </a:solidFill>
              </a:defRPr>
            </a:pPr>
            <a:r>
              <a:t>Incremental delivery </a:t>
            </a:r>
            <a:r>
              <a:rPr>
                <a:solidFill>
                  <a:srgbClr val="C00000"/>
                </a:solidFill>
              </a:rPr>
              <a:t>(considered Software Process Model </a:t>
            </a:r>
            <a:r>
              <a:rPr b="1">
                <a:solidFill>
                  <a:srgbClr val="C00000"/>
                </a:solidFill>
              </a:rPr>
              <a:t>#4</a:t>
            </a:r>
            <a:r>
              <a:rPr>
                <a:solidFill>
                  <a:srgbClr val="C00000"/>
                </a:solidFill>
              </a:rPr>
              <a:t>)</a:t>
            </a:r>
          </a:p>
          <a:p>
            <a:pPr lvl="1" marL="735519" indent="-282891" defTabSz="452627">
              <a:spcBef>
                <a:spcPts val="200"/>
              </a:spcBef>
              <a:defRPr sz="1900"/>
            </a:pPr>
            <a:r>
              <a:t>Deploy an increment for use by end-users</a:t>
            </a:r>
          </a:p>
          <a:p>
            <a:pPr lvl="1" marL="735519" indent="-282891" defTabSz="452627">
              <a:spcBef>
                <a:spcPts val="200"/>
              </a:spcBef>
              <a:defRPr sz="1900"/>
            </a:pPr>
            <a:r>
              <a:t>More realistic evaluation about practical use of software</a:t>
            </a:r>
          </a:p>
          <a:p>
            <a:pPr lvl="1" marL="735519" indent="-282891" defTabSz="452627">
              <a:spcBef>
                <a:spcPts val="200"/>
              </a:spcBef>
              <a:defRPr sz="1900"/>
            </a:pPr>
            <a:r>
              <a:t>Difficult to implement for replacement systems as increments have less functionality than the system being replaced</a:t>
            </a:r>
          </a:p>
          <a:p>
            <a:pPr lvl="1" marL="735519" indent="-282891" defTabSz="452627">
              <a:spcBef>
                <a:spcPts val="200"/>
              </a:spcBef>
              <a:defRPr sz="1900"/>
            </a:pPr>
            <a:r>
              <a:t>Used in agile development</a:t>
            </a:r>
          </a:p>
        </p:txBody>
      </p:sp>
      <p:sp>
        <p:nvSpPr>
          <p:cNvPr id="36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65" name="Title 1"/>
          <p:cNvSpPr txBox="1"/>
          <p:nvPr>
            <p:ph type="title"/>
          </p:nvPr>
        </p:nvSpPr>
        <p:spPr>
          <a:xfrm>
            <a:off x="457199" y="274638"/>
            <a:ext cx="7293234" cy="1143001"/>
          </a:xfrm>
          <a:prstGeom prst="rect">
            <a:avLst/>
          </a:prstGeom>
        </p:spPr>
        <p:txBody>
          <a:bodyPr/>
          <a:lstStyle/>
          <a:p>
            <a:pPr/>
            <a:r>
              <a:t>Incremental delivery </a:t>
            </a:r>
          </a:p>
        </p:txBody>
      </p:sp>
      <p:sp>
        <p:nvSpPr>
          <p:cNvPr id="366" name="Slide Number Placeholder 6"/>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7" name="Picture 3" descr="Picture 3"/>
          <p:cNvPicPr>
            <a:picLocks noChangeAspect="1"/>
          </p:cNvPicPr>
          <p:nvPr/>
        </p:nvPicPr>
        <p:blipFill>
          <a:blip r:embed="rId2">
            <a:extLst/>
          </a:blip>
          <a:stretch>
            <a:fillRect/>
          </a:stretch>
        </p:blipFill>
        <p:spPr>
          <a:xfrm>
            <a:off x="457200" y="2353036"/>
            <a:ext cx="8172017" cy="276724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70" name="Rectangle 2"/>
          <p:cNvSpPr txBox="1"/>
          <p:nvPr>
            <p:ph type="title"/>
          </p:nvPr>
        </p:nvSpPr>
        <p:spPr>
          <a:xfrm>
            <a:off x="457199" y="274638"/>
            <a:ext cx="7293234" cy="1143001"/>
          </a:xfrm>
          <a:prstGeom prst="rect">
            <a:avLst/>
          </a:prstGeom>
        </p:spPr>
        <p:txBody>
          <a:bodyPr/>
          <a:lstStyle/>
          <a:p>
            <a:pPr/>
            <a:r>
              <a:t>Incremental delivery advantages</a:t>
            </a:r>
          </a:p>
        </p:txBody>
      </p:sp>
      <p:sp>
        <p:nvSpPr>
          <p:cNvPr id="371" name="Rectangle 3"/>
          <p:cNvSpPr txBox="1"/>
          <p:nvPr>
            <p:ph type="body" idx="1"/>
          </p:nvPr>
        </p:nvSpPr>
        <p:spPr>
          <a:xfrm>
            <a:off x="457200" y="1600200"/>
            <a:ext cx="8229600" cy="4525963"/>
          </a:xfrm>
          <a:prstGeom prst="rect">
            <a:avLst/>
          </a:prstGeom>
        </p:spPr>
        <p:txBody>
          <a:bodyPr/>
          <a:lstStyle/>
          <a:p>
            <a:pPr/>
            <a:r>
              <a:t>Customer value can be delivered with each increment so </a:t>
            </a:r>
            <a:r>
              <a:rPr>
                <a:solidFill>
                  <a:srgbClr val="0000FF"/>
                </a:solidFill>
              </a:rPr>
              <a:t>system functionality is available earlier</a:t>
            </a:r>
            <a:endParaRPr>
              <a:solidFill>
                <a:srgbClr val="0000FF"/>
              </a:solidFill>
            </a:endParaRPr>
          </a:p>
          <a:p>
            <a:pPr/>
            <a:r>
              <a:t>Early increments act as a prototype to </a:t>
            </a:r>
            <a:r>
              <a:rPr>
                <a:solidFill>
                  <a:srgbClr val="0000FF"/>
                </a:solidFill>
              </a:rPr>
              <a:t>help elicit requirements for later increments</a:t>
            </a:r>
            <a:endParaRPr>
              <a:solidFill>
                <a:srgbClr val="0000FF"/>
              </a:solidFill>
            </a:endParaRPr>
          </a:p>
          <a:p>
            <a:pPr>
              <a:defRPr>
                <a:solidFill>
                  <a:srgbClr val="0000FF"/>
                </a:solidFill>
              </a:defRPr>
            </a:pPr>
            <a:r>
              <a:t>Lower risk of overall project failure</a:t>
            </a:r>
          </a:p>
          <a:p>
            <a:pPr/>
            <a:r>
              <a:t>The </a:t>
            </a:r>
            <a:r>
              <a:rPr>
                <a:solidFill>
                  <a:srgbClr val="0000FF"/>
                </a:solidFill>
              </a:rPr>
              <a:t>highest priority system services tend to receive the most testing</a:t>
            </a:r>
          </a:p>
        </p:txBody>
      </p:sp>
      <p:sp>
        <p:nvSpPr>
          <p:cNvPr id="372"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75" name="Title 1"/>
          <p:cNvSpPr txBox="1"/>
          <p:nvPr>
            <p:ph type="title"/>
          </p:nvPr>
        </p:nvSpPr>
        <p:spPr>
          <a:xfrm>
            <a:off x="457199" y="274638"/>
            <a:ext cx="7293234" cy="1143001"/>
          </a:xfrm>
          <a:prstGeom prst="rect">
            <a:avLst/>
          </a:prstGeom>
        </p:spPr>
        <p:txBody>
          <a:bodyPr/>
          <a:lstStyle/>
          <a:p>
            <a:pPr/>
            <a:r>
              <a:t>Incremental delivery problems</a:t>
            </a:r>
          </a:p>
        </p:txBody>
      </p:sp>
      <p:sp>
        <p:nvSpPr>
          <p:cNvPr id="376" name="Content Placeholder 2"/>
          <p:cNvSpPr txBox="1"/>
          <p:nvPr>
            <p:ph type="body" idx="1"/>
          </p:nvPr>
        </p:nvSpPr>
        <p:spPr>
          <a:xfrm>
            <a:off x="337799" y="1600200"/>
            <a:ext cx="8229601" cy="4525963"/>
          </a:xfrm>
          <a:prstGeom prst="rect">
            <a:avLst/>
          </a:prstGeom>
        </p:spPr>
        <p:txBody>
          <a:bodyPr/>
          <a:lstStyle/>
          <a:p>
            <a:pPr/>
            <a:r>
              <a:t>Most systems require a set of </a:t>
            </a:r>
            <a:r>
              <a:rPr>
                <a:solidFill>
                  <a:srgbClr val="0000FF"/>
                </a:solidFill>
              </a:rPr>
              <a:t>basic facilities </a:t>
            </a:r>
            <a:r>
              <a:t>that are used by different parts of the system</a:t>
            </a:r>
          </a:p>
          <a:p>
            <a:pPr lvl="1" marL="742950" indent="-285750">
              <a:spcBef>
                <a:spcPts val="300"/>
              </a:spcBef>
              <a:defRPr sz="2000"/>
            </a:pPr>
            <a:r>
              <a:t>As requirements are not defined in detail until an increment is to be implemented, it can be hard to identify common facilities that are needed by all increments</a:t>
            </a:r>
          </a:p>
          <a:p>
            <a:pPr/>
            <a:r>
              <a:t>The essence of iterative processes is that the specification is developed in conjunction with the software</a:t>
            </a:r>
          </a:p>
          <a:p>
            <a:pPr lvl="1" marL="742950" indent="-285750">
              <a:spcBef>
                <a:spcPts val="300"/>
              </a:spcBef>
              <a:defRPr sz="2000"/>
            </a:pPr>
            <a:r>
              <a:t>However, this conflicts with </a:t>
            </a:r>
            <a:r>
              <a:rPr>
                <a:solidFill>
                  <a:srgbClr val="0000FF"/>
                </a:solidFill>
              </a:rPr>
              <a:t>the procurement model </a:t>
            </a:r>
            <a:r>
              <a:t>of many organizations, where the complete system specification is part of the system development contract </a:t>
            </a:r>
          </a:p>
        </p:txBody>
      </p:sp>
      <p:sp>
        <p:nvSpPr>
          <p:cNvPr id="37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80" name="Title 1"/>
          <p:cNvSpPr txBox="1"/>
          <p:nvPr>
            <p:ph type="title"/>
          </p:nvPr>
        </p:nvSpPr>
        <p:spPr>
          <a:xfrm>
            <a:off x="457200" y="2327804"/>
            <a:ext cx="8229600" cy="1143002"/>
          </a:xfrm>
          <a:prstGeom prst="rect">
            <a:avLst/>
          </a:prstGeom>
        </p:spPr>
        <p:txBody>
          <a:bodyPr/>
          <a:lstStyle>
            <a:lvl1pPr algn="ctr"/>
          </a:lstStyle>
          <a:p>
            <a:pPr/>
            <a:r>
              <a:t>Process improvement</a:t>
            </a:r>
          </a:p>
        </p:txBody>
      </p:sp>
      <p:sp>
        <p:nvSpPr>
          <p:cNvPr id="38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2" name="Picture 2" descr="Picture 2"/>
          <p:cNvPicPr>
            <a:picLocks noChangeAspect="1"/>
          </p:cNvPicPr>
          <p:nvPr/>
        </p:nvPicPr>
        <p:blipFill>
          <a:blip r:embed="rId2">
            <a:extLst/>
          </a:blip>
          <a:stretch>
            <a:fillRect/>
          </a:stretch>
        </p:blipFill>
        <p:spPr>
          <a:xfrm>
            <a:off x="598186" y="3429000"/>
            <a:ext cx="7947629" cy="250792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45" name="Title 1"/>
          <p:cNvSpPr txBox="1"/>
          <p:nvPr>
            <p:ph type="title"/>
          </p:nvPr>
        </p:nvSpPr>
        <p:spPr>
          <a:xfrm>
            <a:off x="457199" y="274638"/>
            <a:ext cx="7293234" cy="1143001"/>
          </a:xfrm>
          <a:prstGeom prst="rect">
            <a:avLst/>
          </a:prstGeom>
        </p:spPr>
        <p:txBody>
          <a:bodyPr/>
          <a:lstStyle/>
          <a:p>
            <a:pPr/>
            <a:r>
              <a:t>Sprint Example</a:t>
            </a:r>
          </a:p>
        </p:txBody>
      </p:sp>
      <p:sp>
        <p:nvSpPr>
          <p:cNvPr id="146"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7" name="Picture 7" descr="Picture 7"/>
          <p:cNvPicPr>
            <a:picLocks noChangeAspect="1"/>
          </p:cNvPicPr>
          <p:nvPr/>
        </p:nvPicPr>
        <p:blipFill>
          <a:blip r:embed="rId2">
            <a:extLst/>
          </a:blip>
          <a:stretch>
            <a:fillRect/>
          </a:stretch>
        </p:blipFill>
        <p:spPr>
          <a:xfrm>
            <a:off x="876761" y="2210803"/>
            <a:ext cx="7390479" cy="335238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85" name="Title 1"/>
          <p:cNvSpPr txBox="1"/>
          <p:nvPr>
            <p:ph type="title"/>
          </p:nvPr>
        </p:nvSpPr>
        <p:spPr>
          <a:xfrm>
            <a:off x="457199" y="274638"/>
            <a:ext cx="7293234" cy="1143001"/>
          </a:xfrm>
          <a:prstGeom prst="rect">
            <a:avLst/>
          </a:prstGeom>
        </p:spPr>
        <p:txBody>
          <a:bodyPr/>
          <a:lstStyle/>
          <a:p>
            <a:pPr/>
            <a:r>
              <a:t>Process improvement</a:t>
            </a:r>
          </a:p>
        </p:txBody>
      </p:sp>
      <p:sp>
        <p:nvSpPr>
          <p:cNvPr id="386" name="Content Placeholder 2"/>
          <p:cNvSpPr txBox="1"/>
          <p:nvPr>
            <p:ph type="body" idx="1"/>
          </p:nvPr>
        </p:nvSpPr>
        <p:spPr>
          <a:xfrm>
            <a:off x="457200" y="1600200"/>
            <a:ext cx="8229600" cy="4525963"/>
          </a:xfrm>
          <a:prstGeom prst="rect">
            <a:avLst/>
          </a:prstGeom>
        </p:spPr>
        <p:txBody>
          <a:bodyPr/>
          <a:lstStyle/>
          <a:p>
            <a:pPr/>
            <a:r>
              <a:t>Many software companies have turned to software </a:t>
            </a:r>
            <a:r>
              <a:rPr>
                <a:solidFill>
                  <a:srgbClr val="0000FF"/>
                </a:solidFill>
              </a:rPr>
              <a:t>process improvement </a:t>
            </a:r>
            <a:r>
              <a:t>as a way of enhancing the quality of their software, reducing costs or accelerating their development processes </a:t>
            </a:r>
          </a:p>
          <a:p>
            <a:pPr>
              <a:defRPr>
                <a:solidFill>
                  <a:srgbClr val="0000FF"/>
                </a:solidFill>
              </a:defRPr>
            </a:pPr>
            <a:r>
              <a:t>Process improvement </a:t>
            </a:r>
            <a:r>
              <a:rPr>
                <a:solidFill>
                  <a:srgbClr val="46424D"/>
                </a:solidFill>
              </a:rPr>
              <a:t>means understanding existing processes and changing these processes to increase product quality and/or reduce costs and development time </a:t>
            </a:r>
          </a:p>
        </p:txBody>
      </p:sp>
      <p:sp>
        <p:nvSpPr>
          <p:cNvPr id="38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92" name="Title 1"/>
          <p:cNvSpPr txBox="1"/>
          <p:nvPr>
            <p:ph type="title"/>
          </p:nvPr>
        </p:nvSpPr>
        <p:spPr>
          <a:xfrm>
            <a:off x="457199" y="274638"/>
            <a:ext cx="7293234" cy="1143001"/>
          </a:xfrm>
          <a:prstGeom prst="rect">
            <a:avLst/>
          </a:prstGeom>
        </p:spPr>
        <p:txBody>
          <a:bodyPr/>
          <a:lstStyle/>
          <a:p>
            <a:pPr/>
            <a:r>
              <a:t>Approaches to improvement</a:t>
            </a:r>
          </a:p>
        </p:txBody>
      </p:sp>
      <p:sp>
        <p:nvSpPr>
          <p:cNvPr id="393" name="Content Placeholder 2"/>
          <p:cNvSpPr txBox="1"/>
          <p:nvPr>
            <p:ph type="body" idx="1"/>
          </p:nvPr>
        </p:nvSpPr>
        <p:spPr>
          <a:xfrm>
            <a:off x="457200" y="1600200"/>
            <a:ext cx="8229600" cy="4525963"/>
          </a:xfrm>
          <a:prstGeom prst="rect">
            <a:avLst/>
          </a:prstGeom>
        </p:spPr>
        <p:txBody>
          <a:bodyPr/>
          <a:lstStyle/>
          <a:p>
            <a:pPr/>
            <a:r>
              <a:t>The </a:t>
            </a:r>
            <a:r>
              <a:rPr>
                <a:solidFill>
                  <a:srgbClr val="0000FF"/>
                </a:solidFill>
              </a:rPr>
              <a:t>process maturity approach</a:t>
            </a:r>
            <a:r>
              <a:t>, which focuses on improving process  and project management and introducing good software engineering practice </a:t>
            </a:r>
          </a:p>
          <a:p>
            <a:pPr lvl="1" marL="742950" indent="-285750">
              <a:spcBef>
                <a:spcPts val="300"/>
              </a:spcBef>
              <a:defRPr sz="2000"/>
            </a:pPr>
            <a:r>
              <a:t>The level of process maturity reflects the extent to which good technical and management practice has been adopted in organizational software development processes </a:t>
            </a:r>
          </a:p>
          <a:p>
            <a:pPr/>
            <a:r>
              <a:t>The </a:t>
            </a:r>
            <a:r>
              <a:rPr>
                <a:solidFill>
                  <a:srgbClr val="0000FF"/>
                </a:solidFill>
              </a:rPr>
              <a:t>agile approach</a:t>
            </a:r>
            <a:r>
              <a:t>, which focuses on iterative development and the reduction of overheads in the software process </a:t>
            </a:r>
          </a:p>
          <a:p>
            <a:pPr lvl="1" marL="742950" indent="-285750">
              <a:spcBef>
                <a:spcPts val="300"/>
              </a:spcBef>
              <a:defRPr sz="2000"/>
            </a:pPr>
            <a:r>
              <a:t>The primary characteristics of agile methods are </a:t>
            </a:r>
            <a:r>
              <a:rPr>
                <a:solidFill>
                  <a:srgbClr val="0000FF"/>
                </a:solidFill>
              </a:rPr>
              <a:t>rapid delivery of functionality</a:t>
            </a:r>
            <a:r>
              <a:t> and </a:t>
            </a:r>
            <a:r>
              <a:rPr>
                <a:solidFill>
                  <a:srgbClr val="0000FF"/>
                </a:solidFill>
              </a:rPr>
              <a:t>responsiveness to changing customer requirements</a:t>
            </a:r>
          </a:p>
        </p:txBody>
      </p:sp>
      <p:sp>
        <p:nvSpPr>
          <p:cNvPr id="39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397" name="Title 1"/>
          <p:cNvSpPr txBox="1"/>
          <p:nvPr>
            <p:ph type="title"/>
          </p:nvPr>
        </p:nvSpPr>
        <p:spPr>
          <a:xfrm>
            <a:off x="457199" y="274638"/>
            <a:ext cx="7293234" cy="1143001"/>
          </a:xfrm>
          <a:prstGeom prst="rect">
            <a:avLst/>
          </a:prstGeom>
        </p:spPr>
        <p:txBody>
          <a:bodyPr/>
          <a:lstStyle/>
          <a:p>
            <a:pPr/>
            <a:r>
              <a:t>The process improvement cycle </a:t>
            </a:r>
          </a:p>
        </p:txBody>
      </p:sp>
      <p:pic>
        <p:nvPicPr>
          <p:cNvPr id="398" name="Content Placeholder 3" descr="Content Placeholder 3"/>
          <p:cNvPicPr>
            <a:picLocks noChangeAspect="1"/>
          </p:cNvPicPr>
          <p:nvPr/>
        </p:nvPicPr>
        <p:blipFill>
          <a:blip r:embed="rId2">
            <a:extLst/>
          </a:blip>
          <a:stretch>
            <a:fillRect/>
          </a:stretch>
        </p:blipFill>
        <p:spPr>
          <a:xfrm>
            <a:off x="1760329" y="1925540"/>
            <a:ext cx="4876801" cy="3799035"/>
          </a:xfrm>
          <a:prstGeom prst="rect">
            <a:avLst/>
          </a:prstGeom>
          <a:ln w="12700">
            <a:miter lim="400000"/>
          </a:ln>
        </p:spPr>
      </p:pic>
      <p:sp>
        <p:nvSpPr>
          <p:cNvPr id="39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402" name="Title 1"/>
          <p:cNvSpPr txBox="1"/>
          <p:nvPr>
            <p:ph type="title"/>
          </p:nvPr>
        </p:nvSpPr>
        <p:spPr>
          <a:xfrm>
            <a:off x="457199" y="274638"/>
            <a:ext cx="7293234" cy="1143001"/>
          </a:xfrm>
          <a:prstGeom prst="rect">
            <a:avLst/>
          </a:prstGeom>
        </p:spPr>
        <p:txBody>
          <a:bodyPr/>
          <a:lstStyle/>
          <a:p>
            <a:pPr/>
            <a:r>
              <a:t>Process improvement activities</a:t>
            </a:r>
          </a:p>
        </p:txBody>
      </p:sp>
      <p:sp>
        <p:nvSpPr>
          <p:cNvPr id="403" name="Content Placeholder 2"/>
          <p:cNvSpPr txBox="1"/>
          <p:nvPr>
            <p:ph type="body" idx="1"/>
          </p:nvPr>
        </p:nvSpPr>
        <p:spPr>
          <a:xfrm>
            <a:off x="457200" y="1600200"/>
            <a:ext cx="8229600" cy="4525963"/>
          </a:xfrm>
          <a:prstGeom prst="rect">
            <a:avLst/>
          </a:prstGeom>
        </p:spPr>
        <p:txBody>
          <a:bodyPr/>
          <a:lstStyle/>
          <a:p>
            <a:pPr>
              <a:defRPr i="1">
                <a:solidFill>
                  <a:srgbClr val="0000FF"/>
                </a:solidFill>
              </a:defRPr>
            </a:pPr>
            <a:r>
              <a:t>Process measurement </a:t>
            </a:r>
          </a:p>
          <a:p>
            <a:pPr lvl="1" marL="742950" indent="-285750">
              <a:spcBef>
                <a:spcPts val="300"/>
              </a:spcBef>
              <a:defRPr sz="2000"/>
            </a:pPr>
            <a:r>
              <a:t>You measure one or more attributes of the software process or product. These measurements forms a baseline that helps you decide if process improvements have been effective.  </a:t>
            </a:r>
          </a:p>
          <a:p>
            <a:pPr>
              <a:defRPr i="1">
                <a:solidFill>
                  <a:srgbClr val="0000FF"/>
                </a:solidFill>
              </a:defRPr>
            </a:pPr>
            <a:r>
              <a:t>Process analysis</a:t>
            </a:r>
            <a:r>
              <a:rPr i="0"/>
              <a:t> </a:t>
            </a:r>
          </a:p>
          <a:p>
            <a:pPr lvl="1" marL="742950" indent="-285750">
              <a:spcBef>
                <a:spcPts val="300"/>
              </a:spcBef>
              <a:defRPr sz="2000"/>
            </a:pPr>
            <a:r>
              <a:t>The current process is assessed, and process weaknesses and bottlenecks are identified. Process models (sometimes called process maps) that describe the process may be developed.  </a:t>
            </a:r>
          </a:p>
          <a:p>
            <a:pPr>
              <a:defRPr i="1">
                <a:solidFill>
                  <a:srgbClr val="0000FF"/>
                </a:solidFill>
              </a:defRPr>
            </a:pPr>
            <a:r>
              <a:t>Process change </a:t>
            </a:r>
          </a:p>
          <a:p>
            <a:pPr lvl="1" marL="742950" indent="-285750">
              <a:spcBef>
                <a:spcPts val="300"/>
              </a:spcBef>
              <a:defRPr sz="2000"/>
            </a:pPr>
            <a:r>
              <a:t>Process changes are proposed to address some of the identified process weaknesses. These are introduced and the cycle resumes to collect data about the effectiveness of the changes.</a:t>
            </a:r>
          </a:p>
        </p:txBody>
      </p:sp>
      <p:sp>
        <p:nvSpPr>
          <p:cNvPr id="404"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407" name="Rectangle 3"/>
          <p:cNvSpPr txBox="1"/>
          <p:nvPr>
            <p:ph type="title"/>
          </p:nvPr>
        </p:nvSpPr>
        <p:spPr>
          <a:xfrm>
            <a:off x="457199" y="274638"/>
            <a:ext cx="7293234" cy="1143001"/>
          </a:xfrm>
          <a:prstGeom prst="rect">
            <a:avLst/>
          </a:prstGeom>
        </p:spPr>
        <p:txBody>
          <a:bodyPr lIns="44450" tIns="44450" rIns="44450" bIns="44450"/>
          <a:lstStyle/>
          <a:p>
            <a:pPr/>
            <a:r>
              <a:t>Process measurement</a:t>
            </a:r>
          </a:p>
        </p:txBody>
      </p:sp>
      <p:sp>
        <p:nvSpPr>
          <p:cNvPr id="408" name="Rectangle 2"/>
          <p:cNvSpPr txBox="1"/>
          <p:nvPr>
            <p:ph type="body" idx="1"/>
          </p:nvPr>
        </p:nvSpPr>
        <p:spPr>
          <a:xfrm>
            <a:off x="457200" y="1600200"/>
            <a:ext cx="8229600" cy="4525963"/>
          </a:xfrm>
          <a:prstGeom prst="rect">
            <a:avLst/>
          </a:prstGeom>
        </p:spPr>
        <p:txBody>
          <a:bodyPr lIns="44450" tIns="44450" rIns="44450" bIns="44450"/>
          <a:lstStyle/>
          <a:p>
            <a:pPr/>
            <a:r>
              <a:t>Wherever possible, </a:t>
            </a:r>
            <a:r>
              <a:rPr>
                <a:solidFill>
                  <a:srgbClr val="0000FF"/>
                </a:solidFill>
              </a:rPr>
              <a:t>quantitative process data </a:t>
            </a:r>
            <a:br>
              <a:rPr>
                <a:solidFill>
                  <a:srgbClr val="0000FF"/>
                </a:solidFill>
              </a:rPr>
            </a:br>
            <a:r>
              <a:t>should be collected</a:t>
            </a:r>
          </a:p>
          <a:p>
            <a:pPr lvl="1" marL="742950" indent="-285750">
              <a:spcBef>
                <a:spcPts val="300"/>
              </a:spcBef>
              <a:defRPr sz="2000"/>
            </a:pPr>
            <a:r>
              <a:t>However, where organizations do not have clearly defined process standards this is very difficult as you don’t know what to measure. A process may have to be defined before any measurement is possible.</a:t>
            </a:r>
          </a:p>
          <a:p>
            <a:pPr/>
            <a:r>
              <a:t>Process </a:t>
            </a:r>
            <a:r>
              <a:rPr>
                <a:solidFill>
                  <a:srgbClr val="0000FF"/>
                </a:solidFill>
              </a:rPr>
              <a:t>measurements should be used to </a:t>
            </a:r>
            <a:br>
              <a:rPr>
                <a:solidFill>
                  <a:srgbClr val="0000FF"/>
                </a:solidFill>
              </a:rPr>
            </a:br>
            <a:r>
              <a:rPr>
                <a:solidFill>
                  <a:srgbClr val="0000FF"/>
                </a:solidFill>
              </a:rPr>
              <a:t>assess process improvements</a:t>
            </a:r>
            <a:endParaRPr>
              <a:solidFill>
                <a:srgbClr val="0000FF"/>
              </a:solidFill>
            </a:endParaRPr>
          </a:p>
          <a:p>
            <a:pPr lvl="1" marL="742950" indent="-285750">
              <a:spcBef>
                <a:spcPts val="300"/>
              </a:spcBef>
              <a:defRPr sz="2000"/>
            </a:pPr>
            <a:r>
              <a:t>But this does not mean that measurements should drive the improvements. The improvement driver should be the organizational objectives.</a:t>
            </a:r>
          </a:p>
        </p:txBody>
      </p:sp>
      <p:sp>
        <p:nvSpPr>
          <p:cNvPr id="409"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412" name="Rectangle 3"/>
          <p:cNvSpPr txBox="1"/>
          <p:nvPr>
            <p:ph type="title"/>
          </p:nvPr>
        </p:nvSpPr>
        <p:spPr>
          <a:xfrm>
            <a:off x="457199" y="274638"/>
            <a:ext cx="7293234" cy="1143001"/>
          </a:xfrm>
          <a:prstGeom prst="rect">
            <a:avLst/>
          </a:prstGeom>
        </p:spPr>
        <p:txBody>
          <a:bodyPr lIns="44450" tIns="44450" rIns="44450" bIns="44450"/>
          <a:lstStyle/>
          <a:p>
            <a:pPr/>
            <a:r>
              <a:t>Process metrics</a:t>
            </a:r>
          </a:p>
        </p:txBody>
      </p:sp>
      <p:sp>
        <p:nvSpPr>
          <p:cNvPr id="413" name="Rectangle 2"/>
          <p:cNvSpPr txBox="1"/>
          <p:nvPr>
            <p:ph type="body" idx="1"/>
          </p:nvPr>
        </p:nvSpPr>
        <p:spPr>
          <a:xfrm>
            <a:off x="457200" y="1600200"/>
            <a:ext cx="8229600" cy="4525963"/>
          </a:xfrm>
          <a:prstGeom prst="rect">
            <a:avLst/>
          </a:prstGeom>
        </p:spPr>
        <p:txBody>
          <a:bodyPr lIns="44450" tIns="44450" rIns="44450" bIns="44450"/>
          <a:lstStyle/>
          <a:p>
            <a:pPr>
              <a:defRPr>
                <a:solidFill>
                  <a:srgbClr val="0000FF"/>
                </a:solidFill>
              </a:defRPr>
            </a:pPr>
            <a:r>
              <a:t>Time taken </a:t>
            </a:r>
            <a:r>
              <a:rPr>
                <a:solidFill>
                  <a:srgbClr val="46424D"/>
                </a:solidFill>
              </a:rPr>
              <a:t>for process activities to be completed</a:t>
            </a:r>
          </a:p>
          <a:p>
            <a:pPr lvl="1" marL="742950" indent="-285750">
              <a:spcBef>
                <a:spcPts val="300"/>
              </a:spcBef>
              <a:defRPr sz="2000"/>
            </a:pPr>
            <a:r>
              <a:t>E.g., calendar time or effort to complete an activity or process</a:t>
            </a:r>
          </a:p>
          <a:p>
            <a:pPr>
              <a:defRPr>
                <a:solidFill>
                  <a:srgbClr val="0000FF"/>
                </a:solidFill>
              </a:defRPr>
            </a:pPr>
            <a:r>
              <a:t>Resources required </a:t>
            </a:r>
            <a:r>
              <a:rPr>
                <a:solidFill>
                  <a:srgbClr val="46424D"/>
                </a:solidFill>
              </a:rPr>
              <a:t>for processes or activities</a:t>
            </a:r>
          </a:p>
          <a:p>
            <a:pPr lvl="1" marL="742950" indent="-285750">
              <a:spcBef>
                <a:spcPts val="300"/>
              </a:spcBef>
              <a:defRPr sz="2000"/>
            </a:pPr>
            <a:r>
              <a:t>E.g., total effort in person-days</a:t>
            </a:r>
          </a:p>
          <a:p>
            <a:pPr>
              <a:defRPr>
                <a:solidFill>
                  <a:srgbClr val="0000FF"/>
                </a:solidFill>
              </a:defRPr>
            </a:pPr>
            <a:r>
              <a:t>Number of occurrences </a:t>
            </a:r>
            <a:r>
              <a:rPr>
                <a:solidFill>
                  <a:srgbClr val="46424D"/>
                </a:solidFill>
              </a:rPr>
              <a:t>of a particular event</a:t>
            </a:r>
          </a:p>
          <a:p>
            <a:pPr lvl="1" marL="742950" indent="-285750">
              <a:spcBef>
                <a:spcPts val="300"/>
              </a:spcBef>
              <a:defRPr sz="2000"/>
            </a:pPr>
            <a:r>
              <a:t>E.g., number of defects discovered.</a:t>
            </a:r>
          </a:p>
        </p:txBody>
      </p:sp>
      <p:sp>
        <p:nvSpPr>
          <p:cNvPr id="41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417" name="Title 1"/>
          <p:cNvSpPr txBox="1"/>
          <p:nvPr>
            <p:ph type="title"/>
          </p:nvPr>
        </p:nvSpPr>
        <p:spPr>
          <a:xfrm>
            <a:off x="457199" y="274638"/>
            <a:ext cx="7293234" cy="1143001"/>
          </a:xfrm>
          <a:prstGeom prst="rect">
            <a:avLst/>
          </a:prstGeom>
        </p:spPr>
        <p:txBody>
          <a:bodyPr/>
          <a:lstStyle/>
          <a:p>
            <a:pPr/>
            <a:r>
              <a:t>Capability maturity levels</a:t>
            </a:r>
          </a:p>
        </p:txBody>
      </p:sp>
      <p:pic>
        <p:nvPicPr>
          <p:cNvPr id="418" name="Content Placeholder 3" descr="Content Placeholder 3"/>
          <p:cNvPicPr>
            <a:picLocks noChangeAspect="1"/>
          </p:cNvPicPr>
          <p:nvPr/>
        </p:nvPicPr>
        <p:blipFill>
          <a:blip r:embed="rId2">
            <a:extLst/>
          </a:blip>
          <a:stretch>
            <a:fillRect/>
          </a:stretch>
        </p:blipFill>
        <p:spPr>
          <a:xfrm>
            <a:off x="1069126" y="1782642"/>
            <a:ext cx="6681307" cy="4295085"/>
          </a:xfrm>
          <a:prstGeom prst="rect">
            <a:avLst/>
          </a:prstGeom>
          <a:ln w="12700">
            <a:miter lim="400000"/>
          </a:ln>
        </p:spPr>
      </p:pic>
      <p:sp>
        <p:nvSpPr>
          <p:cNvPr id="41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422" name="Rectangle 3"/>
          <p:cNvSpPr txBox="1"/>
          <p:nvPr>
            <p:ph type="title"/>
          </p:nvPr>
        </p:nvSpPr>
        <p:spPr>
          <a:xfrm>
            <a:off x="457199" y="274638"/>
            <a:ext cx="7293234" cy="1143001"/>
          </a:xfrm>
          <a:prstGeom prst="rect">
            <a:avLst/>
          </a:prstGeom>
        </p:spPr>
        <p:txBody>
          <a:bodyPr/>
          <a:lstStyle/>
          <a:p>
            <a:pPr/>
            <a:r>
              <a:t>The SEI capability maturity model</a:t>
            </a:r>
          </a:p>
        </p:txBody>
      </p:sp>
      <p:sp>
        <p:nvSpPr>
          <p:cNvPr id="423" name="Rectangle 2"/>
          <p:cNvSpPr txBox="1"/>
          <p:nvPr>
            <p:ph type="body" idx="1"/>
          </p:nvPr>
        </p:nvSpPr>
        <p:spPr>
          <a:xfrm>
            <a:off x="170480" y="1545955"/>
            <a:ext cx="8872782" cy="4525966"/>
          </a:xfrm>
          <a:prstGeom prst="rect">
            <a:avLst/>
          </a:prstGeom>
        </p:spPr>
        <p:txBody>
          <a:bodyPr/>
          <a:lstStyle/>
          <a:p>
            <a:pPr/>
            <a:r>
              <a:t>Initial</a:t>
            </a:r>
          </a:p>
          <a:p>
            <a:pPr lvl="1" marL="742950" indent="-285750">
              <a:spcBef>
                <a:spcPts val="300"/>
              </a:spcBef>
              <a:defRPr sz="2000"/>
            </a:pPr>
            <a:r>
              <a:t>Essentially uncontrolled</a:t>
            </a:r>
          </a:p>
          <a:p>
            <a:pPr/>
            <a:r>
              <a:t>Repeatable</a:t>
            </a:r>
          </a:p>
          <a:p>
            <a:pPr lvl="1" marL="742950" indent="-285750">
              <a:spcBef>
                <a:spcPts val="300"/>
              </a:spcBef>
              <a:defRPr sz="2000"/>
            </a:pPr>
            <a:r>
              <a:t>Product management procedures defined and used</a:t>
            </a:r>
          </a:p>
          <a:p>
            <a:pPr/>
            <a:r>
              <a:t>Defined</a:t>
            </a:r>
          </a:p>
          <a:p>
            <a:pPr lvl="1" marL="742950" indent="-285750">
              <a:spcBef>
                <a:spcPts val="300"/>
              </a:spcBef>
              <a:defRPr sz="2000"/>
            </a:pPr>
            <a:r>
              <a:t>Process management procedures and strategies defined and used</a:t>
            </a:r>
          </a:p>
          <a:p>
            <a:pPr/>
            <a:r>
              <a:t>Managed</a:t>
            </a:r>
          </a:p>
          <a:p>
            <a:pPr lvl="1" marL="742950" indent="-285750">
              <a:spcBef>
                <a:spcPts val="300"/>
              </a:spcBef>
              <a:defRPr sz="2000"/>
            </a:pPr>
            <a:r>
              <a:t>Quality management strategies defined and used</a:t>
            </a:r>
          </a:p>
          <a:p>
            <a:pPr/>
            <a:r>
              <a:t>Optimizing</a:t>
            </a:r>
          </a:p>
          <a:p>
            <a:pPr lvl="1" marL="742950" indent="-285750">
              <a:spcBef>
                <a:spcPts val="300"/>
              </a:spcBef>
              <a:defRPr sz="2000"/>
            </a:pPr>
            <a:r>
              <a:t>Process improvement strategies defined and used</a:t>
            </a:r>
          </a:p>
        </p:txBody>
      </p:sp>
      <p:sp>
        <p:nvSpPr>
          <p:cNvPr id="42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427" name="Title 1"/>
          <p:cNvSpPr txBox="1"/>
          <p:nvPr>
            <p:ph type="title"/>
          </p:nvPr>
        </p:nvSpPr>
        <p:spPr>
          <a:xfrm>
            <a:off x="457199" y="274638"/>
            <a:ext cx="7293234" cy="1143001"/>
          </a:xfrm>
          <a:prstGeom prst="rect">
            <a:avLst/>
          </a:prstGeom>
        </p:spPr>
        <p:txBody>
          <a:bodyPr/>
          <a:lstStyle/>
          <a:p>
            <a:pPr/>
            <a:r>
              <a:t>Key points</a:t>
            </a:r>
          </a:p>
        </p:txBody>
      </p:sp>
      <p:sp>
        <p:nvSpPr>
          <p:cNvPr id="428" name="Content Placeholder 4"/>
          <p:cNvSpPr txBox="1"/>
          <p:nvPr>
            <p:ph type="body" idx="1"/>
          </p:nvPr>
        </p:nvSpPr>
        <p:spPr>
          <a:xfrm>
            <a:off x="457200" y="1600200"/>
            <a:ext cx="8229600" cy="4525963"/>
          </a:xfrm>
          <a:prstGeom prst="rect">
            <a:avLst/>
          </a:prstGeom>
        </p:spPr>
        <p:txBody>
          <a:bodyPr/>
          <a:lstStyle/>
          <a:p>
            <a:pPr>
              <a:defRPr>
                <a:solidFill>
                  <a:srgbClr val="0000FF"/>
                </a:solidFill>
              </a:defRPr>
            </a:pPr>
            <a:r>
              <a:t>Software processes </a:t>
            </a:r>
            <a:r>
              <a:rPr>
                <a:solidFill>
                  <a:srgbClr val="46424D"/>
                </a:solidFill>
              </a:rPr>
              <a:t>are the activities involved in producing a software system. Software process models are abstract representations of these processes.</a:t>
            </a:r>
          </a:p>
          <a:p>
            <a:pPr/>
            <a:r>
              <a:t>General process models describe the organization of software processes</a:t>
            </a:r>
          </a:p>
          <a:p>
            <a:pPr lvl="1" marL="742950" indent="-285750">
              <a:spcBef>
                <a:spcPts val="300"/>
              </a:spcBef>
              <a:defRPr sz="2000"/>
            </a:pPr>
            <a:r>
              <a:t>Examples of these general models include the ‘</a:t>
            </a:r>
            <a:r>
              <a:rPr>
                <a:solidFill>
                  <a:srgbClr val="0000FF"/>
                </a:solidFill>
              </a:rPr>
              <a:t>waterfall’ model</a:t>
            </a:r>
            <a:r>
              <a:t>,  </a:t>
            </a:r>
            <a:r>
              <a:rPr>
                <a:solidFill>
                  <a:srgbClr val="0000FF"/>
                </a:solidFill>
              </a:rPr>
              <a:t>incremental development</a:t>
            </a:r>
            <a:r>
              <a:t>, </a:t>
            </a:r>
            <a:r>
              <a:rPr>
                <a:solidFill>
                  <a:srgbClr val="0000FF"/>
                </a:solidFill>
              </a:rPr>
              <a:t>reuse-oriented development, </a:t>
            </a:r>
            <a:r>
              <a:t>and </a:t>
            </a:r>
            <a:r>
              <a:rPr>
                <a:solidFill>
                  <a:srgbClr val="0000FF"/>
                </a:solidFill>
              </a:rPr>
              <a:t>incremental delivery </a:t>
            </a:r>
          </a:p>
          <a:p>
            <a:pPr>
              <a:defRPr>
                <a:solidFill>
                  <a:srgbClr val="0000FF"/>
                </a:solidFill>
              </a:defRPr>
            </a:pPr>
            <a:r>
              <a:t>Requirements engineering </a:t>
            </a:r>
            <a:r>
              <a:rPr>
                <a:solidFill>
                  <a:srgbClr val="46424D"/>
                </a:solidFill>
              </a:rPr>
              <a:t>is the process of developing a software specification</a:t>
            </a:r>
          </a:p>
        </p:txBody>
      </p:sp>
      <p:sp>
        <p:nvSpPr>
          <p:cNvPr id="42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432" name="Title 1"/>
          <p:cNvSpPr txBox="1"/>
          <p:nvPr>
            <p:ph type="title"/>
          </p:nvPr>
        </p:nvSpPr>
        <p:spPr>
          <a:xfrm>
            <a:off x="457199" y="274638"/>
            <a:ext cx="7293234" cy="1143001"/>
          </a:xfrm>
          <a:prstGeom prst="rect">
            <a:avLst/>
          </a:prstGeom>
        </p:spPr>
        <p:txBody>
          <a:bodyPr/>
          <a:lstStyle/>
          <a:p>
            <a:pPr/>
            <a:r>
              <a:t>Key points</a:t>
            </a:r>
          </a:p>
        </p:txBody>
      </p:sp>
      <p:sp>
        <p:nvSpPr>
          <p:cNvPr id="433"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Design and implementation </a:t>
            </a:r>
            <a:r>
              <a:rPr>
                <a:solidFill>
                  <a:srgbClr val="46424D"/>
                </a:solidFill>
              </a:rPr>
              <a:t>processes are concerned with transforming a requirements specification into an executable software system</a:t>
            </a:r>
          </a:p>
          <a:p>
            <a:pPr>
              <a:defRPr>
                <a:solidFill>
                  <a:srgbClr val="0000FF"/>
                </a:solidFill>
              </a:defRPr>
            </a:pPr>
            <a:r>
              <a:t>Software validation </a:t>
            </a:r>
            <a:r>
              <a:rPr>
                <a:solidFill>
                  <a:srgbClr val="46424D"/>
                </a:solidFill>
              </a:rPr>
              <a:t>is the process of checking that the system conforms to its specification and that it meets the real needs of the users of the system</a:t>
            </a:r>
          </a:p>
          <a:p>
            <a:pPr>
              <a:defRPr>
                <a:solidFill>
                  <a:srgbClr val="0000FF"/>
                </a:solidFill>
              </a:defRPr>
            </a:pPr>
            <a:r>
              <a:t>Software evolution </a:t>
            </a:r>
            <a:r>
              <a:rPr>
                <a:solidFill>
                  <a:srgbClr val="46424D"/>
                </a:solidFill>
              </a:rPr>
              <a:t>takes place when you change existing software systems to meet new requirements. The software must evolve to remain useful</a:t>
            </a:r>
          </a:p>
          <a:p>
            <a:pPr/>
            <a:r>
              <a:t>Processes should include activities such as </a:t>
            </a:r>
            <a:r>
              <a:rPr>
                <a:solidFill>
                  <a:srgbClr val="0000FF"/>
                </a:solidFill>
              </a:rPr>
              <a:t>prototyping </a:t>
            </a:r>
            <a:r>
              <a:t>and </a:t>
            </a:r>
            <a:r>
              <a:rPr>
                <a:solidFill>
                  <a:srgbClr val="0000FF"/>
                </a:solidFill>
              </a:rPr>
              <a:t>incremental delivery </a:t>
            </a:r>
            <a:r>
              <a:t>to cope with change</a:t>
            </a:r>
          </a:p>
        </p:txBody>
      </p:sp>
      <p:sp>
        <p:nvSpPr>
          <p:cNvPr id="43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50" name="Title 1"/>
          <p:cNvSpPr txBox="1"/>
          <p:nvPr>
            <p:ph type="title"/>
          </p:nvPr>
        </p:nvSpPr>
        <p:spPr>
          <a:xfrm>
            <a:off x="457199" y="274638"/>
            <a:ext cx="7293234" cy="1143001"/>
          </a:xfrm>
          <a:prstGeom prst="rect">
            <a:avLst/>
          </a:prstGeom>
        </p:spPr>
        <p:txBody>
          <a:bodyPr/>
          <a:lstStyle/>
          <a:p>
            <a:pPr/>
            <a:r>
              <a:t>Plan-driven and agile processes</a:t>
            </a:r>
          </a:p>
        </p:txBody>
      </p:sp>
      <p:sp>
        <p:nvSpPr>
          <p:cNvPr id="151"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Plan-driven processes </a:t>
            </a:r>
            <a:r>
              <a:rPr>
                <a:solidFill>
                  <a:srgbClr val="46424D"/>
                </a:solidFill>
              </a:rPr>
              <a:t>are processes where all of the process activities are planned in advance and progress is measured against this plan. </a:t>
            </a:r>
          </a:p>
          <a:p>
            <a:pPr/>
            <a:r>
              <a:t>In </a:t>
            </a:r>
            <a:r>
              <a:rPr>
                <a:solidFill>
                  <a:srgbClr val="0000FF"/>
                </a:solidFill>
              </a:rPr>
              <a:t>agile processes</a:t>
            </a:r>
            <a:r>
              <a:t>, planning is incremental and it is easier to change the process to reflect changing customer requirements. </a:t>
            </a:r>
          </a:p>
          <a:p>
            <a:pPr/>
            <a:r>
              <a:t>In practice, most practical processes include elements of both plan-driven and agile approaches. </a:t>
            </a:r>
          </a:p>
          <a:p>
            <a:pPr/>
            <a:r>
              <a:t>There are no right or wrong software processes.</a:t>
            </a:r>
          </a:p>
        </p:txBody>
      </p:sp>
      <p:sp>
        <p:nvSpPr>
          <p:cNvPr id="152"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437" name="Title 1"/>
          <p:cNvSpPr txBox="1"/>
          <p:nvPr>
            <p:ph type="title"/>
          </p:nvPr>
        </p:nvSpPr>
        <p:spPr>
          <a:xfrm>
            <a:off x="457199" y="274638"/>
            <a:ext cx="7293234" cy="1143001"/>
          </a:xfrm>
          <a:prstGeom prst="rect">
            <a:avLst/>
          </a:prstGeom>
        </p:spPr>
        <p:txBody>
          <a:bodyPr/>
          <a:lstStyle/>
          <a:p>
            <a:pPr/>
            <a:r>
              <a:t>Key points</a:t>
            </a:r>
          </a:p>
        </p:txBody>
      </p:sp>
      <p:sp>
        <p:nvSpPr>
          <p:cNvPr id="438" name="Content Placeholder 4"/>
          <p:cNvSpPr txBox="1"/>
          <p:nvPr>
            <p:ph type="body" idx="1"/>
          </p:nvPr>
        </p:nvSpPr>
        <p:spPr>
          <a:xfrm>
            <a:off x="457200" y="1600200"/>
            <a:ext cx="8229600" cy="4525963"/>
          </a:xfrm>
          <a:prstGeom prst="rect">
            <a:avLst/>
          </a:prstGeom>
        </p:spPr>
        <p:txBody>
          <a:bodyPr/>
          <a:lstStyle/>
          <a:p>
            <a:pPr/>
            <a:r>
              <a:t>Processes may be structured for </a:t>
            </a:r>
            <a:r>
              <a:rPr>
                <a:solidFill>
                  <a:srgbClr val="0000FF"/>
                </a:solidFill>
              </a:rPr>
              <a:t>iterative development and delivery </a:t>
            </a:r>
            <a:r>
              <a:t>so that changes may be made without disrupting the system as a whole</a:t>
            </a:r>
          </a:p>
          <a:p>
            <a:pPr/>
            <a:r>
              <a:t> The principal approaches to </a:t>
            </a:r>
            <a:r>
              <a:rPr>
                <a:solidFill>
                  <a:srgbClr val="0000FF"/>
                </a:solidFill>
              </a:rPr>
              <a:t>process improvement </a:t>
            </a:r>
            <a:r>
              <a:t>are agile approaches, geared to reducing process overheads, and maturity-based approaches based on better process management and the use of good software engineering practice</a:t>
            </a:r>
          </a:p>
          <a:p>
            <a:pPr/>
            <a:r>
              <a:t>The </a:t>
            </a:r>
            <a:r>
              <a:rPr>
                <a:solidFill>
                  <a:srgbClr val="0000FF"/>
                </a:solidFill>
              </a:rPr>
              <a:t>SEI process maturity framework </a:t>
            </a:r>
            <a:r>
              <a:t>identifies maturity levels that essentially correspond to the use of good software engineering practice</a:t>
            </a:r>
          </a:p>
        </p:txBody>
      </p:sp>
      <p:sp>
        <p:nvSpPr>
          <p:cNvPr id="43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55" name="Title 1"/>
          <p:cNvSpPr txBox="1"/>
          <p:nvPr>
            <p:ph type="title"/>
          </p:nvPr>
        </p:nvSpPr>
        <p:spPr>
          <a:xfrm>
            <a:off x="0" y="2147888"/>
            <a:ext cx="9144000" cy="1143002"/>
          </a:xfrm>
          <a:prstGeom prst="rect">
            <a:avLst/>
          </a:prstGeom>
        </p:spPr>
        <p:txBody>
          <a:bodyPr/>
          <a:lstStyle>
            <a:lvl1pPr algn="ctr"/>
          </a:lstStyle>
          <a:p>
            <a:pPr/>
            <a:r>
              <a:t>Software process models</a:t>
            </a:r>
          </a:p>
        </p:txBody>
      </p:sp>
      <p:sp>
        <p:nvSpPr>
          <p:cNvPr id="156"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7" name="Picture 2" descr="Picture 2"/>
          <p:cNvPicPr>
            <a:picLocks noChangeAspect="1"/>
          </p:cNvPicPr>
          <p:nvPr/>
        </p:nvPicPr>
        <p:blipFill>
          <a:blip r:embed="rId2">
            <a:extLst/>
          </a:blip>
          <a:stretch>
            <a:fillRect/>
          </a:stretch>
        </p:blipFill>
        <p:spPr>
          <a:xfrm>
            <a:off x="1091716" y="3440376"/>
            <a:ext cx="6960568" cy="21403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Footer Placeholder 9"/>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60" name="Rectangle 2"/>
          <p:cNvSpPr txBox="1"/>
          <p:nvPr>
            <p:ph type="title"/>
          </p:nvPr>
        </p:nvSpPr>
        <p:spPr>
          <a:xfrm>
            <a:off x="457199" y="274638"/>
            <a:ext cx="7293234" cy="1143001"/>
          </a:xfrm>
          <a:prstGeom prst="rect">
            <a:avLst/>
          </a:prstGeom>
        </p:spPr>
        <p:txBody>
          <a:bodyPr/>
          <a:lstStyle/>
          <a:p>
            <a:pPr/>
            <a:r>
              <a:t>Software process models</a:t>
            </a:r>
          </a:p>
        </p:txBody>
      </p:sp>
      <p:sp>
        <p:nvSpPr>
          <p:cNvPr id="161" name="Rectangle 3"/>
          <p:cNvSpPr txBox="1"/>
          <p:nvPr>
            <p:ph type="body" idx="1"/>
          </p:nvPr>
        </p:nvSpPr>
        <p:spPr>
          <a:xfrm>
            <a:off x="294467" y="1600200"/>
            <a:ext cx="8741045" cy="4525963"/>
          </a:xfrm>
          <a:prstGeom prst="rect">
            <a:avLst/>
          </a:prstGeom>
        </p:spPr>
        <p:txBody>
          <a:bodyPr/>
          <a:lstStyle/>
          <a:p>
            <a:pPr>
              <a:defRPr>
                <a:solidFill>
                  <a:srgbClr val="0000FF"/>
                </a:solidFill>
              </a:defRPr>
            </a:pPr>
            <a:r>
              <a:t>The waterfall model (1)</a:t>
            </a:r>
          </a:p>
          <a:p>
            <a:pPr lvl="1" marL="742950" indent="-285750">
              <a:spcBef>
                <a:spcPts val="300"/>
              </a:spcBef>
              <a:defRPr sz="2000"/>
            </a:pPr>
            <a:r>
              <a:t>Plan-driven model. Separate and distinct phases of specification and development.</a:t>
            </a:r>
          </a:p>
          <a:p>
            <a:pPr>
              <a:defRPr>
                <a:solidFill>
                  <a:srgbClr val="0000FF"/>
                </a:solidFill>
              </a:defRPr>
            </a:pPr>
            <a:r>
              <a:t>Incremental development (2)</a:t>
            </a:r>
          </a:p>
          <a:p>
            <a:pPr lvl="1" marL="742950" indent="-285750">
              <a:spcBef>
                <a:spcPts val="300"/>
              </a:spcBef>
              <a:defRPr sz="2000"/>
            </a:pPr>
            <a:r>
              <a:t>Specification, development and validation are interleaved. May be plan-driven or agile.</a:t>
            </a:r>
          </a:p>
          <a:p>
            <a:pPr>
              <a:defRPr>
                <a:solidFill>
                  <a:srgbClr val="0000FF"/>
                </a:solidFill>
              </a:defRPr>
            </a:pPr>
            <a:r>
              <a:t>Integration and configuration (3)</a:t>
            </a:r>
          </a:p>
          <a:p>
            <a:pPr lvl="1" marL="742950" indent="-285750">
              <a:spcBef>
                <a:spcPts val="300"/>
              </a:spcBef>
              <a:defRPr sz="2000"/>
            </a:pPr>
            <a:r>
              <a:t>The system is assembled from existing configurable components. May be plan-driven or agile.</a:t>
            </a:r>
          </a:p>
          <a:p>
            <a:pPr/>
            <a:r>
              <a:t>In practice, most large systems are developed using a process that incorporates elements from all of these models.</a:t>
            </a:r>
          </a:p>
        </p:txBody>
      </p:sp>
      <p:sp>
        <p:nvSpPr>
          <p:cNvPr id="162" name="Slide Number Placeholder 8"/>
          <p:cNvSpPr txBox="1"/>
          <p:nvPr>
            <p:ph type="sldNum" sz="quarter" idx="4294967295"/>
          </p:nvPr>
        </p:nvSpPr>
        <p:spPr>
          <a:xfrm>
            <a:off x="8505419" y="6414761"/>
            <a:ext cx="181381"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ooter Placeholder 7"/>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2 Software Processes</a:t>
            </a:r>
          </a:p>
        </p:txBody>
      </p:sp>
      <p:sp>
        <p:nvSpPr>
          <p:cNvPr id="165" name="Title 1"/>
          <p:cNvSpPr txBox="1"/>
          <p:nvPr>
            <p:ph type="title"/>
          </p:nvPr>
        </p:nvSpPr>
        <p:spPr>
          <a:xfrm>
            <a:off x="457199" y="274638"/>
            <a:ext cx="7293234" cy="1143001"/>
          </a:xfrm>
          <a:prstGeom prst="rect">
            <a:avLst/>
          </a:prstGeom>
        </p:spPr>
        <p:txBody>
          <a:bodyPr/>
          <a:lstStyle/>
          <a:p>
            <a:pPr/>
            <a:r>
              <a:t>The waterfall model</a:t>
            </a:r>
            <a:br/>
          </a:p>
        </p:txBody>
      </p:sp>
      <p:sp>
        <p:nvSpPr>
          <p:cNvPr id="166" name="Slide Number Placeholder 6"/>
          <p:cNvSpPr txBox="1"/>
          <p:nvPr>
            <p:ph type="sldNum" sz="quarter" idx="4294967295"/>
          </p:nvPr>
        </p:nvSpPr>
        <p:spPr>
          <a:xfrm>
            <a:off x="8505419" y="6414761"/>
            <a:ext cx="181381"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7" name="Picture 3" descr="Picture 3"/>
          <p:cNvPicPr>
            <a:picLocks noChangeAspect="1"/>
          </p:cNvPicPr>
          <p:nvPr/>
        </p:nvPicPr>
        <p:blipFill>
          <a:blip r:embed="rId2">
            <a:extLst/>
          </a:blip>
          <a:stretch>
            <a:fillRect/>
          </a:stretch>
        </p:blipFill>
        <p:spPr>
          <a:xfrm>
            <a:off x="911053" y="1931940"/>
            <a:ext cx="7183698" cy="40394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Calibri"/>
        <a:ea typeface="Calibri"/>
        <a:cs typeface="Calibri"/>
      </a:majorFont>
      <a:minorFont>
        <a:latin typeface="Helvetica"/>
        <a:ea typeface="Helvetica"/>
        <a:cs typeface="Helvetica"/>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Calibri"/>
        <a:ea typeface="Calibri"/>
        <a:cs typeface="Calibri"/>
      </a:majorFont>
      <a:minorFont>
        <a:latin typeface="Helvetica"/>
        <a:ea typeface="Helvetica"/>
        <a:cs typeface="Helvetica"/>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