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jpeg" ContentType="image/jpeg"/>
  <Override PartName="/ppt/notesSlides/notesSlide8.xml" ContentType="application/vnd.openxmlformats-officedocument.presentationml.notesSlide+xml"/>
  <Override PartName="/ppt/media/image4.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 Id="rId3" Type="http://schemas.openxmlformats.org/officeDocument/2006/relationships/hyperlink" Target="https://www.youtube.com/watch?v=XU0llRltyFM" TargetMode="External"/></Relationships>

</file>

<file path=ppt/notesSlides/_rels/notesSlide8.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Some businesses may be willing to trade off software quality and compromise on requirements if they can deploy essential new software quickly.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a:pPr/>
          </a:p>
        </p:txBody>
      </p:sp>
      <p:sp>
        <p:nvSpPr>
          <p:cNvPr id="514" name="Shape 514"/>
          <p:cNvSpPr/>
          <p:nvPr>
            <p:ph type="body" sz="quarter" idx="1"/>
          </p:nvPr>
        </p:nvSpPr>
        <p:spPr>
          <a:prstGeom prst="rect">
            <a:avLst/>
          </a:prstGeom>
        </p:spPr>
        <p:txBody>
          <a:bodyPr/>
          <a:lstStyle/>
          <a:p>
            <a:pPr/>
            <a:r>
              <a:t>Consulting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Shape 525"/>
          <p:cNvSpPr/>
          <p:nvPr>
            <p:ph type="sldImg"/>
          </p:nvPr>
        </p:nvSpPr>
        <p:spPr>
          <a:prstGeom prst="rect">
            <a:avLst/>
          </a:prstGeom>
        </p:spPr>
        <p:txBody>
          <a:bodyPr/>
          <a:lstStyle/>
          <a:p>
            <a:pPr/>
          </a:p>
        </p:txBody>
      </p:sp>
      <p:sp>
        <p:nvSpPr>
          <p:cNvPr id="526" name="Shape 526"/>
          <p:cNvSpPr/>
          <p:nvPr>
            <p:ph type="body" sz="quarter" idx="1"/>
          </p:nvPr>
        </p:nvSpPr>
        <p:spPr>
          <a:prstGeom prst="rect">
            <a:avLst/>
          </a:prstGeom>
        </p:spPr>
        <p:txBody>
          <a:bodyPr/>
          <a:lstStyle/>
          <a:p>
            <a:pPr/>
            <a:r>
              <a:t>Tasks may not be defined well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Agile approaches to software development considerer design and implementation to be the central activities in the software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Agile sprints are for a short period of time allowing for frequent releases and changing of direction quickly with little impact to the development velocity of the team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This is not in the book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May cause delays in development extending schedules – non essential features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Smoke Testing, Automated Tests, Test Scripts , unit tests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Shape 418"/>
          <p:cNvSpPr/>
          <p:nvPr>
            <p:ph type="sldImg"/>
          </p:nvPr>
        </p:nvSpPr>
        <p:spPr>
          <a:prstGeom prst="rect">
            <a:avLst/>
          </a:prstGeom>
        </p:spPr>
        <p:txBody>
          <a:bodyPr/>
          <a:lstStyle/>
          <a:p>
            <a:pPr/>
          </a:p>
        </p:txBody>
      </p:sp>
      <p:sp>
        <p:nvSpPr>
          <p:cNvPr id="419" name="Shape 419"/>
          <p:cNvSpPr/>
          <p:nvPr>
            <p:ph type="body" sz="quarter" idx="1"/>
          </p:nvPr>
        </p:nvSpPr>
        <p:spPr>
          <a:prstGeom prst="rect">
            <a:avLst/>
          </a:prstGeom>
        </p:spPr>
        <p:txBody>
          <a:bodyPr/>
          <a:lstStyle/>
          <a:p>
            <a:pPr>
              <a:defRPr u="sng">
                <a:solidFill>
                  <a:srgbClr val="0000FF"/>
                </a:solidFill>
                <a:uFill>
                  <a:solidFill>
                    <a:srgbClr val="0000FF"/>
                  </a:solidFill>
                </a:uFill>
              </a:defRPr>
            </a:pPr>
            <a:r>
              <a:rPr>
                <a:hlinkClick r:id="rId3" invalidUrl="" action="" tgtFrame="" tooltip="" history="1" highlightClick="0" endSnd="0"/>
              </a:rPr>
              <a:t>https://www.youtube.com/watch?v=XU0llRltyFM</a:t>
            </a:r>
            <a:r>
              <a:rPr u="none">
                <a:solidFill>
                  <a:srgbClr val="000000"/>
                </a:solidFill>
                <a:uFillTx/>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Shape 474"/>
          <p:cNvSpPr/>
          <p:nvPr>
            <p:ph type="sldImg"/>
          </p:nvPr>
        </p:nvSpPr>
        <p:spPr>
          <a:prstGeom prst="rect">
            <a:avLst/>
          </a:prstGeom>
        </p:spPr>
        <p:txBody>
          <a:bodyPr/>
          <a:lstStyle/>
          <a:p>
            <a:pPr/>
          </a:p>
        </p:txBody>
      </p:sp>
      <p:sp>
        <p:nvSpPr>
          <p:cNvPr id="475" name="Shape 475"/>
          <p:cNvSpPr/>
          <p:nvPr>
            <p:ph type="body" sz="quarter" idx="1"/>
          </p:nvPr>
        </p:nvSpPr>
        <p:spPr>
          <a:prstGeom prst="rect">
            <a:avLst/>
          </a:prstGeom>
        </p:spPr>
        <p:txBody>
          <a:bodyPr/>
          <a:lstStyle/>
          <a:p>
            <a:pPr/>
            <a:r>
              <a:t>kanban board &amp; Sprint Boards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Shape 486"/>
          <p:cNvSpPr/>
          <p:nvPr>
            <p:ph type="sldImg"/>
          </p:nvPr>
        </p:nvSpPr>
        <p:spPr>
          <a:prstGeom prst="rect">
            <a:avLst/>
          </a:prstGeom>
        </p:spPr>
        <p:txBody>
          <a:bodyPr/>
          <a:lstStyle/>
          <a:p>
            <a:pPr/>
          </a:p>
        </p:txBody>
      </p:sp>
      <p:sp>
        <p:nvSpPr>
          <p:cNvPr id="487" name="Shape 487"/>
          <p:cNvSpPr/>
          <p:nvPr>
            <p:ph type="body" sz="quarter" idx="1"/>
          </p:nvPr>
        </p:nvSpPr>
        <p:spPr>
          <a:prstGeom prst="rect">
            <a:avLst/>
          </a:prstGeom>
        </p:spPr>
        <p:txBody>
          <a:bodyPr/>
          <a:lstStyle/>
          <a:p>
            <a:pPr/>
            <a:r>
              <a:t>Allows companies to take advantage of lower cost staff in other countries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470025"/>
          </a:xfrm>
          <a:prstGeom prst="rect">
            <a:avLst/>
          </a:prstGeom>
        </p:spPr>
        <p:txBody>
          <a:bodyPr/>
          <a:lstStyle/>
          <a:p>
            <a:pPr/>
            <a:r>
              <a:t>Title Text</a:t>
            </a:r>
          </a:p>
        </p:txBody>
      </p:sp>
      <p:sp>
        <p:nvSpPr>
          <p:cNvPr id="15"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n-lt"/>
                <a:ea typeface="+mn-ea"/>
                <a:cs typeface="+mn-cs"/>
                <a:sym typeface="Calibri"/>
              </a:defRPr>
            </a:lvl1pPr>
            <a:lvl2pPr marL="0" indent="0" algn="ctr">
              <a:spcBef>
                <a:spcPts val="700"/>
              </a:spcBef>
              <a:buSzTx/>
              <a:buNone/>
              <a:defRPr sz="3200">
                <a:solidFill>
                  <a:srgbClr val="888888"/>
                </a:solidFill>
                <a:latin typeface="+mn-lt"/>
                <a:ea typeface="+mn-ea"/>
                <a:cs typeface="+mn-cs"/>
                <a:sym typeface="Calibri"/>
              </a:defRPr>
            </a:lvl2pPr>
            <a:lvl3pPr marL="0" indent="0" algn="ctr">
              <a:spcBef>
                <a:spcPts val="700"/>
              </a:spcBef>
              <a:buSzTx/>
              <a:buNone/>
              <a:defRPr sz="3200">
                <a:solidFill>
                  <a:srgbClr val="888888"/>
                </a:solidFill>
                <a:latin typeface="+mn-lt"/>
                <a:ea typeface="+mn-ea"/>
                <a:cs typeface="+mn-cs"/>
                <a:sym typeface="Calibri"/>
              </a:defRPr>
            </a:lvl3pPr>
            <a:lvl4pPr marL="0" indent="0" algn="ctr">
              <a:spcBef>
                <a:spcPts val="700"/>
              </a:spcBef>
              <a:buSzTx/>
              <a:buNone/>
              <a:defRPr sz="3200">
                <a:solidFill>
                  <a:srgbClr val="888888"/>
                </a:solidFill>
                <a:latin typeface="+mn-lt"/>
                <a:ea typeface="+mn-ea"/>
                <a:cs typeface="+mn-cs"/>
                <a:sym typeface="Calibri"/>
              </a:defRPr>
            </a:lvl4pPr>
            <a:lvl5pPr marL="0" indent="0" algn="ctr">
              <a:spcBef>
                <a:spcPts val="700"/>
              </a:spcBef>
              <a:buSzTx/>
              <a:buNone/>
              <a:defRPr sz="32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3"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34"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5"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6" name="Body Level One…"/>
          <p:cNvSpPr txBox="1"/>
          <p:nvPr>
            <p:ph type="body" sz="quarter" idx="1"/>
          </p:nvPr>
        </p:nvSpPr>
        <p:spPr>
          <a:xfrm>
            <a:off x="722312" y="2906713"/>
            <a:ext cx="7772401" cy="1500190"/>
          </a:xfrm>
          <a:prstGeom prst="rect">
            <a:avLst/>
          </a:prstGeom>
        </p:spPr>
        <p:txBody>
          <a:bodyPr anchor="b"/>
          <a:lstStyle>
            <a:lvl1pPr marL="0" indent="0">
              <a:spcBef>
                <a:spcPts val="400"/>
              </a:spcBef>
              <a:buSzTx/>
              <a:buNone/>
              <a:defRPr sz="2000">
                <a:solidFill>
                  <a:srgbClr val="888888"/>
                </a:solidFill>
                <a:latin typeface="+mn-lt"/>
                <a:ea typeface="+mn-ea"/>
                <a:cs typeface="+mn-cs"/>
                <a:sym typeface="Calibri"/>
              </a:defRPr>
            </a:lvl1pPr>
            <a:lvl2pPr marL="0" indent="0">
              <a:spcBef>
                <a:spcPts val="400"/>
              </a:spcBef>
              <a:buSzTx/>
              <a:buNone/>
              <a:defRPr sz="2000">
                <a:solidFill>
                  <a:srgbClr val="888888"/>
                </a:solidFill>
                <a:latin typeface="+mn-lt"/>
                <a:ea typeface="+mn-ea"/>
                <a:cs typeface="+mn-cs"/>
                <a:sym typeface="Calibri"/>
              </a:defRPr>
            </a:lvl2pPr>
            <a:lvl3pPr marL="0" indent="0">
              <a:spcBef>
                <a:spcPts val="400"/>
              </a:spcBef>
              <a:buSzTx/>
              <a:buNone/>
              <a:defRPr sz="2000">
                <a:solidFill>
                  <a:srgbClr val="888888"/>
                </a:solidFill>
                <a:latin typeface="+mn-lt"/>
                <a:ea typeface="+mn-ea"/>
                <a:cs typeface="+mn-cs"/>
                <a:sym typeface="Calibri"/>
              </a:defRPr>
            </a:lvl3pPr>
            <a:lvl4pPr marL="0" indent="0">
              <a:spcBef>
                <a:spcPts val="400"/>
              </a:spcBef>
              <a:buSzTx/>
              <a:buNone/>
              <a:defRPr sz="2000">
                <a:solidFill>
                  <a:srgbClr val="888888"/>
                </a:solidFill>
                <a:latin typeface="+mn-lt"/>
                <a:ea typeface="+mn-ea"/>
                <a:cs typeface="+mn-cs"/>
                <a:sym typeface="Calibri"/>
              </a:defRPr>
            </a:lvl4pPr>
            <a:lvl5pPr marL="0" indent="0">
              <a:spcBef>
                <a:spcPts val="400"/>
              </a:spcBef>
              <a:buSzTx/>
              <a:buNone/>
              <a:defRPr sz="20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5"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46"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n-lt"/>
                <a:ea typeface="+mn-ea"/>
                <a:cs typeface="+mn-cs"/>
                <a:sym typeface="Calibri"/>
              </a:defRPr>
            </a:lvl1pPr>
            <a:lvl2pPr marL="0" indent="0">
              <a:buSzTx/>
              <a:buFont typeface="Arial"/>
              <a:buNone/>
              <a:defRPr sz="2800">
                <a:solidFill>
                  <a:srgbClr val="000000"/>
                </a:solidFill>
                <a:latin typeface="+mn-lt"/>
                <a:ea typeface="+mn-ea"/>
                <a:cs typeface="+mn-cs"/>
                <a:sym typeface="Calibri"/>
              </a:defRPr>
            </a:lvl2pPr>
            <a:lvl3pPr marL="1234438" indent="-320038">
              <a:buFont typeface="Arial"/>
              <a:defRPr sz="2800">
                <a:solidFill>
                  <a:srgbClr val="000000"/>
                </a:solidFill>
                <a:latin typeface="+mn-lt"/>
                <a:ea typeface="+mn-ea"/>
                <a:cs typeface="+mn-cs"/>
                <a:sym typeface="Calibri"/>
              </a:defRPr>
            </a:lvl3pPr>
            <a:lvl4pPr marL="1727200" indent="-355600">
              <a:buFont typeface="Arial"/>
              <a:defRPr sz="2800">
                <a:solidFill>
                  <a:srgbClr val="000000"/>
                </a:solidFill>
                <a:latin typeface="+mn-lt"/>
                <a:ea typeface="+mn-ea"/>
                <a:cs typeface="+mn-cs"/>
                <a:sym typeface="Calibri"/>
              </a:defRPr>
            </a:lvl4pPr>
            <a:lvl5pPr marL="2184400" indent="-355600">
              <a:buFont typeface="Arial"/>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57"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58"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n-lt"/>
                <a:ea typeface="+mn-ea"/>
                <a:cs typeface="+mn-cs"/>
                <a:sym typeface="Calibri"/>
              </a:defRPr>
            </a:lvl1pPr>
            <a:lvl2pPr marL="0" indent="0">
              <a:spcBef>
                <a:spcPts val="500"/>
              </a:spcBef>
              <a:buSzTx/>
              <a:buNone/>
              <a:defRPr b="1">
                <a:solidFill>
                  <a:srgbClr val="000000"/>
                </a:solidFill>
                <a:latin typeface="+mn-lt"/>
                <a:ea typeface="+mn-ea"/>
                <a:cs typeface="+mn-cs"/>
                <a:sym typeface="Calibri"/>
              </a:defRPr>
            </a:lvl2pPr>
            <a:lvl3pPr marL="0" indent="0">
              <a:spcBef>
                <a:spcPts val="500"/>
              </a:spcBef>
              <a:buSzTx/>
              <a:buNone/>
              <a:defRPr b="1">
                <a:solidFill>
                  <a:srgbClr val="000000"/>
                </a:solidFill>
                <a:latin typeface="+mn-lt"/>
                <a:ea typeface="+mn-ea"/>
                <a:cs typeface="+mn-cs"/>
                <a:sym typeface="Calibri"/>
              </a:defRPr>
            </a:lvl3pPr>
            <a:lvl4pPr marL="0" indent="0">
              <a:spcBef>
                <a:spcPts val="500"/>
              </a:spcBef>
              <a:buSzTx/>
              <a:buNone/>
              <a:defRPr b="1">
                <a:solidFill>
                  <a:srgbClr val="000000"/>
                </a:solidFill>
                <a:latin typeface="+mn-lt"/>
                <a:ea typeface="+mn-ea"/>
                <a:cs typeface="+mn-cs"/>
                <a:sym typeface="Calibri"/>
              </a:defRPr>
            </a:lvl4pPr>
            <a:lvl5pPr marL="0" indent="0">
              <a:spcBef>
                <a:spcPts val="500"/>
              </a:spcBef>
              <a:buSzTx/>
              <a:buNone/>
              <a:defRPr b="1">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4645025" y="1535111"/>
            <a:ext cx="4041775" cy="639766"/>
          </a:xfrm>
          <a:prstGeom prst="rect">
            <a:avLst/>
          </a:prstGeom>
        </p:spPr>
        <p:txBody>
          <a:bodyPr anchor="b"/>
          <a:lstStyle/>
          <a:p>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9"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0"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71"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0"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1"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82"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0"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91"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92"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3" name="Title Text"/>
          <p:cNvSpPr txBox="1"/>
          <p:nvPr>
            <p:ph type="title"/>
          </p:nvPr>
        </p:nvSpPr>
        <p:spPr>
          <a:xfrm>
            <a:off x="457200" y="273050"/>
            <a:ext cx="3008316" cy="1162050"/>
          </a:xfrm>
          <a:prstGeom prst="rect">
            <a:avLst/>
          </a:prstGeom>
        </p:spPr>
        <p:txBody>
          <a:bodyPr anchor="b"/>
          <a:lstStyle>
            <a:lvl1pPr>
              <a:defRPr sz="2000"/>
            </a:lvl1pPr>
          </a:lstStyle>
          <a:p>
            <a:pPr/>
            <a:r>
              <a:t>Title Text</a:t>
            </a:r>
          </a:p>
        </p:txBody>
      </p:sp>
      <p:sp>
        <p:nvSpPr>
          <p:cNvPr id="94"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n-lt"/>
                <a:ea typeface="+mn-ea"/>
                <a:cs typeface="+mn-cs"/>
                <a:sym typeface="Calibri"/>
              </a:defRPr>
            </a:lvl1pPr>
            <a:lvl2pPr marL="0" indent="0">
              <a:spcBef>
                <a:spcPts val="700"/>
              </a:spcBef>
              <a:buSzTx/>
              <a:buFont typeface="Arial"/>
              <a:buNone/>
              <a:defRPr sz="3200">
                <a:solidFill>
                  <a:srgbClr val="000000"/>
                </a:solidFill>
                <a:latin typeface="+mn-lt"/>
                <a:ea typeface="+mn-ea"/>
                <a:cs typeface="+mn-cs"/>
                <a:sym typeface="Calibri"/>
              </a:defRPr>
            </a:lvl2pPr>
            <a:lvl3pPr>
              <a:spcBef>
                <a:spcPts val="700"/>
              </a:spcBef>
              <a:buFont typeface="Arial"/>
              <a:defRPr sz="3200">
                <a:solidFill>
                  <a:srgbClr val="000000"/>
                </a:solidFill>
                <a:latin typeface="+mn-lt"/>
                <a:ea typeface="+mn-ea"/>
                <a:cs typeface="+mn-cs"/>
                <a:sym typeface="Calibri"/>
              </a:defRPr>
            </a:lvl3pPr>
            <a:lvl4pPr marL="1737360" indent="-365760">
              <a:spcBef>
                <a:spcPts val="700"/>
              </a:spcBef>
              <a:buFont typeface="Arial"/>
              <a:defRPr sz="3200">
                <a:solidFill>
                  <a:srgbClr val="000000"/>
                </a:solidFill>
                <a:latin typeface="+mn-lt"/>
                <a:ea typeface="+mn-ea"/>
                <a:cs typeface="+mn-cs"/>
                <a:sym typeface="Calibri"/>
              </a:defRPr>
            </a:lvl4pPr>
            <a:lvl5pPr marL="2194560" indent="-365760">
              <a:spcBef>
                <a:spcPts val="700"/>
              </a:spcBef>
              <a:buFont typeface="Arial"/>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5" name="Text Placeholder 3"/>
          <p:cNvSpPr/>
          <p:nvPr>
            <p:ph type="body" sz="half" idx="21"/>
          </p:nvPr>
        </p:nvSpPr>
        <p:spPr>
          <a:xfrm>
            <a:off x="457198" y="1435100"/>
            <a:ext cx="3008317" cy="4691063"/>
          </a:xfrm>
          <a:prstGeom prst="rect">
            <a:avLst/>
          </a:prstGeom>
        </p:spPr>
        <p:txBody>
          <a:bodyPr/>
          <a:lstStyle/>
          <a:p>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3"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04"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105"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6" name="Title Text"/>
          <p:cNvSpPr txBox="1"/>
          <p:nvPr>
            <p:ph type="title"/>
          </p:nvPr>
        </p:nvSpPr>
        <p:spPr>
          <a:xfrm>
            <a:off x="1792288" y="4800600"/>
            <a:ext cx="5486403" cy="566738"/>
          </a:xfrm>
          <a:prstGeom prst="rect">
            <a:avLst/>
          </a:prstGeom>
        </p:spPr>
        <p:txBody>
          <a:bodyPr anchor="b"/>
          <a:lstStyle>
            <a:lvl1pPr>
              <a:defRPr sz="2000"/>
            </a:lvl1pPr>
          </a:lstStyle>
          <a:p>
            <a:pPr/>
            <a:r>
              <a:t>Title Text</a:t>
            </a:r>
          </a:p>
        </p:txBody>
      </p:sp>
      <p:sp>
        <p:nvSpPr>
          <p:cNvPr id="107" name="Picture Placeholder 2"/>
          <p:cNvSpPr/>
          <p:nvPr>
            <p:ph type="pic" sz="half" idx="21"/>
          </p:nvPr>
        </p:nvSpPr>
        <p:spPr>
          <a:xfrm>
            <a:off x="1792288" y="612775"/>
            <a:ext cx="5486403" cy="4114800"/>
          </a:xfrm>
          <a:prstGeom prst="rect">
            <a:avLst/>
          </a:prstGeom>
        </p:spPr>
        <p:txBody>
          <a:bodyPr lIns="91439" tIns="45719" rIns="91439" bIns="45719">
            <a:noAutofit/>
          </a:bodyPr>
          <a:lstStyle/>
          <a:p>
            <a:pPr/>
          </a:p>
        </p:txBody>
      </p:sp>
      <p:sp>
        <p:nvSpPr>
          <p:cNvPr id="108" name="Body Level One…"/>
          <p:cNvSpPr txBox="1"/>
          <p:nvPr>
            <p:ph type="body" sz="quarter" idx="1"/>
          </p:nvPr>
        </p:nvSpPr>
        <p:spPr>
          <a:xfrm>
            <a:off x="1792288" y="5367337"/>
            <a:ext cx="5486403" cy="804865"/>
          </a:xfrm>
          <a:prstGeom prst="rect">
            <a:avLst/>
          </a:prstGeom>
        </p:spPr>
        <p:txBody>
          <a:bodyPr/>
          <a:lstStyle>
            <a:lvl1pPr marL="0" indent="0">
              <a:spcBef>
                <a:spcPts val="300"/>
              </a:spcBef>
              <a:buSzTx/>
              <a:buNone/>
              <a:defRPr sz="1400">
                <a:solidFill>
                  <a:srgbClr val="000000"/>
                </a:solidFill>
                <a:latin typeface="+mn-lt"/>
                <a:ea typeface="+mn-ea"/>
                <a:cs typeface="+mn-cs"/>
                <a:sym typeface="Calibri"/>
              </a:defRPr>
            </a:lvl1pPr>
            <a:lvl2pPr marL="0" indent="0">
              <a:spcBef>
                <a:spcPts val="300"/>
              </a:spcBef>
              <a:buSzTx/>
              <a:buNone/>
              <a:defRPr sz="1400">
                <a:solidFill>
                  <a:srgbClr val="000000"/>
                </a:solidFill>
                <a:latin typeface="+mn-lt"/>
                <a:ea typeface="+mn-ea"/>
                <a:cs typeface="+mn-cs"/>
                <a:sym typeface="Calibri"/>
              </a:defRPr>
            </a:lvl2pPr>
            <a:lvl3pPr marL="0" indent="0">
              <a:spcBef>
                <a:spcPts val="300"/>
              </a:spcBef>
              <a:buSzTx/>
              <a:buNone/>
              <a:defRPr sz="1400">
                <a:solidFill>
                  <a:srgbClr val="000000"/>
                </a:solidFill>
                <a:latin typeface="+mn-lt"/>
                <a:ea typeface="+mn-ea"/>
                <a:cs typeface="+mn-cs"/>
                <a:sym typeface="Calibri"/>
              </a:defRPr>
            </a:lvl3pPr>
            <a:lvl4pPr marL="0" indent="0">
              <a:spcBef>
                <a:spcPts val="300"/>
              </a:spcBef>
              <a:buSzTx/>
              <a:buNone/>
              <a:defRPr sz="1400">
                <a:solidFill>
                  <a:srgbClr val="000000"/>
                </a:solidFill>
                <a:latin typeface="+mn-lt"/>
                <a:ea typeface="+mn-ea"/>
                <a:cs typeface="+mn-cs"/>
                <a:sym typeface="Calibri"/>
              </a:defRPr>
            </a:lvl4pPr>
            <a:lvl5pPr marL="0" indent="0">
              <a:spcBef>
                <a:spcPts val="300"/>
              </a:spcBef>
              <a:buSzTx/>
              <a:buNone/>
              <a:defRPr sz="1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7" y="1419225"/>
            <a:ext cx="730580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7" cy="1219357"/>
          </a:xfrm>
          <a:prstGeom prst="rect">
            <a:avLst/>
          </a:prstGeom>
          <a:ln w="12700">
            <a:miter lim="400000"/>
          </a:ln>
        </p:spPr>
      </p:pic>
      <p:sp>
        <p:nvSpPr>
          <p:cNvPr id="4" name="Straight Connector 10"/>
          <p:cNvSpPr/>
          <p:nvPr/>
        </p:nvSpPr>
        <p:spPr>
          <a:xfrm flipV="1">
            <a:off x="457199" y="1417638"/>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8" marR="0" indent="-274318"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8" marR="0" indent="-274318"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ignupgenius.com/go/10C0A4EACA82CAAF4C43-51663863-github#/" TargetMode="External"/><Relationship Id="rId3" Type="http://schemas.openxmlformats.org/officeDocument/2006/relationships/hyperlink" Target="https://www.signupgenius.com/go/10C0A4EACA82CAAF4C43-51664633-database#/"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XU0llRltyFM" TargetMode="External"/><Relationship Id="rId4" Type="http://schemas.openxmlformats.org/officeDocument/2006/relationships/video" Target="https://www.youtube.com/embed/XU0llRltyFM?feature=oembed" TargetMode="External"/><Relationship Id="rId5" Type="http://schemas.openxmlformats.org/officeDocument/2006/relationships/image" Target="../media/image3.jpeg"/></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19" name="Title 1"/>
          <p:cNvSpPr txBox="1"/>
          <p:nvPr>
            <p:ph type="ctrTitle"/>
          </p:nvPr>
        </p:nvSpPr>
        <p:spPr>
          <a:xfrm>
            <a:off x="465137" y="1395411"/>
            <a:ext cx="7772401" cy="1470029"/>
          </a:xfrm>
          <a:prstGeom prst="rect">
            <a:avLst/>
          </a:prstGeom>
        </p:spPr>
        <p:txBody>
          <a:bodyPr/>
          <a:lstStyle/>
          <a:p>
            <a:pPr/>
            <a:r>
              <a:t>Chapter 3 – Agile Software Development</a:t>
            </a:r>
          </a:p>
        </p:txBody>
      </p:sp>
      <p:sp>
        <p:nvSpPr>
          <p:cNvPr id="120" name="Slide Number Placeholder 3"/>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TextBox 4"/>
          <p:cNvSpPr txBox="1"/>
          <p:nvPr/>
        </p:nvSpPr>
        <p:spPr>
          <a:xfrm>
            <a:off x="510855" y="703262"/>
            <a:ext cx="3065222" cy="3506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95959"/>
                </a:solidFill>
                <a:latin typeface="Arial"/>
                <a:ea typeface="Arial"/>
                <a:cs typeface="Arial"/>
                <a:sym typeface="Arial"/>
              </a:defRPr>
            </a:pPr>
            <a:r>
              <a:t>CS 425  September 1</a:t>
            </a:r>
            <a:r>
              <a:t>9</a:t>
            </a:r>
            <a:r>
              <a:t>, 2024</a:t>
            </a:r>
          </a:p>
        </p:txBody>
      </p:sp>
      <p:sp>
        <p:nvSpPr>
          <p:cNvPr id="122" name="Subtitle 2"/>
          <p:cNvSpPr txBox="1"/>
          <p:nvPr/>
        </p:nvSpPr>
        <p:spPr>
          <a:xfrm>
            <a:off x="1417318" y="2808421"/>
            <a:ext cx="6309364" cy="1665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latin typeface="+mn-lt"/>
                <a:ea typeface="+mn-ea"/>
                <a:cs typeface="+mn-cs"/>
                <a:sym typeface="Calibri"/>
              </a:defRPr>
            </a:pPr>
            <a:r>
              <a:t>Ian Sommerville, </a:t>
            </a:r>
            <a:endParaRPr>
              <a:latin typeface="Arial"/>
              <a:ea typeface="Arial"/>
              <a:cs typeface="Arial"/>
              <a:sym typeface="Arial"/>
            </a:endParaRPr>
          </a:p>
          <a:p>
            <a:pPr algn="ctr">
              <a:spcBef>
                <a:spcPts val="700"/>
              </a:spcBef>
              <a:defRPr i="1" sz="3200">
                <a:solidFill>
                  <a:srgbClr val="0070C0"/>
                </a:solidFill>
                <a:latin typeface="+mn-lt"/>
                <a:ea typeface="+mn-ea"/>
                <a:cs typeface="+mn-cs"/>
                <a:sym typeface="Calibri"/>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latin typeface="Arial"/>
              <a:ea typeface="Arial"/>
              <a:cs typeface="Arial"/>
              <a:sym typeface="Arial"/>
            </a:endParaRPr>
          </a:p>
          <a:p>
            <a:pPr algn="ctr">
              <a:spcBef>
                <a:spcPts val="700"/>
              </a:spcBef>
              <a:defRPr sz="3200">
                <a:solidFill>
                  <a:srgbClr val="595959"/>
                </a:solidFill>
                <a:latin typeface="+mn-lt"/>
                <a:ea typeface="+mn-ea"/>
                <a:cs typeface="+mn-cs"/>
                <a:sym typeface="Calibri"/>
              </a:defRPr>
            </a:pPr>
            <a:r>
              <a:t>Pearson Education, Addison-Wesley</a:t>
            </a:r>
          </a:p>
        </p:txBody>
      </p:sp>
      <p:sp>
        <p:nvSpPr>
          <p:cNvPr id="123" name="Rectangle 8"/>
          <p:cNvSpPr txBox="1"/>
          <p:nvPr/>
        </p:nvSpPr>
        <p:spPr>
          <a:xfrm>
            <a:off x="585443" y="5227716"/>
            <a:ext cx="8052731" cy="61735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latin typeface="Arial"/>
                <a:ea typeface="Arial"/>
                <a:cs typeface="Arial"/>
                <a:sym typeface="Arial"/>
              </a:defRPr>
            </a:pPr>
            <a:r>
              <a:t>Note: These are a slightly modified version of Chapter 3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73" name="Title 1"/>
          <p:cNvSpPr txBox="1"/>
          <p:nvPr>
            <p:ph type="title"/>
          </p:nvPr>
        </p:nvSpPr>
        <p:spPr>
          <a:xfrm>
            <a:off x="457199" y="274638"/>
            <a:ext cx="7293234" cy="1143001"/>
          </a:xfrm>
          <a:prstGeom prst="rect">
            <a:avLst/>
          </a:prstGeom>
        </p:spPr>
        <p:txBody>
          <a:bodyPr/>
          <a:lstStyle/>
          <a:p>
            <a:pPr/>
            <a:r>
              <a:t>The principles of agile methods </a:t>
            </a:r>
          </a:p>
        </p:txBody>
      </p:sp>
      <p:sp>
        <p:nvSpPr>
          <p:cNvPr id="174"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5" name="Table 3"/>
          <p:cNvGraphicFramePr/>
          <p:nvPr/>
        </p:nvGraphicFramePr>
        <p:xfrm>
          <a:off x="457200" y="1661727"/>
          <a:ext cx="8271317" cy="466094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0606"/>
                <a:gridCol w="5844958"/>
                <a:gridCol w="125752"/>
              </a:tblGrid>
              <a:tr h="403151">
                <a:tc>
                  <a:txBody>
                    <a:bodyPr/>
                    <a:lstStyle/>
                    <a:p>
                      <a:pPr algn="just">
                        <a:defRPr sz="1800"/>
                      </a:pPr>
                      <a:r>
                        <a:rPr b="1" sz="1600">
                          <a:latin typeface="Arial"/>
                          <a:ea typeface="Arial"/>
                          <a:cs typeface="Arial"/>
                          <a:sym typeface="Arial"/>
                        </a:rPr>
                        <a:t>Principle</a:t>
                      </a:r>
                    </a:p>
                  </a:txBody>
                  <a:tcPr marL="73025" marR="73025" marT="73025" marB="73025" anchor="t" anchorCtr="0" horzOverflow="overflow">
                    <a:lnB w="38100">
                      <a:solidFill>
                        <a:srgbClr val="FFFFFF"/>
                      </a:solidFill>
                    </a:lnB>
                    <a:solidFill>
                      <a:schemeClr val="accent1"/>
                    </a:solidFill>
                  </a:tcPr>
                </a:tc>
                <a:tc gridSpan="2">
                  <a:txBody>
                    <a:bodyPr/>
                    <a:lstStyle/>
                    <a:p>
                      <a:pPr algn="just">
                        <a:defRPr sz="1800"/>
                      </a:pPr>
                      <a:r>
                        <a:rPr b="1" sz="1600">
                          <a:latin typeface="Arial"/>
                          <a:ea typeface="Arial"/>
                          <a:cs typeface="Arial"/>
                          <a:sym typeface="Arial"/>
                        </a:rPr>
                        <a:t>Description</a:t>
                      </a:r>
                    </a:p>
                  </a:txBody>
                  <a:tcPr marL="73025" marR="73025" marT="73025" marB="73025" anchor="t" anchorCtr="0" horzOverflow="overflow">
                    <a:lnB w="38100">
                      <a:solidFill>
                        <a:srgbClr val="FFFFFF"/>
                      </a:solidFill>
                    </a:lnB>
                    <a:solidFill>
                      <a:schemeClr val="accent1"/>
                    </a:solidFill>
                  </a:tcPr>
                </a:tc>
                <a:tc hMerge="1">
                  <a:tcPr/>
                </a:tc>
              </a:tr>
              <a:tr h="1083542">
                <a:tc>
                  <a:txBody>
                    <a:bodyPr/>
                    <a:lstStyle/>
                    <a:p>
                      <a:pPr algn="just">
                        <a:defRPr sz="1800"/>
                      </a:pPr>
                      <a:r>
                        <a:rPr sz="1600">
                          <a:solidFill>
                            <a:srgbClr val="0000FF"/>
                          </a:solidFill>
                          <a:latin typeface="Arial"/>
                          <a:ea typeface="Arial"/>
                          <a:cs typeface="Arial"/>
                          <a:sym typeface="Arial"/>
                        </a:rPr>
                        <a:t>Customer involvement </a:t>
                      </a:r>
                    </a:p>
                  </a:txBody>
                  <a:tcPr marL="0" marR="0" marT="0" marB="0" anchor="t" anchorCtr="0" horzOverflow="overflow">
                    <a:lnT w="38100">
                      <a:solidFill>
                        <a:srgbClr val="FFFFFF"/>
                      </a:solidFill>
                    </a:lnT>
                    <a:solidFill>
                      <a:srgbClr val="D0D8E8"/>
                    </a:solidFill>
                  </a:tcPr>
                </a:tc>
                <a:tc gridSpan="2">
                  <a:txBody>
                    <a:bodyPr/>
                    <a:lstStyle/>
                    <a:p>
                      <a:pPr algn="just">
                        <a:defRPr sz="1800"/>
                      </a:pPr>
                      <a:r>
                        <a:rPr sz="1600">
                          <a:latin typeface="Arial"/>
                          <a:ea typeface="Arial"/>
                          <a:cs typeface="Arial"/>
                          <a:sym typeface="Arial"/>
                        </a:rPr>
                        <a:t>Customers should be closely involved throughout the development process. Their role is provide and prioritize new system requirements and to evaluate the iterations of the system.</a:t>
                      </a:r>
                    </a:p>
                  </a:txBody>
                  <a:tcPr marL="0" marR="0" marT="0" marB="0" anchor="t" anchorCtr="0" horzOverflow="overflow">
                    <a:lnT w="38100">
                      <a:solidFill>
                        <a:srgbClr val="FFFFFF"/>
                      </a:solidFill>
                    </a:lnT>
                    <a:solidFill>
                      <a:srgbClr val="D0D8E8"/>
                    </a:solidFill>
                  </a:tcPr>
                </a:tc>
                <a:tc hMerge="1">
                  <a:tcPr/>
                </a:tc>
              </a:tr>
              <a:tr h="729977">
                <a:tc>
                  <a:txBody>
                    <a:bodyPr/>
                    <a:lstStyle/>
                    <a:p>
                      <a:pPr algn="just">
                        <a:defRPr sz="1800"/>
                      </a:pPr>
                      <a:r>
                        <a:rPr sz="1600">
                          <a:solidFill>
                            <a:srgbClr val="0000FF"/>
                          </a:solidFill>
                          <a:latin typeface="Arial"/>
                          <a:ea typeface="Arial"/>
                          <a:cs typeface="Arial"/>
                          <a:sym typeface="Arial"/>
                        </a:rPr>
                        <a:t>Incremental delivery</a:t>
                      </a:r>
                    </a:p>
                  </a:txBody>
                  <a:tcPr marL="0" marR="0" marT="0" marB="0" anchor="t" anchorCtr="0" horzOverflow="overflow">
                    <a:solidFill>
                      <a:srgbClr val="E9EDF4"/>
                    </a:solidFill>
                  </a:tcPr>
                </a:tc>
                <a:tc gridSpan="2">
                  <a:txBody>
                    <a:bodyPr/>
                    <a:lstStyle/>
                    <a:p>
                      <a:pPr algn="just">
                        <a:defRPr sz="1800"/>
                      </a:pPr>
                      <a:r>
                        <a:rPr sz="1600">
                          <a:latin typeface="Arial"/>
                          <a:ea typeface="Arial"/>
                          <a:cs typeface="Arial"/>
                          <a:sym typeface="Arial"/>
                        </a:rPr>
                        <a:t>The software is developed in increments with the customer specifying the requirements to be included in each increment.</a:t>
                      </a:r>
                    </a:p>
                  </a:txBody>
                  <a:tcPr marL="0" marR="0" marT="0" marB="0" anchor="t" anchorCtr="0" horzOverflow="overflow">
                    <a:solidFill>
                      <a:srgbClr val="E9EDF4"/>
                    </a:solidFill>
                  </a:tcPr>
                </a:tc>
                <a:tc hMerge="1">
                  <a:tcPr/>
                </a:tc>
              </a:tr>
              <a:tr h="881953">
                <a:tc>
                  <a:txBody>
                    <a:bodyPr/>
                    <a:lstStyle/>
                    <a:p>
                      <a:pPr algn="just">
                        <a:defRPr sz="1800"/>
                      </a:pPr>
                      <a:r>
                        <a:rPr sz="1600">
                          <a:solidFill>
                            <a:srgbClr val="0000FF"/>
                          </a:solidFill>
                          <a:latin typeface="Arial"/>
                          <a:ea typeface="Arial"/>
                          <a:cs typeface="Arial"/>
                          <a:sym typeface="Arial"/>
                        </a:rPr>
                        <a:t>People not process</a:t>
                      </a:r>
                    </a:p>
                  </a:txBody>
                  <a:tcPr marL="0" marR="0" marT="0" marB="0" anchor="t" anchorCtr="0" horzOverflow="overflow">
                    <a:solidFill>
                      <a:srgbClr val="D0D8E8"/>
                    </a:solidFill>
                  </a:tcPr>
                </a:tc>
                <a:tc gridSpan="2">
                  <a:txBody>
                    <a:bodyPr/>
                    <a:lstStyle/>
                    <a:p>
                      <a:pPr algn="just">
                        <a:defRPr sz="1800"/>
                      </a:pPr>
                      <a:r>
                        <a:rPr sz="1600">
                          <a:latin typeface="Arial"/>
                          <a:ea typeface="Arial"/>
                          <a:cs typeface="Arial"/>
                          <a:sym typeface="Arial"/>
                        </a:rPr>
                        <a:t>The skills of the development team should be recognized and exploited. Team members should be left to develop their own ways of working without prescriptive processes.</a:t>
                      </a:r>
                    </a:p>
                  </a:txBody>
                  <a:tcPr marL="0" marR="0" marT="0" marB="0" anchor="t" anchorCtr="0" horzOverflow="overflow">
                    <a:solidFill>
                      <a:srgbClr val="D0D8E8"/>
                    </a:solidFill>
                  </a:tcPr>
                </a:tc>
                <a:tc hMerge="1">
                  <a:tcPr/>
                </a:tc>
              </a:tr>
              <a:tr h="680364">
                <a:tc>
                  <a:txBody>
                    <a:bodyPr/>
                    <a:lstStyle/>
                    <a:p>
                      <a:pPr algn="just">
                        <a:defRPr sz="1800"/>
                      </a:pPr>
                      <a:r>
                        <a:rPr sz="1600">
                          <a:solidFill>
                            <a:srgbClr val="0000FF"/>
                          </a:solidFill>
                          <a:latin typeface="Arial"/>
                          <a:ea typeface="Arial"/>
                          <a:cs typeface="Arial"/>
                          <a:sym typeface="Arial"/>
                        </a:rPr>
                        <a:t>Embrace change</a:t>
                      </a:r>
                    </a:p>
                  </a:txBody>
                  <a:tcPr marL="0" marR="0" marT="0" marB="0" anchor="t" anchorCtr="0" horzOverflow="overflow">
                    <a:solidFill>
                      <a:srgbClr val="E9EDF4"/>
                    </a:solidFill>
                  </a:tcPr>
                </a:tc>
                <a:tc gridSpan="2">
                  <a:txBody>
                    <a:bodyPr/>
                    <a:lstStyle/>
                    <a:p>
                      <a:pPr algn="just">
                        <a:defRPr sz="1800"/>
                      </a:pPr>
                      <a:r>
                        <a:rPr sz="1600">
                          <a:latin typeface="Arial"/>
                          <a:ea typeface="Arial"/>
                          <a:cs typeface="Arial"/>
                          <a:sym typeface="Arial"/>
                        </a:rPr>
                        <a:t>Expect the system requirements to change and so design the system to accommodate these changes.</a:t>
                      </a:r>
                    </a:p>
                  </a:txBody>
                  <a:tcPr marL="0" marR="0" marT="0" marB="0" anchor="t" anchorCtr="0" horzOverflow="overflow">
                    <a:solidFill>
                      <a:srgbClr val="E9EDF4"/>
                    </a:solidFill>
                  </a:tcPr>
                </a:tc>
                <a:tc hMerge="1">
                  <a:tcPr/>
                </a:tc>
              </a:tr>
              <a:tr h="881953">
                <a:tc>
                  <a:txBody>
                    <a:bodyPr/>
                    <a:lstStyle/>
                    <a:p>
                      <a:pPr algn="just">
                        <a:defRPr sz="1800"/>
                      </a:pPr>
                      <a:r>
                        <a:rPr sz="1600">
                          <a:solidFill>
                            <a:srgbClr val="0000FF"/>
                          </a:solidFill>
                          <a:latin typeface="Arial"/>
                          <a:ea typeface="Arial"/>
                          <a:cs typeface="Arial"/>
                          <a:sym typeface="Arial"/>
                        </a:rPr>
                        <a:t>Maintain simplicity</a:t>
                      </a:r>
                    </a:p>
                  </a:txBody>
                  <a:tcPr marL="0" marR="0" marT="0" marB="0" anchor="t" anchorCtr="0" horzOverflow="overflow">
                    <a:solidFill>
                      <a:srgbClr val="D0D8E8"/>
                    </a:solidFill>
                  </a:tcPr>
                </a:tc>
                <a:tc>
                  <a:txBody>
                    <a:bodyPr/>
                    <a:lstStyle/>
                    <a:p>
                      <a:pPr algn="just">
                        <a:defRPr sz="1800"/>
                      </a:pPr>
                      <a:r>
                        <a:rPr sz="1600">
                          <a:latin typeface="Arial"/>
                          <a:ea typeface="Arial"/>
                          <a:cs typeface="Arial"/>
                          <a:sym typeface="Arial"/>
                        </a:rPr>
                        <a:t>Focus on simplicity in both the software being developed and in the development process. Wherever possible, actively work to eliminate complexity from the system.</a:t>
                      </a:r>
                    </a:p>
                  </a:txBody>
                  <a:tcPr marL="0" marR="0" marT="0" marB="0" anchor="t" anchorCtr="0" horzOverflow="overflow">
                    <a:solidFill>
                      <a:srgbClr val="D0D8E8"/>
                    </a:solidFill>
                  </a:tcPr>
                </a:tc>
                <a:tc>
                  <a:txBody>
                    <a:bodyPr/>
                    <a:lstStyle/>
                    <a:p>
                      <a:pPr algn="l">
                        <a:defRPr sz="1800"/>
                      </a:pPr>
                      <a:r>
                        <a:rPr sz="1100">
                          <a:latin typeface="Times New Roman"/>
                          <a:ea typeface="Times New Roman"/>
                          <a:cs typeface="Times New Roman"/>
                          <a:sym typeface="Times New Roman"/>
                        </a:rPr>
                        <a:t> </a:t>
                      </a:r>
                    </a:p>
                  </a:txBody>
                  <a:tcPr marL="0" marR="0" marT="0" marB="0" anchor="ctr" anchorCtr="0" horzOverflow="overflow">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78" name="Title 1"/>
          <p:cNvSpPr txBox="1"/>
          <p:nvPr>
            <p:ph type="title"/>
          </p:nvPr>
        </p:nvSpPr>
        <p:spPr>
          <a:xfrm>
            <a:off x="457199" y="274638"/>
            <a:ext cx="7293234" cy="1143001"/>
          </a:xfrm>
          <a:prstGeom prst="rect">
            <a:avLst/>
          </a:prstGeom>
        </p:spPr>
        <p:txBody>
          <a:bodyPr/>
          <a:lstStyle/>
          <a:p>
            <a:pPr/>
            <a:r>
              <a:t>Agile method applicability</a:t>
            </a:r>
          </a:p>
        </p:txBody>
      </p:sp>
      <p:sp>
        <p:nvSpPr>
          <p:cNvPr id="179" name="Content Placeholder 2"/>
          <p:cNvSpPr txBox="1"/>
          <p:nvPr>
            <p:ph type="body" idx="1"/>
          </p:nvPr>
        </p:nvSpPr>
        <p:spPr>
          <a:xfrm>
            <a:off x="457200" y="1600200"/>
            <a:ext cx="8229600" cy="4525963"/>
          </a:xfrm>
          <a:prstGeom prst="rect">
            <a:avLst/>
          </a:prstGeom>
        </p:spPr>
        <p:txBody>
          <a:bodyPr/>
          <a:lstStyle/>
          <a:p>
            <a:pPr/>
            <a:r>
              <a:t>Product development where a software company is developing a </a:t>
            </a:r>
            <a:r>
              <a:rPr>
                <a:solidFill>
                  <a:srgbClr val="0000FF"/>
                </a:solidFill>
              </a:rPr>
              <a:t>small or medium-sized </a:t>
            </a:r>
            <a:r>
              <a:t>product for sale </a:t>
            </a:r>
          </a:p>
          <a:p>
            <a:pPr lvl="1" marL="742950" indent="-285750">
              <a:spcBef>
                <a:spcPts val="300"/>
              </a:spcBef>
              <a:defRPr sz="2000"/>
            </a:pPr>
            <a:r>
              <a:t>Virtually all software products and apps are now developed using an agile approach</a:t>
            </a:r>
          </a:p>
          <a:p>
            <a:pPr>
              <a:defRPr>
                <a:solidFill>
                  <a:srgbClr val="0000FF"/>
                </a:solidFill>
              </a:defRPr>
            </a:pPr>
            <a:r>
              <a:t>Custom system development </a:t>
            </a:r>
            <a:r>
              <a:rPr>
                <a:solidFill>
                  <a:srgbClr val="46424D"/>
                </a:solidFill>
              </a:rPr>
              <a:t>within an organization, where there is a clear </a:t>
            </a:r>
            <a:r>
              <a:t>commitment from the customer </a:t>
            </a:r>
            <a:r>
              <a:rPr>
                <a:solidFill>
                  <a:srgbClr val="46424D"/>
                </a:solidFill>
              </a:rPr>
              <a:t>to become involved in the development process and where there are </a:t>
            </a:r>
            <a:r>
              <a:t>few external rules and regulations </a:t>
            </a:r>
            <a:r>
              <a:rPr>
                <a:solidFill>
                  <a:srgbClr val="46424D"/>
                </a:solidFill>
              </a:rPr>
              <a:t>that affect the software</a:t>
            </a:r>
          </a:p>
        </p:txBody>
      </p:sp>
      <p:sp>
        <p:nvSpPr>
          <p:cNvPr id="180"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83" name="Title 1"/>
          <p:cNvSpPr txBox="1"/>
          <p:nvPr>
            <p:ph type="title"/>
          </p:nvPr>
        </p:nvSpPr>
        <p:spPr>
          <a:xfrm>
            <a:off x="457200" y="2154238"/>
            <a:ext cx="8229600" cy="1143003"/>
          </a:xfrm>
          <a:prstGeom prst="rect">
            <a:avLst/>
          </a:prstGeom>
        </p:spPr>
        <p:txBody>
          <a:bodyPr/>
          <a:lstStyle>
            <a:lvl1pPr algn="ctr"/>
          </a:lstStyle>
          <a:p>
            <a:pPr/>
            <a:r>
              <a:t>Agile development techniques</a:t>
            </a:r>
          </a:p>
        </p:txBody>
      </p:sp>
      <p:sp>
        <p:nvSpPr>
          <p:cNvPr id="184" name="Content Placeholder 2"/>
          <p:cNvSpPr txBox="1"/>
          <p:nvPr>
            <p:ph type="body" idx="1"/>
          </p:nvPr>
        </p:nvSpPr>
        <p:spPr>
          <a:xfrm>
            <a:off x="457200" y="1600200"/>
            <a:ext cx="8229600" cy="4525963"/>
          </a:xfrm>
          <a:prstGeom prst="rect">
            <a:avLst/>
          </a:prstGeom>
        </p:spPr>
        <p:txBody>
          <a:bodyPr/>
          <a:lstStyle/>
          <a:p>
            <a:pPr/>
          </a:p>
        </p:txBody>
      </p:sp>
      <p:sp>
        <p:nvSpPr>
          <p:cNvPr id="185"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Picture 2" descr="Picture 2"/>
          <p:cNvPicPr>
            <a:picLocks noChangeAspect="1"/>
          </p:cNvPicPr>
          <p:nvPr/>
        </p:nvPicPr>
        <p:blipFill>
          <a:blip r:embed="rId2">
            <a:extLst/>
          </a:blip>
          <a:stretch>
            <a:fillRect/>
          </a:stretch>
        </p:blipFill>
        <p:spPr>
          <a:xfrm>
            <a:off x="1249265" y="3684234"/>
            <a:ext cx="6656963" cy="207105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89" name="Rectangle 2"/>
          <p:cNvSpPr txBox="1"/>
          <p:nvPr>
            <p:ph type="title"/>
          </p:nvPr>
        </p:nvSpPr>
        <p:spPr>
          <a:xfrm>
            <a:off x="457199" y="274638"/>
            <a:ext cx="7293234" cy="1143001"/>
          </a:xfrm>
          <a:prstGeom prst="rect">
            <a:avLst/>
          </a:prstGeom>
        </p:spPr>
        <p:txBody>
          <a:bodyPr/>
          <a:lstStyle/>
          <a:p>
            <a:pPr/>
            <a:r>
              <a:t>Extreme programming</a:t>
            </a:r>
          </a:p>
        </p:txBody>
      </p:sp>
      <p:sp>
        <p:nvSpPr>
          <p:cNvPr id="190" name="Rectangle 3"/>
          <p:cNvSpPr txBox="1"/>
          <p:nvPr>
            <p:ph type="body" idx="1"/>
          </p:nvPr>
        </p:nvSpPr>
        <p:spPr>
          <a:xfrm>
            <a:off x="457200" y="1600200"/>
            <a:ext cx="8229600" cy="4525963"/>
          </a:xfrm>
          <a:prstGeom prst="rect">
            <a:avLst/>
          </a:prstGeom>
        </p:spPr>
        <p:txBody>
          <a:bodyPr/>
          <a:lstStyle/>
          <a:p>
            <a:pPr>
              <a:lnSpc>
                <a:spcPct val="90000"/>
              </a:lnSpc>
            </a:pPr>
            <a:r>
              <a:t>A very influential agile method, developed in the late 1990s, that introduced a range of agile development techniques.</a:t>
            </a:r>
          </a:p>
          <a:p>
            <a:pPr>
              <a:lnSpc>
                <a:spcPct val="90000"/>
              </a:lnSpc>
              <a:defRPr>
                <a:solidFill>
                  <a:srgbClr val="0000FF"/>
                </a:solidFill>
              </a:defRPr>
            </a:pPr>
            <a:r>
              <a:t>Extreme Programming (XP) </a:t>
            </a:r>
            <a:r>
              <a:rPr>
                <a:solidFill>
                  <a:srgbClr val="46424D"/>
                </a:solidFill>
              </a:rPr>
              <a:t>takes an ‘extreme’ approach to iterative development. </a:t>
            </a:r>
          </a:p>
          <a:p>
            <a:pPr lvl="1" marL="742950" indent="-285750">
              <a:lnSpc>
                <a:spcPct val="90000"/>
              </a:lnSpc>
              <a:spcBef>
                <a:spcPts val="300"/>
              </a:spcBef>
              <a:defRPr sz="2000"/>
            </a:pPr>
            <a:r>
              <a:t>New versions may be built several times per day</a:t>
            </a:r>
          </a:p>
          <a:p>
            <a:pPr lvl="1" marL="742950" indent="-285750">
              <a:lnSpc>
                <a:spcPct val="90000"/>
              </a:lnSpc>
              <a:spcBef>
                <a:spcPts val="300"/>
              </a:spcBef>
              <a:defRPr sz="2000"/>
            </a:pPr>
            <a:r>
              <a:t>Increments are delivered to customers every 2 weeks</a:t>
            </a:r>
          </a:p>
          <a:p>
            <a:pPr lvl="1" marL="742950" indent="-285750">
              <a:lnSpc>
                <a:spcPct val="90000"/>
              </a:lnSpc>
              <a:spcBef>
                <a:spcPts val="300"/>
              </a:spcBef>
              <a:defRPr sz="2000"/>
            </a:pPr>
            <a:r>
              <a:t>All tests must be run for every build and the build is only accepted if tests run successfully</a:t>
            </a:r>
          </a:p>
        </p:txBody>
      </p:sp>
      <p:sp>
        <p:nvSpPr>
          <p:cNvPr id="191"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94" name="Title 1"/>
          <p:cNvSpPr txBox="1"/>
          <p:nvPr>
            <p:ph type="title"/>
          </p:nvPr>
        </p:nvSpPr>
        <p:spPr>
          <a:xfrm>
            <a:off x="457199" y="274638"/>
            <a:ext cx="7293234" cy="1143001"/>
          </a:xfrm>
          <a:prstGeom prst="rect">
            <a:avLst/>
          </a:prstGeom>
        </p:spPr>
        <p:txBody>
          <a:bodyPr/>
          <a:lstStyle/>
          <a:p>
            <a:pPr/>
            <a:r>
              <a:t>The extreme programming release cycle </a:t>
            </a:r>
          </a:p>
        </p:txBody>
      </p:sp>
      <p:sp>
        <p:nvSpPr>
          <p:cNvPr id="195"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6" name="Picture 3" descr="Picture 3"/>
          <p:cNvPicPr>
            <a:picLocks noChangeAspect="1"/>
          </p:cNvPicPr>
          <p:nvPr/>
        </p:nvPicPr>
        <p:blipFill>
          <a:blip r:embed="rId2">
            <a:extLst/>
          </a:blip>
          <a:stretch>
            <a:fillRect/>
          </a:stretch>
        </p:blipFill>
        <p:spPr>
          <a:xfrm>
            <a:off x="1192427" y="2372086"/>
            <a:ext cx="6558006" cy="285627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99" name="Title 1"/>
          <p:cNvSpPr txBox="1"/>
          <p:nvPr>
            <p:ph type="title"/>
          </p:nvPr>
        </p:nvSpPr>
        <p:spPr>
          <a:xfrm>
            <a:off x="457199" y="274638"/>
            <a:ext cx="7293234" cy="1143001"/>
          </a:xfrm>
          <a:prstGeom prst="rect">
            <a:avLst/>
          </a:prstGeom>
        </p:spPr>
        <p:txBody>
          <a:bodyPr/>
          <a:lstStyle/>
          <a:p>
            <a:pPr/>
            <a:r>
              <a:t>Extreme programming practices (a) </a:t>
            </a:r>
          </a:p>
        </p:txBody>
      </p:sp>
      <p:sp>
        <p:nvSpPr>
          <p:cNvPr id="200"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01" name="Table 3"/>
          <p:cNvGraphicFramePr/>
          <p:nvPr/>
        </p:nvGraphicFramePr>
        <p:xfrm>
          <a:off x="457200" y="1580270"/>
          <a:ext cx="8325364" cy="459378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59628"/>
                <a:gridCol w="5965736"/>
              </a:tblGrid>
              <a:tr h="471672">
                <a:tc>
                  <a:txBody>
                    <a:bodyPr/>
                    <a:lstStyle/>
                    <a:p>
                      <a:pPr algn="just">
                        <a:defRPr sz="1800"/>
                      </a:pPr>
                      <a:r>
                        <a:rPr b="1" sz="1600">
                          <a:latin typeface="Arial"/>
                          <a:ea typeface="Arial"/>
                          <a:cs typeface="Arial"/>
                          <a:sym typeface="Arial"/>
                        </a:rPr>
                        <a:t>Principle or practice</a:t>
                      </a:r>
                    </a:p>
                  </a:txBody>
                  <a:tcPr marL="73025" marR="73025" marT="73025" marB="73025" anchor="t" anchorCtr="0" horzOverflow="overflow">
                    <a:lnB w="38100">
                      <a:solidFill>
                        <a:srgbClr val="FFFFFF"/>
                      </a:solidFill>
                    </a:lnB>
                    <a:solidFill>
                      <a:schemeClr val="accent1"/>
                    </a:solidFill>
                  </a:tcPr>
                </a:tc>
                <a:tc>
                  <a:txBody>
                    <a:bodyPr/>
                    <a:lstStyle/>
                    <a:p>
                      <a:pPr algn="just">
                        <a:defRPr sz="1800"/>
                      </a:pPr>
                      <a:r>
                        <a:rPr b="1" sz="1600">
                          <a:latin typeface="Arial"/>
                          <a:ea typeface="Arial"/>
                          <a:cs typeface="Arial"/>
                          <a:sym typeface="Arial"/>
                        </a:rPr>
                        <a:t>Description</a:t>
                      </a:r>
                    </a:p>
                  </a:txBody>
                  <a:tcPr marL="73025" marR="73025" marT="73025" marB="73025" anchor="t" anchorCtr="0" horzOverflow="overflow">
                    <a:lnB w="38100">
                      <a:solidFill>
                        <a:srgbClr val="FFFFFF"/>
                      </a:solidFill>
                    </a:lnB>
                    <a:solidFill>
                      <a:schemeClr val="accent1"/>
                    </a:solidFill>
                  </a:tcPr>
                </a:tc>
              </a:tr>
              <a:tr h="1173847">
                <a:tc>
                  <a:txBody>
                    <a:bodyPr/>
                    <a:lstStyle/>
                    <a:p>
                      <a:pPr algn="just">
                        <a:defRPr sz="1800"/>
                      </a:pPr>
                      <a:r>
                        <a:rPr sz="1600">
                          <a:solidFill>
                            <a:srgbClr val="0000FF"/>
                          </a:solidFill>
                          <a:latin typeface="Arial"/>
                          <a:ea typeface="Arial"/>
                          <a:cs typeface="Arial"/>
                          <a:sym typeface="Arial"/>
                        </a:rPr>
                        <a:t>Incremental planning</a:t>
                      </a:r>
                    </a:p>
                  </a:txBody>
                  <a:tcPr marL="0" marR="0" marT="0" marB="0" anchor="t" anchorCtr="0" horzOverflow="overflow">
                    <a:lnT w="38100">
                      <a:solidFill>
                        <a:srgbClr val="FFFFFF"/>
                      </a:solidFill>
                    </a:lnT>
                    <a:solidFill>
                      <a:srgbClr val="D0D8E8"/>
                    </a:solidFill>
                  </a:tcPr>
                </a:tc>
                <a:tc>
                  <a:txBody>
                    <a:bodyPr/>
                    <a:lstStyle/>
                    <a:p>
                      <a:pPr algn="just">
                        <a:defRPr sz="1800"/>
                      </a:pPr>
                      <a:r>
                        <a:rPr sz="1600">
                          <a:latin typeface="Arial"/>
                          <a:ea typeface="Arial"/>
                          <a:cs typeface="Arial"/>
                          <a:sym typeface="Arial"/>
                        </a:rPr>
                        <a:t>Requirements are recorded on story cards and the stories to be included in a release are determined by the time available and their relative priority. The developers break these stories into development ‘Tasks’. See Figures 3.5 and 3.6.</a:t>
                      </a:r>
                    </a:p>
                  </a:txBody>
                  <a:tcPr marL="0" marR="0" marT="0" marB="0" anchor="t" anchorCtr="0" horzOverflow="overflow">
                    <a:lnT w="38100">
                      <a:solidFill>
                        <a:srgbClr val="FFFFFF"/>
                      </a:solidFill>
                    </a:lnT>
                    <a:solidFill>
                      <a:srgbClr val="D0D8E8"/>
                    </a:solidFill>
                  </a:tcPr>
                </a:tc>
              </a:tr>
              <a:tr h="955457">
                <a:tc>
                  <a:txBody>
                    <a:bodyPr/>
                    <a:lstStyle/>
                    <a:p>
                      <a:pPr algn="just">
                        <a:defRPr sz="1800"/>
                      </a:pPr>
                      <a:r>
                        <a:rPr sz="1600">
                          <a:solidFill>
                            <a:srgbClr val="0000FF"/>
                          </a:solidFill>
                          <a:latin typeface="Arial"/>
                          <a:ea typeface="Arial"/>
                          <a:cs typeface="Arial"/>
                          <a:sym typeface="Arial"/>
                        </a:rPr>
                        <a:t>Small releases</a:t>
                      </a:r>
                    </a:p>
                  </a:txBody>
                  <a:tcPr marL="0" marR="0" marT="0" marB="0" anchor="t" anchorCtr="0" horzOverflow="overflow">
                    <a:solidFill>
                      <a:srgbClr val="E9EDF4"/>
                    </a:solidFill>
                  </a:tcPr>
                </a:tc>
                <a:tc>
                  <a:txBody>
                    <a:bodyPr/>
                    <a:lstStyle/>
                    <a:p>
                      <a:pPr algn="just">
                        <a:defRPr sz="1800"/>
                      </a:pPr>
                      <a:r>
                        <a:rPr sz="1600">
                          <a:latin typeface="Arial"/>
                          <a:ea typeface="Arial"/>
                          <a:cs typeface="Arial"/>
                          <a:sym typeface="Arial"/>
                        </a:rPr>
                        <a:t>The minimal useful set of functionality that provides business value is developed first. Releases of the system are frequent and incrementally add functionality to the first release.</a:t>
                      </a:r>
                    </a:p>
                  </a:txBody>
                  <a:tcPr marL="0" marR="0" marT="0" marB="0" anchor="t" anchorCtr="0" horzOverflow="overflow">
                    <a:solidFill>
                      <a:srgbClr val="E9EDF4"/>
                    </a:solidFill>
                  </a:tcPr>
                </a:tc>
              </a:tr>
              <a:tr h="518676">
                <a:tc>
                  <a:txBody>
                    <a:bodyPr/>
                    <a:lstStyle/>
                    <a:p>
                      <a:pPr algn="just">
                        <a:defRPr sz="1800"/>
                      </a:pPr>
                      <a:r>
                        <a:rPr sz="1600">
                          <a:solidFill>
                            <a:srgbClr val="0000FF"/>
                          </a:solidFill>
                          <a:latin typeface="Arial"/>
                          <a:ea typeface="Arial"/>
                          <a:cs typeface="Arial"/>
                          <a:sym typeface="Arial"/>
                        </a:rPr>
                        <a:t>Simple design </a:t>
                      </a:r>
                    </a:p>
                  </a:txBody>
                  <a:tcPr marL="0" marR="0" marT="0" marB="0" anchor="t" anchorCtr="0" horzOverflow="overflow">
                    <a:solidFill>
                      <a:srgbClr val="D0D8E8"/>
                    </a:solidFill>
                  </a:tcPr>
                </a:tc>
                <a:tc>
                  <a:txBody>
                    <a:bodyPr/>
                    <a:lstStyle/>
                    <a:p>
                      <a:pPr algn="just">
                        <a:defRPr sz="1800"/>
                      </a:pPr>
                      <a:r>
                        <a:rPr sz="1600">
                          <a:latin typeface="Arial"/>
                          <a:ea typeface="Arial"/>
                          <a:cs typeface="Arial"/>
                          <a:sym typeface="Arial"/>
                        </a:rPr>
                        <a:t>Enough design is carried out to meet the current requirements and no more.</a:t>
                      </a:r>
                    </a:p>
                  </a:txBody>
                  <a:tcPr marL="0" marR="0" marT="0" marB="0" anchor="t" anchorCtr="0" horzOverflow="overflow">
                    <a:solidFill>
                      <a:srgbClr val="D0D8E8"/>
                    </a:solidFill>
                  </a:tcPr>
                </a:tc>
              </a:tr>
              <a:tr h="737067">
                <a:tc>
                  <a:txBody>
                    <a:bodyPr/>
                    <a:lstStyle/>
                    <a:p>
                      <a:pPr algn="just">
                        <a:defRPr sz="1800"/>
                      </a:pPr>
                      <a:r>
                        <a:rPr sz="1600">
                          <a:solidFill>
                            <a:srgbClr val="0000FF"/>
                          </a:solidFill>
                          <a:latin typeface="Arial"/>
                          <a:ea typeface="Arial"/>
                          <a:cs typeface="Arial"/>
                          <a:sym typeface="Arial"/>
                        </a:rPr>
                        <a:t>Test-first development</a:t>
                      </a:r>
                    </a:p>
                  </a:txBody>
                  <a:tcPr marL="0" marR="0" marT="0" marB="0" anchor="t" anchorCtr="0" horzOverflow="overflow">
                    <a:solidFill>
                      <a:srgbClr val="E9EDF4"/>
                    </a:solidFill>
                  </a:tcPr>
                </a:tc>
                <a:tc>
                  <a:txBody>
                    <a:bodyPr/>
                    <a:lstStyle/>
                    <a:p>
                      <a:pPr algn="just">
                        <a:defRPr sz="1800"/>
                      </a:pPr>
                      <a:r>
                        <a:rPr sz="1600">
                          <a:latin typeface="Arial"/>
                          <a:ea typeface="Arial"/>
                          <a:cs typeface="Arial"/>
                          <a:sym typeface="Arial"/>
                        </a:rPr>
                        <a:t>An automated unit test framework is used to write tests for a new piece of functionality before that functionality itself is implemented.</a:t>
                      </a:r>
                    </a:p>
                  </a:txBody>
                  <a:tcPr marL="0" marR="0" marT="0" marB="0" anchor="t" anchorCtr="0" horzOverflow="overflow">
                    <a:solidFill>
                      <a:srgbClr val="E9EDF4"/>
                    </a:solidFill>
                  </a:tcPr>
                </a:tc>
              </a:tr>
              <a:tr h="737067">
                <a:tc>
                  <a:txBody>
                    <a:bodyPr/>
                    <a:lstStyle/>
                    <a:p>
                      <a:pPr algn="just">
                        <a:defRPr sz="1800"/>
                      </a:pPr>
                      <a:r>
                        <a:rPr sz="1600">
                          <a:solidFill>
                            <a:srgbClr val="0000FF"/>
                          </a:solidFill>
                          <a:latin typeface="Arial"/>
                          <a:ea typeface="Arial"/>
                          <a:cs typeface="Arial"/>
                          <a:sym typeface="Arial"/>
                        </a:rPr>
                        <a:t>Refactoring</a:t>
                      </a:r>
                    </a:p>
                  </a:txBody>
                  <a:tcPr marL="0" marR="0" marT="0" marB="0" anchor="t" anchorCtr="0" horzOverflow="overflow">
                    <a:solidFill>
                      <a:srgbClr val="D0D8E8"/>
                    </a:solidFill>
                  </a:tcPr>
                </a:tc>
                <a:tc>
                  <a:txBody>
                    <a:bodyPr/>
                    <a:lstStyle/>
                    <a:p>
                      <a:pPr algn="just">
                        <a:defRPr sz="1800"/>
                      </a:pPr>
                      <a:r>
                        <a:rPr sz="1600">
                          <a:latin typeface="Arial"/>
                          <a:ea typeface="Arial"/>
                          <a:cs typeface="Arial"/>
                          <a:sym typeface="Arial"/>
                        </a:rPr>
                        <a:t>All developers are expected to refactor the code continuously as soon as possible code improvements are found. This keeps the code simple and maintainable.</a:t>
                      </a:r>
                    </a:p>
                  </a:txBody>
                  <a:tcPr marL="0" marR="0" marT="0" marB="0" anchor="t" anchorCtr="0" horzOverflow="overflow">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04" name="Title 1"/>
          <p:cNvSpPr txBox="1"/>
          <p:nvPr>
            <p:ph type="title"/>
          </p:nvPr>
        </p:nvSpPr>
        <p:spPr>
          <a:xfrm>
            <a:off x="457199" y="274638"/>
            <a:ext cx="7293234" cy="1143001"/>
          </a:xfrm>
          <a:prstGeom prst="rect">
            <a:avLst/>
          </a:prstGeom>
        </p:spPr>
        <p:txBody>
          <a:bodyPr/>
          <a:lstStyle/>
          <a:p>
            <a:pPr/>
            <a:r>
              <a:t>Extreme programming practices (b)</a:t>
            </a:r>
          </a:p>
        </p:txBody>
      </p:sp>
      <p:sp>
        <p:nvSpPr>
          <p:cNvPr id="205"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06" name="Table 3"/>
          <p:cNvGraphicFramePr/>
          <p:nvPr/>
        </p:nvGraphicFramePr>
        <p:xfrm>
          <a:off x="457198" y="1990725"/>
          <a:ext cx="8217273" cy="438598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85663"/>
                <a:gridCol w="5931608"/>
              </a:tblGrid>
              <a:tr h="612192">
                <a:tc>
                  <a:txBody>
                    <a:bodyPr/>
                    <a:lstStyle/>
                    <a:p>
                      <a:pPr algn="just">
                        <a:defRPr b="0" sz="1800">
                          <a:solidFill>
                            <a:srgbClr val="000000"/>
                          </a:solidFill>
                        </a:defRPr>
                      </a:pPr>
                      <a:r>
                        <a:rPr sz="1600">
                          <a:solidFill>
                            <a:srgbClr val="0000FF"/>
                          </a:solidFill>
                          <a:latin typeface="Arial"/>
                          <a:ea typeface="Arial"/>
                          <a:cs typeface="Arial"/>
                          <a:sym typeface="Arial"/>
                        </a:rPr>
                        <a:t>Pair programming</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solidFill>
                      <a:srgbClr val="E8ECF4"/>
                    </a:solidFill>
                  </a:tcPr>
                </a:tc>
                <a:tc>
                  <a:txBody>
                    <a:bodyPr/>
                    <a:lstStyle/>
                    <a:p>
                      <a:pPr algn="just">
                        <a:defRPr b="0" sz="1800">
                          <a:solidFill>
                            <a:srgbClr val="000000"/>
                          </a:solidFill>
                        </a:defRPr>
                      </a:pPr>
                      <a:r>
                        <a:rPr sz="1600">
                          <a:latin typeface="Arial"/>
                          <a:ea typeface="Arial"/>
                          <a:cs typeface="Arial"/>
                          <a:sym typeface="Arial"/>
                        </a:rPr>
                        <a:t>Developers work in pairs, checking each other’s work and providing the support to always do a good job.</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solidFill>
                      <a:srgbClr val="E8ECF4"/>
                    </a:solidFill>
                  </a:tcPr>
                </a:tc>
              </a:tr>
              <a:tr h="830234">
                <a:tc>
                  <a:txBody>
                    <a:bodyPr/>
                    <a:lstStyle/>
                    <a:p>
                      <a:pPr algn="just">
                        <a:defRPr sz="1800"/>
                      </a:pPr>
                      <a:r>
                        <a:rPr sz="1600">
                          <a:solidFill>
                            <a:srgbClr val="0000FF"/>
                          </a:solidFill>
                          <a:latin typeface="Arial"/>
                          <a:ea typeface="Arial"/>
                          <a:cs typeface="Arial"/>
                          <a:sym typeface="Arial"/>
                        </a:rPr>
                        <a:t>Collective ownership</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c>
                  <a:txBody>
                    <a:bodyPr/>
                    <a:lstStyle/>
                    <a:p>
                      <a:pPr algn="just">
                        <a:defRPr sz="1800"/>
                      </a:pPr>
                      <a:r>
                        <a:rPr sz="1600">
                          <a:latin typeface="Arial"/>
                          <a:ea typeface="Arial"/>
                          <a:cs typeface="Arial"/>
                          <a:sym typeface="Arial"/>
                        </a:rPr>
                        <a:t>The pairs of developers work on all areas of the system, so that no islands of expertise develop and all the developers take responsibility for all of the code. Anyone can change anything.</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r>
              <a:tr h="830234">
                <a:tc>
                  <a:txBody>
                    <a:bodyPr/>
                    <a:lstStyle/>
                    <a:p>
                      <a:pPr algn="just">
                        <a:defRPr sz="1800"/>
                      </a:pPr>
                      <a:r>
                        <a:rPr sz="1600">
                          <a:solidFill>
                            <a:srgbClr val="0000FF"/>
                          </a:solidFill>
                          <a:latin typeface="Arial"/>
                          <a:ea typeface="Arial"/>
                          <a:cs typeface="Arial"/>
                          <a:sym typeface="Arial"/>
                        </a:rPr>
                        <a:t>Continuous integration</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c>
                  <a:txBody>
                    <a:bodyPr/>
                    <a:lstStyle/>
                    <a:p>
                      <a:pPr algn="just">
                        <a:defRPr sz="1800"/>
                      </a:pPr>
                      <a:r>
                        <a:rPr sz="1600">
                          <a:latin typeface="Arial"/>
                          <a:ea typeface="Arial"/>
                          <a:cs typeface="Arial"/>
                          <a:sym typeface="Arial"/>
                        </a:rPr>
                        <a:t>As soon as the work on a task is complete, it is integrated into the whole system. After any such integration, all the unit tests in the system must pass.</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r>
              <a:tr h="830234">
                <a:tc>
                  <a:txBody>
                    <a:bodyPr/>
                    <a:lstStyle/>
                    <a:p>
                      <a:pPr algn="just">
                        <a:defRPr sz="1800"/>
                      </a:pPr>
                      <a:r>
                        <a:rPr sz="1600">
                          <a:solidFill>
                            <a:srgbClr val="0000FF"/>
                          </a:solidFill>
                          <a:latin typeface="Arial"/>
                          <a:ea typeface="Arial"/>
                          <a:cs typeface="Arial"/>
                          <a:sym typeface="Arial"/>
                        </a:rPr>
                        <a:t>Sustainable pace</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c>
                  <a:txBody>
                    <a:bodyPr/>
                    <a:lstStyle/>
                    <a:p>
                      <a:pPr algn="just">
                        <a:defRPr sz="1800"/>
                      </a:pPr>
                      <a:r>
                        <a:rPr sz="1600">
                          <a:latin typeface="Arial"/>
                          <a:ea typeface="Arial"/>
                          <a:cs typeface="Arial"/>
                          <a:sym typeface="Arial"/>
                        </a:rPr>
                        <a:t>Large amounts of overtime are not considered acceptable as the net effect is often to reduce code quality and medium term productivity</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r>
              <a:tr h="1283088">
                <a:tc>
                  <a:txBody>
                    <a:bodyPr/>
                    <a:lstStyle/>
                    <a:p>
                      <a:pPr algn="just">
                        <a:defRPr sz="1800"/>
                      </a:pPr>
                      <a:r>
                        <a:rPr sz="1600">
                          <a:solidFill>
                            <a:srgbClr val="0000FF"/>
                          </a:solidFill>
                          <a:latin typeface="Arial"/>
                          <a:ea typeface="Arial"/>
                          <a:cs typeface="Arial"/>
                          <a:sym typeface="Arial"/>
                        </a:rPr>
                        <a:t>On-site customer</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c>
                  <a:txBody>
                    <a:bodyPr/>
                    <a:lstStyle/>
                    <a:p>
                      <a:pPr algn="just">
                        <a:defRPr sz="1800"/>
                      </a:pPr>
                      <a:r>
                        <a:rPr sz="1600">
                          <a:latin typeface="Arial"/>
                          <a:ea typeface="Arial"/>
                          <a:cs typeface="Arial"/>
                          <a:sym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p>
                  </a:txBody>
                  <a:tcPr marL="0" marR="0" marT="0" marB="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09" name="Rectangle 2"/>
          <p:cNvSpPr txBox="1"/>
          <p:nvPr>
            <p:ph type="title"/>
          </p:nvPr>
        </p:nvSpPr>
        <p:spPr>
          <a:xfrm>
            <a:off x="457199" y="274638"/>
            <a:ext cx="7293234" cy="1143001"/>
          </a:xfrm>
          <a:prstGeom prst="rect">
            <a:avLst/>
          </a:prstGeom>
        </p:spPr>
        <p:txBody>
          <a:bodyPr/>
          <a:lstStyle/>
          <a:p>
            <a:pPr>
              <a:defRPr>
                <a:solidFill>
                  <a:srgbClr val="C00000"/>
                </a:solidFill>
              </a:defRPr>
            </a:pPr>
            <a:r>
              <a:t>XP</a:t>
            </a:r>
            <a:r>
              <a:rPr>
                <a:solidFill>
                  <a:srgbClr val="46424D"/>
                </a:solidFill>
              </a:rPr>
              <a:t> and </a:t>
            </a:r>
            <a:r>
              <a:t>agile principles</a:t>
            </a:r>
          </a:p>
        </p:txBody>
      </p:sp>
      <p:sp>
        <p:nvSpPr>
          <p:cNvPr id="210" name="Rectangle 3"/>
          <p:cNvSpPr txBox="1"/>
          <p:nvPr>
            <p:ph type="body" idx="1"/>
          </p:nvPr>
        </p:nvSpPr>
        <p:spPr>
          <a:xfrm>
            <a:off x="457200" y="1600200"/>
            <a:ext cx="8229600" cy="4525963"/>
          </a:xfrm>
          <a:prstGeom prst="rect">
            <a:avLst/>
          </a:prstGeom>
        </p:spPr>
        <p:txBody>
          <a:bodyPr/>
          <a:lstStyle/>
          <a:p>
            <a:pPr>
              <a:defRPr>
                <a:solidFill>
                  <a:srgbClr val="0000FF"/>
                </a:solidFill>
              </a:defRPr>
            </a:pPr>
            <a:r>
              <a:t>Incremental development </a:t>
            </a:r>
            <a:r>
              <a:rPr>
                <a:solidFill>
                  <a:srgbClr val="46424D"/>
                </a:solidFill>
              </a:rPr>
              <a:t>is supported through small, frequent system releases</a:t>
            </a:r>
          </a:p>
          <a:p>
            <a:pPr>
              <a:defRPr>
                <a:solidFill>
                  <a:srgbClr val="0000FF"/>
                </a:solidFill>
              </a:defRPr>
            </a:pPr>
            <a:r>
              <a:t>Customer involvement </a:t>
            </a:r>
            <a:r>
              <a:rPr>
                <a:solidFill>
                  <a:srgbClr val="46424D"/>
                </a:solidFill>
              </a:rPr>
              <a:t>means full-time customer engagement with the team</a:t>
            </a:r>
          </a:p>
          <a:p>
            <a:pPr>
              <a:defRPr>
                <a:solidFill>
                  <a:srgbClr val="0000FF"/>
                </a:solidFill>
              </a:defRPr>
            </a:pPr>
            <a:r>
              <a:t>People not process </a:t>
            </a:r>
            <a:r>
              <a:rPr>
                <a:solidFill>
                  <a:srgbClr val="46424D"/>
                </a:solidFill>
              </a:rPr>
              <a:t>through pair programming, collective ownership and a process that avoids long working hours</a:t>
            </a:r>
          </a:p>
          <a:p>
            <a:pPr>
              <a:defRPr>
                <a:solidFill>
                  <a:srgbClr val="0000FF"/>
                </a:solidFill>
              </a:defRPr>
            </a:pPr>
            <a:r>
              <a:t>Change</a:t>
            </a:r>
            <a:r>
              <a:rPr>
                <a:solidFill>
                  <a:srgbClr val="46424D"/>
                </a:solidFill>
              </a:rPr>
              <a:t> supported through regular system releases</a:t>
            </a:r>
          </a:p>
          <a:p>
            <a:pPr>
              <a:defRPr>
                <a:solidFill>
                  <a:srgbClr val="0000FF"/>
                </a:solidFill>
              </a:defRPr>
            </a:pPr>
            <a:r>
              <a:t>Maintaining simplicity </a:t>
            </a:r>
            <a:r>
              <a:rPr>
                <a:solidFill>
                  <a:srgbClr val="46424D"/>
                </a:solidFill>
              </a:rPr>
              <a:t>through constant refactoring of code</a:t>
            </a:r>
          </a:p>
        </p:txBody>
      </p:sp>
      <p:sp>
        <p:nvSpPr>
          <p:cNvPr id="211"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14" name="Title 1"/>
          <p:cNvSpPr txBox="1"/>
          <p:nvPr>
            <p:ph type="title"/>
          </p:nvPr>
        </p:nvSpPr>
        <p:spPr>
          <a:xfrm>
            <a:off x="457199" y="274638"/>
            <a:ext cx="7293234" cy="1143001"/>
          </a:xfrm>
          <a:prstGeom prst="rect">
            <a:avLst/>
          </a:prstGeom>
        </p:spPr>
        <p:txBody>
          <a:bodyPr/>
          <a:lstStyle/>
          <a:p>
            <a:pPr/>
            <a:r>
              <a:t>Influential XP practices</a:t>
            </a:r>
          </a:p>
        </p:txBody>
      </p:sp>
      <p:sp>
        <p:nvSpPr>
          <p:cNvPr id="215" name="Content Placeholder 2"/>
          <p:cNvSpPr txBox="1"/>
          <p:nvPr>
            <p:ph type="body" idx="1"/>
          </p:nvPr>
        </p:nvSpPr>
        <p:spPr>
          <a:xfrm>
            <a:off x="457200" y="1600200"/>
            <a:ext cx="8229600" cy="4525963"/>
          </a:xfrm>
          <a:prstGeom prst="rect">
            <a:avLst/>
          </a:prstGeom>
        </p:spPr>
        <p:txBody>
          <a:bodyPr/>
          <a:lstStyle/>
          <a:p>
            <a:pPr/>
            <a:r>
              <a:t>Extreme programming has a </a:t>
            </a:r>
            <a:r>
              <a:rPr>
                <a:solidFill>
                  <a:srgbClr val="0000FF"/>
                </a:solidFill>
              </a:rPr>
              <a:t>technical focus </a:t>
            </a:r>
            <a:r>
              <a:t>and is not easy to integrate with management practice in most organizations</a:t>
            </a:r>
          </a:p>
          <a:p>
            <a:pPr/>
            <a:r>
              <a:t>Consequently, while agile development uses practices from XP, the method as originally defined is not widely used</a:t>
            </a:r>
          </a:p>
          <a:p>
            <a:pPr>
              <a:defRPr>
                <a:solidFill>
                  <a:srgbClr val="0000FF"/>
                </a:solidFill>
              </a:defRPr>
            </a:pPr>
            <a:r>
              <a:t>Key practices</a:t>
            </a:r>
          </a:p>
          <a:p>
            <a:pPr lvl="1" marL="742950" indent="-285750">
              <a:spcBef>
                <a:spcPts val="300"/>
              </a:spcBef>
              <a:defRPr sz="2000"/>
            </a:pPr>
            <a:r>
              <a:t>User stories for specification</a:t>
            </a:r>
          </a:p>
          <a:p>
            <a:pPr lvl="1" marL="742950" indent="-285750">
              <a:spcBef>
                <a:spcPts val="300"/>
              </a:spcBef>
              <a:defRPr sz="2000"/>
            </a:pPr>
            <a:r>
              <a:t>Refactoring</a:t>
            </a:r>
          </a:p>
          <a:p>
            <a:pPr lvl="1" marL="742950" indent="-285750">
              <a:spcBef>
                <a:spcPts val="300"/>
              </a:spcBef>
              <a:defRPr sz="2000"/>
            </a:pPr>
            <a:r>
              <a:t>Test-first development</a:t>
            </a:r>
          </a:p>
          <a:p>
            <a:pPr lvl="1" marL="742950" indent="-285750">
              <a:spcBef>
                <a:spcPts val="300"/>
              </a:spcBef>
              <a:defRPr sz="2000"/>
            </a:pPr>
            <a:r>
              <a:t>Pair programming</a:t>
            </a:r>
          </a:p>
        </p:txBody>
      </p:sp>
      <p:sp>
        <p:nvSpPr>
          <p:cNvPr id="216"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Upcoming Workshops"/>
          <p:cNvSpPr txBox="1"/>
          <p:nvPr>
            <p:ph type="title"/>
          </p:nvPr>
        </p:nvSpPr>
        <p:spPr>
          <a:prstGeom prst="rect">
            <a:avLst/>
          </a:prstGeom>
        </p:spPr>
        <p:txBody>
          <a:bodyPr/>
          <a:lstStyle/>
          <a:p>
            <a:pPr/>
            <a:r>
              <a:t>Upcoming Workshops</a:t>
            </a:r>
          </a:p>
        </p:txBody>
      </p:sp>
      <p:sp>
        <p:nvSpPr>
          <p:cNvPr id="219" name="Github Workshop 9/26 (Thursday) 6 PM - 7 PM  in WPEB 100 with Zach Estreito…"/>
          <p:cNvSpPr txBox="1"/>
          <p:nvPr>
            <p:ph type="body" idx="1"/>
          </p:nvPr>
        </p:nvSpPr>
        <p:spPr>
          <a:prstGeom prst="rect">
            <a:avLst/>
          </a:prstGeom>
        </p:spPr>
        <p:txBody>
          <a:bodyPr/>
          <a:lstStyle/>
          <a:p>
            <a:pPr marL="322325" indent="-322325" defTabSz="429768">
              <a:spcBef>
                <a:spcPts val="500"/>
              </a:spcBef>
              <a:defRPr sz="2256"/>
            </a:pPr>
            <a:r>
              <a:rPr b="1"/>
              <a:t>Github Workshop</a:t>
            </a:r>
            <a:r>
              <a:t> </a:t>
            </a:r>
            <a:r>
              <a:rPr b="1"/>
              <a:t>9/26 (Thursday) 6 PM - 7 PM </a:t>
            </a:r>
            <a:r>
              <a:t> in </a:t>
            </a:r>
            <a:r>
              <a:rPr b="1"/>
              <a:t>WPEB 100 </a:t>
            </a:r>
            <a:r>
              <a:t>with Zach Estreito</a:t>
            </a:r>
          </a:p>
          <a:p>
            <a:pPr lvl="1" marL="752094" indent="-322325" defTabSz="429768">
              <a:spcBef>
                <a:spcPts val="500"/>
              </a:spcBef>
              <a:buChar char="◇"/>
              <a:defRPr sz="2256"/>
            </a:pPr>
            <a:r>
              <a:t>Only 58 seats; please register </a:t>
            </a:r>
          </a:p>
          <a:p>
            <a:pPr lvl="2" marL="1181861" indent="-322325" defTabSz="429768">
              <a:spcBef>
                <a:spcPts val="500"/>
              </a:spcBef>
              <a:buChar char="◇"/>
              <a:defRPr sz="2256"/>
            </a:pPr>
            <a:r>
              <a:rPr u="sng">
                <a:solidFill>
                  <a:srgbClr val="0000FF"/>
                </a:solidFill>
                <a:uFill>
                  <a:solidFill>
                    <a:srgbClr val="0000FF"/>
                  </a:solidFill>
                </a:uFill>
                <a:hlinkClick r:id="rId2" invalidUrl="" action="" tgtFrame="" tooltip="" history="1" highlightClick="0" endSnd="0"/>
              </a:rPr>
              <a:t>https://www.signupgenius.com/go/10C0A4EACA82CAAF4C43-51663863-github#/</a:t>
            </a:r>
          </a:p>
          <a:p>
            <a:pPr marL="322325" indent="-322325" defTabSz="429768">
              <a:spcBef>
                <a:spcPts val="500"/>
              </a:spcBef>
              <a:defRPr sz="2256"/>
            </a:pPr>
            <a:r>
              <a:rPr b="1"/>
              <a:t>Database Workshop 10/3 (next Thursday) 10 AM - 11 AM</a:t>
            </a:r>
            <a:r>
              <a:t> in </a:t>
            </a:r>
            <a:r>
              <a:rPr b="1"/>
              <a:t>WPEB 100</a:t>
            </a:r>
            <a:r>
              <a:t> with Erin Keith</a:t>
            </a:r>
          </a:p>
          <a:p>
            <a:pPr lvl="1" marL="752094" indent="-322325" defTabSz="429768">
              <a:spcBef>
                <a:spcPts val="500"/>
              </a:spcBef>
              <a:buChar char="◇"/>
              <a:defRPr sz="2256"/>
            </a:pPr>
            <a:r>
              <a:t>Only 58 seats; please register</a:t>
            </a:r>
          </a:p>
          <a:p>
            <a:pPr lvl="2" marL="1181861" indent="-322325" defTabSz="429768">
              <a:spcBef>
                <a:spcPts val="500"/>
              </a:spcBef>
              <a:buChar char="◇"/>
              <a:defRPr sz="2256"/>
            </a:pPr>
            <a:r>
              <a:t> </a:t>
            </a:r>
            <a:r>
              <a:rPr u="sng">
                <a:solidFill>
                  <a:srgbClr val="0000FF"/>
                </a:solidFill>
                <a:uFill>
                  <a:solidFill>
                    <a:srgbClr val="0000FF"/>
                  </a:solidFill>
                </a:uFill>
                <a:hlinkClick r:id="rId3" invalidUrl="" action="" tgtFrame="" tooltip="" history="1" highlightClick="0" endSnd="0"/>
              </a:rPr>
              <a:t>https://www.signupgenius.com/go/10C0A4EACA82CAAF4C43-51664633-database#/</a:t>
            </a:r>
          </a:p>
          <a:p>
            <a:pPr marL="322325" indent="-322325" defTabSz="429768">
              <a:spcBef>
                <a:spcPts val="500"/>
              </a:spcBef>
              <a:defRPr sz="2256"/>
            </a:pPr>
            <a:r>
              <a:t>Working on scheduling an ML and Educational app/website workshop…</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26" name="Title 1"/>
          <p:cNvSpPr txBox="1"/>
          <p:nvPr>
            <p:ph type="title"/>
          </p:nvPr>
        </p:nvSpPr>
        <p:spPr>
          <a:xfrm>
            <a:off x="457199" y="274638"/>
            <a:ext cx="7293234" cy="1143001"/>
          </a:xfrm>
          <a:prstGeom prst="rect">
            <a:avLst/>
          </a:prstGeom>
        </p:spPr>
        <p:txBody>
          <a:bodyPr/>
          <a:lstStyle/>
          <a:p>
            <a:pPr/>
            <a:r>
              <a:t>Topics covered</a:t>
            </a:r>
          </a:p>
        </p:txBody>
      </p:sp>
      <p:sp>
        <p:nvSpPr>
          <p:cNvPr id="127"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Agile methods</a:t>
            </a:r>
          </a:p>
          <a:p>
            <a:pPr>
              <a:defRPr>
                <a:solidFill>
                  <a:srgbClr val="0000FF"/>
                </a:solidFill>
              </a:defRPr>
            </a:pPr>
            <a:r>
              <a:t>Agile development techniques</a:t>
            </a:r>
          </a:p>
          <a:p>
            <a:pPr>
              <a:defRPr>
                <a:solidFill>
                  <a:srgbClr val="0000FF"/>
                </a:solidFill>
              </a:defRPr>
            </a:pPr>
            <a:r>
              <a:t>Agile project management</a:t>
            </a:r>
          </a:p>
          <a:p>
            <a:pPr>
              <a:defRPr>
                <a:solidFill>
                  <a:srgbClr val="0000FF"/>
                </a:solidFill>
              </a:defRPr>
            </a:pPr>
            <a:r>
              <a:t>Scaling agile methods</a:t>
            </a:r>
          </a:p>
        </p:txBody>
      </p:sp>
      <p:sp>
        <p:nvSpPr>
          <p:cNvPr id="128" name="Slide Number Placeholder 3"/>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22" name="Rectangle 2"/>
          <p:cNvSpPr txBox="1"/>
          <p:nvPr>
            <p:ph type="title"/>
          </p:nvPr>
        </p:nvSpPr>
        <p:spPr>
          <a:xfrm>
            <a:off x="457199" y="274638"/>
            <a:ext cx="7293234" cy="1143001"/>
          </a:xfrm>
          <a:prstGeom prst="rect">
            <a:avLst/>
          </a:prstGeom>
        </p:spPr>
        <p:txBody>
          <a:bodyPr/>
          <a:lstStyle/>
          <a:p>
            <a:pPr/>
            <a:r>
              <a:t>User stories for requirements</a:t>
            </a:r>
          </a:p>
        </p:txBody>
      </p:sp>
      <p:sp>
        <p:nvSpPr>
          <p:cNvPr id="223" name="Rectangle 3"/>
          <p:cNvSpPr txBox="1"/>
          <p:nvPr>
            <p:ph type="body" idx="1"/>
          </p:nvPr>
        </p:nvSpPr>
        <p:spPr>
          <a:xfrm>
            <a:off x="457200" y="1600200"/>
            <a:ext cx="8229600" cy="4525963"/>
          </a:xfrm>
          <a:prstGeom prst="rect">
            <a:avLst/>
          </a:prstGeom>
        </p:spPr>
        <p:txBody>
          <a:bodyPr/>
          <a:lstStyle/>
          <a:p>
            <a:pPr/>
            <a:r>
              <a:t>In XP, a customer or user is part of the XP team and is responsible for making decisions on requirements</a:t>
            </a:r>
          </a:p>
          <a:p>
            <a:pPr/>
            <a:r>
              <a:t>User requirements are expressed as </a:t>
            </a:r>
            <a:r>
              <a:rPr>
                <a:solidFill>
                  <a:srgbClr val="0000FF"/>
                </a:solidFill>
              </a:rPr>
              <a:t>user stories </a:t>
            </a:r>
            <a:r>
              <a:t>or scenarios</a:t>
            </a:r>
          </a:p>
          <a:p>
            <a:pPr/>
            <a:r>
              <a:t>These are written on cards and the development team break them down into </a:t>
            </a:r>
            <a:r>
              <a:rPr>
                <a:solidFill>
                  <a:srgbClr val="0000FF"/>
                </a:solidFill>
              </a:rPr>
              <a:t>implementation tasks</a:t>
            </a:r>
            <a:r>
              <a:t>. These tasks are the basis of schedule and cost estimates.</a:t>
            </a:r>
          </a:p>
          <a:p>
            <a:pPr/>
            <a:r>
              <a:t>The customer chooses the stories for inclusion in the next release based on their priorities and the schedule estimates</a:t>
            </a:r>
          </a:p>
        </p:txBody>
      </p:sp>
      <p:sp>
        <p:nvSpPr>
          <p:cNvPr id="224"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27" name="Title 1"/>
          <p:cNvSpPr txBox="1"/>
          <p:nvPr>
            <p:ph type="title"/>
          </p:nvPr>
        </p:nvSpPr>
        <p:spPr>
          <a:xfrm>
            <a:off x="457199" y="274638"/>
            <a:ext cx="7293234" cy="1143001"/>
          </a:xfrm>
          <a:prstGeom prst="rect">
            <a:avLst/>
          </a:prstGeom>
        </p:spPr>
        <p:txBody>
          <a:bodyPr/>
          <a:lstStyle/>
          <a:p>
            <a:pPr/>
            <a:r>
              <a:t>A ‘prescribing medication’ story </a:t>
            </a:r>
          </a:p>
        </p:txBody>
      </p:sp>
      <p:sp>
        <p:nvSpPr>
          <p:cNvPr id="228"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9" name="Picture 3" descr="Picture 3"/>
          <p:cNvPicPr>
            <a:picLocks noChangeAspect="1"/>
          </p:cNvPicPr>
          <p:nvPr/>
        </p:nvPicPr>
        <p:blipFill>
          <a:blip r:embed="rId2">
            <a:extLst/>
          </a:blip>
          <a:stretch>
            <a:fillRect/>
          </a:stretch>
        </p:blipFill>
        <p:spPr>
          <a:xfrm>
            <a:off x="1440913" y="1566747"/>
            <a:ext cx="5968297" cy="478960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32" name="Title 1"/>
          <p:cNvSpPr txBox="1"/>
          <p:nvPr>
            <p:ph type="title"/>
          </p:nvPr>
        </p:nvSpPr>
        <p:spPr>
          <a:xfrm>
            <a:off x="457199" y="274638"/>
            <a:ext cx="7293234" cy="1143001"/>
          </a:xfrm>
          <a:prstGeom prst="rect">
            <a:avLst/>
          </a:prstGeom>
        </p:spPr>
        <p:txBody>
          <a:bodyPr/>
          <a:lstStyle/>
          <a:p>
            <a:pPr/>
            <a:r>
              <a:t>Examples of task cards for prescribing medication </a:t>
            </a:r>
          </a:p>
        </p:txBody>
      </p:sp>
      <p:sp>
        <p:nvSpPr>
          <p:cNvPr id="233"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4" name="Picture 3" descr="Picture 3"/>
          <p:cNvPicPr>
            <a:picLocks noChangeAspect="1"/>
          </p:cNvPicPr>
          <p:nvPr/>
        </p:nvPicPr>
        <p:blipFill>
          <a:blip r:embed="rId2">
            <a:extLst/>
          </a:blip>
          <a:stretch>
            <a:fillRect/>
          </a:stretch>
        </p:blipFill>
        <p:spPr>
          <a:xfrm>
            <a:off x="1333381" y="1760870"/>
            <a:ext cx="6417053" cy="45186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37" name="Title 1"/>
          <p:cNvSpPr txBox="1"/>
          <p:nvPr>
            <p:ph type="title"/>
          </p:nvPr>
        </p:nvSpPr>
        <p:spPr>
          <a:xfrm>
            <a:off x="457199" y="274638"/>
            <a:ext cx="7293234" cy="1143001"/>
          </a:xfrm>
          <a:prstGeom prst="rect">
            <a:avLst/>
          </a:prstGeom>
        </p:spPr>
        <p:txBody>
          <a:bodyPr/>
          <a:lstStyle/>
          <a:p>
            <a:pPr/>
            <a:r>
              <a:t>Sample User Story</a:t>
            </a:r>
          </a:p>
        </p:txBody>
      </p:sp>
      <p:sp>
        <p:nvSpPr>
          <p:cNvPr id="238" name="Content Placeholder 2"/>
          <p:cNvSpPr txBox="1"/>
          <p:nvPr>
            <p:ph type="body" idx="1"/>
          </p:nvPr>
        </p:nvSpPr>
        <p:spPr>
          <a:xfrm>
            <a:off x="457200" y="1600200"/>
            <a:ext cx="8229600" cy="4525963"/>
          </a:xfrm>
          <a:prstGeom prst="rect">
            <a:avLst/>
          </a:prstGeom>
        </p:spPr>
        <p:txBody>
          <a:bodyPr/>
          <a:lstStyle/>
          <a:p>
            <a:pPr>
              <a:defRPr i="1"/>
            </a:pPr>
            <a:r>
              <a:t>As a &lt;type of user&gt;, </a:t>
            </a:r>
            <a:br/>
            <a:r>
              <a:t>I want &lt;to perform some task&gt;</a:t>
            </a:r>
            <a:br/>
            <a:r>
              <a:t>so that I can &lt;achieve some goal/benefit/value&gt;. </a:t>
            </a:r>
          </a:p>
          <a:p>
            <a:pPr>
              <a:defRPr i="1"/>
            </a:pPr>
          </a:p>
          <a:p>
            <a:pPr>
              <a:defRPr i="1"/>
            </a:pPr>
            <a:r>
              <a:t>As a Amazon Customer,</a:t>
            </a:r>
          </a:p>
          <a:p>
            <a:pPr lvl="1" marL="0" indent="400050">
              <a:spcBef>
                <a:spcPts val="300"/>
              </a:spcBef>
              <a:buSzTx/>
              <a:buNone/>
              <a:defRPr i="1"/>
            </a:pPr>
            <a:r>
              <a:t>I want to be able to search for a product</a:t>
            </a:r>
            <a:endParaRPr sz="2000"/>
          </a:p>
          <a:p>
            <a:pPr lvl="1" marL="0" indent="400050">
              <a:spcBef>
                <a:spcPts val="300"/>
              </a:spcBef>
              <a:buSzTx/>
              <a:buNone/>
              <a:defRPr i="1"/>
            </a:pPr>
            <a:r>
              <a:t>So that I can purchase the product I need.</a:t>
            </a:r>
          </a:p>
        </p:txBody>
      </p:sp>
      <p:sp>
        <p:nvSpPr>
          <p:cNvPr id="239"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44" name="Title 1"/>
          <p:cNvSpPr txBox="1"/>
          <p:nvPr>
            <p:ph type="title"/>
          </p:nvPr>
        </p:nvSpPr>
        <p:spPr>
          <a:xfrm>
            <a:off x="457199" y="274638"/>
            <a:ext cx="7293234" cy="1143001"/>
          </a:xfrm>
          <a:prstGeom prst="rect">
            <a:avLst/>
          </a:prstGeom>
        </p:spPr>
        <p:txBody>
          <a:bodyPr/>
          <a:lstStyle/>
          <a:p>
            <a:pPr/>
            <a:r>
              <a:t>Structure of Stories and Tasks </a:t>
            </a:r>
          </a:p>
        </p:txBody>
      </p:sp>
      <p:sp>
        <p:nvSpPr>
          <p:cNvPr id="245"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48" name="Rounded Rectangle 6"/>
          <p:cNvGrpSpPr/>
          <p:nvPr/>
        </p:nvGrpSpPr>
        <p:grpSpPr>
          <a:xfrm>
            <a:off x="1095268" y="1798652"/>
            <a:ext cx="7184574" cy="1346485"/>
            <a:chOff x="0" y="0"/>
            <a:chExt cx="7184573" cy="1346483"/>
          </a:xfrm>
        </p:grpSpPr>
        <p:sp>
          <p:nvSpPr>
            <p:cNvPr id="246" name="Rounded Rectangle"/>
            <p:cNvSpPr/>
            <p:nvPr/>
          </p:nvSpPr>
          <p:spPr>
            <a:xfrm>
              <a:off x="0" y="-1"/>
              <a:ext cx="7184574" cy="1346485"/>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247" name="Software Product"/>
            <p:cNvSpPr txBox="1"/>
            <p:nvPr/>
          </p:nvSpPr>
          <p:spPr>
            <a:xfrm>
              <a:off x="116212" y="506695"/>
              <a:ext cx="6952148"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FFFF"/>
                  </a:solidFill>
                  <a:latin typeface="+mn-lt"/>
                  <a:ea typeface="+mn-ea"/>
                  <a:cs typeface="+mn-cs"/>
                  <a:sym typeface="Calibri"/>
                </a:defRPr>
              </a:lvl1pPr>
            </a:lstStyle>
            <a:p>
              <a:pPr/>
              <a:r>
                <a:t>Software Product</a:t>
              </a:r>
            </a:p>
          </p:txBody>
        </p:sp>
      </p:grpSp>
      <p:grpSp>
        <p:nvGrpSpPr>
          <p:cNvPr id="251" name="Rounded Rectangle 7"/>
          <p:cNvGrpSpPr/>
          <p:nvPr/>
        </p:nvGrpSpPr>
        <p:grpSpPr>
          <a:xfrm>
            <a:off x="1095266" y="3404260"/>
            <a:ext cx="7184575" cy="1346485"/>
            <a:chOff x="0" y="0"/>
            <a:chExt cx="7184574" cy="1346483"/>
          </a:xfrm>
        </p:grpSpPr>
        <p:sp>
          <p:nvSpPr>
            <p:cNvPr id="249" name="Rounded Rectangle"/>
            <p:cNvSpPr/>
            <p:nvPr/>
          </p:nvSpPr>
          <p:spPr>
            <a:xfrm>
              <a:off x="0" y="-1"/>
              <a:ext cx="7184575" cy="1346485"/>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250" name="User Stories"/>
            <p:cNvSpPr txBox="1"/>
            <p:nvPr/>
          </p:nvSpPr>
          <p:spPr>
            <a:xfrm>
              <a:off x="116211" y="506695"/>
              <a:ext cx="6952152"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FFFF"/>
                  </a:solidFill>
                  <a:latin typeface="+mn-lt"/>
                  <a:ea typeface="+mn-ea"/>
                  <a:cs typeface="+mn-cs"/>
                  <a:sym typeface="Calibri"/>
                </a:defRPr>
              </a:lvl1pPr>
            </a:lstStyle>
            <a:p>
              <a:pPr/>
              <a:r>
                <a:t>User Stories</a:t>
              </a:r>
            </a:p>
          </p:txBody>
        </p:sp>
      </p:grpSp>
      <p:grpSp>
        <p:nvGrpSpPr>
          <p:cNvPr id="254" name="Rounded Rectangle 8"/>
          <p:cNvGrpSpPr/>
          <p:nvPr/>
        </p:nvGrpSpPr>
        <p:grpSpPr>
          <a:xfrm>
            <a:off x="1095265" y="5009870"/>
            <a:ext cx="7184575" cy="1346485"/>
            <a:chOff x="0" y="0"/>
            <a:chExt cx="7184574" cy="1346483"/>
          </a:xfrm>
        </p:grpSpPr>
        <p:sp>
          <p:nvSpPr>
            <p:cNvPr id="252" name="Rounded Rectangle"/>
            <p:cNvSpPr/>
            <p:nvPr/>
          </p:nvSpPr>
          <p:spPr>
            <a:xfrm>
              <a:off x="0" y="-1"/>
              <a:ext cx="7184575" cy="1346485"/>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253" name="Development…"/>
            <p:cNvSpPr txBox="1"/>
            <p:nvPr/>
          </p:nvSpPr>
          <p:spPr>
            <a:xfrm>
              <a:off x="116211" y="360645"/>
              <a:ext cx="6952152"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defRPr>
                  <a:solidFill>
                    <a:srgbClr val="FFFFFF"/>
                  </a:solidFill>
                  <a:latin typeface="+mn-lt"/>
                  <a:ea typeface="+mn-ea"/>
                  <a:cs typeface="+mn-cs"/>
                  <a:sym typeface="Calibri"/>
                </a:defRPr>
              </a:pPr>
              <a:r>
                <a:t>Development </a:t>
              </a:r>
            </a:p>
            <a:p>
              <a:pPr>
                <a:defRPr>
                  <a:solidFill>
                    <a:srgbClr val="FFFFFF"/>
                  </a:solidFill>
                  <a:latin typeface="+mn-lt"/>
                  <a:ea typeface="+mn-ea"/>
                  <a:cs typeface="+mn-cs"/>
                  <a:sym typeface="Calibri"/>
                </a:defRPr>
              </a:pPr>
              <a:r>
                <a:t>Plan</a:t>
              </a:r>
            </a:p>
          </p:txBody>
        </p:sp>
      </p:grpSp>
      <p:grpSp>
        <p:nvGrpSpPr>
          <p:cNvPr id="257" name="Rounded Rectangle 9"/>
          <p:cNvGrpSpPr/>
          <p:nvPr/>
        </p:nvGrpSpPr>
        <p:grpSpPr>
          <a:xfrm>
            <a:off x="4244490" y="2098387"/>
            <a:ext cx="2449389" cy="743583"/>
            <a:chOff x="0" y="0"/>
            <a:chExt cx="2449387" cy="743581"/>
          </a:xfrm>
        </p:grpSpPr>
        <p:sp>
          <p:nvSpPr>
            <p:cNvPr id="255" name="Rounded Rectangle"/>
            <p:cNvSpPr/>
            <p:nvPr/>
          </p:nvSpPr>
          <p:spPr>
            <a:xfrm>
              <a:off x="0" y="0"/>
              <a:ext cx="2449388" cy="743583"/>
            </a:xfrm>
            <a:prstGeom prst="roundRect">
              <a:avLst>
                <a:gd name="adj" fmla="val 16667"/>
              </a:avLst>
            </a:prstGeom>
            <a:gradFill flip="none" rotWithShape="1">
              <a:gsLst>
                <a:gs pos="0">
                  <a:srgbClr val="FF953E"/>
                </a:gs>
                <a:gs pos="100000">
                  <a:schemeClr val="accent6">
                    <a:hueOff val="-456778"/>
                    <a:satOff val="8290"/>
                    <a:lumOff val="24503"/>
                  </a:schemeClr>
                </a:gs>
              </a:gsLst>
              <a:lin ang="16200000" scaled="0"/>
            </a:gradFill>
            <a:ln w="9525" cap="flat">
              <a:solidFill>
                <a:srgbClr val="F6924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56" name="Epic"/>
            <p:cNvSpPr txBox="1"/>
            <p:nvPr/>
          </p:nvSpPr>
          <p:spPr>
            <a:xfrm>
              <a:off x="86780" y="205245"/>
              <a:ext cx="2275827"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Epic</a:t>
              </a:r>
            </a:p>
          </p:txBody>
        </p:sp>
      </p:grpSp>
      <p:grpSp>
        <p:nvGrpSpPr>
          <p:cNvPr id="260" name="Rounded Rectangle 10"/>
          <p:cNvGrpSpPr/>
          <p:nvPr/>
        </p:nvGrpSpPr>
        <p:grpSpPr>
          <a:xfrm>
            <a:off x="3312642" y="3727894"/>
            <a:ext cx="1582350" cy="743583"/>
            <a:chOff x="-1" y="0"/>
            <a:chExt cx="1582349" cy="743581"/>
          </a:xfrm>
        </p:grpSpPr>
        <p:sp>
          <p:nvSpPr>
            <p:cNvPr id="258" name="Rounded Rectangle"/>
            <p:cNvSpPr/>
            <p:nvPr/>
          </p:nvSpPr>
          <p:spPr>
            <a:xfrm>
              <a:off x="-2" y="0"/>
              <a:ext cx="1582351" cy="743583"/>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59" name="Story"/>
            <p:cNvSpPr txBox="1"/>
            <p:nvPr/>
          </p:nvSpPr>
          <p:spPr>
            <a:xfrm>
              <a:off x="86780" y="205245"/>
              <a:ext cx="1408786"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Story</a:t>
              </a:r>
            </a:p>
          </p:txBody>
        </p:sp>
      </p:grpSp>
      <p:grpSp>
        <p:nvGrpSpPr>
          <p:cNvPr id="263" name="Rounded Rectangle 11"/>
          <p:cNvGrpSpPr/>
          <p:nvPr/>
        </p:nvGrpSpPr>
        <p:grpSpPr>
          <a:xfrm>
            <a:off x="6168086" y="3703996"/>
            <a:ext cx="1582350" cy="743581"/>
            <a:chOff x="-1" y="0"/>
            <a:chExt cx="1582349" cy="743580"/>
          </a:xfrm>
        </p:grpSpPr>
        <p:sp>
          <p:nvSpPr>
            <p:cNvPr id="261" name="Rounded Rectangle"/>
            <p:cNvSpPr/>
            <p:nvPr/>
          </p:nvSpPr>
          <p:spPr>
            <a:xfrm>
              <a:off x="-2" y="0"/>
              <a:ext cx="1582351" cy="743581"/>
            </a:xfrm>
            <a:prstGeom prst="roundRect">
              <a:avLst>
                <a:gd name="adj" fmla="val 16667"/>
              </a:avLst>
            </a:prstGeom>
            <a:gradFill flip="none" rotWithShape="1">
              <a:gsLst>
                <a:gs pos="0">
                  <a:srgbClr val="7F5BAB"/>
                </a:gs>
                <a:gs pos="100000">
                  <a:srgbClr val="C7AEED"/>
                </a:gs>
              </a:gsLst>
              <a:lin ang="16200000" scaled="0"/>
            </a:gradFill>
            <a:ln w="9525" cap="flat">
              <a:solidFill>
                <a:srgbClr val="7D60A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62" name="Story"/>
            <p:cNvSpPr txBox="1"/>
            <p:nvPr/>
          </p:nvSpPr>
          <p:spPr>
            <a:xfrm>
              <a:off x="86780" y="205245"/>
              <a:ext cx="1408786"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Story</a:t>
              </a:r>
            </a:p>
          </p:txBody>
        </p:sp>
      </p:grpSp>
      <p:grpSp>
        <p:nvGrpSpPr>
          <p:cNvPr id="266" name="Rounded Rectangle 12"/>
          <p:cNvGrpSpPr/>
          <p:nvPr/>
        </p:nvGrpSpPr>
        <p:grpSpPr>
          <a:xfrm>
            <a:off x="2955124" y="5293983"/>
            <a:ext cx="676557" cy="599914"/>
            <a:chOff x="0" y="0"/>
            <a:chExt cx="676555" cy="599912"/>
          </a:xfrm>
        </p:grpSpPr>
        <p:sp>
          <p:nvSpPr>
            <p:cNvPr id="264" name="Rounded Rectangle"/>
            <p:cNvSpPr/>
            <p:nvPr/>
          </p:nvSpPr>
          <p:spPr>
            <a:xfrm>
              <a:off x="-1" y="0"/>
              <a:ext cx="676557" cy="599914"/>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65" name="Task"/>
            <p:cNvSpPr txBox="1"/>
            <p:nvPr/>
          </p:nvSpPr>
          <p:spPr>
            <a:xfrm>
              <a:off x="79767" y="133410"/>
              <a:ext cx="517020"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Task</a:t>
              </a:r>
            </a:p>
          </p:txBody>
        </p:sp>
      </p:grpSp>
      <p:grpSp>
        <p:nvGrpSpPr>
          <p:cNvPr id="269" name="Rounded Rectangle 13"/>
          <p:cNvGrpSpPr/>
          <p:nvPr/>
        </p:nvGrpSpPr>
        <p:grpSpPr>
          <a:xfrm>
            <a:off x="3765538" y="5293983"/>
            <a:ext cx="676557" cy="599914"/>
            <a:chOff x="0" y="0"/>
            <a:chExt cx="676555" cy="599912"/>
          </a:xfrm>
        </p:grpSpPr>
        <p:sp>
          <p:nvSpPr>
            <p:cNvPr id="267" name="Rounded Rectangle"/>
            <p:cNvSpPr/>
            <p:nvPr/>
          </p:nvSpPr>
          <p:spPr>
            <a:xfrm>
              <a:off x="-1" y="0"/>
              <a:ext cx="676557" cy="599914"/>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68" name="Task"/>
            <p:cNvSpPr txBox="1"/>
            <p:nvPr/>
          </p:nvSpPr>
          <p:spPr>
            <a:xfrm>
              <a:off x="79767" y="133410"/>
              <a:ext cx="517020"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Task</a:t>
              </a:r>
            </a:p>
          </p:txBody>
        </p:sp>
      </p:grpSp>
      <p:grpSp>
        <p:nvGrpSpPr>
          <p:cNvPr id="272" name="Rounded Rectangle 14"/>
          <p:cNvGrpSpPr/>
          <p:nvPr/>
        </p:nvGrpSpPr>
        <p:grpSpPr>
          <a:xfrm>
            <a:off x="4571997" y="5293983"/>
            <a:ext cx="676557" cy="599914"/>
            <a:chOff x="0" y="0"/>
            <a:chExt cx="676555" cy="599912"/>
          </a:xfrm>
        </p:grpSpPr>
        <p:sp>
          <p:nvSpPr>
            <p:cNvPr id="270" name="Rounded Rectangle"/>
            <p:cNvSpPr/>
            <p:nvPr/>
          </p:nvSpPr>
          <p:spPr>
            <a:xfrm>
              <a:off x="-1" y="0"/>
              <a:ext cx="676557" cy="599914"/>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71" name="Task"/>
            <p:cNvSpPr txBox="1"/>
            <p:nvPr/>
          </p:nvSpPr>
          <p:spPr>
            <a:xfrm>
              <a:off x="79767" y="133410"/>
              <a:ext cx="517020"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Task</a:t>
              </a:r>
            </a:p>
          </p:txBody>
        </p:sp>
      </p:grpSp>
      <p:grpSp>
        <p:nvGrpSpPr>
          <p:cNvPr id="275" name="Rounded Rectangle 15"/>
          <p:cNvGrpSpPr/>
          <p:nvPr/>
        </p:nvGrpSpPr>
        <p:grpSpPr>
          <a:xfrm>
            <a:off x="6134538" y="5293983"/>
            <a:ext cx="676557" cy="599914"/>
            <a:chOff x="0" y="0"/>
            <a:chExt cx="676555" cy="599912"/>
          </a:xfrm>
        </p:grpSpPr>
        <p:sp>
          <p:nvSpPr>
            <p:cNvPr id="273" name="Rounded Rectangle"/>
            <p:cNvSpPr/>
            <p:nvPr/>
          </p:nvSpPr>
          <p:spPr>
            <a:xfrm>
              <a:off x="-1" y="0"/>
              <a:ext cx="676557" cy="599914"/>
            </a:xfrm>
            <a:prstGeom prst="roundRect">
              <a:avLst>
                <a:gd name="adj" fmla="val 16667"/>
              </a:avLst>
            </a:prstGeom>
            <a:gradFill flip="none" rotWithShape="1">
              <a:gsLst>
                <a:gs pos="0">
                  <a:srgbClr val="7F5BAB"/>
                </a:gs>
                <a:gs pos="100000">
                  <a:srgbClr val="C7AEED"/>
                </a:gs>
              </a:gsLst>
              <a:lin ang="16200000" scaled="0"/>
            </a:gradFill>
            <a:ln w="9525" cap="flat">
              <a:solidFill>
                <a:srgbClr val="7D60A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74" name="Task"/>
            <p:cNvSpPr txBox="1"/>
            <p:nvPr/>
          </p:nvSpPr>
          <p:spPr>
            <a:xfrm>
              <a:off x="79767" y="133410"/>
              <a:ext cx="517020"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Task</a:t>
              </a:r>
            </a:p>
          </p:txBody>
        </p:sp>
      </p:grpSp>
      <p:grpSp>
        <p:nvGrpSpPr>
          <p:cNvPr id="278" name="Rounded Rectangle 16"/>
          <p:cNvGrpSpPr/>
          <p:nvPr/>
        </p:nvGrpSpPr>
        <p:grpSpPr>
          <a:xfrm>
            <a:off x="7116752" y="5293983"/>
            <a:ext cx="676557" cy="599914"/>
            <a:chOff x="0" y="0"/>
            <a:chExt cx="676555" cy="599912"/>
          </a:xfrm>
        </p:grpSpPr>
        <p:sp>
          <p:nvSpPr>
            <p:cNvPr id="276" name="Rounded Rectangle"/>
            <p:cNvSpPr/>
            <p:nvPr/>
          </p:nvSpPr>
          <p:spPr>
            <a:xfrm>
              <a:off x="-1" y="0"/>
              <a:ext cx="676557" cy="599914"/>
            </a:xfrm>
            <a:prstGeom prst="roundRect">
              <a:avLst>
                <a:gd name="adj" fmla="val 16667"/>
              </a:avLst>
            </a:prstGeom>
            <a:gradFill flip="none" rotWithShape="1">
              <a:gsLst>
                <a:gs pos="0">
                  <a:srgbClr val="7F5BAB"/>
                </a:gs>
                <a:gs pos="100000">
                  <a:srgbClr val="C7AEED"/>
                </a:gs>
              </a:gsLst>
              <a:lin ang="16200000" scaled="0"/>
            </a:gradFill>
            <a:ln w="9525" cap="flat">
              <a:solidFill>
                <a:srgbClr val="7D60A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277" name="Task"/>
            <p:cNvSpPr txBox="1"/>
            <p:nvPr/>
          </p:nvSpPr>
          <p:spPr>
            <a:xfrm>
              <a:off x="79767" y="133410"/>
              <a:ext cx="517020"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Task</a:t>
              </a:r>
            </a:p>
          </p:txBody>
        </p:sp>
      </p:grpSp>
      <p:sp>
        <p:nvSpPr>
          <p:cNvPr id="279" name="Elbow Connector 20"/>
          <p:cNvSpPr/>
          <p:nvPr/>
        </p:nvSpPr>
        <p:spPr>
          <a:xfrm>
            <a:off x="4103370" y="2846070"/>
            <a:ext cx="1365251" cy="8763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00"/>
                </a:lnTo>
                <a:lnTo>
                  <a:pt x="0" y="10800"/>
                </a:lnTo>
                <a:lnTo>
                  <a:pt x="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280" name="Elbow Connector 22"/>
          <p:cNvSpPr/>
          <p:nvPr/>
        </p:nvSpPr>
        <p:spPr>
          <a:xfrm>
            <a:off x="5468620" y="2846070"/>
            <a:ext cx="1489712" cy="8521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16"/>
                </a:lnTo>
                <a:lnTo>
                  <a:pt x="21600" y="10816"/>
                </a:lnTo>
                <a:lnTo>
                  <a:pt x="2160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281" name="Elbow Connector 24"/>
          <p:cNvSpPr/>
          <p:nvPr/>
        </p:nvSpPr>
        <p:spPr>
          <a:xfrm>
            <a:off x="3293109" y="4475479"/>
            <a:ext cx="810263"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00"/>
                </a:lnTo>
                <a:lnTo>
                  <a:pt x="0" y="10800"/>
                </a:lnTo>
                <a:lnTo>
                  <a:pt x="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282" name="Elbow Connector 26"/>
          <p:cNvSpPr/>
          <p:nvPr/>
        </p:nvSpPr>
        <p:spPr>
          <a:xfrm>
            <a:off x="4103370" y="4475479"/>
            <a:ext cx="2" cy="812802"/>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83" name="Elbow Connector 28"/>
          <p:cNvSpPr/>
          <p:nvPr/>
        </p:nvSpPr>
        <p:spPr>
          <a:xfrm>
            <a:off x="4103370" y="4475479"/>
            <a:ext cx="806452"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0"/>
                </a:lnTo>
                <a:lnTo>
                  <a:pt x="21600" y="10800"/>
                </a:lnTo>
                <a:lnTo>
                  <a:pt x="2160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284" name="Elbow Connector 30"/>
          <p:cNvSpPr/>
          <p:nvPr/>
        </p:nvSpPr>
        <p:spPr>
          <a:xfrm>
            <a:off x="6471920" y="4451348"/>
            <a:ext cx="486412" cy="836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16"/>
                </a:lnTo>
                <a:lnTo>
                  <a:pt x="0" y="10816"/>
                </a:lnTo>
                <a:lnTo>
                  <a:pt x="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285" name="Elbow Connector 32"/>
          <p:cNvSpPr/>
          <p:nvPr/>
        </p:nvSpPr>
        <p:spPr>
          <a:xfrm>
            <a:off x="6958330" y="4451348"/>
            <a:ext cx="496573" cy="836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16"/>
                </a:lnTo>
                <a:lnTo>
                  <a:pt x="21600" y="10816"/>
                </a:lnTo>
                <a:lnTo>
                  <a:pt x="2160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288" name="Title 1"/>
          <p:cNvSpPr txBox="1"/>
          <p:nvPr>
            <p:ph type="title"/>
          </p:nvPr>
        </p:nvSpPr>
        <p:spPr>
          <a:xfrm>
            <a:off x="457199" y="274638"/>
            <a:ext cx="7293234" cy="1143001"/>
          </a:xfrm>
          <a:prstGeom prst="rect">
            <a:avLst/>
          </a:prstGeom>
        </p:spPr>
        <p:txBody>
          <a:bodyPr/>
          <a:lstStyle/>
          <a:p>
            <a:pPr/>
            <a:r>
              <a:t>Structure of Stories and Tasks </a:t>
            </a:r>
          </a:p>
        </p:txBody>
      </p:sp>
      <p:sp>
        <p:nvSpPr>
          <p:cNvPr id="289"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92" name="Rounded Rectangle 6"/>
          <p:cNvGrpSpPr/>
          <p:nvPr/>
        </p:nvGrpSpPr>
        <p:grpSpPr>
          <a:xfrm>
            <a:off x="1095268" y="1798652"/>
            <a:ext cx="7184574" cy="1346485"/>
            <a:chOff x="0" y="0"/>
            <a:chExt cx="7184573" cy="1346483"/>
          </a:xfrm>
        </p:grpSpPr>
        <p:sp>
          <p:nvSpPr>
            <p:cNvPr id="290" name="Rounded Rectangle"/>
            <p:cNvSpPr/>
            <p:nvPr/>
          </p:nvSpPr>
          <p:spPr>
            <a:xfrm>
              <a:off x="0" y="-1"/>
              <a:ext cx="7184574" cy="1346485"/>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291" name="Software Product"/>
            <p:cNvSpPr txBox="1"/>
            <p:nvPr/>
          </p:nvSpPr>
          <p:spPr>
            <a:xfrm>
              <a:off x="116212" y="506695"/>
              <a:ext cx="6952148"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FFFF"/>
                  </a:solidFill>
                  <a:latin typeface="+mn-lt"/>
                  <a:ea typeface="+mn-ea"/>
                  <a:cs typeface="+mn-cs"/>
                  <a:sym typeface="Calibri"/>
                </a:defRPr>
              </a:lvl1pPr>
            </a:lstStyle>
            <a:p>
              <a:pPr/>
              <a:r>
                <a:t>Software Product</a:t>
              </a:r>
            </a:p>
          </p:txBody>
        </p:sp>
      </p:grpSp>
      <p:grpSp>
        <p:nvGrpSpPr>
          <p:cNvPr id="295" name="Rounded Rectangle 7"/>
          <p:cNvGrpSpPr/>
          <p:nvPr/>
        </p:nvGrpSpPr>
        <p:grpSpPr>
          <a:xfrm>
            <a:off x="1095266" y="3282373"/>
            <a:ext cx="7184575" cy="1549157"/>
            <a:chOff x="0" y="-1"/>
            <a:chExt cx="7184574" cy="1549156"/>
          </a:xfrm>
        </p:grpSpPr>
        <p:sp>
          <p:nvSpPr>
            <p:cNvPr id="293" name="Rounded Rectangle"/>
            <p:cNvSpPr/>
            <p:nvPr/>
          </p:nvSpPr>
          <p:spPr>
            <a:xfrm>
              <a:off x="0" y="-2"/>
              <a:ext cx="7184575" cy="1549158"/>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294" name="User Stories"/>
            <p:cNvSpPr txBox="1"/>
            <p:nvPr/>
          </p:nvSpPr>
          <p:spPr>
            <a:xfrm>
              <a:off x="126105" y="608031"/>
              <a:ext cx="6932364" cy="3330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FFFF"/>
                  </a:solidFill>
                  <a:latin typeface="+mn-lt"/>
                  <a:ea typeface="+mn-ea"/>
                  <a:cs typeface="+mn-cs"/>
                  <a:sym typeface="Calibri"/>
                </a:defRPr>
              </a:lvl1pPr>
            </a:lstStyle>
            <a:p>
              <a:pPr/>
              <a:r>
                <a:t>User Stories</a:t>
              </a:r>
            </a:p>
          </p:txBody>
        </p:sp>
      </p:grpSp>
      <p:grpSp>
        <p:nvGrpSpPr>
          <p:cNvPr id="298" name="Rounded Rectangle 8"/>
          <p:cNvGrpSpPr/>
          <p:nvPr/>
        </p:nvGrpSpPr>
        <p:grpSpPr>
          <a:xfrm>
            <a:off x="1095265" y="5009870"/>
            <a:ext cx="7184575" cy="1346485"/>
            <a:chOff x="0" y="0"/>
            <a:chExt cx="7184574" cy="1346483"/>
          </a:xfrm>
        </p:grpSpPr>
        <p:sp>
          <p:nvSpPr>
            <p:cNvPr id="296" name="Rounded Rectangle"/>
            <p:cNvSpPr/>
            <p:nvPr/>
          </p:nvSpPr>
          <p:spPr>
            <a:xfrm>
              <a:off x="0" y="-1"/>
              <a:ext cx="7184575" cy="1346485"/>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297" name="Development…"/>
            <p:cNvSpPr txBox="1"/>
            <p:nvPr/>
          </p:nvSpPr>
          <p:spPr>
            <a:xfrm>
              <a:off x="116211" y="360645"/>
              <a:ext cx="6952152"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defRPr>
                  <a:solidFill>
                    <a:srgbClr val="FFFFFF"/>
                  </a:solidFill>
                  <a:latin typeface="+mn-lt"/>
                  <a:ea typeface="+mn-ea"/>
                  <a:cs typeface="+mn-cs"/>
                  <a:sym typeface="Calibri"/>
                </a:defRPr>
              </a:pPr>
              <a:r>
                <a:t>Development </a:t>
              </a:r>
            </a:p>
            <a:p>
              <a:pPr>
                <a:defRPr>
                  <a:solidFill>
                    <a:srgbClr val="FFFFFF"/>
                  </a:solidFill>
                  <a:latin typeface="+mn-lt"/>
                  <a:ea typeface="+mn-ea"/>
                  <a:cs typeface="+mn-cs"/>
                  <a:sym typeface="Calibri"/>
                </a:defRPr>
              </a:pPr>
              <a:r>
                <a:t>Plan (Tasks)</a:t>
              </a:r>
            </a:p>
          </p:txBody>
        </p:sp>
      </p:grpSp>
      <p:grpSp>
        <p:nvGrpSpPr>
          <p:cNvPr id="301" name="Rounded Rectangle 9"/>
          <p:cNvGrpSpPr/>
          <p:nvPr/>
        </p:nvGrpSpPr>
        <p:grpSpPr>
          <a:xfrm>
            <a:off x="4244490" y="2098387"/>
            <a:ext cx="2449389" cy="743583"/>
            <a:chOff x="0" y="0"/>
            <a:chExt cx="2449387" cy="743581"/>
          </a:xfrm>
        </p:grpSpPr>
        <p:sp>
          <p:nvSpPr>
            <p:cNvPr id="299" name="Rounded Rectangle"/>
            <p:cNvSpPr/>
            <p:nvPr/>
          </p:nvSpPr>
          <p:spPr>
            <a:xfrm>
              <a:off x="0" y="0"/>
              <a:ext cx="2449388" cy="743583"/>
            </a:xfrm>
            <a:prstGeom prst="roundRect">
              <a:avLst>
                <a:gd name="adj" fmla="val 16667"/>
              </a:avLst>
            </a:prstGeom>
            <a:gradFill flip="none" rotWithShape="1">
              <a:gsLst>
                <a:gs pos="0">
                  <a:srgbClr val="FF953E"/>
                </a:gs>
                <a:gs pos="100000">
                  <a:schemeClr val="accent6">
                    <a:hueOff val="-456778"/>
                    <a:satOff val="8290"/>
                    <a:lumOff val="24503"/>
                  </a:schemeClr>
                </a:gs>
              </a:gsLst>
              <a:lin ang="16200000" scaled="0"/>
            </a:gradFill>
            <a:ln w="9525" cap="flat">
              <a:solidFill>
                <a:srgbClr val="F6924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300" name="Tic Tac Toe Score Board"/>
            <p:cNvSpPr txBox="1"/>
            <p:nvPr/>
          </p:nvSpPr>
          <p:spPr>
            <a:xfrm>
              <a:off x="86780" y="205245"/>
              <a:ext cx="2275827"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Tic Tac Toe Score Board</a:t>
              </a:r>
            </a:p>
          </p:txBody>
        </p:sp>
      </p:grpSp>
      <p:grpSp>
        <p:nvGrpSpPr>
          <p:cNvPr id="304" name="Rounded Rectangle 10"/>
          <p:cNvGrpSpPr/>
          <p:nvPr/>
        </p:nvGrpSpPr>
        <p:grpSpPr>
          <a:xfrm>
            <a:off x="3312642" y="3354559"/>
            <a:ext cx="1582350" cy="1423796"/>
            <a:chOff x="-1" y="0"/>
            <a:chExt cx="1582349" cy="1423794"/>
          </a:xfrm>
        </p:grpSpPr>
        <p:sp>
          <p:nvSpPr>
            <p:cNvPr id="302" name="Rounded Rectangle"/>
            <p:cNvSpPr/>
            <p:nvPr/>
          </p:nvSpPr>
          <p:spPr>
            <a:xfrm>
              <a:off x="-2" y="20288"/>
              <a:ext cx="1582351" cy="1383227"/>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303" name="As a player,…"/>
            <p:cNvSpPr txBox="1"/>
            <p:nvPr/>
          </p:nvSpPr>
          <p:spPr>
            <a:xfrm>
              <a:off x="118005" y="-1"/>
              <a:ext cx="1346336" cy="1423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sz="1400">
                  <a:solidFill>
                    <a:srgbClr val="FFFFFF"/>
                  </a:solidFill>
                  <a:latin typeface="+mn-lt"/>
                  <a:ea typeface="+mn-ea"/>
                  <a:cs typeface="+mn-cs"/>
                  <a:sym typeface="Calibri"/>
                </a:defRPr>
              </a:pPr>
              <a:r>
                <a:t>As a player, </a:t>
              </a:r>
            </a:p>
            <a:p>
              <a:pPr algn="ctr">
                <a:defRPr sz="1400">
                  <a:solidFill>
                    <a:srgbClr val="FFFFFF"/>
                  </a:solidFill>
                  <a:latin typeface="+mn-lt"/>
                  <a:ea typeface="+mn-ea"/>
                  <a:cs typeface="+mn-cs"/>
                  <a:sym typeface="Calibri"/>
                </a:defRPr>
              </a:pPr>
              <a:r>
                <a:t>I want to be able to track my score, so I can see if my score is improving</a:t>
              </a:r>
            </a:p>
          </p:txBody>
        </p:sp>
      </p:grpSp>
      <p:grpSp>
        <p:nvGrpSpPr>
          <p:cNvPr id="307" name="Rounded Rectangle 11"/>
          <p:cNvGrpSpPr/>
          <p:nvPr/>
        </p:nvGrpSpPr>
        <p:grpSpPr>
          <a:xfrm>
            <a:off x="6168086" y="3243432"/>
            <a:ext cx="1582350" cy="1652396"/>
            <a:chOff x="-1" y="0"/>
            <a:chExt cx="1582349" cy="1652395"/>
          </a:xfrm>
        </p:grpSpPr>
        <p:sp>
          <p:nvSpPr>
            <p:cNvPr id="305" name="Rounded Rectangle"/>
            <p:cNvSpPr/>
            <p:nvPr/>
          </p:nvSpPr>
          <p:spPr>
            <a:xfrm>
              <a:off x="-2" y="131414"/>
              <a:ext cx="1582351" cy="1389577"/>
            </a:xfrm>
            <a:prstGeom prst="roundRect">
              <a:avLst>
                <a:gd name="adj" fmla="val 16667"/>
              </a:avLst>
            </a:prstGeom>
            <a:gradFill flip="none" rotWithShape="1">
              <a:gsLst>
                <a:gs pos="0">
                  <a:srgbClr val="7F5BAB"/>
                </a:gs>
                <a:gs pos="100000">
                  <a:srgbClr val="C7AEED"/>
                </a:gs>
              </a:gsLst>
              <a:lin ang="16200000" scaled="0"/>
            </a:gradFill>
            <a:ln w="9525" cap="flat">
              <a:solidFill>
                <a:srgbClr val="7D60A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306" name="As a player, I want to be able to see my friends scores, so we can determine who has the best score"/>
            <p:cNvSpPr txBox="1"/>
            <p:nvPr/>
          </p:nvSpPr>
          <p:spPr>
            <a:xfrm>
              <a:off x="118315" y="-1"/>
              <a:ext cx="1345716" cy="1652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400">
                  <a:solidFill>
                    <a:srgbClr val="FFFFFF"/>
                  </a:solidFill>
                  <a:latin typeface="+mn-lt"/>
                  <a:ea typeface="+mn-ea"/>
                  <a:cs typeface="+mn-cs"/>
                  <a:sym typeface="Calibri"/>
                </a:defRPr>
              </a:lvl1pPr>
            </a:lstStyle>
            <a:p>
              <a:pPr/>
              <a:r>
                <a:t>As a player, I want to be able to see my friends scores, so we can determine who has the best score</a:t>
              </a:r>
            </a:p>
          </p:txBody>
        </p:sp>
      </p:grpSp>
      <p:grpSp>
        <p:nvGrpSpPr>
          <p:cNvPr id="310" name="Rounded Rectangle 12"/>
          <p:cNvGrpSpPr/>
          <p:nvPr/>
        </p:nvGrpSpPr>
        <p:grpSpPr>
          <a:xfrm>
            <a:off x="2839653" y="5116529"/>
            <a:ext cx="792029" cy="1160985"/>
            <a:chOff x="0" y="0"/>
            <a:chExt cx="792027" cy="1160984"/>
          </a:xfrm>
        </p:grpSpPr>
        <p:sp>
          <p:nvSpPr>
            <p:cNvPr id="308" name="Rounded Rectangle"/>
            <p:cNvSpPr/>
            <p:nvPr/>
          </p:nvSpPr>
          <p:spPr>
            <a:xfrm>
              <a:off x="0" y="-1"/>
              <a:ext cx="792028" cy="1160986"/>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309" name="Record Player Score"/>
            <p:cNvSpPr txBox="1"/>
            <p:nvPr/>
          </p:nvSpPr>
          <p:spPr>
            <a:xfrm>
              <a:off x="89145" y="211490"/>
              <a:ext cx="613737" cy="737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400">
                  <a:solidFill>
                    <a:srgbClr val="FFFFFF"/>
                  </a:solidFill>
                  <a:latin typeface="+mn-lt"/>
                  <a:ea typeface="+mn-ea"/>
                  <a:cs typeface="+mn-cs"/>
                  <a:sym typeface="Calibri"/>
                </a:defRPr>
              </a:lvl1pPr>
            </a:lstStyle>
            <a:p>
              <a:pPr/>
              <a:r>
                <a:t>Record Player Score</a:t>
              </a:r>
            </a:p>
          </p:txBody>
        </p:sp>
      </p:grpSp>
      <p:grpSp>
        <p:nvGrpSpPr>
          <p:cNvPr id="313" name="Rounded Rectangle 13"/>
          <p:cNvGrpSpPr/>
          <p:nvPr/>
        </p:nvGrpSpPr>
        <p:grpSpPr>
          <a:xfrm>
            <a:off x="3696852" y="5116529"/>
            <a:ext cx="802979" cy="1160985"/>
            <a:chOff x="0" y="0"/>
            <a:chExt cx="802977" cy="1160984"/>
          </a:xfrm>
        </p:grpSpPr>
        <p:sp>
          <p:nvSpPr>
            <p:cNvPr id="311" name="Rounded Rectangle"/>
            <p:cNvSpPr/>
            <p:nvPr/>
          </p:nvSpPr>
          <p:spPr>
            <a:xfrm>
              <a:off x="-1" y="-1"/>
              <a:ext cx="802978" cy="1160986"/>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312" name="Assign Score to User"/>
            <p:cNvSpPr txBox="1"/>
            <p:nvPr/>
          </p:nvSpPr>
          <p:spPr>
            <a:xfrm>
              <a:off x="89680" y="211490"/>
              <a:ext cx="623616" cy="737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400">
                  <a:solidFill>
                    <a:srgbClr val="FFFFFF"/>
                  </a:solidFill>
                  <a:latin typeface="+mn-lt"/>
                  <a:ea typeface="+mn-ea"/>
                  <a:cs typeface="+mn-cs"/>
                  <a:sym typeface="Calibri"/>
                </a:defRPr>
              </a:lvl1pPr>
            </a:lstStyle>
            <a:p>
              <a:pPr/>
              <a:r>
                <a:t>Assign Score to User</a:t>
              </a:r>
            </a:p>
          </p:txBody>
        </p:sp>
      </p:grpSp>
      <p:grpSp>
        <p:nvGrpSpPr>
          <p:cNvPr id="316" name="Rounded Rectangle 14"/>
          <p:cNvGrpSpPr/>
          <p:nvPr/>
        </p:nvGrpSpPr>
        <p:grpSpPr>
          <a:xfrm>
            <a:off x="4572000" y="5102594"/>
            <a:ext cx="897185" cy="1195196"/>
            <a:chOff x="0" y="-1"/>
            <a:chExt cx="897183" cy="1195194"/>
          </a:xfrm>
        </p:grpSpPr>
        <p:sp>
          <p:nvSpPr>
            <p:cNvPr id="314" name="Rounded Rectangle"/>
            <p:cNvSpPr/>
            <p:nvPr/>
          </p:nvSpPr>
          <p:spPr>
            <a:xfrm>
              <a:off x="0" y="20283"/>
              <a:ext cx="897185" cy="1154635"/>
            </a:xfrm>
            <a:prstGeom prst="roundRect">
              <a:avLst>
                <a:gd name="adj" fmla="val 1666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315" name="Display scores to current player"/>
            <p:cNvSpPr txBox="1"/>
            <p:nvPr/>
          </p:nvSpPr>
          <p:spPr>
            <a:xfrm>
              <a:off x="94279" y="-2"/>
              <a:ext cx="708625" cy="1195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400">
                  <a:solidFill>
                    <a:srgbClr val="FFFFFF"/>
                  </a:solidFill>
                  <a:latin typeface="+mn-lt"/>
                  <a:ea typeface="+mn-ea"/>
                  <a:cs typeface="+mn-cs"/>
                  <a:sym typeface="Calibri"/>
                </a:defRPr>
              </a:lvl1pPr>
            </a:lstStyle>
            <a:p>
              <a:pPr/>
              <a:r>
                <a:t>Display scores to current player</a:t>
              </a:r>
            </a:p>
          </p:txBody>
        </p:sp>
      </p:grpSp>
      <p:grpSp>
        <p:nvGrpSpPr>
          <p:cNvPr id="319" name="Rounded Rectangle 15"/>
          <p:cNvGrpSpPr/>
          <p:nvPr/>
        </p:nvGrpSpPr>
        <p:grpSpPr>
          <a:xfrm>
            <a:off x="5989901" y="5102592"/>
            <a:ext cx="969362" cy="1195196"/>
            <a:chOff x="0" y="-1"/>
            <a:chExt cx="969360" cy="1195194"/>
          </a:xfrm>
        </p:grpSpPr>
        <p:sp>
          <p:nvSpPr>
            <p:cNvPr id="317" name="Rounded Rectangle"/>
            <p:cNvSpPr/>
            <p:nvPr/>
          </p:nvSpPr>
          <p:spPr>
            <a:xfrm>
              <a:off x="0" y="20284"/>
              <a:ext cx="969362" cy="1154635"/>
            </a:xfrm>
            <a:prstGeom prst="roundRect">
              <a:avLst>
                <a:gd name="adj" fmla="val 16667"/>
              </a:avLst>
            </a:prstGeom>
            <a:gradFill flip="none" rotWithShape="1">
              <a:gsLst>
                <a:gs pos="0">
                  <a:srgbClr val="7F5BAB"/>
                </a:gs>
                <a:gs pos="100000">
                  <a:srgbClr val="C7AEED"/>
                </a:gs>
              </a:gsLst>
              <a:lin ang="16200000" scaled="0"/>
            </a:gradFill>
            <a:ln w="9525" cap="flat">
              <a:solidFill>
                <a:srgbClr val="7D60A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sz="1400">
                  <a:solidFill>
                    <a:srgbClr val="FFFFFF"/>
                  </a:solidFill>
                  <a:latin typeface="+mn-lt"/>
                  <a:ea typeface="+mn-ea"/>
                  <a:cs typeface="+mn-cs"/>
                  <a:sym typeface="Calibri"/>
                </a:defRPr>
              </a:pPr>
            </a:p>
          </p:txBody>
        </p:sp>
        <p:sp>
          <p:nvSpPr>
            <p:cNvPr id="318" name="Create a database of all player scores"/>
            <p:cNvSpPr txBox="1"/>
            <p:nvPr/>
          </p:nvSpPr>
          <p:spPr>
            <a:xfrm>
              <a:off x="97802" y="-2"/>
              <a:ext cx="773756" cy="1195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400">
                  <a:solidFill>
                    <a:srgbClr val="FFFFFF"/>
                  </a:solidFill>
                  <a:latin typeface="+mn-lt"/>
                  <a:ea typeface="+mn-ea"/>
                  <a:cs typeface="+mn-cs"/>
                  <a:sym typeface="Calibri"/>
                </a:defRPr>
              </a:lvl1pPr>
            </a:lstStyle>
            <a:p>
              <a:pPr/>
              <a:r>
                <a:t>Create a database of all player scores</a:t>
              </a:r>
            </a:p>
          </p:txBody>
        </p:sp>
      </p:grpSp>
      <p:grpSp>
        <p:nvGrpSpPr>
          <p:cNvPr id="322" name="Rounded Rectangle 16"/>
          <p:cNvGrpSpPr/>
          <p:nvPr/>
        </p:nvGrpSpPr>
        <p:grpSpPr>
          <a:xfrm>
            <a:off x="7116749" y="5102595"/>
            <a:ext cx="847911" cy="1195196"/>
            <a:chOff x="-1" y="0"/>
            <a:chExt cx="847910" cy="1195194"/>
          </a:xfrm>
        </p:grpSpPr>
        <p:sp>
          <p:nvSpPr>
            <p:cNvPr id="320" name="Rounded Rectangle"/>
            <p:cNvSpPr/>
            <p:nvPr/>
          </p:nvSpPr>
          <p:spPr>
            <a:xfrm>
              <a:off x="-2" y="20283"/>
              <a:ext cx="847912" cy="1154635"/>
            </a:xfrm>
            <a:prstGeom prst="roundRect">
              <a:avLst>
                <a:gd name="adj" fmla="val 16667"/>
              </a:avLst>
            </a:prstGeom>
            <a:gradFill flip="none" rotWithShape="1">
              <a:gsLst>
                <a:gs pos="0">
                  <a:srgbClr val="7F5BAB"/>
                </a:gs>
                <a:gs pos="100000">
                  <a:srgbClr val="C7AEED"/>
                </a:gs>
              </a:gsLst>
              <a:lin ang="16200000" scaled="0"/>
            </a:gradFill>
            <a:ln w="9525" cap="flat">
              <a:solidFill>
                <a:srgbClr val="7D60A0"/>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321" name="Rank and display all user scores"/>
            <p:cNvSpPr txBox="1"/>
            <p:nvPr/>
          </p:nvSpPr>
          <p:spPr>
            <a:xfrm>
              <a:off x="91873" y="-1"/>
              <a:ext cx="664161" cy="1195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400">
                  <a:solidFill>
                    <a:srgbClr val="FFFFFF"/>
                  </a:solidFill>
                  <a:latin typeface="+mn-lt"/>
                  <a:ea typeface="+mn-ea"/>
                  <a:cs typeface="+mn-cs"/>
                  <a:sym typeface="Calibri"/>
                </a:defRPr>
              </a:lvl1pPr>
            </a:lstStyle>
            <a:p>
              <a:pPr/>
              <a:r>
                <a:t>Rank and display all user scores</a:t>
              </a:r>
            </a:p>
          </p:txBody>
        </p:sp>
      </p:grpSp>
      <p:sp>
        <p:nvSpPr>
          <p:cNvPr id="323" name="Elbow Connector 20"/>
          <p:cNvSpPr/>
          <p:nvPr/>
        </p:nvSpPr>
        <p:spPr>
          <a:xfrm>
            <a:off x="3053077" y="2846070"/>
            <a:ext cx="2415544" cy="1219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635"/>
                </a:lnTo>
                <a:lnTo>
                  <a:pt x="0" y="4635"/>
                </a:lnTo>
                <a:lnTo>
                  <a:pt x="0" y="21600"/>
                </a:lnTo>
                <a:lnTo>
                  <a:pt x="2271"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324" name="Elbow Connector 22"/>
          <p:cNvSpPr/>
          <p:nvPr/>
        </p:nvSpPr>
        <p:spPr>
          <a:xfrm>
            <a:off x="5468620" y="2846070"/>
            <a:ext cx="2540002" cy="1223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621"/>
                </a:lnTo>
                <a:lnTo>
                  <a:pt x="21600" y="4621"/>
                </a:lnTo>
                <a:lnTo>
                  <a:pt x="21600" y="21600"/>
                </a:lnTo>
                <a:lnTo>
                  <a:pt x="1944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325" name="Elbow Connector 24"/>
          <p:cNvSpPr/>
          <p:nvPr/>
        </p:nvSpPr>
        <p:spPr>
          <a:xfrm>
            <a:off x="3234688" y="4777740"/>
            <a:ext cx="868684" cy="334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6426"/>
                </a:lnTo>
                <a:lnTo>
                  <a:pt x="10800" y="16426"/>
                </a:lnTo>
                <a:lnTo>
                  <a:pt x="10800" y="5174"/>
                </a:lnTo>
                <a:lnTo>
                  <a:pt x="0" y="5174"/>
                </a:lnTo>
                <a:lnTo>
                  <a:pt x="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326" name="Elbow Connector 26"/>
          <p:cNvSpPr/>
          <p:nvPr/>
        </p:nvSpPr>
        <p:spPr>
          <a:xfrm>
            <a:off x="3053077" y="4065270"/>
            <a:ext cx="1704344" cy="1630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19" y="0"/>
                </a:moveTo>
                <a:lnTo>
                  <a:pt x="0" y="0"/>
                </a:lnTo>
                <a:lnTo>
                  <a:pt x="0" y="11540"/>
                </a:lnTo>
                <a:lnTo>
                  <a:pt x="21600" y="11540"/>
                </a:lnTo>
                <a:lnTo>
                  <a:pt x="21600" y="21600"/>
                </a:lnTo>
                <a:lnTo>
                  <a:pt x="18381"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327" name="Elbow Connector 28"/>
          <p:cNvSpPr/>
          <p:nvPr/>
        </p:nvSpPr>
        <p:spPr>
          <a:xfrm>
            <a:off x="4103370" y="4777740"/>
            <a:ext cx="916942" cy="323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6941"/>
                </a:lnTo>
                <a:lnTo>
                  <a:pt x="10800" y="16941"/>
                </a:lnTo>
                <a:lnTo>
                  <a:pt x="10800" y="4659"/>
                </a:lnTo>
                <a:lnTo>
                  <a:pt x="21600" y="4659"/>
                </a:lnTo>
                <a:lnTo>
                  <a:pt x="2160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328" name="Elbow Connector 30"/>
          <p:cNvSpPr/>
          <p:nvPr/>
        </p:nvSpPr>
        <p:spPr>
          <a:xfrm>
            <a:off x="5909309" y="4069079"/>
            <a:ext cx="1308103" cy="1630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94" y="0"/>
                </a:moveTo>
                <a:lnTo>
                  <a:pt x="0" y="0"/>
                </a:lnTo>
                <a:lnTo>
                  <a:pt x="0" y="11574"/>
                </a:lnTo>
                <a:lnTo>
                  <a:pt x="21600" y="11574"/>
                </a:lnTo>
                <a:lnTo>
                  <a:pt x="21600" y="21600"/>
                </a:lnTo>
                <a:lnTo>
                  <a:pt x="17406"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
        <p:nvSpPr>
          <p:cNvPr id="329" name="Elbow Connector 32"/>
          <p:cNvSpPr/>
          <p:nvPr/>
        </p:nvSpPr>
        <p:spPr>
          <a:xfrm>
            <a:off x="6856730" y="4069079"/>
            <a:ext cx="1151892" cy="1630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37" y="0"/>
                </a:moveTo>
                <a:lnTo>
                  <a:pt x="21600" y="0"/>
                </a:lnTo>
                <a:lnTo>
                  <a:pt x="21600" y="11574"/>
                </a:lnTo>
                <a:lnTo>
                  <a:pt x="0" y="11574"/>
                </a:lnTo>
                <a:lnTo>
                  <a:pt x="0" y="21600"/>
                </a:lnTo>
                <a:lnTo>
                  <a:pt x="4763"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mn-lt"/>
                <a:ea typeface="+mn-ea"/>
                <a:cs typeface="+mn-cs"/>
                <a:sym typeface="Calibri"/>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32"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Refactoring</a:t>
            </a:r>
          </a:p>
        </p:txBody>
      </p:sp>
      <p:sp>
        <p:nvSpPr>
          <p:cNvPr id="333" name="Rectangle 3"/>
          <p:cNvSpPr txBox="1"/>
          <p:nvPr>
            <p:ph type="body" idx="1"/>
          </p:nvPr>
        </p:nvSpPr>
        <p:spPr>
          <a:xfrm>
            <a:off x="457200" y="1600200"/>
            <a:ext cx="8229600" cy="4525963"/>
          </a:xfrm>
          <a:prstGeom prst="rect">
            <a:avLst/>
          </a:prstGeom>
        </p:spPr>
        <p:txBody>
          <a:bodyPr/>
          <a:lstStyle/>
          <a:p>
            <a:pPr>
              <a:lnSpc>
                <a:spcPct val="90000"/>
              </a:lnSpc>
            </a:pPr>
            <a:r>
              <a:t>Conventional wisdom in software engineering is to design for change. It is worth spending time and effort anticipating changes as this reduces costs later in the life cycle.</a:t>
            </a:r>
          </a:p>
          <a:p>
            <a:pPr>
              <a:lnSpc>
                <a:spcPct val="90000"/>
              </a:lnSpc>
            </a:pPr>
            <a:r>
              <a:t>XP, however, maintains that this is not worthwhile as changes cannot be reliably anticipated</a:t>
            </a:r>
          </a:p>
          <a:p>
            <a:pPr>
              <a:lnSpc>
                <a:spcPct val="90000"/>
              </a:lnSpc>
            </a:pPr>
            <a:r>
              <a:t>Rather, it proposes constant code improvement </a:t>
            </a:r>
            <a:r>
              <a:rPr>
                <a:solidFill>
                  <a:srgbClr val="0000FF"/>
                </a:solidFill>
              </a:rPr>
              <a:t>(refactoring) </a:t>
            </a:r>
            <a:r>
              <a:t>to make changes easier when they have to be implemented</a:t>
            </a:r>
          </a:p>
        </p:txBody>
      </p:sp>
      <p:sp>
        <p:nvSpPr>
          <p:cNvPr id="334"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37"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Refactoring</a:t>
            </a:r>
          </a:p>
        </p:txBody>
      </p:sp>
      <p:sp>
        <p:nvSpPr>
          <p:cNvPr id="338" name="Content Placeholder 2"/>
          <p:cNvSpPr txBox="1"/>
          <p:nvPr>
            <p:ph type="body" idx="1"/>
          </p:nvPr>
        </p:nvSpPr>
        <p:spPr>
          <a:xfrm>
            <a:off x="457200" y="1600200"/>
            <a:ext cx="8229600" cy="4525963"/>
          </a:xfrm>
          <a:prstGeom prst="rect">
            <a:avLst/>
          </a:prstGeom>
        </p:spPr>
        <p:txBody>
          <a:bodyPr/>
          <a:lstStyle/>
          <a:p>
            <a:pPr/>
            <a:r>
              <a:t>Programming team look for possible software improvements and make these improvements even where there is no immediate need for them</a:t>
            </a:r>
          </a:p>
          <a:p>
            <a:pPr/>
            <a:r>
              <a:t>This improves the understandability of the software and so reduces the need for documentation</a:t>
            </a:r>
          </a:p>
          <a:p>
            <a:pPr/>
            <a:r>
              <a:t>Changes are easier to make because the code is well-structured and clear</a:t>
            </a:r>
          </a:p>
          <a:p>
            <a:pPr/>
            <a:r>
              <a:t>However, some changes require architecture refactoring and this is much more expensive</a:t>
            </a:r>
          </a:p>
        </p:txBody>
      </p:sp>
      <p:sp>
        <p:nvSpPr>
          <p:cNvPr id="339"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44"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Examples of refactoring</a:t>
            </a:r>
          </a:p>
        </p:txBody>
      </p:sp>
      <p:sp>
        <p:nvSpPr>
          <p:cNvPr id="345" name="Content Placeholder 2"/>
          <p:cNvSpPr txBox="1"/>
          <p:nvPr>
            <p:ph type="body" idx="1"/>
          </p:nvPr>
        </p:nvSpPr>
        <p:spPr>
          <a:xfrm>
            <a:off x="457200" y="1600200"/>
            <a:ext cx="8229600" cy="4525963"/>
          </a:xfrm>
          <a:prstGeom prst="rect">
            <a:avLst/>
          </a:prstGeom>
        </p:spPr>
        <p:txBody>
          <a:bodyPr/>
          <a:lstStyle/>
          <a:p>
            <a:pPr/>
            <a:r>
              <a:t>Re-organization of a class hierarchy to remove duplicate code</a:t>
            </a:r>
          </a:p>
          <a:p>
            <a:pPr/>
            <a:r>
              <a:t>Tidying up and renaming attributes and methods to make them easier to understand</a:t>
            </a:r>
          </a:p>
          <a:p>
            <a:pPr/>
            <a:r>
              <a:t>The replacement of inline code with calls to methods that have been included in a program library</a:t>
            </a:r>
          </a:p>
        </p:txBody>
      </p:sp>
      <p:sp>
        <p:nvSpPr>
          <p:cNvPr id="346"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49" name="Rectangle 2"/>
          <p:cNvSpPr txBox="1"/>
          <p:nvPr>
            <p:ph type="title"/>
          </p:nvPr>
        </p:nvSpPr>
        <p:spPr>
          <a:xfrm>
            <a:off x="457199" y="274638"/>
            <a:ext cx="7293234" cy="1143001"/>
          </a:xfrm>
          <a:prstGeom prst="rect">
            <a:avLst/>
          </a:prstGeom>
        </p:spPr>
        <p:txBody>
          <a:bodyPr/>
          <a:lstStyle/>
          <a:p>
            <a:pPr/>
            <a:r>
              <a:t>Test-first development</a:t>
            </a:r>
          </a:p>
        </p:txBody>
      </p:sp>
      <p:sp>
        <p:nvSpPr>
          <p:cNvPr id="350" name="Rectangle 3"/>
          <p:cNvSpPr txBox="1"/>
          <p:nvPr>
            <p:ph type="body" idx="1"/>
          </p:nvPr>
        </p:nvSpPr>
        <p:spPr>
          <a:xfrm>
            <a:off x="457200" y="1600200"/>
            <a:ext cx="8229600" cy="4525963"/>
          </a:xfrm>
          <a:prstGeom prst="rect">
            <a:avLst/>
          </a:prstGeom>
        </p:spPr>
        <p:txBody>
          <a:bodyPr/>
          <a:lstStyle/>
          <a:p>
            <a:pPr/>
            <a:r>
              <a:t>Testing is central to XP, where the program is tested after every change has been made</a:t>
            </a:r>
          </a:p>
          <a:p>
            <a:pPr/>
            <a:r>
              <a:t>XP testing features:</a:t>
            </a:r>
          </a:p>
          <a:p>
            <a:pPr lvl="1" marL="742950" indent="-285750">
              <a:spcBef>
                <a:spcPts val="300"/>
              </a:spcBef>
              <a:defRPr sz="2000"/>
            </a:pPr>
            <a:r>
              <a:t>Test-first development</a:t>
            </a:r>
          </a:p>
          <a:p>
            <a:pPr lvl="1" marL="742950" indent="-285750">
              <a:spcBef>
                <a:spcPts val="300"/>
              </a:spcBef>
              <a:defRPr sz="2000"/>
            </a:pPr>
            <a:r>
              <a:t>Incremental test development from scenarios</a:t>
            </a:r>
          </a:p>
          <a:p>
            <a:pPr lvl="1" marL="742950" indent="-285750">
              <a:spcBef>
                <a:spcPts val="300"/>
              </a:spcBef>
              <a:defRPr sz="2000"/>
            </a:pPr>
            <a:r>
              <a:t>User involvement in test development and validation</a:t>
            </a:r>
          </a:p>
          <a:p>
            <a:pPr lvl="1" marL="742950" indent="-285750">
              <a:spcBef>
                <a:spcPts val="300"/>
              </a:spcBef>
              <a:defRPr sz="2000"/>
            </a:pPr>
            <a:r>
              <a:t>Automated test harnesses are used to run all component tests each time that a new release is built</a:t>
            </a:r>
          </a:p>
        </p:txBody>
      </p:sp>
      <p:sp>
        <p:nvSpPr>
          <p:cNvPr id="351"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31" name="Title 1"/>
          <p:cNvSpPr txBox="1"/>
          <p:nvPr>
            <p:ph type="title"/>
          </p:nvPr>
        </p:nvSpPr>
        <p:spPr>
          <a:xfrm>
            <a:off x="457199" y="274638"/>
            <a:ext cx="7293234" cy="1143001"/>
          </a:xfrm>
          <a:prstGeom prst="rect">
            <a:avLst/>
          </a:prstGeom>
        </p:spPr>
        <p:txBody>
          <a:bodyPr/>
          <a:lstStyle/>
          <a:p>
            <a:pPr/>
            <a:r>
              <a:t>Rapid software development</a:t>
            </a:r>
          </a:p>
        </p:txBody>
      </p:sp>
      <p:sp>
        <p:nvSpPr>
          <p:cNvPr id="132" name="Content Placeholder 2"/>
          <p:cNvSpPr txBox="1"/>
          <p:nvPr>
            <p:ph type="body" idx="1"/>
          </p:nvPr>
        </p:nvSpPr>
        <p:spPr>
          <a:xfrm>
            <a:off x="457200" y="1600200"/>
            <a:ext cx="8407400" cy="4525963"/>
          </a:xfrm>
          <a:prstGeom prst="rect">
            <a:avLst/>
          </a:prstGeom>
        </p:spPr>
        <p:txBody>
          <a:bodyPr/>
          <a:lstStyle/>
          <a:p>
            <a:pPr>
              <a:defRPr>
                <a:solidFill>
                  <a:srgbClr val="0000FF"/>
                </a:solidFill>
              </a:defRPr>
            </a:pPr>
            <a:r>
              <a:t>Rapid development and delivery </a:t>
            </a:r>
            <a:r>
              <a:rPr>
                <a:solidFill>
                  <a:srgbClr val="46424D"/>
                </a:solidFill>
              </a:rPr>
              <a:t>is now often the most important requirement for software systems</a:t>
            </a:r>
          </a:p>
          <a:p>
            <a:pPr lvl="1" marL="742950" indent="-285750">
              <a:spcBef>
                <a:spcPts val="300"/>
              </a:spcBef>
              <a:defRPr sz="2000"/>
            </a:pPr>
            <a:r>
              <a:t>Businesses operate in a fast changing environment and it is practically impossible to produce a set of stable software requirements</a:t>
            </a:r>
          </a:p>
          <a:p>
            <a:pPr lvl="1" marL="742950" indent="-285750">
              <a:spcBef>
                <a:spcPts val="300"/>
              </a:spcBef>
              <a:defRPr sz="2000"/>
            </a:pPr>
            <a:r>
              <a:t>Software has to evolve quickly to reflect changing business needs</a:t>
            </a:r>
          </a:p>
          <a:p>
            <a:pPr>
              <a:defRPr>
                <a:solidFill>
                  <a:srgbClr val="0000FF"/>
                </a:solidFill>
              </a:defRPr>
            </a:pPr>
            <a:r>
              <a:t>Plan-driven development </a:t>
            </a:r>
            <a:r>
              <a:rPr>
                <a:solidFill>
                  <a:srgbClr val="46424D"/>
                </a:solidFill>
              </a:rPr>
              <a:t>is essential for some types of system but does not meet these business needs</a:t>
            </a:r>
          </a:p>
          <a:p>
            <a:pPr/>
            <a:r>
              <a:t>Agile development methods emerged in the late 1990s; their aim was to radically reduce the delivery time for working software systems</a:t>
            </a:r>
          </a:p>
        </p:txBody>
      </p:sp>
      <p:sp>
        <p:nvSpPr>
          <p:cNvPr id="133" name="Slide Number Placeholder 3"/>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54"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Test-driven development</a:t>
            </a:r>
          </a:p>
        </p:txBody>
      </p:sp>
      <p:sp>
        <p:nvSpPr>
          <p:cNvPr id="355" name="Rectangle 3"/>
          <p:cNvSpPr txBox="1"/>
          <p:nvPr>
            <p:ph type="body" idx="1"/>
          </p:nvPr>
        </p:nvSpPr>
        <p:spPr>
          <a:xfrm>
            <a:off x="457200" y="1600200"/>
            <a:ext cx="8229600" cy="4525963"/>
          </a:xfrm>
          <a:prstGeom prst="rect">
            <a:avLst/>
          </a:prstGeom>
        </p:spPr>
        <p:txBody>
          <a:bodyPr/>
          <a:lstStyle/>
          <a:p>
            <a:pPr>
              <a:lnSpc>
                <a:spcPct val="90000"/>
              </a:lnSpc>
            </a:pPr>
            <a:r>
              <a:t>Writing tests before code clarifies the requirements to be implemented</a:t>
            </a:r>
          </a:p>
          <a:p>
            <a:pPr>
              <a:lnSpc>
                <a:spcPct val="90000"/>
              </a:lnSpc>
            </a:pPr>
            <a:r>
              <a:t>Tests are written as programs rather than data so that they can be executed automatically. The test includes a check that it has executed correctly.</a:t>
            </a:r>
          </a:p>
          <a:p>
            <a:pPr>
              <a:lnSpc>
                <a:spcPct val="90000"/>
              </a:lnSpc>
            </a:pPr>
            <a:r>
              <a:t>All previous and new tests are run automatically when new functionality is added, thus checking that the new functionality has not introduced errors</a:t>
            </a:r>
          </a:p>
        </p:txBody>
      </p:sp>
      <p:sp>
        <p:nvSpPr>
          <p:cNvPr id="356"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59" name="Title 1"/>
          <p:cNvSpPr txBox="1"/>
          <p:nvPr>
            <p:ph type="title"/>
          </p:nvPr>
        </p:nvSpPr>
        <p:spPr>
          <a:xfrm>
            <a:off x="457199" y="274638"/>
            <a:ext cx="7293234" cy="1143001"/>
          </a:xfrm>
          <a:prstGeom prst="rect">
            <a:avLst/>
          </a:prstGeom>
        </p:spPr>
        <p:txBody>
          <a:bodyPr/>
          <a:lstStyle/>
          <a:p>
            <a:pPr/>
            <a:r>
              <a:t>Customer involvement</a:t>
            </a:r>
          </a:p>
        </p:txBody>
      </p:sp>
      <p:sp>
        <p:nvSpPr>
          <p:cNvPr id="360" name="Content Placeholder 2"/>
          <p:cNvSpPr txBox="1"/>
          <p:nvPr>
            <p:ph type="body" idx="1"/>
          </p:nvPr>
        </p:nvSpPr>
        <p:spPr>
          <a:xfrm>
            <a:off x="457200" y="1600200"/>
            <a:ext cx="8229600" cy="4525963"/>
          </a:xfrm>
          <a:prstGeom prst="rect">
            <a:avLst/>
          </a:prstGeom>
        </p:spPr>
        <p:txBody>
          <a:bodyPr/>
          <a:lstStyle/>
          <a:p>
            <a:pPr/>
            <a:r>
              <a:t>The role of the</a:t>
            </a:r>
            <a:r>
              <a:rPr>
                <a:solidFill>
                  <a:srgbClr val="0000FF"/>
                </a:solidFill>
              </a:rPr>
              <a:t> customer </a:t>
            </a:r>
            <a:r>
              <a:t>in the testing process is to help develop </a:t>
            </a:r>
            <a:r>
              <a:rPr>
                <a:solidFill>
                  <a:srgbClr val="0000FF"/>
                </a:solidFill>
              </a:rPr>
              <a:t>acceptance tests </a:t>
            </a:r>
            <a:r>
              <a:t>for the stories that are to be implemented in the next release of the system</a:t>
            </a:r>
          </a:p>
          <a:p>
            <a:pPr/>
            <a:r>
              <a:t>The customer who is part of the team writes tests as development proceeds. All new code is therefore validated to ensure that it is what the customer needs. </a:t>
            </a:r>
          </a:p>
          <a:p>
            <a:pPr/>
            <a:r>
              <a:t>However, people adopting the customer role have limited time available and so cannot work full-time with the development team. They may feel that providing the requirements was enough of a contribution and so may be reluctant to get involved in the testing process. </a:t>
            </a:r>
          </a:p>
        </p:txBody>
      </p:sp>
      <p:sp>
        <p:nvSpPr>
          <p:cNvPr id="361"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64" name="Title 1"/>
          <p:cNvSpPr txBox="1"/>
          <p:nvPr>
            <p:ph type="title"/>
          </p:nvPr>
        </p:nvSpPr>
        <p:spPr>
          <a:xfrm>
            <a:off x="457199" y="274638"/>
            <a:ext cx="7293234" cy="1143001"/>
          </a:xfrm>
          <a:prstGeom prst="rect">
            <a:avLst/>
          </a:prstGeom>
        </p:spPr>
        <p:txBody>
          <a:bodyPr/>
          <a:lstStyle/>
          <a:p>
            <a:pPr/>
            <a:r>
              <a:t>Test case description for dose checking </a:t>
            </a:r>
          </a:p>
        </p:txBody>
      </p:sp>
      <p:sp>
        <p:nvSpPr>
          <p:cNvPr id="365"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6" name="Picture 3" descr="Picture 3"/>
          <p:cNvPicPr>
            <a:picLocks noChangeAspect="1"/>
          </p:cNvPicPr>
          <p:nvPr/>
        </p:nvPicPr>
        <p:blipFill>
          <a:blip r:embed="rId2">
            <a:extLst/>
          </a:blip>
          <a:stretch>
            <a:fillRect/>
          </a:stretch>
        </p:blipFill>
        <p:spPr>
          <a:xfrm>
            <a:off x="767634" y="1864504"/>
            <a:ext cx="7436365" cy="404925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69" name="Title 1"/>
          <p:cNvSpPr txBox="1"/>
          <p:nvPr>
            <p:ph type="title"/>
          </p:nvPr>
        </p:nvSpPr>
        <p:spPr>
          <a:xfrm>
            <a:off x="457199" y="274638"/>
            <a:ext cx="7293234" cy="1143001"/>
          </a:xfrm>
          <a:prstGeom prst="rect">
            <a:avLst/>
          </a:prstGeom>
        </p:spPr>
        <p:txBody>
          <a:bodyPr/>
          <a:lstStyle/>
          <a:p>
            <a:pPr/>
            <a:r>
              <a:t>Test automation</a:t>
            </a:r>
          </a:p>
        </p:txBody>
      </p:sp>
      <p:sp>
        <p:nvSpPr>
          <p:cNvPr id="370" name="Content Placeholder 2"/>
          <p:cNvSpPr txBox="1"/>
          <p:nvPr>
            <p:ph type="body" idx="1"/>
          </p:nvPr>
        </p:nvSpPr>
        <p:spPr>
          <a:xfrm>
            <a:off x="457200" y="1600200"/>
            <a:ext cx="8229600" cy="4525963"/>
          </a:xfrm>
          <a:prstGeom prst="rect">
            <a:avLst/>
          </a:prstGeom>
        </p:spPr>
        <p:txBody>
          <a:bodyPr/>
          <a:lstStyle/>
          <a:p>
            <a:pPr/>
            <a:r>
              <a:t>Test automation means that tests are written as executable components before the task is implemented </a:t>
            </a:r>
          </a:p>
          <a:p>
            <a:pPr lvl="1" marL="742950" indent="-285750">
              <a:spcBef>
                <a:spcPts val="300"/>
              </a:spcBef>
              <a:defRPr sz="2000"/>
            </a:pPr>
            <a:r>
              <a:t>These testing components should be stand-alone, should simulate the submission of input to be tested and should check that the result meets the output specification. An automated test framework is a system that makes it easy to write executable tests and submit a set of tests for execution. </a:t>
            </a:r>
          </a:p>
          <a:p>
            <a:pPr/>
            <a:r>
              <a:t>As testing is automated, there is always a set of tests that can be quickly and easily executed</a:t>
            </a:r>
          </a:p>
          <a:p>
            <a:pPr lvl="1" marL="742950" indent="-285750">
              <a:spcBef>
                <a:spcPts val="300"/>
              </a:spcBef>
              <a:defRPr sz="2000"/>
            </a:pPr>
            <a:r>
              <a:t>Whenever any functionality is added to the system, the tests can be run and problems that the new code has introduced can be caught immediately  </a:t>
            </a:r>
          </a:p>
        </p:txBody>
      </p:sp>
      <p:sp>
        <p:nvSpPr>
          <p:cNvPr id="371"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76" name="Title 1"/>
          <p:cNvSpPr txBox="1"/>
          <p:nvPr>
            <p:ph type="title"/>
          </p:nvPr>
        </p:nvSpPr>
        <p:spPr>
          <a:xfrm>
            <a:off x="457199" y="274638"/>
            <a:ext cx="7293234" cy="1143001"/>
          </a:xfrm>
          <a:prstGeom prst="rect">
            <a:avLst/>
          </a:prstGeom>
        </p:spPr>
        <p:txBody>
          <a:bodyPr/>
          <a:lstStyle/>
          <a:p>
            <a:pPr/>
            <a:r>
              <a:t>Problems with test-first development</a:t>
            </a:r>
          </a:p>
        </p:txBody>
      </p:sp>
      <p:sp>
        <p:nvSpPr>
          <p:cNvPr id="377"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Programmers prefer programming </a:t>
            </a:r>
            <a:r>
              <a:rPr>
                <a:solidFill>
                  <a:srgbClr val="46424D"/>
                </a:solidFill>
              </a:rPr>
              <a:t>to testing and sometimes they take short cuts when writing tests. For example, they may write incomplete tests that do not check for all possible exceptions that may occur. </a:t>
            </a:r>
          </a:p>
          <a:p>
            <a:pPr/>
            <a:r>
              <a:t>Some </a:t>
            </a:r>
            <a:r>
              <a:rPr>
                <a:solidFill>
                  <a:srgbClr val="0000FF"/>
                </a:solidFill>
              </a:rPr>
              <a:t>tests can be difficult to write incrementally</a:t>
            </a:r>
            <a:r>
              <a:t>. For example, in a complex user interface, it is often difficult to write unit tests for the code that implements the ‘display logic’ and workflow between screens. </a:t>
            </a:r>
          </a:p>
          <a:p>
            <a:pPr/>
            <a:r>
              <a:t>It </a:t>
            </a:r>
            <a:r>
              <a:rPr>
                <a:solidFill>
                  <a:srgbClr val="0000FF"/>
                </a:solidFill>
              </a:rPr>
              <a:t>difficult to judge the completeness </a:t>
            </a:r>
            <a:r>
              <a:t>of a set of tests. Although you may have a lot of system tests, your test set may not provide complete coverage.  </a:t>
            </a:r>
          </a:p>
        </p:txBody>
      </p:sp>
      <p:sp>
        <p:nvSpPr>
          <p:cNvPr id="378"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81" name="Rectangle 2"/>
          <p:cNvSpPr txBox="1"/>
          <p:nvPr>
            <p:ph type="title"/>
          </p:nvPr>
        </p:nvSpPr>
        <p:spPr>
          <a:xfrm>
            <a:off x="457199" y="274638"/>
            <a:ext cx="7293234" cy="1143001"/>
          </a:xfrm>
          <a:prstGeom prst="rect">
            <a:avLst/>
          </a:prstGeom>
        </p:spPr>
        <p:txBody>
          <a:bodyPr/>
          <a:lstStyle/>
          <a:p>
            <a:pPr/>
            <a:r>
              <a:t>Pair programming</a:t>
            </a:r>
          </a:p>
        </p:txBody>
      </p:sp>
      <p:sp>
        <p:nvSpPr>
          <p:cNvPr id="382" name="Rectangle 3"/>
          <p:cNvSpPr txBox="1"/>
          <p:nvPr>
            <p:ph type="body" idx="1"/>
          </p:nvPr>
        </p:nvSpPr>
        <p:spPr>
          <a:xfrm>
            <a:off x="457200" y="1600200"/>
            <a:ext cx="8229600" cy="4525963"/>
          </a:xfrm>
          <a:prstGeom prst="rect">
            <a:avLst/>
          </a:prstGeom>
        </p:spPr>
        <p:txBody>
          <a:bodyPr/>
          <a:lstStyle/>
          <a:p>
            <a:pPr>
              <a:lnSpc>
                <a:spcPct val="90000"/>
              </a:lnSpc>
              <a:defRPr>
                <a:solidFill>
                  <a:srgbClr val="0000FF"/>
                </a:solidFill>
              </a:defRPr>
            </a:pPr>
            <a:r>
              <a:t>Pair programming </a:t>
            </a:r>
            <a:r>
              <a:rPr>
                <a:solidFill>
                  <a:srgbClr val="46424D"/>
                </a:solidFill>
              </a:rPr>
              <a:t>involves programmers working in pairs, developing code together</a:t>
            </a:r>
          </a:p>
          <a:p>
            <a:pPr>
              <a:lnSpc>
                <a:spcPct val="90000"/>
              </a:lnSpc>
            </a:pPr>
            <a:r>
              <a:t>This helps develop common ownership of code and spreads knowledge across the team</a:t>
            </a:r>
          </a:p>
          <a:p>
            <a:pPr>
              <a:lnSpc>
                <a:spcPct val="90000"/>
              </a:lnSpc>
            </a:pPr>
            <a:r>
              <a:t>It serves as an informal review process as each line of code is looked at by more than one person</a:t>
            </a:r>
          </a:p>
          <a:p>
            <a:pPr>
              <a:lnSpc>
                <a:spcPct val="90000"/>
              </a:lnSpc>
            </a:pPr>
            <a:r>
              <a:t>It encourages refactoring as the whole team can benefit from improving the system code</a:t>
            </a:r>
          </a:p>
        </p:txBody>
      </p:sp>
      <p:sp>
        <p:nvSpPr>
          <p:cNvPr id="383"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86" name="Title 1"/>
          <p:cNvSpPr txBox="1"/>
          <p:nvPr>
            <p:ph type="title"/>
          </p:nvPr>
        </p:nvSpPr>
        <p:spPr>
          <a:xfrm>
            <a:off x="457199" y="274638"/>
            <a:ext cx="7293234" cy="1143001"/>
          </a:xfrm>
          <a:prstGeom prst="rect">
            <a:avLst/>
          </a:prstGeom>
        </p:spPr>
        <p:txBody>
          <a:bodyPr/>
          <a:lstStyle/>
          <a:p>
            <a:pPr/>
            <a:r>
              <a:t>Pair programming</a:t>
            </a:r>
          </a:p>
        </p:txBody>
      </p:sp>
      <p:sp>
        <p:nvSpPr>
          <p:cNvPr id="387" name="Content Placeholder 2"/>
          <p:cNvSpPr txBox="1"/>
          <p:nvPr>
            <p:ph type="body" idx="1"/>
          </p:nvPr>
        </p:nvSpPr>
        <p:spPr>
          <a:xfrm>
            <a:off x="457200" y="1600200"/>
            <a:ext cx="8229600" cy="4525963"/>
          </a:xfrm>
          <a:prstGeom prst="rect">
            <a:avLst/>
          </a:prstGeom>
        </p:spPr>
        <p:txBody>
          <a:bodyPr/>
          <a:lstStyle/>
          <a:p>
            <a:pPr/>
            <a:r>
              <a:t>In pair programming, programmers sit together at the same computer to develop the software</a:t>
            </a:r>
          </a:p>
          <a:p>
            <a:pPr/>
            <a:r>
              <a:t>Pairs are created dynamically so that all team members work with each other during the development process</a:t>
            </a:r>
          </a:p>
          <a:p>
            <a:pPr/>
            <a:r>
              <a:t>The sharing of knowledge that happens during pair programming is very important as it reduces the overall risks to a project when team members leave</a:t>
            </a:r>
          </a:p>
          <a:p>
            <a:pPr/>
            <a:r>
              <a:t>Pair programming is not necessarily inefficient and there is some evidence that suggests that a pair working together is more efficient than 2 programmers working separately </a:t>
            </a:r>
          </a:p>
        </p:txBody>
      </p:sp>
      <p:sp>
        <p:nvSpPr>
          <p:cNvPr id="388"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91" name="Title 1"/>
          <p:cNvSpPr txBox="1"/>
          <p:nvPr>
            <p:ph type="title"/>
          </p:nvPr>
        </p:nvSpPr>
        <p:spPr>
          <a:xfrm>
            <a:off x="457200" y="2192338"/>
            <a:ext cx="8229600" cy="1143003"/>
          </a:xfrm>
          <a:prstGeom prst="rect">
            <a:avLst/>
          </a:prstGeom>
        </p:spPr>
        <p:txBody>
          <a:bodyPr/>
          <a:lstStyle>
            <a:lvl1pPr algn="ctr"/>
          </a:lstStyle>
          <a:p>
            <a:pPr/>
            <a:r>
              <a:t>Agile project management</a:t>
            </a:r>
          </a:p>
        </p:txBody>
      </p:sp>
      <p:sp>
        <p:nvSpPr>
          <p:cNvPr id="392" name="Content Placeholder 2"/>
          <p:cNvSpPr txBox="1"/>
          <p:nvPr>
            <p:ph type="body" idx="1"/>
          </p:nvPr>
        </p:nvSpPr>
        <p:spPr>
          <a:xfrm>
            <a:off x="457200" y="1600200"/>
            <a:ext cx="8229600" cy="4525963"/>
          </a:xfrm>
          <a:prstGeom prst="rect">
            <a:avLst/>
          </a:prstGeom>
        </p:spPr>
        <p:txBody>
          <a:bodyPr/>
          <a:lstStyle/>
          <a:p>
            <a:pPr/>
          </a:p>
        </p:txBody>
      </p:sp>
      <p:sp>
        <p:nvSpPr>
          <p:cNvPr id="393"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4" name="Picture 2" descr="Picture 2"/>
          <p:cNvPicPr>
            <a:picLocks noChangeAspect="1"/>
          </p:cNvPicPr>
          <p:nvPr/>
        </p:nvPicPr>
        <p:blipFill>
          <a:blip r:embed="rId2">
            <a:extLst/>
          </a:blip>
          <a:stretch>
            <a:fillRect/>
          </a:stretch>
        </p:blipFill>
        <p:spPr>
          <a:xfrm>
            <a:off x="868256" y="3429000"/>
            <a:ext cx="7407487" cy="23292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397" name="Title 1"/>
          <p:cNvSpPr txBox="1"/>
          <p:nvPr>
            <p:ph type="title"/>
          </p:nvPr>
        </p:nvSpPr>
        <p:spPr>
          <a:xfrm>
            <a:off x="457199" y="274638"/>
            <a:ext cx="7293234" cy="1143001"/>
          </a:xfrm>
          <a:prstGeom prst="rect">
            <a:avLst/>
          </a:prstGeom>
        </p:spPr>
        <p:txBody>
          <a:bodyPr/>
          <a:lstStyle/>
          <a:p>
            <a:pPr/>
            <a:r>
              <a:t>Agile project management</a:t>
            </a:r>
          </a:p>
        </p:txBody>
      </p:sp>
      <p:sp>
        <p:nvSpPr>
          <p:cNvPr id="398" name="Content Placeholder 2"/>
          <p:cNvSpPr txBox="1"/>
          <p:nvPr>
            <p:ph type="body" idx="1"/>
          </p:nvPr>
        </p:nvSpPr>
        <p:spPr>
          <a:xfrm>
            <a:off x="457200" y="1600200"/>
            <a:ext cx="8229600" cy="4525963"/>
          </a:xfrm>
          <a:prstGeom prst="rect">
            <a:avLst/>
          </a:prstGeom>
        </p:spPr>
        <p:txBody>
          <a:bodyPr/>
          <a:lstStyle/>
          <a:p>
            <a:pPr/>
            <a:r>
              <a:t>The principal responsibility of software project managers is to manage the project so that </a:t>
            </a:r>
            <a:r>
              <a:rPr>
                <a:solidFill>
                  <a:srgbClr val="0000FF"/>
                </a:solidFill>
              </a:rPr>
              <a:t>the software is delivered on time and within the planned budget </a:t>
            </a:r>
            <a:r>
              <a:t>for the project </a:t>
            </a:r>
          </a:p>
          <a:p>
            <a:pPr/>
            <a:r>
              <a:t>The standard approach to project management is </a:t>
            </a:r>
            <a:r>
              <a:rPr>
                <a:solidFill>
                  <a:srgbClr val="0000FF"/>
                </a:solidFill>
              </a:rPr>
              <a:t>plan-driven</a:t>
            </a:r>
            <a:r>
              <a:t>. Managers draw up a plan for the project showing what should be delivered, when it should be delivered and who will work on the development of the project deliverables. </a:t>
            </a:r>
          </a:p>
          <a:p>
            <a:pPr/>
            <a:r>
              <a:t>Agile project management requires a different approach, which is adapted to incremental development and the practices used in agile methods</a:t>
            </a:r>
          </a:p>
        </p:txBody>
      </p:sp>
      <p:sp>
        <p:nvSpPr>
          <p:cNvPr id="399"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02" name="Title 1"/>
          <p:cNvSpPr txBox="1"/>
          <p:nvPr>
            <p:ph type="title"/>
          </p:nvPr>
        </p:nvSpPr>
        <p:spPr>
          <a:xfrm>
            <a:off x="457199" y="274638"/>
            <a:ext cx="7293234" cy="1143001"/>
          </a:xfrm>
          <a:prstGeom prst="rect">
            <a:avLst/>
          </a:prstGeom>
        </p:spPr>
        <p:txBody>
          <a:bodyPr/>
          <a:lstStyle/>
          <a:p>
            <a:pPr/>
            <a:r>
              <a:t>Agile Vs Scrum</a:t>
            </a:r>
          </a:p>
        </p:txBody>
      </p:sp>
      <p:sp>
        <p:nvSpPr>
          <p:cNvPr id="403" name="Content Placeholder 2"/>
          <p:cNvSpPr txBox="1"/>
          <p:nvPr>
            <p:ph type="body" idx="1"/>
          </p:nvPr>
        </p:nvSpPr>
        <p:spPr>
          <a:xfrm>
            <a:off x="457200" y="1600200"/>
            <a:ext cx="8229600" cy="4525963"/>
          </a:xfrm>
          <a:prstGeom prst="rect">
            <a:avLst/>
          </a:prstGeom>
        </p:spPr>
        <p:txBody>
          <a:bodyPr/>
          <a:lstStyle/>
          <a:p>
            <a:pPr/>
            <a:r>
              <a:t>Agile is a methodology based on iterative development </a:t>
            </a:r>
          </a:p>
          <a:p>
            <a:pPr/>
            <a:r>
              <a:t>Scrum is a type of agile approach that is used in software development </a:t>
            </a:r>
          </a:p>
          <a:p>
            <a:pPr>
              <a:defRPr sz="800"/>
            </a:pPr>
          </a:p>
          <a:p>
            <a:pPr marL="0" indent="0">
              <a:buSzTx/>
              <a:buNone/>
              <a:defRPr u="sng"/>
            </a:pPr>
            <a:r>
              <a:t>For your Resume: </a:t>
            </a:r>
          </a:p>
          <a:p>
            <a:pPr marL="0" indent="0">
              <a:buSzTx/>
              <a:buNone/>
              <a:defRPr sz="100"/>
            </a:pPr>
          </a:p>
          <a:p>
            <a:pPr marL="0" indent="0">
              <a:buSzTx/>
              <a:buNone/>
            </a:pPr>
            <a:r>
              <a:t>Familiar with Agile methodologies and working in a Scrum development environment</a:t>
            </a:r>
          </a:p>
          <a:p>
            <a:pPr marL="0" indent="0">
              <a:buSzTx/>
              <a:buNone/>
              <a:defRPr sz="600"/>
            </a:pPr>
          </a:p>
          <a:p>
            <a:pPr marL="0" indent="0">
              <a:buSzTx/>
              <a:buNone/>
              <a:defRPr u="sng"/>
            </a:pPr>
            <a:r>
              <a:t>Do Not Put:</a:t>
            </a:r>
          </a:p>
          <a:p>
            <a:pPr marL="0" indent="0">
              <a:buSzTx/>
              <a:buNone/>
              <a:defRPr sz="100"/>
            </a:pPr>
          </a:p>
          <a:p>
            <a:pPr marL="0" indent="0">
              <a:buSzTx/>
              <a:buNone/>
            </a:pPr>
            <a:r>
              <a:t>Familiar with Scrum methodologies  </a:t>
            </a:r>
          </a:p>
        </p:txBody>
      </p:sp>
      <p:sp>
        <p:nvSpPr>
          <p:cNvPr id="404" name="Date Placeholder 3"/>
          <p:cNvSpPr txBox="1"/>
          <p:nvPr/>
        </p:nvSpPr>
        <p:spPr>
          <a:xfrm>
            <a:off x="502919" y="6414761"/>
            <a:ext cx="2042162"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30/10/2014</a:t>
            </a:r>
          </a:p>
        </p:txBody>
      </p:sp>
      <p:sp>
        <p:nvSpPr>
          <p:cNvPr id="405"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38" name="Title 1"/>
          <p:cNvSpPr txBox="1"/>
          <p:nvPr>
            <p:ph type="title"/>
          </p:nvPr>
        </p:nvSpPr>
        <p:spPr>
          <a:xfrm>
            <a:off x="457199" y="274638"/>
            <a:ext cx="7293234" cy="1143001"/>
          </a:xfrm>
          <a:prstGeom prst="rect">
            <a:avLst/>
          </a:prstGeom>
        </p:spPr>
        <p:txBody>
          <a:bodyPr/>
          <a:lstStyle/>
          <a:p>
            <a:pPr/>
            <a:r>
              <a:t>Agile development</a:t>
            </a:r>
          </a:p>
        </p:txBody>
      </p:sp>
      <p:sp>
        <p:nvSpPr>
          <p:cNvPr id="139" name="Content Placeholder 2"/>
          <p:cNvSpPr txBox="1"/>
          <p:nvPr>
            <p:ph type="body" idx="1"/>
          </p:nvPr>
        </p:nvSpPr>
        <p:spPr>
          <a:xfrm>
            <a:off x="457200" y="1600200"/>
            <a:ext cx="8229600" cy="4525963"/>
          </a:xfrm>
          <a:prstGeom prst="rect">
            <a:avLst/>
          </a:prstGeom>
        </p:spPr>
        <p:txBody>
          <a:bodyPr/>
          <a:lstStyle/>
          <a:p>
            <a:pPr/>
            <a:r>
              <a:t>Program specification, design and implementation are </a:t>
            </a:r>
            <a:r>
              <a:rPr>
                <a:solidFill>
                  <a:srgbClr val="0000FF"/>
                </a:solidFill>
              </a:rPr>
              <a:t>inter-leaved</a:t>
            </a:r>
            <a:endParaRPr>
              <a:solidFill>
                <a:srgbClr val="0000FF"/>
              </a:solidFill>
            </a:endParaRPr>
          </a:p>
          <a:p>
            <a:pPr/>
            <a:r>
              <a:t>The system is developed as a series of versions or </a:t>
            </a:r>
            <a:r>
              <a:rPr>
                <a:solidFill>
                  <a:srgbClr val="0000FF"/>
                </a:solidFill>
              </a:rPr>
              <a:t>increments</a:t>
            </a:r>
            <a:r>
              <a:t> with </a:t>
            </a:r>
            <a:r>
              <a:rPr>
                <a:solidFill>
                  <a:srgbClr val="0000FF"/>
                </a:solidFill>
              </a:rPr>
              <a:t>stakeholders involved </a:t>
            </a:r>
            <a:r>
              <a:t>in version specification and evaluation</a:t>
            </a:r>
          </a:p>
          <a:p>
            <a:pPr>
              <a:defRPr>
                <a:solidFill>
                  <a:srgbClr val="0000FF"/>
                </a:solidFill>
              </a:defRPr>
            </a:pPr>
            <a:r>
              <a:t>Frequent delivery </a:t>
            </a:r>
            <a:r>
              <a:rPr>
                <a:solidFill>
                  <a:srgbClr val="46424D"/>
                </a:solidFill>
              </a:rPr>
              <a:t>of new versions for evaluation</a:t>
            </a:r>
          </a:p>
          <a:p>
            <a:pPr/>
            <a:r>
              <a:t>Extensive </a:t>
            </a:r>
            <a:r>
              <a:rPr>
                <a:solidFill>
                  <a:srgbClr val="0000FF"/>
                </a:solidFill>
              </a:rPr>
              <a:t>tool support</a:t>
            </a:r>
            <a:r>
              <a:t> (e.g. automated testing tools) used to support development</a:t>
            </a:r>
          </a:p>
          <a:p>
            <a:pPr>
              <a:defRPr>
                <a:solidFill>
                  <a:srgbClr val="0000FF"/>
                </a:solidFill>
              </a:defRPr>
            </a:pPr>
            <a:r>
              <a:t>Minimal documentation </a:t>
            </a:r>
            <a:r>
              <a:rPr>
                <a:solidFill>
                  <a:srgbClr val="46424D"/>
                </a:solidFill>
              </a:rPr>
              <a:t>– focus on working code</a:t>
            </a:r>
          </a:p>
        </p:txBody>
      </p:sp>
      <p:sp>
        <p:nvSpPr>
          <p:cNvPr id="140" name="Slide Number Placeholder 4"/>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08" name="Title 1"/>
          <p:cNvSpPr txBox="1"/>
          <p:nvPr>
            <p:ph type="title"/>
          </p:nvPr>
        </p:nvSpPr>
        <p:spPr>
          <a:xfrm>
            <a:off x="457199" y="274638"/>
            <a:ext cx="7293234" cy="1143001"/>
          </a:xfrm>
          <a:prstGeom prst="rect">
            <a:avLst/>
          </a:prstGeom>
        </p:spPr>
        <p:txBody>
          <a:bodyPr/>
          <a:lstStyle/>
          <a:p>
            <a:pPr/>
            <a:r>
              <a:t>Scrum</a:t>
            </a:r>
          </a:p>
        </p:txBody>
      </p:sp>
      <p:sp>
        <p:nvSpPr>
          <p:cNvPr id="409"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Scrum</a:t>
            </a:r>
            <a:r>
              <a:rPr>
                <a:solidFill>
                  <a:srgbClr val="46424D"/>
                </a:solidFill>
              </a:rPr>
              <a:t> is an agile method that focuses on managing iterative development rather than specific agile practices</a:t>
            </a:r>
          </a:p>
          <a:p>
            <a:pPr/>
            <a:r>
              <a:t>There are </a:t>
            </a:r>
            <a:r>
              <a:rPr>
                <a:solidFill>
                  <a:srgbClr val="0000FF"/>
                </a:solidFill>
              </a:rPr>
              <a:t>three phases in Scrum</a:t>
            </a:r>
            <a:r>
              <a:t>:</a:t>
            </a:r>
          </a:p>
          <a:p>
            <a:pPr lvl="1" marL="742950" indent="-285750">
              <a:spcBef>
                <a:spcPts val="300"/>
              </a:spcBef>
              <a:defRPr sz="2000"/>
            </a:pPr>
            <a:r>
              <a:t>The initial phase is an </a:t>
            </a:r>
            <a:r>
              <a:rPr>
                <a:solidFill>
                  <a:srgbClr val="0000FF"/>
                </a:solidFill>
              </a:rPr>
              <a:t>outline planning </a:t>
            </a:r>
            <a:r>
              <a:t>phase where you establish the general objectives for the project and design the software architecture.</a:t>
            </a:r>
          </a:p>
          <a:p>
            <a:pPr lvl="1" marL="742950" indent="-285750">
              <a:spcBef>
                <a:spcPts val="300"/>
              </a:spcBef>
              <a:defRPr sz="2000"/>
            </a:pPr>
            <a:r>
              <a:t>This is followed by a series of </a:t>
            </a:r>
            <a:r>
              <a:rPr>
                <a:solidFill>
                  <a:srgbClr val="0000FF"/>
                </a:solidFill>
              </a:rPr>
              <a:t>sprint cycles</a:t>
            </a:r>
            <a:r>
              <a:t>, where each cycle develops an increment of the system </a:t>
            </a:r>
          </a:p>
          <a:p>
            <a:pPr lvl="1" marL="742950" indent="-285750">
              <a:spcBef>
                <a:spcPts val="300"/>
              </a:spcBef>
              <a:defRPr sz="2000"/>
            </a:pPr>
            <a:r>
              <a:t>The project’s </a:t>
            </a:r>
            <a:r>
              <a:rPr>
                <a:solidFill>
                  <a:srgbClr val="0000FF"/>
                </a:solidFill>
              </a:rPr>
              <a:t>closure phase </a:t>
            </a:r>
            <a:r>
              <a:t>wraps up the project, completes required documentation such as system help frames and user manuals, and assesses the lessons learned from the project</a:t>
            </a:r>
          </a:p>
        </p:txBody>
      </p:sp>
      <p:sp>
        <p:nvSpPr>
          <p:cNvPr id="410"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13" name="Title 1"/>
          <p:cNvSpPr txBox="1"/>
          <p:nvPr>
            <p:ph type="title"/>
          </p:nvPr>
        </p:nvSpPr>
        <p:spPr>
          <a:xfrm>
            <a:off x="457199" y="274638"/>
            <a:ext cx="7293234" cy="1143001"/>
          </a:xfrm>
          <a:prstGeom prst="rect">
            <a:avLst/>
          </a:prstGeom>
        </p:spPr>
        <p:txBody>
          <a:bodyPr/>
          <a:lstStyle/>
          <a:p>
            <a:pPr/>
            <a:r>
              <a:t>Intro to SCURM in Under 10 Minutes</a:t>
            </a:r>
          </a:p>
        </p:txBody>
      </p:sp>
      <p:sp>
        <p:nvSpPr>
          <p:cNvPr id="414" name="Content Placeholder 2"/>
          <p:cNvSpPr txBox="1"/>
          <p:nvPr>
            <p:ph type="body" idx="1"/>
          </p:nvPr>
        </p:nvSpPr>
        <p:spPr>
          <a:xfrm>
            <a:off x="457200" y="1600200"/>
            <a:ext cx="8229600" cy="4525963"/>
          </a:xfrm>
          <a:prstGeom prst="rect">
            <a:avLst/>
          </a:prstGeom>
        </p:spPr>
        <p:txBody>
          <a:bodyPr/>
          <a:lstStyle/>
          <a:p>
            <a:pPr>
              <a:defRPr u="sng">
                <a:solidFill>
                  <a:srgbClr val="0000FF"/>
                </a:solidFill>
                <a:uFill>
                  <a:solidFill>
                    <a:srgbClr val="0000FF"/>
                  </a:solidFill>
                </a:uFill>
              </a:defRPr>
            </a:pPr>
            <a:r>
              <a:rPr>
                <a:hlinkClick r:id="rId3" invalidUrl="" action="" tgtFrame="" tooltip="" history="1" highlightClick="0" endSnd="0"/>
              </a:rPr>
              <a:t>https://www.youtube.com/watch?v=XU0llRltyFM</a:t>
            </a:r>
            <a:r>
              <a:rPr u="none">
                <a:solidFill>
                  <a:srgbClr val="46424D"/>
                </a:solidFill>
                <a:uFillTx/>
              </a:rPr>
              <a:t> </a:t>
            </a:r>
          </a:p>
        </p:txBody>
      </p:sp>
      <p:sp>
        <p:nvSpPr>
          <p:cNvPr id="415" name="Date Placeholder 3"/>
          <p:cNvSpPr txBox="1"/>
          <p:nvPr/>
        </p:nvSpPr>
        <p:spPr>
          <a:xfrm>
            <a:off x="502919" y="6414761"/>
            <a:ext cx="2042162"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09/27/2022</a:t>
            </a:r>
          </a:p>
        </p:txBody>
      </p:sp>
      <p:sp>
        <p:nvSpPr>
          <p:cNvPr id="416"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7" name="Online Media 6" descr="Online Media 6"/>
          <p:cNvPicPr>
            <a:picLocks noChangeAspect="0"/>
          </p:cNvPicPr>
          <p:nvPr>
            <a:videoFile xmlns:mc="http://schemas.openxmlformats.org/markup-compatibility/2006" r:link="rId4" mc:Ignorable="aiw"/>
          </p:nvPr>
        </p:nvPicPr>
        <p:blipFill>
          <a:blip r:embed="rId5">
            <a:extLst/>
          </a:blip>
          <a:stretch>
            <a:fillRect/>
          </a:stretch>
        </p:blipFill>
        <p:spPr>
          <a:xfrm>
            <a:off x="295582" y="1600200"/>
            <a:ext cx="8417964" cy="4756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417"/>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41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417"/>
                </p:tgtEl>
              </p:cMediaNode>
            </p:video>
            <p:seq concurrent="1" prevAc="none" nextAc="seek">
              <p:cTn id="12" evtFilter="cancelBubble" nodeType="interactiveSeq" restart="whenNotActive" fill="hold">
                <p:stCondLst>
                  <p:cond delay="0" evt="onClick">
                    <p:tgtEl>
                      <p:spTgt spid="417"/>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417"/>
                                        </p:tgtEl>
                                      </p:cBhvr>
                                    </p:cmd>
                                  </p:childTnLst>
                                </p:cTn>
                              </p:par>
                            </p:childTnLst>
                          </p:cTn>
                        </p:par>
                      </p:childTnLst>
                    </p:cTn>
                  </p:par>
                </p:childTnLst>
              </p:cTn>
              <p:nextCondLst>
                <p:cond delay="0" evt="onClick">
                  <p:tgtEl>
                    <p:spTgt spid="417"/>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22" name="Title 1"/>
          <p:cNvSpPr txBox="1"/>
          <p:nvPr>
            <p:ph type="title"/>
          </p:nvPr>
        </p:nvSpPr>
        <p:spPr>
          <a:xfrm>
            <a:off x="457199" y="274638"/>
            <a:ext cx="7293234" cy="1143001"/>
          </a:xfrm>
          <a:prstGeom prst="rect">
            <a:avLst/>
          </a:prstGeom>
        </p:spPr>
        <p:txBody>
          <a:bodyPr/>
          <a:lstStyle/>
          <a:p>
            <a:pPr/>
            <a:r>
              <a:t>Scrum terminology (a)</a:t>
            </a:r>
          </a:p>
        </p:txBody>
      </p:sp>
      <p:graphicFrame>
        <p:nvGraphicFramePr>
          <p:cNvPr id="423" name="Content Placeholder 5"/>
          <p:cNvGraphicFramePr/>
          <p:nvPr/>
        </p:nvGraphicFramePr>
        <p:xfrm>
          <a:off x="457200" y="1809750"/>
          <a:ext cx="8229600" cy="407603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55800"/>
                <a:gridCol w="6273800"/>
              </a:tblGrid>
              <a:tr h="571500">
                <a:tc>
                  <a:txBody>
                    <a:bodyPr/>
                    <a:lstStyle/>
                    <a:p>
                      <a:pPr algn="l">
                        <a:defRPr b="0" sz="1800">
                          <a:solidFill>
                            <a:srgbClr val="000000"/>
                          </a:solidFill>
                        </a:defRPr>
                      </a:pPr>
                      <a:r>
                        <a:rPr b="1">
                          <a:solidFill>
                            <a:srgbClr val="FFFFFF"/>
                          </a:solidFill>
                        </a:rPr>
                        <a:t>Scrum term</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Definition</a:t>
                      </a:r>
                    </a:p>
                  </a:txBody>
                  <a:tcPr marL="45720" marR="45720" marT="45720" marB="45720" anchor="t" anchorCtr="0" horzOverflow="overflow"/>
                </a:tc>
              </a:tr>
              <a:tr h="745863">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Development team</a:t>
                      </a:r>
                    </a:p>
                  </a:txBody>
                  <a:tcPr marL="0" marR="0" marT="0" marB="0" anchor="t" anchorCtr="0" horzOverflow="overflow"/>
                </a:tc>
                <a:tc>
                  <a:txBody>
                    <a:bodyPr/>
                    <a:lstStyle/>
                    <a:p>
                      <a:pPr algn="just">
                        <a:tabLst>
                          <a:tab pos="342900" algn="l"/>
                          <a:tab pos="685800" algn="l"/>
                          <a:tab pos="1028700" algn="l"/>
                        </a:tabLst>
                        <a:defRPr sz="1800"/>
                      </a:pPr>
                      <a:r>
                        <a:rPr sz="1400">
                          <a:latin typeface="Arial"/>
                          <a:ea typeface="Arial"/>
                          <a:cs typeface="Arial"/>
                          <a:sym typeface="Arial"/>
                        </a:rPr>
                        <a:t>A self-organizing group of software developers, which should be no more than 7 people. They are responsible for developing the software and other essential project documents.</a:t>
                      </a:r>
                    </a:p>
                  </a:txBody>
                  <a:tcPr marL="0" marR="0" marT="0" marB="0" anchor="t" anchorCtr="0" horzOverflow="overflow"/>
                </a:tc>
              </a:tr>
              <a:tr h="827601">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Potentially shippable product increment</a:t>
                      </a:r>
                    </a:p>
                  </a:txBody>
                  <a:tcPr marL="0" marR="0" marT="0" marB="0" anchor="t" anchorCtr="0" horzOverflow="overflow"/>
                </a:tc>
                <a:tc>
                  <a:txBody>
                    <a:bodyPr/>
                    <a:lstStyle/>
                    <a:p>
                      <a:pPr algn="just">
                        <a:tabLst>
                          <a:tab pos="342900" algn="l"/>
                          <a:tab pos="685800" algn="l"/>
                          <a:tab pos="1028700" algn="l"/>
                        </a:tabLst>
                        <a:defRPr sz="1800"/>
                      </a:pPr>
                      <a:r>
                        <a:rPr sz="1400">
                          <a:latin typeface="Arial"/>
                          <a:ea typeface="Arial"/>
                          <a:cs typeface="Arial"/>
                          <a:sym typeface="Arial"/>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txBody>
                  <a:tcPr marL="0" marR="0" marT="0" marB="0" anchor="t" anchorCtr="0" horzOverflow="overflow"/>
                </a:tc>
              </a:tr>
              <a:tr h="827601">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Product backlog</a:t>
                      </a:r>
                    </a:p>
                  </a:txBody>
                  <a:tcPr marL="0" marR="0" marT="0" marB="0" anchor="t" anchorCtr="0" horzOverflow="overflow"/>
                </a:tc>
                <a:tc>
                  <a:txBody>
                    <a:bodyPr/>
                    <a:lstStyle/>
                    <a:p>
                      <a:pPr algn="just">
                        <a:tabLst>
                          <a:tab pos="342900" algn="l"/>
                          <a:tab pos="685800" algn="l"/>
                          <a:tab pos="1028700" algn="l"/>
                        </a:tabLst>
                        <a:defRPr sz="1800"/>
                      </a:pPr>
                      <a:r>
                        <a:rPr sz="1400">
                          <a:latin typeface="Arial"/>
                          <a:ea typeface="Arial"/>
                          <a:cs typeface="Arial"/>
                          <a:sym typeface="Arial"/>
                        </a:rPr>
                        <a:t>This is a list of ‘to do’ items which the Scrum team must tackle. They may be feature definitions for the software, software requirements, user stories or descriptions of supplementary tasks that are needed, such as architecture definition or user documentation.</a:t>
                      </a:r>
                    </a:p>
                  </a:txBody>
                  <a:tcPr marL="0" marR="0" marT="0" marB="0" anchor="t" anchorCtr="0" horzOverflow="overflow"/>
                </a:tc>
              </a:tr>
              <a:tr h="1103468">
                <a:tc>
                  <a:txBody>
                    <a:bodyPr/>
                    <a:lstStyle/>
                    <a:p>
                      <a:pPr algn="l">
                        <a:tabLst>
                          <a:tab pos="342900" algn="l"/>
                          <a:tab pos="685800" algn="l"/>
                          <a:tab pos="1028700" algn="l"/>
                          <a:tab pos="1168400" algn="l"/>
                        </a:tabLst>
                        <a:defRPr sz="1800"/>
                      </a:pPr>
                      <a:r>
                        <a:rPr sz="1400">
                          <a:solidFill>
                            <a:srgbClr val="0000FF"/>
                          </a:solidFill>
                          <a:latin typeface="Arial"/>
                          <a:ea typeface="Arial"/>
                          <a:cs typeface="Arial"/>
                          <a:sym typeface="Arial"/>
                        </a:rPr>
                        <a:t>Product owner</a:t>
                      </a:r>
                    </a:p>
                  </a:txBody>
                  <a:tcPr marL="0" marR="0" marT="0" marB="0" anchor="t" anchorCtr="0" horzOverflow="overflow"/>
                </a:tc>
                <a:tc>
                  <a:txBody>
                    <a:bodyPr/>
                    <a:lstStyle/>
                    <a:p>
                      <a:pPr algn="just">
                        <a:tabLst>
                          <a:tab pos="342900" algn="l"/>
                          <a:tab pos="685800" algn="l"/>
                          <a:tab pos="1028700" algn="l"/>
                        </a:tabLst>
                        <a:defRPr sz="1800"/>
                      </a:pPr>
                      <a:r>
                        <a:rPr sz="1400">
                          <a:latin typeface="Arial"/>
                          <a:ea typeface="Arial"/>
                          <a:cs typeface="Arial"/>
                          <a:sym typeface="Arial"/>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0" marR="0" marT="0" marB="0" anchor="t" anchorCtr="0" horzOverflow="overflow"/>
                </a:tc>
              </a:tr>
            </a:tbl>
          </a:graphicData>
        </a:graphic>
      </p:graphicFrame>
      <p:sp>
        <p:nvSpPr>
          <p:cNvPr id="424"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27" name="Title 1"/>
          <p:cNvSpPr txBox="1"/>
          <p:nvPr>
            <p:ph type="title"/>
          </p:nvPr>
        </p:nvSpPr>
        <p:spPr>
          <a:xfrm>
            <a:off x="457199" y="274638"/>
            <a:ext cx="7293234" cy="1143001"/>
          </a:xfrm>
          <a:prstGeom prst="rect">
            <a:avLst/>
          </a:prstGeom>
        </p:spPr>
        <p:txBody>
          <a:bodyPr/>
          <a:lstStyle/>
          <a:p>
            <a:pPr/>
            <a:r>
              <a:t>Scrum terminology (b)</a:t>
            </a:r>
          </a:p>
        </p:txBody>
      </p:sp>
      <p:graphicFrame>
        <p:nvGraphicFramePr>
          <p:cNvPr id="428" name="Content Placeholder 5"/>
          <p:cNvGraphicFramePr/>
          <p:nvPr/>
        </p:nvGraphicFramePr>
        <p:xfrm>
          <a:off x="342900" y="1778000"/>
          <a:ext cx="8229600" cy="433705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24100"/>
                <a:gridCol w="5905500"/>
              </a:tblGrid>
              <a:tr h="370840">
                <a:tc>
                  <a:txBody>
                    <a:bodyPr/>
                    <a:lstStyle/>
                    <a:p>
                      <a:pPr algn="l">
                        <a:defRPr b="0" sz="1800">
                          <a:solidFill>
                            <a:srgbClr val="000000"/>
                          </a:solidFill>
                        </a:defRPr>
                      </a:pPr>
                      <a:r>
                        <a:rPr b="1">
                          <a:solidFill>
                            <a:srgbClr val="FFFFFF"/>
                          </a:solidFill>
                        </a:rPr>
                        <a:t>Scrum term</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Definition</a:t>
                      </a:r>
                    </a:p>
                  </a:txBody>
                  <a:tcPr marL="45720" marR="45720" marT="45720" marB="45720" anchor="t" anchorCtr="0" horzOverflow="overflow"/>
                </a:tc>
              </a:tr>
              <a:tr h="870585">
                <a:tc>
                  <a:txBody>
                    <a:bodyPr/>
                    <a:lstStyle/>
                    <a:p>
                      <a:pPr indent="347345" algn="l">
                        <a:spcBef>
                          <a:spcPts val="600"/>
                        </a:spcBef>
                        <a:tabLst>
                          <a:tab pos="342900" algn="l"/>
                          <a:tab pos="685800" algn="l"/>
                          <a:tab pos="1028700" algn="l"/>
                        </a:tabLst>
                        <a:defRPr sz="1800"/>
                      </a:pPr>
                      <a:r>
                        <a:rPr sz="1400">
                          <a:solidFill>
                            <a:srgbClr val="0000FF"/>
                          </a:solidFill>
                          <a:latin typeface="Arial"/>
                          <a:ea typeface="Arial"/>
                          <a:cs typeface="Arial"/>
                          <a:sym typeface="Arial"/>
                        </a:rPr>
                        <a:t>Scrum</a:t>
                      </a:r>
                    </a:p>
                  </a:txBody>
                  <a:tcPr marL="0" marR="0" marT="0" marB="0" anchor="ctr" anchorCtr="0" horzOverflow="overflow"/>
                </a:tc>
                <a:tc>
                  <a:txBody>
                    <a:bodyPr/>
                    <a:lstStyle/>
                    <a:p>
                      <a:pPr algn="l">
                        <a:spcBef>
                          <a:spcPts val="600"/>
                        </a:spcBef>
                        <a:tabLst>
                          <a:tab pos="342900" algn="l"/>
                          <a:tab pos="685800" algn="l"/>
                          <a:tab pos="1028700" algn="l"/>
                        </a:tabLst>
                        <a:defRPr sz="1800"/>
                      </a:pPr>
                      <a:r>
                        <a:rPr sz="1400">
                          <a:latin typeface="Arial"/>
                          <a:ea typeface="Arial"/>
                          <a:cs typeface="Arial"/>
                          <a:sym typeface="Arial"/>
                        </a:rPr>
                        <a:t>A daily meeting of the Scrum team that reviews progress and prioritizes work to be done that day. Ideally, this should be a short face-to-face meeting that includes the whole team.</a:t>
                      </a:r>
                    </a:p>
                  </a:txBody>
                  <a:tcPr marL="0" marR="0" marT="0" marB="0" anchor="ctr" anchorCtr="0" horzOverflow="overflow"/>
                </a:tc>
              </a:tr>
              <a:tr h="1571625">
                <a:tc>
                  <a:txBody>
                    <a:bodyPr/>
                    <a:lstStyle/>
                    <a:p>
                      <a:pPr indent="347345" algn="l">
                        <a:tabLst>
                          <a:tab pos="342900" algn="l"/>
                          <a:tab pos="685800" algn="l"/>
                          <a:tab pos="1028700" algn="l"/>
                        </a:tabLst>
                        <a:defRPr sz="1800"/>
                      </a:pPr>
                      <a:r>
                        <a:rPr sz="1400">
                          <a:solidFill>
                            <a:srgbClr val="0000FF"/>
                          </a:solidFill>
                          <a:latin typeface="Arial"/>
                          <a:ea typeface="Arial"/>
                          <a:cs typeface="Arial"/>
                          <a:sym typeface="Arial"/>
                        </a:rPr>
                        <a:t>ScrumMaster</a:t>
                      </a:r>
                    </a:p>
                  </a:txBody>
                  <a:tcPr marL="0" marR="0" marT="0" marB="0" anchor="ctr" anchorCtr="0" horzOverflow="overflow"/>
                </a:tc>
                <a:tc>
                  <a:txBody>
                    <a:bodyPr/>
                    <a:lstStyle/>
                    <a:p>
                      <a:pPr algn="l">
                        <a:tabLst>
                          <a:tab pos="342900" algn="l"/>
                          <a:tab pos="685800" algn="l"/>
                          <a:tab pos="1028700" algn="l"/>
                        </a:tabLst>
                        <a:defRPr sz="1800"/>
                      </a:pPr>
                      <a:r>
                        <a:rPr sz="1400">
                          <a:latin typeface="Arial"/>
                          <a:ea typeface="Arial"/>
                          <a:cs typeface="Arial"/>
                          <a:sym typeface="Arial"/>
                        </a:rPr>
                        <a:t>The ScrumMaster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ScrumMaster should not be thought of as a project manager. Others, however, may not always find it easy to see the difference.</a:t>
                      </a:r>
                    </a:p>
                  </a:txBody>
                  <a:tcPr marL="0" marR="0" marT="0" marB="0" anchor="ctr" anchorCtr="0" horzOverflow="overflow"/>
                </a:tc>
              </a:tr>
              <a:tr h="533400">
                <a:tc>
                  <a:txBody>
                    <a:bodyPr/>
                    <a:lstStyle/>
                    <a:p>
                      <a:pPr indent="346075" algn="l">
                        <a:tabLst>
                          <a:tab pos="685800" algn="l"/>
                          <a:tab pos="1028700" algn="l"/>
                        </a:tabLst>
                        <a:defRPr sz="1800"/>
                      </a:pPr>
                      <a:r>
                        <a:rPr sz="1400">
                          <a:solidFill>
                            <a:srgbClr val="0000FF"/>
                          </a:solidFill>
                          <a:latin typeface="Arial"/>
                          <a:ea typeface="Arial"/>
                          <a:cs typeface="Arial"/>
                          <a:sym typeface="Arial"/>
                        </a:rPr>
                        <a:t>Sprint</a:t>
                      </a:r>
                    </a:p>
                  </a:txBody>
                  <a:tcPr marL="0" marR="0" marT="0" marB="0" anchor="ctr" anchorCtr="0" horzOverflow="overflow"/>
                </a:tc>
                <a:tc>
                  <a:txBody>
                    <a:bodyPr/>
                    <a:lstStyle/>
                    <a:p>
                      <a:pPr algn="l">
                        <a:tabLst>
                          <a:tab pos="342900" algn="l"/>
                          <a:tab pos="685800" algn="l"/>
                          <a:tab pos="1028700" algn="l"/>
                        </a:tabLst>
                        <a:defRPr sz="1800"/>
                      </a:pPr>
                      <a:r>
                        <a:rPr sz="1400">
                          <a:latin typeface="Arial"/>
                          <a:ea typeface="Arial"/>
                          <a:cs typeface="Arial"/>
                          <a:sym typeface="Arial"/>
                        </a:rPr>
                        <a:t>A development iteration. Sprints are usually 2-4 weeks long.</a:t>
                      </a:r>
                    </a:p>
                  </a:txBody>
                  <a:tcPr marL="0" marR="0" marT="0" marB="0" anchor="ctr" anchorCtr="0" horzOverflow="overflow"/>
                </a:tc>
              </a:tr>
              <a:tr h="990600">
                <a:tc>
                  <a:txBody>
                    <a:bodyPr/>
                    <a:lstStyle/>
                    <a:p>
                      <a:pPr indent="347345" algn="l">
                        <a:tabLst>
                          <a:tab pos="342900" algn="l"/>
                          <a:tab pos="685800" algn="l"/>
                          <a:tab pos="1028700" algn="l"/>
                        </a:tabLst>
                        <a:defRPr sz="1800"/>
                      </a:pPr>
                      <a:r>
                        <a:rPr sz="1400">
                          <a:solidFill>
                            <a:srgbClr val="0000FF"/>
                          </a:solidFill>
                          <a:latin typeface="Arial"/>
                          <a:ea typeface="Arial"/>
                          <a:cs typeface="Arial"/>
                          <a:sym typeface="Arial"/>
                        </a:rPr>
                        <a:t>Velocity</a:t>
                      </a:r>
                    </a:p>
                  </a:txBody>
                  <a:tcPr marL="0" marR="0" marT="0" marB="0" anchor="ctr" anchorCtr="0" horzOverflow="overflow"/>
                </a:tc>
                <a:tc>
                  <a:txBody>
                    <a:bodyPr/>
                    <a:lstStyle/>
                    <a:p>
                      <a:pPr algn="l">
                        <a:tabLst>
                          <a:tab pos="342900" algn="l"/>
                          <a:tab pos="685800" algn="l"/>
                          <a:tab pos="1028700" algn="l"/>
                        </a:tabLst>
                        <a:defRPr sz="1800"/>
                      </a:pPr>
                      <a:r>
                        <a:rPr sz="1400">
                          <a:latin typeface="Arial"/>
                          <a:ea typeface="Arial"/>
                          <a:cs typeface="Arial"/>
                          <a:sym typeface="Arial"/>
                        </a:rPr>
                        <a:t>An estimate of how much product backlog effort that a team can cover in a single sprint.  Understanding a team’s velocity helps them estimate what can be covered in a sprint and provides a basis for measuring improving performance.</a:t>
                      </a:r>
                    </a:p>
                  </a:txBody>
                  <a:tcPr marL="0" marR="0" marT="0" marB="0" anchor="ctr" anchorCtr="0" horzOverflow="overflow"/>
                </a:tc>
              </a:tr>
            </a:tbl>
          </a:graphicData>
        </a:graphic>
      </p:graphicFrame>
      <p:sp>
        <p:nvSpPr>
          <p:cNvPr id="429"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32" name="Title 1"/>
          <p:cNvSpPr txBox="1"/>
          <p:nvPr>
            <p:ph type="title"/>
          </p:nvPr>
        </p:nvSpPr>
        <p:spPr>
          <a:xfrm>
            <a:off x="457199" y="274638"/>
            <a:ext cx="7293234" cy="1143001"/>
          </a:xfrm>
          <a:prstGeom prst="rect">
            <a:avLst/>
          </a:prstGeom>
        </p:spPr>
        <p:txBody>
          <a:bodyPr/>
          <a:lstStyle/>
          <a:p>
            <a:pPr/>
            <a:r>
              <a:t>Scrum sprint cycle</a:t>
            </a:r>
          </a:p>
        </p:txBody>
      </p:sp>
      <p:sp>
        <p:nvSpPr>
          <p:cNvPr id="433"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4" name="Picture 6" descr="Picture 6"/>
          <p:cNvPicPr>
            <a:picLocks noChangeAspect="1"/>
          </p:cNvPicPr>
          <p:nvPr/>
        </p:nvPicPr>
        <p:blipFill>
          <a:blip r:embed="rId2">
            <a:extLst/>
          </a:blip>
          <a:stretch>
            <a:fillRect/>
          </a:stretch>
        </p:blipFill>
        <p:spPr>
          <a:xfrm>
            <a:off x="457200" y="2235200"/>
            <a:ext cx="8159750" cy="3263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37" name="Title 1"/>
          <p:cNvSpPr txBox="1"/>
          <p:nvPr>
            <p:ph type="title"/>
          </p:nvPr>
        </p:nvSpPr>
        <p:spPr>
          <a:xfrm>
            <a:off x="457199" y="274638"/>
            <a:ext cx="7293234" cy="1143001"/>
          </a:xfrm>
          <a:prstGeom prst="rect">
            <a:avLst/>
          </a:prstGeom>
        </p:spPr>
        <p:txBody>
          <a:bodyPr/>
          <a:lstStyle/>
          <a:p>
            <a:pPr/>
            <a:r>
              <a:t>The Scrum sprint cycle</a:t>
            </a:r>
          </a:p>
        </p:txBody>
      </p:sp>
      <p:sp>
        <p:nvSpPr>
          <p:cNvPr id="438"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Sprints</a:t>
            </a:r>
            <a:r>
              <a:rPr>
                <a:solidFill>
                  <a:srgbClr val="46424D"/>
                </a:solidFill>
              </a:rPr>
              <a:t> are fixed length, normally 2–4 weeks  </a:t>
            </a:r>
          </a:p>
          <a:p>
            <a:pPr/>
            <a:r>
              <a:t>The starting point for planning is the </a:t>
            </a:r>
            <a:r>
              <a:rPr>
                <a:solidFill>
                  <a:srgbClr val="0000FF"/>
                </a:solidFill>
              </a:rPr>
              <a:t>product backlog</a:t>
            </a:r>
            <a:r>
              <a:t>, which is the list of work to be done on the project</a:t>
            </a:r>
          </a:p>
          <a:p>
            <a:pPr/>
            <a:r>
              <a:t>The </a:t>
            </a:r>
            <a:r>
              <a:rPr>
                <a:solidFill>
                  <a:srgbClr val="0000FF"/>
                </a:solidFill>
              </a:rPr>
              <a:t>selection phase </a:t>
            </a:r>
            <a:r>
              <a:t>involves all of the project team who work with the customer to select the features and functionality from the product backlog to be developed during the sprint</a:t>
            </a:r>
          </a:p>
        </p:txBody>
      </p:sp>
      <p:sp>
        <p:nvSpPr>
          <p:cNvPr id="439"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42" name="Title 1"/>
          <p:cNvSpPr txBox="1"/>
          <p:nvPr>
            <p:ph type="title"/>
          </p:nvPr>
        </p:nvSpPr>
        <p:spPr>
          <a:xfrm>
            <a:off x="457199" y="274638"/>
            <a:ext cx="7293234" cy="1143001"/>
          </a:xfrm>
          <a:prstGeom prst="rect">
            <a:avLst/>
          </a:prstGeom>
        </p:spPr>
        <p:txBody>
          <a:bodyPr/>
          <a:lstStyle/>
          <a:p>
            <a:pPr/>
            <a:r>
              <a:t>Examples of a SCRUM Sprint Cycle</a:t>
            </a:r>
          </a:p>
        </p:txBody>
      </p:sp>
      <p:sp>
        <p:nvSpPr>
          <p:cNvPr id="443" name="Date Placeholder 3"/>
          <p:cNvSpPr txBox="1"/>
          <p:nvPr/>
        </p:nvSpPr>
        <p:spPr>
          <a:xfrm>
            <a:off x="502919" y="6414761"/>
            <a:ext cx="2042162"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30/10/2014</a:t>
            </a:r>
          </a:p>
        </p:txBody>
      </p:sp>
      <p:sp>
        <p:nvSpPr>
          <p:cNvPr id="444"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5" name="Picture 8" descr="Picture 8"/>
          <p:cNvPicPr>
            <a:picLocks noChangeAspect="1"/>
          </p:cNvPicPr>
          <p:nvPr/>
        </p:nvPicPr>
        <p:blipFill>
          <a:blip r:embed="rId2">
            <a:extLst/>
          </a:blip>
          <a:srcRect l="0" t="10659" r="0" b="0"/>
          <a:stretch>
            <a:fillRect/>
          </a:stretch>
        </p:blipFill>
        <p:spPr>
          <a:xfrm>
            <a:off x="-9961" y="1979277"/>
            <a:ext cx="5606898" cy="2272230"/>
          </a:xfrm>
          <a:prstGeom prst="rect">
            <a:avLst/>
          </a:prstGeom>
          <a:ln w="12700">
            <a:miter lim="400000"/>
          </a:ln>
        </p:spPr>
      </p:pic>
      <p:grpSp>
        <p:nvGrpSpPr>
          <p:cNvPr id="448" name="Rectangle 9"/>
          <p:cNvGrpSpPr/>
          <p:nvPr/>
        </p:nvGrpSpPr>
        <p:grpSpPr>
          <a:xfrm>
            <a:off x="2692960" y="4251504"/>
            <a:ext cx="1300331" cy="863102"/>
            <a:chOff x="-1" y="0"/>
            <a:chExt cx="1300329" cy="863100"/>
          </a:xfrm>
        </p:grpSpPr>
        <p:sp>
          <p:nvSpPr>
            <p:cNvPr id="446" name="Rectangle"/>
            <p:cNvSpPr/>
            <p:nvPr/>
          </p:nvSpPr>
          <p:spPr>
            <a:xfrm>
              <a:off x="-2" y="0"/>
              <a:ext cx="1300331" cy="863102"/>
            </a:xfrm>
            <a:prstGeom prst="rect">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447" name="Feature Planning (1 Week)"/>
            <p:cNvSpPr txBox="1"/>
            <p:nvPr/>
          </p:nvSpPr>
          <p:spPr>
            <a:xfrm>
              <a:off x="45719" y="62549"/>
              <a:ext cx="1208889" cy="737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400">
                  <a:solidFill>
                    <a:srgbClr val="FFFFFF"/>
                  </a:solidFill>
                  <a:latin typeface="+mn-lt"/>
                  <a:ea typeface="+mn-ea"/>
                  <a:cs typeface="+mn-cs"/>
                  <a:sym typeface="Calibri"/>
                </a:defRPr>
              </a:lvl1pPr>
            </a:lstStyle>
            <a:p>
              <a:pPr/>
              <a:r>
                <a:t>Feature Planning (1 Week)</a:t>
              </a:r>
            </a:p>
          </p:txBody>
        </p:sp>
      </p:grpSp>
      <p:pic>
        <p:nvPicPr>
          <p:cNvPr id="449" name="Picture 10" descr="Picture 10"/>
          <p:cNvPicPr>
            <a:picLocks noChangeAspect="1"/>
          </p:cNvPicPr>
          <p:nvPr/>
        </p:nvPicPr>
        <p:blipFill>
          <a:blip r:embed="rId2">
            <a:extLst/>
          </a:blip>
          <a:srcRect l="0" t="10660" r="0" b="35431"/>
          <a:stretch>
            <a:fillRect/>
          </a:stretch>
        </p:blipFill>
        <p:spPr>
          <a:xfrm>
            <a:off x="3611645" y="3984690"/>
            <a:ext cx="5606897" cy="1371083"/>
          </a:xfrm>
          <a:prstGeom prst="rect">
            <a:avLst/>
          </a:prstGeom>
          <a:ln w="12700">
            <a:miter lim="400000"/>
          </a:ln>
        </p:spPr>
      </p:pic>
      <p:sp>
        <p:nvSpPr>
          <p:cNvPr id="450" name="TextBox 11"/>
          <p:cNvSpPr txBox="1"/>
          <p:nvPr/>
        </p:nvSpPr>
        <p:spPr>
          <a:xfrm>
            <a:off x="2206113" y="1775562"/>
            <a:ext cx="1355526" cy="3506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Arial"/>
                <a:ea typeface="Arial"/>
                <a:cs typeface="Arial"/>
                <a:sym typeface="Arial"/>
              </a:defRPr>
            </a:lvl1pPr>
          </a:lstStyle>
          <a:p>
            <a:pPr/>
            <a:r>
              <a:t>Sprint 1</a:t>
            </a:r>
          </a:p>
        </p:txBody>
      </p:sp>
      <p:sp>
        <p:nvSpPr>
          <p:cNvPr id="451" name="TextBox 12"/>
          <p:cNvSpPr txBox="1"/>
          <p:nvPr/>
        </p:nvSpPr>
        <p:spPr>
          <a:xfrm>
            <a:off x="5642655" y="3769107"/>
            <a:ext cx="1355526" cy="3506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Arial"/>
                <a:ea typeface="Arial"/>
                <a:cs typeface="Arial"/>
                <a:sym typeface="Arial"/>
              </a:defRPr>
            </a:lvl1pPr>
          </a:lstStyle>
          <a:p>
            <a:pPr/>
            <a:r>
              <a:t>Sprint 2</a:t>
            </a:r>
          </a:p>
        </p:txBody>
      </p:sp>
      <p:sp>
        <p:nvSpPr>
          <p:cNvPr id="452" name="TextBox 13"/>
          <p:cNvSpPr txBox="1"/>
          <p:nvPr/>
        </p:nvSpPr>
        <p:spPr>
          <a:xfrm>
            <a:off x="7015197" y="5315839"/>
            <a:ext cx="1098455" cy="6198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Arial"/>
                <a:ea typeface="Arial"/>
                <a:cs typeface="Arial"/>
                <a:sym typeface="Arial"/>
              </a:defRPr>
            </a:lvl1pPr>
          </a:lstStyle>
          <a:p>
            <a:pPr/>
            <a:r>
              <a:t>Feature/Code Freeze 6/25/16</a:t>
            </a:r>
          </a:p>
        </p:txBody>
      </p:sp>
      <p:sp>
        <p:nvSpPr>
          <p:cNvPr id="453" name="TextBox 14"/>
          <p:cNvSpPr txBox="1"/>
          <p:nvPr/>
        </p:nvSpPr>
        <p:spPr>
          <a:xfrm>
            <a:off x="3562646" y="5315839"/>
            <a:ext cx="929400" cy="9754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Arial"/>
                <a:ea typeface="Arial"/>
                <a:cs typeface="Arial"/>
                <a:sym typeface="Arial"/>
              </a:defRPr>
            </a:lvl1pPr>
          </a:lstStyle>
          <a:p>
            <a:pPr/>
            <a:r>
              <a:t>Features Determined and Planned 6/4/16</a:t>
            </a:r>
          </a:p>
        </p:txBody>
      </p:sp>
      <p:sp>
        <p:nvSpPr>
          <p:cNvPr id="454" name="TextBox 15"/>
          <p:cNvSpPr txBox="1"/>
          <p:nvPr/>
        </p:nvSpPr>
        <p:spPr>
          <a:xfrm>
            <a:off x="8414536" y="5288286"/>
            <a:ext cx="821402" cy="4420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Arial"/>
                <a:ea typeface="Arial"/>
                <a:cs typeface="Arial"/>
                <a:sym typeface="Arial"/>
              </a:defRPr>
            </a:lvl1pPr>
          </a:lstStyle>
          <a:p>
            <a:pPr/>
            <a:r>
              <a:t>Release 6/2/16</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57" name="Title 1"/>
          <p:cNvSpPr txBox="1"/>
          <p:nvPr>
            <p:ph type="title"/>
          </p:nvPr>
        </p:nvSpPr>
        <p:spPr>
          <a:xfrm>
            <a:off x="457199" y="274638"/>
            <a:ext cx="7293234" cy="1143001"/>
          </a:xfrm>
          <a:prstGeom prst="rect">
            <a:avLst/>
          </a:prstGeom>
        </p:spPr>
        <p:txBody>
          <a:bodyPr/>
          <a:lstStyle/>
          <a:p>
            <a:pPr/>
            <a:r>
              <a:t>The Sprint cycle</a:t>
            </a:r>
          </a:p>
        </p:txBody>
      </p:sp>
      <p:sp>
        <p:nvSpPr>
          <p:cNvPr id="458" name="Content Placeholder 2"/>
          <p:cNvSpPr txBox="1"/>
          <p:nvPr>
            <p:ph type="body" idx="1"/>
          </p:nvPr>
        </p:nvSpPr>
        <p:spPr>
          <a:xfrm>
            <a:off x="457200" y="1600200"/>
            <a:ext cx="8229600" cy="4525963"/>
          </a:xfrm>
          <a:prstGeom prst="rect">
            <a:avLst/>
          </a:prstGeom>
        </p:spPr>
        <p:txBody>
          <a:bodyPr/>
          <a:lstStyle/>
          <a:p>
            <a:pPr/>
            <a:r>
              <a:t>Once these are agreed, the team organize themselves to develop the software </a:t>
            </a:r>
          </a:p>
          <a:p>
            <a:pPr/>
            <a:r>
              <a:t>During this stage the team is isolated from the customer and the organization, with all communications channelled through the ‘</a:t>
            </a:r>
            <a:r>
              <a:rPr>
                <a:solidFill>
                  <a:srgbClr val="0000FF"/>
                </a:solidFill>
              </a:rPr>
              <a:t>Scrum master</a:t>
            </a:r>
            <a:r>
              <a:t>’</a:t>
            </a:r>
          </a:p>
          <a:p>
            <a:pPr/>
            <a:r>
              <a:t>The role of the Scrum master is to protect the development team from external distractions</a:t>
            </a:r>
          </a:p>
          <a:p>
            <a:pPr/>
            <a:r>
              <a:t> At the end of the sprint, the work done is reviewed and presented to stakeholders. The next sprint cycle then begins.</a:t>
            </a:r>
          </a:p>
        </p:txBody>
      </p:sp>
      <p:sp>
        <p:nvSpPr>
          <p:cNvPr id="459"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62" name="Title 1"/>
          <p:cNvSpPr txBox="1"/>
          <p:nvPr>
            <p:ph type="title"/>
          </p:nvPr>
        </p:nvSpPr>
        <p:spPr>
          <a:xfrm>
            <a:off x="457199" y="274638"/>
            <a:ext cx="7293234" cy="1143001"/>
          </a:xfrm>
          <a:prstGeom prst="rect">
            <a:avLst/>
          </a:prstGeom>
        </p:spPr>
        <p:txBody>
          <a:bodyPr/>
          <a:lstStyle/>
          <a:p>
            <a:pPr/>
            <a:r>
              <a:t>Teamwork in Scrum</a:t>
            </a:r>
          </a:p>
        </p:txBody>
      </p:sp>
      <p:sp>
        <p:nvSpPr>
          <p:cNvPr id="463" name="Content Placeholder 2"/>
          <p:cNvSpPr txBox="1"/>
          <p:nvPr>
            <p:ph type="body" idx="1"/>
          </p:nvPr>
        </p:nvSpPr>
        <p:spPr>
          <a:xfrm>
            <a:off x="457200" y="1600200"/>
            <a:ext cx="8229600" cy="4525963"/>
          </a:xfrm>
          <a:prstGeom prst="rect">
            <a:avLst/>
          </a:prstGeom>
        </p:spPr>
        <p:txBody>
          <a:bodyPr/>
          <a:lstStyle/>
          <a:p>
            <a:pPr/>
            <a:r>
              <a:t>The </a:t>
            </a:r>
            <a:r>
              <a:rPr>
                <a:solidFill>
                  <a:srgbClr val="0000FF"/>
                </a:solidFill>
              </a:rPr>
              <a:t>Scrum master</a:t>
            </a:r>
            <a:r>
              <a:t> is a facilitator who arranges daily meetings, tracks the backlog of work to be done, records decisions, measures progress against the backlog and communicates with customers and management outside of the team</a:t>
            </a:r>
          </a:p>
          <a:p>
            <a:pPr/>
            <a:r>
              <a:t>The whole team attends short daily meetings (Scrums) where all team members share information, describe their progress since the last meeting, problems that have arisen and what is planned for the following day. </a:t>
            </a:r>
          </a:p>
          <a:p>
            <a:pPr lvl="1" marL="742950" indent="-285750">
              <a:spcBef>
                <a:spcPts val="300"/>
              </a:spcBef>
              <a:defRPr sz="2000"/>
            </a:pPr>
            <a:r>
              <a:t>This means that everyone on the team knows what is going on and, if problems arise, can re-plan short-term work to cope with them</a:t>
            </a:r>
          </a:p>
        </p:txBody>
      </p:sp>
      <p:sp>
        <p:nvSpPr>
          <p:cNvPr id="464"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67" name="Title 1"/>
          <p:cNvSpPr txBox="1"/>
          <p:nvPr>
            <p:ph type="title"/>
          </p:nvPr>
        </p:nvSpPr>
        <p:spPr>
          <a:xfrm>
            <a:off x="457199" y="274638"/>
            <a:ext cx="7293234" cy="1143001"/>
          </a:xfrm>
          <a:prstGeom prst="rect">
            <a:avLst/>
          </a:prstGeom>
        </p:spPr>
        <p:txBody>
          <a:bodyPr/>
          <a:lstStyle/>
          <a:p>
            <a:pPr/>
            <a:r>
              <a:t>Scrum Tracking</a:t>
            </a:r>
          </a:p>
        </p:txBody>
      </p:sp>
      <p:sp>
        <p:nvSpPr>
          <p:cNvPr id="468" name="Date Placeholder 3"/>
          <p:cNvSpPr txBox="1"/>
          <p:nvPr/>
        </p:nvSpPr>
        <p:spPr>
          <a:xfrm>
            <a:off x="502919" y="6414761"/>
            <a:ext cx="2042162"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30/10/2014</a:t>
            </a:r>
          </a:p>
        </p:txBody>
      </p:sp>
      <p:sp>
        <p:nvSpPr>
          <p:cNvPr id="469"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0" name="Picture 2" descr="Picture 2"/>
          <p:cNvPicPr>
            <a:picLocks noChangeAspect="1"/>
          </p:cNvPicPr>
          <p:nvPr/>
        </p:nvPicPr>
        <p:blipFill>
          <a:blip r:embed="rId3">
            <a:extLst/>
          </a:blip>
          <a:stretch>
            <a:fillRect/>
          </a:stretch>
        </p:blipFill>
        <p:spPr>
          <a:xfrm>
            <a:off x="457200" y="1606446"/>
            <a:ext cx="4054510" cy="2547293"/>
          </a:xfrm>
          <a:prstGeom prst="rect">
            <a:avLst/>
          </a:prstGeom>
          <a:ln w="12700">
            <a:miter lim="400000"/>
          </a:ln>
        </p:spPr>
      </p:pic>
      <p:pic>
        <p:nvPicPr>
          <p:cNvPr id="471" name="Picture 4" descr="Picture 4"/>
          <p:cNvPicPr>
            <a:picLocks noChangeAspect="1"/>
          </p:cNvPicPr>
          <p:nvPr/>
        </p:nvPicPr>
        <p:blipFill>
          <a:blip r:embed="rId4">
            <a:extLst/>
          </a:blip>
          <a:stretch>
            <a:fillRect/>
          </a:stretch>
        </p:blipFill>
        <p:spPr>
          <a:xfrm>
            <a:off x="4619904" y="1606446"/>
            <a:ext cx="4066896" cy="2502151"/>
          </a:xfrm>
          <a:prstGeom prst="rect">
            <a:avLst/>
          </a:prstGeom>
          <a:ln w="12700">
            <a:miter lim="400000"/>
          </a:ln>
        </p:spPr>
      </p:pic>
      <p:pic>
        <p:nvPicPr>
          <p:cNvPr id="472" name="Picture 6" descr="Picture 6"/>
          <p:cNvPicPr>
            <a:picLocks noChangeAspect="1"/>
          </p:cNvPicPr>
          <p:nvPr/>
        </p:nvPicPr>
        <p:blipFill>
          <a:blip r:embed="rId5">
            <a:extLst/>
          </a:blip>
          <a:stretch>
            <a:fillRect/>
          </a:stretch>
        </p:blipFill>
        <p:spPr>
          <a:xfrm>
            <a:off x="93857" y="4241982"/>
            <a:ext cx="4781195" cy="2159510"/>
          </a:xfrm>
          <a:prstGeom prst="rect">
            <a:avLst/>
          </a:prstGeom>
          <a:ln w="12700">
            <a:miter lim="400000"/>
          </a:ln>
        </p:spPr>
      </p:pic>
      <p:pic>
        <p:nvPicPr>
          <p:cNvPr id="473" name="Picture 8" descr="Picture 8"/>
          <p:cNvPicPr>
            <a:picLocks noChangeAspect="1"/>
          </p:cNvPicPr>
          <p:nvPr/>
        </p:nvPicPr>
        <p:blipFill>
          <a:blip r:embed="rId6">
            <a:extLst/>
          </a:blip>
          <a:srcRect l="0" t="12488" r="33138" b="0"/>
          <a:stretch>
            <a:fillRect/>
          </a:stretch>
        </p:blipFill>
        <p:spPr>
          <a:xfrm>
            <a:off x="5573126" y="4241982"/>
            <a:ext cx="2548847" cy="224151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ooter Placeholder 5"/>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43" name="Title 1"/>
          <p:cNvSpPr txBox="1"/>
          <p:nvPr>
            <p:ph type="title"/>
          </p:nvPr>
        </p:nvSpPr>
        <p:spPr>
          <a:xfrm>
            <a:off x="457199" y="274638"/>
            <a:ext cx="7293234" cy="1143001"/>
          </a:xfrm>
          <a:prstGeom prst="rect">
            <a:avLst/>
          </a:prstGeom>
        </p:spPr>
        <p:txBody>
          <a:bodyPr/>
          <a:lstStyle/>
          <a:p>
            <a:pPr/>
            <a:r>
              <a:t>Plan-driven and agile development</a:t>
            </a:r>
          </a:p>
        </p:txBody>
      </p:sp>
      <p:sp>
        <p:nvSpPr>
          <p:cNvPr id="144" name="Slide Number Placeholder 4"/>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5" name="Picture 3" descr="Picture 3"/>
          <p:cNvPicPr>
            <a:picLocks noChangeAspect="1"/>
          </p:cNvPicPr>
          <p:nvPr/>
        </p:nvPicPr>
        <p:blipFill>
          <a:blip r:embed="rId2">
            <a:extLst/>
          </a:blip>
          <a:stretch>
            <a:fillRect/>
          </a:stretch>
        </p:blipFill>
        <p:spPr>
          <a:xfrm>
            <a:off x="1734747" y="1785248"/>
            <a:ext cx="5731942" cy="435799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78" name="Title 1"/>
          <p:cNvSpPr txBox="1"/>
          <p:nvPr>
            <p:ph type="title"/>
          </p:nvPr>
        </p:nvSpPr>
        <p:spPr>
          <a:xfrm>
            <a:off x="457199" y="274638"/>
            <a:ext cx="7293234" cy="1143001"/>
          </a:xfrm>
          <a:prstGeom prst="rect">
            <a:avLst/>
          </a:prstGeom>
        </p:spPr>
        <p:txBody>
          <a:bodyPr/>
          <a:lstStyle/>
          <a:p>
            <a:pPr/>
            <a:r>
              <a:t>Scrum benefits</a:t>
            </a:r>
          </a:p>
        </p:txBody>
      </p:sp>
      <p:sp>
        <p:nvSpPr>
          <p:cNvPr id="479" name="Content Placeholder 2"/>
          <p:cNvSpPr txBox="1"/>
          <p:nvPr>
            <p:ph type="body" idx="1"/>
          </p:nvPr>
        </p:nvSpPr>
        <p:spPr>
          <a:xfrm>
            <a:off x="457200" y="1600200"/>
            <a:ext cx="8229600" cy="4525963"/>
          </a:xfrm>
          <a:prstGeom prst="rect">
            <a:avLst/>
          </a:prstGeom>
        </p:spPr>
        <p:txBody>
          <a:bodyPr/>
          <a:lstStyle/>
          <a:p>
            <a:pPr/>
            <a:r>
              <a:t>The product is broken down into a set of </a:t>
            </a:r>
            <a:r>
              <a:rPr>
                <a:solidFill>
                  <a:srgbClr val="0000FF"/>
                </a:solidFill>
              </a:rPr>
              <a:t>manageable and understandable chunks</a:t>
            </a:r>
            <a:endParaRPr>
              <a:solidFill>
                <a:srgbClr val="0000FF"/>
              </a:solidFill>
            </a:endParaRPr>
          </a:p>
          <a:p>
            <a:pPr/>
            <a:r>
              <a:t>Unstable requirements do not hold up progress</a:t>
            </a:r>
          </a:p>
          <a:p>
            <a:pPr/>
            <a:r>
              <a:t>The whole team have </a:t>
            </a:r>
            <a:r>
              <a:rPr>
                <a:solidFill>
                  <a:srgbClr val="0000FF"/>
                </a:solidFill>
              </a:rPr>
              <a:t>visibility of everything </a:t>
            </a:r>
            <a:r>
              <a:t>and consequently team communication is improved</a:t>
            </a:r>
          </a:p>
          <a:p>
            <a:pPr/>
            <a:r>
              <a:t>Customers see </a:t>
            </a:r>
            <a:r>
              <a:rPr>
                <a:solidFill>
                  <a:srgbClr val="0000FF"/>
                </a:solidFill>
              </a:rPr>
              <a:t>on-time delivery </a:t>
            </a:r>
            <a:r>
              <a:t>of increments and gain </a:t>
            </a:r>
            <a:r>
              <a:rPr>
                <a:solidFill>
                  <a:srgbClr val="0000FF"/>
                </a:solidFill>
              </a:rPr>
              <a:t>feedback</a:t>
            </a:r>
            <a:r>
              <a:t> on how the product works</a:t>
            </a:r>
          </a:p>
          <a:p>
            <a:pPr>
              <a:defRPr>
                <a:solidFill>
                  <a:srgbClr val="0000FF"/>
                </a:solidFill>
              </a:defRPr>
            </a:pPr>
            <a:r>
              <a:t>Trust</a:t>
            </a:r>
            <a:r>
              <a:rPr>
                <a:solidFill>
                  <a:srgbClr val="46424D"/>
                </a:solidFill>
              </a:rPr>
              <a:t> between customers and developers is established and a positive culture is created in which everyone expects the project to succeed</a:t>
            </a:r>
          </a:p>
        </p:txBody>
      </p:sp>
      <p:sp>
        <p:nvSpPr>
          <p:cNvPr id="480"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83" name="Title 1"/>
          <p:cNvSpPr txBox="1"/>
          <p:nvPr>
            <p:ph type="title"/>
          </p:nvPr>
        </p:nvSpPr>
        <p:spPr>
          <a:xfrm>
            <a:off x="457199" y="274638"/>
            <a:ext cx="7293234" cy="1143001"/>
          </a:xfrm>
          <a:prstGeom prst="rect">
            <a:avLst/>
          </a:prstGeom>
        </p:spPr>
        <p:txBody>
          <a:bodyPr/>
          <a:lstStyle/>
          <a:p>
            <a:pPr/>
            <a:r>
              <a:t>Distributed Scrum</a:t>
            </a:r>
          </a:p>
        </p:txBody>
      </p:sp>
      <p:sp>
        <p:nvSpPr>
          <p:cNvPr id="484"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85" name="Picture 8" descr="Picture 8"/>
          <p:cNvPicPr>
            <a:picLocks noChangeAspect="1"/>
          </p:cNvPicPr>
          <p:nvPr/>
        </p:nvPicPr>
        <p:blipFill>
          <a:blip r:embed="rId3">
            <a:extLst/>
          </a:blip>
          <a:stretch>
            <a:fillRect/>
          </a:stretch>
        </p:blipFill>
        <p:spPr>
          <a:xfrm>
            <a:off x="733682" y="788678"/>
            <a:ext cx="7673718" cy="560419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90" name="Title 1"/>
          <p:cNvSpPr txBox="1"/>
          <p:nvPr>
            <p:ph type="title"/>
          </p:nvPr>
        </p:nvSpPr>
        <p:spPr>
          <a:xfrm>
            <a:off x="457200" y="2243138"/>
            <a:ext cx="8229600" cy="1143003"/>
          </a:xfrm>
          <a:prstGeom prst="rect">
            <a:avLst/>
          </a:prstGeom>
        </p:spPr>
        <p:txBody>
          <a:bodyPr/>
          <a:lstStyle>
            <a:lvl1pPr algn="ctr"/>
          </a:lstStyle>
          <a:p>
            <a:pPr/>
            <a:r>
              <a:t>Scaling agile methods</a:t>
            </a:r>
          </a:p>
        </p:txBody>
      </p:sp>
      <p:sp>
        <p:nvSpPr>
          <p:cNvPr id="491"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2" name="Picture 2" descr="Picture 2"/>
          <p:cNvPicPr>
            <a:picLocks noChangeAspect="1"/>
          </p:cNvPicPr>
          <p:nvPr/>
        </p:nvPicPr>
        <p:blipFill>
          <a:blip r:embed="rId2">
            <a:extLst/>
          </a:blip>
          <a:stretch>
            <a:fillRect/>
          </a:stretch>
        </p:blipFill>
        <p:spPr>
          <a:xfrm>
            <a:off x="1317671" y="3649416"/>
            <a:ext cx="6508658" cy="20466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495" name="Title 1"/>
          <p:cNvSpPr txBox="1"/>
          <p:nvPr>
            <p:ph type="title"/>
          </p:nvPr>
        </p:nvSpPr>
        <p:spPr>
          <a:xfrm>
            <a:off x="457199" y="274638"/>
            <a:ext cx="7293234" cy="1143001"/>
          </a:xfrm>
          <a:prstGeom prst="rect">
            <a:avLst/>
          </a:prstGeom>
        </p:spPr>
        <p:txBody>
          <a:bodyPr/>
          <a:lstStyle/>
          <a:p>
            <a:pPr/>
            <a:r>
              <a:t>Scaling agile methods</a:t>
            </a:r>
          </a:p>
        </p:txBody>
      </p:sp>
      <p:sp>
        <p:nvSpPr>
          <p:cNvPr id="496" name="Content Placeholder 2"/>
          <p:cNvSpPr txBox="1"/>
          <p:nvPr>
            <p:ph type="body" idx="1"/>
          </p:nvPr>
        </p:nvSpPr>
        <p:spPr>
          <a:xfrm>
            <a:off x="457200" y="1600200"/>
            <a:ext cx="8229600" cy="4525963"/>
          </a:xfrm>
          <a:prstGeom prst="rect">
            <a:avLst/>
          </a:prstGeom>
        </p:spPr>
        <p:txBody>
          <a:bodyPr/>
          <a:lstStyle/>
          <a:p>
            <a:pPr/>
            <a:r>
              <a:t>Agile methods have proved to be successful for small and medium sized projects that can be developed by a small co-located team</a:t>
            </a:r>
          </a:p>
          <a:p>
            <a:pPr/>
            <a:r>
              <a:t>It is sometimes argued that the success of these methods comes because of </a:t>
            </a:r>
            <a:r>
              <a:rPr>
                <a:solidFill>
                  <a:srgbClr val="0000FF"/>
                </a:solidFill>
              </a:rPr>
              <a:t>improved communications </a:t>
            </a:r>
            <a:r>
              <a:t>which is possible when everyone is working together</a:t>
            </a:r>
          </a:p>
          <a:p>
            <a:pPr>
              <a:defRPr>
                <a:solidFill>
                  <a:srgbClr val="0000FF"/>
                </a:solidFill>
              </a:defRPr>
            </a:pPr>
            <a:r>
              <a:t>Scaling up agile methods </a:t>
            </a:r>
            <a:r>
              <a:rPr>
                <a:solidFill>
                  <a:srgbClr val="46424D"/>
                </a:solidFill>
              </a:rPr>
              <a:t>involves changing these to cope with larger, longer projects where there are multiple development teams, perhaps working in different locations</a:t>
            </a:r>
          </a:p>
        </p:txBody>
      </p:sp>
      <p:sp>
        <p:nvSpPr>
          <p:cNvPr id="497"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00" name="Title 1"/>
          <p:cNvSpPr txBox="1"/>
          <p:nvPr>
            <p:ph type="title"/>
          </p:nvPr>
        </p:nvSpPr>
        <p:spPr>
          <a:xfrm>
            <a:off x="457199" y="274638"/>
            <a:ext cx="7293234" cy="1143001"/>
          </a:xfrm>
          <a:prstGeom prst="rect">
            <a:avLst/>
          </a:prstGeom>
        </p:spPr>
        <p:txBody>
          <a:bodyPr/>
          <a:lstStyle/>
          <a:p>
            <a:pPr/>
            <a:r>
              <a:t>Scaling out and scaling up</a:t>
            </a:r>
          </a:p>
        </p:txBody>
      </p:sp>
      <p:sp>
        <p:nvSpPr>
          <p:cNvPr id="501"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‘Scaling up’ </a:t>
            </a:r>
            <a:r>
              <a:rPr>
                <a:solidFill>
                  <a:srgbClr val="46424D"/>
                </a:solidFill>
              </a:rPr>
              <a:t>is concerned with using agile methods for developing large software systems that cannot be developed by a small team</a:t>
            </a:r>
          </a:p>
          <a:p>
            <a:pPr>
              <a:defRPr>
                <a:solidFill>
                  <a:srgbClr val="0000FF"/>
                </a:solidFill>
              </a:defRPr>
            </a:pPr>
            <a:r>
              <a:t>‘Scaling out’ </a:t>
            </a:r>
            <a:r>
              <a:rPr>
                <a:solidFill>
                  <a:srgbClr val="46424D"/>
                </a:solidFill>
              </a:rPr>
              <a:t>is concerned with how agile methods can be introduced across a large organization with many years of software development experience</a:t>
            </a:r>
          </a:p>
          <a:p>
            <a:pPr/>
            <a:r>
              <a:t>When scaling agile methods it is important to maintain </a:t>
            </a:r>
            <a:r>
              <a:rPr>
                <a:solidFill>
                  <a:srgbClr val="0000FF"/>
                </a:solidFill>
              </a:rPr>
              <a:t>agile fundamentals</a:t>
            </a:r>
            <a:r>
              <a:t>:</a:t>
            </a:r>
          </a:p>
          <a:p>
            <a:pPr lvl="1" marL="742950" indent="-285750">
              <a:spcBef>
                <a:spcPts val="300"/>
              </a:spcBef>
              <a:defRPr sz="2000"/>
            </a:pPr>
            <a:r>
              <a:t>Flexible planning, frequent system releases, continuous integration, test-driven development, and good team communications </a:t>
            </a:r>
          </a:p>
        </p:txBody>
      </p:sp>
      <p:sp>
        <p:nvSpPr>
          <p:cNvPr id="502"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05" name="Rectangle 2"/>
          <p:cNvSpPr txBox="1"/>
          <p:nvPr>
            <p:ph type="title"/>
          </p:nvPr>
        </p:nvSpPr>
        <p:spPr>
          <a:xfrm>
            <a:off x="457199" y="274638"/>
            <a:ext cx="7293234" cy="1143001"/>
          </a:xfrm>
          <a:prstGeom prst="rect">
            <a:avLst/>
          </a:prstGeom>
        </p:spPr>
        <p:txBody>
          <a:bodyPr/>
          <a:lstStyle/>
          <a:p>
            <a:pPr/>
            <a:r>
              <a:t>Practical problems with agile methods</a:t>
            </a:r>
          </a:p>
        </p:txBody>
      </p:sp>
      <p:sp>
        <p:nvSpPr>
          <p:cNvPr id="506" name="Rectangle 3"/>
          <p:cNvSpPr txBox="1"/>
          <p:nvPr>
            <p:ph type="body" idx="1"/>
          </p:nvPr>
        </p:nvSpPr>
        <p:spPr>
          <a:xfrm>
            <a:off x="457200" y="1600200"/>
            <a:ext cx="8229600" cy="4525963"/>
          </a:xfrm>
          <a:prstGeom prst="rect">
            <a:avLst/>
          </a:prstGeom>
        </p:spPr>
        <p:txBody>
          <a:bodyPr/>
          <a:lstStyle/>
          <a:p>
            <a:pPr/>
            <a:r>
              <a:t>The informality of agile development is incompatible with the legal approach to </a:t>
            </a:r>
            <a:r>
              <a:rPr>
                <a:solidFill>
                  <a:srgbClr val="0000FF"/>
                </a:solidFill>
              </a:rPr>
              <a:t>contract definition</a:t>
            </a:r>
            <a:r>
              <a:t> that is commonly used in large companies</a:t>
            </a:r>
          </a:p>
          <a:p>
            <a:pPr/>
            <a:r>
              <a:t>Agile methods are most appropriate for new software development rather than </a:t>
            </a:r>
            <a:r>
              <a:rPr>
                <a:solidFill>
                  <a:srgbClr val="0000FF"/>
                </a:solidFill>
              </a:rPr>
              <a:t>software maintenance</a:t>
            </a:r>
            <a:r>
              <a:t>. Yet the majority of software costs in large companies come from maintaining their existing software systems</a:t>
            </a:r>
          </a:p>
          <a:p>
            <a:pPr/>
            <a:r>
              <a:t>Agile methods are designed for small co-located teams yet much software development now involves </a:t>
            </a:r>
            <a:r>
              <a:rPr>
                <a:solidFill>
                  <a:srgbClr val="0000FF"/>
                </a:solidFill>
              </a:rPr>
              <a:t>worldwide distributed teams  </a:t>
            </a:r>
          </a:p>
        </p:txBody>
      </p:sp>
      <p:sp>
        <p:nvSpPr>
          <p:cNvPr id="507"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10" name="Title 1"/>
          <p:cNvSpPr txBox="1"/>
          <p:nvPr>
            <p:ph type="title"/>
          </p:nvPr>
        </p:nvSpPr>
        <p:spPr>
          <a:xfrm>
            <a:off x="457199" y="274638"/>
            <a:ext cx="7293234" cy="1143001"/>
          </a:xfrm>
          <a:prstGeom prst="rect">
            <a:avLst/>
          </a:prstGeom>
        </p:spPr>
        <p:txBody>
          <a:bodyPr/>
          <a:lstStyle/>
          <a:p>
            <a:pPr/>
            <a:r>
              <a:t>Contractual issues</a:t>
            </a:r>
          </a:p>
        </p:txBody>
      </p:sp>
      <p:sp>
        <p:nvSpPr>
          <p:cNvPr id="511" name="Content Placeholder 2"/>
          <p:cNvSpPr txBox="1"/>
          <p:nvPr>
            <p:ph type="body" idx="1"/>
          </p:nvPr>
        </p:nvSpPr>
        <p:spPr>
          <a:xfrm>
            <a:off x="457200" y="1600200"/>
            <a:ext cx="8229600" cy="4525963"/>
          </a:xfrm>
          <a:prstGeom prst="rect">
            <a:avLst/>
          </a:prstGeom>
        </p:spPr>
        <p:txBody>
          <a:bodyPr/>
          <a:lstStyle/>
          <a:p>
            <a:pPr/>
            <a:r>
              <a:t>Most software contracts for custom systems are based around a </a:t>
            </a:r>
            <a:r>
              <a:rPr>
                <a:solidFill>
                  <a:srgbClr val="0000FF"/>
                </a:solidFill>
              </a:rPr>
              <a:t>specification</a:t>
            </a:r>
            <a:r>
              <a:t>, which sets out what has to be implemented by the system developer for the system customer</a:t>
            </a:r>
          </a:p>
          <a:p>
            <a:pPr/>
            <a:r>
              <a:t>However, this precludes </a:t>
            </a:r>
            <a:r>
              <a:rPr>
                <a:solidFill>
                  <a:srgbClr val="0000FF"/>
                </a:solidFill>
              </a:rPr>
              <a:t>interleaving specification and development</a:t>
            </a:r>
            <a:r>
              <a:t> as is the norm in agile development</a:t>
            </a:r>
          </a:p>
          <a:p>
            <a:pPr/>
            <a:r>
              <a:t>A contract that pays for </a:t>
            </a:r>
            <a:r>
              <a:rPr>
                <a:solidFill>
                  <a:srgbClr val="0000FF"/>
                </a:solidFill>
              </a:rPr>
              <a:t>developer time </a:t>
            </a:r>
            <a:r>
              <a:t>rather than functionality is required</a:t>
            </a:r>
          </a:p>
          <a:p>
            <a:pPr lvl="1" marL="742950" indent="-285750">
              <a:spcBef>
                <a:spcPts val="300"/>
              </a:spcBef>
              <a:defRPr sz="2000"/>
            </a:pPr>
            <a:r>
              <a:t>However, this is seen as a high risk by many legal departments because what has to be delivered cannot be guaranteed</a:t>
            </a:r>
          </a:p>
        </p:txBody>
      </p:sp>
      <p:sp>
        <p:nvSpPr>
          <p:cNvPr id="512"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17" name="Title 1"/>
          <p:cNvSpPr txBox="1"/>
          <p:nvPr>
            <p:ph type="title"/>
          </p:nvPr>
        </p:nvSpPr>
        <p:spPr>
          <a:xfrm>
            <a:off x="457199" y="274638"/>
            <a:ext cx="7293234" cy="1143001"/>
          </a:xfrm>
          <a:prstGeom prst="rect">
            <a:avLst/>
          </a:prstGeom>
        </p:spPr>
        <p:txBody>
          <a:bodyPr/>
          <a:lstStyle/>
          <a:p>
            <a:pPr/>
            <a:r>
              <a:t>Agile methods and software maintenance</a:t>
            </a:r>
          </a:p>
        </p:txBody>
      </p:sp>
      <p:sp>
        <p:nvSpPr>
          <p:cNvPr id="518" name="Content Placeholder 2"/>
          <p:cNvSpPr txBox="1"/>
          <p:nvPr>
            <p:ph type="body" idx="1"/>
          </p:nvPr>
        </p:nvSpPr>
        <p:spPr>
          <a:xfrm>
            <a:off x="457200" y="1600200"/>
            <a:ext cx="8229600" cy="4525963"/>
          </a:xfrm>
          <a:prstGeom prst="rect">
            <a:avLst/>
          </a:prstGeom>
        </p:spPr>
        <p:txBody>
          <a:bodyPr/>
          <a:lstStyle/>
          <a:p>
            <a:pPr/>
            <a:r>
              <a:t>Most organizations spend more on maintaining existing software than they do on new software development. So, if agile methods are to be successful, they have to </a:t>
            </a:r>
            <a:r>
              <a:rPr>
                <a:solidFill>
                  <a:srgbClr val="0000FF"/>
                </a:solidFill>
              </a:rPr>
              <a:t>support maintenance </a:t>
            </a:r>
            <a:r>
              <a:t>as well as original development</a:t>
            </a:r>
          </a:p>
          <a:p>
            <a:pPr/>
            <a:r>
              <a:t>Two key issues:</a:t>
            </a:r>
          </a:p>
          <a:p>
            <a:pPr lvl="1" marL="742950" indent="-285750">
              <a:spcBef>
                <a:spcPts val="300"/>
              </a:spcBef>
              <a:defRPr sz="2000"/>
            </a:pPr>
            <a:r>
              <a:t>Are systems that are developed using an agile approach maintainable, given the emphasis in the development process of minimizing formal documentation?</a:t>
            </a:r>
          </a:p>
          <a:p>
            <a:pPr lvl="1" marL="742950" indent="-285750">
              <a:spcBef>
                <a:spcPts val="300"/>
              </a:spcBef>
              <a:defRPr sz="2000"/>
            </a:pPr>
            <a:r>
              <a:t>Can agile methods be used effectively for evolving a system in response to customer change requests?</a:t>
            </a:r>
          </a:p>
          <a:p>
            <a:pPr/>
            <a:r>
              <a:t>Problems may arise if original development team cannot be maintained</a:t>
            </a:r>
          </a:p>
        </p:txBody>
      </p:sp>
      <p:sp>
        <p:nvSpPr>
          <p:cNvPr id="519"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22" name="Title 1"/>
          <p:cNvSpPr txBox="1"/>
          <p:nvPr>
            <p:ph type="title"/>
          </p:nvPr>
        </p:nvSpPr>
        <p:spPr>
          <a:xfrm>
            <a:off x="457199" y="274638"/>
            <a:ext cx="7293234" cy="1143001"/>
          </a:xfrm>
          <a:prstGeom prst="rect">
            <a:avLst/>
          </a:prstGeom>
        </p:spPr>
        <p:txBody>
          <a:bodyPr/>
          <a:lstStyle/>
          <a:p>
            <a:pPr/>
            <a:r>
              <a:t>Agile maintenance</a:t>
            </a:r>
          </a:p>
        </p:txBody>
      </p:sp>
      <p:sp>
        <p:nvSpPr>
          <p:cNvPr id="523" name="Content Placeholder 2"/>
          <p:cNvSpPr txBox="1"/>
          <p:nvPr>
            <p:ph type="body" idx="1"/>
          </p:nvPr>
        </p:nvSpPr>
        <p:spPr>
          <a:xfrm>
            <a:off x="457200" y="1600200"/>
            <a:ext cx="8229600" cy="4525963"/>
          </a:xfrm>
          <a:prstGeom prst="rect">
            <a:avLst/>
          </a:prstGeom>
        </p:spPr>
        <p:txBody>
          <a:bodyPr/>
          <a:lstStyle/>
          <a:p>
            <a:pPr/>
            <a:r>
              <a:t>Key problems are:</a:t>
            </a:r>
          </a:p>
          <a:p>
            <a:pPr lvl="1" marL="742950" indent="-285750">
              <a:spcBef>
                <a:spcPts val="300"/>
              </a:spcBef>
              <a:defRPr sz="2000"/>
            </a:pPr>
            <a:r>
              <a:t>Lack of product documentation</a:t>
            </a:r>
          </a:p>
          <a:p>
            <a:pPr lvl="1" marL="742950" indent="-285750">
              <a:spcBef>
                <a:spcPts val="300"/>
              </a:spcBef>
              <a:defRPr sz="2000"/>
            </a:pPr>
            <a:r>
              <a:t>Keeping customers involved in the development process</a:t>
            </a:r>
          </a:p>
          <a:p>
            <a:pPr lvl="1" marL="742950" indent="-285750">
              <a:spcBef>
                <a:spcPts val="300"/>
              </a:spcBef>
              <a:defRPr sz="2000"/>
            </a:pPr>
            <a:r>
              <a:t>Maintaining the continuity of the development team</a:t>
            </a:r>
          </a:p>
          <a:p>
            <a:pPr/>
            <a:r>
              <a:t>Agile development relies on the development team knowing and understanding what has to be done</a:t>
            </a:r>
          </a:p>
          <a:p>
            <a:pPr/>
            <a:r>
              <a:t>For long-lifetime systems, this is a real problem as the original developers will not always work on the system</a:t>
            </a:r>
          </a:p>
        </p:txBody>
      </p:sp>
      <p:sp>
        <p:nvSpPr>
          <p:cNvPr id="524"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29" name="Title 1"/>
          <p:cNvSpPr txBox="1"/>
          <p:nvPr>
            <p:ph type="title"/>
          </p:nvPr>
        </p:nvSpPr>
        <p:spPr>
          <a:xfrm>
            <a:off x="457199" y="274638"/>
            <a:ext cx="7293234" cy="1143001"/>
          </a:xfrm>
          <a:prstGeom prst="rect">
            <a:avLst/>
          </a:prstGeom>
        </p:spPr>
        <p:txBody>
          <a:bodyPr/>
          <a:lstStyle/>
          <a:p>
            <a:pPr/>
            <a:r>
              <a:t>Agile and plan-driven methods</a:t>
            </a:r>
          </a:p>
        </p:txBody>
      </p:sp>
      <p:sp>
        <p:nvSpPr>
          <p:cNvPr id="530" name="Content Placeholder 2"/>
          <p:cNvSpPr txBox="1"/>
          <p:nvPr>
            <p:ph type="body" idx="1"/>
          </p:nvPr>
        </p:nvSpPr>
        <p:spPr>
          <a:xfrm>
            <a:off x="457200" y="1600200"/>
            <a:ext cx="8420100" cy="4525963"/>
          </a:xfrm>
          <a:prstGeom prst="rect">
            <a:avLst/>
          </a:prstGeom>
        </p:spPr>
        <p:txBody>
          <a:bodyPr/>
          <a:lstStyle/>
          <a:p>
            <a:pPr/>
            <a:r>
              <a:t>Most projects include elements of </a:t>
            </a:r>
            <a:r>
              <a:rPr>
                <a:solidFill>
                  <a:srgbClr val="0000FF"/>
                </a:solidFill>
              </a:rPr>
              <a:t>plan-driven</a:t>
            </a:r>
            <a:r>
              <a:t> and </a:t>
            </a:r>
            <a:r>
              <a:rPr>
                <a:solidFill>
                  <a:srgbClr val="0000FF"/>
                </a:solidFill>
              </a:rPr>
              <a:t>agile </a:t>
            </a:r>
            <a:r>
              <a:t>processes. </a:t>
            </a:r>
            <a:r>
              <a:rPr>
                <a:solidFill>
                  <a:srgbClr val="0000FF"/>
                </a:solidFill>
              </a:rPr>
              <a:t>Deciding on the balance depends on</a:t>
            </a:r>
            <a:r>
              <a:t>:</a:t>
            </a:r>
          </a:p>
          <a:p>
            <a:pPr lvl="1" marL="742950" indent="-285750">
              <a:spcBef>
                <a:spcPts val="300"/>
              </a:spcBef>
              <a:defRPr sz="2000"/>
            </a:pPr>
            <a:r>
              <a:t>Is it important to have a very </a:t>
            </a:r>
            <a:r>
              <a:rPr>
                <a:solidFill>
                  <a:srgbClr val="0000FF"/>
                </a:solidFill>
              </a:rPr>
              <a:t>detailed specification and design </a:t>
            </a:r>
            <a:r>
              <a:t>before moving to implementation? If so, you probably need to use a plan-driven approach.</a:t>
            </a:r>
            <a:endParaRPr>
              <a:solidFill>
                <a:srgbClr val="0000FF"/>
              </a:solidFill>
            </a:endParaRPr>
          </a:p>
          <a:p>
            <a:pPr lvl="1" marL="742950" indent="-285750">
              <a:spcBef>
                <a:spcPts val="300"/>
              </a:spcBef>
              <a:defRPr sz="2000">
                <a:solidFill>
                  <a:srgbClr val="0000FF"/>
                </a:solidFill>
              </a:defRPr>
            </a:pPr>
            <a:r>
              <a:t>Is an incremental delivery strategy</a:t>
            </a:r>
            <a:r>
              <a:rPr>
                <a:solidFill>
                  <a:srgbClr val="46424D"/>
                </a:solidFill>
              </a:rPr>
              <a:t>, where you deliver the software to customers and get rapid feedback from them, </a:t>
            </a:r>
            <a:r>
              <a:t>realistic</a:t>
            </a:r>
            <a:r>
              <a:rPr>
                <a:solidFill>
                  <a:srgbClr val="46424D"/>
                </a:solidFill>
              </a:rPr>
              <a:t>? If so, consider using agile methods.</a:t>
            </a:r>
          </a:p>
          <a:p>
            <a:pPr lvl="1" marL="742950" indent="-285750">
              <a:spcBef>
                <a:spcPts val="300"/>
              </a:spcBef>
              <a:defRPr sz="2000">
                <a:solidFill>
                  <a:srgbClr val="0000FF"/>
                </a:solidFill>
              </a:defRPr>
            </a:pPr>
            <a:r>
              <a:t>How large is the system </a:t>
            </a:r>
            <a:r>
              <a:rPr>
                <a:solidFill>
                  <a:srgbClr val="46424D"/>
                </a:solidFill>
              </a:rPr>
              <a:t>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p:txBody>
      </p:sp>
      <p:sp>
        <p:nvSpPr>
          <p:cNvPr id="531"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48" name="Title 1"/>
          <p:cNvSpPr txBox="1"/>
          <p:nvPr>
            <p:ph type="title"/>
          </p:nvPr>
        </p:nvSpPr>
        <p:spPr>
          <a:xfrm>
            <a:off x="457199" y="274638"/>
            <a:ext cx="7293234" cy="1143001"/>
          </a:xfrm>
          <a:prstGeom prst="rect">
            <a:avLst/>
          </a:prstGeom>
        </p:spPr>
        <p:txBody>
          <a:bodyPr/>
          <a:lstStyle/>
          <a:p>
            <a:pPr/>
            <a:r>
              <a:t>Plan-driven and agile development</a:t>
            </a:r>
          </a:p>
        </p:txBody>
      </p:sp>
      <p:sp>
        <p:nvSpPr>
          <p:cNvPr id="149"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Plan-driven development</a:t>
            </a:r>
          </a:p>
          <a:p>
            <a:pPr lvl="1" marL="742950" indent="-285750">
              <a:spcBef>
                <a:spcPts val="300"/>
              </a:spcBef>
              <a:defRPr sz="2000"/>
            </a:pPr>
            <a:r>
              <a:t>A plan-driven approach to software engineering is based around separate development stages with the outputs to be produced at each of these stages planned in advance</a:t>
            </a:r>
          </a:p>
          <a:p>
            <a:pPr lvl="1" marL="742950" indent="-285750">
              <a:spcBef>
                <a:spcPts val="300"/>
              </a:spcBef>
              <a:defRPr sz="2000"/>
            </a:pPr>
            <a:r>
              <a:t>Not necessarily waterfall model – plan-driven, incremental development is also possible</a:t>
            </a:r>
          </a:p>
          <a:p>
            <a:pPr lvl="1" marL="742950" indent="-285750">
              <a:spcBef>
                <a:spcPts val="300"/>
              </a:spcBef>
              <a:defRPr sz="2000"/>
            </a:pPr>
            <a:r>
              <a:t>Iteration occurs within activities </a:t>
            </a:r>
          </a:p>
          <a:p>
            <a:pPr>
              <a:defRPr>
                <a:solidFill>
                  <a:srgbClr val="0000FF"/>
                </a:solidFill>
              </a:defRPr>
            </a:pPr>
            <a:r>
              <a:t>Agile development</a:t>
            </a:r>
          </a:p>
          <a:p>
            <a:pPr lvl="1" marL="742950" indent="-285750">
              <a:spcBef>
                <a:spcPts val="300"/>
              </a:spcBef>
              <a:defRPr sz="2000"/>
            </a:pPr>
            <a:r>
              <a:t>Specification, design, implementation and testing are inter-leaved and the outputs from the development process are decided through a process of negotiation during the software development process</a:t>
            </a:r>
          </a:p>
        </p:txBody>
      </p:sp>
      <p:sp>
        <p:nvSpPr>
          <p:cNvPr id="150" name="Slide Number Placeholder 3"/>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34" name="Title 1"/>
          <p:cNvSpPr txBox="1"/>
          <p:nvPr>
            <p:ph type="title"/>
          </p:nvPr>
        </p:nvSpPr>
        <p:spPr>
          <a:xfrm>
            <a:off x="457199" y="274638"/>
            <a:ext cx="7293234" cy="1143001"/>
          </a:xfrm>
          <a:prstGeom prst="rect">
            <a:avLst/>
          </a:prstGeom>
        </p:spPr>
        <p:txBody>
          <a:bodyPr/>
          <a:lstStyle/>
          <a:p>
            <a:pPr/>
            <a:r>
              <a:t>Agile principles and organizational practice</a:t>
            </a:r>
          </a:p>
        </p:txBody>
      </p:sp>
      <p:graphicFrame>
        <p:nvGraphicFramePr>
          <p:cNvPr id="535" name="Content Placeholder 5"/>
          <p:cNvGraphicFramePr/>
          <p:nvPr/>
        </p:nvGraphicFramePr>
        <p:xfrm>
          <a:off x="457200" y="1600200"/>
          <a:ext cx="8229600" cy="37236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921000"/>
                <a:gridCol w="5308600"/>
              </a:tblGrid>
              <a:tr h="370840">
                <a:tc>
                  <a:txBody>
                    <a:bodyPr/>
                    <a:lstStyle/>
                    <a:p>
                      <a:pPr algn="l">
                        <a:defRPr b="0" sz="1800">
                          <a:solidFill>
                            <a:srgbClr val="000000"/>
                          </a:solidFill>
                        </a:defRPr>
                      </a:pPr>
                      <a:r>
                        <a:rPr b="1">
                          <a:solidFill>
                            <a:srgbClr val="FFFFFF"/>
                          </a:solidFill>
                        </a:rPr>
                        <a:t>Principle</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Practice</a:t>
                      </a:r>
                    </a:p>
                  </a:txBody>
                  <a:tcPr marL="45720" marR="45720" marT="45720" marB="45720" anchor="t" anchorCtr="0" horzOverflow="overflow"/>
                </a:tc>
              </a:tr>
              <a:tr h="1819910">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Customer involvement</a:t>
                      </a:r>
                    </a:p>
                  </a:txBody>
                  <a:tcPr marL="0" marR="0" marT="0" marB="0" anchor="t" anchorCtr="0" horzOverflow="overflow"/>
                </a:tc>
                <a:tc>
                  <a:txBody>
                    <a:bodyPr/>
                    <a:lstStyle/>
                    <a:p>
                      <a:pPr algn="l">
                        <a:tabLst>
                          <a:tab pos="342900" algn="l"/>
                          <a:tab pos="685800" algn="l"/>
                          <a:tab pos="1028700" algn="l"/>
                        </a:tabLst>
                        <a:defRPr sz="1400">
                          <a:latin typeface="Arial"/>
                          <a:ea typeface="Arial"/>
                          <a:cs typeface="Arial"/>
                          <a:sym typeface="Arial"/>
                        </a:defRPr>
                      </a:pPr>
                      <a: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algn="l">
                        <a:tabLst>
                          <a:tab pos="342900" algn="l"/>
                          <a:tab pos="685800" algn="l"/>
                          <a:tab pos="1028700" algn="l"/>
                        </a:tabLst>
                        <a:defRPr sz="1400">
                          <a:latin typeface="Arial"/>
                          <a:ea typeface="Arial"/>
                          <a:cs typeface="Arial"/>
                          <a:sym typeface="Arial"/>
                        </a:defRPr>
                      </a:pPr>
                      <a:r>
                        <a:t>Where there are external stakeholders, such as regulators, it is difficult to represent their views to the agile team.</a:t>
                      </a:r>
                    </a:p>
                  </a:txBody>
                  <a:tcPr marL="0" marR="0" marT="0" marB="0" anchor="t" anchorCtr="0" horzOverflow="overflow"/>
                </a:tc>
              </a:tr>
              <a:tr h="1162050">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Embrace change</a:t>
                      </a:r>
                    </a:p>
                  </a:txBody>
                  <a:tcPr marL="0" marR="0" marT="0" marB="0" anchor="t" anchorCtr="0" horzOverflow="overflow"/>
                </a:tc>
                <a:tc>
                  <a:txBody>
                    <a:bodyPr/>
                    <a:lstStyle/>
                    <a:p>
                      <a:pPr algn="l">
                        <a:tabLst>
                          <a:tab pos="342900" algn="l"/>
                          <a:tab pos="685800" algn="l"/>
                          <a:tab pos="1028700" algn="l"/>
                        </a:tabLst>
                        <a:defRPr sz="1800"/>
                      </a:pPr>
                      <a:r>
                        <a:rPr sz="1400">
                          <a:latin typeface="Arial"/>
                          <a:ea typeface="Arial"/>
                          <a:cs typeface="Arial"/>
                          <a:sym typeface="Arial"/>
                        </a:rPr>
                        <a:t>Prioritizing changes can be extremely difficult, especially in systems for which there are many stakeholders. Typically, each stakeholder gives different priorities to different changes.</a:t>
                      </a:r>
                    </a:p>
                  </a:txBody>
                  <a:tcPr marL="0" marR="0" marT="0" marB="0" anchor="t" anchorCtr="0" horzOverflow="overflow"/>
                </a:tc>
              </a:tr>
              <a:tr h="370840">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Incremental delivery</a:t>
                      </a:r>
                    </a:p>
                  </a:txBody>
                  <a:tcPr marL="0" marR="0" marT="0" marB="0" anchor="t" anchorCtr="0" horzOverflow="overflow"/>
                </a:tc>
                <a:tc>
                  <a:txBody>
                    <a:bodyPr/>
                    <a:lstStyle/>
                    <a:p>
                      <a:pPr algn="l">
                        <a:tabLst>
                          <a:tab pos="342900" algn="l"/>
                          <a:tab pos="685800" algn="l"/>
                          <a:tab pos="1028700" algn="l"/>
                        </a:tabLst>
                        <a:defRPr sz="1800"/>
                      </a:pPr>
                      <a:r>
                        <a:rPr sz="1400">
                          <a:latin typeface="Arial"/>
                          <a:ea typeface="Arial"/>
                          <a:cs typeface="Arial"/>
                          <a:sym typeface="Arial"/>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0" marR="0" marT="0" marB="0" anchor="t" anchorCtr="0" horzOverflow="overflow"/>
                </a:tc>
              </a:tr>
            </a:tbl>
          </a:graphicData>
        </a:graphic>
      </p:graphicFrame>
      <p:sp>
        <p:nvSpPr>
          <p:cNvPr id="536"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39" name="Title 1"/>
          <p:cNvSpPr txBox="1"/>
          <p:nvPr>
            <p:ph type="title"/>
          </p:nvPr>
        </p:nvSpPr>
        <p:spPr>
          <a:xfrm>
            <a:off x="457199" y="274638"/>
            <a:ext cx="7293234" cy="1143001"/>
          </a:xfrm>
          <a:prstGeom prst="rect">
            <a:avLst/>
          </a:prstGeom>
        </p:spPr>
        <p:txBody>
          <a:bodyPr/>
          <a:lstStyle/>
          <a:p>
            <a:pPr/>
            <a:r>
              <a:t>Agile principles and organizational practice</a:t>
            </a:r>
          </a:p>
        </p:txBody>
      </p:sp>
      <p:graphicFrame>
        <p:nvGraphicFramePr>
          <p:cNvPr id="540" name="Content Placeholder 5"/>
          <p:cNvGraphicFramePr/>
          <p:nvPr/>
        </p:nvGraphicFramePr>
        <p:xfrm>
          <a:off x="457200" y="2197100"/>
          <a:ext cx="8229600" cy="111252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489200"/>
                <a:gridCol w="5740400"/>
              </a:tblGrid>
              <a:tr h="370840">
                <a:tc>
                  <a:txBody>
                    <a:bodyPr/>
                    <a:lstStyle/>
                    <a:p>
                      <a:pPr algn="l">
                        <a:defRPr b="0" sz="1800">
                          <a:solidFill>
                            <a:srgbClr val="000000"/>
                          </a:solidFill>
                        </a:defRPr>
                      </a:pPr>
                      <a:r>
                        <a:rPr b="1">
                          <a:solidFill>
                            <a:srgbClr val="FFFFFF"/>
                          </a:solidFill>
                        </a:rPr>
                        <a:t>Principle</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Practice</a:t>
                      </a:r>
                    </a:p>
                  </a:txBody>
                  <a:tcPr marL="45720" marR="45720" marT="45720" marB="45720" anchor="t" anchorCtr="0" horzOverflow="overflow"/>
                </a:tc>
              </a:tr>
              <a:tr h="370840">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Maintain simplicity</a:t>
                      </a:r>
                    </a:p>
                  </a:txBody>
                  <a:tcPr marL="0" marR="0" marT="0" marB="0" anchor="t" anchorCtr="0" horzOverflow="overflow"/>
                </a:tc>
                <a:tc>
                  <a:txBody>
                    <a:bodyPr/>
                    <a:lstStyle/>
                    <a:p>
                      <a:pPr algn="l">
                        <a:tabLst>
                          <a:tab pos="342900" algn="l"/>
                          <a:tab pos="685800" algn="l"/>
                          <a:tab pos="1028700" algn="l"/>
                        </a:tabLst>
                        <a:defRPr sz="1800"/>
                      </a:pPr>
                      <a:r>
                        <a:rPr sz="1400">
                          <a:latin typeface="Arial"/>
                          <a:ea typeface="Arial"/>
                          <a:cs typeface="Arial"/>
                          <a:sym typeface="Arial"/>
                        </a:rPr>
                        <a:t>Under pressure from delivery schedules, team members may not have time to carry out desirable system simplifications.</a:t>
                      </a:r>
                    </a:p>
                  </a:txBody>
                  <a:tcPr marL="0" marR="0" marT="0" marB="0" anchor="t" anchorCtr="0" horzOverflow="overflow"/>
                </a:tc>
              </a:tr>
              <a:tr h="370840">
                <a:tc>
                  <a:txBody>
                    <a:bodyPr/>
                    <a:lstStyle/>
                    <a:p>
                      <a:pPr algn="l">
                        <a:tabLst>
                          <a:tab pos="342900" algn="l"/>
                          <a:tab pos="685800" algn="l"/>
                          <a:tab pos="1028700" algn="l"/>
                        </a:tabLst>
                        <a:defRPr sz="1800"/>
                      </a:pPr>
                      <a:r>
                        <a:rPr sz="1400">
                          <a:solidFill>
                            <a:srgbClr val="0000FF"/>
                          </a:solidFill>
                          <a:latin typeface="Arial"/>
                          <a:ea typeface="Arial"/>
                          <a:cs typeface="Arial"/>
                          <a:sym typeface="Arial"/>
                        </a:rPr>
                        <a:t>People not process</a:t>
                      </a:r>
                    </a:p>
                  </a:txBody>
                  <a:tcPr marL="0" marR="0" marT="0" marB="0" anchor="t" anchorCtr="0" horzOverflow="overflow"/>
                </a:tc>
                <a:tc>
                  <a:txBody>
                    <a:bodyPr/>
                    <a:lstStyle/>
                    <a:p>
                      <a:pPr algn="l">
                        <a:tabLst>
                          <a:tab pos="342900" algn="l"/>
                          <a:tab pos="685800" algn="l"/>
                          <a:tab pos="1028700" algn="l"/>
                        </a:tabLst>
                        <a:defRPr sz="1800"/>
                      </a:pPr>
                      <a:r>
                        <a:rPr sz="1400">
                          <a:latin typeface="Arial"/>
                          <a:ea typeface="Arial"/>
                          <a:cs typeface="Arial"/>
                          <a:sym typeface="Arial"/>
                        </a:rPr>
                        <a:t>Individual team members may not have suitable personalities for the intense involvement that is typical of agile methods, and therefore may not interact well with other team members.</a:t>
                      </a:r>
                    </a:p>
                  </a:txBody>
                  <a:tcPr marL="0" marR="0" marT="0" marB="0" anchor="t" anchorCtr="0" horzOverflow="overflow"/>
                </a:tc>
              </a:tr>
            </a:tbl>
          </a:graphicData>
        </a:graphic>
      </p:graphicFrame>
      <p:sp>
        <p:nvSpPr>
          <p:cNvPr id="541"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44" name="Title 1"/>
          <p:cNvSpPr txBox="1"/>
          <p:nvPr>
            <p:ph type="title"/>
          </p:nvPr>
        </p:nvSpPr>
        <p:spPr>
          <a:xfrm>
            <a:off x="457199" y="274638"/>
            <a:ext cx="7293234" cy="1143001"/>
          </a:xfrm>
          <a:prstGeom prst="rect">
            <a:avLst/>
          </a:prstGeom>
        </p:spPr>
        <p:txBody>
          <a:bodyPr/>
          <a:lstStyle/>
          <a:p>
            <a:pPr/>
            <a:r>
              <a:t>Agile and plan-based factors</a:t>
            </a:r>
          </a:p>
        </p:txBody>
      </p:sp>
      <p:sp>
        <p:nvSpPr>
          <p:cNvPr id="545"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6" name="Picture 5" descr="Picture 5"/>
          <p:cNvPicPr>
            <a:picLocks noChangeAspect="1"/>
          </p:cNvPicPr>
          <p:nvPr/>
        </p:nvPicPr>
        <p:blipFill>
          <a:blip r:embed="rId2">
            <a:extLst/>
          </a:blip>
          <a:stretch>
            <a:fillRect/>
          </a:stretch>
        </p:blipFill>
        <p:spPr>
          <a:xfrm>
            <a:off x="349249" y="2362200"/>
            <a:ext cx="8469608" cy="2730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49" name="Title 1"/>
          <p:cNvSpPr txBox="1"/>
          <p:nvPr>
            <p:ph type="title"/>
          </p:nvPr>
        </p:nvSpPr>
        <p:spPr>
          <a:xfrm>
            <a:off x="457199" y="274638"/>
            <a:ext cx="7293234" cy="1143001"/>
          </a:xfrm>
          <a:prstGeom prst="rect">
            <a:avLst/>
          </a:prstGeom>
        </p:spPr>
        <p:txBody>
          <a:bodyPr/>
          <a:lstStyle/>
          <a:p>
            <a:pPr/>
            <a:r>
              <a:t>System issues</a:t>
            </a:r>
          </a:p>
        </p:txBody>
      </p:sp>
      <p:sp>
        <p:nvSpPr>
          <p:cNvPr id="550" name="Content Placeholder 2"/>
          <p:cNvSpPr txBox="1"/>
          <p:nvPr>
            <p:ph type="body" idx="1"/>
          </p:nvPr>
        </p:nvSpPr>
        <p:spPr>
          <a:xfrm>
            <a:off x="457200" y="1600200"/>
            <a:ext cx="8470900" cy="4525963"/>
          </a:xfrm>
          <a:prstGeom prst="rect">
            <a:avLst/>
          </a:prstGeom>
        </p:spPr>
        <p:txBody>
          <a:bodyPr/>
          <a:lstStyle/>
          <a:p>
            <a:pPr marL="329184" indent="-329184" defTabSz="438911">
              <a:spcBef>
                <a:spcPts val="500"/>
              </a:spcBef>
              <a:defRPr sz="2300"/>
            </a:pPr>
            <a:r>
              <a:t>How </a:t>
            </a:r>
            <a:r>
              <a:rPr>
                <a:solidFill>
                  <a:srgbClr val="0000FF"/>
                </a:solidFill>
              </a:rPr>
              <a:t>large</a:t>
            </a:r>
            <a:r>
              <a:t> is the system being developed?</a:t>
            </a:r>
          </a:p>
          <a:p>
            <a:pPr lvl="1" marL="713230" indent="-274319" defTabSz="438911">
              <a:spcBef>
                <a:spcPts val="200"/>
              </a:spcBef>
              <a:defRPr sz="1900"/>
            </a:pPr>
            <a:r>
              <a:t>Agile methods are most effective a relatively small co-located team who can communicate informally</a:t>
            </a:r>
          </a:p>
          <a:p>
            <a:pPr marL="329184" indent="-329184" defTabSz="438911">
              <a:spcBef>
                <a:spcPts val="500"/>
              </a:spcBef>
              <a:defRPr sz="2300"/>
            </a:pPr>
            <a:r>
              <a:t>What </a:t>
            </a:r>
            <a:r>
              <a:rPr>
                <a:solidFill>
                  <a:srgbClr val="0000FF"/>
                </a:solidFill>
              </a:rPr>
              <a:t>type</a:t>
            </a:r>
            <a:r>
              <a:t> of system is being developed?</a:t>
            </a:r>
          </a:p>
          <a:p>
            <a:pPr lvl="1" marL="713230" indent="-274319" defTabSz="438911">
              <a:spcBef>
                <a:spcPts val="200"/>
              </a:spcBef>
              <a:defRPr sz="1900"/>
            </a:pPr>
            <a:r>
              <a:t>Systems that require a lot of analysis before implementation need a fairly detailed design to carry out this analysis </a:t>
            </a:r>
          </a:p>
          <a:p>
            <a:pPr marL="329184" indent="-329184" defTabSz="438911">
              <a:spcBef>
                <a:spcPts val="500"/>
              </a:spcBef>
              <a:defRPr sz="2300"/>
            </a:pPr>
            <a:r>
              <a:t>What is the expected system </a:t>
            </a:r>
            <a:r>
              <a:rPr>
                <a:solidFill>
                  <a:srgbClr val="0000FF"/>
                </a:solidFill>
              </a:rPr>
              <a:t>lifetime</a:t>
            </a:r>
            <a:r>
              <a:t>?</a:t>
            </a:r>
          </a:p>
          <a:p>
            <a:pPr lvl="1" marL="713230" indent="-274319" defTabSz="438911">
              <a:spcBef>
                <a:spcPts val="200"/>
              </a:spcBef>
              <a:defRPr sz="1900"/>
            </a:pPr>
            <a:r>
              <a:t>Long-lifetime systems require documentation to communicate the intentions of the system developers to the support team </a:t>
            </a:r>
          </a:p>
          <a:p>
            <a:pPr marL="329184" indent="-329184" defTabSz="438911">
              <a:spcBef>
                <a:spcPts val="500"/>
              </a:spcBef>
              <a:defRPr sz="2300"/>
            </a:pPr>
            <a:r>
              <a:t>Is the system subject to </a:t>
            </a:r>
            <a:r>
              <a:rPr>
                <a:solidFill>
                  <a:srgbClr val="0000FF"/>
                </a:solidFill>
              </a:rPr>
              <a:t>external regulation</a:t>
            </a:r>
            <a:r>
              <a:t>?</a:t>
            </a:r>
          </a:p>
          <a:p>
            <a:pPr lvl="1" marL="713230" indent="-274319" defTabSz="438911">
              <a:spcBef>
                <a:spcPts val="200"/>
              </a:spcBef>
              <a:defRPr sz="1900"/>
            </a:pPr>
            <a:r>
              <a:t>If a system is regulated you will probably be required to produce detailed documentation as part of the system safety case </a:t>
            </a:r>
          </a:p>
          <a:p>
            <a:pPr lvl="1" marL="0" indent="438912" defTabSz="438911">
              <a:spcBef>
                <a:spcPts val="200"/>
              </a:spcBef>
              <a:buSzTx/>
              <a:buNone/>
              <a:defRPr sz="1900"/>
            </a:pPr>
            <a:r>
              <a:t> </a:t>
            </a:r>
          </a:p>
        </p:txBody>
      </p:sp>
      <p:sp>
        <p:nvSpPr>
          <p:cNvPr id="551"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54" name="Title 1"/>
          <p:cNvSpPr txBox="1"/>
          <p:nvPr>
            <p:ph type="title"/>
          </p:nvPr>
        </p:nvSpPr>
        <p:spPr>
          <a:xfrm>
            <a:off x="457199" y="274638"/>
            <a:ext cx="7293234" cy="1143001"/>
          </a:xfrm>
          <a:prstGeom prst="rect">
            <a:avLst/>
          </a:prstGeom>
        </p:spPr>
        <p:txBody>
          <a:bodyPr/>
          <a:lstStyle/>
          <a:p>
            <a:pPr/>
            <a:r>
              <a:t>People and teams</a:t>
            </a:r>
          </a:p>
        </p:txBody>
      </p:sp>
      <p:sp>
        <p:nvSpPr>
          <p:cNvPr id="555" name="Content Placeholder 2"/>
          <p:cNvSpPr txBox="1"/>
          <p:nvPr>
            <p:ph type="body" idx="1"/>
          </p:nvPr>
        </p:nvSpPr>
        <p:spPr>
          <a:xfrm>
            <a:off x="457200" y="1600200"/>
            <a:ext cx="8229600" cy="4525963"/>
          </a:xfrm>
          <a:prstGeom prst="rect">
            <a:avLst/>
          </a:prstGeom>
        </p:spPr>
        <p:txBody>
          <a:bodyPr/>
          <a:lstStyle/>
          <a:p>
            <a:pPr/>
            <a:r>
              <a:t>How good are the </a:t>
            </a:r>
            <a:r>
              <a:rPr>
                <a:solidFill>
                  <a:srgbClr val="0000FF"/>
                </a:solidFill>
              </a:rPr>
              <a:t>designers and programmers </a:t>
            </a:r>
            <a:r>
              <a:t>in the development team?</a:t>
            </a:r>
          </a:p>
          <a:p>
            <a:pPr lvl="1" marL="742950" indent="-285750">
              <a:spcBef>
                <a:spcPts val="300"/>
              </a:spcBef>
              <a:defRPr sz="2000"/>
            </a:pPr>
            <a:r>
              <a:t>It is sometimes argued that agile methods require higher skill levels than plan-based approaches in which programmers simply translate a detailed design into code.</a:t>
            </a:r>
          </a:p>
          <a:p>
            <a:pPr/>
            <a:r>
              <a:t>How is the development team </a:t>
            </a:r>
            <a:r>
              <a:rPr>
                <a:solidFill>
                  <a:srgbClr val="0000FF"/>
                </a:solidFill>
              </a:rPr>
              <a:t>organized</a:t>
            </a:r>
            <a:r>
              <a:t>?</a:t>
            </a:r>
          </a:p>
          <a:p>
            <a:pPr lvl="1" marL="742950" indent="-285750">
              <a:spcBef>
                <a:spcPts val="300"/>
              </a:spcBef>
              <a:defRPr sz="2000"/>
            </a:pPr>
            <a:r>
              <a:t>Design documents may be required if the team is distributed</a:t>
            </a:r>
          </a:p>
          <a:p>
            <a:pPr/>
            <a:r>
              <a:t>What support</a:t>
            </a:r>
            <a:r>
              <a:rPr>
                <a:solidFill>
                  <a:srgbClr val="0000FF"/>
                </a:solidFill>
              </a:rPr>
              <a:t> technologies </a:t>
            </a:r>
            <a:r>
              <a:t>are available?</a:t>
            </a:r>
          </a:p>
          <a:p>
            <a:pPr lvl="1" marL="742950" indent="-285750">
              <a:spcBef>
                <a:spcPts val="300"/>
              </a:spcBef>
              <a:defRPr sz="2000"/>
            </a:pPr>
            <a:r>
              <a:t>IDE support for visualization and program analysis is essential if design documentation is not available</a:t>
            </a:r>
          </a:p>
        </p:txBody>
      </p:sp>
      <p:sp>
        <p:nvSpPr>
          <p:cNvPr id="556"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59" name="Title 1"/>
          <p:cNvSpPr txBox="1"/>
          <p:nvPr>
            <p:ph type="title"/>
          </p:nvPr>
        </p:nvSpPr>
        <p:spPr>
          <a:xfrm>
            <a:off x="457199" y="274638"/>
            <a:ext cx="7293234" cy="1143001"/>
          </a:xfrm>
          <a:prstGeom prst="rect">
            <a:avLst/>
          </a:prstGeom>
        </p:spPr>
        <p:txBody>
          <a:bodyPr/>
          <a:lstStyle/>
          <a:p>
            <a:pPr/>
            <a:r>
              <a:t>Organizational issues</a:t>
            </a:r>
          </a:p>
        </p:txBody>
      </p:sp>
      <p:sp>
        <p:nvSpPr>
          <p:cNvPr id="560" name="Content Placeholder 2"/>
          <p:cNvSpPr txBox="1"/>
          <p:nvPr>
            <p:ph type="body" idx="1"/>
          </p:nvPr>
        </p:nvSpPr>
        <p:spPr>
          <a:xfrm>
            <a:off x="457200" y="1600200"/>
            <a:ext cx="8229600" cy="4525963"/>
          </a:xfrm>
          <a:prstGeom prst="rect">
            <a:avLst/>
          </a:prstGeom>
        </p:spPr>
        <p:txBody>
          <a:bodyPr/>
          <a:lstStyle/>
          <a:p>
            <a:pPr/>
            <a:r>
              <a:t>Traditional engineering organizations have a culture of plan-based development, as this is the norm in engineering</a:t>
            </a:r>
          </a:p>
          <a:p>
            <a:pPr/>
            <a:r>
              <a:t>Is it standard organizational practice to develop a detailed system specification?</a:t>
            </a:r>
          </a:p>
          <a:p>
            <a:pPr/>
            <a:r>
              <a:t>Will customer representatives be available to provide feedback of system increments?</a:t>
            </a:r>
          </a:p>
          <a:p>
            <a:pPr/>
            <a:r>
              <a:t>Can informal agile development fit into the organizational culture of detailed documentation?</a:t>
            </a:r>
          </a:p>
        </p:txBody>
      </p:sp>
      <p:sp>
        <p:nvSpPr>
          <p:cNvPr id="561"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2" name="Date Placeholder 5"/>
          <p:cNvSpPr txBox="1"/>
          <p:nvPr/>
        </p:nvSpPr>
        <p:spPr>
          <a:xfrm>
            <a:off x="502919" y="6414761"/>
            <a:ext cx="2042162"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30/10/2014</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65" name="Title 1"/>
          <p:cNvSpPr txBox="1"/>
          <p:nvPr>
            <p:ph type="title"/>
          </p:nvPr>
        </p:nvSpPr>
        <p:spPr>
          <a:xfrm>
            <a:off x="457199" y="274638"/>
            <a:ext cx="7293234" cy="1143001"/>
          </a:xfrm>
          <a:prstGeom prst="rect">
            <a:avLst/>
          </a:prstGeom>
        </p:spPr>
        <p:txBody>
          <a:bodyPr/>
          <a:lstStyle/>
          <a:p>
            <a:pPr/>
            <a:r>
              <a:t>Factors in large systems</a:t>
            </a:r>
          </a:p>
        </p:txBody>
      </p:sp>
      <p:sp>
        <p:nvSpPr>
          <p:cNvPr id="566"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7" name="Picture 5" descr="Picture 5"/>
          <p:cNvPicPr>
            <a:picLocks noChangeAspect="1"/>
          </p:cNvPicPr>
          <p:nvPr/>
        </p:nvPicPr>
        <p:blipFill>
          <a:blip r:embed="rId2">
            <a:extLst/>
          </a:blip>
          <a:stretch>
            <a:fillRect/>
          </a:stretch>
        </p:blipFill>
        <p:spPr>
          <a:xfrm>
            <a:off x="977900" y="1943099"/>
            <a:ext cx="7150100" cy="412039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70" name="Title 1"/>
          <p:cNvSpPr txBox="1"/>
          <p:nvPr>
            <p:ph type="title"/>
          </p:nvPr>
        </p:nvSpPr>
        <p:spPr>
          <a:xfrm>
            <a:off x="457199" y="274638"/>
            <a:ext cx="7293234" cy="1143001"/>
          </a:xfrm>
          <a:prstGeom prst="rect">
            <a:avLst/>
          </a:prstGeom>
        </p:spPr>
        <p:txBody>
          <a:bodyPr/>
          <a:lstStyle/>
          <a:p>
            <a:pPr/>
            <a:r>
              <a:t>Agile methods for large systems</a:t>
            </a:r>
          </a:p>
        </p:txBody>
      </p:sp>
      <p:sp>
        <p:nvSpPr>
          <p:cNvPr id="571" name="Content Placeholder 2"/>
          <p:cNvSpPr txBox="1"/>
          <p:nvPr>
            <p:ph type="body" idx="1"/>
          </p:nvPr>
        </p:nvSpPr>
        <p:spPr>
          <a:xfrm>
            <a:off x="457200" y="1600200"/>
            <a:ext cx="8229600" cy="4525963"/>
          </a:xfrm>
          <a:prstGeom prst="rect">
            <a:avLst/>
          </a:prstGeom>
        </p:spPr>
        <p:txBody>
          <a:bodyPr/>
          <a:lstStyle/>
          <a:p>
            <a:pPr>
              <a:defRPr sz="2200">
                <a:solidFill>
                  <a:srgbClr val="0000FF"/>
                </a:solidFill>
              </a:defRPr>
            </a:pPr>
            <a:r>
              <a:t>Large systems </a:t>
            </a:r>
            <a:r>
              <a:rPr>
                <a:solidFill>
                  <a:srgbClr val="46424D"/>
                </a:solidFill>
              </a:rPr>
              <a:t>are usually collections of separate, communicating systems, where separate teams develop each system. Frequently, these teams are working in different places, sometimes in different time zones. </a:t>
            </a:r>
          </a:p>
          <a:p>
            <a:pPr>
              <a:defRPr sz="2200"/>
            </a:pPr>
            <a:r>
              <a:t>Large systems are ‘</a:t>
            </a:r>
            <a:r>
              <a:rPr>
                <a:solidFill>
                  <a:srgbClr val="0000FF"/>
                </a:solidFill>
              </a:rPr>
              <a:t>brownfield systems</a:t>
            </a:r>
            <a:r>
              <a:t>’, that is they include and interact with a number of existing systems. Many of the system requirements are concerned with this interaction and so they do not really lend themselves to flexibility and incremental development. </a:t>
            </a:r>
          </a:p>
          <a:p>
            <a:pPr>
              <a:defRPr sz="2200"/>
            </a:pPr>
            <a:r>
              <a:t>Where several systems are integrated to create a system, a significant fraction of the development is concerned with </a:t>
            </a:r>
            <a:r>
              <a:rPr>
                <a:solidFill>
                  <a:srgbClr val="0000FF"/>
                </a:solidFill>
              </a:rPr>
              <a:t>system configuration </a:t>
            </a:r>
            <a:r>
              <a:t>rather than original code development. </a:t>
            </a:r>
          </a:p>
        </p:txBody>
      </p:sp>
      <p:sp>
        <p:nvSpPr>
          <p:cNvPr id="572"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75" name="Title 1"/>
          <p:cNvSpPr txBox="1"/>
          <p:nvPr>
            <p:ph type="title"/>
          </p:nvPr>
        </p:nvSpPr>
        <p:spPr>
          <a:xfrm>
            <a:off x="457199" y="274638"/>
            <a:ext cx="7293234" cy="1143001"/>
          </a:xfrm>
          <a:prstGeom prst="rect">
            <a:avLst/>
          </a:prstGeom>
        </p:spPr>
        <p:txBody>
          <a:bodyPr/>
          <a:lstStyle/>
          <a:p>
            <a:pPr/>
            <a:r>
              <a:t>Large system development</a:t>
            </a:r>
          </a:p>
        </p:txBody>
      </p:sp>
      <p:sp>
        <p:nvSpPr>
          <p:cNvPr id="576" name="Content Placeholder 2"/>
          <p:cNvSpPr txBox="1"/>
          <p:nvPr>
            <p:ph type="body" idx="1"/>
          </p:nvPr>
        </p:nvSpPr>
        <p:spPr>
          <a:xfrm>
            <a:off x="457200" y="1600200"/>
            <a:ext cx="8229600" cy="4525963"/>
          </a:xfrm>
          <a:prstGeom prst="rect">
            <a:avLst/>
          </a:prstGeom>
        </p:spPr>
        <p:txBody>
          <a:bodyPr/>
          <a:lstStyle/>
          <a:p>
            <a:pPr/>
            <a:r>
              <a:t>Large systems and their development processes are often constrained by </a:t>
            </a:r>
            <a:r>
              <a:rPr>
                <a:solidFill>
                  <a:srgbClr val="0000FF"/>
                </a:solidFill>
              </a:rPr>
              <a:t>external rules and regulations </a:t>
            </a:r>
            <a:r>
              <a:t>limiting the way that they can be developed.</a:t>
            </a:r>
          </a:p>
          <a:p>
            <a:pPr/>
            <a:r>
              <a:t>Large systems have a </a:t>
            </a:r>
            <a:r>
              <a:rPr>
                <a:solidFill>
                  <a:srgbClr val="0000FF"/>
                </a:solidFill>
              </a:rPr>
              <a:t>long procurement and development time.</a:t>
            </a:r>
            <a:r>
              <a:t> It is difficult to maintain coherent teams who know about the system over that period as, inevitably, people move on to other jobs and projects. </a:t>
            </a:r>
          </a:p>
          <a:p>
            <a:pPr/>
            <a:r>
              <a:t>Large systems usually have a </a:t>
            </a:r>
            <a:r>
              <a:rPr>
                <a:solidFill>
                  <a:srgbClr val="0000FF"/>
                </a:solidFill>
              </a:rPr>
              <a:t>diverse set of stakeholders</a:t>
            </a:r>
            <a:r>
              <a:t>. It is practically impossible to involve all of these different stakeholders in the development process. </a:t>
            </a:r>
          </a:p>
        </p:txBody>
      </p:sp>
      <p:sp>
        <p:nvSpPr>
          <p:cNvPr id="577"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80" name="Title 1"/>
          <p:cNvSpPr txBox="1"/>
          <p:nvPr>
            <p:ph type="title"/>
          </p:nvPr>
        </p:nvSpPr>
        <p:spPr>
          <a:xfrm>
            <a:off x="457199" y="274638"/>
            <a:ext cx="7293234" cy="1143001"/>
          </a:xfrm>
          <a:prstGeom prst="rect">
            <a:avLst/>
          </a:prstGeom>
        </p:spPr>
        <p:txBody>
          <a:bodyPr/>
          <a:lstStyle/>
          <a:p>
            <a:pPr/>
            <a:r>
              <a:t>IBM’s agility at scale model</a:t>
            </a:r>
          </a:p>
        </p:txBody>
      </p:sp>
      <p:sp>
        <p:nvSpPr>
          <p:cNvPr id="581"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2" name="Picture 5" descr="Picture 5"/>
          <p:cNvPicPr>
            <a:picLocks noChangeAspect="1"/>
          </p:cNvPicPr>
          <p:nvPr/>
        </p:nvPicPr>
        <p:blipFill>
          <a:blip r:embed="rId2">
            <a:extLst/>
          </a:blip>
          <a:stretch>
            <a:fillRect/>
          </a:stretch>
        </p:blipFill>
        <p:spPr>
          <a:xfrm>
            <a:off x="813982" y="1282700"/>
            <a:ext cx="7241252" cy="4838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55" name="Title 1"/>
          <p:cNvSpPr txBox="1"/>
          <p:nvPr>
            <p:ph type="title"/>
          </p:nvPr>
        </p:nvSpPr>
        <p:spPr>
          <a:xfrm>
            <a:off x="457200" y="2255838"/>
            <a:ext cx="8229600" cy="1143003"/>
          </a:xfrm>
          <a:prstGeom prst="rect">
            <a:avLst/>
          </a:prstGeom>
        </p:spPr>
        <p:txBody>
          <a:bodyPr/>
          <a:lstStyle>
            <a:lvl1pPr algn="ctr"/>
          </a:lstStyle>
          <a:p>
            <a:pPr/>
            <a:r>
              <a:t>Agile methods</a:t>
            </a:r>
          </a:p>
        </p:txBody>
      </p:sp>
      <p:sp>
        <p:nvSpPr>
          <p:cNvPr id="156" name="Content Placeholder 2"/>
          <p:cNvSpPr txBox="1"/>
          <p:nvPr>
            <p:ph type="body" idx="1"/>
          </p:nvPr>
        </p:nvSpPr>
        <p:spPr>
          <a:xfrm>
            <a:off x="457200" y="1600200"/>
            <a:ext cx="8229600" cy="4525963"/>
          </a:xfrm>
          <a:prstGeom prst="rect">
            <a:avLst/>
          </a:prstGeom>
        </p:spPr>
        <p:txBody>
          <a:bodyPr/>
          <a:lstStyle/>
          <a:p>
            <a:pPr/>
          </a:p>
        </p:txBody>
      </p:sp>
      <p:sp>
        <p:nvSpPr>
          <p:cNvPr id="157" name="Slide Number Placeholder 4"/>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8" name="Picture 2" descr="Picture 2"/>
          <p:cNvPicPr>
            <a:picLocks noChangeAspect="1"/>
          </p:cNvPicPr>
          <p:nvPr/>
        </p:nvPicPr>
        <p:blipFill>
          <a:blip r:embed="rId2">
            <a:extLst/>
          </a:blip>
          <a:stretch>
            <a:fillRect/>
          </a:stretch>
        </p:blipFill>
        <p:spPr>
          <a:xfrm>
            <a:off x="1414262" y="3099143"/>
            <a:ext cx="6205740" cy="302702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85" name="Title 1"/>
          <p:cNvSpPr txBox="1"/>
          <p:nvPr>
            <p:ph type="title"/>
          </p:nvPr>
        </p:nvSpPr>
        <p:spPr>
          <a:xfrm>
            <a:off x="457199" y="274638"/>
            <a:ext cx="7293234" cy="1143001"/>
          </a:xfrm>
          <a:prstGeom prst="rect">
            <a:avLst/>
          </a:prstGeom>
        </p:spPr>
        <p:txBody>
          <a:bodyPr/>
          <a:lstStyle/>
          <a:p>
            <a:pPr/>
            <a:r>
              <a:t>Scaling up to large systems</a:t>
            </a:r>
          </a:p>
        </p:txBody>
      </p:sp>
      <p:sp>
        <p:nvSpPr>
          <p:cNvPr id="586" name="Content Placeholder 2"/>
          <p:cNvSpPr txBox="1"/>
          <p:nvPr>
            <p:ph type="body" idx="1"/>
          </p:nvPr>
        </p:nvSpPr>
        <p:spPr>
          <a:xfrm>
            <a:off x="457200" y="1600200"/>
            <a:ext cx="8229600" cy="4525963"/>
          </a:xfrm>
          <a:prstGeom prst="rect">
            <a:avLst/>
          </a:prstGeom>
        </p:spPr>
        <p:txBody>
          <a:bodyPr/>
          <a:lstStyle/>
          <a:p>
            <a:pPr>
              <a:defRPr sz="2200"/>
            </a:pPr>
            <a:r>
              <a:t>A completely incremental approach to requirements engineering is impossible</a:t>
            </a:r>
          </a:p>
          <a:p>
            <a:pPr>
              <a:defRPr sz="2200"/>
            </a:pPr>
            <a:r>
              <a:t>There cannot be a single product owner or customer representative</a:t>
            </a:r>
          </a:p>
          <a:p>
            <a:pPr>
              <a:defRPr sz="2200"/>
            </a:pPr>
            <a:r>
              <a:t>For large systems development, it is not possible to focus only on the code of the system  </a:t>
            </a:r>
          </a:p>
          <a:p>
            <a:pPr>
              <a:defRPr sz="2200"/>
            </a:pPr>
            <a:r>
              <a:t>Cross-team communication mechanisms have to be designed and used </a:t>
            </a:r>
          </a:p>
          <a:p>
            <a:pPr>
              <a:defRPr sz="2200"/>
            </a:pPr>
            <a:r>
              <a:t>Continuous integration is practically impossible. However, it is essential to maintain frequent system builds and regular releases of the system. </a:t>
            </a:r>
          </a:p>
        </p:txBody>
      </p:sp>
      <p:sp>
        <p:nvSpPr>
          <p:cNvPr id="587"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90"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Multi-team Scrum</a:t>
            </a:r>
          </a:p>
        </p:txBody>
      </p:sp>
      <p:sp>
        <p:nvSpPr>
          <p:cNvPr id="591" name="Content Placeholder 2"/>
          <p:cNvSpPr txBox="1"/>
          <p:nvPr>
            <p:ph type="body" idx="1"/>
          </p:nvPr>
        </p:nvSpPr>
        <p:spPr>
          <a:xfrm>
            <a:off x="457200" y="1600200"/>
            <a:ext cx="8229600" cy="4525963"/>
          </a:xfrm>
          <a:prstGeom prst="rect">
            <a:avLst/>
          </a:prstGeom>
        </p:spPr>
        <p:txBody>
          <a:bodyPr/>
          <a:lstStyle/>
          <a:p>
            <a:pPr>
              <a:defRPr i="1">
                <a:solidFill>
                  <a:srgbClr val="0000FF"/>
                </a:solidFill>
              </a:defRPr>
            </a:pPr>
            <a:r>
              <a:t>Role replication</a:t>
            </a:r>
            <a:r>
              <a:rPr i="0"/>
              <a:t> </a:t>
            </a:r>
          </a:p>
          <a:p>
            <a:pPr lvl="1" marL="742950" indent="-285750">
              <a:spcBef>
                <a:spcPts val="300"/>
              </a:spcBef>
              <a:defRPr sz="2000"/>
            </a:pPr>
            <a:r>
              <a:t>Each team has a Product Owner for their work component and a ScrumMaster </a:t>
            </a:r>
          </a:p>
          <a:p>
            <a:pPr>
              <a:defRPr i="1">
                <a:solidFill>
                  <a:srgbClr val="0000FF"/>
                </a:solidFill>
              </a:defRPr>
            </a:pPr>
            <a:r>
              <a:t>Product architects</a:t>
            </a:r>
            <a:r>
              <a:rPr i="0"/>
              <a:t> </a:t>
            </a:r>
          </a:p>
          <a:p>
            <a:pPr lvl="1" marL="742950" indent="-285750">
              <a:spcBef>
                <a:spcPts val="300"/>
              </a:spcBef>
              <a:defRPr sz="2000"/>
            </a:pPr>
            <a:r>
              <a:t>Each team chooses a product architect and these architects collaborate to design and evolve the overall system architecture</a:t>
            </a:r>
          </a:p>
          <a:p>
            <a:pPr>
              <a:defRPr i="1">
                <a:solidFill>
                  <a:srgbClr val="0000FF"/>
                </a:solidFill>
              </a:defRPr>
            </a:pPr>
            <a:r>
              <a:t>Release alignment</a:t>
            </a:r>
            <a:r>
              <a:rPr i="0"/>
              <a:t> </a:t>
            </a:r>
          </a:p>
          <a:p>
            <a:pPr lvl="1" marL="742950" indent="-285750">
              <a:spcBef>
                <a:spcPts val="300"/>
              </a:spcBef>
              <a:defRPr sz="2000"/>
            </a:pPr>
            <a:r>
              <a:t>The dates of product releases from each team are aligned so that a demonstrable and complete system is produced</a:t>
            </a:r>
          </a:p>
          <a:p>
            <a:pPr>
              <a:defRPr i="1">
                <a:solidFill>
                  <a:srgbClr val="0000FF"/>
                </a:solidFill>
              </a:defRPr>
            </a:pPr>
            <a:r>
              <a:t>Scrum of Scrums</a:t>
            </a:r>
            <a:r>
              <a:rPr i="0"/>
              <a:t> </a:t>
            </a:r>
          </a:p>
          <a:p>
            <a:pPr lvl="1" marL="742950" indent="-285750">
              <a:spcBef>
                <a:spcPts val="300"/>
              </a:spcBef>
              <a:defRPr sz="2000"/>
            </a:pPr>
            <a:r>
              <a:t>There is a daily Scrum of Scrums where representatives from each team meet to discuss progress and plan work to be done</a:t>
            </a:r>
          </a:p>
        </p:txBody>
      </p:sp>
      <p:sp>
        <p:nvSpPr>
          <p:cNvPr id="592"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4"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595" name="Title 1"/>
          <p:cNvSpPr txBox="1"/>
          <p:nvPr>
            <p:ph type="title"/>
          </p:nvPr>
        </p:nvSpPr>
        <p:spPr>
          <a:xfrm>
            <a:off x="457199" y="274638"/>
            <a:ext cx="7293234" cy="1143001"/>
          </a:xfrm>
          <a:prstGeom prst="rect">
            <a:avLst/>
          </a:prstGeom>
        </p:spPr>
        <p:txBody>
          <a:bodyPr/>
          <a:lstStyle/>
          <a:p>
            <a:pPr/>
            <a:r>
              <a:t>Agile methods across organizations</a:t>
            </a:r>
          </a:p>
        </p:txBody>
      </p:sp>
      <p:sp>
        <p:nvSpPr>
          <p:cNvPr id="596" name="Content Placeholder 2"/>
          <p:cNvSpPr txBox="1"/>
          <p:nvPr>
            <p:ph type="body" idx="1"/>
          </p:nvPr>
        </p:nvSpPr>
        <p:spPr>
          <a:xfrm>
            <a:off x="457200" y="1600200"/>
            <a:ext cx="8407400" cy="4525963"/>
          </a:xfrm>
          <a:prstGeom prst="rect">
            <a:avLst/>
          </a:prstGeom>
        </p:spPr>
        <p:txBody>
          <a:bodyPr/>
          <a:lstStyle/>
          <a:p>
            <a:pPr>
              <a:defRPr sz="2200">
                <a:solidFill>
                  <a:srgbClr val="0000FF"/>
                </a:solidFill>
              </a:defRPr>
            </a:pPr>
            <a:r>
              <a:t>Project managers </a:t>
            </a:r>
            <a:r>
              <a:rPr>
                <a:solidFill>
                  <a:srgbClr val="46424D"/>
                </a:solidFill>
              </a:rPr>
              <a:t>who do not have experience of agile methods may be reluctant to accept the risk of a new approach</a:t>
            </a:r>
          </a:p>
          <a:p>
            <a:pPr>
              <a:defRPr sz="2200"/>
            </a:pPr>
            <a:r>
              <a:t>Large organizations often have </a:t>
            </a:r>
            <a:r>
              <a:rPr>
                <a:solidFill>
                  <a:srgbClr val="0000FF"/>
                </a:solidFill>
              </a:rPr>
              <a:t>quality procedures and standards </a:t>
            </a:r>
            <a:r>
              <a:t>that all projects are expected to follow and, because of their bureaucratic nature, these are likely to be incompatible with agile methods</a:t>
            </a:r>
          </a:p>
          <a:p>
            <a:pPr>
              <a:defRPr sz="2200"/>
            </a:pPr>
            <a:r>
              <a:t>Agile methods seem to work best when team members have a </a:t>
            </a:r>
            <a:r>
              <a:rPr>
                <a:solidFill>
                  <a:srgbClr val="0000FF"/>
                </a:solidFill>
              </a:rPr>
              <a:t>relatively high skill level. </a:t>
            </a:r>
            <a:r>
              <a:t>However, within large organizations, there are likely to be a wide range of skills and abilities. </a:t>
            </a:r>
          </a:p>
          <a:p>
            <a:pPr>
              <a:defRPr sz="2200"/>
            </a:pPr>
            <a:r>
              <a:t>There may be </a:t>
            </a:r>
            <a:r>
              <a:rPr>
                <a:solidFill>
                  <a:srgbClr val="0000FF"/>
                </a:solidFill>
              </a:rPr>
              <a:t>cultural resistance </a:t>
            </a:r>
            <a:r>
              <a:t>to agile methods, especially in those organizations that have a long history of using conventional systems engineering processes</a:t>
            </a:r>
          </a:p>
        </p:txBody>
      </p:sp>
      <p:sp>
        <p:nvSpPr>
          <p:cNvPr id="597"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600" name="Title 1"/>
          <p:cNvSpPr txBox="1"/>
          <p:nvPr>
            <p:ph type="title"/>
          </p:nvPr>
        </p:nvSpPr>
        <p:spPr>
          <a:xfrm>
            <a:off x="457199" y="274638"/>
            <a:ext cx="7293234" cy="1143001"/>
          </a:xfrm>
          <a:prstGeom prst="rect">
            <a:avLst/>
          </a:prstGeom>
        </p:spPr>
        <p:txBody>
          <a:bodyPr/>
          <a:lstStyle/>
          <a:p>
            <a:pPr/>
            <a:r>
              <a:t>Key points</a:t>
            </a:r>
          </a:p>
        </p:txBody>
      </p:sp>
      <p:sp>
        <p:nvSpPr>
          <p:cNvPr id="601"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Agile methods </a:t>
            </a:r>
            <a:r>
              <a:rPr>
                <a:solidFill>
                  <a:srgbClr val="46424D"/>
                </a:solidFill>
              </a:rPr>
              <a:t>are incremental development methods that focus on rapid software development, frequent releases of the software, reducing process overheads by minimizing documentation and producing high-quality code  </a:t>
            </a:r>
          </a:p>
          <a:p>
            <a:pPr/>
            <a:r>
              <a:t>Agile development practices include: </a:t>
            </a:r>
          </a:p>
          <a:p>
            <a:pPr lvl="1" marL="742950" indent="-285750">
              <a:spcBef>
                <a:spcPts val="300"/>
              </a:spcBef>
              <a:defRPr sz="2000">
                <a:solidFill>
                  <a:srgbClr val="0000FF"/>
                </a:solidFill>
              </a:defRPr>
            </a:pPr>
            <a:r>
              <a:t>User stories </a:t>
            </a:r>
            <a:r>
              <a:rPr>
                <a:solidFill>
                  <a:srgbClr val="46424D"/>
                </a:solidFill>
              </a:rPr>
              <a:t>for system specification</a:t>
            </a:r>
          </a:p>
          <a:p>
            <a:pPr lvl="1" marL="742950" indent="-285750">
              <a:spcBef>
                <a:spcPts val="300"/>
              </a:spcBef>
              <a:defRPr sz="2000"/>
            </a:pPr>
            <a:r>
              <a:t>Frequent releases of the software </a:t>
            </a:r>
          </a:p>
          <a:p>
            <a:pPr lvl="1" marL="742950" indent="-285750">
              <a:spcBef>
                <a:spcPts val="300"/>
              </a:spcBef>
              <a:defRPr sz="2000"/>
            </a:pPr>
            <a:r>
              <a:t>Continuous software improvement </a:t>
            </a:r>
          </a:p>
          <a:p>
            <a:pPr lvl="1" marL="742950" indent="-285750">
              <a:spcBef>
                <a:spcPts val="300"/>
              </a:spcBef>
              <a:defRPr sz="2000"/>
            </a:pPr>
            <a:r>
              <a:t>Test-first development</a:t>
            </a:r>
          </a:p>
          <a:p>
            <a:pPr lvl="1" marL="742950" indent="-285750">
              <a:spcBef>
                <a:spcPts val="300"/>
              </a:spcBef>
              <a:defRPr sz="2000"/>
            </a:pPr>
            <a:r>
              <a:t>Customer participation in the development team</a:t>
            </a:r>
          </a:p>
        </p:txBody>
      </p:sp>
      <p:sp>
        <p:nvSpPr>
          <p:cNvPr id="602" name="Slide Number Placeholder 4"/>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605" name="Title 1"/>
          <p:cNvSpPr txBox="1"/>
          <p:nvPr>
            <p:ph type="title"/>
          </p:nvPr>
        </p:nvSpPr>
        <p:spPr>
          <a:xfrm>
            <a:off x="457199" y="274638"/>
            <a:ext cx="7293234" cy="1143001"/>
          </a:xfrm>
          <a:prstGeom prst="rect">
            <a:avLst/>
          </a:prstGeom>
        </p:spPr>
        <p:txBody>
          <a:bodyPr/>
          <a:lstStyle/>
          <a:p>
            <a:pPr/>
            <a:r>
              <a:t>Key points</a:t>
            </a:r>
          </a:p>
        </p:txBody>
      </p:sp>
      <p:sp>
        <p:nvSpPr>
          <p:cNvPr id="606"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Scrum</a:t>
            </a:r>
            <a:r>
              <a:rPr>
                <a:solidFill>
                  <a:srgbClr val="46424D"/>
                </a:solidFill>
              </a:rPr>
              <a:t> is an agile method that provides a project management framework</a:t>
            </a:r>
          </a:p>
          <a:p>
            <a:pPr lvl="1" marL="742950" indent="-285750">
              <a:spcBef>
                <a:spcPts val="300"/>
              </a:spcBef>
              <a:defRPr sz="2000"/>
            </a:pPr>
            <a:r>
              <a:t>It is centred round a set of sprints, which are fixed time periods when a system increment is developed</a:t>
            </a:r>
          </a:p>
          <a:p>
            <a:pPr/>
            <a:r>
              <a:t>Many practical development methods are a </a:t>
            </a:r>
            <a:r>
              <a:rPr>
                <a:solidFill>
                  <a:srgbClr val="0000FF"/>
                </a:solidFill>
              </a:rPr>
              <a:t>mixture of plan-based and agile development </a:t>
            </a:r>
            <a:endParaRPr>
              <a:solidFill>
                <a:srgbClr val="0000FF"/>
              </a:solidFill>
            </a:endParaRPr>
          </a:p>
          <a:p>
            <a:pPr>
              <a:defRPr>
                <a:solidFill>
                  <a:srgbClr val="0000FF"/>
                </a:solidFill>
              </a:defRPr>
            </a:pPr>
            <a:r>
              <a:t>Scaling agile methods </a:t>
            </a:r>
            <a:r>
              <a:rPr>
                <a:solidFill>
                  <a:srgbClr val="46424D"/>
                </a:solidFill>
              </a:rPr>
              <a:t>for large systems is difficult</a:t>
            </a:r>
          </a:p>
          <a:p>
            <a:pPr lvl="1" marL="742950" indent="-285750">
              <a:spcBef>
                <a:spcPts val="300"/>
              </a:spcBef>
              <a:defRPr sz="2000"/>
            </a:pPr>
            <a:r>
              <a:t>Large systems need up-front design and some documentation and organizational practice may conflict with the informality of agile approaches</a:t>
            </a:r>
          </a:p>
        </p:txBody>
      </p:sp>
      <p:sp>
        <p:nvSpPr>
          <p:cNvPr id="607" name="Slide Number Placeholder 3"/>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610"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Professional Tip of the Day</a:t>
            </a:r>
          </a:p>
        </p:txBody>
      </p:sp>
      <p:sp>
        <p:nvSpPr>
          <p:cNvPr id="611" name="Content Placeholder 2"/>
          <p:cNvSpPr txBox="1"/>
          <p:nvPr>
            <p:ph type="body" idx="1"/>
          </p:nvPr>
        </p:nvSpPr>
        <p:spPr>
          <a:xfrm>
            <a:off x="457200" y="1600200"/>
            <a:ext cx="8229600" cy="4525963"/>
          </a:xfrm>
          <a:prstGeom prst="rect">
            <a:avLst/>
          </a:prstGeom>
        </p:spPr>
        <p:txBody>
          <a:bodyPr/>
          <a:lstStyle/>
          <a:p>
            <a:pPr/>
            <a:r>
              <a:t>How to ask for a raise or promotion?</a:t>
            </a:r>
          </a:p>
          <a:p>
            <a:pPr lvl="1" marL="742950" indent="-285750">
              <a:spcBef>
                <a:spcPts val="300"/>
              </a:spcBef>
              <a:defRPr sz="2000"/>
            </a:pPr>
            <a:r>
              <a:t>Understand your leveling or promotion system</a:t>
            </a:r>
          </a:p>
          <a:p>
            <a:pPr lvl="1" marL="742950" indent="-285750">
              <a:spcBef>
                <a:spcPts val="300"/>
              </a:spcBef>
              <a:defRPr sz="2000"/>
            </a:pPr>
            <a:r>
              <a:t>Contact HR for the job description or details</a:t>
            </a:r>
          </a:p>
          <a:p>
            <a:pPr lvl="1" marL="742950" indent="-285750">
              <a:spcBef>
                <a:spcPts val="300"/>
              </a:spcBef>
              <a:defRPr sz="2000"/>
            </a:pPr>
            <a:r>
              <a:t>Ensure you meet the requirements and qualifications for the promotion</a:t>
            </a:r>
          </a:p>
          <a:p>
            <a:pPr lvl="1" marL="742950" indent="-285750">
              <a:spcBef>
                <a:spcPts val="300"/>
              </a:spcBef>
              <a:defRPr sz="2000"/>
            </a:pPr>
            <a:r>
              <a:t>Document how you qualify for the promotion </a:t>
            </a:r>
          </a:p>
          <a:p>
            <a:pPr lvl="1" marL="742950" indent="-285750">
              <a:spcBef>
                <a:spcPts val="300"/>
              </a:spcBef>
              <a:defRPr sz="2000"/>
            </a:pPr>
            <a:r>
              <a:t>Ask for projects that expand your development skills </a:t>
            </a:r>
          </a:p>
          <a:p>
            <a:pPr lvl="1" marL="742950" indent="-285750">
              <a:spcBef>
                <a:spcPts val="300"/>
              </a:spcBef>
              <a:defRPr sz="2000"/>
            </a:pPr>
            <a:r>
              <a:t>Approach your boss or manager </a:t>
            </a:r>
          </a:p>
          <a:p>
            <a:pPr lvl="1" marL="742950" indent="-285750">
              <a:spcBef>
                <a:spcPts val="300"/>
              </a:spcBef>
              <a:defRPr sz="2000"/>
            </a:pPr>
          </a:p>
          <a:p>
            <a:pPr lvl="1" marL="742950" indent="-285750">
              <a:spcBef>
                <a:spcPts val="300"/>
              </a:spcBef>
              <a:defRPr sz="2000"/>
            </a:pPr>
            <a:r>
              <a:t>Look for a new job</a:t>
            </a:r>
          </a:p>
        </p:txBody>
      </p:sp>
      <p:sp>
        <p:nvSpPr>
          <p:cNvPr id="612" name="Slide Number Placeholder 5"/>
          <p:cNvSpPr txBox="1"/>
          <p:nvPr>
            <p:ph type="sldNum" sz="quarter" idx="4294967295"/>
          </p:nvPr>
        </p:nvSpPr>
        <p:spPr>
          <a:xfrm>
            <a:off x="8428176" y="6414760"/>
            <a:ext cx="258620"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Footer Placeholder 4"/>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61" name="Rectangle 2"/>
          <p:cNvSpPr txBox="1"/>
          <p:nvPr>
            <p:ph type="title"/>
          </p:nvPr>
        </p:nvSpPr>
        <p:spPr>
          <a:xfrm>
            <a:off x="457199" y="274638"/>
            <a:ext cx="7293234" cy="1143001"/>
          </a:xfrm>
          <a:prstGeom prst="rect">
            <a:avLst/>
          </a:prstGeom>
        </p:spPr>
        <p:txBody>
          <a:bodyPr/>
          <a:lstStyle/>
          <a:p>
            <a:pPr/>
            <a:r>
              <a:t>Agile methods</a:t>
            </a:r>
          </a:p>
        </p:txBody>
      </p:sp>
      <p:sp>
        <p:nvSpPr>
          <p:cNvPr id="162" name="Rectangle 3"/>
          <p:cNvSpPr txBox="1"/>
          <p:nvPr>
            <p:ph type="body" idx="1"/>
          </p:nvPr>
        </p:nvSpPr>
        <p:spPr>
          <a:xfrm>
            <a:off x="457200" y="1600200"/>
            <a:ext cx="8229600" cy="4525963"/>
          </a:xfrm>
          <a:prstGeom prst="rect">
            <a:avLst/>
          </a:prstGeom>
        </p:spPr>
        <p:txBody>
          <a:bodyPr/>
          <a:lstStyle/>
          <a:p>
            <a:pPr/>
            <a:r>
              <a:t>Dissatisfaction with the </a:t>
            </a:r>
            <a:r>
              <a:rPr>
                <a:solidFill>
                  <a:srgbClr val="0000FF"/>
                </a:solidFill>
              </a:rPr>
              <a:t>overheads</a:t>
            </a:r>
            <a:r>
              <a:t> involved in software design methods of the 1980s and 1990s led to the creation of agile methods. These methods:</a:t>
            </a:r>
          </a:p>
          <a:p>
            <a:pPr lvl="1" marL="742950" indent="-285750">
              <a:spcBef>
                <a:spcPts val="300"/>
              </a:spcBef>
              <a:defRPr sz="2000">
                <a:solidFill>
                  <a:srgbClr val="0000FF"/>
                </a:solidFill>
              </a:defRPr>
            </a:pPr>
            <a:r>
              <a:t>Focus on the code </a:t>
            </a:r>
            <a:r>
              <a:rPr>
                <a:solidFill>
                  <a:srgbClr val="46424D"/>
                </a:solidFill>
              </a:rPr>
              <a:t>rather than the design</a:t>
            </a:r>
          </a:p>
          <a:p>
            <a:pPr lvl="1" marL="742950" indent="-285750">
              <a:spcBef>
                <a:spcPts val="300"/>
              </a:spcBef>
              <a:defRPr sz="2000"/>
            </a:pPr>
            <a:r>
              <a:t>Are based on an </a:t>
            </a:r>
            <a:r>
              <a:rPr>
                <a:solidFill>
                  <a:srgbClr val="0000FF"/>
                </a:solidFill>
              </a:rPr>
              <a:t>iterative approach </a:t>
            </a:r>
            <a:r>
              <a:t>to software development</a:t>
            </a:r>
          </a:p>
          <a:p>
            <a:pPr lvl="1" marL="742950" indent="-285750">
              <a:spcBef>
                <a:spcPts val="300"/>
              </a:spcBef>
              <a:defRPr sz="2000"/>
            </a:pPr>
            <a:r>
              <a:t>Are intended to </a:t>
            </a:r>
            <a:r>
              <a:rPr>
                <a:solidFill>
                  <a:srgbClr val="0000FF"/>
                </a:solidFill>
              </a:rPr>
              <a:t>deliver working software quickly</a:t>
            </a:r>
            <a:r>
              <a:t> and evolve this rapidly to meet changing requirements</a:t>
            </a:r>
          </a:p>
          <a:p>
            <a:pPr/>
            <a:r>
              <a:t>The aim of agile methods is to reduce overheads in the software process (e.g., by limiting documentation) and to be able to respond quickly to changing requirements without excessive rework</a:t>
            </a:r>
          </a:p>
        </p:txBody>
      </p:sp>
      <p:sp>
        <p:nvSpPr>
          <p:cNvPr id="163" name="Slide Number Placeholder 3"/>
          <p:cNvSpPr txBox="1"/>
          <p:nvPr>
            <p:ph type="sldNum" sz="quarter" idx="4294967295"/>
          </p:nvPr>
        </p:nvSpPr>
        <p:spPr>
          <a:xfrm>
            <a:off x="8505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ooter Placeholder 3"/>
          <p:cNvSpPr txBox="1"/>
          <p:nvPr/>
        </p:nvSpPr>
        <p:spPr>
          <a:xfrm>
            <a:off x="3169920" y="6414761"/>
            <a:ext cx="2804163" cy="248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3 Agile Software Development</a:t>
            </a:r>
          </a:p>
        </p:txBody>
      </p:sp>
      <p:sp>
        <p:nvSpPr>
          <p:cNvPr id="168" name="Title 1"/>
          <p:cNvSpPr txBox="1"/>
          <p:nvPr>
            <p:ph type="title"/>
          </p:nvPr>
        </p:nvSpPr>
        <p:spPr>
          <a:xfrm>
            <a:off x="457199" y="274638"/>
            <a:ext cx="7293234" cy="1143001"/>
          </a:xfrm>
          <a:prstGeom prst="rect">
            <a:avLst/>
          </a:prstGeom>
        </p:spPr>
        <p:txBody>
          <a:bodyPr/>
          <a:lstStyle>
            <a:lvl1pPr>
              <a:defRPr>
                <a:solidFill>
                  <a:srgbClr val="C00000"/>
                </a:solidFill>
              </a:defRPr>
            </a:lvl1pPr>
          </a:lstStyle>
          <a:p>
            <a:pPr/>
            <a:r>
              <a:t>The Agile Manifesto </a:t>
            </a:r>
          </a:p>
        </p:txBody>
      </p:sp>
      <p:sp>
        <p:nvSpPr>
          <p:cNvPr id="169" name="Content Placeholder 2"/>
          <p:cNvSpPr txBox="1"/>
          <p:nvPr>
            <p:ph type="body" idx="1"/>
          </p:nvPr>
        </p:nvSpPr>
        <p:spPr>
          <a:xfrm>
            <a:off x="457200" y="1600200"/>
            <a:ext cx="8229600" cy="4525963"/>
          </a:xfrm>
          <a:prstGeom prst="rect">
            <a:avLst/>
          </a:prstGeom>
        </p:spPr>
        <p:txBody>
          <a:bodyPr/>
          <a:lstStyle/>
          <a:p>
            <a:pPr>
              <a:defRPr i="1"/>
            </a:pPr>
            <a:r>
              <a:t>We are uncovering better ways of developing software by doing it and helping others do it. Through this work we have come to value:</a:t>
            </a:r>
          </a:p>
          <a:p>
            <a:pPr lvl="1" marL="742950" indent="-285750">
              <a:spcBef>
                <a:spcPts val="300"/>
              </a:spcBef>
              <a:defRPr i="1" sz="2000">
                <a:solidFill>
                  <a:srgbClr val="0000FF"/>
                </a:solidFill>
              </a:defRPr>
            </a:pPr>
            <a:r>
              <a:t>Individuals and interactions </a:t>
            </a:r>
            <a:r>
              <a:rPr>
                <a:solidFill>
                  <a:srgbClr val="000000"/>
                </a:solidFill>
              </a:rPr>
              <a:t>over </a:t>
            </a:r>
            <a:r>
              <a:rPr>
                <a:solidFill>
                  <a:srgbClr val="7030A0"/>
                </a:solidFill>
              </a:rPr>
              <a:t>processes and tools</a:t>
            </a:r>
          </a:p>
          <a:p>
            <a:pPr lvl="1" marL="742950" indent="-285750">
              <a:spcBef>
                <a:spcPts val="300"/>
              </a:spcBef>
              <a:defRPr i="1" sz="2000">
                <a:solidFill>
                  <a:srgbClr val="0000FF"/>
                </a:solidFill>
              </a:defRPr>
            </a:pPr>
            <a:r>
              <a:t>Working software </a:t>
            </a:r>
            <a:r>
              <a:rPr>
                <a:solidFill>
                  <a:srgbClr val="000000"/>
                </a:solidFill>
              </a:rPr>
              <a:t>over</a:t>
            </a:r>
            <a:r>
              <a:t> </a:t>
            </a:r>
            <a:r>
              <a:rPr>
                <a:solidFill>
                  <a:srgbClr val="7030A0"/>
                </a:solidFill>
              </a:rPr>
              <a:t>comprehensive documentation </a:t>
            </a:r>
          </a:p>
          <a:p>
            <a:pPr lvl="1" marL="742950" indent="-285750">
              <a:spcBef>
                <a:spcPts val="300"/>
              </a:spcBef>
              <a:defRPr i="1" sz="2000">
                <a:solidFill>
                  <a:srgbClr val="0000FF"/>
                </a:solidFill>
              </a:defRPr>
            </a:pPr>
            <a:r>
              <a:t>Customer collaboration </a:t>
            </a:r>
            <a:r>
              <a:rPr>
                <a:solidFill>
                  <a:srgbClr val="000000"/>
                </a:solidFill>
              </a:rPr>
              <a:t>over</a:t>
            </a:r>
            <a:r>
              <a:t> </a:t>
            </a:r>
            <a:r>
              <a:rPr>
                <a:solidFill>
                  <a:srgbClr val="7030A0"/>
                </a:solidFill>
              </a:rPr>
              <a:t>contract negotiation </a:t>
            </a:r>
          </a:p>
          <a:p>
            <a:pPr lvl="1" marL="742950" indent="-285750">
              <a:spcBef>
                <a:spcPts val="300"/>
              </a:spcBef>
              <a:defRPr i="1" sz="2000">
                <a:solidFill>
                  <a:srgbClr val="0000FF"/>
                </a:solidFill>
              </a:defRPr>
            </a:pPr>
            <a:r>
              <a:t>Responding to change </a:t>
            </a:r>
            <a:r>
              <a:rPr>
                <a:solidFill>
                  <a:srgbClr val="000000"/>
                </a:solidFill>
              </a:rPr>
              <a:t>over</a:t>
            </a:r>
            <a:r>
              <a:t> </a:t>
            </a:r>
            <a:r>
              <a:rPr>
                <a:solidFill>
                  <a:srgbClr val="7030A0"/>
                </a:solidFill>
              </a:rPr>
              <a:t>following a plan </a:t>
            </a:r>
          </a:p>
          <a:p>
            <a:pPr>
              <a:defRPr i="1"/>
            </a:pPr>
            <a:r>
              <a:t>That is, while there is value in the items on the right, we value the items on the left more</a:t>
            </a:r>
            <a:r>
              <a:rPr i="0"/>
              <a:t> </a:t>
            </a:r>
          </a:p>
        </p:txBody>
      </p:sp>
      <p:sp>
        <p:nvSpPr>
          <p:cNvPr id="170" name="Slide Number Placeholder 4"/>
          <p:cNvSpPr txBox="1"/>
          <p:nvPr>
            <p:ph type="sldNum" sz="quarter" idx="4294967295"/>
          </p:nvPr>
        </p:nvSpPr>
        <p:spPr>
          <a:xfrm>
            <a:off x="8505418" y="6414761"/>
            <a:ext cx="181379"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