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7" name="Title Text"/>
          <p:cNvSpPr txBox="1"/>
          <p:nvPr>
            <p:ph type="title"/>
          </p:nvPr>
        </p:nvSpPr>
        <p:spPr>
          <a:xfrm>
            <a:off x="685800" y="2130425"/>
            <a:ext cx="7772400" cy="1470025"/>
          </a:xfrm>
          <a:prstGeom prst="rect">
            <a:avLst/>
          </a:prstGeom>
        </p:spPr>
        <p:txBody>
          <a:bodyPr/>
          <a:lstStyle/>
          <a:p>
            <a:pPr/>
            <a:r>
              <a:t>Title Text</a:t>
            </a:r>
          </a:p>
        </p:txBody>
      </p:sp>
      <p:sp>
        <p:nvSpPr>
          <p:cNvPr id="18"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n-lt"/>
                <a:ea typeface="+mn-ea"/>
                <a:cs typeface="+mn-cs"/>
                <a:sym typeface="Calibri"/>
              </a:defRPr>
            </a:lvl1pPr>
            <a:lvl2pPr marL="0" indent="0" algn="ctr">
              <a:spcBef>
                <a:spcPts val="700"/>
              </a:spcBef>
              <a:buSzTx/>
              <a:buNone/>
              <a:defRPr sz="3200">
                <a:solidFill>
                  <a:srgbClr val="888888"/>
                </a:solidFill>
                <a:latin typeface="+mn-lt"/>
                <a:ea typeface="+mn-ea"/>
                <a:cs typeface="+mn-cs"/>
                <a:sym typeface="Calibri"/>
              </a:defRPr>
            </a:lvl2pPr>
            <a:lvl3pPr marL="0" indent="0" algn="ctr">
              <a:spcBef>
                <a:spcPts val="700"/>
              </a:spcBef>
              <a:buSzTx/>
              <a:buNone/>
              <a:defRPr sz="3200">
                <a:solidFill>
                  <a:srgbClr val="888888"/>
                </a:solidFill>
                <a:latin typeface="+mn-lt"/>
                <a:ea typeface="+mn-ea"/>
                <a:cs typeface="+mn-cs"/>
                <a:sym typeface="Calibri"/>
              </a:defRPr>
            </a:lvl3pPr>
            <a:lvl4pPr marL="0" indent="0" algn="ctr">
              <a:spcBef>
                <a:spcPts val="700"/>
              </a:spcBef>
              <a:buSzTx/>
              <a:buNone/>
              <a:defRPr sz="3200">
                <a:solidFill>
                  <a:srgbClr val="888888"/>
                </a:solidFill>
                <a:latin typeface="+mn-lt"/>
                <a:ea typeface="+mn-ea"/>
                <a:cs typeface="+mn-cs"/>
                <a:sym typeface="Calibri"/>
              </a:defRPr>
            </a:lvl4pPr>
            <a:lvl5pPr marL="0" indent="0" algn="ctr">
              <a:spcBef>
                <a:spcPts val="700"/>
              </a:spcBef>
              <a:buSzTx/>
              <a:buNone/>
              <a:defRPr sz="32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2 Content">
    <p:spTree>
      <p:nvGrpSpPr>
        <p:cNvPr id="1" name=""/>
        <p:cNvGrpSpPr/>
        <p:nvPr/>
      </p:nvGrpSpPr>
      <p:grpSpPr>
        <a:xfrm>
          <a:off x="0" y="0"/>
          <a:ext cx="0" cy="0"/>
          <a:chOff x="0" y="0"/>
          <a:chExt cx="0" cy="0"/>
        </a:xfrm>
      </p:grpSpPr>
      <p:sp>
        <p:nvSpPr>
          <p:cNvPr id="98" name="Title Text"/>
          <p:cNvSpPr txBox="1"/>
          <p:nvPr>
            <p:ph type="title"/>
          </p:nvPr>
        </p:nvSpPr>
        <p:spPr>
          <a:xfrm>
            <a:off x="457200" y="277813"/>
            <a:ext cx="8229600" cy="1139826"/>
          </a:xfrm>
          <a:prstGeom prst="rect">
            <a:avLst/>
          </a:prstGeom>
        </p:spPr>
        <p:txBody>
          <a:bodyPr/>
          <a:lstStyle/>
          <a:p>
            <a:pPr/>
            <a:r>
              <a:t>Title Text</a:t>
            </a:r>
          </a:p>
        </p:txBody>
      </p:sp>
      <p:sp>
        <p:nvSpPr>
          <p:cNvPr id="99" name="Body Level One…"/>
          <p:cNvSpPr txBox="1"/>
          <p:nvPr>
            <p:ph type="body" sz="half" idx="1"/>
          </p:nvPr>
        </p:nvSpPr>
        <p:spPr>
          <a:xfrm>
            <a:off x="457200" y="1600200"/>
            <a:ext cx="4038600" cy="4530725"/>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0">
              <a:spcBef>
                <a:spcPts val="400"/>
              </a:spcBef>
              <a:buSzTx/>
              <a:buNone/>
              <a:defRPr sz="2000">
                <a:solidFill>
                  <a:srgbClr val="888888"/>
                </a:solidFill>
                <a:latin typeface="+mn-lt"/>
                <a:ea typeface="+mn-ea"/>
                <a:cs typeface="+mn-cs"/>
                <a:sym typeface="Calibri"/>
              </a:defRPr>
            </a:lvl2pPr>
            <a:lvl3pPr marL="0" indent="0">
              <a:spcBef>
                <a:spcPts val="400"/>
              </a:spcBef>
              <a:buSzTx/>
              <a:buNone/>
              <a:defRPr sz="2000">
                <a:solidFill>
                  <a:srgbClr val="888888"/>
                </a:solidFill>
                <a:latin typeface="+mn-lt"/>
                <a:ea typeface="+mn-ea"/>
                <a:cs typeface="+mn-cs"/>
                <a:sym typeface="Calibri"/>
              </a:defRPr>
            </a:lvl3pPr>
            <a:lvl4pPr marL="0" indent="0">
              <a:spcBef>
                <a:spcPts val="400"/>
              </a:spcBef>
              <a:buSzTx/>
              <a:buNone/>
              <a:defRPr sz="2000">
                <a:solidFill>
                  <a:srgbClr val="888888"/>
                </a:solidFill>
                <a:latin typeface="+mn-lt"/>
                <a:ea typeface="+mn-ea"/>
                <a:cs typeface="+mn-cs"/>
                <a:sym typeface="Calibri"/>
              </a:defRPr>
            </a:lvl4pPr>
            <a:lvl5pPr marL="0" indent="0">
              <a:spcBef>
                <a:spcPts val="400"/>
              </a:spcBef>
              <a:buSzTx/>
              <a:buNone/>
              <a:defRPr sz="20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Title Text"/>
          <p:cNvSpPr txBox="1"/>
          <p:nvPr>
            <p:ph type="title"/>
          </p:nvPr>
        </p:nvSpPr>
        <p:spPr>
          <a:prstGeom prst="rect">
            <a:avLst/>
          </a:prstGeom>
        </p:spPr>
        <p:txBody>
          <a:bodyPr/>
          <a:lstStyle/>
          <a:p>
            <a:pPr/>
            <a:r>
              <a:t>Title Text</a:t>
            </a:r>
          </a:p>
        </p:txBody>
      </p:sp>
      <p:sp>
        <p:nvSpPr>
          <p:cNvPr id="45"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n-lt"/>
                <a:ea typeface="+mn-ea"/>
                <a:cs typeface="+mn-cs"/>
                <a:sym typeface="Calibri"/>
              </a:defRPr>
            </a:lvl1pPr>
            <a:lvl2pPr marL="0" indent="0">
              <a:buSzTx/>
              <a:buFont typeface="Arial"/>
              <a:buNone/>
              <a:defRPr sz="2800">
                <a:solidFill>
                  <a:srgbClr val="000000"/>
                </a:solidFill>
                <a:latin typeface="+mn-lt"/>
                <a:ea typeface="+mn-ea"/>
                <a:cs typeface="+mn-cs"/>
                <a:sym typeface="Calibri"/>
              </a:defRPr>
            </a:lvl2pPr>
            <a:lvl3pPr marL="1234438" indent="-320038">
              <a:buFont typeface="Arial"/>
              <a:defRPr sz="2800">
                <a:solidFill>
                  <a:srgbClr val="000000"/>
                </a:solidFill>
                <a:latin typeface="+mn-lt"/>
                <a:ea typeface="+mn-ea"/>
                <a:cs typeface="+mn-cs"/>
                <a:sym typeface="Calibri"/>
              </a:defRPr>
            </a:lvl3pPr>
            <a:lvl4pPr marL="1727200" indent="-355600">
              <a:buFont typeface="Arial"/>
              <a:defRPr sz="2800">
                <a:solidFill>
                  <a:srgbClr val="000000"/>
                </a:solidFill>
                <a:latin typeface="+mn-lt"/>
                <a:ea typeface="+mn-ea"/>
                <a:cs typeface="+mn-cs"/>
                <a:sym typeface="Calibri"/>
              </a:defRPr>
            </a:lvl4pPr>
            <a:lvl5pPr marL="2184400" indent="-355600">
              <a:buFont typeface="Arial"/>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3" name="Title Text"/>
          <p:cNvSpPr txBox="1"/>
          <p:nvPr>
            <p:ph type="title"/>
          </p:nvPr>
        </p:nvSpPr>
        <p:spPr>
          <a:prstGeom prst="rect">
            <a:avLst/>
          </a:prstGeom>
        </p:spPr>
        <p:txBody>
          <a:bodyPr/>
          <a:lstStyle/>
          <a:p>
            <a:pPr/>
            <a:r>
              <a:t>Title Text</a:t>
            </a:r>
          </a:p>
        </p:txBody>
      </p:sp>
      <p:sp>
        <p:nvSpPr>
          <p:cNvPr id="54"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n-lt"/>
                <a:ea typeface="+mn-ea"/>
                <a:cs typeface="+mn-cs"/>
                <a:sym typeface="Calibri"/>
              </a:defRPr>
            </a:lvl1pPr>
            <a:lvl2pPr marL="0" indent="0">
              <a:spcBef>
                <a:spcPts val="500"/>
              </a:spcBef>
              <a:buSzTx/>
              <a:buNone/>
              <a:defRPr b="1">
                <a:solidFill>
                  <a:srgbClr val="000000"/>
                </a:solidFill>
                <a:latin typeface="+mn-lt"/>
                <a:ea typeface="+mn-ea"/>
                <a:cs typeface="+mn-cs"/>
                <a:sym typeface="Calibri"/>
              </a:defRPr>
            </a:lvl2pPr>
            <a:lvl3pPr marL="0" indent="0">
              <a:spcBef>
                <a:spcPts val="500"/>
              </a:spcBef>
              <a:buSzTx/>
              <a:buNone/>
              <a:defRPr b="1">
                <a:solidFill>
                  <a:srgbClr val="000000"/>
                </a:solidFill>
                <a:latin typeface="+mn-lt"/>
                <a:ea typeface="+mn-ea"/>
                <a:cs typeface="+mn-cs"/>
                <a:sym typeface="Calibri"/>
              </a:defRPr>
            </a:lvl3pPr>
            <a:lvl4pPr marL="0" indent="0">
              <a:spcBef>
                <a:spcPts val="500"/>
              </a:spcBef>
              <a:buSzTx/>
              <a:buNone/>
              <a:defRPr b="1">
                <a:solidFill>
                  <a:srgbClr val="000000"/>
                </a:solidFill>
                <a:latin typeface="+mn-lt"/>
                <a:ea typeface="+mn-ea"/>
                <a:cs typeface="+mn-cs"/>
                <a:sym typeface="Calibri"/>
              </a:defRPr>
            </a:lvl4pPr>
            <a:lvl5pPr marL="0" indent="0">
              <a:spcBef>
                <a:spcPts val="500"/>
              </a:spcBef>
              <a:buSzTx/>
              <a:buNone/>
              <a:defRPr b="1">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5"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n-lt"/>
                <a:ea typeface="+mn-ea"/>
                <a:cs typeface="+mn-cs"/>
                <a:sym typeface="Calibri"/>
              </a:defRPr>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8"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79"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n-lt"/>
                <a:ea typeface="+mn-ea"/>
                <a:cs typeface="+mn-cs"/>
                <a:sym typeface="Calibri"/>
              </a:defRPr>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8"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89"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90"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n-lt"/>
                <a:ea typeface="+mn-ea"/>
                <a:cs typeface="+mn-cs"/>
                <a:sym typeface="Calibri"/>
              </a:defRPr>
            </a:lvl1pPr>
            <a:lvl2pPr marL="0" indent="0">
              <a:spcBef>
                <a:spcPts val="300"/>
              </a:spcBef>
              <a:buSzTx/>
              <a:buNone/>
              <a:defRPr sz="1400">
                <a:solidFill>
                  <a:srgbClr val="000000"/>
                </a:solidFill>
                <a:latin typeface="+mn-lt"/>
                <a:ea typeface="+mn-ea"/>
                <a:cs typeface="+mn-cs"/>
                <a:sym typeface="Calibri"/>
              </a:defRPr>
            </a:lvl2pPr>
            <a:lvl3pPr marL="0" indent="0">
              <a:spcBef>
                <a:spcPts val="300"/>
              </a:spcBef>
              <a:buSzTx/>
              <a:buNone/>
              <a:defRPr sz="1400">
                <a:solidFill>
                  <a:srgbClr val="000000"/>
                </a:solidFill>
                <a:latin typeface="+mn-lt"/>
                <a:ea typeface="+mn-ea"/>
                <a:cs typeface="+mn-cs"/>
                <a:sym typeface="Calibri"/>
              </a:defRPr>
            </a:lvl3pPr>
            <a:lvl4pPr marL="0" indent="0">
              <a:spcBef>
                <a:spcPts val="300"/>
              </a:spcBef>
              <a:buSzTx/>
              <a:buNone/>
              <a:defRPr sz="1400">
                <a:solidFill>
                  <a:srgbClr val="000000"/>
                </a:solidFill>
                <a:latin typeface="+mn-lt"/>
                <a:ea typeface="+mn-ea"/>
                <a:cs typeface="+mn-cs"/>
                <a:sym typeface="Calibri"/>
              </a:defRPr>
            </a:lvl4pPr>
            <a:lvl5pPr marL="0" indent="0">
              <a:spcBef>
                <a:spcPts val="300"/>
              </a:spcBef>
              <a:buSzTx/>
              <a:buNone/>
              <a:defRPr sz="1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jpe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10" name="Title 1"/>
          <p:cNvSpPr txBox="1"/>
          <p:nvPr>
            <p:ph type="ctrTitle"/>
          </p:nvPr>
        </p:nvSpPr>
        <p:spPr>
          <a:prstGeom prst="rect">
            <a:avLst/>
          </a:prstGeom>
        </p:spPr>
        <p:txBody>
          <a:bodyPr/>
          <a:lstStyle/>
          <a:p>
            <a:pPr/>
            <a:r>
              <a:t>Chapter 6 – Architectural Design</a:t>
            </a:r>
          </a:p>
        </p:txBody>
      </p:sp>
      <p:sp>
        <p:nvSpPr>
          <p:cNvPr id="111"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TextBox 4"/>
          <p:cNvSpPr txBox="1"/>
          <p:nvPr/>
        </p:nvSpPr>
        <p:spPr>
          <a:xfrm>
            <a:off x="510857" y="703263"/>
            <a:ext cx="2760163"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October 24, 2024</a:t>
            </a:r>
          </a:p>
        </p:txBody>
      </p:sp>
      <p:sp>
        <p:nvSpPr>
          <p:cNvPr id="113" name="Rectangle 7"/>
          <p:cNvSpPr txBox="1"/>
          <p:nvPr/>
        </p:nvSpPr>
        <p:spPr>
          <a:xfrm>
            <a:off x="585443" y="5227716"/>
            <a:ext cx="8052731" cy="6251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defRPr>
            </a:pPr>
            <a:r>
              <a:t>Note: These are a modified version of Chapter 6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56" name="Title 1"/>
          <p:cNvSpPr txBox="1"/>
          <p:nvPr>
            <p:ph type="title"/>
          </p:nvPr>
        </p:nvSpPr>
        <p:spPr>
          <a:xfrm>
            <a:off x="0" y="2283118"/>
            <a:ext cx="9144000" cy="1143001"/>
          </a:xfrm>
          <a:prstGeom prst="rect">
            <a:avLst/>
          </a:prstGeom>
        </p:spPr>
        <p:txBody>
          <a:bodyPr/>
          <a:lstStyle>
            <a:lvl1pPr algn="ctr"/>
          </a:lstStyle>
          <a:p>
            <a:pPr/>
            <a:r>
              <a:t>Architectural design decisions</a:t>
            </a:r>
          </a:p>
        </p:txBody>
      </p:sp>
      <p:sp>
        <p:nvSpPr>
          <p:cNvPr id="15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60" name="Rectangle 2"/>
          <p:cNvSpPr txBox="1"/>
          <p:nvPr>
            <p:ph type="title"/>
          </p:nvPr>
        </p:nvSpPr>
        <p:spPr>
          <a:xfrm>
            <a:off x="457199" y="274638"/>
            <a:ext cx="7293234" cy="1143001"/>
          </a:xfrm>
          <a:prstGeom prst="rect">
            <a:avLst/>
          </a:prstGeom>
        </p:spPr>
        <p:txBody>
          <a:bodyPr/>
          <a:lstStyle/>
          <a:p>
            <a:pPr/>
            <a:r>
              <a:t>Architectural design decisions</a:t>
            </a:r>
          </a:p>
        </p:txBody>
      </p:sp>
      <p:sp>
        <p:nvSpPr>
          <p:cNvPr id="161" name="Rectangle 3"/>
          <p:cNvSpPr txBox="1"/>
          <p:nvPr>
            <p:ph type="body" idx="1"/>
          </p:nvPr>
        </p:nvSpPr>
        <p:spPr>
          <a:xfrm>
            <a:off x="457200" y="1600200"/>
            <a:ext cx="8229600" cy="4525963"/>
          </a:xfrm>
          <a:prstGeom prst="rect">
            <a:avLst/>
          </a:prstGeom>
        </p:spPr>
        <p:txBody>
          <a:bodyPr/>
          <a:lstStyle/>
          <a:p>
            <a:pPr/>
            <a:r>
              <a:t>Architectural design is a </a:t>
            </a:r>
            <a:r>
              <a:rPr>
                <a:solidFill>
                  <a:srgbClr val="0000FF"/>
                </a:solidFill>
              </a:rPr>
              <a:t>creative process </a:t>
            </a:r>
            <a:r>
              <a:t>so the process differs depending on the type of system being developed</a:t>
            </a:r>
          </a:p>
          <a:p>
            <a:pPr/>
            <a:r>
              <a:t>However, a number of </a:t>
            </a:r>
            <a:r>
              <a:rPr>
                <a:solidFill>
                  <a:srgbClr val="0000FF"/>
                </a:solidFill>
              </a:rPr>
              <a:t>common decisions </a:t>
            </a:r>
            <a:r>
              <a:t>span all design processes and these decisions affect the non-functional characteristics of the system</a:t>
            </a:r>
          </a:p>
        </p:txBody>
      </p:sp>
      <p:sp>
        <p:nvSpPr>
          <p:cNvPr id="16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65" name="Title 1"/>
          <p:cNvSpPr txBox="1"/>
          <p:nvPr>
            <p:ph type="title"/>
          </p:nvPr>
        </p:nvSpPr>
        <p:spPr>
          <a:xfrm>
            <a:off x="457199" y="274638"/>
            <a:ext cx="7293234" cy="1143001"/>
          </a:xfrm>
          <a:prstGeom prst="rect">
            <a:avLst/>
          </a:prstGeom>
        </p:spPr>
        <p:txBody>
          <a:bodyPr/>
          <a:lstStyle/>
          <a:p>
            <a:pPr/>
            <a:r>
              <a:t>Architectural design decisions</a:t>
            </a:r>
          </a:p>
        </p:txBody>
      </p:sp>
      <p:sp>
        <p:nvSpPr>
          <p:cNvPr id="16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Picture 5" descr="Picture 5"/>
          <p:cNvPicPr>
            <a:picLocks noChangeAspect="1"/>
          </p:cNvPicPr>
          <p:nvPr/>
        </p:nvPicPr>
        <p:blipFill>
          <a:blip r:embed="rId2">
            <a:extLst/>
          </a:blip>
          <a:stretch>
            <a:fillRect/>
          </a:stretch>
        </p:blipFill>
        <p:spPr>
          <a:xfrm>
            <a:off x="277839" y="1684421"/>
            <a:ext cx="8705841" cy="467193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70" name="Rectangle 2"/>
          <p:cNvSpPr txBox="1"/>
          <p:nvPr>
            <p:ph type="title"/>
          </p:nvPr>
        </p:nvSpPr>
        <p:spPr>
          <a:xfrm>
            <a:off x="457199" y="274638"/>
            <a:ext cx="7293234" cy="1143001"/>
          </a:xfrm>
          <a:prstGeom prst="rect">
            <a:avLst/>
          </a:prstGeom>
        </p:spPr>
        <p:txBody>
          <a:bodyPr/>
          <a:lstStyle/>
          <a:p>
            <a:pPr/>
            <a:r>
              <a:t>Architecture reuse</a:t>
            </a:r>
          </a:p>
        </p:txBody>
      </p:sp>
      <p:sp>
        <p:nvSpPr>
          <p:cNvPr id="171" name="Rectangle 3"/>
          <p:cNvSpPr txBox="1"/>
          <p:nvPr>
            <p:ph type="body" idx="1"/>
          </p:nvPr>
        </p:nvSpPr>
        <p:spPr>
          <a:xfrm>
            <a:off x="457200" y="1600200"/>
            <a:ext cx="8229600" cy="4525963"/>
          </a:xfrm>
          <a:prstGeom prst="rect">
            <a:avLst/>
          </a:prstGeom>
        </p:spPr>
        <p:txBody>
          <a:bodyPr/>
          <a:lstStyle/>
          <a:p>
            <a:pPr>
              <a:defRPr>
                <a:solidFill>
                  <a:srgbClr val="0000FF"/>
                </a:solidFill>
              </a:defRPr>
            </a:pPr>
            <a:r>
              <a:t>Systems in the same domain </a:t>
            </a:r>
            <a:r>
              <a:rPr>
                <a:solidFill>
                  <a:srgbClr val="46424D"/>
                </a:solidFill>
              </a:rPr>
              <a:t>often have </a:t>
            </a:r>
            <a:r>
              <a:t>similar architectures </a:t>
            </a:r>
            <a:r>
              <a:rPr>
                <a:solidFill>
                  <a:srgbClr val="000000"/>
                </a:solidFill>
              </a:rPr>
              <a:t>that reflect domain concepts</a:t>
            </a:r>
            <a:endParaRPr>
              <a:solidFill>
                <a:srgbClr val="000000"/>
              </a:solidFill>
            </a:endParaRPr>
          </a:p>
          <a:p>
            <a:pPr>
              <a:defRPr>
                <a:solidFill>
                  <a:srgbClr val="0000FF"/>
                </a:solidFill>
              </a:defRPr>
            </a:pPr>
            <a:r>
              <a:t>Application product lines </a:t>
            </a:r>
            <a:r>
              <a:rPr>
                <a:solidFill>
                  <a:srgbClr val="46424D"/>
                </a:solidFill>
              </a:rPr>
              <a:t>are built around a core architecture with variants that satisfy particular customer requirements</a:t>
            </a:r>
            <a:endParaRPr>
              <a:solidFill>
                <a:srgbClr val="46424D"/>
              </a:solidFill>
            </a:endParaRPr>
          </a:p>
          <a:p>
            <a:pPr/>
            <a:r>
              <a:t>The architecture of a system may be designed around one of more </a:t>
            </a:r>
            <a:r>
              <a:rPr>
                <a:solidFill>
                  <a:srgbClr val="0000FF"/>
                </a:solidFill>
              </a:rPr>
              <a:t>architectural patterns or ‘styles</a:t>
            </a:r>
            <a:r>
              <a:t>’. </a:t>
            </a:r>
          </a:p>
          <a:p>
            <a:pPr lvl="1" marL="742950" indent="-285750">
              <a:spcBef>
                <a:spcPts val="300"/>
              </a:spcBef>
              <a:defRPr sz="2000"/>
            </a:pPr>
            <a:r>
              <a:t>These capture the essence of an architecture and can be instantiated in different ways</a:t>
            </a:r>
          </a:p>
        </p:txBody>
      </p:sp>
      <p:sp>
        <p:nvSpPr>
          <p:cNvPr id="17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75" name="Rectangle 2"/>
          <p:cNvSpPr txBox="1"/>
          <p:nvPr>
            <p:ph type="title"/>
          </p:nvPr>
        </p:nvSpPr>
        <p:spPr>
          <a:xfrm>
            <a:off x="381000" y="306388"/>
            <a:ext cx="8305800" cy="917576"/>
          </a:xfrm>
          <a:prstGeom prst="rect">
            <a:avLst/>
          </a:prstGeom>
        </p:spPr>
        <p:txBody>
          <a:bodyPr/>
          <a:lstStyle/>
          <a:p>
            <a:pPr/>
            <a:r>
              <a:t>Architecture and system characteristics</a:t>
            </a:r>
          </a:p>
        </p:txBody>
      </p:sp>
      <p:sp>
        <p:nvSpPr>
          <p:cNvPr id="176" name="Rectangle 3"/>
          <p:cNvSpPr txBox="1"/>
          <p:nvPr>
            <p:ph type="body" idx="1"/>
          </p:nvPr>
        </p:nvSpPr>
        <p:spPr>
          <a:xfrm>
            <a:off x="266700" y="1600200"/>
            <a:ext cx="8782050" cy="4130675"/>
          </a:xfrm>
          <a:prstGeom prst="rect">
            <a:avLst/>
          </a:prstGeom>
        </p:spPr>
        <p:txBody>
          <a:bodyPr/>
          <a:lstStyle/>
          <a:p>
            <a:pPr>
              <a:lnSpc>
                <a:spcPct val="90000"/>
              </a:lnSpc>
              <a:defRPr>
                <a:solidFill>
                  <a:srgbClr val="0000FF"/>
                </a:solidFill>
              </a:defRPr>
            </a:pPr>
            <a:r>
              <a:t>Performance</a:t>
            </a:r>
          </a:p>
          <a:p>
            <a:pPr lvl="1" marL="742950" indent="-285750">
              <a:lnSpc>
                <a:spcPct val="90000"/>
              </a:lnSpc>
              <a:spcBef>
                <a:spcPts val="300"/>
              </a:spcBef>
              <a:defRPr sz="2000"/>
            </a:pPr>
            <a:r>
              <a:t>Localize critical operations and minimize communications. Use large rather than fine-grain components.</a:t>
            </a:r>
          </a:p>
          <a:p>
            <a:pPr>
              <a:lnSpc>
                <a:spcPct val="90000"/>
              </a:lnSpc>
              <a:defRPr>
                <a:solidFill>
                  <a:srgbClr val="0000FF"/>
                </a:solidFill>
              </a:defRPr>
            </a:pPr>
            <a:r>
              <a:t>Security</a:t>
            </a:r>
          </a:p>
          <a:p>
            <a:pPr lvl="1" marL="742950" indent="-285750">
              <a:lnSpc>
                <a:spcPct val="90000"/>
              </a:lnSpc>
              <a:spcBef>
                <a:spcPts val="300"/>
              </a:spcBef>
              <a:defRPr sz="2000"/>
            </a:pPr>
            <a:r>
              <a:t>Use a layered architecture with critical assets in the inner layers</a:t>
            </a:r>
          </a:p>
          <a:p>
            <a:pPr>
              <a:lnSpc>
                <a:spcPct val="90000"/>
              </a:lnSpc>
              <a:defRPr>
                <a:solidFill>
                  <a:srgbClr val="0000FF"/>
                </a:solidFill>
              </a:defRPr>
            </a:pPr>
            <a:r>
              <a:t>Safety</a:t>
            </a:r>
          </a:p>
          <a:p>
            <a:pPr lvl="1" marL="742950" indent="-285750">
              <a:lnSpc>
                <a:spcPct val="90000"/>
              </a:lnSpc>
              <a:spcBef>
                <a:spcPts val="300"/>
              </a:spcBef>
              <a:defRPr sz="2000"/>
            </a:pPr>
            <a:r>
              <a:t>Localize safety-critical features in a small number of sub-systems</a:t>
            </a:r>
          </a:p>
          <a:p>
            <a:pPr>
              <a:lnSpc>
                <a:spcPct val="90000"/>
              </a:lnSpc>
              <a:defRPr>
                <a:solidFill>
                  <a:srgbClr val="0000FF"/>
                </a:solidFill>
              </a:defRPr>
            </a:pPr>
            <a:r>
              <a:t>Availability</a:t>
            </a:r>
          </a:p>
          <a:p>
            <a:pPr lvl="1" marL="742950" indent="-285750">
              <a:lnSpc>
                <a:spcPct val="90000"/>
              </a:lnSpc>
              <a:spcBef>
                <a:spcPts val="300"/>
              </a:spcBef>
              <a:defRPr sz="2000"/>
            </a:pPr>
            <a:r>
              <a:t>Include redundant components and mechanisms for fault tolerance</a:t>
            </a:r>
          </a:p>
          <a:p>
            <a:pPr>
              <a:lnSpc>
                <a:spcPct val="90000"/>
              </a:lnSpc>
              <a:defRPr>
                <a:solidFill>
                  <a:srgbClr val="0000FF"/>
                </a:solidFill>
              </a:defRPr>
            </a:pPr>
            <a:r>
              <a:t>Maintainability</a:t>
            </a:r>
          </a:p>
          <a:p>
            <a:pPr lvl="1" marL="742950" indent="-285750">
              <a:lnSpc>
                <a:spcPct val="90000"/>
              </a:lnSpc>
              <a:spcBef>
                <a:spcPts val="300"/>
              </a:spcBef>
              <a:defRPr sz="2000"/>
            </a:pPr>
            <a:r>
              <a:t>Use fine-grain, replaceable components</a:t>
            </a:r>
          </a:p>
        </p:txBody>
      </p:sp>
      <p:sp>
        <p:nvSpPr>
          <p:cNvPr id="17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80" name="Title 1"/>
          <p:cNvSpPr txBox="1"/>
          <p:nvPr>
            <p:ph type="title"/>
          </p:nvPr>
        </p:nvSpPr>
        <p:spPr>
          <a:xfrm>
            <a:off x="457200" y="2426953"/>
            <a:ext cx="8229600" cy="1143002"/>
          </a:xfrm>
          <a:prstGeom prst="rect">
            <a:avLst/>
          </a:prstGeom>
        </p:spPr>
        <p:txBody>
          <a:bodyPr/>
          <a:lstStyle>
            <a:lvl1pPr algn="ctr"/>
          </a:lstStyle>
          <a:p>
            <a:pPr/>
            <a:r>
              <a:t>Architectural views</a:t>
            </a:r>
          </a:p>
        </p:txBody>
      </p:sp>
      <p:sp>
        <p:nvSpPr>
          <p:cNvPr id="18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84" name="Title 1"/>
          <p:cNvSpPr txBox="1"/>
          <p:nvPr>
            <p:ph type="title"/>
          </p:nvPr>
        </p:nvSpPr>
        <p:spPr>
          <a:xfrm>
            <a:off x="457199" y="274638"/>
            <a:ext cx="7293234" cy="1143001"/>
          </a:xfrm>
          <a:prstGeom prst="rect">
            <a:avLst/>
          </a:prstGeom>
        </p:spPr>
        <p:txBody>
          <a:bodyPr/>
          <a:lstStyle/>
          <a:p>
            <a:pPr/>
            <a:r>
              <a:t>Architectural views</a:t>
            </a:r>
          </a:p>
        </p:txBody>
      </p:sp>
      <p:sp>
        <p:nvSpPr>
          <p:cNvPr id="185" name="Content Placeholder 2"/>
          <p:cNvSpPr txBox="1"/>
          <p:nvPr>
            <p:ph type="body" idx="1"/>
          </p:nvPr>
        </p:nvSpPr>
        <p:spPr>
          <a:xfrm>
            <a:off x="457200" y="1600200"/>
            <a:ext cx="8591550" cy="4525963"/>
          </a:xfrm>
          <a:prstGeom prst="rect">
            <a:avLst/>
          </a:prstGeom>
        </p:spPr>
        <p:txBody>
          <a:bodyPr/>
          <a:lstStyle/>
          <a:p>
            <a:pPr/>
            <a:r>
              <a:t>What </a:t>
            </a:r>
            <a:r>
              <a:rPr>
                <a:solidFill>
                  <a:srgbClr val="0000FF"/>
                </a:solidFill>
              </a:rPr>
              <a:t>views</a:t>
            </a:r>
            <a:r>
              <a:t> or </a:t>
            </a:r>
            <a:r>
              <a:rPr>
                <a:solidFill>
                  <a:srgbClr val="0000FF"/>
                </a:solidFill>
              </a:rPr>
              <a:t>perspectives</a:t>
            </a:r>
            <a:r>
              <a:t> are useful when designing and documenting a system’s architecture?</a:t>
            </a:r>
          </a:p>
          <a:p>
            <a:pPr/>
            <a:r>
              <a:t>What </a:t>
            </a:r>
            <a:r>
              <a:rPr>
                <a:solidFill>
                  <a:srgbClr val="0000FF"/>
                </a:solidFill>
              </a:rPr>
              <a:t>notations </a:t>
            </a:r>
            <a:r>
              <a:t>should be used for describing architectural models?</a:t>
            </a:r>
          </a:p>
          <a:p>
            <a:pPr/>
            <a:r>
              <a:t>Each architectural model only shows </a:t>
            </a:r>
            <a:r>
              <a:rPr>
                <a:solidFill>
                  <a:srgbClr val="0000FF"/>
                </a:solidFill>
              </a:rPr>
              <a:t>one view </a:t>
            </a:r>
            <a:r>
              <a:t>or perspective of the system</a:t>
            </a:r>
          </a:p>
          <a:p>
            <a:pPr lvl="1" marL="742950" indent="-285750">
              <a:spcBef>
                <a:spcPts val="300"/>
              </a:spcBef>
              <a:defRPr sz="2000"/>
            </a:pPr>
            <a:r>
              <a:t>It might show how a system is decomposed into modules, how the run-time processes interact or the different ways in which system components are distributed across a network. For both design and documentation, you usually need to present </a:t>
            </a:r>
            <a:r>
              <a:rPr>
                <a:solidFill>
                  <a:srgbClr val="0000FF"/>
                </a:solidFill>
              </a:rPr>
              <a:t>multiple views </a:t>
            </a:r>
            <a:r>
              <a:t>of the software architecture. </a:t>
            </a:r>
          </a:p>
        </p:txBody>
      </p:sp>
      <p:sp>
        <p:nvSpPr>
          <p:cNvPr id="18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89" name="Title 1"/>
          <p:cNvSpPr txBox="1"/>
          <p:nvPr>
            <p:ph type="title"/>
          </p:nvPr>
        </p:nvSpPr>
        <p:spPr>
          <a:xfrm>
            <a:off x="457199" y="274638"/>
            <a:ext cx="7293234" cy="1143001"/>
          </a:xfrm>
          <a:prstGeom prst="rect">
            <a:avLst/>
          </a:prstGeom>
        </p:spPr>
        <p:txBody>
          <a:bodyPr/>
          <a:lstStyle/>
          <a:p>
            <a:pPr/>
            <a:r>
              <a:t>Architectural views</a:t>
            </a:r>
          </a:p>
        </p:txBody>
      </p:sp>
      <p:sp>
        <p:nvSpPr>
          <p:cNvPr id="19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1" name="Picture 5" descr="Picture 5"/>
          <p:cNvPicPr>
            <a:picLocks noChangeAspect="1"/>
          </p:cNvPicPr>
          <p:nvPr/>
        </p:nvPicPr>
        <p:blipFill>
          <a:blip r:embed="rId2">
            <a:extLst/>
          </a:blip>
          <a:stretch>
            <a:fillRect/>
          </a:stretch>
        </p:blipFill>
        <p:spPr>
          <a:xfrm>
            <a:off x="1924381" y="1877595"/>
            <a:ext cx="5375757" cy="404461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94"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4 + 1 view model of software architecture</a:t>
            </a:r>
          </a:p>
        </p:txBody>
      </p:sp>
      <p:sp>
        <p:nvSpPr>
          <p:cNvPr id="195" name="Content Placeholder 2"/>
          <p:cNvSpPr txBox="1"/>
          <p:nvPr>
            <p:ph type="body" idx="1"/>
          </p:nvPr>
        </p:nvSpPr>
        <p:spPr>
          <a:xfrm>
            <a:off x="457200" y="1600200"/>
            <a:ext cx="8229600" cy="4525963"/>
          </a:xfrm>
          <a:prstGeom prst="rect">
            <a:avLst/>
          </a:prstGeom>
        </p:spPr>
        <p:txBody>
          <a:bodyPr/>
          <a:lstStyle/>
          <a:p>
            <a:pPr/>
            <a:r>
              <a:t>A </a:t>
            </a:r>
            <a:r>
              <a:rPr>
                <a:solidFill>
                  <a:srgbClr val="0000FF"/>
                </a:solidFill>
              </a:rPr>
              <a:t>logical view, </a:t>
            </a:r>
            <a:r>
              <a:t>which shows the key abstractions in the system as objects or object classes </a:t>
            </a:r>
          </a:p>
          <a:p>
            <a:pPr/>
            <a:r>
              <a:t>A </a:t>
            </a:r>
            <a:r>
              <a:rPr>
                <a:solidFill>
                  <a:srgbClr val="0000FF"/>
                </a:solidFill>
              </a:rPr>
              <a:t>process view, </a:t>
            </a:r>
            <a:r>
              <a:t>which shows how, at run-time, the system is composed of interacting processes </a:t>
            </a:r>
          </a:p>
          <a:p>
            <a:pPr/>
            <a:r>
              <a:t>A </a:t>
            </a:r>
            <a:r>
              <a:rPr>
                <a:solidFill>
                  <a:srgbClr val="0000FF"/>
                </a:solidFill>
              </a:rPr>
              <a:t>development (</a:t>
            </a:r>
            <a:r>
              <a:rPr>
                <a:solidFill>
                  <a:srgbClr val="C00000"/>
                </a:solidFill>
              </a:rPr>
              <a:t>implementation</a:t>
            </a:r>
            <a:r>
              <a:rPr>
                <a:solidFill>
                  <a:srgbClr val="0000FF"/>
                </a:solidFill>
              </a:rPr>
              <a:t>) view</a:t>
            </a:r>
            <a:r>
              <a:t>, which shows how the software is decomposed for development</a:t>
            </a:r>
          </a:p>
          <a:p>
            <a:pPr/>
            <a:r>
              <a:t>A </a:t>
            </a:r>
            <a:r>
              <a:rPr>
                <a:solidFill>
                  <a:srgbClr val="0000FF"/>
                </a:solidFill>
              </a:rPr>
              <a:t>physical (</a:t>
            </a:r>
            <a:r>
              <a:rPr>
                <a:solidFill>
                  <a:srgbClr val="C00000"/>
                </a:solidFill>
              </a:rPr>
              <a:t>deployment</a:t>
            </a:r>
            <a:r>
              <a:rPr>
                <a:solidFill>
                  <a:srgbClr val="0000FF"/>
                </a:solidFill>
              </a:rPr>
              <a:t>) view</a:t>
            </a:r>
            <a:r>
              <a:t>, which shows the system hardware and how software components are distributed across the processors in the system</a:t>
            </a:r>
          </a:p>
          <a:p>
            <a:pPr/>
            <a:r>
              <a:t>Related using a </a:t>
            </a:r>
            <a:r>
              <a:rPr>
                <a:solidFill>
                  <a:srgbClr val="0000FF"/>
                </a:solidFill>
              </a:rPr>
              <a:t>use case view </a:t>
            </a:r>
            <a:r>
              <a:rPr>
                <a:solidFill>
                  <a:srgbClr val="000000"/>
                </a:solidFill>
              </a:rPr>
              <a:t>(+1)</a:t>
            </a:r>
          </a:p>
        </p:txBody>
      </p:sp>
      <p:sp>
        <p:nvSpPr>
          <p:cNvPr id="19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ctangle 2"/>
          <p:cNvSpPr txBox="1"/>
          <p:nvPr>
            <p:ph type="title"/>
          </p:nvPr>
        </p:nvSpPr>
        <p:spPr>
          <a:xfrm>
            <a:off x="457200" y="277813"/>
            <a:ext cx="8229600" cy="1139826"/>
          </a:xfrm>
          <a:prstGeom prst="rect">
            <a:avLst/>
          </a:prstGeom>
        </p:spPr>
        <p:txBody>
          <a:bodyPr lIns="46037" tIns="46037" rIns="46037" bIns="46037"/>
          <a:lstStyle/>
          <a:p>
            <a:pPr>
              <a:defRPr b="0" sz="4000">
                <a:solidFill>
                  <a:srgbClr val="0000FF"/>
                </a:solidFill>
                <a:latin typeface="Tahoma"/>
                <a:ea typeface="Tahoma"/>
                <a:cs typeface="Tahoma"/>
                <a:sym typeface="Tahoma"/>
              </a:defRPr>
            </a:pPr>
            <a:r>
              <a:t>Architecture </a:t>
            </a:r>
            <a:r>
              <a:rPr sz="2400">
                <a:solidFill>
                  <a:srgbClr val="C00000"/>
                </a:solidFill>
              </a:rPr>
              <a:t>[Arlow and Neustadt, 2005]</a:t>
            </a:r>
          </a:p>
        </p:txBody>
      </p:sp>
      <p:sp>
        <p:nvSpPr>
          <p:cNvPr id="199" name="Rectangle 3"/>
          <p:cNvSpPr txBox="1"/>
          <p:nvPr>
            <p:ph type="body" idx="1"/>
          </p:nvPr>
        </p:nvSpPr>
        <p:spPr>
          <a:xfrm>
            <a:off x="0" y="1447800"/>
            <a:ext cx="9067800" cy="4876800"/>
          </a:xfrm>
          <a:prstGeom prst="rect">
            <a:avLst/>
          </a:prstGeom>
        </p:spPr>
        <p:txBody>
          <a:bodyPr lIns="46037" tIns="46037" rIns="46037" bIns="46037"/>
          <a:lstStyle/>
          <a:p>
            <a:pPr>
              <a:spcBef>
                <a:spcPts val="400"/>
              </a:spcBef>
              <a:defRPr sz="2000">
                <a:latin typeface="Cambria"/>
                <a:ea typeface="Cambria"/>
                <a:cs typeface="Cambria"/>
                <a:sym typeface="Cambria"/>
              </a:defRPr>
            </a:pPr>
            <a:r>
              <a:t>The system architecture is “the organizational structure of the system, including its decomposition into parts, their connectivity, interaction, mechanisms and the guiding principles that inform the design of a system.” [Rumbaugh 1998]</a:t>
            </a:r>
          </a:p>
          <a:p>
            <a:pPr>
              <a:spcBef>
                <a:spcPts val="400"/>
              </a:spcBef>
              <a:defRPr sz="2000">
                <a:latin typeface="Cambria"/>
                <a:ea typeface="Cambria"/>
                <a:cs typeface="Cambria"/>
                <a:sym typeface="Cambria"/>
              </a:defRPr>
            </a:pPr>
            <a:r>
              <a:t>There is a typical “4+1 views” architecture of a system defined by UML:</a:t>
            </a:r>
          </a:p>
          <a:p>
            <a:pPr lvl="1" indent="457200">
              <a:spcBef>
                <a:spcPts val="400"/>
              </a:spcBef>
              <a:defRPr i="1" sz="1800">
                <a:solidFill>
                  <a:srgbClr val="0000FF"/>
                </a:solidFill>
                <a:latin typeface="Cambria"/>
                <a:ea typeface="Cambria"/>
                <a:cs typeface="Cambria"/>
                <a:sym typeface="Cambria"/>
              </a:defRPr>
            </a:pPr>
            <a:r>
              <a:t>Logical view</a:t>
            </a:r>
            <a:r>
              <a:rPr i="0">
                <a:solidFill>
                  <a:srgbClr val="000000"/>
                </a:solidFill>
              </a:rPr>
              <a:t>, captures the vocabulary of the problem domain using classes and objects</a:t>
            </a:r>
            <a:endParaRPr sz="2800"/>
          </a:p>
          <a:p>
            <a:pPr lvl="1" indent="457200">
              <a:spcBef>
                <a:spcPts val="400"/>
              </a:spcBef>
              <a:defRPr i="1" sz="1800">
                <a:solidFill>
                  <a:srgbClr val="0000FF"/>
                </a:solidFill>
                <a:latin typeface="Cambria"/>
                <a:ea typeface="Cambria"/>
                <a:cs typeface="Cambria"/>
                <a:sym typeface="Cambria"/>
              </a:defRPr>
            </a:pPr>
            <a:r>
              <a:t>Process view</a:t>
            </a:r>
            <a:r>
              <a:rPr i="0">
                <a:solidFill>
                  <a:srgbClr val="000000"/>
                </a:solidFill>
              </a:rPr>
              <a:t>, depicts the threads and processes of the system as active classes</a:t>
            </a:r>
            <a:endParaRPr sz="2800"/>
          </a:p>
          <a:p>
            <a:pPr lvl="1" indent="457200">
              <a:spcBef>
                <a:spcPts val="400"/>
              </a:spcBef>
              <a:defRPr i="1" sz="1800">
                <a:solidFill>
                  <a:srgbClr val="0000FF"/>
                </a:solidFill>
                <a:latin typeface="Cambria"/>
                <a:ea typeface="Cambria"/>
                <a:cs typeface="Cambria"/>
                <a:sym typeface="Cambria"/>
              </a:defRPr>
            </a:pPr>
            <a:r>
              <a:t>Implementation view</a:t>
            </a:r>
            <a:r>
              <a:rPr i="0"/>
              <a:t>, </a:t>
            </a:r>
            <a:r>
              <a:rPr i="0">
                <a:solidFill>
                  <a:srgbClr val="000000"/>
                </a:solidFill>
              </a:rPr>
              <a:t>shows the physical code base of the system in terms of components</a:t>
            </a:r>
            <a:endParaRPr sz="2800"/>
          </a:p>
          <a:p>
            <a:pPr lvl="1" indent="457200">
              <a:spcBef>
                <a:spcPts val="400"/>
              </a:spcBef>
              <a:defRPr i="1" sz="1800">
                <a:solidFill>
                  <a:srgbClr val="0000FF"/>
                </a:solidFill>
                <a:latin typeface="Cambria"/>
                <a:ea typeface="Cambria"/>
                <a:cs typeface="Cambria"/>
                <a:sym typeface="Cambria"/>
              </a:defRPr>
            </a:pPr>
            <a:r>
              <a:t>Deployment view</a:t>
            </a:r>
            <a:r>
              <a:rPr i="0">
                <a:solidFill>
                  <a:srgbClr val="000000"/>
                </a:solidFill>
              </a:rPr>
              <a:t>, models the physical deployment of components onto computational nodes </a:t>
            </a:r>
            <a:endParaRPr sz="2800"/>
          </a:p>
          <a:p>
            <a:pPr lvl="1" indent="457200">
              <a:spcBef>
                <a:spcPts val="400"/>
              </a:spcBef>
              <a:defRPr i="1" sz="1800">
                <a:solidFill>
                  <a:srgbClr val="0000FF"/>
                </a:solidFill>
                <a:latin typeface="Cambria"/>
                <a:ea typeface="Cambria"/>
                <a:cs typeface="Cambria"/>
                <a:sym typeface="Cambria"/>
              </a:defRPr>
            </a:pPr>
            <a:r>
              <a:t>Use case view</a:t>
            </a:r>
            <a:r>
              <a:rPr i="0">
                <a:solidFill>
                  <a:srgbClr val="000000"/>
                </a:solidFill>
              </a:rPr>
              <a:t>, captures the requirements of the system using a set of use cases. This is the view “+1” to which all other views connect.</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l" isContent="0"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16" name="Title 1"/>
          <p:cNvSpPr txBox="1"/>
          <p:nvPr>
            <p:ph type="title"/>
          </p:nvPr>
        </p:nvSpPr>
        <p:spPr>
          <a:xfrm>
            <a:off x="457199" y="274638"/>
            <a:ext cx="7293234" cy="1143001"/>
          </a:xfrm>
          <a:prstGeom prst="rect">
            <a:avLst/>
          </a:prstGeom>
        </p:spPr>
        <p:txBody>
          <a:bodyPr/>
          <a:lstStyle/>
          <a:p>
            <a:pPr/>
            <a:r>
              <a:t>Topics covered</a:t>
            </a:r>
          </a:p>
        </p:txBody>
      </p:sp>
      <p:sp>
        <p:nvSpPr>
          <p:cNvPr id="11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Architectural design decisions</a:t>
            </a:r>
          </a:p>
          <a:p>
            <a:pPr>
              <a:defRPr>
                <a:solidFill>
                  <a:srgbClr val="0000FF"/>
                </a:solidFill>
              </a:defRPr>
            </a:pPr>
            <a:r>
              <a:t>Architectural views</a:t>
            </a:r>
          </a:p>
          <a:p>
            <a:pPr>
              <a:defRPr>
                <a:solidFill>
                  <a:srgbClr val="0000FF"/>
                </a:solidFill>
              </a:defRPr>
            </a:pPr>
            <a:r>
              <a:t>Architectural patterns (styles)</a:t>
            </a:r>
          </a:p>
          <a:p>
            <a:pPr>
              <a:defRPr>
                <a:solidFill>
                  <a:srgbClr val="0000FF"/>
                </a:solidFill>
              </a:defRPr>
            </a:pPr>
            <a:r>
              <a:t>Application architectures</a:t>
            </a:r>
          </a:p>
        </p:txBody>
      </p:sp>
      <p:sp>
        <p:nvSpPr>
          <p:cNvPr id="11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lide Number Placeholder 6"/>
          <p:cNvSpPr txBox="1"/>
          <p:nvPr>
            <p:ph type="sldNum" sz="quarter" idx="4294967295"/>
          </p:nvPr>
        </p:nvSpPr>
        <p:spPr>
          <a:xfrm>
            <a:off x="8360805" y="6372542"/>
            <a:ext cx="325993" cy="332739"/>
          </a:xfrm>
          <a:prstGeom prst="rect">
            <a:avLst/>
          </a:prstGeom>
          <a:extLst>
            <a:ext uri="{C572A759-6A51-4108-AA02-DFA0A04FC94B}">
              <ma14:wrappingTextBoxFlag xmlns:ma14="http://schemas.microsoft.com/office/mac/drawingml/2011/main" val="1"/>
            </a:ext>
          </a:extLst>
        </p:spPr>
        <p:txBody>
          <a:bodyPr/>
          <a:lstStyle>
            <a:lvl1pPr>
              <a:defRPr sz="1600">
                <a:solidFill>
                  <a:srgbClr val="000000"/>
                </a:solidFill>
                <a:latin typeface="Tahoma"/>
                <a:ea typeface="Tahoma"/>
                <a:cs typeface="Tahoma"/>
                <a:sym typeface="Tahoma"/>
              </a:defRPr>
            </a:lvl1pPr>
          </a:lstStyle>
          <a:p>
            <a:pPr/>
            <a:fld id="{86CB4B4D-7CA3-9044-876B-883B54F8677D}" type="slidenum"/>
          </a:p>
        </p:txBody>
      </p:sp>
      <p:sp>
        <p:nvSpPr>
          <p:cNvPr id="202" name="Rectangle 2"/>
          <p:cNvSpPr txBox="1"/>
          <p:nvPr>
            <p:ph type="title"/>
          </p:nvPr>
        </p:nvSpPr>
        <p:spPr>
          <a:xfrm>
            <a:off x="457200" y="277813"/>
            <a:ext cx="8229600" cy="1139826"/>
          </a:xfrm>
          <a:prstGeom prst="rect">
            <a:avLst/>
          </a:prstGeom>
        </p:spPr>
        <p:txBody>
          <a:bodyPr lIns="46037" tIns="46037" rIns="46037" bIns="46037"/>
          <a:lstStyle/>
          <a:p>
            <a:pPr>
              <a:defRPr b="0" sz="4000">
                <a:solidFill>
                  <a:srgbClr val="0000FF"/>
                </a:solidFill>
                <a:latin typeface="Tahoma"/>
                <a:ea typeface="Tahoma"/>
                <a:cs typeface="Tahoma"/>
                <a:sym typeface="Tahoma"/>
              </a:defRPr>
            </a:pPr>
            <a:r>
              <a:t>Architecture </a:t>
            </a:r>
            <a:r>
              <a:rPr sz="2400">
                <a:solidFill>
                  <a:srgbClr val="FF0000"/>
                </a:solidFill>
              </a:rPr>
              <a:t>[Arlow and Neustadt, 2005]</a:t>
            </a:r>
            <a:r>
              <a:rPr sz="2400"/>
              <a:t> </a:t>
            </a:r>
          </a:p>
        </p:txBody>
      </p:sp>
      <p:sp>
        <p:nvSpPr>
          <p:cNvPr id="203" name="Rectangle 3"/>
          <p:cNvSpPr txBox="1"/>
          <p:nvPr>
            <p:ph type="body" idx="1"/>
          </p:nvPr>
        </p:nvSpPr>
        <p:spPr>
          <a:xfrm>
            <a:off x="457200" y="1447800"/>
            <a:ext cx="8229600" cy="4530725"/>
          </a:xfrm>
          <a:prstGeom prst="rect">
            <a:avLst/>
          </a:prstGeom>
        </p:spPr>
        <p:txBody>
          <a:bodyPr lIns="46037" tIns="46037" rIns="46037" bIns="46037"/>
          <a:lstStyle/>
          <a:p>
            <a:pPr/>
          </a:p>
        </p:txBody>
      </p:sp>
      <p:sp>
        <p:nvSpPr>
          <p:cNvPr id="204" name="Text Box 7"/>
          <p:cNvSpPr txBox="1"/>
          <p:nvPr/>
        </p:nvSpPr>
        <p:spPr>
          <a:xfrm>
            <a:off x="655319" y="1371600"/>
            <a:ext cx="7161940"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atin typeface="Cambria"/>
                <a:ea typeface="Cambria"/>
                <a:cs typeface="Cambria"/>
                <a:sym typeface="Cambria"/>
              </a:defRPr>
            </a:lvl1pPr>
          </a:lstStyle>
          <a:p>
            <a:pPr/>
            <a:r>
              <a:t>The “4 +1 views” architecture, Fig. 1.13 [Arlow &amp; Neustadt 2005] </a:t>
            </a:r>
          </a:p>
        </p:txBody>
      </p:sp>
      <p:pic>
        <p:nvPicPr>
          <p:cNvPr id="205" name="Picture 9" descr="Picture 9"/>
          <p:cNvPicPr>
            <a:picLocks noChangeAspect="1"/>
          </p:cNvPicPr>
          <p:nvPr/>
        </p:nvPicPr>
        <p:blipFill>
          <a:blip r:embed="rId2">
            <a:extLst/>
          </a:blip>
          <a:srcRect l="37500" t="15160" r="4166" b="4372"/>
          <a:stretch>
            <a:fillRect/>
          </a:stretch>
        </p:blipFill>
        <p:spPr>
          <a:xfrm>
            <a:off x="685800" y="1981198"/>
            <a:ext cx="7239000" cy="445929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l" isContent="0"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08" name="Title 1"/>
          <p:cNvSpPr txBox="1"/>
          <p:nvPr>
            <p:ph type="title"/>
          </p:nvPr>
        </p:nvSpPr>
        <p:spPr>
          <a:xfrm>
            <a:off x="457199" y="274638"/>
            <a:ext cx="7293234" cy="1143001"/>
          </a:xfrm>
          <a:prstGeom prst="rect">
            <a:avLst/>
          </a:prstGeom>
        </p:spPr>
        <p:txBody>
          <a:bodyPr/>
          <a:lstStyle/>
          <a:p>
            <a:pPr/>
            <a:r>
              <a:t>Representing architectural views</a:t>
            </a:r>
          </a:p>
        </p:txBody>
      </p:sp>
      <p:sp>
        <p:nvSpPr>
          <p:cNvPr id="209" name="Content Placeholder 2"/>
          <p:cNvSpPr txBox="1"/>
          <p:nvPr>
            <p:ph type="body" idx="1"/>
          </p:nvPr>
        </p:nvSpPr>
        <p:spPr>
          <a:xfrm>
            <a:off x="457200" y="1600200"/>
            <a:ext cx="8229600" cy="4525963"/>
          </a:xfrm>
          <a:prstGeom prst="rect">
            <a:avLst/>
          </a:prstGeom>
        </p:spPr>
        <p:txBody>
          <a:bodyPr/>
          <a:lstStyle/>
          <a:p>
            <a:pPr/>
            <a:r>
              <a:t>Some people argue that the </a:t>
            </a:r>
            <a:r>
              <a:rPr>
                <a:solidFill>
                  <a:srgbClr val="0000FF"/>
                </a:solidFill>
              </a:rPr>
              <a:t>Unified Modeling Language (UML)</a:t>
            </a:r>
            <a:r>
              <a:t> is an appropriate notation for describing and documenting system architectures</a:t>
            </a:r>
          </a:p>
          <a:p>
            <a:pPr/>
            <a:r>
              <a:t>Sommerville disagrees with this as he does not think that the UML includes abstractions appropriate for high-level system description</a:t>
            </a:r>
          </a:p>
          <a:p>
            <a:pPr>
              <a:defRPr>
                <a:solidFill>
                  <a:srgbClr val="0000FF"/>
                </a:solidFill>
              </a:defRPr>
            </a:pPr>
            <a:r>
              <a:t>Architectural description languages </a:t>
            </a:r>
            <a:r>
              <a:rPr>
                <a:solidFill>
                  <a:srgbClr val="46424D"/>
                </a:solidFill>
              </a:rPr>
              <a:t>(</a:t>
            </a:r>
            <a:r>
              <a:t>ADLs</a:t>
            </a:r>
            <a:r>
              <a:rPr>
                <a:solidFill>
                  <a:srgbClr val="46424D"/>
                </a:solidFill>
              </a:rPr>
              <a:t>) have been developed but are not widely used</a:t>
            </a:r>
          </a:p>
        </p:txBody>
      </p:sp>
      <p:sp>
        <p:nvSpPr>
          <p:cNvPr id="21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13" name="Title 1"/>
          <p:cNvSpPr txBox="1"/>
          <p:nvPr>
            <p:ph type="title"/>
          </p:nvPr>
        </p:nvSpPr>
        <p:spPr>
          <a:xfrm>
            <a:off x="457200" y="2426953"/>
            <a:ext cx="8229600" cy="1143002"/>
          </a:xfrm>
          <a:prstGeom prst="rect">
            <a:avLst/>
          </a:prstGeom>
        </p:spPr>
        <p:txBody>
          <a:bodyPr/>
          <a:lstStyle>
            <a:lvl1pPr algn="ctr"/>
          </a:lstStyle>
          <a:p>
            <a:pPr/>
            <a:r>
              <a:t>Architectural patterns</a:t>
            </a:r>
          </a:p>
        </p:txBody>
      </p:sp>
      <p:sp>
        <p:nvSpPr>
          <p:cNvPr id="214" name="Content Placeholder 2"/>
          <p:cNvSpPr txBox="1"/>
          <p:nvPr>
            <p:ph type="body" idx="1"/>
          </p:nvPr>
        </p:nvSpPr>
        <p:spPr>
          <a:xfrm>
            <a:off x="457200" y="1600200"/>
            <a:ext cx="8229600" cy="4525963"/>
          </a:xfrm>
          <a:prstGeom prst="rect">
            <a:avLst/>
          </a:prstGeom>
        </p:spPr>
        <p:txBody>
          <a:bodyPr/>
          <a:lstStyle/>
          <a:p>
            <a:pPr/>
          </a:p>
        </p:txBody>
      </p:sp>
      <p:sp>
        <p:nvSpPr>
          <p:cNvPr id="21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18" name="Title 1"/>
          <p:cNvSpPr txBox="1"/>
          <p:nvPr>
            <p:ph type="title"/>
          </p:nvPr>
        </p:nvSpPr>
        <p:spPr>
          <a:xfrm>
            <a:off x="457199" y="274638"/>
            <a:ext cx="7293234" cy="1143001"/>
          </a:xfrm>
          <a:prstGeom prst="rect">
            <a:avLst/>
          </a:prstGeom>
        </p:spPr>
        <p:txBody>
          <a:bodyPr/>
          <a:lstStyle/>
          <a:p>
            <a:pPr/>
            <a:r>
              <a:t>Architectural patterns</a:t>
            </a:r>
          </a:p>
        </p:txBody>
      </p:sp>
      <p:sp>
        <p:nvSpPr>
          <p:cNvPr id="21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Patterns</a:t>
            </a:r>
            <a:r>
              <a:rPr>
                <a:solidFill>
                  <a:srgbClr val="46424D"/>
                </a:solidFill>
              </a:rPr>
              <a:t> </a:t>
            </a:r>
            <a:r>
              <a:rPr>
                <a:solidFill>
                  <a:srgbClr val="C00000"/>
                </a:solidFill>
              </a:rPr>
              <a:t>(styles) </a:t>
            </a:r>
            <a:r>
              <a:rPr>
                <a:solidFill>
                  <a:srgbClr val="46424D"/>
                </a:solidFill>
              </a:rPr>
              <a:t>are a means of representing, sharing and reusing knowledge</a:t>
            </a:r>
            <a:endParaRPr>
              <a:solidFill>
                <a:srgbClr val="46424D"/>
              </a:solidFill>
            </a:endParaRPr>
          </a:p>
          <a:p>
            <a:pPr/>
            <a:r>
              <a:t>An </a:t>
            </a:r>
            <a:r>
              <a:rPr>
                <a:solidFill>
                  <a:srgbClr val="0000FF"/>
                </a:solidFill>
              </a:rPr>
              <a:t>architectural pattern </a:t>
            </a:r>
            <a:r>
              <a:t>is a </a:t>
            </a:r>
            <a:r>
              <a:rPr>
                <a:solidFill>
                  <a:srgbClr val="0000FF"/>
                </a:solidFill>
              </a:rPr>
              <a:t>stylized description of good design practice</a:t>
            </a:r>
            <a:r>
              <a:t>, which has been tried and tested in different environments</a:t>
            </a:r>
          </a:p>
          <a:p>
            <a:pPr/>
            <a:r>
              <a:t>Patterns should include information about when they are and when the are not useful</a:t>
            </a:r>
          </a:p>
          <a:p>
            <a:pPr/>
            <a:r>
              <a:t>Patterns may be represented using </a:t>
            </a:r>
            <a:r>
              <a:rPr>
                <a:solidFill>
                  <a:srgbClr val="0000FF"/>
                </a:solidFill>
              </a:rPr>
              <a:t>tabular and graphical descriptions</a:t>
            </a:r>
          </a:p>
        </p:txBody>
      </p:sp>
      <p:sp>
        <p:nvSpPr>
          <p:cNvPr id="22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23" name="Title 1"/>
          <p:cNvSpPr txBox="1"/>
          <p:nvPr>
            <p:ph type="title"/>
          </p:nvPr>
        </p:nvSpPr>
        <p:spPr>
          <a:xfrm>
            <a:off x="457199" y="274638"/>
            <a:ext cx="7293234" cy="1143001"/>
          </a:xfrm>
          <a:prstGeom prst="rect">
            <a:avLst/>
          </a:prstGeom>
        </p:spPr>
        <p:txBody>
          <a:bodyPr/>
          <a:lstStyle/>
          <a:p>
            <a:pPr/>
            <a:r>
              <a:t>The </a:t>
            </a:r>
            <a:r>
              <a:rPr>
                <a:solidFill>
                  <a:srgbClr val="0000FF"/>
                </a:solidFill>
              </a:rPr>
              <a:t>Model-View-Controller (MVC)</a:t>
            </a:r>
            <a:r>
              <a:t> pattern </a:t>
            </a:r>
          </a:p>
        </p:txBody>
      </p:sp>
      <p:graphicFrame>
        <p:nvGraphicFramePr>
          <p:cNvPr id="224" name="Content Placeholder 3"/>
          <p:cNvGraphicFramePr/>
          <p:nvPr/>
        </p:nvGraphicFramePr>
        <p:xfrm>
          <a:off x="457200" y="1693404"/>
          <a:ext cx="8229600" cy="421062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001917"/>
                <a:gridCol w="6227683"/>
              </a:tblGrid>
              <a:tr h="429115">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Name</a:t>
                      </a:r>
                    </a:p>
                  </a:txBody>
                  <a:tcPr marL="0" marR="0" marT="0" marB="0" anchor="t" anchorCtr="0" horzOverflow="overflow"/>
                </a:tc>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MVC (Model-View-Controller)</a:t>
                      </a:r>
                    </a:p>
                  </a:txBody>
                  <a:tcPr marL="0" marR="0" marT="0" marB="0" anchor="t" anchorCtr="0" horzOverflow="overflow"/>
                </a:tc>
              </a:tr>
              <a:tr h="1552020">
                <a:tc>
                  <a:txBody>
                    <a:bodyPr/>
                    <a:lstStyle/>
                    <a:p>
                      <a:pPr algn="just">
                        <a:tabLst>
                          <a:tab pos="342900" algn="l"/>
                          <a:tab pos="685800" algn="l"/>
                          <a:tab pos="1028700" algn="l"/>
                        </a:tabLst>
                        <a:defRPr sz="1800"/>
                      </a:pPr>
                      <a:r>
                        <a:rPr b="1" sz="1400">
                          <a:latin typeface="+mj-lt"/>
                          <a:ea typeface="+mj-ea"/>
                          <a:cs typeface="+mj-cs"/>
                          <a:sym typeface="Helvetica"/>
                        </a:rPr>
                        <a:t>Description</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0" marR="0" marT="0" marB="0" anchor="t" anchorCtr="0" horzOverflow="overflow"/>
                </a:tc>
              </a:tr>
              <a:tr h="449594">
                <a:tc>
                  <a:txBody>
                    <a:bodyPr/>
                    <a:lstStyle/>
                    <a:p>
                      <a:pPr algn="just">
                        <a:tabLst>
                          <a:tab pos="342900" algn="l"/>
                          <a:tab pos="685800" algn="l"/>
                          <a:tab pos="1028700" algn="l"/>
                        </a:tabLst>
                        <a:defRPr sz="1800"/>
                      </a:pPr>
                      <a:r>
                        <a:rPr b="1" sz="1400">
                          <a:latin typeface="+mj-lt"/>
                          <a:ea typeface="+mj-ea"/>
                          <a:cs typeface="+mj-cs"/>
                          <a:sym typeface="Helvetica"/>
                        </a:rPr>
                        <a:t>Example</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Figure 6.4 shows the architecture of a web-based application system organized using the MVC pattern.</a:t>
                      </a:r>
                    </a:p>
                  </a:txBody>
                  <a:tcPr marL="0" marR="0" marT="0" marB="0" anchor="t" anchorCtr="0" horzOverflow="overflow"/>
                </a:tc>
              </a:tr>
              <a:tr h="665152">
                <a:tc>
                  <a:txBody>
                    <a:bodyPr/>
                    <a:lstStyle/>
                    <a:p>
                      <a:pPr algn="just">
                        <a:tabLst>
                          <a:tab pos="342900" algn="l"/>
                          <a:tab pos="685800" algn="l"/>
                          <a:tab pos="1028700" algn="l"/>
                        </a:tabLst>
                        <a:defRPr sz="1800"/>
                      </a:pPr>
                      <a:r>
                        <a:rPr b="1" sz="1400">
                          <a:latin typeface="+mj-lt"/>
                          <a:ea typeface="+mj-ea"/>
                          <a:cs typeface="+mj-cs"/>
                          <a:sym typeface="Helvetica"/>
                        </a:rPr>
                        <a:t>When used</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Used when there are multiple ways to view and interact with data. Also used when the future requirements for interaction and presentation of data are unknown. </a:t>
                      </a:r>
                    </a:p>
                  </a:txBody>
                  <a:tcPr marL="0" marR="0" marT="0" marB="0" anchor="t" anchorCtr="0" horzOverflow="overflow"/>
                </a:tc>
              </a:tr>
              <a:tr h="665152">
                <a:tc>
                  <a:txBody>
                    <a:bodyPr/>
                    <a:lstStyle/>
                    <a:p>
                      <a:pPr algn="just">
                        <a:tabLst>
                          <a:tab pos="342900" algn="l"/>
                          <a:tab pos="685800" algn="l"/>
                          <a:tab pos="1028700" algn="l"/>
                        </a:tabLst>
                        <a:defRPr sz="1800"/>
                      </a:pPr>
                      <a:r>
                        <a:rPr b="1" sz="1400">
                          <a:latin typeface="+mj-lt"/>
                          <a:ea typeface="+mj-ea"/>
                          <a:cs typeface="+mj-cs"/>
                          <a:sym typeface="Helvetica"/>
                        </a:rPr>
                        <a:t>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Allows the data to change independently of its representation and vice versa. Supports presentation of the same data in different ways with changes made in one representation shown in all of them. </a:t>
                      </a:r>
                    </a:p>
                  </a:txBody>
                  <a:tcPr marL="0" marR="0" marT="0" marB="0" anchor="t" anchorCtr="0" horzOverflow="overflow"/>
                </a:tc>
              </a:tr>
              <a:tr h="449594">
                <a:tc>
                  <a:txBody>
                    <a:bodyPr/>
                    <a:lstStyle/>
                    <a:p>
                      <a:pPr algn="just">
                        <a:tabLst>
                          <a:tab pos="342900" algn="l"/>
                          <a:tab pos="685800" algn="l"/>
                          <a:tab pos="1028700" algn="l"/>
                        </a:tabLst>
                        <a:defRPr sz="1800"/>
                      </a:pPr>
                      <a:r>
                        <a:rPr b="1" sz="1400">
                          <a:latin typeface="+mj-lt"/>
                          <a:ea typeface="+mj-ea"/>
                          <a:cs typeface="+mj-cs"/>
                          <a:sym typeface="Helvetica"/>
                        </a:rPr>
                        <a:t>Disadvantages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Can involve additional code and code complexity when the data model and interactions are simple.</a:t>
                      </a:r>
                    </a:p>
                  </a:txBody>
                  <a:tcPr marL="0" marR="0" marT="0" marB="0" anchor="t" anchorCtr="0" horzOverflow="overflow"/>
                </a:tc>
              </a:tr>
            </a:tbl>
          </a:graphicData>
        </a:graphic>
      </p:graphicFrame>
      <p:sp>
        <p:nvSpPr>
          <p:cNvPr id="22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28" name="Title 1"/>
          <p:cNvSpPr txBox="1"/>
          <p:nvPr>
            <p:ph type="title"/>
          </p:nvPr>
        </p:nvSpPr>
        <p:spPr>
          <a:xfrm>
            <a:off x="457199" y="274638"/>
            <a:ext cx="7293234" cy="1143001"/>
          </a:xfrm>
          <a:prstGeom prst="rect">
            <a:avLst/>
          </a:prstGeom>
        </p:spPr>
        <p:txBody>
          <a:bodyPr/>
          <a:lstStyle/>
          <a:p>
            <a:pPr/>
            <a:r>
              <a:t>The organization of the Model-View-Controller </a:t>
            </a:r>
          </a:p>
        </p:txBody>
      </p:sp>
      <p:sp>
        <p:nvSpPr>
          <p:cNvPr id="22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Picture 2" descr="Picture 2"/>
          <p:cNvPicPr>
            <a:picLocks noChangeAspect="1"/>
          </p:cNvPicPr>
          <p:nvPr/>
        </p:nvPicPr>
        <p:blipFill>
          <a:blip r:embed="rId2">
            <a:extLst/>
          </a:blip>
          <a:stretch>
            <a:fillRect/>
          </a:stretch>
        </p:blipFill>
        <p:spPr>
          <a:xfrm>
            <a:off x="2063367" y="2282343"/>
            <a:ext cx="4819652" cy="315732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33" name="Title 1"/>
          <p:cNvSpPr txBox="1"/>
          <p:nvPr>
            <p:ph type="title"/>
          </p:nvPr>
        </p:nvSpPr>
        <p:spPr>
          <a:xfrm>
            <a:off x="457199" y="274638"/>
            <a:ext cx="7293234" cy="1143001"/>
          </a:xfrm>
          <a:prstGeom prst="rect">
            <a:avLst/>
          </a:prstGeom>
        </p:spPr>
        <p:txBody>
          <a:bodyPr/>
          <a:lstStyle/>
          <a:p>
            <a:pPr/>
            <a:r>
              <a:t>Web application architecture using the MVC pattern </a:t>
            </a:r>
          </a:p>
        </p:txBody>
      </p:sp>
      <p:sp>
        <p:nvSpPr>
          <p:cNvPr id="23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5" name="Picture 2" descr="Picture 2"/>
          <p:cNvPicPr>
            <a:picLocks noChangeAspect="1"/>
          </p:cNvPicPr>
          <p:nvPr/>
        </p:nvPicPr>
        <p:blipFill>
          <a:blip r:embed="rId2">
            <a:extLst/>
          </a:blip>
          <a:stretch>
            <a:fillRect/>
          </a:stretch>
        </p:blipFill>
        <p:spPr>
          <a:xfrm>
            <a:off x="2166591" y="1828800"/>
            <a:ext cx="4565652" cy="386681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38"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Layered architecture</a:t>
            </a:r>
          </a:p>
        </p:txBody>
      </p:sp>
      <p:sp>
        <p:nvSpPr>
          <p:cNvPr id="239" name="Rectangle 3"/>
          <p:cNvSpPr txBox="1"/>
          <p:nvPr>
            <p:ph type="body" idx="1"/>
          </p:nvPr>
        </p:nvSpPr>
        <p:spPr>
          <a:xfrm>
            <a:off x="457200" y="1600200"/>
            <a:ext cx="8229600" cy="4525963"/>
          </a:xfrm>
          <a:prstGeom prst="rect">
            <a:avLst/>
          </a:prstGeom>
        </p:spPr>
        <p:txBody>
          <a:bodyPr lIns="44450" tIns="44450" rIns="44450" bIns="44450"/>
          <a:lstStyle/>
          <a:p>
            <a:pPr/>
            <a:r>
              <a:t>Used to model the </a:t>
            </a:r>
            <a:r>
              <a:rPr>
                <a:solidFill>
                  <a:srgbClr val="0000FF"/>
                </a:solidFill>
              </a:rPr>
              <a:t>interfacing of sub-systems</a:t>
            </a:r>
            <a:endParaRPr>
              <a:solidFill>
                <a:srgbClr val="0000FF"/>
              </a:solidFill>
            </a:endParaRPr>
          </a:p>
          <a:p>
            <a:pPr/>
            <a:r>
              <a:t>Organizes the system into a set of </a:t>
            </a:r>
            <a:r>
              <a:rPr>
                <a:solidFill>
                  <a:srgbClr val="0000FF"/>
                </a:solidFill>
              </a:rPr>
              <a:t>layers (or abstract machines) </a:t>
            </a:r>
            <a:r>
              <a:t>each of which provide a set of services</a:t>
            </a:r>
          </a:p>
          <a:p>
            <a:pPr/>
            <a:r>
              <a:t>Supports the incremental development of sub-systems in different layers. When a layer interface changes, only the adjacent layer is affected.</a:t>
            </a:r>
          </a:p>
          <a:p>
            <a:pPr/>
            <a:r>
              <a:t>However, it is often artificial to structure systems in this way</a:t>
            </a:r>
          </a:p>
        </p:txBody>
      </p:sp>
      <p:sp>
        <p:nvSpPr>
          <p:cNvPr id="24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43" name="Title 1"/>
          <p:cNvSpPr txBox="1"/>
          <p:nvPr>
            <p:ph type="title"/>
          </p:nvPr>
        </p:nvSpPr>
        <p:spPr>
          <a:xfrm>
            <a:off x="457199" y="274638"/>
            <a:ext cx="7293234" cy="1143001"/>
          </a:xfrm>
          <a:prstGeom prst="rect">
            <a:avLst/>
          </a:prstGeom>
        </p:spPr>
        <p:txBody>
          <a:bodyPr/>
          <a:lstStyle/>
          <a:p>
            <a:pPr/>
            <a:r>
              <a:t>The Layered architecture pattern </a:t>
            </a:r>
          </a:p>
        </p:txBody>
      </p:sp>
      <p:graphicFrame>
        <p:nvGraphicFramePr>
          <p:cNvPr id="244" name="Content Placeholder 3"/>
          <p:cNvGraphicFramePr/>
          <p:nvPr/>
        </p:nvGraphicFramePr>
        <p:xfrm>
          <a:off x="1024689" y="1621196"/>
          <a:ext cx="7190386" cy="22250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61618"/>
                <a:gridCol w="5228768"/>
              </a:tblGrid>
              <a:tr h="370840">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Name</a:t>
                      </a:r>
                    </a:p>
                  </a:txBody>
                  <a:tcPr marL="0" marR="0" marT="0" marB="0" anchor="t" anchorCtr="0" horzOverflow="overflow"/>
                </a:tc>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Layered architecture</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Description</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Example</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A layered model of a system for sharing copyright documents held in different libraries, as shown in Figure 6.7.</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When used</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Used when building new facilities on top of existing systems; when the development is spread across several teams with each team responsibility for a layer of functionality; when there is a requirement for multi-level security.</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Allows replacement of entire layers so long as the interface is maintained. Redundant facilities (e.g., authentication) can be provided in each layer to increase the dependability of the system.</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Disadvantages</a:t>
                      </a:r>
                    </a:p>
                  </a:txBody>
                  <a:tcPr marL="0" marR="0" marT="0" marB="0" anchor="t" anchorCtr="0" horzOverflow="overflow"/>
                </a:tc>
                <a:tc>
                  <a:txBody>
                    <a:bodyPr/>
                    <a:lstStyle/>
                    <a:p>
                      <a:pPr algn="l">
                        <a:tabLst>
                          <a:tab pos="342900" algn="l"/>
                          <a:tab pos="685800" algn="l"/>
                          <a:tab pos="1028700" algn="l"/>
                        </a:tabLst>
                        <a:defRPr sz="1800"/>
                      </a:pPr>
                      <a:r>
                        <a:rPr sz="1400">
                          <a:latin typeface="+mj-lt"/>
                          <a:ea typeface="+mj-ea"/>
                          <a:cs typeface="+mj-cs"/>
                          <a:sym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0" marR="0" marT="0" marB="0" anchor="t" anchorCtr="0" horzOverflow="overflow"/>
                </a:tc>
              </a:tr>
            </a:tbl>
          </a:graphicData>
        </a:graphic>
      </p:graphicFrame>
      <p:sp>
        <p:nvSpPr>
          <p:cNvPr id="24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48" name="Title 1"/>
          <p:cNvSpPr txBox="1"/>
          <p:nvPr>
            <p:ph type="title"/>
          </p:nvPr>
        </p:nvSpPr>
        <p:spPr>
          <a:xfrm>
            <a:off x="457199" y="274638"/>
            <a:ext cx="7293234" cy="1143001"/>
          </a:xfrm>
          <a:prstGeom prst="rect">
            <a:avLst/>
          </a:prstGeom>
        </p:spPr>
        <p:txBody>
          <a:bodyPr/>
          <a:lstStyle/>
          <a:p>
            <a:pPr/>
            <a:r>
              <a:t>A generic layered architecture </a:t>
            </a:r>
          </a:p>
        </p:txBody>
      </p:sp>
      <p:pic>
        <p:nvPicPr>
          <p:cNvPr id="249" name="Content Placeholder 3" descr="Content Placeholder 3"/>
          <p:cNvPicPr>
            <a:picLocks noChangeAspect="1"/>
          </p:cNvPicPr>
          <p:nvPr/>
        </p:nvPicPr>
        <p:blipFill>
          <a:blip r:embed="rId2">
            <a:extLst/>
          </a:blip>
          <a:stretch>
            <a:fillRect/>
          </a:stretch>
        </p:blipFill>
        <p:spPr>
          <a:xfrm>
            <a:off x="1625750" y="1600200"/>
            <a:ext cx="5501845" cy="3999023"/>
          </a:xfrm>
          <a:prstGeom prst="rect">
            <a:avLst/>
          </a:prstGeom>
          <a:ln w="12700">
            <a:miter lim="400000"/>
          </a:ln>
        </p:spPr>
      </p:pic>
      <p:sp>
        <p:nvSpPr>
          <p:cNvPr id="25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21" name="Rectangle 2"/>
          <p:cNvSpPr txBox="1"/>
          <p:nvPr>
            <p:ph type="title"/>
          </p:nvPr>
        </p:nvSpPr>
        <p:spPr>
          <a:xfrm>
            <a:off x="457199" y="274638"/>
            <a:ext cx="7293234" cy="1143001"/>
          </a:xfrm>
          <a:prstGeom prst="rect">
            <a:avLst/>
          </a:prstGeom>
        </p:spPr>
        <p:txBody>
          <a:bodyPr/>
          <a:lstStyle/>
          <a:p>
            <a:pPr/>
            <a:r>
              <a:t>Architectural design</a:t>
            </a:r>
          </a:p>
        </p:txBody>
      </p:sp>
      <p:sp>
        <p:nvSpPr>
          <p:cNvPr id="122" name="Rectangle 3"/>
          <p:cNvSpPr txBox="1"/>
          <p:nvPr>
            <p:ph type="body" idx="1"/>
          </p:nvPr>
        </p:nvSpPr>
        <p:spPr>
          <a:xfrm>
            <a:off x="457200" y="1600200"/>
            <a:ext cx="8229600" cy="4525963"/>
          </a:xfrm>
          <a:prstGeom prst="rect">
            <a:avLst/>
          </a:prstGeom>
        </p:spPr>
        <p:txBody>
          <a:bodyPr/>
          <a:lstStyle/>
          <a:p>
            <a:pPr>
              <a:defRPr>
                <a:solidFill>
                  <a:srgbClr val="0000FF"/>
                </a:solidFill>
              </a:defRPr>
            </a:pPr>
            <a:r>
              <a:t>Architectural design </a:t>
            </a:r>
            <a:r>
              <a:rPr>
                <a:solidFill>
                  <a:srgbClr val="46424D"/>
                </a:solidFill>
              </a:rPr>
              <a:t>is concerned with understanding how a software system should be organized and how to design the overall structure of that system</a:t>
            </a:r>
            <a:endParaRPr>
              <a:solidFill>
                <a:srgbClr val="46424D"/>
              </a:solidFill>
            </a:endParaRPr>
          </a:p>
          <a:p>
            <a:pPr/>
            <a:r>
              <a:t>Architectural design is the critical link between design and requirements engineering, as it identifies </a:t>
            </a:r>
            <a:r>
              <a:rPr>
                <a:solidFill>
                  <a:srgbClr val="0000FF"/>
                </a:solidFill>
              </a:rPr>
              <a:t>the main structural components </a:t>
            </a:r>
            <a:r>
              <a:rPr>
                <a:solidFill>
                  <a:srgbClr val="000000"/>
                </a:solidFill>
              </a:rPr>
              <a:t>in a system and </a:t>
            </a:r>
            <a:r>
              <a:rPr>
                <a:solidFill>
                  <a:srgbClr val="0000FF"/>
                </a:solidFill>
              </a:rPr>
              <a:t>the relationships between them </a:t>
            </a:r>
            <a:endParaRPr>
              <a:solidFill>
                <a:srgbClr val="0000FF"/>
              </a:solidFill>
            </a:endParaRPr>
          </a:p>
          <a:p>
            <a:pPr/>
            <a:r>
              <a:t>The output of the architectural design process is an </a:t>
            </a:r>
            <a:r>
              <a:rPr>
                <a:solidFill>
                  <a:srgbClr val="0000FF"/>
                </a:solidFill>
              </a:rPr>
              <a:t>architectural model </a:t>
            </a:r>
            <a:r>
              <a:t>that describes how the system is organized as a set of communicating components </a:t>
            </a:r>
          </a:p>
        </p:txBody>
      </p:sp>
      <p:sp>
        <p:nvSpPr>
          <p:cNvPr id="12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53" name="Title 1"/>
          <p:cNvSpPr txBox="1"/>
          <p:nvPr>
            <p:ph type="title"/>
          </p:nvPr>
        </p:nvSpPr>
        <p:spPr>
          <a:xfrm>
            <a:off x="457199" y="274638"/>
            <a:ext cx="7293234" cy="1143001"/>
          </a:xfrm>
          <a:prstGeom prst="rect">
            <a:avLst/>
          </a:prstGeom>
        </p:spPr>
        <p:txBody>
          <a:bodyPr/>
          <a:lstStyle/>
          <a:p>
            <a:pPr/>
            <a:r>
              <a:t>The architecture of the iLearn system </a:t>
            </a:r>
          </a:p>
        </p:txBody>
      </p:sp>
      <p:sp>
        <p:nvSpPr>
          <p:cNvPr id="25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5" name="Picture 6" descr="Picture 6"/>
          <p:cNvPicPr>
            <a:picLocks noChangeAspect="1"/>
          </p:cNvPicPr>
          <p:nvPr/>
        </p:nvPicPr>
        <p:blipFill>
          <a:blip r:embed="rId2">
            <a:extLst/>
          </a:blip>
          <a:stretch>
            <a:fillRect/>
          </a:stretch>
        </p:blipFill>
        <p:spPr>
          <a:xfrm>
            <a:off x="1411034" y="1585959"/>
            <a:ext cx="5781178" cy="481029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58"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Repository architecture</a:t>
            </a:r>
          </a:p>
        </p:txBody>
      </p:sp>
      <p:sp>
        <p:nvSpPr>
          <p:cNvPr id="259" name="Rectangle 3"/>
          <p:cNvSpPr txBox="1"/>
          <p:nvPr>
            <p:ph type="body" idx="1"/>
          </p:nvPr>
        </p:nvSpPr>
        <p:spPr>
          <a:xfrm>
            <a:off x="457200" y="1600200"/>
            <a:ext cx="8229600" cy="4525963"/>
          </a:xfrm>
          <a:prstGeom prst="rect">
            <a:avLst/>
          </a:prstGeom>
        </p:spPr>
        <p:txBody>
          <a:bodyPr lIns="44450" tIns="44450" rIns="44450" bIns="44450"/>
          <a:lstStyle/>
          <a:p>
            <a:pPr>
              <a:lnSpc>
                <a:spcPct val="90000"/>
              </a:lnSpc>
            </a:pPr>
            <a:r>
              <a:t>Sub-systems must exchange data. This may be done in two ways:</a:t>
            </a:r>
          </a:p>
          <a:p>
            <a:pPr lvl="1" marL="742950" indent="-285750">
              <a:lnSpc>
                <a:spcPct val="90000"/>
              </a:lnSpc>
              <a:spcBef>
                <a:spcPts val="300"/>
              </a:spcBef>
              <a:defRPr sz="2000"/>
            </a:pPr>
            <a:r>
              <a:t>Shared data is held in a </a:t>
            </a:r>
            <a:r>
              <a:rPr>
                <a:solidFill>
                  <a:srgbClr val="0000FF"/>
                </a:solidFill>
              </a:rPr>
              <a:t>central database or repository </a:t>
            </a:r>
            <a:r>
              <a:t>and may be accessed by all sub-systems;</a:t>
            </a:r>
          </a:p>
          <a:p>
            <a:pPr lvl="1" marL="742950" indent="-285750">
              <a:lnSpc>
                <a:spcPct val="90000"/>
              </a:lnSpc>
              <a:spcBef>
                <a:spcPts val="300"/>
              </a:spcBef>
              <a:defRPr sz="2000">
                <a:solidFill>
                  <a:srgbClr val="0000FF"/>
                </a:solidFill>
              </a:defRPr>
            </a:pPr>
            <a:r>
              <a:t>Each sub-system maintains its own database </a:t>
            </a:r>
            <a:r>
              <a:rPr>
                <a:solidFill>
                  <a:srgbClr val="46424D"/>
                </a:solidFill>
              </a:rPr>
              <a:t>and passes data explicitly to other sub-systems.</a:t>
            </a:r>
          </a:p>
          <a:p>
            <a:pPr>
              <a:lnSpc>
                <a:spcPct val="90000"/>
              </a:lnSpc>
            </a:pPr>
            <a:r>
              <a:t>When large amounts of data are to be shared, the repository model of sharing is most commonly used as  this is an efficient data sharing mechanism</a:t>
            </a:r>
          </a:p>
        </p:txBody>
      </p:sp>
      <p:sp>
        <p:nvSpPr>
          <p:cNvPr id="26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63" name="Title 1"/>
          <p:cNvSpPr txBox="1"/>
          <p:nvPr>
            <p:ph type="title"/>
          </p:nvPr>
        </p:nvSpPr>
        <p:spPr>
          <a:xfrm>
            <a:off x="457199" y="274638"/>
            <a:ext cx="7293234" cy="1143001"/>
          </a:xfrm>
          <a:prstGeom prst="rect">
            <a:avLst/>
          </a:prstGeom>
        </p:spPr>
        <p:txBody>
          <a:bodyPr/>
          <a:lstStyle/>
          <a:p>
            <a:pPr/>
            <a:r>
              <a:t>The Repository pattern </a:t>
            </a:r>
          </a:p>
        </p:txBody>
      </p:sp>
      <p:graphicFrame>
        <p:nvGraphicFramePr>
          <p:cNvPr id="264" name="Content Placeholder 3"/>
          <p:cNvGraphicFramePr/>
          <p:nvPr/>
        </p:nvGraphicFramePr>
        <p:xfrm>
          <a:off x="1213851" y="1417637"/>
          <a:ext cx="6595875" cy="222504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550354"/>
                <a:gridCol w="5045520"/>
              </a:tblGrid>
              <a:tr h="370840">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Name</a:t>
                      </a:r>
                    </a:p>
                  </a:txBody>
                  <a:tcPr marL="0" marR="0" marT="0" marB="0" anchor="t" anchorCtr="0" horzOverflow="overflow"/>
                </a:tc>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Repository </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Description</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All data in a system is managed in a central repository that is accessible to all system components. Components do not interact directly, only through the repository. </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Example</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Figure 6.9 is an example of an IDE where the components use a repository of system design information. Each software tool generates information which is then available for use by other tools.</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When used</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Disadvantages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0" marR="0" marT="0" marB="0" anchor="t" anchorCtr="0" horzOverflow="overflow"/>
                </a:tc>
              </a:tr>
            </a:tbl>
          </a:graphicData>
        </a:graphic>
      </p:graphicFrame>
      <p:sp>
        <p:nvSpPr>
          <p:cNvPr id="26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68" name="Title 1"/>
          <p:cNvSpPr txBox="1"/>
          <p:nvPr>
            <p:ph type="title"/>
          </p:nvPr>
        </p:nvSpPr>
        <p:spPr>
          <a:xfrm>
            <a:off x="457199" y="274638"/>
            <a:ext cx="7293234" cy="1143001"/>
          </a:xfrm>
          <a:prstGeom prst="rect">
            <a:avLst/>
          </a:prstGeom>
        </p:spPr>
        <p:txBody>
          <a:bodyPr/>
          <a:lstStyle/>
          <a:p>
            <a:pPr/>
            <a:r>
              <a:t>A repository architecture for an IDE </a:t>
            </a:r>
          </a:p>
        </p:txBody>
      </p:sp>
      <p:pic>
        <p:nvPicPr>
          <p:cNvPr id="269" name="Content Placeholder 3" descr="Content Placeholder 3"/>
          <p:cNvPicPr>
            <a:picLocks noChangeAspect="1"/>
          </p:cNvPicPr>
          <p:nvPr/>
        </p:nvPicPr>
        <p:blipFill>
          <a:blip r:embed="rId2">
            <a:extLst/>
          </a:blip>
          <a:stretch>
            <a:fillRect/>
          </a:stretch>
        </p:blipFill>
        <p:spPr>
          <a:xfrm>
            <a:off x="754455" y="1993164"/>
            <a:ext cx="7244434" cy="3198230"/>
          </a:xfrm>
          <a:prstGeom prst="rect">
            <a:avLst/>
          </a:prstGeom>
          <a:ln w="12700">
            <a:miter lim="400000"/>
          </a:ln>
        </p:spPr>
      </p:pic>
      <p:sp>
        <p:nvSpPr>
          <p:cNvPr id="27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73"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Client-server architecture</a:t>
            </a:r>
          </a:p>
        </p:txBody>
      </p:sp>
      <p:sp>
        <p:nvSpPr>
          <p:cNvPr id="274" name="Rectangle 3"/>
          <p:cNvSpPr txBox="1"/>
          <p:nvPr>
            <p:ph type="body" idx="1"/>
          </p:nvPr>
        </p:nvSpPr>
        <p:spPr>
          <a:xfrm>
            <a:off x="457200" y="1600200"/>
            <a:ext cx="8229600" cy="4525963"/>
          </a:xfrm>
          <a:prstGeom prst="rect">
            <a:avLst/>
          </a:prstGeom>
        </p:spPr>
        <p:txBody>
          <a:bodyPr lIns="44450" tIns="44450" rIns="44450" bIns="44450"/>
          <a:lstStyle/>
          <a:p>
            <a:pPr>
              <a:lnSpc>
                <a:spcPct val="90000"/>
              </a:lnSpc>
              <a:defRPr>
                <a:solidFill>
                  <a:srgbClr val="0000FF"/>
                </a:solidFill>
              </a:defRPr>
            </a:pPr>
            <a:r>
              <a:t>Distributed system model </a:t>
            </a:r>
            <a:r>
              <a:rPr>
                <a:solidFill>
                  <a:srgbClr val="46424D"/>
                </a:solidFill>
              </a:rPr>
              <a:t>which shows how data and processing is distributed across a range of components</a:t>
            </a:r>
            <a:endParaRPr>
              <a:solidFill>
                <a:srgbClr val="46424D"/>
              </a:solidFill>
            </a:endParaRPr>
          </a:p>
          <a:p>
            <a:pPr lvl="1" marL="742950" indent="-285750">
              <a:lnSpc>
                <a:spcPct val="90000"/>
              </a:lnSpc>
              <a:spcBef>
                <a:spcPts val="300"/>
              </a:spcBef>
              <a:defRPr sz="2000"/>
            </a:pPr>
            <a:r>
              <a:t>Can be implemented on a single computer</a:t>
            </a:r>
          </a:p>
          <a:p>
            <a:pPr>
              <a:lnSpc>
                <a:spcPct val="90000"/>
              </a:lnSpc>
            </a:pPr>
            <a:r>
              <a:t>Set of </a:t>
            </a:r>
            <a:r>
              <a:rPr>
                <a:solidFill>
                  <a:srgbClr val="0000FF"/>
                </a:solidFill>
              </a:rPr>
              <a:t>stand-alone servers </a:t>
            </a:r>
            <a:r>
              <a:t>which provide specific services such as printing, data management, etc.</a:t>
            </a:r>
          </a:p>
          <a:p>
            <a:pPr>
              <a:lnSpc>
                <a:spcPct val="90000"/>
              </a:lnSpc>
            </a:pPr>
            <a:r>
              <a:t>Set of </a:t>
            </a:r>
            <a:r>
              <a:rPr>
                <a:solidFill>
                  <a:srgbClr val="0000FF"/>
                </a:solidFill>
              </a:rPr>
              <a:t>clients</a:t>
            </a:r>
            <a:r>
              <a:t> which call on these services</a:t>
            </a:r>
          </a:p>
          <a:p>
            <a:pPr>
              <a:lnSpc>
                <a:spcPct val="90000"/>
              </a:lnSpc>
              <a:defRPr>
                <a:solidFill>
                  <a:srgbClr val="0000FF"/>
                </a:solidFill>
              </a:defRPr>
            </a:pPr>
            <a:r>
              <a:t>Network </a:t>
            </a:r>
            <a:r>
              <a:rPr>
                <a:solidFill>
                  <a:srgbClr val="46424D"/>
                </a:solidFill>
              </a:rPr>
              <a:t>which allows clients to access servers</a:t>
            </a:r>
          </a:p>
        </p:txBody>
      </p:sp>
      <p:sp>
        <p:nvSpPr>
          <p:cNvPr id="27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78" name="Title 1"/>
          <p:cNvSpPr txBox="1"/>
          <p:nvPr>
            <p:ph type="title"/>
          </p:nvPr>
        </p:nvSpPr>
        <p:spPr>
          <a:xfrm>
            <a:off x="457199" y="274638"/>
            <a:ext cx="7293234" cy="1143001"/>
          </a:xfrm>
          <a:prstGeom prst="rect">
            <a:avLst/>
          </a:prstGeom>
        </p:spPr>
        <p:txBody>
          <a:bodyPr/>
          <a:lstStyle/>
          <a:p>
            <a:pPr/>
            <a:r>
              <a:t>The Client–server pattern </a:t>
            </a:r>
          </a:p>
        </p:txBody>
      </p:sp>
      <p:graphicFrame>
        <p:nvGraphicFramePr>
          <p:cNvPr id="279" name="Content Placeholder 3"/>
          <p:cNvGraphicFramePr/>
          <p:nvPr/>
        </p:nvGraphicFramePr>
        <p:xfrm>
          <a:off x="930106" y="1600200"/>
          <a:ext cx="7298481" cy="219336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847313"/>
                <a:gridCol w="5451166"/>
              </a:tblGrid>
              <a:tr h="370840">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Name</a:t>
                      </a:r>
                    </a:p>
                  </a:txBody>
                  <a:tcPr marL="0" marR="0" marT="0" marB="0" anchor="t" anchorCtr="0" horzOverflow="overflow"/>
                </a:tc>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Client-server</a:t>
                      </a:r>
                    </a:p>
                  </a:txBody>
                  <a:tcPr marL="0" marR="0" marT="0" marB="0" anchor="t" anchorCtr="0" horzOverflow="overflow"/>
                </a:tc>
              </a:tr>
              <a:tr h="339165">
                <a:tc>
                  <a:txBody>
                    <a:bodyPr/>
                    <a:lstStyle/>
                    <a:p>
                      <a:pPr algn="just">
                        <a:tabLst>
                          <a:tab pos="342900" algn="l"/>
                          <a:tab pos="685800" algn="l"/>
                          <a:tab pos="1028700" algn="l"/>
                        </a:tabLst>
                        <a:defRPr sz="1800"/>
                      </a:pPr>
                      <a:r>
                        <a:rPr b="1" sz="1400">
                          <a:latin typeface="+mj-lt"/>
                          <a:ea typeface="+mj-ea"/>
                          <a:cs typeface="+mj-cs"/>
                          <a:sym typeface="Helvetica"/>
                        </a:rPr>
                        <a:t>Description</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In a client–server architecture, the functionality of the system is organized into services, with each service delivered from a separate server. Clients are users of these services and access servers to make use of them.</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Example</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Figure 6.11 is an example of a film and video/DVD library organized as a client–server system.</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When used</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Used when data in a shared database has to be accessed from a range of locations. Because servers can be replicated, may also be used when the load on a system is variable.</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The principal advantage of this model is that servers can be distributed across a network. General functionality (e.g., a printing service) can be available to all clients and does not need to be implemented by all services. </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Disadvantages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0" marR="0" marT="0" marB="0" anchor="t" anchorCtr="0" horzOverflow="overflow"/>
                </a:tc>
              </a:tr>
            </a:tbl>
          </a:graphicData>
        </a:graphic>
      </p:graphicFrame>
      <p:sp>
        <p:nvSpPr>
          <p:cNvPr id="28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83" name="Title 1"/>
          <p:cNvSpPr txBox="1"/>
          <p:nvPr>
            <p:ph type="title"/>
          </p:nvPr>
        </p:nvSpPr>
        <p:spPr>
          <a:xfrm>
            <a:off x="457199" y="274638"/>
            <a:ext cx="7293234" cy="1143001"/>
          </a:xfrm>
          <a:prstGeom prst="rect">
            <a:avLst/>
          </a:prstGeom>
        </p:spPr>
        <p:txBody>
          <a:bodyPr/>
          <a:lstStyle/>
          <a:p>
            <a:pPr/>
            <a:r>
              <a:t>A client–server architecture for a film library </a:t>
            </a:r>
          </a:p>
        </p:txBody>
      </p:sp>
      <p:pic>
        <p:nvPicPr>
          <p:cNvPr id="284" name="Content Placeholder 3" descr="Content Placeholder 3"/>
          <p:cNvPicPr>
            <a:picLocks noChangeAspect="1"/>
          </p:cNvPicPr>
          <p:nvPr/>
        </p:nvPicPr>
        <p:blipFill>
          <a:blip r:embed="rId2">
            <a:extLst/>
          </a:blip>
          <a:stretch>
            <a:fillRect/>
          </a:stretch>
        </p:blipFill>
        <p:spPr>
          <a:xfrm>
            <a:off x="896928" y="1775829"/>
            <a:ext cx="7054071" cy="3961869"/>
          </a:xfrm>
          <a:prstGeom prst="rect">
            <a:avLst/>
          </a:prstGeom>
          <a:ln w="12700">
            <a:miter lim="400000"/>
          </a:ln>
        </p:spPr>
      </p:pic>
      <p:sp>
        <p:nvSpPr>
          <p:cNvPr id="28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88"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Pipe and filter architecture</a:t>
            </a:r>
          </a:p>
        </p:txBody>
      </p:sp>
      <p:sp>
        <p:nvSpPr>
          <p:cNvPr id="289" name="Rectangle 3"/>
          <p:cNvSpPr txBox="1"/>
          <p:nvPr>
            <p:ph type="body" idx="1"/>
          </p:nvPr>
        </p:nvSpPr>
        <p:spPr>
          <a:xfrm>
            <a:off x="457200" y="1600200"/>
            <a:ext cx="8229600" cy="4525963"/>
          </a:xfrm>
          <a:prstGeom prst="rect">
            <a:avLst/>
          </a:prstGeom>
        </p:spPr>
        <p:txBody>
          <a:bodyPr lIns="44450" tIns="44450" rIns="44450" bIns="44450"/>
          <a:lstStyle/>
          <a:p>
            <a:pPr>
              <a:lnSpc>
                <a:spcPct val="90000"/>
              </a:lnSpc>
              <a:defRPr>
                <a:solidFill>
                  <a:srgbClr val="0000FF"/>
                </a:solidFill>
              </a:defRPr>
            </a:pPr>
            <a:r>
              <a:t>Functional transformations</a:t>
            </a:r>
            <a:r>
              <a:rPr>
                <a:solidFill>
                  <a:srgbClr val="46424D"/>
                </a:solidFill>
              </a:rPr>
              <a:t> process their inputs to produce outputs</a:t>
            </a:r>
            <a:endParaRPr>
              <a:solidFill>
                <a:srgbClr val="46424D"/>
              </a:solidFill>
            </a:endParaRPr>
          </a:p>
          <a:p>
            <a:pPr>
              <a:lnSpc>
                <a:spcPct val="90000"/>
              </a:lnSpc>
            </a:pPr>
            <a:r>
              <a:t>May be referred to as a </a:t>
            </a:r>
            <a:r>
              <a:rPr>
                <a:solidFill>
                  <a:srgbClr val="0000FF"/>
                </a:solidFill>
              </a:rPr>
              <a:t>pipe and filter model </a:t>
            </a:r>
            <a:r>
              <a:t>(as in UNIX shell)</a:t>
            </a:r>
          </a:p>
          <a:p>
            <a:pPr>
              <a:lnSpc>
                <a:spcPct val="90000"/>
              </a:lnSpc>
            </a:pPr>
            <a:r>
              <a:t>Variants of this approach are very common. When transformations are sequential, this is a </a:t>
            </a:r>
            <a:r>
              <a:rPr>
                <a:solidFill>
                  <a:srgbClr val="0000FF"/>
                </a:solidFill>
              </a:rPr>
              <a:t>batch sequential model </a:t>
            </a:r>
            <a:r>
              <a:t>which is extensively used in data processing systems</a:t>
            </a:r>
          </a:p>
          <a:p>
            <a:pPr>
              <a:lnSpc>
                <a:spcPct val="90000"/>
              </a:lnSpc>
            </a:pPr>
            <a:r>
              <a:t>Not really suitable for interactive systems</a:t>
            </a:r>
          </a:p>
        </p:txBody>
      </p:sp>
      <p:sp>
        <p:nvSpPr>
          <p:cNvPr id="29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93" name="Title 1"/>
          <p:cNvSpPr txBox="1"/>
          <p:nvPr>
            <p:ph type="title"/>
          </p:nvPr>
        </p:nvSpPr>
        <p:spPr>
          <a:xfrm>
            <a:off x="457199" y="274638"/>
            <a:ext cx="7293234" cy="1143001"/>
          </a:xfrm>
          <a:prstGeom prst="rect">
            <a:avLst/>
          </a:prstGeom>
        </p:spPr>
        <p:txBody>
          <a:bodyPr/>
          <a:lstStyle/>
          <a:p>
            <a:pPr/>
            <a:r>
              <a:t>The pipe and filter pattern </a:t>
            </a:r>
          </a:p>
        </p:txBody>
      </p:sp>
      <p:graphicFrame>
        <p:nvGraphicFramePr>
          <p:cNvPr id="294" name="Content Placeholder 3"/>
          <p:cNvGraphicFramePr/>
          <p:nvPr/>
        </p:nvGraphicFramePr>
        <p:xfrm>
          <a:off x="822013" y="1600200"/>
          <a:ext cx="7190387" cy="222504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77596"/>
                <a:gridCol w="5712790"/>
              </a:tblGrid>
              <a:tr h="370840">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Name</a:t>
                      </a:r>
                    </a:p>
                  </a:txBody>
                  <a:tcPr marL="0" marR="0" marT="0" marB="0" anchor="t" anchorCtr="0" horzOverflow="overflow"/>
                </a:tc>
                <a:tc>
                  <a:txBody>
                    <a:bodyPr/>
                    <a:lstStyle/>
                    <a:p>
                      <a:pPr algn="just">
                        <a:tabLst>
                          <a:tab pos="342900" algn="l"/>
                          <a:tab pos="685800" algn="l"/>
                          <a:tab pos="1028700" algn="l"/>
                        </a:tabLst>
                        <a:defRPr b="0" sz="1800">
                          <a:solidFill>
                            <a:srgbClr val="000000"/>
                          </a:solidFill>
                        </a:defRPr>
                      </a:pPr>
                      <a:r>
                        <a:rPr b="1" sz="1400">
                          <a:latin typeface="+mj-lt"/>
                          <a:ea typeface="+mj-ea"/>
                          <a:cs typeface="+mj-cs"/>
                          <a:sym typeface="Helvetica"/>
                        </a:rPr>
                        <a:t>Pipe and filter</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Description</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The processing of the data in a system is organized so that each processing component (filter) is discrete and carries out one type of data transformation. The data flows (as in a pipe) from one component to another for processing. </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Example</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Figure 6.13 is an example of a pipe and filter system used for processing invoices.</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When used</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Commonly used in data processing applications (both batch- and transaction-based) where inputs are processed in separate stages to generate related outputs.</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0" marR="0" marT="0" marB="0" anchor="t" anchorCtr="0" horzOverflow="overflow"/>
                </a:tc>
              </a:tr>
              <a:tr h="370840">
                <a:tc>
                  <a:txBody>
                    <a:bodyPr/>
                    <a:lstStyle/>
                    <a:p>
                      <a:pPr algn="just">
                        <a:tabLst>
                          <a:tab pos="342900" algn="l"/>
                          <a:tab pos="685800" algn="l"/>
                          <a:tab pos="1028700" algn="l"/>
                        </a:tabLst>
                        <a:defRPr sz="1800"/>
                      </a:pPr>
                      <a:r>
                        <a:rPr b="1" sz="1400">
                          <a:latin typeface="+mj-lt"/>
                          <a:ea typeface="+mj-ea"/>
                          <a:cs typeface="+mj-cs"/>
                          <a:sym typeface="Helvetica"/>
                        </a:rPr>
                        <a:t>Disadvantages</a:t>
                      </a:r>
                    </a:p>
                  </a:txBody>
                  <a:tcPr marL="0" marR="0" marT="0" marB="0" anchor="t" anchorCtr="0" horzOverflow="overflow"/>
                </a:tc>
                <a:tc>
                  <a:txBody>
                    <a:bodyPr/>
                    <a:lstStyle/>
                    <a:p>
                      <a:pPr algn="just">
                        <a:tabLst>
                          <a:tab pos="342900" algn="l"/>
                          <a:tab pos="685800" algn="l"/>
                          <a:tab pos="1028700" algn="l"/>
                        </a:tabLst>
                        <a:defRPr sz="1800"/>
                      </a:pPr>
                      <a:r>
                        <a:rPr sz="1400">
                          <a:latin typeface="+mj-lt"/>
                          <a:ea typeface="+mj-ea"/>
                          <a:cs typeface="+mj-cs"/>
                          <a:sym typeface="Helvetica"/>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p>
                  </a:txBody>
                  <a:tcPr marL="0" marR="0" marT="0" marB="0" anchor="t" anchorCtr="0" horzOverflow="overflow"/>
                </a:tc>
              </a:tr>
            </a:tbl>
          </a:graphicData>
        </a:graphic>
      </p:graphicFrame>
      <p:sp>
        <p:nvSpPr>
          <p:cNvPr id="29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298" name="Title 1"/>
          <p:cNvSpPr txBox="1"/>
          <p:nvPr>
            <p:ph type="title"/>
          </p:nvPr>
        </p:nvSpPr>
        <p:spPr>
          <a:xfrm>
            <a:off x="457199" y="274638"/>
            <a:ext cx="7293234" cy="1143001"/>
          </a:xfrm>
          <a:prstGeom prst="rect">
            <a:avLst/>
          </a:prstGeom>
        </p:spPr>
        <p:txBody>
          <a:bodyPr/>
          <a:lstStyle/>
          <a:p>
            <a:pPr/>
            <a:r>
              <a:t>An example of the pipe and filter architecture used in a payments system </a:t>
            </a:r>
          </a:p>
        </p:txBody>
      </p:sp>
      <p:sp>
        <p:nvSpPr>
          <p:cNvPr id="29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0" name="Content Placeholder 3" descr="Content Placeholder 3"/>
          <p:cNvPicPr>
            <a:picLocks noChangeAspect="1"/>
          </p:cNvPicPr>
          <p:nvPr/>
        </p:nvPicPr>
        <p:blipFill>
          <a:blip r:embed="rId2">
            <a:extLst/>
          </a:blip>
          <a:stretch>
            <a:fillRect/>
          </a:stretch>
        </p:blipFill>
        <p:spPr>
          <a:xfrm>
            <a:off x="457200" y="2407327"/>
            <a:ext cx="8229600" cy="235132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26" name="Title 1"/>
          <p:cNvSpPr txBox="1"/>
          <p:nvPr>
            <p:ph type="title"/>
          </p:nvPr>
        </p:nvSpPr>
        <p:spPr>
          <a:xfrm>
            <a:off x="457199" y="274638"/>
            <a:ext cx="7293234" cy="1143001"/>
          </a:xfrm>
          <a:prstGeom prst="rect">
            <a:avLst/>
          </a:prstGeom>
        </p:spPr>
        <p:txBody>
          <a:bodyPr/>
          <a:lstStyle/>
          <a:p>
            <a:pPr/>
            <a:r>
              <a:t>Agility and architecture</a:t>
            </a:r>
          </a:p>
        </p:txBody>
      </p:sp>
      <p:sp>
        <p:nvSpPr>
          <p:cNvPr id="127" name="Content Placeholder 2"/>
          <p:cNvSpPr txBox="1"/>
          <p:nvPr>
            <p:ph type="body" idx="1"/>
          </p:nvPr>
        </p:nvSpPr>
        <p:spPr>
          <a:xfrm>
            <a:off x="457200" y="1600200"/>
            <a:ext cx="8229600" cy="4525963"/>
          </a:xfrm>
          <a:prstGeom prst="rect">
            <a:avLst/>
          </a:prstGeom>
        </p:spPr>
        <p:txBody>
          <a:bodyPr/>
          <a:lstStyle/>
          <a:p>
            <a:pPr/>
            <a:r>
              <a:t>It is generally accepted that an early stage of agile processes is to design an </a:t>
            </a:r>
            <a:r>
              <a:rPr>
                <a:solidFill>
                  <a:srgbClr val="0000FF"/>
                </a:solidFill>
              </a:rPr>
              <a:t>overall systems architecture</a:t>
            </a:r>
            <a:endParaRPr>
              <a:solidFill>
                <a:srgbClr val="0000FF"/>
              </a:solidFill>
            </a:endParaRPr>
          </a:p>
          <a:p>
            <a:pPr>
              <a:defRPr>
                <a:solidFill>
                  <a:srgbClr val="0000FF"/>
                </a:solidFill>
              </a:defRPr>
            </a:pPr>
            <a:r>
              <a:t>Refactoring</a:t>
            </a:r>
            <a:r>
              <a:rPr>
                <a:solidFill>
                  <a:srgbClr val="46424D"/>
                </a:solidFill>
              </a:rPr>
              <a:t> the system architecture is usually expensive because it affects so many components in the system</a:t>
            </a:r>
          </a:p>
        </p:txBody>
      </p:sp>
      <p:sp>
        <p:nvSpPr>
          <p:cNvPr id="128"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03" name="Title 1"/>
          <p:cNvSpPr txBox="1"/>
          <p:nvPr>
            <p:ph type="title"/>
          </p:nvPr>
        </p:nvSpPr>
        <p:spPr>
          <a:xfrm>
            <a:off x="457200" y="2346743"/>
            <a:ext cx="8229600" cy="1143001"/>
          </a:xfrm>
          <a:prstGeom prst="rect">
            <a:avLst/>
          </a:prstGeom>
        </p:spPr>
        <p:txBody>
          <a:bodyPr/>
          <a:lstStyle>
            <a:lvl1pPr algn="ctr"/>
          </a:lstStyle>
          <a:p>
            <a:pPr/>
            <a:r>
              <a:t>Application architectures</a:t>
            </a:r>
          </a:p>
        </p:txBody>
      </p:sp>
      <p:sp>
        <p:nvSpPr>
          <p:cNvPr id="304" name="Content Placeholder 2"/>
          <p:cNvSpPr txBox="1"/>
          <p:nvPr>
            <p:ph type="body" idx="1"/>
          </p:nvPr>
        </p:nvSpPr>
        <p:spPr>
          <a:xfrm>
            <a:off x="457200" y="1600200"/>
            <a:ext cx="8229600" cy="4525963"/>
          </a:xfrm>
          <a:prstGeom prst="rect">
            <a:avLst/>
          </a:prstGeom>
        </p:spPr>
        <p:txBody>
          <a:bodyPr/>
          <a:lstStyle/>
          <a:p>
            <a:pPr/>
          </a:p>
        </p:txBody>
      </p:sp>
      <p:sp>
        <p:nvSpPr>
          <p:cNvPr id="30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08" name="Rectangle 2"/>
          <p:cNvSpPr txBox="1"/>
          <p:nvPr>
            <p:ph type="title"/>
          </p:nvPr>
        </p:nvSpPr>
        <p:spPr>
          <a:xfrm>
            <a:off x="457199" y="274638"/>
            <a:ext cx="7293234" cy="1143001"/>
          </a:xfrm>
          <a:prstGeom prst="rect">
            <a:avLst/>
          </a:prstGeom>
        </p:spPr>
        <p:txBody>
          <a:bodyPr/>
          <a:lstStyle/>
          <a:p>
            <a:pPr/>
            <a:r>
              <a:t>Application architectures</a:t>
            </a:r>
          </a:p>
        </p:txBody>
      </p:sp>
      <p:sp>
        <p:nvSpPr>
          <p:cNvPr id="309" name="Rectangle 3"/>
          <p:cNvSpPr txBox="1"/>
          <p:nvPr>
            <p:ph type="body" idx="1"/>
          </p:nvPr>
        </p:nvSpPr>
        <p:spPr>
          <a:xfrm>
            <a:off x="133350" y="1600200"/>
            <a:ext cx="8848726" cy="4525963"/>
          </a:xfrm>
          <a:prstGeom prst="rect">
            <a:avLst/>
          </a:prstGeom>
        </p:spPr>
        <p:txBody>
          <a:bodyPr lIns="45898" tIns="45898" rIns="45898" bIns="45898"/>
          <a:lstStyle/>
          <a:p>
            <a:pPr>
              <a:defRPr>
                <a:solidFill>
                  <a:srgbClr val="0000FF"/>
                </a:solidFill>
              </a:defRPr>
            </a:pPr>
            <a:r>
              <a:t>Application systems </a:t>
            </a:r>
            <a:r>
              <a:rPr>
                <a:solidFill>
                  <a:srgbClr val="46424D"/>
                </a:solidFill>
              </a:rPr>
              <a:t>are designed to meet an organizational need</a:t>
            </a:r>
            <a:endParaRPr>
              <a:solidFill>
                <a:srgbClr val="46424D"/>
              </a:solidFill>
            </a:endParaRPr>
          </a:p>
          <a:p>
            <a:pPr/>
            <a:r>
              <a:t>As businesses have much in common, their application systems also tend to have a </a:t>
            </a:r>
            <a:r>
              <a:rPr>
                <a:solidFill>
                  <a:srgbClr val="0000FF"/>
                </a:solidFill>
              </a:rPr>
              <a:t>common architecture </a:t>
            </a:r>
            <a:r>
              <a:t>that reflects the application requirements</a:t>
            </a:r>
          </a:p>
          <a:p>
            <a:pPr/>
            <a:r>
              <a:t>A </a:t>
            </a:r>
            <a:r>
              <a:rPr>
                <a:solidFill>
                  <a:srgbClr val="0000FF"/>
                </a:solidFill>
              </a:rPr>
              <a:t>generic application architecture </a:t>
            </a:r>
            <a:r>
              <a:t>is an architecture for a type of software system that may be configured and adapted to create a system that meets specific requirements</a:t>
            </a:r>
          </a:p>
        </p:txBody>
      </p:sp>
      <p:sp>
        <p:nvSpPr>
          <p:cNvPr id="31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13" name="Rectangle 2"/>
          <p:cNvSpPr txBox="1"/>
          <p:nvPr>
            <p:ph type="title"/>
          </p:nvPr>
        </p:nvSpPr>
        <p:spPr>
          <a:xfrm>
            <a:off x="457199" y="274638"/>
            <a:ext cx="7293234" cy="1143001"/>
          </a:xfrm>
          <a:prstGeom prst="rect">
            <a:avLst/>
          </a:prstGeom>
        </p:spPr>
        <p:txBody>
          <a:bodyPr/>
          <a:lstStyle/>
          <a:p>
            <a:pPr/>
            <a:r>
              <a:t>Use of application architectures</a:t>
            </a:r>
          </a:p>
        </p:txBody>
      </p:sp>
      <p:sp>
        <p:nvSpPr>
          <p:cNvPr id="314" name="Rectangle 3"/>
          <p:cNvSpPr txBox="1"/>
          <p:nvPr>
            <p:ph type="body" idx="1"/>
          </p:nvPr>
        </p:nvSpPr>
        <p:spPr>
          <a:xfrm>
            <a:off x="457200" y="1600200"/>
            <a:ext cx="8229600" cy="4525963"/>
          </a:xfrm>
          <a:prstGeom prst="rect">
            <a:avLst/>
          </a:prstGeom>
        </p:spPr>
        <p:txBody>
          <a:bodyPr lIns="45898" tIns="45898" rIns="45898" bIns="45898"/>
          <a:lstStyle/>
          <a:p>
            <a:pPr>
              <a:lnSpc>
                <a:spcPct val="90000"/>
              </a:lnSpc>
            </a:pPr>
            <a:r>
              <a:t>As a </a:t>
            </a:r>
            <a:r>
              <a:rPr>
                <a:solidFill>
                  <a:srgbClr val="0000FF"/>
                </a:solidFill>
              </a:rPr>
              <a:t>starting point for architectural design</a:t>
            </a:r>
            <a:endParaRPr>
              <a:solidFill>
                <a:srgbClr val="0000FF"/>
              </a:solidFill>
            </a:endParaRPr>
          </a:p>
          <a:p>
            <a:pPr>
              <a:lnSpc>
                <a:spcPct val="90000"/>
              </a:lnSpc>
            </a:pPr>
            <a:r>
              <a:t>As a </a:t>
            </a:r>
            <a:r>
              <a:rPr>
                <a:solidFill>
                  <a:srgbClr val="0000FF"/>
                </a:solidFill>
              </a:rPr>
              <a:t>design checklist</a:t>
            </a:r>
            <a:endParaRPr>
              <a:solidFill>
                <a:srgbClr val="0000FF"/>
              </a:solidFill>
            </a:endParaRPr>
          </a:p>
          <a:p>
            <a:pPr>
              <a:lnSpc>
                <a:spcPct val="90000"/>
              </a:lnSpc>
            </a:pPr>
            <a:r>
              <a:t>As a way of </a:t>
            </a:r>
            <a:r>
              <a:rPr>
                <a:solidFill>
                  <a:srgbClr val="0000FF"/>
                </a:solidFill>
              </a:rPr>
              <a:t>organizing the work </a:t>
            </a:r>
            <a:r>
              <a:t>of the development team</a:t>
            </a:r>
          </a:p>
          <a:p>
            <a:pPr>
              <a:lnSpc>
                <a:spcPct val="90000"/>
              </a:lnSpc>
            </a:pPr>
            <a:r>
              <a:t>As a means of assessing </a:t>
            </a:r>
            <a:r>
              <a:rPr>
                <a:solidFill>
                  <a:srgbClr val="0000FF"/>
                </a:solidFill>
              </a:rPr>
              <a:t>components for reuse</a:t>
            </a:r>
            <a:endParaRPr>
              <a:solidFill>
                <a:srgbClr val="0000FF"/>
              </a:solidFill>
            </a:endParaRPr>
          </a:p>
          <a:p>
            <a:pPr>
              <a:lnSpc>
                <a:spcPct val="90000"/>
              </a:lnSpc>
            </a:pPr>
            <a:r>
              <a:t>As a </a:t>
            </a:r>
            <a:r>
              <a:rPr>
                <a:solidFill>
                  <a:srgbClr val="0000FF"/>
                </a:solidFill>
              </a:rPr>
              <a:t>vocabulary </a:t>
            </a:r>
            <a:r>
              <a:t>for talking about application types</a:t>
            </a:r>
          </a:p>
        </p:txBody>
      </p:sp>
      <p:sp>
        <p:nvSpPr>
          <p:cNvPr id="31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18" name="Rectangle 2"/>
          <p:cNvSpPr txBox="1"/>
          <p:nvPr>
            <p:ph type="title"/>
          </p:nvPr>
        </p:nvSpPr>
        <p:spPr>
          <a:xfrm>
            <a:off x="457199" y="274638"/>
            <a:ext cx="7293234" cy="1143001"/>
          </a:xfrm>
          <a:prstGeom prst="rect">
            <a:avLst/>
          </a:prstGeom>
        </p:spPr>
        <p:txBody>
          <a:bodyPr/>
          <a:lstStyle/>
          <a:p>
            <a:pPr/>
            <a:r>
              <a:t>Examples of application types</a:t>
            </a:r>
          </a:p>
        </p:txBody>
      </p:sp>
      <p:sp>
        <p:nvSpPr>
          <p:cNvPr id="319" name="Rectangle 3"/>
          <p:cNvSpPr txBox="1"/>
          <p:nvPr>
            <p:ph type="body" idx="1"/>
          </p:nvPr>
        </p:nvSpPr>
        <p:spPr>
          <a:xfrm>
            <a:off x="457200" y="1600200"/>
            <a:ext cx="8229600" cy="4525963"/>
          </a:xfrm>
          <a:prstGeom prst="rect">
            <a:avLst/>
          </a:prstGeom>
        </p:spPr>
        <p:txBody>
          <a:bodyPr/>
          <a:lstStyle/>
          <a:p>
            <a:pPr>
              <a:defRPr>
                <a:solidFill>
                  <a:srgbClr val="0000FF"/>
                </a:solidFill>
              </a:defRPr>
            </a:pPr>
            <a:r>
              <a:t>Data processing applications</a:t>
            </a:r>
          </a:p>
          <a:p>
            <a:pPr lvl="1" marL="742950" indent="-285750">
              <a:spcBef>
                <a:spcPts val="300"/>
              </a:spcBef>
              <a:defRPr sz="2000"/>
            </a:pPr>
            <a:r>
              <a:t>Data driven applications that process data in batches without explicit user intervention during the processing</a:t>
            </a:r>
          </a:p>
          <a:p>
            <a:pPr>
              <a:defRPr>
                <a:solidFill>
                  <a:srgbClr val="0000FF"/>
                </a:solidFill>
              </a:defRPr>
            </a:pPr>
            <a:r>
              <a:t>Transaction processing applications</a:t>
            </a:r>
          </a:p>
          <a:p>
            <a:pPr lvl="1" marL="742950" indent="-285750">
              <a:spcBef>
                <a:spcPts val="300"/>
              </a:spcBef>
              <a:defRPr sz="2000"/>
            </a:pPr>
            <a:r>
              <a:t>Data-centered applications that process user requests and update information in a system database</a:t>
            </a:r>
          </a:p>
          <a:p>
            <a:pPr>
              <a:defRPr>
                <a:solidFill>
                  <a:srgbClr val="0000FF"/>
                </a:solidFill>
              </a:defRPr>
            </a:pPr>
            <a:r>
              <a:t>Event processing systems</a:t>
            </a:r>
          </a:p>
          <a:p>
            <a:pPr lvl="1" marL="742950" indent="-285750">
              <a:spcBef>
                <a:spcPts val="300"/>
              </a:spcBef>
              <a:defRPr sz="2000"/>
            </a:pPr>
            <a:r>
              <a:t>Applications where system actions depend on interpreting events from the system’s environment</a:t>
            </a:r>
          </a:p>
          <a:p>
            <a:pPr>
              <a:defRPr>
                <a:solidFill>
                  <a:srgbClr val="0000FF"/>
                </a:solidFill>
              </a:defRPr>
            </a:pPr>
            <a:r>
              <a:t>Language processing systems</a:t>
            </a:r>
          </a:p>
          <a:p>
            <a:pPr lvl="1" marL="742950" indent="-285750">
              <a:spcBef>
                <a:spcPts val="300"/>
              </a:spcBef>
              <a:defRPr sz="2000"/>
            </a:pPr>
            <a:r>
              <a:t>Applications where the users’ intentions are specified in a formal language that is processed and interpreted by the system</a:t>
            </a:r>
          </a:p>
        </p:txBody>
      </p:sp>
      <p:sp>
        <p:nvSpPr>
          <p:cNvPr id="32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23" name="Rectangle 2"/>
          <p:cNvSpPr txBox="1"/>
          <p:nvPr>
            <p:ph type="title"/>
          </p:nvPr>
        </p:nvSpPr>
        <p:spPr>
          <a:xfrm>
            <a:off x="457199" y="274638"/>
            <a:ext cx="7293234" cy="1143001"/>
          </a:xfrm>
          <a:prstGeom prst="rect">
            <a:avLst/>
          </a:prstGeom>
        </p:spPr>
        <p:txBody>
          <a:bodyPr/>
          <a:lstStyle/>
          <a:p>
            <a:pPr/>
            <a:r>
              <a:t>Transaction processing systems</a:t>
            </a:r>
          </a:p>
        </p:txBody>
      </p:sp>
      <p:sp>
        <p:nvSpPr>
          <p:cNvPr id="324" name="Rectangle 3"/>
          <p:cNvSpPr txBox="1"/>
          <p:nvPr>
            <p:ph type="body" idx="1"/>
          </p:nvPr>
        </p:nvSpPr>
        <p:spPr>
          <a:xfrm>
            <a:off x="457200" y="1600200"/>
            <a:ext cx="8229600" cy="4525963"/>
          </a:xfrm>
          <a:prstGeom prst="rect">
            <a:avLst/>
          </a:prstGeom>
        </p:spPr>
        <p:txBody>
          <a:bodyPr lIns="45898" tIns="45898" rIns="45898" bIns="45898"/>
          <a:lstStyle/>
          <a:p>
            <a:pPr>
              <a:lnSpc>
                <a:spcPct val="90000"/>
              </a:lnSpc>
            </a:pPr>
            <a:r>
              <a:t>Process </a:t>
            </a:r>
            <a:r>
              <a:rPr>
                <a:solidFill>
                  <a:srgbClr val="0000FF"/>
                </a:solidFill>
              </a:rPr>
              <a:t>user requests for information from a database or requests to update the database</a:t>
            </a:r>
            <a:endParaRPr>
              <a:solidFill>
                <a:srgbClr val="0000FF"/>
              </a:solidFill>
            </a:endParaRPr>
          </a:p>
          <a:p>
            <a:pPr>
              <a:lnSpc>
                <a:spcPct val="90000"/>
              </a:lnSpc>
            </a:pPr>
            <a:r>
              <a:t>From a user perspective a </a:t>
            </a:r>
            <a:r>
              <a:rPr>
                <a:solidFill>
                  <a:srgbClr val="0000FF"/>
                </a:solidFill>
              </a:rPr>
              <a:t>transaction</a:t>
            </a:r>
            <a:r>
              <a:t> is:</a:t>
            </a:r>
          </a:p>
          <a:p>
            <a:pPr lvl="1" marL="742950" indent="-285750">
              <a:lnSpc>
                <a:spcPct val="90000"/>
              </a:lnSpc>
              <a:spcBef>
                <a:spcPts val="300"/>
              </a:spcBef>
              <a:defRPr sz="2000"/>
            </a:pPr>
            <a:r>
              <a:t>Any coherent sequence of operations that satisfies a goal</a:t>
            </a:r>
          </a:p>
          <a:p>
            <a:pPr lvl="1" marL="742950" indent="-285750">
              <a:lnSpc>
                <a:spcPct val="90000"/>
              </a:lnSpc>
              <a:spcBef>
                <a:spcPts val="300"/>
              </a:spcBef>
              <a:defRPr sz="2000"/>
            </a:pPr>
            <a:r>
              <a:t>For example - find the times of flights from London to Paris</a:t>
            </a:r>
          </a:p>
          <a:p>
            <a:pPr>
              <a:lnSpc>
                <a:spcPct val="90000"/>
              </a:lnSpc>
            </a:pPr>
            <a:r>
              <a:t>Users make asynchronous requests for service which are then processed by a transaction manager</a:t>
            </a:r>
          </a:p>
        </p:txBody>
      </p:sp>
      <p:sp>
        <p:nvSpPr>
          <p:cNvPr id="32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28" name="Title 1"/>
          <p:cNvSpPr txBox="1"/>
          <p:nvPr>
            <p:ph type="title"/>
          </p:nvPr>
        </p:nvSpPr>
        <p:spPr>
          <a:xfrm>
            <a:off x="457199" y="274638"/>
            <a:ext cx="7293234" cy="1143001"/>
          </a:xfrm>
          <a:prstGeom prst="rect">
            <a:avLst/>
          </a:prstGeom>
        </p:spPr>
        <p:txBody>
          <a:bodyPr/>
          <a:lstStyle/>
          <a:p>
            <a:pPr/>
            <a:r>
              <a:t>The structure of transaction processing applications </a:t>
            </a:r>
          </a:p>
        </p:txBody>
      </p:sp>
      <p:pic>
        <p:nvPicPr>
          <p:cNvPr id="329" name="Content Placeholder 3" descr="Content Placeholder 3"/>
          <p:cNvPicPr>
            <a:picLocks noChangeAspect="1"/>
          </p:cNvPicPr>
          <p:nvPr/>
        </p:nvPicPr>
        <p:blipFill>
          <a:blip r:embed="rId2">
            <a:extLst/>
          </a:blip>
          <a:stretch>
            <a:fillRect/>
          </a:stretch>
        </p:blipFill>
        <p:spPr>
          <a:xfrm>
            <a:off x="659874" y="3357074"/>
            <a:ext cx="7649783" cy="693336"/>
          </a:xfrm>
          <a:prstGeom prst="rect">
            <a:avLst/>
          </a:prstGeom>
          <a:ln w="12700">
            <a:miter lim="400000"/>
          </a:ln>
        </p:spPr>
      </p:pic>
      <p:sp>
        <p:nvSpPr>
          <p:cNvPr id="33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33" name="Title 1"/>
          <p:cNvSpPr txBox="1"/>
          <p:nvPr>
            <p:ph type="title"/>
          </p:nvPr>
        </p:nvSpPr>
        <p:spPr>
          <a:xfrm>
            <a:off x="457199" y="274638"/>
            <a:ext cx="7293234" cy="1143001"/>
          </a:xfrm>
          <a:prstGeom prst="rect">
            <a:avLst/>
          </a:prstGeom>
        </p:spPr>
        <p:txBody>
          <a:bodyPr/>
          <a:lstStyle/>
          <a:p>
            <a:pPr/>
            <a:r>
              <a:t>The software architecture of an ATM system </a:t>
            </a:r>
          </a:p>
        </p:txBody>
      </p:sp>
      <p:pic>
        <p:nvPicPr>
          <p:cNvPr id="334" name="Content Placeholder 3" descr="Content Placeholder 3"/>
          <p:cNvPicPr>
            <a:picLocks noChangeAspect="1"/>
          </p:cNvPicPr>
          <p:nvPr/>
        </p:nvPicPr>
        <p:blipFill>
          <a:blip r:embed="rId2">
            <a:extLst/>
          </a:blip>
          <a:stretch>
            <a:fillRect/>
          </a:stretch>
        </p:blipFill>
        <p:spPr>
          <a:xfrm>
            <a:off x="1011177" y="2003878"/>
            <a:ext cx="7082295" cy="3087635"/>
          </a:xfrm>
          <a:prstGeom prst="rect">
            <a:avLst/>
          </a:prstGeom>
          <a:ln w="12700">
            <a:miter lim="400000"/>
          </a:ln>
        </p:spPr>
      </p:pic>
      <p:sp>
        <p:nvSpPr>
          <p:cNvPr id="33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38" name="Rectangle 2"/>
          <p:cNvSpPr txBox="1"/>
          <p:nvPr>
            <p:ph type="title"/>
          </p:nvPr>
        </p:nvSpPr>
        <p:spPr>
          <a:xfrm>
            <a:off x="457199" y="274638"/>
            <a:ext cx="7293234" cy="1143001"/>
          </a:xfrm>
          <a:prstGeom prst="rect">
            <a:avLst/>
          </a:prstGeom>
        </p:spPr>
        <p:txBody>
          <a:bodyPr/>
          <a:lstStyle/>
          <a:p>
            <a:pPr/>
            <a:r>
              <a:t>Information systems architecture</a:t>
            </a:r>
          </a:p>
        </p:txBody>
      </p:sp>
      <p:sp>
        <p:nvSpPr>
          <p:cNvPr id="339" name="Rectangle 3"/>
          <p:cNvSpPr txBox="1"/>
          <p:nvPr>
            <p:ph type="body" idx="1"/>
          </p:nvPr>
        </p:nvSpPr>
        <p:spPr>
          <a:xfrm>
            <a:off x="457200" y="1600200"/>
            <a:ext cx="8229600" cy="4525963"/>
          </a:xfrm>
          <a:prstGeom prst="rect">
            <a:avLst/>
          </a:prstGeom>
        </p:spPr>
        <p:txBody>
          <a:bodyPr lIns="45898" tIns="45898" rIns="45898" bIns="45898"/>
          <a:lstStyle/>
          <a:p>
            <a:pPr>
              <a:defRPr>
                <a:solidFill>
                  <a:srgbClr val="0000FF"/>
                </a:solidFill>
              </a:defRPr>
            </a:pPr>
            <a:r>
              <a:t>Information systems </a:t>
            </a:r>
            <a:r>
              <a:rPr>
                <a:solidFill>
                  <a:srgbClr val="46424D"/>
                </a:solidFill>
              </a:rPr>
              <a:t>have a generic architecture that can be organized as a </a:t>
            </a:r>
            <a:r>
              <a:t>layered architecture</a:t>
            </a:r>
          </a:p>
          <a:p>
            <a:pPr/>
            <a:r>
              <a:t>These are transaction-based systems as interaction with these systems generally involves database transactions</a:t>
            </a:r>
          </a:p>
          <a:p>
            <a:pPr/>
            <a:r>
              <a:t>Layers include:</a:t>
            </a:r>
          </a:p>
          <a:p>
            <a:pPr lvl="1" marL="742950" indent="-285750">
              <a:spcBef>
                <a:spcPts val="300"/>
              </a:spcBef>
              <a:defRPr sz="2000"/>
            </a:pPr>
            <a:r>
              <a:t>The user interface</a:t>
            </a:r>
          </a:p>
          <a:p>
            <a:pPr lvl="1" marL="742950" indent="-285750">
              <a:spcBef>
                <a:spcPts val="300"/>
              </a:spcBef>
              <a:defRPr sz="2000"/>
            </a:pPr>
            <a:r>
              <a:t>User communications</a:t>
            </a:r>
          </a:p>
          <a:p>
            <a:pPr lvl="1" marL="742950" indent="-285750">
              <a:spcBef>
                <a:spcPts val="300"/>
              </a:spcBef>
              <a:defRPr sz="2000"/>
            </a:pPr>
            <a:r>
              <a:t>Information retrieval</a:t>
            </a:r>
          </a:p>
          <a:p>
            <a:pPr lvl="1" marL="742950" indent="-285750">
              <a:spcBef>
                <a:spcPts val="300"/>
              </a:spcBef>
              <a:defRPr sz="2000"/>
            </a:pPr>
            <a:r>
              <a:t>System database</a:t>
            </a:r>
          </a:p>
        </p:txBody>
      </p:sp>
      <p:sp>
        <p:nvSpPr>
          <p:cNvPr id="34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43" name="Title 1"/>
          <p:cNvSpPr txBox="1"/>
          <p:nvPr>
            <p:ph type="title"/>
          </p:nvPr>
        </p:nvSpPr>
        <p:spPr>
          <a:xfrm>
            <a:off x="457199" y="274638"/>
            <a:ext cx="7293234" cy="1143001"/>
          </a:xfrm>
          <a:prstGeom prst="rect">
            <a:avLst/>
          </a:prstGeom>
        </p:spPr>
        <p:txBody>
          <a:bodyPr/>
          <a:lstStyle/>
          <a:p>
            <a:pPr/>
            <a:r>
              <a:t>Layered information system architecture </a:t>
            </a:r>
          </a:p>
        </p:txBody>
      </p:sp>
      <p:pic>
        <p:nvPicPr>
          <p:cNvPr id="344" name="Content Placeholder 3" descr="Content Placeholder 3"/>
          <p:cNvPicPr>
            <a:picLocks noChangeAspect="1"/>
          </p:cNvPicPr>
          <p:nvPr/>
        </p:nvPicPr>
        <p:blipFill>
          <a:blip r:embed="rId2">
            <a:extLst/>
          </a:blip>
          <a:stretch>
            <a:fillRect/>
          </a:stretch>
        </p:blipFill>
        <p:spPr>
          <a:xfrm>
            <a:off x="1601045" y="1600200"/>
            <a:ext cx="5578278" cy="4028746"/>
          </a:xfrm>
          <a:prstGeom prst="rect">
            <a:avLst/>
          </a:prstGeom>
          <a:ln w="12700">
            <a:miter lim="400000"/>
          </a:ln>
        </p:spPr>
      </p:pic>
      <p:sp>
        <p:nvSpPr>
          <p:cNvPr id="34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48" name="Title 1"/>
          <p:cNvSpPr txBox="1"/>
          <p:nvPr>
            <p:ph type="title"/>
          </p:nvPr>
        </p:nvSpPr>
        <p:spPr>
          <a:xfrm>
            <a:off x="457199" y="274638"/>
            <a:ext cx="7293234" cy="1143001"/>
          </a:xfrm>
          <a:prstGeom prst="rect">
            <a:avLst/>
          </a:prstGeom>
        </p:spPr>
        <p:txBody>
          <a:bodyPr/>
          <a:lstStyle/>
          <a:p>
            <a:pPr/>
            <a:r>
              <a:t>The architecture of the Mentcare system</a:t>
            </a:r>
          </a:p>
        </p:txBody>
      </p:sp>
      <p:pic>
        <p:nvPicPr>
          <p:cNvPr id="349" name="Content Placeholder 4" descr="Content Placeholder 4"/>
          <p:cNvPicPr>
            <a:picLocks noChangeAspect="1"/>
          </p:cNvPicPr>
          <p:nvPr/>
        </p:nvPicPr>
        <p:blipFill>
          <a:blip r:embed="rId2">
            <a:extLst/>
          </a:blip>
          <a:stretch>
            <a:fillRect/>
          </a:stretch>
        </p:blipFill>
        <p:spPr>
          <a:xfrm>
            <a:off x="1616018" y="1600200"/>
            <a:ext cx="5495500" cy="3925381"/>
          </a:xfrm>
          <a:prstGeom prst="rect">
            <a:avLst/>
          </a:prstGeom>
          <a:ln w="12700">
            <a:miter lim="400000"/>
          </a:ln>
        </p:spPr>
      </p:pic>
      <p:sp>
        <p:nvSpPr>
          <p:cNvPr id="35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31" name="Title 1"/>
          <p:cNvSpPr txBox="1"/>
          <p:nvPr>
            <p:ph type="title"/>
          </p:nvPr>
        </p:nvSpPr>
        <p:spPr>
          <a:xfrm>
            <a:off x="457199" y="274638"/>
            <a:ext cx="7293234" cy="1143001"/>
          </a:xfrm>
          <a:prstGeom prst="rect">
            <a:avLst/>
          </a:prstGeom>
        </p:spPr>
        <p:txBody>
          <a:bodyPr/>
          <a:lstStyle/>
          <a:p>
            <a:pPr/>
            <a:r>
              <a:t>The architecture of a packing robot control system</a:t>
            </a:r>
          </a:p>
        </p:txBody>
      </p:sp>
      <p:sp>
        <p:nvSpPr>
          <p:cNvPr id="132"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3" name="Picture 2" descr="Picture 2"/>
          <p:cNvPicPr>
            <a:picLocks noChangeAspect="1"/>
          </p:cNvPicPr>
          <p:nvPr/>
        </p:nvPicPr>
        <p:blipFill>
          <a:blip r:embed="rId2">
            <a:extLst/>
          </a:blip>
          <a:stretch>
            <a:fillRect/>
          </a:stretch>
        </p:blipFill>
        <p:spPr>
          <a:xfrm>
            <a:off x="1870879" y="1667099"/>
            <a:ext cx="5214385" cy="464706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53" name="Title 1"/>
          <p:cNvSpPr txBox="1"/>
          <p:nvPr>
            <p:ph type="title"/>
          </p:nvPr>
        </p:nvSpPr>
        <p:spPr>
          <a:xfrm>
            <a:off x="457199" y="274638"/>
            <a:ext cx="7293234" cy="1143001"/>
          </a:xfrm>
          <a:prstGeom prst="rect">
            <a:avLst/>
          </a:prstGeom>
        </p:spPr>
        <p:txBody>
          <a:bodyPr/>
          <a:lstStyle/>
          <a:p>
            <a:pPr/>
            <a:r>
              <a:t>Key points</a:t>
            </a:r>
          </a:p>
        </p:txBody>
      </p:sp>
      <p:sp>
        <p:nvSpPr>
          <p:cNvPr id="354" name="Content Placeholder 2"/>
          <p:cNvSpPr txBox="1"/>
          <p:nvPr>
            <p:ph type="body" idx="1"/>
          </p:nvPr>
        </p:nvSpPr>
        <p:spPr>
          <a:xfrm>
            <a:off x="457200" y="1546160"/>
            <a:ext cx="8229600" cy="4525963"/>
          </a:xfrm>
          <a:prstGeom prst="rect">
            <a:avLst/>
          </a:prstGeom>
        </p:spPr>
        <p:txBody>
          <a:bodyPr/>
          <a:lstStyle/>
          <a:p>
            <a:pPr marL="336041" indent="-336041" defTabSz="448055">
              <a:spcBef>
                <a:spcPts val="500"/>
              </a:spcBef>
              <a:defRPr sz="2300"/>
            </a:pPr>
            <a:r>
              <a:t>A </a:t>
            </a:r>
            <a:r>
              <a:rPr>
                <a:solidFill>
                  <a:srgbClr val="0000FF"/>
                </a:solidFill>
              </a:rPr>
              <a:t>software architecture </a:t>
            </a:r>
            <a:r>
              <a:t>is a description of how a software system is organized </a:t>
            </a:r>
          </a:p>
          <a:p>
            <a:pPr marL="336041" indent="-336041" defTabSz="448055">
              <a:spcBef>
                <a:spcPts val="500"/>
              </a:spcBef>
              <a:defRPr sz="2300">
                <a:solidFill>
                  <a:srgbClr val="0000FF"/>
                </a:solidFill>
              </a:defRPr>
            </a:pPr>
            <a:r>
              <a:t>Architectural design decisions</a:t>
            </a:r>
            <a:r>
              <a:rPr>
                <a:solidFill>
                  <a:srgbClr val="46424D"/>
                </a:solidFill>
              </a:rPr>
              <a:t> include decisions on the type of application, the distribution of the system, the architectural styles to be used</a:t>
            </a:r>
          </a:p>
          <a:p>
            <a:pPr marL="336041" indent="-336041" defTabSz="448055">
              <a:spcBef>
                <a:spcPts val="500"/>
              </a:spcBef>
              <a:defRPr sz="2300"/>
            </a:pPr>
            <a:r>
              <a:t>Architectures may be documented from several different </a:t>
            </a:r>
            <a:r>
              <a:rPr>
                <a:solidFill>
                  <a:srgbClr val="0000FF"/>
                </a:solidFill>
              </a:rPr>
              <a:t>perspectives or views </a:t>
            </a:r>
            <a:r>
              <a:t>such as a conceptual view, a logical view, a process view, and a development view</a:t>
            </a:r>
          </a:p>
          <a:p>
            <a:pPr marL="336041" indent="-336041" defTabSz="448055">
              <a:spcBef>
                <a:spcPts val="500"/>
              </a:spcBef>
              <a:defRPr sz="2300">
                <a:solidFill>
                  <a:srgbClr val="0000FF"/>
                </a:solidFill>
              </a:defRPr>
            </a:pPr>
            <a:r>
              <a:t>Architectural patterns (styles)</a:t>
            </a:r>
            <a:r>
              <a:rPr>
                <a:solidFill>
                  <a:srgbClr val="46424D"/>
                </a:solidFill>
              </a:rPr>
              <a:t> are a means of reusing knowledge about generic system architectures. They describe the architecture, explain when it may be used and describe its advantages and disadvantages.</a:t>
            </a:r>
          </a:p>
        </p:txBody>
      </p:sp>
      <p:sp>
        <p:nvSpPr>
          <p:cNvPr id="35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358" name="Title 1"/>
          <p:cNvSpPr txBox="1"/>
          <p:nvPr>
            <p:ph type="title"/>
          </p:nvPr>
        </p:nvSpPr>
        <p:spPr>
          <a:xfrm>
            <a:off x="457199" y="274638"/>
            <a:ext cx="7293234" cy="1143001"/>
          </a:xfrm>
          <a:prstGeom prst="rect">
            <a:avLst/>
          </a:prstGeom>
        </p:spPr>
        <p:txBody>
          <a:bodyPr/>
          <a:lstStyle/>
          <a:p>
            <a:pPr/>
            <a:r>
              <a:t>Key points</a:t>
            </a:r>
          </a:p>
        </p:txBody>
      </p:sp>
      <p:sp>
        <p:nvSpPr>
          <p:cNvPr id="359"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Models of application systems architectures </a:t>
            </a:r>
            <a:r>
              <a:rPr>
                <a:solidFill>
                  <a:srgbClr val="46424D"/>
                </a:solidFill>
              </a:rPr>
              <a:t>help us understand and compare applications, validate application system designs and assess large-scale components for reuse</a:t>
            </a:r>
            <a:endParaRPr>
              <a:solidFill>
                <a:srgbClr val="46424D"/>
              </a:solidFill>
            </a:endParaRPr>
          </a:p>
          <a:p>
            <a:pPr>
              <a:defRPr>
                <a:solidFill>
                  <a:srgbClr val="0000FF"/>
                </a:solidFill>
              </a:defRPr>
            </a:pPr>
            <a:r>
              <a:t>Transaction processing systems </a:t>
            </a:r>
            <a:r>
              <a:rPr>
                <a:solidFill>
                  <a:srgbClr val="46424D"/>
                </a:solidFill>
              </a:rPr>
              <a:t>are interactive systems that allow information in a database to be remotely accessed and modified by a number of users</a:t>
            </a:r>
          </a:p>
        </p:txBody>
      </p:sp>
      <p:sp>
        <p:nvSpPr>
          <p:cNvPr id="36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36" name="Title 1"/>
          <p:cNvSpPr txBox="1"/>
          <p:nvPr>
            <p:ph type="title"/>
          </p:nvPr>
        </p:nvSpPr>
        <p:spPr>
          <a:xfrm>
            <a:off x="457199" y="274638"/>
            <a:ext cx="7293234" cy="1143001"/>
          </a:xfrm>
          <a:prstGeom prst="rect">
            <a:avLst/>
          </a:prstGeom>
        </p:spPr>
        <p:txBody>
          <a:bodyPr/>
          <a:lstStyle/>
          <a:p>
            <a:pPr/>
            <a:r>
              <a:t>Architectural abstraction</a:t>
            </a:r>
          </a:p>
        </p:txBody>
      </p:sp>
      <p:sp>
        <p:nvSpPr>
          <p:cNvPr id="13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Architecture in the small </a:t>
            </a:r>
            <a:r>
              <a:rPr>
                <a:solidFill>
                  <a:srgbClr val="000000"/>
                </a:solidFill>
              </a:rPr>
              <a:t>is concerned with the architecture of individual programs. At this level, we are concerned with the way that an individual program is decomposed into components.  </a:t>
            </a:r>
            <a:endParaRPr>
              <a:solidFill>
                <a:srgbClr val="000000"/>
              </a:solidFill>
            </a:endParaRPr>
          </a:p>
          <a:p>
            <a:pPr>
              <a:defRPr>
                <a:solidFill>
                  <a:srgbClr val="0000FF"/>
                </a:solidFill>
              </a:defRPr>
            </a:pPr>
            <a:r>
              <a:t>Architecture in the large </a:t>
            </a:r>
            <a:r>
              <a:rPr>
                <a:solidFill>
                  <a:srgbClr val="000000"/>
                </a:solidFill>
              </a:rPr>
              <a:t>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13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41" name="Rectangle 2"/>
          <p:cNvSpPr txBox="1"/>
          <p:nvPr>
            <p:ph type="title"/>
          </p:nvPr>
        </p:nvSpPr>
        <p:spPr>
          <a:xfrm>
            <a:off x="457199" y="274638"/>
            <a:ext cx="7293234" cy="1143001"/>
          </a:xfrm>
          <a:prstGeom prst="rect">
            <a:avLst/>
          </a:prstGeom>
        </p:spPr>
        <p:txBody>
          <a:bodyPr/>
          <a:lstStyle/>
          <a:p>
            <a:pPr/>
            <a:r>
              <a:t>Advantages of explicit architecture</a:t>
            </a:r>
          </a:p>
        </p:txBody>
      </p:sp>
      <p:sp>
        <p:nvSpPr>
          <p:cNvPr id="142" name="Rectangle 3"/>
          <p:cNvSpPr txBox="1"/>
          <p:nvPr>
            <p:ph type="body" idx="1"/>
          </p:nvPr>
        </p:nvSpPr>
        <p:spPr>
          <a:xfrm>
            <a:off x="457200" y="1600200"/>
            <a:ext cx="8229600" cy="4525963"/>
          </a:xfrm>
          <a:prstGeom prst="rect">
            <a:avLst/>
          </a:prstGeom>
        </p:spPr>
        <p:txBody>
          <a:bodyPr/>
          <a:lstStyle/>
          <a:p>
            <a:pPr>
              <a:lnSpc>
                <a:spcPct val="90000"/>
              </a:lnSpc>
              <a:defRPr>
                <a:solidFill>
                  <a:srgbClr val="0000FF"/>
                </a:solidFill>
              </a:defRPr>
            </a:pPr>
            <a:r>
              <a:t>Stakeholder communication</a:t>
            </a:r>
          </a:p>
          <a:p>
            <a:pPr lvl="1" marL="742950" indent="-285750">
              <a:lnSpc>
                <a:spcPct val="90000"/>
              </a:lnSpc>
              <a:spcBef>
                <a:spcPts val="300"/>
              </a:spcBef>
              <a:defRPr sz="2000"/>
            </a:pPr>
            <a:r>
              <a:t>Architecture may be used as a focus of discussion by system stakeholders</a:t>
            </a:r>
          </a:p>
          <a:p>
            <a:pPr>
              <a:lnSpc>
                <a:spcPct val="90000"/>
              </a:lnSpc>
              <a:defRPr>
                <a:solidFill>
                  <a:srgbClr val="0000FF"/>
                </a:solidFill>
              </a:defRPr>
            </a:pPr>
            <a:r>
              <a:t>System analysis</a:t>
            </a:r>
          </a:p>
          <a:p>
            <a:pPr lvl="1" marL="742950" indent="-285750">
              <a:lnSpc>
                <a:spcPct val="90000"/>
              </a:lnSpc>
              <a:spcBef>
                <a:spcPts val="300"/>
              </a:spcBef>
              <a:defRPr sz="2000"/>
            </a:pPr>
            <a:r>
              <a:t>Means that analysis of whether the system can meet its non-functional requirements is possible.</a:t>
            </a:r>
          </a:p>
          <a:p>
            <a:pPr>
              <a:lnSpc>
                <a:spcPct val="90000"/>
              </a:lnSpc>
              <a:defRPr>
                <a:solidFill>
                  <a:srgbClr val="0000FF"/>
                </a:solidFill>
              </a:defRPr>
            </a:pPr>
            <a:r>
              <a:t>Large-scale reuse</a:t>
            </a:r>
          </a:p>
          <a:p>
            <a:pPr lvl="1" marL="742950" indent="-285750">
              <a:lnSpc>
                <a:spcPct val="90000"/>
              </a:lnSpc>
              <a:spcBef>
                <a:spcPts val="300"/>
              </a:spcBef>
              <a:defRPr sz="2000"/>
            </a:pPr>
            <a:r>
              <a:t>The architecture may be reusable across a range of systems</a:t>
            </a:r>
          </a:p>
          <a:p>
            <a:pPr lvl="1" marL="742950" indent="-285750">
              <a:lnSpc>
                <a:spcPct val="90000"/>
              </a:lnSpc>
              <a:spcBef>
                <a:spcPts val="300"/>
              </a:spcBef>
              <a:defRPr sz="2000"/>
            </a:pPr>
            <a:r>
              <a:t>Product-line architectures may be developed</a:t>
            </a:r>
          </a:p>
        </p:txBody>
      </p:sp>
      <p:sp>
        <p:nvSpPr>
          <p:cNvPr id="14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46" name="Title 1"/>
          <p:cNvSpPr txBox="1"/>
          <p:nvPr>
            <p:ph type="title"/>
          </p:nvPr>
        </p:nvSpPr>
        <p:spPr>
          <a:xfrm>
            <a:off x="457199" y="274638"/>
            <a:ext cx="7293234" cy="1143001"/>
          </a:xfrm>
          <a:prstGeom prst="rect">
            <a:avLst/>
          </a:prstGeom>
        </p:spPr>
        <p:txBody>
          <a:bodyPr/>
          <a:lstStyle/>
          <a:p>
            <a:pPr/>
            <a:r>
              <a:t>Architectural representations</a:t>
            </a:r>
          </a:p>
        </p:txBody>
      </p:sp>
      <p:sp>
        <p:nvSpPr>
          <p:cNvPr id="147" name="Content Placeholder 2"/>
          <p:cNvSpPr txBox="1"/>
          <p:nvPr>
            <p:ph type="body" idx="1"/>
          </p:nvPr>
        </p:nvSpPr>
        <p:spPr>
          <a:xfrm>
            <a:off x="457200" y="1600200"/>
            <a:ext cx="8229600" cy="4525963"/>
          </a:xfrm>
          <a:prstGeom prst="rect">
            <a:avLst/>
          </a:prstGeom>
        </p:spPr>
        <p:txBody>
          <a:bodyPr/>
          <a:lstStyle/>
          <a:p>
            <a:pPr/>
            <a:r>
              <a:t>Simple, informal </a:t>
            </a:r>
            <a:r>
              <a:rPr>
                <a:solidFill>
                  <a:srgbClr val="0000FF"/>
                </a:solidFill>
              </a:rPr>
              <a:t>block diagrams </a:t>
            </a:r>
            <a:r>
              <a:t>showing entities and relationships are the most frequently used method for documenting software architectures</a:t>
            </a:r>
          </a:p>
          <a:p>
            <a:pPr/>
            <a:r>
              <a:t>Very </a:t>
            </a:r>
            <a:r>
              <a:rPr>
                <a:solidFill>
                  <a:srgbClr val="0000FF"/>
                </a:solidFill>
              </a:rPr>
              <a:t>abstract</a:t>
            </a:r>
            <a:r>
              <a:t> - they do not show the nature of component relationships nor the externally visible properties of the sub-systems</a:t>
            </a:r>
          </a:p>
          <a:p>
            <a:pPr/>
            <a:r>
              <a:t>However, useful for </a:t>
            </a:r>
            <a:r>
              <a:rPr>
                <a:solidFill>
                  <a:srgbClr val="0000FF"/>
                </a:solidFill>
              </a:rPr>
              <a:t>communication</a:t>
            </a:r>
            <a:r>
              <a:t> with stakeholders and for project planning</a:t>
            </a:r>
          </a:p>
        </p:txBody>
      </p:sp>
      <p:sp>
        <p:nvSpPr>
          <p:cNvPr id="14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defRPr>
            </a:lvl1pPr>
          </a:lstStyle>
          <a:p>
            <a:pPr/>
            <a:r>
              <a:t>Chapter 6 Architectural Design</a:t>
            </a:r>
          </a:p>
        </p:txBody>
      </p:sp>
      <p:sp>
        <p:nvSpPr>
          <p:cNvPr id="151" name="Title 1"/>
          <p:cNvSpPr txBox="1"/>
          <p:nvPr>
            <p:ph type="title"/>
          </p:nvPr>
        </p:nvSpPr>
        <p:spPr>
          <a:xfrm>
            <a:off x="457199" y="274638"/>
            <a:ext cx="7293234" cy="1143001"/>
          </a:xfrm>
          <a:prstGeom prst="rect">
            <a:avLst/>
          </a:prstGeom>
        </p:spPr>
        <p:txBody>
          <a:bodyPr/>
          <a:lstStyle/>
          <a:p>
            <a:pPr/>
            <a:r>
              <a:t>Use of architectural models</a:t>
            </a:r>
          </a:p>
        </p:txBody>
      </p:sp>
      <p:sp>
        <p:nvSpPr>
          <p:cNvPr id="152" name="Content Placeholder 2"/>
          <p:cNvSpPr txBox="1"/>
          <p:nvPr>
            <p:ph type="body" idx="1"/>
          </p:nvPr>
        </p:nvSpPr>
        <p:spPr>
          <a:xfrm>
            <a:off x="457200" y="1600200"/>
            <a:ext cx="8229600" cy="4525963"/>
          </a:xfrm>
          <a:prstGeom prst="rect">
            <a:avLst/>
          </a:prstGeom>
        </p:spPr>
        <p:txBody>
          <a:bodyPr/>
          <a:lstStyle/>
          <a:p>
            <a:pPr/>
            <a:r>
              <a:t>As a way of </a:t>
            </a:r>
            <a:r>
              <a:rPr>
                <a:solidFill>
                  <a:srgbClr val="0000FF"/>
                </a:solidFill>
              </a:rPr>
              <a:t>facilitating discussion </a:t>
            </a:r>
            <a:r>
              <a:t>about the system design </a:t>
            </a:r>
          </a:p>
          <a:p>
            <a:pPr lvl="1" marL="742950" indent="-285750">
              <a:spcBef>
                <a:spcPts val="300"/>
              </a:spcBef>
              <a:defRPr sz="2000"/>
            </a:pPr>
            <a:r>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p>
          <a:p>
            <a:pPr/>
            <a:r>
              <a:t>As a way of </a:t>
            </a:r>
            <a:r>
              <a:rPr>
                <a:solidFill>
                  <a:srgbClr val="0000FF"/>
                </a:solidFill>
              </a:rPr>
              <a:t>documenting an architecture </a:t>
            </a:r>
            <a:r>
              <a:t>that has been designed </a:t>
            </a:r>
          </a:p>
          <a:p>
            <a:pPr lvl="1" marL="742950" indent="-285750">
              <a:spcBef>
                <a:spcPts val="300"/>
              </a:spcBef>
              <a:defRPr sz="2000"/>
            </a:pPr>
            <a:r>
              <a:t>The aim here is to produce a complete system model that shows the different components in a system, their interfaces and their connections. </a:t>
            </a:r>
          </a:p>
        </p:txBody>
      </p:sp>
      <p:sp>
        <p:nvSpPr>
          <p:cNvPr id="153"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