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Anomalies or errors should be documented so they can be fixed or resolved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marL="232302" indent="-232302">
              <a:buSzPct val="100000"/>
              <a:buAutoNum type="arabicPeriod" startAt="1"/>
            </a:pPr>
            <a:r>
              <a:t>Write Tests basted on requirements</a:t>
            </a:r>
          </a:p>
          <a:p>
            <a:pPr marL="232302" indent="-232302">
              <a:buSzPct val="100000"/>
              <a:buAutoNum type="arabicPeriod" startAt="1"/>
            </a:pPr>
            <a:r>
              <a:t>Usage Scenario</a:t>
            </a:r>
          </a:p>
          <a:p>
            <a:pPr marL="232302" indent="-232302">
              <a:buSzPct val="100000"/>
              <a:buAutoNum type="arabicPeriod" startAt="1"/>
            </a:pPr>
            <a:r>
              <a:t>Identify the features tested by the scenario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Shape 439"/>
          <p:cNvSpPr/>
          <p:nvPr>
            <p:ph type="sldImg"/>
          </p:nvPr>
        </p:nvSpPr>
        <p:spPr>
          <a:prstGeom prst="rect">
            <a:avLst/>
          </a:prstGeom>
        </p:spPr>
        <p:txBody>
          <a:bodyPr/>
          <a:lstStyle/>
          <a:p>
            <a:pPr/>
          </a:p>
        </p:txBody>
      </p:sp>
      <p:sp>
        <p:nvSpPr>
          <p:cNvPr id="440" name="Shape 440"/>
          <p:cNvSpPr/>
          <p:nvPr>
            <p:ph type="body" sz="quarter" idx="1"/>
          </p:nvPr>
        </p:nvSpPr>
        <p:spPr>
          <a:prstGeom prst="rect">
            <a:avLst/>
          </a:prstGeom>
        </p:spPr>
        <p:txBody>
          <a:bodyPr/>
          <a:lstStyle/>
          <a:p>
            <a:pPr/>
            <a:r>
              <a:t>Stages in the acceptance testing process:</a:t>
            </a:r>
          </a:p>
          <a:p>
            <a:pPr/>
          </a:p>
          <a:p>
            <a:pPr marL="169152" indent="-169152">
              <a:buSzPct val="100000"/>
              <a:buFont typeface="Arial"/>
              <a:buChar char="•"/>
            </a:pPr>
            <a:r>
              <a:t>Define acceptance criteria</a:t>
            </a:r>
          </a:p>
          <a:p>
            <a:pPr marL="169152" indent="-169152">
              <a:buSzPct val="100000"/>
              <a:buFont typeface="Arial"/>
              <a:buChar char="•"/>
            </a:pPr>
            <a:r>
              <a:t>Plan acceptance testing</a:t>
            </a:r>
          </a:p>
          <a:p>
            <a:pPr marL="169152" indent="-169152">
              <a:buSzPct val="100000"/>
              <a:buFont typeface="Arial"/>
              <a:buChar char="•"/>
            </a:pPr>
            <a:r>
              <a:t>Derive acceptance tests</a:t>
            </a:r>
          </a:p>
          <a:p>
            <a:pPr marL="169152" indent="-169152">
              <a:buSzPct val="100000"/>
              <a:buFont typeface="Arial"/>
              <a:buChar char="•"/>
            </a:pPr>
            <a:r>
              <a:t>Run acceptance tests</a:t>
            </a:r>
          </a:p>
          <a:p>
            <a:pPr marL="169152" indent="-169152">
              <a:buSzPct val="100000"/>
              <a:buFont typeface="Arial"/>
              <a:buChar char="•"/>
            </a:pPr>
            <a:r>
              <a:t>Negotiate test results</a:t>
            </a:r>
          </a:p>
          <a:p>
            <a:pPr marL="169152" indent="-169152">
              <a:buSzPct val="100000"/>
              <a:buFont typeface="Arial"/>
              <a:buChar char="•"/>
            </a:pPr>
            <a:r>
              <a:t>Reject/accept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a:p>
        </p:txBody>
      </p:sp>
      <p:sp>
        <p:nvSpPr>
          <p:cNvPr id="139" name="Shape 139"/>
          <p:cNvSpPr/>
          <p:nvPr>
            <p:ph type="body" sz="quarter" idx="1"/>
          </p:nvPr>
        </p:nvSpPr>
        <p:spPr>
          <a:prstGeom prst="rect">
            <a:avLst/>
          </a:prstGeom>
        </p:spPr>
        <p:txBody>
          <a:bodyPr/>
          <a:lstStyle/>
          <a:p>
            <a:pPr/>
            <a:r>
              <a:t>Validate requirements find defects </a:t>
            </a:r>
          </a:p>
          <a:p>
            <a:pPr/>
          </a:p>
          <a:p>
            <a:pPr defTabSz="464607"/>
            <a:r>
              <a:t>The test cases in defect testing can be deliberately obscure and need not reflect how the system is normally used.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lnSpc>
                <a:spcPct val="90000"/>
              </a:lnSpc>
            </a:pPr>
            <a:r>
              <a:t>Aim of V &amp; V is to establish confidence that the system is ‘fit for purpose’.</a:t>
            </a:r>
          </a:p>
          <a:p>
            <a:pPr>
              <a:lnSpc>
                <a:spcPct val="90000"/>
              </a:lnSpc>
            </a:pPr>
            <a:r>
              <a:t>Depends on system’s purpose, user expectations and marketing environment</a:t>
            </a:r>
          </a:p>
          <a:p>
            <a:pPr lvl="1" indent="457200">
              <a:lnSpc>
                <a:spcPct val="90000"/>
              </a:lnSpc>
            </a:pPr>
            <a:r>
              <a:t>Software purpose</a:t>
            </a:r>
          </a:p>
          <a:p>
            <a:pPr lvl="2" indent="914400">
              <a:lnSpc>
                <a:spcPct val="90000"/>
              </a:lnSpc>
            </a:pPr>
            <a:r>
              <a:t>The level of confidence depends on how critical the software is to an organisation.</a:t>
            </a:r>
          </a:p>
          <a:p>
            <a:pPr lvl="1" indent="457200">
              <a:lnSpc>
                <a:spcPct val="90000"/>
              </a:lnSpc>
            </a:pPr>
            <a:r>
              <a:t>User expectations</a:t>
            </a:r>
          </a:p>
          <a:p>
            <a:pPr lvl="2" indent="914400">
              <a:lnSpc>
                <a:spcPct val="90000"/>
              </a:lnSpc>
            </a:pPr>
            <a:r>
              <a:t>Users may have low expectations of certain kinds of software.</a:t>
            </a:r>
          </a:p>
          <a:p>
            <a:pPr lvl="1" indent="457200">
              <a:lnSpc>
                <a:spcPct val="90000"/>
              </a:lnSpc>
            </a:pPr>
            <a:r>
              <a:t>Marketing environment</a:t>
            </a:r>
          </a:p>
          <a:p>
            <a:pPr lvl="2" indent="914400">
              <a:lnSpc>
                <a:spcPct val="90000"/>
              </a:lnSpc>
            </a:pPr>
            <a:r>
              <a:t>Getting a product to market early may be more important than finding defects in the program.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Need to define test cases for reportWeather, calibrate, test, startup and shutdown.</a:t>
            </a:r>
          </a:p>
          <a:p>
            <a:pPr/>
            <a:r>
              <a:t>Using a state model, identify sequences of state transitions to be tested and the event sequences to cause these transitions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The large ellipse on the left represents the set of all possible inputs to the program that is being tested.  The smaller unshaded ellipses represent the equivalence partitions.  A program being tested should process all of the members of an input equivalence partition in the same way.  You may need to define a separate input equivalence partition where the only common characteristic of the inputs is that they generate outputs within the same output patrician.  The shaded area in the left ellipse represents inputs that are valid.  The shaded area in the right ellipse represents exceptions that my occur.  </a:t>
            </a:r>
          </a:p>
          <a:p>
            <a:pPr/>
          </a:p>
          <a:p>
            <a:pPr/>
            <a:r>
              <a:t>Choose test cases from each partition and a selection of test cases on the boundaries of the partitions.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p>
            <a:pPr/>
            <a:r>
              <a:t>A program specification states that the program accepts four to eight inputs which are five-digit integers greater than 10,000.  </a:t>
            </a:r>
          </a:p>
          <a:p>
            <a:pPr/>
          </a:p>
          <a:p>
            <a:pPr/>
            <a:r>
              <a:t>When you use the specification of a system to identify equivalence partitions, this is called black-box testing.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Idea of component interface testing.  Assume that components A, B, and C have been integrated to create a larger component or subsystems.  The test cases are not applied to the individual components but rather to the interface of the composite component created by combining these components.  Interface errors in the composite component may not be detectable by testing the individual objects because these errors result from interactions between the objects in the component.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Shape 307"/>
          <p:cNvSpPr/>
          <p:nvPr>
            <p:ph type="sldImg"/>
          </p:nvPr>
        </p:nvSpPr>
        <p:spPr>
          <a:prstGeom prst="rect">
            <a:avLst/>
          </a:prstGeom>
        </p:spPr>
        <p:txBody>
          <a:bodyPr/>
          <a:lstStyle/>
          <a:p>
            <a:pPr/>
          </a:p>
        </p:txBody>
      </p:sp>
      <p:sp>
        <p:nvSpPr>
          <p:cNvPr id="308" name="Shape 308"/>
          <p:cNvSpPr/>
          <p:nvPr>
            <p:ph type="body" sz="quarter" idx="1"/>
          </p:nvPr>
        </p:nvSpPr>
        <p:spPr>
          <a:prstGeom prst="rect">
            <a:avLst/>
          </a:prstGeom>
        </p:spPr>
        <p:txBody>
          <a:bodyPr/>
          <a:lstStyle/>
          <a:p>
            <a:pPr/>
            <a:r>
              <a:t>Test cases derived from sequence diagram</a:t>
            </a:r>
          </a:p>
          <a:p>
            <a:pPr/>
          </a:p>
          <a:p>
            <a:pPr/>
            <a:r>
              <a:t>An input of a request for a report should have an associated acknowledgement. A report should ultimately be returned from the request. </a:t>
            </a:r>
          </a:p>
          <a:p>
            <a:pPr lvl="1" indent="457200"/>
            <a:r>
              <a:t>You should create summarized data that can be used to check that the report is correctly organized. </a:t>
            </a:r>
          </a:p>
          <a:p>
            <a:pPr/>
            <a:r>
              <a:t>An input request for a report to WeatherStation results in a summarized report being generated. </a:t>
            </a:r>
          </a:p>
          <a:p>
            <a:pPr lvl="1" indent="457200"/>
            <a:r>
              <a:t>Can be tested by creating raw data corresponding to the summary that you have prepared for the test of SatComms and checking that the WeatherStation object correctly produces this summary. This raw data is also used to test the WeatherData object.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Shape 364"/>
          <p:cNvSpPr/>
          <p:nvPr>
            <p:ph type="sldImg"/>
          </p:nvPr>
        </p:nvSpPr>
        <p:spPr>
          <a:prstGeom prst="rect">
            <a:avLst/>
          </a:prstGeom>
        </p:spPr>
        <p:txBody>
          <a:bodyPr/>
          <a:lstStyle/>
          <a:p>
            <a:pPr/>
          </a:p>
        </p:txBody>
      </p:sp>
      <p:sp>
        <p:nvSpPr>
          <p:cNvPr id="365" name="Shape 365"/>
          <p:cNvSpPr/>
          <p:nvPr>
            <p:ph type="body" sz="quarter" idx="1"/>
          </p:nvPr>
        </p:nvSpPr>
        <p:spPr>
          <a:prstGeom prst="rect">
            <a:avLst/>
          </a:prstGeom>
        </p:spPr>
        <p:txBody>
          <a:bodyPr/>
          <a:lstStyle/>
          <a:p>
            <a:pPr/>
            <a:r>
              <a:t>Test Driven Activities:</a:t>
            </a:r>
          </a:p>
          <a:p>
            <a:pPr/>
          </a:p>
          <a:p>
            <a:pPr marL="171450" indent="-171450">
              <a:buSzPct val="100000"/>
              <a:buFont typeface="Arial"/>
              <a:buChar char="•"/>
            </a:pPr>
            <a:r>
              <a:t>Start by identifying the increment of functionality that is required. This should normally be small and implementable in a few lines of code.</a:t>
            </a:r>
          </a:p>
          <a:p>
            <a:pPr marL="171450" indent="-171450">
              <a:buSzPct val="100000"/>
              <a:buFont typeface="Arial"/>
              <a:buChar char="•"/>
            </a:pPr>
          </a:p>
          <a:p>
            <a:pPr marL="171450" indent="-171450">
              <a:buSzPct val="100000"/>
              <a:buFont typeface="Arial"/>
              <a:buChar char="•"/>
            </a:pPr>
            <a:r>
              <a:t>Write a test for this functionality and implement this as an automated test. </a:t>
            </a:r>
          </a:p>
          <a:p>
            <a:pPr marL="171450" indent="-171450">
              <a:buSzPct val="100000"/>
              <a:buFont typeface="Arial"/>
              <a:buChar char="•"/>
            </a:pPr>
          </a:p>
          <a:p>
            <a:pPr marL="171450" indent="-171450">
              <a:buSzPct val="100000"/>
              <a:buFont typeface="Arial"/>
              <a:buChar char="•"/>
            </a:pPr>
            <a:r>
              <a:t>Run the test, along with all other tests that have been implemented. Initially, you have not implemented the functionality so the new test will fail. </a:t>
            </a:r>
          </a:p>
          <a:p>
            <a:pPr marL="171450" indent="-171450">
              <a:buSzPct val="100000"/>
              <a:buFont typeface="Arial"/>
              <a:buChar char="•"/>
            </a:pPr>
          </a:p>
          <a:p>
            <a:pPr marL="171450" indent="-171450">
              <a:buSzPct val="100000"/>
              <a:buFont typeface="Arial"/>
              <a:buChar char="•"/>
            </a:pPr>
            <a:r>
              <a:t>Implement the functionality and re-run the test. </a:t>
            </a:r>
          </a:p>
          <a:p>
            <a:pPr marL="171450" indent="-171450">
              <a:buSzPct val="100000"/>
              <a:buFont typeface="Arial"/>
              <a:buChar char="•"/>
            </a:pPr>
          </a:p>
          <a:p>
            <a:pPr marL="171450" indent="-171450">
              <a:buSzPct val="100000"/>
              <a:buFont typeface="Arial"/>
              <a:buChar char="•"/>
            </a:pPr>
            <a:r>
              <a:t>Once all tests run successfully, you move on to implementing the next chunk of functionality.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470025"/>
          </a:xfrm>
          <a:prstGeom prst="rect">
            <a:avLst/>
          </a:prstGeom>
        </p:spPr>
        <p:txBody>
          <a:bodyPr/>
          <a:lstStyle/>
          <a:p>
            <a:pPr/>
            <a:r>
              <a:t>Title Text</a:t>
            </a:r>
          </a:p>
        </p:txBody>
      </p:sp>
      <p:sp>
        <p:nvSpPr>
          <p:cNvPr id="15"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j-lt"/>
                <a:ea typeface="+mj-ea"/>
                <a:cs typeface="+mj-cs"/>
                <a:sym typeface="Calibri"/>
              </a:defRPr>
            </a:lvl1pPr>
            <a:lvl2pPr marL="0" indent="0" algn="ctr">
              <a:spcBef>
                <a:spcPts val="700"/>
              </a:spcBef>
              <a:buSzTx/>
              <a:buNone/>
              <a:defRPr sz="3200">
                <a:solidFill>
                  <a:srgbClr val="888888"/>
                </a:solidFill>
                <a:latin typeface="+mj-lt"/>
                <a:ea typeface="+mj-ea"/>
                <a:cs typeface="+mj-cs"/>
                <a:sym typeface="Calibri"/>
              </a:defRPr>
            </a:lvl2pPr>
            <a:lvl3pPr marL="0" indent="0" algn="ctr">
              <a:spcBef>
                <a:spcPts val="700"/>
              </a:spcBef>
              <a:buSzTx/>
              <a:buNone/>
              <a:defRPr sz="3200">
                <a:solidFill>
                  <a:srgbClr val="888888"/>
                </a:solidFill>
                <a:latin typeface="+mj-lt"/>
                <a:ea typeface="+mj-ea"/>
                <a:cs typeface="+mj-cs"/>
                <a:sym typeface="Calibri"/>
              </a:defRPr>
            </a:lvl3pPr>
            <a:lvl4pPr marL="0" indent="0" algn="ctr">
              <a:spcBef>
                <a:spcPts val="700"/>
              </a:spcBef>
              <a:buSzTx/>
              <a:buNone/>
              <a:defRPr sz="3200">
                <a:solidFill>
                  <a:srgbClr val="888888"/>
                </a:solidFill>
                <a:latin typeface="+mj-lt"/>
                <a:ea typeface="+mj-ea"/>
                <a:cs typeface="+mj-cs"/>
                <a:sym typeface="Calibri"/>
              </a:defRPr>
            </a:lvl4pPr>
            <a:lvl5pPr marL="0" indent="0" algn="ctr">
              <a:spcBef>
                <a:spcPts val="700"/>
              </a:spcBef>
              <a:buSzTx/>
              <a:buNone/>
              <a:defRPr sz="32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3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5"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6"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None/>
              <a:defRPr sz="2000">
                <a:solidFill>
                  <a:srgbClr val="888888"/>
                </a:solidFill>
                <a:latin typeface="+mj-lt"/>
                <a:ea typeface="+mj-ea"/>
                <a:cs typeface="+mj-cs"/>
                <a:sym typeface="Calibri"/>
              </a:defRPr>
            </a:lvl1pPr>
            <a:lvl2pPr marL="0" indent="0">
              <a:spcBef>
                <a:spcPts val="400"/>
              </a:spcBef>
              <a:buSzTx/>
              <a:buNone/>
              <a:defRPr sz="2000">
                <a:solidFill>
                  <a:srgbClr val="888888"/>
                </a:solidFill>
                <a:latin typeface="+mj-lt"/>
                <a:ea typeface="+mj-ea"/>
                <a:cs typeface="+mj-cs"/>
                <a:sym typeface="Calibri"/>
              </a:defRPr>
            </a:lvl2pPr>
            <a:lvl3pPr marL="0" indent="0">
              <a:spcBef>
                <a:spcPts val="400"/>
              </a:spcBef>
              <a:buSzTx/>
              <a:buNone/>
              <a:defRPr sz="2000">
                <a:solidFill>
                  <a:srgbClr val="888888"/>
                </a:solidFill>
                <a:latin typeface="+mj-lt"/>
                <a:ea typeface="+mj-ea"/>
                <a:cs typeface="+mj-cs"/>
                <a:sym typeface="Calibri"/>
              </a:defRPr>
            </a:lvl3pPr>
            <a:lvl4pPr marL="0" indent="0">
              <a:spcBef>
                <a:spcPts val="400"/>
              </a:spcBef>
              <a:buSzTx/>
              <a:buNone/>
              <a:defRPr sz="2000">
                <a:solidFill>
                  <a:srgbClr val="888888"/>
                </a:solidFill>
                <a:latin typeface="+mj-lt"/>
                <a:ea typeface="+mj-ea"/>
                <a:cs typeface="+mj-cs"/>
                <a:sym typeface="Calibri"/>
              </a:defRPr>
            </a:lvl4pPr>
            <a:lvl5pPr marL="0" indent="0">
              <a:spcBef>
                <a:spcPts val="400"/>
              </a:spcBef>
              <a:buSzTx/>
              <a:buNone/>
              <a:defRPr sz="20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45"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6"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j-lt"/>
                <a:ea typeface="+mj-ea"/>
                <a:cs typeface="+mj-cs"/>
                <a:sym typeface="Calibri"/>
              </a:defRPr>
            </a:lvl1pPr>
            <a:lvl2pPr marL="0" indent="0">
              <a:buSzTx/>
              <a:buFont typeface="Arial"/>
              <a:buNone/>
              <a:defRPr sz="2800">
                <a:solidFill>
                  <a:srgbClr val="000000"/>
                </a:solidFill>
                <a:latin typeface="+mj-lt"/>
                <a:ea typeface="+mj-ea"/>
                <a:cs typeface="+mj-cs"/>
                <a:sym typeface="Calibri"/>
              </a:defRPr>
            </a:lvl2pPr>
            <a:lvl3pPr marL="1234438" indent="-320038">
              <a:buFont typeface="Arial"/>
              <a:defRPr sz="2800">
                <a:solidFill>
                  <a:srgbClr val="000000"/>
                </a:solidFill>
                <a:latin typeface="+mj-lt"/>
                <a:ea typeface="+mj-ea"/>
                <a:cs typeface="+mj-cs"/>
                <a:sym typeface="Calibri"/>
              </a:defRPr>
            </a:lvl3pPr>
            <a:lvl4pPr marL="1727200" indent="-355600">
              <a:buFont typeface="Arial"/>
              <a:defRPr sz="2800">
                <a:solidFill>
                  <a:srgbClr val="000000"/>
                </a:solidFill>
                <a:latin typeface="+mj-lt"/>
                <a:ea typeface="+mj-ea"/>
                <a:cs typeface="+mj-cs"/>
                <a:sym typeface="Calibri"/>
              </a:defRPr>
            </a:lvl4pPr>
            <a:lvl5pPr marL="2184400" indent="-355600">
              <a:buFont typeface="Arial"/>
              <a:defRPr sz="28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6"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57"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58"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j-lt"/>
                <a:ea typeface="+mj-ea"/>
                <a:cs typeface="+mj-cs"/>
                <a:sym typeface="Calibri"/>
              </a:defRPr>
            </a:lvl1pPr>
            <a:lvl2pPr marL="0" indent="0">
              <a:spcBef>
                <a:spcPts val="500"/>
              </a:spcBef>
              <a:buSzTx/>
              <a:buNone/>
              <a:defRPr b="1">
                <a:solidFill>
                  <a:srgbClr val="000000"/>
                </a:solidFill>
                <a:latin typeface="+mj-lt"/>
                <a:ea typeface="+mj-ea"/>
                <a:cs typeface="+mj-cs"/>
                <a:sym typeface="Calibri"/>
              </a:defRPr>
            </a:lvl2pPr>
            <a:lvl3pPr marL="0" indent="0">
              <a:spcBef>
                <a:spcPts val="500"/>
              </a:spcBef>
              <a:buSzTx/>
              <a:buNone/>
              <a:defRPr b="1">
                <a:solidFill>
                  <a:srgbClr val="000000"/>
                </a:solidFill>
                <a:latin typeface="+mj-lt"/>
                <a:ea typeface="+mj-ea"/>
                <a:cs typeface="+mj-cs"/>
                <a:sym typeface="Calibri"/>
              </a:defRPr>
            </a:lvl3pPr>
            <a:lvl4pPr marL="0" indent="0">
              <a:spcBef>
                <a:spcPts val="500"/>
              </a:spcBef>
              <a:buSzTx/>
              <a:buNone/>
              <a:defRPr b="1">
                <a:solidFill>
                  <a:srgbClr val="000000"/>
                </a:solidFill>
                <a:latin typeface="+mj-lt"/>
                <a:ea typeface="+mj-ea"/>
                <a:cs typeface="+mj-cs"/>
                <a:sym typeface="Calibri"/>
              </a:defRPr>
            </a:lvl4pPr>
            <a:lvl5pPr marL="0" indent="0">
              <a:spcBef>
                <a:spcPts val="500"/>
              </a:spcBef>
              <a:buSzTx/>
              <a:buNone/>
              <a:defRPr b="1">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4645025" y="1535111"/>
            <a:ext cx="4041775" cy="639765"/>
          </a:xfrm>
          <a:prstGeom prst="rect">
            <a:avLst/>
          </a:prstGeom>
        </p:spPr>
        <p:txBody>
          <a:bodyPr anchor="b"/>
          <a:lstStyle/>
          <a:p>
            <a:pPr>
              <a:spcBef>
                <a:spcPts val="700"/>
              </a:spcBef>
              <a:buFont typeface="Arial"/>
              <a:buChar char="•"/>
              <a:defRPr sz="3200">
                <a:solidFill>
                  <a:srgbClr val="000000"/>
                </a:solidFill>
                <a:latin typeface="+mj-lt"/>
                <a:ea typeface="+mj-ea"/>
                <a:cs typeface="+mj-cs"/>
                <a:sym typeface="Calibr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9"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70"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71"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7"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88"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89"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0" name="Title Text"/>
          <p:cNvSpPr txBox="1"/>
          <p:nvPr>
            <p:ph type="title"/>
          </p:nvPr>
        </p:nvSpPr>
        <p:spPr>
          <a:xfrm>
            <a:off x="457200" y="273050"/>
            <a:ext cx="3008315" cy="1162050"/>
          </a:xfrm>
          <a:prstGeom prst="rect">
            <a:avLst/>
          </a:prstGeom>
        </p:spPr>
        <p:txBody>
          <a:bodyPr anchor="b"/>
          <a:lstStyle>
            <a:lvl1pPr>
              <a:defRPr sz="2000"/>
            </a:lvl1pPr>
          </a:lstStyle>
          <a:p>
            <a:pPr/>
            <a:r>
              <a:t>Title Text</a:t>
            </a:r>
          </a:p>
        </p:txBody>
      </p:sp>
      <p:sp>
        <p:nvSpPr>
          <p:cNvPr id="91"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j-lt"/>
                <a:ea typeface="+mj-ea"/>
                <a:cs typeface="+mj-cs"/>
                <a:sym typeface="Calibri"/>
              </a:defRPr>
            </a:lvl1pPr>
            <a:lvl2pPr marL="0" indent="0">
              <a:spcBef>
                <a:spcPts val="700"/>
              </a:spcBef>
              <a:buSzTx/>
              <a:buFont typeface="Arial"/>
              <a:buNone/>
              <a:defRPr sz="3200">
                <a:solidFill>
                  <a:srgbClr val="000000"/>
                </a:solidFill>
                <a:latin typeface="+mj-lt"/>
                <a:ea typeface="+mj-ea"/>
                <a:cs typeface="+mj-cs"/>
                <a:sym typeface="Calibri"/>
              </a:defRPr>
            </a:lvl2pPr>
            <a:lvl3pPr>
              <a:spcBef>
                <a:spcPts val="700"/>
              </a:spcBef>
              <a:buFont typeface="Arial"/>
              <a:defRPr sz="3200">
                <a:solidFill>
                  <a:srgbClr val="000000"/>
                </a:solidFill>
                <a:latin typeface="+mj-lt"/>
                <a:ea typeface="+mj-ea"/>
                <a:cs typeface="+mj-cs"/>
                <a:sym typeface="Calibri"/>
              </a:defRPr>
            </a:lvl3pPr>
            <a:lvl4pPr marL="1737360" indent="-365760">
              <a:spcBef>
                <a:spcPts val="700"/>
              </a:spcBef>
              <a:buFont typeface="Arial"/>
              <a:defRPr sz="3200">
                <a:solidFill>
                  <a:srgbClr val="000000"/>
                </a:solidFill>
                <a:latin typeface="+mj-lt"/>
                <a:ea typeface="+mj-ea"/>
                <a:cs typeface="+mj-cs"/>
                <a:sym typeface="Calibri"/>
              </a:defRPr>
            </a:lvl4pPr>
            <a:lvl5pPr marL="2194560" indent="-365760">
              <a:spcBef>
                <a:spcPts val="700"/>
              </a:spcBef>
              <a:buFont typeface="Arial"/>
              <a:defRPr sz="32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2" name="Text Placeholder 3"/>
          <p:cNvSpPr/>
          <p:nvPr>
            <p:ph type="body" sz="half" idx="21"/>
          </p:nvPr>
        </p:nvSpPr>
        <p:spPr>
          <a:xfrm>
            <a:off x="457198" y="1435100"/>
            <a:ext cx="3008316" cy="4691063"/>
          </a:xfrm>
          <a:prstGeom prst="rect">
            <a:avLst/>
          </a:prstGeom>
        </p:spPr>
        <p:txBody>
          <a:bodyPr/>
          <a:lstStyle/>
          <a:p>
            <a:pPr>
              <a:spcBef>
                <a:spcPts val="700"/>
              </a:spcBef>
              <a:buFont typeface="Arial"/>
              <a:buChar char="•"/>
              <a:defRPr sz="3200">
                <a:solidFill>
                  <a:srgbClr val="000000"/>
                </a:solidFill>
                <a:latin typeface="+mj-lt"/>
                <a:ea typeface="+mj-ea"/>
                <a:cs typeface="+mj-cs"/>
                <a:sym typeface="Calibri"/>
              </a:defRPr>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0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0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3" name="Title Text"/>
          <p:cNvSpPr txBox="1"/>
          <p:nvPr>
            <p:ph type="title"/>
          </p:nvPr>
        </p:nvSpPr>
        <p:spPr>
          <a:xfrm>
            <a:off x="1792288" y="4800600"/>
            <a:ext cx="5486402" cy="566738"/>
          </a:xfrm>
          <a:prstGeom prst="rect">
            <a:avLst/>
          </a:prstGeom>
        </p:spPr>
        <p:txBody>
          <a:bodyPr anchor="b"/>
          <a:lstStyle>
            <a:lvl1pPr>
              <a:defRPr sz="2000"/>
            </a:lvl1pPr>
          </a:lstStyle>
          <a:p>
            <a:pPr/>
            <a:r>
              <a:t>Title Text</a:t>
            </a:r>
          </a:p>
        </p:txBody>
      </p:sp>
      <p:sp>
        <p:nvSpPr>
          <p:cNvPr id="104"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105"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None/>
              <a:defRPr sz="1400">
                <a:solidFill>
                  <a:srgbClr val="000000"/>
                </a:solidFill>
                <a:latin typeface="+mj-lt"/>
                <a:ea typeface="+mj-ea"/>
                <a:cs typeface="+mj-cs"/>
                <a:sym typeface="Calibri"/>
              </a:defRPr>
            </a:lvl1pPr>
            <a:lvl2pPr marL="0" indent="0">
              <a:spcBef>
                <a:spcPts val="300"/>
              </a:spcBef>
              <a:buSzTx/>
              <a:buNone/>
              <a:defRPr sz="1400">
                <a:solidFill>
                  <a:srgbClr val="000000"/>
                </a:solidFill>
                <a:latin typeface="+mj-lt"/>
                <a:ea typeface="+mj-ea"/>
                <a:cs typeface="+mj-cs"/>
                <a:sym typeface="Calibri"/>
              </a:defRPr>
            </a:lvl2pPr>
            <a:lvl3pPr marL="0" indent="0">
              <a:spcBef>
                <a:spcPts val="300"/>
              </a:spcBef>
              <a:buSzTx/>
              <a:buNone/>
              <a:defRPr sz="1400">
                <a:solidFill>
                  <a:srgbClr val="000000"/>
                </a:solidFill>
                <a:latin typeface="+mj-lt"/>
                <a:ea typeface="+mj-ea"/>
                <a:cs typeface="+mj-cs"/>
                <a:sym typeface="Calibri"/>
              </a:defRPr>
            </a:lvl3pPr>
            <a:lvl4pPr marL="0" indent="0">
              <a:spcBef>
                <a:spcPts val="300"/>
              </a:spcBef>
              <a:buSzTx/>
              <a:buNone/>
              <a:defRPr sz="1400">
                <a:solidFill>
                  <a:srgbClr val="000000"/>
                </a:solidFill>
                <a:latin typeface="+mj-lt"/>
                <a:ea typeface="+mj-ea"/>
                <a:cs typeface="+mj-cs"/>
                <a:sym typeface="Calibri"/>
              </a:defRPr>
            </a:lvl4pPr>
            <a:lvl5pPr marL="0" indent="0">
              <a:spcBef>
                <a:spcPts val="300"/>
              </a:spcBef>
              <a:buSzTx/>
              <a:buNone/>
              <a:defRPr sz="14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16" name="Title 1"/>
          <p:cNvSpPr txBox="1"/>
          <p:nvPr>
            <p:ph type="ctrTitle"/>
          </p:nvPr>
        </p:nvSpPr>
        <p:spPr>
          <a:xfrm>
            <a:off x="685800" y="1409995"/>
            <a:ext cx="7772400" cy="1470027"/>
          </a:xfrm>
          <a:prstGeom prst="rect">
            <a:avLst/>
          </a:prstGeom>
        </p:spPr>
        <p:txBody>
          <a:bodyPr/>
          <a:lstStyle/>
          <a:p>
            <a:pPr/>
            <a:r>
              <a:t>Chapter 8 – Software Testing</a:t>
            </a:r>
          </a:p>
        </p:txBody>
      </p:sp>
      <p:sp>
        <p:nvSpPr>
          <p:cNvPr id="117"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TextBox 4"/>
          <p:cNvSpPr txBox="1"/>
          <p:nvPr/>
        </p:nvSpPr>
        <p:spPr>
          <a:xfrm>
            <a:off x="510857" y="703263"/>
            <a:ext cx="2760163"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595959"/>
                </a:solidFill>
                <a:latin typeface="Arial"/>
                <a:ea typeface="Arial"/>
                <a:cs typeface="Arial"/>
                <a:sym typeface="Arial"/>
              </a:defRPr>
            </a:lvl1pPr>
          </a:lstStyle>
          <a:p>
            <a:pPr/>
            <a:r>
              <a:t>CS 425  October 29, 2024</a:t>
            </a:r>
          </a:p>
        </p:txBody>
      </p:sp>
      <p:sp>
        <p:nvSpPr>
          <p:cNvPr id="119" name="Subtitle 2"/>
          <p:cNvSpPr txBox="1"/>
          <p:nvPr/>
        </p:nvSpPr>
        <p:spPr>
          <a:xfrm>
            <a:off x="1417319" y="2808422"/>
            <a:ext cx="6309362" cy="16654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sz="3200">
                <a:solidFill>
                  <a:srgbClr val="595959"/>
                </a:solidFill>
                <a:latin typeface="+mj-lt"/>
                <a:ea typeface="+mj-ea"/>
                <a:cs typeface="+mj-cs"/>
                <a:sym typeface="Calibri"/>
              </a:defRPr>
            </a:pPr>
            <a:r>
              <a:t>Ian Sommerville, </a:t>
            </a:r>
            <a:endParaRPr>
              <a:latin typeface="Arial"/>
              <a:ea typeface="Arial"/>
              <a:cs typeface="Arial"/>
              <a:sym typeface="Arial"/>
            </a:endParaRPr>
          </a:p>
          <a:p>
            <a:pPr algn="ctr">
              <a:spcBef>
                <a:spcPts val="700"/>
              </a:spcBef>
              <a:defRPr i="1" sz="3200">
                <a:solidFill>
                  <a:srgbClr val="0070C0"/>
                </a:solidFill>
                <a:latin typeface="+mj-lt"/>
                <a:ea typeface="+mj-ea"/>
                <a:cs typeface="+mj-cs"/>
                <a:sym typeface="Calibri"/>
              </a:defRPr>
            </a:pPr>
            <a:r>
              <a:t>Software Engineering</a:t>
            </a:r>
            <a:r>
              <a:rPr i="0">
                <a:solidFill>
                  <a:srgbClr val="595959"/>
                </a:solidFill>
              </a:rPr>
              <a:t>, 10</a:t>
            </a:r>
            <a:r>
              <a:rPr baseline="30000" i="0">
                <a:solidFill>
                  <a:srgbClr val="595959"/>
                </a:solidFill>
              </a:rPr>
              <a:t>th</a:t>
            </a:r>
            <a:r>
              <a:rPr i="0">
                <a:solidFill>
                  <a:srgbClr val="595959"/>
                </a:solidFill>
              </a:rPr>
              <a:t> Edition</a:t>
            </a:r>
            <a:endParaRPr>
              <a:latin typeface="Arial"/>
              <a:ea typeface="Arial"/>
              <a:cs typeface="Arial"/>
              <a:sym typeface="Arial"/>
            </a:endParaRPr>
          </a:p>
          <a:p>
            <a:pPr algn="ctr">
              <a:spcBef>
                <a:spcPts val="700"/>
              </a:spcBef>
              <a:defRPr sz="3200">
                <a:solidFill>
                  <a:srgbClr val="595959"/>
                </a:solidFill>
                <a:latin typeface="+mj-lt"/>
                <a:ea typeface="+mj-ea"/>
                <a:cs typeface="+mj-cs"/>
                <a:sym typeface="Calibri"/>
              </a:defRPr>
            </a:pPr>
            <a:r>
              <a:t>Pearson Education, Addison-Wesley</a:t>
            </a:r>
          </a:p>
        </p:txBody>
      </p:sp>
      <p:sp>
        <p:nvSpPr>
          <p:cNvPr id="120" name="Rectangle 8"/>
          <p:cNvSpPr txBox="1"/>
          <p:nvPr/>
        </p:nvSpPr>
        <p:spPr>
          <a:xfrm>
            <a:off x="585443" y="5227716"/>
            <a:ext cx="8052731" cy="6251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latin typeface="+mj-lt"/>
                <a:ea typeface="+mj-ea"/>
                <a:cs typeface="+mj-cs"/>
                <a:sym typeface="Calibri"/>
              </a:defRPr>
            </a:pPr>
            <a:r>
              <a:t>Note: These are a slightly modified version of Chapter 8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69" name="Rectangle 2"/>
          <p:cNvSpPr txBox="1"/>
          <p:nvPr>
            <p:ph type="title"/>
          </p:nvPr>
        </p:nvSpPr>
        <p:spPr>
          <a:xfrm>
            <a:off x="457199" y="274638"/>
            <a:ext cx="7293234" cy="1143001"/>
          </a:xfrm>
          <a:prstGeom prst="rect">
            <a:avLst/>
          </a:prstGeom>
        </p:spPr>
        <p:txBody>
          <a:bodyPr/>
          <a:lstStyle/>
          <a:p>
            <a:pPr/>
            <a:r>
              <a:t>Inspections and testing</a:t>
            </a:r>
          </a:p>
        </p:txBody>
      </p:sp>
      <p:sp>
        <p:nvSpPr>
          <p:cNvPr id="170" name="Rectangle 3"/>
          <p:cNvSpPr txBox="1"/>
          <p:nvPr>
            <p:ph type="body" idx="1"/>
          </p:nvPr>
        </p:nvSpPr>
        <p:spPr>
          <a:xfrm>
            <a:off x="457200" y="1600200"/>
            <a:ext cx="8229600" cy="4525963"/>
          </a:xfrm>
          <a:prstGeom prst="rect">
            <a:avLst/>
          </a:prstGeom>
        </p:spPr>
        <p:txBody>
          <a:bodyPr/>
          <a:lstStyle/>
          <a:p>
            <a:pPr/>
            <a:r>
              <a:t>Inspections and testing are complementary and not opposing verification techniques.</a:t>
            </a:r>
          </a:p>
          <a:p>
            <a:pPr/>
            <a:r>
              <a:t>Both should be used during the V &amp; V process.</a:t>
            </a:r>
          </a:p>
          <a:p>
            <a:pPr/>
            <a:r>
              <a:t>Inspections can check conformance with a specification but not conformance with the customer’s real requirements.</a:t>
            </a:r>
          </a:p>
          <a:p>
            <a:pPr/>
            <a:r>
              <a:t>Inspections cannot check non-functional characteristics such as performance, usability, etc.</a:t>
            </a:r>
          </a:p>
        </p:txBody>
      </p:sp>
      <p:sp>
        <p:nvSpPr>
          <p:cNvPr id="17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74" name="Title 1"/>
          <p:cNvSpPr txBox="1"/>
          <p:nvPr>
            <p:ph type="title"/>
          </p:nvPr>
        </p:nvSpPr>
        <p:spPr>
          <a:xfrm>
            <a:off x="457199" y="274638"/>
            <a:ext cx="7293234" cy="1143001"/>
          </a:xfrm>
          <a:prstGeom prst="rect">
            <a:avLst/>
          </a:prstGeom>
        </p:spPr>
        <p:txBody>
          <a:bodyPr/>
          <a:lstStyle/>
          <a:p>
            <a:pPr/>
            <a:r>
              <a:t>A model of the software testing process </a:t>
            </a:r>
          </a:p>
        </p:txBody>
      </p:sp>
      <p:sp>
        <p:nvSpPr>
          <p:cNvPr id="17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 name="Picture 6" descr="Picture 6"/>
          <p:cNvPicPr>
            <a:picLocks noChangeAspect="1"/>
          </p:cNvPicPr>
          <p:nvPr/>
        </p:nvPicPr>
        <p:blipFill>
          <a:blip r:embed="rId2">
            <a:extLst/>
          </a:blip>
          <a:stretch>
            <a:fillRect/>
          </a:stretch>
        </p:blipFill>
        <p:spPr>
          <a:xfrm>
            <a:off x="253083" y="2655235"/>
            <a:ext cx="8744371" cy="183549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79" name="Title 1"/>
          <p:cNvSpPr txBox="1"/>
          <p:nvPr>
            <p:ph type="title"/>
          </p:nvPr>
        </p:nvSpPr>
        <p:spPr>
          <a:xfrm>
            <a:off x="457199" y="274638"/>
            <a:ext cx="7293234" cy="1143001"/>
          </a:xfrm>
          <a:prstGeom prst="rect">
            <a:avLst/>
          </a:prstGeom>
        </p:spPr>
        <p:txBody>
          <a:bodyPr/>
          <a:lstStyle/>
          <a:p>
            <a:pPr/>
            <a:r>
              <a:t>Stages of testing</a:t>
            </a:r>
          </a:p>
        </p:txBody>
      </p:sp>
      <p:sp>
        <p:nvSpPr>
          <p:cNvPr id="180" name="Content Placeholder 2"/>
          <p:cNvSpPr txBox="1"/>
          <p:nvPr>
            <p:ph type="body" idx="1"/>
          </p:nvPr>
        </p:nvSpPr>
        <p:spPr>
          <a:xfrm>
            <a:off x="457200" y="1600200"/>
            <a:ext cx="8229600" cy="4525963"/>
          </a:xfrm>
          <a:prstGeom prst="rect">
            <a:avLst/>
          </a:prstGeom>
        </p:spPr>
        <p:txBody>
          <a:bodyPr/>
          <a:lstStyle/>
          <a:p>
            <a:pPr/>
            <a:r>
              <a:t>Development testing, where the system is tested during development to discover bugs and defects. </a:t>
            </a:r>
          </a:p>
          <a:p>
            <a:pPr/>
            <a:r>
              <a:t>Release testing, where a separate testing team test a complete version of the system before it is released to users. </a:t>
            </a:r>
          </a:p>
          <a:p>
            <a:pPr/>
            <a:r>
              <a:t>User testing, where users or potential users of a system test the system in their own environment.</a:t>
            </a:r>
          </a:p>
        </p:txBody>
      </p:sp>
      <p:sp>
        <p:nvSpPr>
          <p:cNvPr id="18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84" name="Title 1"/>
          <p:cNvSpPr txBox="1"/>
          <p:nvPr>
            <p:ph type="title"/>
          </p:nvPr>
        </p:nvSpPr>
        <p:spPr>
          <a:xfrm>
            <a:off x="457200" y="2218289"/>
            <a:ext cx="8229600" cy="1143002"/>
          </a:xfrm>
          <a:prstGeom prst="rect">
            <a:avLst/>
          </a:prstGeom>
        </p:spPr>
        <p:txBody>
          <a:bodyPr/>
          <a:lstStyle>
            <a:lvl1pPr algn="ctr"/>
          </a:lstStyle>
          <a:p>
            <a:pPr/>
            <a:r>
              <a:t>Development testing</a:t>
            </a:r>
          </a:p>
        </p:txBody>
      </p:sp>
      <p:sp>
        <p:nvSpPr>
          <p:cNvPr id="185" name="Content Placeholder 2"/>
          <p:cNvSpPr txBox="1"/>
          <p:nvPr>
            <p:ph type="body" idx="1"/>
          </p:nvPr>
        </p:nvSpPr>
        <p:spPr>
          <a:xfrm>
            <a:off x="457200" y="1600200"/>
            <a:ext cx="8229600" cy="4525963"/>
          </a:xfrm>
          <a:prstGeom prst="rect">
            <a:avLst/>
          </a:prstGeom>
        </p:spPr>
        <p:txBody>
          <a:bodyPr/>
          <a:lstStyle/>
          <a:p>
            <a:pPr/>
          </a:p>
        </p:txBody>
      </p:sp>
      <p:sp>
        <p:nvSpPr>
          <p:cNvPr id="18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Picture 2" descr="Picture 2"/>
          <p:cNvPicPr>
            <a:picLocks noChangeAspect="1"/>
          </p:cNvPicPr>
          <p:nvPr/>
        </p:nvPicPr>
        <p:blipFill>
          <a:blip r:embed="rId2">
            <a:extLst/>
          </a:blip>
          <a:stretch>
            <a:fillRect/>
          </a:stretch>
        </p:blipFill>
        <p:spPr>
          <a:xfrm>
            <a:off x="285750" y="3410225"/>
            <a:ext cx="8572500" cy="26670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90" name="Title 1"/>
          <p:cNvSpPr txBox="1"/>
          <p:nvPr>
            <p:ph type="title"/>
          </p:nvPr>
        </p:nvSpPr>
        <p:spPr>
          <a:xfrm>
            <a:off x="457199" y="274638"/>
            <a:ext cx="7293234" cy="1143001"/>
          </a:xfrm>
          <a:prstGeom prst="rect">
            <a:avLst/>
          </a:prstGeom>
        </p:spPr>
        <p:txBody>
          <a:bodyPr/>
          <a:lstStyle/>
          <a:p>
            <a:pPr/>
            <a:r>
              <a:t>Development testing</a:t>
            </a:r>
          </a:p>
        </p:txBody>
      </p:sp>
      <p:sp>
        <p:nvSpPr>
          <p:cNvPr id="191" name="Content Placeholder 2"/>
          <p:cNvSpPr txBox="1"/>
          <p:nvPr>
            <p:ph type="body" idx="1"/>
          </p:nvPr>
        </p:nvSpPr>
        <p:spPr>
          <a:xfrm>
            <a:off x="457200" y="1600200"/>
            <a:ext cx="8229600" cy="4525963"/>
          </a:xfrm>
          <a:prstGeom prst="rect">
            <a:avLst/>
          </a:prstGeom>
        </p:spPr>
        <p:txBody>
          <a:bodyPr/>
          <a:lstStyle/>
          <a:p>
            <a:pPr/>
            <a:r>
              <a:t>Development testing includes all testing activities that are carried out by the team developing the system. </a:t>
            </a:r>
          </a:p>
          <a:p>
            <a:pPr lvl="1" marL="742950" indent="-285750">
              <a:spcBef>
                <a:spcPts val="300"/>
              </a:spcBef>
              <a:defRPr sz="2000"/>
            </a:pPr>
            <a:r>
              <a:t>Unit testing, where individual program units or object classes are tested. Unit testing should focus on testing the functionality of objects or methods.</a:t>
            </a:r>
          </a:p>
          <a:p>
            <a:pPr lvl="1" marL="742950" indent="-285750">
              <a:spcBef>
                <a:spcPts val="300"/>
              </a:spcBef>
              <a:defRPr sz="2000"/>
            </a:pPr>
            <a:r>
              <a:t>Component testing, where several individual units are integrated to create composite components. Component testing should focus on testing component interfaces.</a:t>
            </a:r>
          </a:p>
          <a:p>
            <a:pPr lvl="1" marL="742950" indent="-285750">
              <a:spcBef>
                <a:spcPts val="300"/>
              </a:spcBef>
              <a:defRPr sz="2000"/>
            </a:pPr>
            <a:r>
              <a:t>System testing, where some or all of the components in a system are integrated and the system is tested as a whole. System testing should focus on testing component interactions.</a:t>
            </a:r>
          </a:p>
        </p:txBody>
      </p:sp>
      <p:sp>
        <p:nvSpPr>
          <p:cNvPr id="19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95" name="Rectangle 2"/>
          <p:cNvSpPr txBox="1"/>
          <p:nvPr>
            <p:ph type="title"/>
          </p:nvPr>
        </p:nvSpPr>
        <p:spPr>
          <a:xfrm>
            <a:off x="457199" y="274638"/>
            <a:ext cx="7293234" cy="1143001"/>
          </a:xfrm>
          <a:prstGeom prst="rect">
            <a:avLst/>
          </a:prstGeom>
        </p:spPr>
        <p:txBody>
          <a:bodyPr/>
          <a:lstStyle/>
          <a:p>
            <a:pPr/>
            <a:r>
              <a:t>Unit testing</a:t>
            </a:r>
          </a:p>
        </p:txBody>
      </p:sp>
      <p:sp>
        <p:nvSpPr>
          <p:cNvPr id="196" name="Rectangle 3"/>
          <p:cNvSpPr txBox="1"/>
          <p:nvPr>
            <p:ph type="body" idx="1"/>
          </p:nvPr>
        </p:nvSpPr>
        <p:spPr>
          <a:xfrm>
            <a:off x="457200" y="1600200"/>
            <a:ext cx="8229600" cy="4525963"/>
          </a:xfrm>
          <a:prstGeom prst="rect">
            <a:avLst/>
          </a:prstGeom>
        </p:spPr>
        <p:txBody>
          <a:bodyPr/>
          <a:lstStyle/>
          <a:p>
            <a:pPr/>
            <a:r>
              <a:t>Unit testing is the process of testing individual components in isolation.</a:t>
            </a:r>
          </a:p>
          <a:p>
            <a:pPr/>
            <a:r>
              <a:t>It is a defect testing process.</a:t>
            </a:r>
          </a:p>
          <a:p>
            <a:pPr/>
            <a:r>
              <a:t>Units may be:</a:t>
            </a:r>
          </a:p>
          <a:p>
            <a:pPr lvl="1" marL="742950" indent="-285750">
              <a:spcBef>
                <a:spcPts val="300"/>
              </a:spcBef>
              <a:defRPr sz="2000"/>
            </a:pPr>
            <a:r>
              <a:t>Individual functions or methods within an object </a:t>
            </a:r>
          </a:p>
          <a:p>
            <a:pPr lvl="1" marL="742950" indent="-285750">
              <a:spcBef>
                <a:spcPts val="300"/>
              </a:spcBef>
              <a:defRPr sz="2000"/>
            </a:pPr>
            <a:r>
              <a:t>Object classes with several attributes and methods </a:t>
            </a:r>
          </a:p>
          <a:p>
            <a:pPr lvl="1" marL="742950" indent="-285750">
              <a:spcBef>
                <a:spcPts val="300"/>
              </a:spcBef>
              <a:defRPr sz="2000"/>
            </a:pPr>
            <a:r>
              <a:t>Composite components with defined interfaces used to access their functionality.</a:t>
            </a:r>
          </a:p>
        </p:txBody>
      </p:sp>
      <p:sp>
        <p:nvSpPr>
          <p:cNvPr id="19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00" name="Rectangle 2"/>
          <p:cNvSpPr txBox="1"/>
          <p:nvPr>
            <p:ph type="title"/>
          </p:nvPr>
        </p:nvSpPr>
        <p:spPr>
          <a:xfrm>
            <a:off x="457199" y="274638"/>
            <a:ext cx="7293234" cy="1143001"/>
          </a:xfrm>
          <a:prstGeom prst="rect">
            <a:avLst/>
          </a:prstGeom>
        </p:spPr>
        <p:txBody>
          <a:bodyPr/>
          <a:lstStyle/>
          <a:p>
            <a:pPr/>
            <a:r>
              <a:t>Object class testing</a:t>
            </a:r>
          </a:p>
        </p:txBody>
      </p:sp>
      <p:sp>
        <p:nvSpPr>
          <p:cNvPr id="201" name="Rectangle 3"/>
          <p:cNvSpPr txBox="1"/>
          <p:nvPr>
            <p:ph type="body" idx="1"/>
          </p:nvPr>
        </p:nvSpPr>
        <p:spPr>
          <a:xfrm>
            <a:off x="457200" y="1600200"/>
            <a:ext cx="8229600" cy="4525963"/>
          </a:xfrm>
          <a:prstGeom prst="rect">
            <a:avLst/>
          </a:prstGeom>
        </p:spPr>
        <p:txBody>
          <a:bodyPr/>
          <a:lstStyle/>
          <a:p>
            <a:pPr/>
            <a:r>
              <a:t>Complete test coverage of a class involves</a:t>
            </a:r>
          </a:p>
          <a:p>
            <a:pPr lvl="1" marL="742950" indent="-285750">
              <a:spcBef>
                <a:spcPts val="300"/>
              </a:spcBef>
              <a:defRPr sz="2000"/>
            </a:pPr>
            <a:r>
              <a:t>Testing all operations associated with an object </a:t>
            </a:r>
          </a:p>
          <a:p>
            <a:pPr lvl="1" marL="742950" indent="-285750">
              <a:spcBef>
                <a:spcPts val="300"/>
              </a:spcBef>
              <a:defRPr sz="2000"/>
            </a:pPr>
            <a:r>
              <a:t>Setting and interrogating all object attributes </a:t>
            </a:r>
          </a:p>
          <a:p>
            <a:pPr lvl="1" marL="742950" indent="-285750">
              <a:spcBef>
                <a:spcPts val="300"/>
              </a:spcBef>
              <a:defRPr sz="2000"/>
            </a:pPr>
            <a:r>
              <a:t>Exercising the object in all possible states.</a:t>
            </a:r>
          </a:p>
          <a:p>
            <a:pPr/>
            <a:r>
              <a:t>Inheritance makes it more difficult to design object class tests as the information to be tested is not localised.</a:t>
            </a:r>
          </a:p>
        </p:txBody>
      </p:sp>
      <p:sp>
        <p:nvSpPr>
          <p:cNvPr id="20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05" name="Title 1"/>
          <p:cNvSpPr txBox="1"/>
          <p:nvPr>
            <p:ph type="title"/>
          </p:nvPr>
        </p:nvSpPr>
        <p:spPr>
          <a:xfrm>
            <a:off x="457199" y="274638"/>
            <a:ext cx="7293234" cy="1143001"/>
          </a:xfrm>
          <a:prstGeom prst="rect">
            <a:avLst/>
          </a:prstGeom>
        </p:spPr>
        <p:txBody>
          <a:bodyPr/>
          <a:lstStyle/>
          <a:p>
            <a:pPr/>
            <a:r>
              <a:t>The weather station object interface </a:t>
            </a:r>
          </a:p>
        </p:txBody>
      </p:sp>
      <p:pic>
        <p:nvPicPr>
          <p:cNvPr id="206" name="Content Placeholder 3" descr="Content Placeholder 3"/>
          <p:cNvPicPr>
            <a:picLocks noChangeAspect="1"/>
          </p:cNvPicPr>
          <p:nvPr/>
        </p:nvPicPr>
        <p:blipFill>
          <a:blip r:embed="rId3">
            <a:extLst/>
          </a:blip>
          <a:stretch>
            <a:fillRect/>
          </a:stretch>
        </p:blipFill>
        <p:spPr>
          <a:xfrm>
            <a:off x="559924" y="1886249"/>
            <a:ext cx="3529033" cy="3725075"/>
          </a:xfrm>
          <a:prstGeom prst="rect">
            <a:avLst/>
          </a:prstGeom>
          <a:ln w="12700">
            <a:miter lim="400000"/>
          </a:ln>
        </p:spPr>
      </p:pic>
      <p:sp>
        <p:nvSpPr>
          <p:cNvPr id="20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Rectangle 3"/>
          <p:cNvSpPr txBox="1"/>
          <p:nvPr/>
        </p:nvSpPr>
        <p:spPr>
          <a:xfrm>
            <a:off x="4217670" y="1600201"/>
            <a:ext cx="4423410" cy="288982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600"/>
              </a:spcBef>
              <a:buSzPct val="100000"/>
              <a:buChar char="◇"/>
              <a:defRPr sz="2400">
                <a:solidFill>
                  <a:srgbClr val="46424D"/>
                </a:solidFill>
                <a:latin typeface="Arial"/>
                <a:ea typeface="Arial"/>
                <a:cs typeface="Arial"/>
                <a:sym typeface="Arial"/>
              </a:defRPr>
            </a:pPr>
            <a:r>
              <a:t>For example:</a:t>
            </a:r>
          </a:p>
          <a:p>
            <a:pPr lvl="1" marL="742950" indent="-285750">
              <a:spcBef>
                <a:spcPts val="300"/>
              </a:spcBef>
              <a:buSzPct val="100000"/>
              <a:buChar char="▪"/>
              <a:defRPr sz="2000">
                <a:solidFill>
                  <a:srgbClr val="46424D"/>
                </a:solidFill>
                <a:latin typeface="Arial"/>
                <a:ea typeface="Arial"/>
                <a:cs typeface="Arial"/>
                <a:sym typeface="Arial"/>
              </a:defRPr>
            </a:pPr>
            <a:r>
              <a:t>Shutdown -&gt; Running-&gt; Shutdown</a:t>
            </a:r>
          </a:p>
          <a:p>
            <a:pPr lvl="1" marL="742950" indent="-285750">
              <a:spcBef>
                <a:spcPts val="300"/>
              </a:spcBef>
              <a:buSzPct val="100000"/>
              <a:buChar char="▪"/>
              <a:defRPr sz="2000">
                <a:solidFill>
                  <a:srgbClr val="46424D"/>
                </a:solidFill>
                <a:latin typeface="Arial"/>
                <a:ea typeface="Arial"/>
                <a:cs typeface="Arial"/>
                <a:sym typeface="Arial"/>
              </a:defRPr>
            </a:pPr>
            <a:r>
              <a:t>Configuring-&gt; Running-&gt; Testing -&gt; Transmitting -&gt; Running</a:t>
            </a:r>
          </a:p>
          <a:p>
            <a:pPr lvl="1" marL="742950" indent="-285750">
              <a:spcBef>
                <a:spcPts val="300"/>
              </a:spcBef>
              <a:buSzPct val="100000"/>
              <a:buChar char="▪"/>
              <a:defRPr sz="2000">
                <a:solidFill>
                  <a:srgbClr val="46424D"/>
                </a:solidFill>
                <a:latin typeface="Arial"/>
                <a:ea typeface="Arial"/>
                <a:cs typeface="Arial"/>
                <a:sym typeface="Arial"/>
              </a:defRPr>
            </a:pPr>
            <a:r>
              <a:t>Running-&gt; Collecting-&gt; Running-&gt; Summarizing -&gt; Transmitting -&gt; Running</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13" name="Title 1"/>
          <p:cNvSpPr txBox="1"/>
          <p:nvPr>
            <p:ph type="title"/>
          </p:nvPr>
        </p:nvSpPr>
        <p:spPr>
          <a:xfrm>
            <a:off x="457199" y="274638"/>
            <a:ext cx="7293234" cy="1143001"/>
          </a:xfrm>
          <a:prstGeom prst="rect">
            <a:avLst/>
          </a:prstGeom>
        </p:spPr>
        <p:txBody>
          <a:bodyPr/>
          <a:lstStyle/>
          <a:p>
            <a:pPr/>
            <a:r>
              <a:t>Automated testing</a:t>
            </a:r>
          </a:p>
        </p:txBody>
      </p:sp>
      <p:sp>
        <p:nvSpPr>
          <p:cNvPr id="214" name="Content Placeholder 2"/>
          <p:cNvSpPr txBox="1"/>
          <p:nvPr>
            <p:ph type="body" idx="1"/>
          </p:nvPr>
        </p:nvSpPr>
        <p:spPr>
          <a:xfrm>
            <a:off x="457200" y="1600200"/>
            <a:ext cx="8229600" cy="4525963"/>
          </a:xfrm>
          <a:prstGeom prst="rect">
            <a:avLst/>
          </a:prstGeom>
        </p:spPr>
        <p:txBody>
          <a:bodyPr/>
          <a:lstStyle/>
          <a:p>
            <a:pPr/>
            <a:r>
              <a:t>Whenever possible, unit testing should be automated so that tests are run and checked without manual intervention.</a:t>
            </a:r>
          </a:p>
          <a:p>
            <a:pPr/>
            <a:r>
              <a:t>In automated unit testing, you make use of a test automation framework (such as JUnit) to write and run your program tests. </a:t>
            </a:r>
          </a:p>
          <a:p>
            <a:pPr/>
            <a:r>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21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18" name="Title 1"/>
          <p:cNvSpPr txBox="1"/>
          <p:nvPr>
            <p:ph type="title"/>
          </p:nvPr>
        </p:nvSpPr>
        <p:spPr>
          <a:xfrm>
            <a:off x="457199" y="274638"/>
            <a:ext cx="7293234" cy="1143001"/>
          </a:xfrm>
          <a:prstGeom prst="rect">
            <a:avLst/>
          </a:prstGeom>
        </p:spPr>
        <p:txBody>
          <a:bodyPr/>
          <a:lstStyle/>
          <a:p>
            <a:pPr/>
            <a:r>
              <a:t>Automated test components</a:t>
            </a:r>
          </a:p>
        </p:txBody>
      </p:sp>
      <p:sp>
        <p:nvSpPr>
          <p:cNvPr id="219" name="Content Placeholder 2"/>
          <p:cNvSpPr txBox="1"/>
          <p:nvPr>
            <p:ph type="body" idx="1"/>
          </p:nvPr>
        </p:nvSpPr>
        <p:spPr>
          <a:xfrm>
            <a:off x="457200" y="1600200"/>
            <a:ext cx="8229600" cy="4525963"/>
          </a:xfrm>
          <a:prstGeom prst="rect">
            <a:avLst/>
          </a:prstGeom>
        </p:spPr>
        <p:txBody>
          <a:bodyPr/>
          <a:lstStyle/>
          <a:p>
            <a:pPr/>
            <a:r>
              <a:t>A setup part, where you initialize the system with the test case, namely the inputs and expected outputs.</a:t>
            </a:r>
          </a:p>
          <a:p>
            <a:pPr/>
            <a:r>
              <a:t>A call part, where you call the object or method to be tested.</a:t>
            </a:r>
          </a:p>
          <a:p>
            <a:pPr/>
            <a:r>
              <a:t>An assertion part where you compare the result of the call with the expected result. If the assertion evaluates to true, the test has been successful  if false, then it has failed.</a:t>
            </a:r>
          </a:p>
        </p:txBody>
      </p:sp>
      <p:sp>
        <p:nvSpPr>
          <p:cNvPr id="22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23" name="Title 1"/>
          <p:cNvSpPr txBox="1"/>
          <p:nvPr>
            <p:ph type="title"/>
          </p:nvPr>
        </p:nvSpPr>
        <p:spPr>
          <a:xfrm>
            <a:off x="457199" y="274638"/>
            <a:ext cx="7293234" cy="1143001"/>
          </a:xfrm>
          <a:prstGeom prst="rect">
            <a:avLst/>
          </a:prstGeom>
        </p:spPr>
        <p:txBody>
          <a:bodyPr/>
          <a:lstStyle/>
          <a:p>
            <a:pPr/>
            <a:r>
              <a:t>Topics covered</a:t>
            </a:r>
          </a:p>
        </p:txBody>
      </p:sp>
      <p:sp>
        <p:nvSpPr>
          <p:cNvPr id="124" name="Content Placeholder 2"/>
          <p:cNvSpPr txBox="1"/>
          <p:nvPr>
            <p:ph type="body" idx="1"/>
          </p:nvPr>
        </p:nvSpPr>
        <p:spPr>
          <a:xfrm>
            <a:off x="457200" y="1600200"/>
            <a:ext cx="8229600" cy="4525963"/>
          </a:xfrm>
          <a:prstGeom prst="rect">
            <a:avLst/>
          </a:prstGeom>
        </p:spPr>
        <p:txBody>
          <a:bodyPr/>
          <a:lstStyle/>
          <a:p>
            <a:pPr/>
            <a:r>
              <a:t>Development testing</a:t>
            </a:r>
          </a:p>
          <a:p>
            <a:pPr/>
            <a:r>
              <a:t>Test-driven development</a:t>
            </a:r>
          </a:p>
          <a:p>
            <a:pPr/>
            <a:r>
              <a:t>Release testing</a:t>
            </a:r>
          </a:p>
          <a:p>
            <a:pPr/>
            <a:r>
              <a:t>User testing </a:t>
            </a:r>
          </a:p>
        </p:txBody>
      </p:sp>
      <p:sp>
        <p:nvSpPr>
          <p:cNvPr id="125"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23" name="Title 1"/>
          <p:cNvSpPr txBox="1"/>
          <p:nvPr>
            <p:ph type="title"/>
          </p:nvPr>
        </p:nvSpPr>
        <p:spPr>
          <a:xfrm>
            <a:off x="457199" y="274638"/>
            <a:ext cx="7293234" cy="1143001"/>
          </a:xfrm>
          <a:prstGeom prst="rect">
            <a:avLst/>
          </a:prstGeom>
        </p:spPr>
        <p:txBody>
          <a:bodyPr/>
          <a:lstStyle/>
          <a:p>
            <a:pPr/>
            <a:r>
              <a:t>Choosing unit test cases</a:t>
            </a:r>
          </a:p>
        </p:txBody>
      </p:sp>
      <p:sp>
        <p:nvSpPr>
          <p:cNvPr id="224" name="Content Placeholder 2"/>
          <p:cNvSpPr txBox="1"/>
          <p:nvPr>
            <p:ph type="body" idx="1"/>
          </p:nvPr>
        </p:nvSpPr>
        <p:spPr>
          <a:xfrm>
            <a:off x="457200" y="1600200"/>
            <a:ext cx="8229600" cy="4525963"/>
          </a:xfrm>
          <a:prstGeom prst="rect">
            <a:avLst/>
          </a:prstGeom>
        </p:spPr>
        <p:txBody>
          <a:bodyPr/>
          <a:lstStyle/>
          <a:p>
            <a:pPr/>
            <a:r>
              <a:t>The test cases should show that, when used as expected, the component that you are testing does what it is supposed to do.</a:t>
            </a:r>
          </a:p>
          <a:p>
            <a:pPr/>
            <a:r>
              <a:t>If there are defects in the component, these should be revealed by test cases. </a:t>
            </a:r>
          </a:p>
          <a:p>
            <a:pPr/>
            <a:r>
              <a:t>This leads to 2 types of unit test case:</a:t>
            </a:r>
          </a:p>
          <a:p>
            <a:pPr lvl="1" marL="742950" indent="-285750">
              <a:spcBef>
                <a:spcPts val="300"/>
              </a:spcBef>
              <a:defRPr sz="2000"/>
            </a:pPr>
            <a:r>
              <a:t>The first of these should reflect normal operation of a program and should show that the component works as expected. </a:t>
            </a:r>
          </a:p>
          <a:p>
            <a:pPr lvl="1" marL="742950" indent="-285750">
              <a:spcBef>
                <a:spcPts val="300"/>
              </a:spcBef>
              <a:defRPr sz="2000"/>
            </a:pPr>
            <a:r>
              <a:t>The other kind of test case should be based on testing experience of where common problems arise. It should use abnormal inputs to check that these are properly processed and do not crash the component. </a:t>
            </a:r>
          </a:p>
        </p:txBody>
      </p:sp>
      <p:sp>
        <p:nvSpPr>
          <p:cNvPr id="22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28" name="Title 1"/>
          <p:cNvSpPr txBox="1"/>
          <p:nvPr>
            <p:ph type="title"/>
          </p:nvPr>
        </p:nvSpPr>
        <p:spPr>
          <a:xfrm>
            <a:off x="457199" y="274638"/>
            <a:ext cx="7293234" cy="1143001"/>
          </a:xfrm>
          <a:prstGeom prst="rect">
            <a:avLst/>
          </a:prstGeom>
        </p:spPr>
        <p:txBody>
          <a:bodyPr/>
          <a:lstStyle/>
          <a:p>
            <a:pPr/>
            <a:r>
              <a:t>Testing strategies</a:t>
            </a:r>
          </a:p>
        </p:txBody>
      </p:sp>
      <p:sp>
        <p:nvSpPr>
          <p:cNvPr id="229" name="Content Placeholder 2"/>
          <p:cNvSpPr txBox="1"/>
          <p:nvPr>
            <p:ph type="body" idx="1"/>
          </p:nvPr>
        </p:nvSpPr>
        <p:spPr>
          <a:xfrm>
            <a:off x="457200" y="1600200"/>
            <a:ext cx="8229600" cy="4525963"/>
          </a:xfrm>
          <a:prstGeom prst="rect">
            <a:avLst/>
          </a:prstGeom>
        </p:spPr>
        <p:txBody>
          <a:bodyPr/>
          <a:lstStyle/>
          <a:p>
            <a:pPr/>
            <a:r>
              <a:t>Partition testing, where you identify groups of inputs that have common characteristics and should be processed in the same way. </a:t>
            </a:r>
          </a:p>
          <a:p>
            <a:pPr lvl="1" marL="742950" indent="-285750">
              <a:spcBef>
                <a:spcPts val="300"/>
              </a:spcBef>
              <a:defRPr sz="2000"/>
            </a:pPr>
            <a:r>
              <a:t>You should choose tests from within each of these groups.</a:t>
            </a:r>
          </a:p>
          <a:p>
            <a:pPr/>
            <a:r>
              <a:t>Guideline-based testing, where you use testing guidelines to choose test cases. </a:t>
            </a:r>
          </a:p>
          <a:p>
            <a:pPr lvl="1" marL="742950" indent="-285750">
              <a:spcBef>
                <a:spcPts val="300"/>
              </a:spcBef>
              <a:defRPr sz="2000"/>
            </a:pPr>
            <a:r>
              <a:t>These guidelines reflect previous experience of the kinds of errors that programmers often make when developing components.</a:t>
            </a:r>
          </a:p>
        </p:txBody>
      </p:sp>
      <p:sp>
        <p:nvSpPr>
          <p:cNvPr id="23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33" name="Rectangle 2"/>
          <p:cNvSpPr txBox="1"/>
          <p:nvPr>
            <p:ph type="title"/>
          </p:nvPr>
        </p:nvSpPr>
        <p:spPr>
          <a:xfrm>
            <a:off x="457199" y="274638"/>
            <a:ext cx="7293234" cy="1143001"/>
          </a:xfrm>
          <a:prstGeom prst="rect">
            <a:avLst/>
          </a:prstGeom>
        </p:spPr>
        <p:txBody>
          <a:bodyPr/>
          <a:lstStyle/>
          <a:p>
            <a:pPr/>
            <a:r>
              <a:t>Partition testing</a:t>
            </a:r>
          </a:p>
        </p:txBody>
      </p:sp>
      <p:sp>
        <p:nvSpPr>
          <p:cNvPr id="234" name="Rectangle 3"/>
          <p:cNvSpPr txBox="1"/>
          <p:nvPr>
            <p:ph type="body" idx="1"/>
          </p:nvPr>
        </p:nvSpPr>
        <p:spPr>
          <a:xfrm>
            <a:off x="457200" y="1600200"/>
            <a:ext cx="8229600" cy="4525963"/>
          </a:xfrm>
          <a:prstGeom prst="rect">
            <a:avLst/>
          </a:prstGeom>
        </p:spPr>
        <p:txBody>
          <a:bodyPr/>
          <a:lstStyle/>
          <a:p>
            <a:pPr/>
            <a:r>
              <a:t>Input data and output results often fall into different classes where all members of a class are related.</a:t>
            </a:r>
          </a:p>
          <a:p>
            <a:pPr/>
            <a:r>
              <a:t>Each of these classes is an </a:t>
            </a:r>
            <a:r>
              <a:rPr>
                <a:solidFill>
                  <a:srgbClr val="000000"/>
                </a:solidFill>
              </a:rPr>
              <a:t>equivalence partition </a:t>
            </a:r>
            <a:r>
              <a:t>or domain where the program behaves in an equivalent way for each class member.</a:t>
            </a:r>
          </a:p>
          <a:p>
            <a:pPr/>
            <a:r>
              <a:t>Test cases should be chosen from each partition.</a:t>
            </a:r>
          </a:p>
        </p:txBody>
      </p:sp>
      <p:sp>
        <p:nvSpPr>
          <p:cNvPr id="23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38" name="Title 1"/>
          <p:cNvSpPr txBox="1"/>
          <p:nvPr>
            <p:ph type="title"/>
          </p:nvPr>
        </p:nvSpPr>
        <p:spPr>
          <a:xfrm>
            <a:off x="457199" y="274638"/>
            <a:ext cx="7293234" cy="1143001"/>
          </a:xfrm>
          <a:prstGeom prst="rect">
            <a:avLst/>
          </a:prstGeom>
        </p:spPr>
        <p:txBody>
          <a:bodyPr/>
          <a:lstStyle/>
          <a:p>
            <a:pPr/>
            <a:r>
              <a:t>Equivalence partitioning </a:t>
            </a:r>
          </a:p>
        </p:txBody>
      </p:sp>
      <p:pic>
        <p:nvPicPr>
          <p:cNvPr id="239" name="Content Placeholder 3" descr="Content Placeholder 3"/>
          <p:cNvPicPr>
            <a:picLocks noChangeAspect="1"/>
          </p:cNvPicPr>
          <p:nvPr/>
        </p:nvPicPr>
        <p:blipFill>
          <a:blip r:embed="rId3">
            <a:extLst/>
          </a:blip>
          <a:stretch>
            <a:fillRect/>
          </a:stretch>
        </p:blipFill>
        <p:spPr>
          <a:xfrm>
            <a:off x="1913410" y="1794710"/>
            <a:ext cx="5519823" cy="3857209"/>
          </a:xfrm>
          <a:prstGeom prst="rect">
            <a:avLst/>
          </a:prstGeom>
          <a:ln w="12700">
            <a:miter lim="400000"/>
          </a:ln>
        </p:spPr>
      </p:pic>
      <p:sp>
        <p:nvSpPr>
          <p:cNvPr id="24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45" name="Title 1"/>
          <p:cNvSpPr txBox="1"/>
          <p:nvPr>
            <p:ph type="title"/>
          </p:nvPr>
        </p:nvSpPr>
        <p:spPr>
          <a:xfrm>
            <a:off x="457199" y="274638"/>
            <a:ext cx="7293234" cy="1143001"/>
          </a:xfrm>
          <a:prstGeom prst="rect">
            <a:avLst/>
          </a:prstGeom>
        </p:spPr>
        <p:txBody>
          <a:bodyPr/>
          <a:lstStyle/>
          <a:p>
            <a:pPr/>
            <a:r>
              <a:t>Equivalence partitions </a:t>
            </a:r>
          </a:p>
        </p:txBody>
      </p:sp>
      <p:pic>
        <p:nvPicPr>
          <p:cNvPr id="246" name="Content Placeholder 3" descr="Content Placeholder 3"/>
          <p:cNvPicPr>
            <a:picLocks noChangeAspect="1"/>
          </p:cNvPicPr>
          <p:nvPr/>
        </p:nvPicPr>
        <p:blipFill>
          <a:blip r:embed="rId3">
            <a:extLst/>
          </a:blip>
          <a:stretch>
            <a:fillRect/>
          </a:stretch>
        </p:blipFill>
        <p:spPr>
          <a:xfrm>
            <a:off x="1493675" y="1886249"/>
            <a:ext cx="6153361" cy="4020798"/>
          </a:xfrm>
          <a:prstGeom prst="rect">
            <a:avLst/>
          </a:prstGeom>
          <a:ln w="12700">
            <a:miter lim="400000"/>
          </a:ln>
        </p:spPr>
      </p:pic>
      <p:sp>
        <p:nvSpPr>
          <p:cNvPr id="24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52" name="Rectangle 2"/>
          <p:cNvSpPr txBox="1"/>
          <p:nvPr>
            <p:ph type="title"/>
          </p:nvPr>
        </p:nvSpPr>
        <p:spPr>
          <a:xfrm>
            <a:off x="457199" y="274638"/>
            <a:ext cx="7293234" cy="1143001"/>
          </a:xfrm>
          <a:prstGeom prst="rect">
            <a:avLst/>
          </a:prstGeom>
        </p:spPr>
        <p:txBody>
          <a:bodyPr lIns="44622" tIns="44622" rIns="44622" bIns="44622"/>
          <a:lstStyle/>
          <a:p>
            <a:pPr/>
            <a:r>
              <a:t>Testing guidelines (sequences)</a:t>
            </a:r>
          </a:p>
        </p:txBody>
      </p:sp>
      <p:sp>
        <p:nvSpPr>
          <p:cNvPr id="253" name="Rectangle 3"/>
          <p:cNvSpPr txBox="1"/>
          <p:nvPr>
            <p:ph type="body" idx="1"/>
          </p:nvPr>
        </p:nvSpPr>
        <p:spPr>
          <a:xfrm>
            <a:off x="457200" y="1600200"/>
            <a:ext cx="8229600" cy="4525963"/>
          </a:xfrm>
          <a:prstGeom prst="rect">
            <a:avLst/>
          </a:prstGeom>
        </p:spPr>
        <p:txBody>
          <a:bodyPr lIns="44622" tIns="44622" rIns="44622" bIns="44622"/>
          <a:lstStyle/>
          <a:p>
            <a:pPr/>
            <a:r>
              <a:t>Test software with sequences which have only a single value.</a:t>
            </a:r>
          </a:p>
          <a:p>
            <a:pPr/>
            <a:r>
              <a:t>Use sequences of different sizes in different tests.</a:t>
            </a:r>
          </a:p>
          <a:p>
            <a:pPr/>
            <a:r>
              <a:t>Derive tests so that the first, middle and last elements of the sequence are accessed.</a:t>
            </a:r>
          </a:p>
          <a:p>
            <a:pPr/>
            <a:r>
              <a:t>Test with sequences of zero length.</a:t>
            </a:r>
          </a:p>
        </p:txBody>
      </p:sp>
      <p:sp>
        <p:nvSpPr>
          <p:cNvPr id="25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57" name="Title 1"/>
          <p:cNvSpPr txBox="1"/>
          <p:nvPr>
            <p:ph type="title"/>
          </p:nvPr>
        </p:nvSpPr>
        <p:spPr>
          <a:xfrm>
            <a:off x="457199" y="274638"/>
            <a:ext cx="7293234" cy="1143001"/>
          </a:xfrm>
          <a:prstGeom prst="rect">
            <a:avLst/>
          </a:prstGeom>
        </p:spPr>
        <p:txBody>
          <a:bodyPr/>
          <a:lstStyle/>
          <a:p>
            <a:pPr/>
            <a:r>
              <a:t>General testing guidelines</a:t>
            </a:r>
          </a:p>
        </p:txBody>
      </p:sp>
      <p:sp>
        <p:nvSpPr>
          <p:cNvPr id="258" name="Content Placeholder 2"/>
          <p:cNvSpPr txBox="1"/>
          <p:nvPr>
            <p:ph type="body" idx="1"/>
          </p:nvPr>
        </p:nvSpPr>
        <p:spPr>
          <a:xfrm>
            <a:off x="457200" y="1600200"/>
            <a:ext cx="8229600" cy="4525963"/>
          </a:xfrm>
          <a:prstGeom prst="rect">
            <a:avLst/>
          </a:prstGeom>
        </p:spPr>
        <p:txBody>
          <a:bodyPr/>
          <a:lstStyle/>
          <a:p>
            <a:pPr/>
            <a:r>
              <a:t>Choose inputs that force the system to generate all error messages </a:t>
            </a:r>
          </a:p>
          <a:p>
            <a:pPr/>
            <a:r>
              <a:t>Design inputs that cause input buffers to overflow </a:t>
            </a:r>
          </a:p>
          <a:p>
            <a:pPr/>
            <a:r>
              <a:t>Repeat the same input or series of inputs numerous times </a:t>
            </a:r>
          </a:p>
          <a:p>
            <a:pPr/>
            <a:r>
              <a:t>Force invalid outputs to be generated </a:t>
            </a:r>
          </a:p>
          <a:p>
            <a:pPr/>
            <a:r>
              <a:t>Force computation results to be too large or too small.</a:t>
            </a:r>
          </a:p>
        </p:txBody>
      </p:sp>
      <p:sp>
        <p:nvSpPr>
          <p:cNvPr id="259"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62" name="Title 1"/>
          <p:cNvSpPr txBox="1"/>
          <p:nvPr>
            <p:ph type="title"/>
          </p:nvPr>
        </p:nvSpPr>
        <p:spPr>
          <a:xfrm>
            <a:off x="457199" y="274638"/>
            <a:ext cx="7293234" cy="1143001"/>
          </a:xfrm>
          <a:prstGeom prst="rect">
            <a:avLst/>
          </a:prstGeom>
        </p:spPr>
        <p:txBody>
          <a:bodyPr/>
          <a:lstStyle/>
          <a:p>
            <a:pPr/>
            <a:r>
              <a:t>Component testing</a:t>
            </a:r>
          </a:p>
        </p:txBody>
      </p:sp>
      <p:sp>
        <p:nvSpPr>
          <p:cNvPr id="263" name="Content Placeholder 2"/>
          <p:cNvSpPr txBox="1"/>
          <p:nvPr>
            <p:ph type="body" idx="1"/>
          </p:nvPr>
        </p:nvSpPr>
        <p:spPr>
          <a:xfrm>
            <a:off x="457200" y="1600200"/>
            <a:ext cx="8229600" cy="4525963"/>
          </a:xfrm>
          <a:prstGeom prst="rect">
            <a:avLst/>
          </a:prstGeom>
        </p:spPr>
        <p:txBody>
          <a:bodyPr/>
          <a:lstStyle/>
          <a:p>
            <a:pPr/>
            <a:r>
              <a:t>Software components are often composite components that are made up of several interacting objects. </a:t>
            </a:r>
          </a:p>
          <a:p>
            <a:pPr lvl="1" marL="742950" indent="-285750">
              <a:spcBef>
                <a:spcPts val="300"/>
              </a:spcBef>
              <a:defRPr sz="2000"/>
            </a:pPr>
            <a:r>
              <a:t>For example, in the weather station system, the reconfiguration component includes objects that deal with each aspect of the reconfiguration. </a:t>
            </a:r>
          </a:p>
          <a:p>
            <a:pPr/>
            <a:r>
              <a:t>You access the functionality of these objects through the defined component interface. </a:t>
            </a:r>
          </a:p>
          <a:p>
            <a:pPr/>
            <a:r>
              <a:t>Testing composite components should therefore focus on showing that the component interface behaves according to its specification. </a:t>
            </a:r>
          </a:p>
          <a:p>
            <a:pPr lvl="1" marL="742950" indent="-285750">
              <a:spcBef>
                <a:spcPts val="300"/>
              </a:spcBef>
              <a:defRPr sz="2000"/>
            </a:pPr>
            <a:r>
              <a:t>You can assume that unit tests on the individual objects within the component have been completed. </a:t>
            </a:r>
          </a:p>
        </p:txBody>
      </p:sp>
      <p:sp>
        <p:nvSpPr>
          <p:cNvPr id="26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67" name="Rectangle 3"/>
          <p:cNvSpPr txBox="1"/>
          <p:nvPr>
            <p:ph type="title"/>
          </p:nvPr>
        </p:nvSpPr>
        <p:spPr>
          <a:xfrm>
            <a:off x="457199" y="274638"/>
            <a:ext cx="7293234" cy="1143001"/>
          </a:xfrm>
          <a:prstGeom prst="rect">
            <a:avLst/>
          </a:prstGeom>
        </p:spPr>
        <p:txBody>
          <a:bodyPr lIns="44622" tIns="44622" rIns="44622" bIns="44622"/>
          <a:lstStyle/>
          <a:p>
            <a:pPr/>
            <a:r>
              <a:t>Interface testing</a:t>
            </a:r>
          </a:p>
        </p:txBody>
      </p:sp>
      <p:sp>
        <p:nvSpPr>
          <p:cNvPr id="268" name="Rectangle 2"/>
          <p:cNvSpPr txBox="1"/>
          <p:nvPr>
            <p:ph type="body" idx="1"/>
          </p:nvPr>
        </p:nvSpPr>
        <p:spPr>
          <a:xfrm>
            <a:off x="457200" y="1600200"/>
            <a:ext cx="8229600" cy="4525963"/>
          </a:xfrm>
          <a:prstGeom prst="rect">
            <a:avLst/>
          </a:prstGeom>
        </p:spPr>
        <p:txBody>
          <a:bodyPr lIns="44622" tIns="44622" rIns="44622" bIns="44622"/>
          <a:lstStyle/>
          <a:p>
            <a:pPr/>
            <a:r>
              <a:t>Objectives are to detect faults due to interface errors or invalid assumptions about interfaces.</a:t>
            </a:r>
          </a:p>
          <a:p>
            <a:pPr/>
            <a:r>
              <a:t>Interface types</a:t>
            </a:r>
          </a:p>
          <a:p>
            <a:pPr lvl="1" marL="742950" indent="-285750">
              <a:spcBef>
                <a:spcPts val="300"/>
              </a:spcBef>
              <a:defRPr sz="2000">
                <a:solidFill>
                  <a:srgbClr val="000000"/>
                </a:solidFill>
              </a:defRPr>
            </a:pPr>
            <a:r>
              <a:t>Parameter interfaces </a:t>
            </a:r>
            <a:r>
              <a:rPr>
                <a:solidFill>
                  <a:srgbClr val="46424D"/>
                </a:solidFill>
              </a:rPr>
              <a:t>Data passed from one method or procedure to another.</a:t>
            </a:r>
          </a:p>
          <a:p>
            <a:pPr lvl="1" marL="742950" indent="-285750">
              <a:spcBef>
                <a:spcPts val="300"/>
              </a:spcBef>
              <a:defRPr sz="2000">
                <a:solidFill>
                  <a:srgbClr val="000000"/>
                </a:solidFill>
              </a:defRPr>
            </a:pPr>
            <a:r>
              <a:t>Shared memory interfaces Block of </a:t>
            </a:r>
            <a:r>
              <a:rPr>
                <a:solidFill>
                  <a:srgbClr val="46424D"/>
                </a:solidFill>
              </a:rPr>
              <a:t>memory is shared between procedures or functions.</a:t>
            </a:r>
          </a:p>
          <a:p>
            <a:pPr lvl="1" marL="742950" indent="-285750">
              <a:spcBef>
                <a:spcPts val="300"/>
              </a:spcBef>
              <a:defRPr sz="2000">
                <a:solidFill>
                  <a:srgbClr val="000000"/>
                </a:solidFill>
              </a:defRPr>
            </a:pPr>
            <a:r>
              <a:t>Procedural interfaces </a:t>
            </a:r>
            <a:r>
              <a:rPr>
                <a:solidFill>
                  <a:srgbClr val="46424D"/>
                </a:solidFill>
              </a:rPr>
              <a:t>Sub-system encapsulates a set of procedures to be called by other sub-systems.</a:t>
            </a:r>
          </a:p>
          <a:p>
            <a:pPr lvl="1" marL="742950" indent="-285750">
              <a:spcBef>
                <a:spcPts val="300"/>
              </a:spcBef>
              <a:defRPr sz="2000">
                <a:solidFill>
                  <a:srgbClr val="000000"/>
                </a:solidFill>
              </a:defRPr>
            </a:pPr>
            <a:r>
              <a:t>Message passing interfaces </a:t>
            </a:r>
            <a:r>
              <a:rPr>
                <a:solidFill>
                  <a:srgbClr val="46424D"/>
                </a:solidFill>
              </a:rPr>
              <a:t>Sub-systems request services from other sub-systems</a:t>
            </a:r>
          </a:p>
        </p:txBody>
      </p:sp>
      <p:sp>
        <p:nvSpPr>
          <p:cNvPr id="269"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72" name="Title 1"/>
          <p:cNvSpPr txBox="1"/>
          <p:nvPr>
            <p:ph type="title"/>
          </p:nvPr>
        </p:nvSpPr>
        <p:spPr>
          <a:xfrm>
            <a:off x="457199" y="274638"/>
            <a:ext cx="7293234" cy="1143001"/>
          </a:xfrm>
          <a:prstGeom prst="rect">
            <a:avLst/>
          </a:prstGeom>
        </p:spPr>
        <p:txBody>
          <a:bodyPr/>
          <a:lstStyle/>
          <a:p>
            <a:pPr/>
            <a:r>
              <a:t>Interface testing </a:t>
            </a:r>
          </a:p>
        </p:txBody>
      </p:sp>
      <p:sp>
        <p:nvSpPr>
          <p:cNvPr id="273"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4" name="Picture 6" descr="Picture 6"/>
          <p:cNvPicPr>
            <a:picLocks noChangeAspect="1"/>
          </p:cNvPicPr>
          <p:nvPr/>
        </p:nvPicPr>
        <p:blipFill>
          <a:blip r:embed="rId3">
            <a:extLst/>
          </a:blip>
          <a:stretch>
            <a:fillRect/>
          </a:stretch>
        </p:blipFill>
        <p:spPr>
          <a:xfrm>
            <a:off x="2044202" y="1601044"/>
            <a:ext cx="4872977" cy="45768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28" name="Title 1"/>
          <p:cNvSpPr txBox="1"/>
          <p:nvPr>
            <p:ph type="title"/>
          </p:nvPr>
        </p:nvSpPr>
        <p:spPr>
          <a:xfrm>
            <a:off x="457199" y="274638"/>
            <a:ext cx="7293234" cy="1143001"/>
          </a:xfrm>
          <a:prstGeom prst="rect">
            <a:avLst/>
          </a:prstGeom>
        </p:spPr>
        <p:txBody>
          <a:bodyPr/>
          <a:lstStyle/>
          <a:p>
            <a:pPr/>
            <a:r>
              <a:t>Program testing</a:t>
            </a:r>
          </a:p>
        </p:txBody>
      </p:sp>
      <p:sp>
        <p:nvSpPr>
          <p:cNvPr id="129" name="Content Placeholder 2"/>
          <p:cNvSpPr txBox="1"/>
          <p:nvPr>
            <p:ph type="body" idx="1"/>
          </p:nvPr>
        </p:nvSpPr>
        <p:spPr>
          <a:xfrm>
            <a:off x="457200" y="1600200"/>
            <a:ext cx="8229600" cy="4525963"/>
          </a:xfrm>
          <a:prstGeom prst="rect">
            <a:avLst/>
          </a:prstGeom>
        </p:spPr>
        <p:txBody>
          <a:bodyPr/>
          <a:lstStyle/>
          <a:p>
            <a:pPr>
              <a:defRPr sz="2200"/>
            </a:pPr>
            <a:r>
              <a:t>Testing is intended to show that a program does what it is intended to do and to discover program defects before it is put into use. </a:t>
            </a:r>
          </a:p>
          <a:p>
            <a:pPr>
              <a:defRPr sz="2200"/>
            </a:pPr>
            <a:r>
              <a:t>When you test software, you execute a program using artificial data. </a:t>
            </a:r>
          </a:p>
          <a:p>
            <a:pPr>
              <a:defRPr sz="2200"/>
            </a:pPr>
            <a:r>
              <a:t>You check the results of the test run for errors, anomalies or information about the program’s non-functional attributes. </a:t>
            </a:r>
          </a:p>
          <a:p>
            <a:pPr>
              <a:defRPr sz="2200"/>
            </a:pPr>
            <a:r>
              <a:t>Can reveal the presence of errors NOT their absence.</a:t>
            </a:r>
          </a:p>
          <a:p>
            <a:pPr>
              <a:defRPr sz="2200"/>
            </a:pPr>
            <a:r>
              <a:t>Testing is part of a more general verification and validation process, which also includes static validation techniques.</a:t>
            </a:r>
          </a:p>
        </p:txBody>
      </p:sp>
      <p:sp>
        <p:nvSpPr>
          <p:cNvPr id="130"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79" name="Rectangle 2"/>
          <p:cNvSpPr txBox="1"/>
          <p:nvPr>
            <p:ph type="title"/>
          </p:nvPr>
        </p:nvSpPr>
        <p:spPr>
          <a:xfrm>
            <a:off x="457199" y="274638"/>
            <a:ext cx="7293234" cy="1143001"/>
          </a:xfrm>
          <a:prstGeom prst="rect">
            <a:avLst/>
          </a:prstGeom>
        </p:spPr>
        <p:txBody>
          <a:bodyPr lIns="44622" tIns="44622" rIns="44622" bIns="44622"/>
          <a:lstStyle/>
          <a:p>
            <a:pPr/>
            <a:r>
              <a:t>Interface errors</a:t>
            </a:r>
          </a:p>
        </p:txBody>
      </p:sp>
      <p:sp>
        <p:nvSpPr>
          <p:cNvPr id="280" name="Rectangle 3"/>
          <p:cNvSpPr txBox="1"/>
          <p:nvPr>
            <p:ph type="body" idx="1"/>
          </p:nvPr>
        </p:nvSpPr>
        <p:spPr>
          <a:xfrm>
            <a:off x="457200" y="1600200"/>
            <a:ext cx="8229600" cy="4525963"/>
          </a:xfrm>
          <a:prstGeom prst="rect">
            <a:avLst/>
          </a:prstGeom>
        </p:spPr>
        <p:txBody>
          <a:bodyPr lIns="44622" tIns="44622" rIns="44622" bIns="44622"/>
          <a:lstStyle/>
          <a:p>
            <a:pPr/>
            <a:r>
              <a:t>Interface misuse</a:t>
            </a:r>
          </a:p>
          <a:p>
            <a:pPr lvl="1" marL="742950" indent="-285750">
              <a:spcBef>
                <a:spcPts val="300"/>
              </a:spcBef>
              <a:defRPr sz="2000"/>
            </a:pPr>
            <a:r>
              <a:t>A calling component calls another component and makes an error in its use of its interface e.g. parameters in the wrong order.</a:t>
            </a:r>
          </a:p>
          <a:p>
            <a:pPr/>
            <a:r>
              <a:t>Interface misunderstanding</a:t>
            </a:r>
          </a:p>
          <a:p>
            <a:pPr lvl="1" marL="742950" indent="-285750">
              <a:spcBef>
                <a:spcPts val="300"/>
              </a:spcBef>
              <a:defRPr sz="2000"/>
            </a:pPr>
            <a:r>
              <a:t>A calling component embeds assumptions about the behaviour of the called component which are incorrect.</a:t>
            </a:r>
          </a:p>
          <a:p>
            <a:pPr/>
            <a:r>
              <a:t>Timing errors</a:t>
            </a:r>
          </a:p>
          <a:p>
            <a:pPr lvl="1" marL="742950" indent="-285750">
              <a:spcBef>
                <a:spcPts val="300"/>
              </a:spcBef>
              <a:defRPr sz="2000"/>
            </a:pPr>
            <a:r>
              <a:t>The called and the calling component operate at different speeds and out-of-date information is accessed.</a:t>
            </a:r>
          </a:p>
        </p:txBody>
      </p:sp>
      <p:sp>
        <p:nvSpPr>
          <p:cNvPr id="28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84" name="Rectangle 2"/>
          <p:cNvSpPr txBox="1"/>
          <p:nvPr>
            <p:ph type="title"/>
          </p:nvPr>
        </p:nvSpPr>
        <p:spPr>
          <a:xfrm>
            <a:off x="457199" y="274638"/>
            <a:ext cx="7293234" cy="1143001"/>
          </a:xfrm>
          <a:prstGeom prst="rect">
            <a:avLst/>
          </a:prstGeom>
        </p:spPr>
        <p:txBody>
          <a:bodyPr lIns="44622" tIns="44622" rIns="44622" bIns="44622"/>
          <a:lstStyle/>
          <a:p>
            <a:pPr/>
            <a:r>
              <a:t>Interface testing guidelines</a:t>
            </a:r>
          </a:p>
        </p:txBody>
      </p:sp>
      <p:sp>
        <p:nvSpPr>
          <p:cNvPr id="285" name="Rectangle 3"/>
          <p:cNvSpPr txBox="1"/>
          <p:nvPr>
            <p:ph type="body" idx="1"/>
          </p:nvPr>
        </p:nvSpPr>
        <p:spPr>
          <a:xfrm>
            <a:off x="457200" y="1600200"/>
            <a:ext cx="8229600" cy="4525963"/>
          </a:xfrm>
          <a:prstGeom prst="rect">
            <a:avLst/>
          </a:prstGeom>
        </p:spPr>
        <p:txBody>
          <a:bodyPr lIns="44622" tIns="44622" rIns="44622" bIns="44622"/>
          <a:lstStyle/>
          <a:p>
            <a:pPr/>
            <a:r>
              <a:t>Design tests so that parameters to a called procedure are at the extreme ends of their ranges.</a:t>
            </a:r>
          </a:p>
          <a:p>
            <a:pPr/>
            <a:r>
              <a:t>Always test pointer parameters with null pointers.</a:t>
            </a:r>
          </a:p>
          <a:p>
            <a:pPr/>
            <a:r>
              <a:t>Design tests which cause the component to fail.</a:t>
            </a:r>
          </a:p>
          <a:p>
            <a:pPr/>
            <a:r>
              <a:t>Use stress testing in message passing systems.</a:t>
            </a:r>
          </a:p>
          <a:p>
            <a:pPr/>
            <a:r>
              <a:t>In shared memory systems, vary the order in which components are activated.</a:t>
            </a:r>
          </a:p>
        </p:txBody>
      </p:sp>
      <p:sp>
        <p:nvSpPr>
          <p:cNvPr id="28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89" name="Title 1"/>
          <p:cNvSpPr txBox="1"/>
          <p:nvPr>
            <p:ph type="title"/>
          </p:nvPr>
        </p:nvSpPr>
        <p:spPr>
          <a:xfrm>
            <a:off x="457199" y="274638"/>
            <a:ext cx="7293234" cy="1143001"/>
          </a:xfrm>
          <a:prstGeom prst="rect">
            <a:avLst/>
          </a:prstGeom>
        </p:spPr>
        <p:txBody>
          <a:bodyPr/>
          <a:lstStyle/>
          <a:p>
            <a:pPr/>
            <a:r>
              <a:t>System testing</a:t>
            </a:r>
          </a:p>
        </p:txBody>
      </p:sp>
      <p:sp>
        <p:nvSpPr>
          <p:cNvPr id="290" name="Content Placeholder 2"/>
          <p:cNvSpPr txBox="1"/>
          <p:nvPr>
            <p:ph type="body" idx="1"/>
          </p:nvPr>
        </p:nvSpPr>
        <p:spPr>
          <a:xfrm>
            <a:off x="457200" y="1600200"/>
            <a:ext cx="8229600" cy="4525963"/>
          </a:xfrm>
          <a:prstGeom prst="rect">
            <a:avLst/>
          </a:prstGeom>
        </p:spPr>
        <p:txBody>
          <a:bodyPr/>
          <a:lstStyle/>
          <a:p>
            <a:pPr/>
            <a:r>
              <a:t>System testing during development involves integrating components to create a version of the system and then testing the integrated system.</a:t>
            </a:r>
          </a:p>
          <a:p>
            <a:pPr/>
            <a:r>
              <a:t>The focus in system testing is testing the interactions between components. </a:t>
            </a:r>
          </a:p>
          <a:p>
            <a:pPr/>
            <a:r>
              <a:t>System testing checks that components are compatible, interact correctly and transfer the right data at the right time across their interfaces. </a:t>
            </a:r>
          </a:p>
          <a:p>
            <a:pPr/>
            <a:r>
              <a:t>System testing tests the emergent behavior of a system. </a:t>
            </a:r>
          </a:p>
        </p:txBody>
      </p:sp>
      <p:sp>
        <p:nvSpPr>
          <p:cNvPr id="29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94" name="Title 1"/>
          <p:cNvSpPr txBox="1"/>
          <p:nvPr>
            <p:ph type="title"/>
          </p:nvPr>
        </p:nvSpPr>
        <p:spPr>
          <a:xfrm>
            <a:off x="457199" y="274638"/>
            <a:ext cx="7293234" cy="1143001"/>
          </a:xfrm>
          <a:prstGeom prst="rect">
            <a:avLst/>
          </a:prstGeom>
        </p:spPr>
        <p:txBody>
          <a:bodyPr/>
          <a:lstStyle/>
          <a:p>
            <a:pPr/>
            <a:r>
              <a:t>System and component testing</a:t>
            </a:r>
          </a:p>
        </p:txBody>
      </p:sp>
      <p:sp>
        <p:nvSpPr>
          <p:cNvPr id="295" name="Content Placeholder 2"/>
          <p:cNvSpPr txBox="1"/>
          <p:nvPr>
            <p:ph type="body" idx="1"/>
          </p:nvPr>
        </p:nvSpPr>
        <p:spPr>
          <a:xfrm>
            <a:off x="457200" y="1600200"/>
            <a:ext cx="8229600" cy="4525963"/>
          </a:xfrm>
          <a:prstGeom prst="rect">
            <a:avLst/>
          </a:prstGeom>
        </p:spPr>
        <p:txBody>
          <a:bodyPr/>
          <a:lstStyle/>
          <a:p>
            <a:pPr/>
            <a:r>
              <a:t>During system testing, reusable components that have been separately developed and off-the-shelf systems may be integrated with newly developed components. The complete system is then tested.</a:t>
            </a:r>
          </a:p>
          <a:p>
            <a:pPr/>
            <a:r>
              <a:t>Components developed by different team members or sub-teams may be integrated at this stage. System testing is a collective rather than an individual process. </a:t>
            </a:r>
          </a:p>
          <a:p>
            <a:pPr lvl="1" marL="742950" indent="-285750">
              <a:spcBef>
                <a:spcPts val="300"/>
              </a:spcBef>
              <a:defRPr sz="2000"/>
            </a:pPr>
            <a:r>
              <a:t>In some companies, system testing may involve a separate testing team with no involvement from designers and programmers. </a:t>
            </a:r>
          </a:p>
        </p:txBody>
      </p:sp>
      <p:sp>
        <p:nvSpPr>
          <p:cNvPr id="29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299" name="Title 1"/>
          <p:cNvSpPr txBox="1"/>
          <p:nvPr>
            <p:ph type="title"/>
          </p:nvPr>
        </p:nvSpPr>
        <p:spPr>
          <a:xfrm>
            <a:off x="457199" y="274638"/>
            <a:ext cx="7293234" cy="1143001"/>
          </a:xfrm>
          <a:prstGeom prst="rect">
            <a:avLst/>
          </a:prstGeom>
        </p:spPr>
        <p:txBody>
          <a:bodyPr/>
          <a:lstStyle/>
          <a:p>
            <a:pPr/>
            <a:r>
              <a:t>Use-case testing</a:t>
            </a:r>
          </a:p>
        </p:txBody>
      </p:sp>
      <p:sp>
        <p:nvSpPr>
          <p:cNvPr id="300" name="Content Placeholder 2"/>
          <p:cNvSpPr txBox="1"/>
          <p:nvPr>
            <p:ph type="body" idx="1"/>
          </p:nvPr>
        </p:nvSpPr>
        <p:spPr>
          <a:xfrm>
            <a:off x="457200" y="1600200"/>
            <a:ext cx="8229600" cy="4525963"/>
          </a:xfrm>
          <a:prstGeom prst="rect">
            <a:avLst/>
          </a:prstGeom>
        </p:spPr>
        <p:txBody>
          <a:bodyPr/>
          <a:lstStyle/>
          <a:p>
            <a:pPr/>
            <a:r>
              <a:t>The use-cases developed to identify system interactions can be used as a basis for system testing.</a:t>
            </a:r>
          </a:p>
          <a:p>
            <a:pPr/>
            <a:r>
              <a:t>Each use case usually involves several system components so testing the use case forces these interactions to occur.</a:t>
            </a:r>
          </a:p>
          <a:p>
            <a:pPr/>
            <a:r>
              <a:t>The sequence diagrams associated with the use case documents the components and interactions that are being tested.</a:t>
            </a:r>
          </a:p>
        </p:txBody>
      </p:sp>
      <p:sp>
        <p:nvSpPr>
          <p:cNvPr id="30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04" name="Title 1"/>
          <p:cNvSpPr txBox="1"/>
          <p:nvPr>
            <p:ph type="title"/>
          </p:nvPr>
        </p:nvSpPr>
        <p:spPr>
          <a:xfrm>
            <a:off x="457199" y="274638"/>
            <a:ext cx="7293234" cy="1143001"/>
          </a:xfrm>
          <a:prstGeom prst="rect">
            <a:avLst/>
          </a:prstGeom>
        </p:spPr>
        <p:txBody>
          <a:bodyPr/>
          <a:lstStyle/>
          <a:p>
            <a:pPr/>
            <a:r>
              <a:t>Collect weather data sequence chart </a:t>
            </a:r>
          </a:p>
        </p:txBody>
      </p:sp>
      <p:pic>
        <p:nvPicPr>
          <p:cNvPr id="305" name="Content Placeholder 3" descr="Content Placeholder 3"/>
          <p:cNvPicPr>
            <a:picLocks noChangeAspect="1"/>
          </p:cNvPicPr>
          <p:nvPr/>
        </p:nvPicPr>
        <p:blipFill>
          <a:blip r:embed="rId3">
            <a:extLst/>
          </a:blip>
          <a:srcRect l="0" t="4378" r="0" b="4378"/>
          <a:stretch>
            <a:fillRect/>
          </a:stretch>
        </p:blipFill>
        <p:spPr>
          <a:xfrm>
            <a:off x="457200" y="1600199"/>
            <a:ext cx="8229600" cy="4525965"/>
          </a:xfrm>
          <a:prstGeom prst="rect">
            <a:avLst/>
          </a:prstGeom>
          <a:ln w="12700">
            <a:miter lim="400000"/>
          </a:ln>
        </p:spPr>
      </p:pic>
      <p:sp>
        <p:nvSpPr>
          <p:cNvPr id="30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11" name="Title 1"/>
          <p:cNvSpPr txBox="1"/>
          <p:nvPr>
            <p:ph type="title"/>
          </p:nvPr>
        </p:nvSpPr>
        <p:spPr>
          <a:xfrm>
            <a:off x="457199" y="274638"/>
            <a:ext cx="7293234" cy="1143001"/>
          </a:xfrm>
          <a:prstGeom prst="rect">
            <a:avLst/>
          </a:prstGeom>
        </p:spPr>
        <p:txBody>
          <a:bodyPr/>
          <a:lstStyle/>
          <a:p>
            <a:pPr/>
            <a:r>
              <a:t>Testing policies</a:t>
            </a:r>
          </a:p>
        </p:txBody>
      </p:sp>
      <p:sp>
        <p:nvSpPr>
          <p:cNvPr id="312" name="Content Placeholder 2"/>
          <p:cNvSpPr txBox="1"/>
          <p:nvPr>
            <p:ph type="body" idx="1"/>
          </p:nvPr>
        </p:nvSpPr>
        <p:spPr>
          <a:xfrm>
            <a:off x="457200" y="1600200"/>
            <a:ext cx="8229600" cy="4525963"/>
          </a:xfrm>
          <a:prstGeom prst="rect">
            <a:avLst/>
          </a:prstGeom>
        </p:spPr>
        <p:txBody>
          <a:bodyPr/>
          <a:lstStyle/>
          <a:p>
            <a:pPr/>
            <a:r>
              <a:t>Exhaustive system testing is impossible so testing policies which define the required system test coverage may be developed.</a:t>
            </a:r>
          </a:p>
          <a:p>
            <a:pPr/>
            <a:r>
              <a:t>Examples of testing policies:</a:t>
            </a:r>
          </a:p>
          <a:p>
            <a:pPr lvl="1" marL="742950" indent="-285750">
              <a:spcBef>
                <a:spcPts val="300"/>
              </a:spcBef>
              <a:defRPr sz="2000"/>
            </a:pPr>
            <a:r>
              <a:t>All system functions that are accessed through menus should be tested.</a:t>
            </a:r>
          </a:p>
          <a:p>
            <a:pPr lvl="1" marL="742950" indent="-285750">
              <a:spcBef>
                <a:spcPts val="300"/>
              </a:spcBef>
              <a:defRPr sz="2000"/>
            </a:pPr>
            <a:r>
              <a:t>Combinations of functions (e.g. text formatting) that are accessed through the same menu must be tested.</a:t>
            </a:r>
          </a:p>
          <a:p>
            <a:pPr lvl="1" marL="742950" indent="-285750">
              <a:spcBef>
                <a:spcPts val="300"/>
              </a:spcBef>
              <a:defRPr sz="2000"/>
            </a:pPr>
            <a:r>
              <a:t>Where user input is provided, all functions must be tested with both correct and incorrect input.</a:t>
            </a:r>
          </a:p>
        </p:txBody>
      </p:sp>
      <p:sp>
        <p:nvSpPr>
          <p:cNvPr id="313"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16" name="Rounded Rectangle 26"/>
          <p:cNvSpPr/>
          <p:nvPr/>
        </p:nvSpPr>
        <p:spPr>
          <a:xfrm>
            <a:off x="0" y="0"/>
            <a:ext cx="9144000" cy="6858000"/>
          </a:xfrm>
          <a:prstGeom prst="roundRect">
            <a:avLst>
              <a:gd name="adj" fmla="val 16667"/>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p>
        </p:txBody>
      </p:sp>
      <p:sp>
        <p:nvSpPr>
          <p:cNvPr id="31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20" name="Rounded Rectangle 15"/>
          <p:cNvGrpSpPr/>
          <p:nvPr/>
        </p:nvGrpSpPr>
        <p:grpSpPr>
          <a:xfrm>
            <a:off x="179219" y="227564"/>
            <a:ext cx="7469750" cy="5104605"/>
            <a:chOff x="0" y="0"/>
            <a:chExt cx="7469749" cy="5104603"/>
          </a:xfrm>
        </p:grpSpPr>
        <p:sp>
          <p:nvSpPr>
            <p:cNvPr id="318" name="Rounded Rectangle"/>
            <p:cNvSpPr/>
            <p:nvPr/>
          </p:nvSpPr>
          <p:spPr>
            <a:xfrm>
              <a:off x="0" y="-1"/>
              <a:ext cx="7469750" cy="5104605"/>
            </a:xfrm>
            <a:prstGeom prst="roundRect">
              <a:avLst>
                <a:gd name="adj" fmla="val 16667"/>
              </a:avLst>
            </a:prstGeom>
            <a:solidFill>
              <a:schemeClr val="accent6"/>
            </a:solidFill>
            <a:ln w="25400" cap="flat">
              <a:solidFill>
                <a:srgbClr val="B46D33"/>
              </a:solidFill>
              <a:prstDash val="solid"/>
              <a:round/>
            </a:ln>
            <a:effectLst/>
          </p:spPr>
          <p:txBody>
            <a:bodyPr wrap="square" lIns="45718" tIns="45718" rIns="45718" bIns="45718" numCol="1" anchor="ctr">
              <a:noAutofit/>
            </a:bodyPr>
            <a:lstStyle/>
            <a:p>
              <a:pPr>
                <a:defRPr>
                  <a:solidFill>
                    <a:srgbClr val="FFFFFF"/>
                  </a:solidFill>
                  <a:latin typeface="+mj-lt"/>
                  <a:ea typeface="+mj-ea"/>
                  <a:cs typeface="+mj-cs"/>
                  <a:sym typeface="Calibri"/>
                </a:defRPr>
              </a:pPr>
            </a:p>
          </p:txBody>
        </p:sp>
        <p:sp>
          <p:nvSpPr>
            <p:cNvPr id="319" name="System Testing…"/>
            <p:cNvSpPr txBox="1"/>
            <p:nvPr/>
          </p:nvSpPr>
          <p:spPr>
            <a:xfrm>
              <a:off x="307605" y="265600"/>
              <a:ext cx="6854539" cy="45733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a:solidFill>
                    <a:srgbClr val="FFFFFF"/>
                  </a:solidFill>
                  <a:latin typeface="+mj-lt"/>
                  <a:ea typeface="+mj-ea"/>
                  <a:cs typeface="+mj-cs"/>
                  <a:sym typeface="Calibri"/>
                </a:defRPr>
              </a:pPr>
            </a:p>
            <a:p>
              <a:pPr algn="ctr">
                <a:defRPr b="1" sz="3200">
                  <a:solidFill>
                    <a:srgbClr val="FFFFFF"/>
                  </a:solidFill>
                  <a:latin typeface="+mj-lt"/>
                  <a:ea typeface="+mj-ea"/>
                  <a:cs typeface="+mj-cs"/>
                  <a:sym typeface="Calibri"/>
                </a:defRPr>
              </a:pPr>
              <a:r>
                <a:t>System Testing</a:t>
              </a:r>
            </a:p>
            <a:p>
              <a:pPr marL="342900" indent="-342900">
                <a:buSzPct val="100000"/>
                <a:buFont typeface="Arial"/>
                <a:buChar char="•"/>
                <a:defRPr sz="1400">
                  <a:solidFill>
                    <a:srgbClr val="FFFFFF"/>
                  </a:solidFill>
                  <a:latin typeface="+mj-lt"/>
                  <a:ea typeface="+mj-ea"/>
                  <a:cs typeface="+mj-cs"/>
                  <a:sym typeface="Calibri"/>
                </a:defRPr>
              </a:pPr>
              <a:r>
                <a:t>Use Case Testing</a:t>
              </a:r>
            </a:p>
          </p:txBody>
        </p:sp>
      </p:grpSp>
      <p:grpSp>
        <p:nvGrpSpPr>
          <p:cNvPr id="323" name="Rounded Rectangle 16"/>
          <p:cNvGrpSpPr/>
          <p:nvPr/>
        </p:nvGrpSpPr>
        <p:grpSpPr>
          <a:xfrm>
            <a:off x="5293216" y="670014"/>
            <a:ext cx="1996228" cy="3335633"/>
            <a:chOff x="0" y="0"/>
            <a:chExt cx="1996226" cy="3335631"/>
          </a:xfrm>
        </p:grpSpPr>
        <p:sp>
          <p:nvSpPr>
            <p:cNvPr id="321" name="Rounded Rectangle"/>
            <p:cNvSpPr/>
            <p:nvPr/>
          </p:nvSpPr>
          <p:spPr>
            <a:xfrm>
              <a:off x="0" y="-1"/>
              <a:ext cx="1996228" cy="3335633"/>
            </a:xfrm>
            <a:prstGeom prst="roundRect">
              <a:avLst>
                <a:gd name="adj" fmla="val 16667"/>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defRPr>
                  <a:solidFill>
                    <a:srgbClr val="FFFFFF"/>
                  </a:solidFill>
                  <a:latin typeface="+mj-lt"/>
                  <a:ea typeface="+mj-ea"/>
                  <a:cs typeface="+mj-cs"/>
                  <a:sym typeface="Calibri"/>
                </a:defRPr>
              </a:pPr>
            </a:p>
          </p:txBody>
        </p:sp>
        <p:sp>
          <p:nvSpPr>
            <p:cNvPr id="322" name="Component Testing…"/>
            <p:cNvSpPr txBox="1"/>
            <p:nvPr/>
          </p:nvSpPr>
          <p:spPr>
            <a:xfrm>
              <a:off x="155867" y="1222614"/>
              <a:ext cx="1684492" cy="8903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1" sz="2000">
                  <a:solidFill>
                    <a:srgbClr val="FFFFFF"/>
                  </a:solidFill>
                  <a:latin typeface="+mj-lt"/>
                  <a:ea typeface="+mj-ea"/>
                  <a:cs typeface="+mj-cs"/>
                  <a:sym typeface="Calibri"/>
                </a:defRPr>
              </a:pPr>
              <a:r>
                <a:t>Component Testing</a:t>
              </a:r>
            </a:p>
            <a:p>
              <a:pPr marL="342900" indent="-342900">
                <a:buSzPct val="100000"/>
                <a:buFont typeface="Arial"/>
                <a:buChar char="•"/>
                <a:defRPr sz="1400">
                  <a:solidFill>
                    <a:srgbClr val="FFFFFF"/>
                  </a:solidFill>
                  <a:latin typeface="+mj-lt"/>
                  <a:ea typeface="+mj-ea"/>
                  <a:cs typeface="+mj-cs"/>
                  <a:sym typeface="Calibri"/>
                </a:defRPr>
              </a:pPr>
              <a:r>
                <a:t>Interface Testing</a:t>
              </a:r>
            </a:p>
          </p:txBody>
        </p:sp>
      </p:grpSp>
      <p:grpSp>
        <p:nvGrpSpPr>
          <p:cNvPr id="326" name="Rounded Rectangle 17"/>
          <p:cNvGrpSpPr/>
          <p:nvPr/>
        </p:nvGrpSpPr>
        <p:grpSpPr>
          <a:xfrm>
            <a:off x="538747" y="670014"/>
            <a:ext cx="1996228" cy="3335633"/>
            <a:chOff x="0" y="0"/>
            <a:chExt cx="1996226" cy="3335631"/>
          </a:xfrm>
        </p:grpSpPr>
        <p:sp>
          <p:nvSpPr>
            <p:cNvPr id="324" name="Rounded Rectangle"/>
            <p:cNvSpPr/>
            <p:nvPr/>
          </p:nvSpPr>
          <p:spPr>
            <a:xfrm>
              <a:off x="0" y="-1"/>
              <a:ext cx="1996228" cy="3335633"/>
            </a:xfrm>
            <a:prstGeom prst="roundRect">
              <a:avLst>
                <a:gd name="adj" fmla="val 16667"/>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defRPr>
                  <a:solidFill>
                    <a:srgbClr val="FFFFFF"/>
                  </a:solidFill>
                  <a:latin typeface="+mj-lt"/>
                  <a:ea typeface="+mj-ea"/>
                  <a:cs typeface="+mj-cs"/>
                  <a:sym typeface="Calibri"/>
                </a:defRPr>
              </a:pPr>
            </a:p>
          </p:txBody>
        </p:sp>
        <p:sp>
          <p:nvSpPr>
            <p:cNvPr id="325" name="Component Testing…"/>
            <p:cNvSpPr txBox="1"/>
            <p:nvPr/>
          </p:nvSpPr>
          <p:spPr>
            <a:xfrm>
              <a:off x="155867" y="1222614"/>
              <a:ext cx="1684492" cy="8903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1" sz="2000">
                  <a:solidFill>
                    <a:srgbClr val="FFFFFF"/>
                  </a:solidFill>
                  <a:latin typeface="+mj-lt"/>
                  <a:ea typeface="+mj-ea"/>
                  <a:cs typeface="+mj-cs"/>
                  <a:sym typeface="Calibri"/>
                </a:defRPr>
              </a:pPr>
              <a:r>
                <a:t>Component Testing</a:t>
              </a:r>
            </a:p>
            <a:p>
              <a:pPr marL="342900" indent="-342900">
                <a:buSzPct val="100000"/>
                <a:buFont typeface="Arial"/>
                <a:buChar char="•"/>
                <a:defRPr sz="1400">
                  <a:solidFill>
                    <a:srgbClr val="FFFFFF"/>
                  </a:solidFill>
                  <a:latin typeface="+mj-lt"/>
                  <a:ea typeface="+mj-ea"/>
                  <a:cs typeface="+mj-cs"/>
                  <a:sym typeface="Calibri"/>
                </a:defRPr>
              </a:pPr>
              <a:r>
                <a:t>Interface Testing</a:t>
              </a:r>
            </a:p>
          </p:txBody>
        </p:sp>
      </p:grpSp>
      <p:grpSp>
        <p:nvGrpSpPr>
          <p:cNvPr id="329" name="Rounded Rectangle 18"/>
          <p:cNvGrpSpPr/>
          <p:nvPr/>
        </p:nvGrpSpPr>
        <p:grpSpPr>
          <a:xfrm>
            <a:off x="658416" y="3033286"/>
            <a:ext cx="862887" cy="708341"/>
            <a:chOff x="0" y="0"/>
            <a:chExt cx="862885" cy="708340"/>
          </a:xfrm>
        </p:grpSpPr>
        <p:sp>
          <p:nvSpPr>
            <p:cNvPr id="327" name="Rounded Rectangle"/>
            <p:cNvSpPr/>
            <p:nvPr/>
          </p:nvSpPr>
          <p:spPr>
            <a:xfrm>
              <a:off x="0" y="-1"/>
              <a:ext cx="862887" cy="708341"/>
            </a:xfrm>
            <a:prstGeom prst="roundRect">
              <a:avLst>
                <a:gd name="adj" fmla="val 16667"/>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328" name="Unit Test"/>
            <p:cNvSpPr txBox="1"/>
            <p:nvPr/>
          </p:nvSpPr>
          <p:spPr>
            <a:xfrm>
              <a:off x="92998" y="41575"/>
              <a:ext cx="676889" cy="6251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j-lt"/>
                  <a:ea typeface="+mj-ea"/>
                  <a:cs typeface="+mj-cs"/>
                  <a:sym typeface="Calibri"/>
                </a:defRPr>
              </a:lvl1pPr>
            </a:lstStyle>
            <a:p>
              <a:pPr/>
              <a:r>
                <a:t>Unit Test</a:t>
              </a:r>
            </a:p>
          </p:txBody>
        </p:sp>
      </p:grpSp>
      <p:grpSp>
        <p:nvGrpSpPr>
          <p:cNvPr id="332" name="Rounded Rectangle 19"/>
          <p:cNvGrpSpPr/>
          <p:nvPr/>
        </p:nvGrpSpPr>
        <p:grpSpPr>
          <a:xfrm>
            <a:off x="2922422" y="670014"/>
            <a:ext cx="1996228" cy="3335633"/>
            <a:chOff x="0" y="0"/>
            <a:chExt cx="1996226" cy="3335631"/>
          </a:xfrm>
        </p:grpSpPr>
        <p:sp>
          <p:nvSpPr>
            <p:cNvPr id="330" name="Rounded Rectangle"/>
            <p:cNvSpPr/>
            <p:nvPr/>
          </p:nvSpPr>
          <p:spPr>
            <a:xfrm>
              <a:off x="0" y="-1"/>
              <a:ext cx="1996228" cy="3335633"/>
            </a:xfrm>
            <a:prstGeom prst="roundRect">
              <a:avLst>
                <a:gd name="adj" fmla="val 16667"/>
              </a:avLst>
            </a:prstGeom>
            <a:solidFill>
              <a:schemeClr val="accent4"/>
            </a:solidFill>
            <a:ln w="25400" cap="flat">
              <a:solidFill>
                <a:srgbClr val="5D4976"/>
              </a:solidFill>
              <a:prstDash val="solid"/>
              <a:round/>
            </a:ln>
            <a:effectLst/>
          </p:spPr>
          <p:txBody>
            <a:bodyPr wrap="square" lIns="45718" tIns="45718" rIns="45718" bIns="45718" numCol="1" anchor="ctr">
              <a:noAutofit/>
            </a:bodyPr>
            <a:lstStyle/>
            <a:p>
              <a:pPr>
                <a:defRPr b="1" sz="2000">
                  <a:solidFill>
                    <a:srgbClr val="FFFFFF"/>
                  </a:solidFill>
                  <a:latin typeface="+mj-lt"/>
                  <a:ea typeface="+mj-ea"/>
                  <a:cs typeface="+mj-cs"/>
                  <a:sym typeface="Calibri"/>
                </a:defRPr>
              </a:pPr>
            </a:p>
          </p:txBody>
        </p:sp>
        <p:sp>
          <p:nvSpPr>
            <p:cNvPr id="331" name="Component Testing…"/>
            <p:cNvSpPr txBox="1"/>
            <p:nvPr/>
          </p:nvSpPr>
          <p:spPr>
            <a:xfrm>
              <a:off x="155867" y="1070216"/>
              <a:ext cx="1684492" cy="11951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1" sz="2000">
                  <a:solidFill>
                    <a:srgbClr val="FFFFFF"/>
                  </a:solidFill>
                  <a:latin typeface="+mj-lt"/>
                  <a:ea typeface="+mj-ea"/>
                  <a:cs typeface="+mj-cs"/>
                  <a:sym typeface="Calibri"/>
                </a:defRPr>
              </a:pPr>
            </a:p>
            <a:p>
              <a:pPr algn="ctr">
                <a:defRPr b="1" sz="2000">
                  <a:solidFill>
                    <a:srgbClr val="FFFFFF"/>
                  </a:solidFill>
                  <a:latin typeface="+mj-lt"/>
                  <a:ea typeface="+mj-ea"/>
                  <a:cs typeface="+mj-cs"/>
                  <a:sym typeface="Calibri"/>
                </a:defRPr>
              </a:pPr>
              <a:r>
                <a:t>Component Testing</a:t>
              </a:r>
            </a:p>
            <a:p>
              <a:pPr marL="342900" indent="-342900">
                <a:buSzPct val="100000"/>
                <a:buFont typeface="Arial"/>
                <a:buChar char="•"/>
                <a:defRPr sz="1400">
                  <a:solidFill>
                    <a:srgbClr val="FFFFFF"/>
                  </a:solidFill>
                  <a:latin typeface="+mj-lt"/>
                  <a:ea typeface="+mj-ea"/>
                  <a:cs typeface="+mj-cs"/>
                  <a:sym typeface="Calibri"/>
                </a:defRPr>
              </a:pPr>
              <a:r>
                <a:t>Interface Testing</a:t>
              </a:r>
            </a:p>
          </p:txBody>
        </p:sp>
      </p:grpSp>
      <p:grpSp>
        <p:nvGrpSpPr>
          <p:cNvPr id="335" name="Rounded Rectangle 20"/>
          <p:cNvGrpSpPr/>
          <p:nvPr/>
        </p:nvGrpSpPr>
        <p:grpSpPr>
          <a:xfrm>
            <a:off x="1568524" y="3033286"/>
            <a:ext cx="862887" cy="708341"/>
            <a:chOff x="0" y="0"/>
            <a:chExt cx="862885" cy="708340"/>
          </a:xfrm>
        </p:grpSpPr>
        <p:sp>
          <p:nvSpPr>
            <p:cNvPr id="333" name="Rounded Rectangle"/>
            <p:cNvSpPr/>
            <p:nvPr/>
          </p:nvSpPr>
          <p:spPr>
            <a:xfrm>
              <a:off x="0" y="-1"/>
              <a:ext cx="862887" cy="708341"/>
            </a:xfrm>
            <a:prstGeom prst="roundRect">
              <a:avLst>
                <a:gd name="adj" fmla="val 16667"/>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334" name="Unit Test"/>
            <p:cNvSpPr txBox="1"/>
            <p:nvPr/>
          </p:nvSpPr>
          <p:spPr>
            <a:xfrm>
              <a:off x="92998" y="41575"/>
              <a:ext cx="676889" cy="6251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j-lt"/>
                  <a:ea typeface="+mj-ea"/>
                  <a:cs typeface="+mj-cs"/>
                  <a:sym typeface="Calibri"/>
                </a:defRPr>
              </a:lvl1pPr>
            </a:lstStyle>
            <a:p>
              <a:pPr/>
              <a:r>
                <a:t>Unit Test</a:t>
              </a:r>
            </a:p>
          </p:txBody>
        </p:sp>
      </p:grpSp>
      <p:grpSp>
        <p:nvGrpSpPr>
          <p:cNvPr id="338" name="Rounded Rectangle 21"/>
          <p:cNvGrpSpPr/>
          <p:nvPr/>
        </p:nvGrpSpPr>
        <p:grpSpPr>
          <a:xfrm>
            <a:off x="3044769" y="3033286"/>
            <a:ext cx="862887" cy="708341"/>
            <a:chOff x="0" y="0"/>
            <a:chExt cx="862885" cy="708340"/>
          </a:xfrm>
        </p:grpSpPr>
        <p:sp>
          <p:nvSpPr>
            <p:cNvPr id="336" name="Rounded Rectangle"/>
            <p:cNvSpPr/>
            <p:nvPr/>
          </p:nvSpPr>
          <p:spPr>
            <a:xfrm>
              <a:off x="0" y="-1"/>
              <a:ext cx="862887" cy="708341"/>
            </a:xfrm>
            <a:prstGeom prst="roundRect">
              <a:avLst>
                <a:gd name="adj" fmla="val 16667"/>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337" name="Unit Test"/>
            <p:cNvSpPr txBox="1"/>
            <p:nvPr/>
          </p:nvSpPr>
          <p:spPr>
            <a:xfrm>
              <a:off x="92998" y="41575"/>
              <a:ext cx="676889" cy="6251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j-lt"/>
                  <a:ea typeface="+mj-ea"/>
                  <a:cs typeface="+mj-cs"/>
                  <a:sym typeface="Calibri"/>
                </a:defRPr>
              </a:lvl1pPr>
            </a:lstStyle>
            <a:p>
              <a:pPr/>
              <a:r>
                <a:t>Unit Test</a:t>
              </a:r>
            </a:p>
          </p:txBody>
        </p:sp>
      </p:grpSp>
      <p:grpSp>
        <p:nvGrpSpPr>
          <p:cNvPr id="341" name="Rounded Rectangle 22"/>
          <p:cNvGrpSpPr/>
          <p:nvPr/>
        </p:nvGrpSpPr>
        <p:grpSpPr>
          <a:xfrm>
            <a:off x="3954876" y="3033286"/>
            <a:ext cx="862887" cy="708341"/>
            <a:chOff x="0" y="0"/>
            <a:chExt cx="862885" cy="708340"/>
          </a:xfrm>
        </p:grpSpPr>
        <p:sp>
          <p:nvSpPr>
            <p:cNvPr id="339" name="Rounded Rectangle"/>
            <p:cNvSpPr/>
            <p:nvPr/>
          </p:nvSpPr>
          <p:spPr>
            <a:xfrm>
              <a:off x="0" y="-1"/>
              <a:ext cx="862887" cy="708341"/>
            </a:xfrm>
            <a:prstGeom prst="roundRect">
              <a:avLst>
                <a:gd name="adj" fmla="val 16667"/>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340" name="Unit Test"/>
            <p:cNvSpPr txBox="1"/>
            <p:nvPr/>
          </p:nvSpPr>
          <p:spPr>
            <a:xfrm>
              <a:off x="92998" y="41575"/>
              <a:ext cx="676889" cy="6251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j-lt"/>
                  <a:ea typeface="+mj-ea"/>
                  <a:cs typeface="+mj-cs"/>
                  <a:sym typeface="Calibri"/>
                </a:defRPr>
              </a:lvl1pPr>
            </a:lstStyle>
            <a:p>
              <a:pPr/>
              <a:r>
                <a:t>Unit Test</a:t>
              </a:r>
            </a:p>
          </p:txBody>
        </p:sp>
      </p:grpSp>
      <p:grpSp>
        <p:nvGrpSpPr>
          <p:cNvPr id="344" name="Rounded Rectangle 23"/>
          <p:cNvGrpSpPr/>
          <p:nvPr/>
        </p:nvGrpSpPr>
        <p:grpSpPr>
          <a:xfrm>
            <a:off x="5415567" y="3033286"/>
            <a:ext cx="862887" cy="708341"/>
            <a:chOff x="0" y="0"/>
            <a:chExt cx="862885" cy="708340"/>
          </a:xfrm>
        </p:grpSpPr>
        <p:sp>
          <p:nvSpPr>
            <p:cNvPr id="342" name="Rounded Rectangle"/>
            <p:cNvSpPr/>
            <p:nvPr/>
          </p:nvSpPr>
          <p:spPr>
            <a:xfrm>
              <a:off x="0" y="-1"/>
              <a:ext cx="862887" cy="708341"/>
            </a:xfrm>
            <a:prstGeom prst="roundRect">
              <a:avLst>
                <a:gd name="adj" fmla="val 16667"/>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343" name="Unit Test"/>
            <p:cNvSpPr txBox="1"/>
            <p:nvPr/>
          </p:nvSpPr>
          <p:spPr>
            <a:xfrm>
              <a:off x="92998" y="41575"/>
              <a:ext cx="676889" cy="6251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j-lt"/>
                  <a:ea typeface="+mj-ea"/>
                  <a:cs typeface="+mj-cs"/>
                  <a:sym typeface="Calibri"/>
                </a:defRPr>
              </a:lvl1pPr>
            </a:lstStyle>
            <a:p>
              <a:pPr/>
              <a:r>
                <a:t>Unit Test</a:t>
              </a:r>
            </a:p>
          </p:txBody>
        </p:sp>
      </p:grpSp>
      <p:grpSp>
        <p:nvGrpSpPr>
          <p:cNvPr id="347" name="Rounded Rectangle 24"/>
          <p:cNvGrpSpPr/>
          <p:nvPr/>
        </p:nvGrpSpPr>
        <p:grpSpPr>
          <a:xfrm>
            <a:off x="6325673" y="3033286"/>
            <a:ext cx="862887" cy="708341"/>
            <a:chOff x="0" y="0"/>
            <a:chExt cx="862885" cy="708340"/>
          </a:xfrm>
        </p:grpSpPr>
        <p:sp>
          <p:nvSpPr>
            <p:cNvPr id="345" name="Rounded Rectangle"/>
            <p:cNvSpPr/>
            <p:nvPr/>
          </p:nvSpPr>
          <p:spPr>
            <a:xfrm>
              <a:off x="0" y="-1"/>
              <a:ext cx="862887" cy="708341"/>
            </a:xfrm>
            <a:prstGeom prst="roundRect">
              <a:avLst>
                <a:gd name="adj" fmla="val 16667"/>
              </a:avLst>
            </a:prstGeom>
            <a:solidFill>
              <a:schemeClr val="accent1"/>
            </a:solidFill>
            <a:ln w="25400" cap="flat">
              <a:solidFill>
                <a:srgbClr val="3A5E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p>
          </p:txBody>
        </p:sp>
        <p:sp>
          <p:nvSpPr>
            <p:cNvPr id="346" name="Unit Test"/>
            <p:cNvSpPr txBox="1"/>
            <p:nvPr/>
          </p:nvSpPr>
          <p:spPr>
            <a:xfrm>
              <a:off x="92998" y="41575"/>
              <a:ext cx="676889" cy="6251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j-lt"/>
                  <a:ea typeface="+mj-ea"/>
                  <a:cs typeface="+mj-cs"/>
                  <a:sym typeface="Calibri"/>
                </a:defRPr>
              </a:lvl1pPr>
            </a:lstStyle>
            <a:p>
              <a:pPr/>
              <a:r>
                <a:t>Unit Test</a:t>
              </a:r>
            </a:p>
          </p:txBody>
        </p:sp>
      </p:grpSp>
      <p:sp>
        <p:nvSpPr>
          <p:cNvPr id="348" name="Rectangle 25"/>
          <p:cNvSpPr txBox="1"/>
          <p:nvPr/>
        </p:nvSpPr>
        <p:spPr>
          <a:xfrm>
            <a:off x="6915928" y="5105595"/>
            <a:ext cx="2175268" cy="12093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b="1">
                <a:latin typeface="+mj-lt"/>
                <a:ea typeface="+mj-ea"/>
                <a:cs typeface="+mj-cs"/>
                <a:sym typeface="Calibri"/>
              </a:defRPr>
            </a:pPr>
            <a:r>
              <a:t>Unit Test</a:t>
            </a:r>
          </a:p>
          <a:p>
            <a:pPr marL="285750" indent="-285750">
              <a:buSzPct val="100000"/>
              <a:buFont typeface="Arial"/>
              <a:buChar char="•"/>
              <a:defRPr>
                <a:latin typeface="+mj-lt"/>
                <a:ea typeface="+mj-ea"/>
                <a:cs typeface="+mj-cs"/>
                <a:sym typeface="Calibri"/>
              </a:defRPr>
            </a:pPr>
            <a:r>
              <a:t>Object class testing</a:t>
            </a:r>
          </a:p>
          <a:p>
            <a:pPr marL="285750" indent="-285750">
              <a:buSzPct val="100000"/>
              <a:buFont typeface="Arial"/>
              <a:buChar char="•"/>
              <a:defRPr>
                <a:latin typeface="+mj-lt"/>
                <a:ea typeface="+mj-ea"/>
                <a:cs typeface="+mj-cs"/>
                <a:sym typeface="Calibri"/>
              </a:defRPr>
            </a:pPr>
            <a:r>
              <a:t>Automated testing</a:t>
            </a:r>
          </a:p>
          <a:p>
            <a:pPr marL="285750" indent="-285750">
              <a:buSzPct val="100000"/>
              <a:buFont typeface="Arial"/>
              <a:buChar char="•"/>
              <a:defRPr>
                <a:latin typeface="+mj-lt"/>
                <a:ea typeface="+mj-ea"/>
                <a:cs typeface="+mj-cs"/>
                <a:sym typeface="Calibri"/>
              </a:defRPr>
            </a:pPr>
            <a:r>
              <a:t>Partition Testing</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51" name="Title 1"/>
          <p:cNvSpPr txBox="1"/>
          <p:nvPr>
            <p:ph type="title"/>
          </p:nvPr>
        </p:nvSpPr>
        <p:spPr>
          <a:xfrm>
            <a:off x="457200" y="2262465"/>
            <a:ext cx="8229600" cy="1143001"/>
          </a:xfrm>
          <a:prstGeom prst="rect">
            <a:avLst/>
          </a:prstGeom>
        </p:spPr>
        <p:txBody>
          <a:bodyPr/>
          <a:lstStyle>
            <a:lvl1pPr algn="ctr"/>
          </a:lstStyle>
          <a:p>
            <a:pPr/>
            <a:r>
              <a:t>Test-driven development</a:t>
            </a:r>
          </a:p>
        </p:txBody>
      </p:sp>
      <p:sp>
        <p:nvSpPr>
          <p:cNvPr id="35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3" name="Picture 2" descr="Picture 2"/>
          <p:cNvPicPr>
            <a:picLocks noChangeAspect="1"/>
          </p:cNvPicPr>
          <p:nvPr/>
        </p:nvPicPr>
        <p:blipFill>
          <a:blip r:embed="rId2">
            <a:extLst/>
          </a:blip>
          <a:stretch>
            <a:fillRect/>
          </a:stretch>
        </p:blipFill>
        <p:spPr>
          <a:xfrm>
            <a:off x="274947" y="3452536"/>
            <a:ext cx="8482505" cy="25712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56" name="Title 1"/>
          <p:cNvSpPr txBox="1"/>
          <p:nvPr>
            <p:ph type="title"/>
          </p:nvPr>
        </p:nvSpPr>
        <p:spPr>
          <a:xfrm>
            <a:off x="457199" y="274638"/>
            <a:ext cx="7293234" cy="1143001"/>
          </a:xfrm>
          <a:prstGeom prst="rect">
            <a:avLst/>
          </a:prstGeom>
        </p:spPr>
        <p:txBody>
          <a:bodyPr/>
          <a:lstStyle/>
          <a:p>
            <a:pPr/>
            <a:r>
              <a:t>Test-driven development</a:t>
            </a:r>
          </a:p>
        </p:txBody>
      </p:sp>
      <p:sp>
        <p:nvSpPr>
          <p:cNvPr id="357" name="Content Placeholder 2"/>
          <p:cNvSpPr txBox="1"/>
          <p:nvPr>
            <p:ph type="body" idx="1"/>
          </p:nvPr>
        </p:nvSpPr>
        <p:spPr>
          <a:xfrm>
            <a:off x="457200" y="1600200"/>
            <a:ext cx="8229600" cy="4525963"/>
          </a:xfrm>
          <a:prstGeom prst="rect">
            <a:avLst/>
          </a:prstGeom>
        </p:spPr>
        <p:txBody>
          <a:bodyPr/>
          <a:lstStyle/>
          <a:p>
            <a:pPr/>
            <a:r>
              <a:t>Test-driven development (TDD) is an approach to program development in which you inter-leave testing and code development.</a:t>
            </a:r>
          </a:p>
          <a:p>
            <a:pPr/>
            <a:r>
              <a:t>Tests are written before code and ‘passing’ the tests is the critical driver of development. </a:t>
            </a:r>
          </a:p>
          <a:p>
            <a:pPr/>
            <a:r>
              <a:t>You develop code incrementally, along with a test for that increment. You don’t move on to the next increment until the code that you have developed passes its test. </a:t>
            </a:r>
          </a:p>
          <a:p>
            <a:pPr/>
            <a:r>
              <a:t>TDD was introduced as part of agile methods such as Extreme Programming. However, it can also be used in plan-driven development processes. </a:t>
            </a:r>
          </a:p>
        </p:txBody>
      </p:sp>
      <p:sp>
        <p:nvSpPr>
          <p:cNvPr id="358"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35" name="Title 1"/>
          <p:cNvSpPr txBox="1"/>
          <p:nvPr>
            <p:ph type="title"/>
          </p:nvPr>
        </p:nvSpPr>
        <p:spPr>
          <a:xfrm>
            <a:off x="457199" y="274638"/>
            <a:ext cx="7293234" cy="1143001"/>
          </a:xfrm>
          <a:prstGeom prst="rect">
            <a:avLst/>
          </a:prstGeom>
        </p:spPr>
        <p:txBody>
          <a:bodyPr/>
          <a:lstStyle/>
          <a:p>
            <a:pPr/>
            <a:r>
              <a:t>Validation and defect testing</a:t>
            </a:r>
          </a:p>
        </p:txBody>
      </p:sp>
      <p:sp>
        <p:nvSpPr>
          <p:cNvPr id="136" name="Content Placeholder 2"/>
          <p:cNvSpPr txBox="1"/>
          <p:nvPr>
            <p:ph type="body" idx="1"/>
          </p:nvPr>
        </p:nvSpPr>
        <p:spPr>
          <a:xfrm>
            <a:off x="457200" y="1600200"/>
            <a:ext cx="8229600" cy="4525963"/>
          </a:xfrm>
          <a:prstGeom prst="rect">
            <a:avLst/>
          </a:prstGeom>
        </p:spPr>
        <p:txBody>
          <a:bodyPr/>
          <a:lstStyle/>
          <a:p>
            <a:pPr>
              <a:defRPr>
                <a:solidFill>
                  <a:srgbClr val="000000"/>
                </a:solidFill>
              </a:defRPr>
            </a:pPr>
            <a:r>
              <a:t>The first goal leads to </a:t>
            </a:r>
            <a:r>
              <a:rPr b="1"/>
              <a:t>validation</a:t>
            </a:r>
            <a:r>
              <a:t> testing</a:t>
            </a:r>
          </a:p>
          <a:p>
            <a:pPr lvl="1" marL="742950" indent="-285750">
              <a:spcBef>
                <a:spcPts val="300"/>
              </a:spcBef>
              <a:defRPr sz="2000"/>
            </a:pPr>
            <a:r>
              <a:t>To demonstrate to the developer and the customer that the software meets its requirements. </a:t>
            </a:r>
            <a:endParaRPr>
              <a:solidFill>
                <a:srgbClr val="000000"/>
              </a:solidFill>
            </a:endParaRPr>
          </a:p>
          <a:p>
            <a:pPr lvl="1" marL="742950" indent="-285750">
              <a:spcBef>
                <a:spcPts val="300"/>
              </a:spcBef>
              <a:defRPr sz="2000">
                <a:solidFill>
                  <a:srgbClr val="000000"/>
                </a:solidFill>
              </a:defRPr>
            </a:pPr>
            <a:r>
              <a:t>You expect the system to perform correctly using a given set of test cases that reflect the system’s expected use. </a:t>
            </a:r>
          </a:p>
          <a:p>
            <a:pPr lvl="1" marL="742950" indent="-285750">
              <a:spcBef>
                <a:spcPts val="300"/>
              </a:spcBef>
              <a:defRPr sz="2000"/>
            </a:pPr>
            <a:r>
              <a:t>A successful test shows that the system operates as intended.</a:t>
            </a:r>
            <a:endParaRPr>
              <a:solidFill>
                <a:srgbClr val="000000"/>
              </a:solidFill>
            </a:endParaRPr>
          </a:p>
          <a:p>
            <a:pPr>
              <a:defRPr>
                <a:solidFill>
                  <a:srgbClr val="000000"/>
                </a:solidFill>
              </a:defRPr>
            </a:pPr>
            <a:r>
              <a:t>The second goal leads to </a:t>
            </a:r>
            <a:r>
              <a:rPr b="1"/>
              <a:t>defect</a:t>
            </a:r>
            <a:r>
              <a:t> testing</a:t>
            </a:r>
          </a:p>
          <a:p>
            <a:pPr lvl="1" marL="742950" indent="-285750">
              <a:spcBef>
                <a:spcPts val="300"/>
              </a:spcBef>
              <a:defRPr sz="2000"/>
            </a:pPr>
            <a:r>
              <a:t>To discover situations in which the behavior of the software is incorrect, undesirable or does not conform to its specification. </a:t>
            </a:r>
          </a:p>
          <a:p>
            <a:pPr lvl="1" marL="742950" indent="-285750">
              <a:spcBef>
                <a:spcPts val="300"/>
              </a:spcBef>
              <a:defRPr sz="2000">
                <a:solidFill>
                  <a:srgbClr val="000000"/>
                </a:solidFill>
              </a:defRPr>
            </a:pPr>
            <a:r>
              <a:t>The test cases are designed to expose defects. </a:t>
            </a:r>
          </a:p>
          <a:p>
            <a:pPr lvl="1" marL="742950" indent="-285750">
              <a:spcBef>
                <a:spcPts val="300"/>
              </a:spcBef>
              <a:defRPr sz="2000"/>
            </a:pPr>
            <a:r>
              <a:t>A successful test is a test that makes the system perform incorrectly and so exposes a defect in the system.</a:t>
            </a:r>
          </a:p>
        </p:txBody>
      </p:sp>
      <p:sp>
        <p:nvSpPr>
          <p:cNvPr id="137"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61" name="Title 1"/>
          <p:cNvSpPr txBox="1"/>
          <p:nvPr>
            <p:ph type="title"/>
          </p:nvPr>
        </p:nvSpPr>
        <p:spPr>
          <a:xfrm>
            <a:off x="457199" y="274638"/>
            <a:ext cx="7293234" cy="1143001"/>
          </a:xfrm>
          <a:prstGeom prst="rect">
            <a:avLst/>
          </a:prstGeom>
        </p:spPr>
        <p:txBody>
          <a:bodyPr/>
          <a:lstStyle/>
          <a:p>
            <a:pPr/>
            <a:r>
              <a:t>Test-driven development</a:t>
            </a:r>
          </a:p>
        </p:txBody>
      </p:sp>
      <p:sp>
        <p:nvSpPr>
          <p:cNvPr id="36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3" name="Picture 6" descr="Picture 6"/>
          <p:cNvPicPr>
            <a:picLocks noChangeAspect="1"/>
          </p:cNvPicPr>
          <p:nvPr/>
        </p:nvPicPr>
        <p:blipFill>
          <a:blip r:embed="rId3">
            <a:extLst/>
          </a:blip>
          <a:stretch>
            <a:fillRect/>
          </a:stretch>
        </p:blipFill>
        <p:spPr>
          <a:xfrm>
            <a:off x="618159" y="2365791"/>
            <a:ext cx="7971997" cy="23404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68" name="Title 1"/>
          <p:cNvSpPr txBox="1"/>
          <p:nvPr>
            <p:ph type="title"/>
          </p:nvPr>
        </p:nvSpPr>
        <p:spPr>
          <a:xfrm>
            <a:off x="457199" y="274638"/>
            <a:ext cx="7293234" cy="1143001"/>
          </a:xfrm>
          <a:prstGeom prst="rect">
            <a:avLst/>
          </a:prstGeom>
        </p:spPr>
        <p:txBody>
          <a:bodyPr/>
          <a:lstStyle/>
          <a:p>
            <a:pPr/>
            <a:r>
              <a:t>Benefits of test-driven development</a:t>
            </a:r>
          </a:p>
        </p:txBody>
      </p:sp>
      <p:sp>
        <p:nvSpPr>
          <p:cNvPr id="369" name="Content Placeholder 2"/>
          <p:cNvSpPr txBox="1"/>
          <p:nvPr>
            <p:ph type="body" idx="1"/>
          </p:nvPr>
        </p:nvSpPr>
        <p:spPr>
          <a:xfrm>
            <a:off x="457200" y="1600200"/>
            <a:ext cx="8229600" cy="4525963"/>
          </a:xfrm>
          <a:prstGeom prst="rect">
            <a:avLst/>
          </a:prstGeom>
        </p:spPr>
        <p:txBody>
          <a:bodyPr/>
          <a:lstStyle/>
          <a:p>
            <a:pPr>
              <a:defRPr>
                <a:solidFill>
                  <a:srgbClr val="000000"/>
                </a:solidFill>
              </a:defRPr>
            </a:pPr>
            <a:r>
              <a:t>Code coverage </a:t>
            </a:r>
          </a:p>
          <a:p>
            <a:pPr lvl="1" marL="742950" indent="-285750">
              <a:spcBef>
                <a:spcPts val="300"/>
              </a:spcBef>
              <a:defRPr sz="2000"/>
            </a:pPr>
            <a:r>
              <a:t>Every code segment that you write has at least one associated test so all code written has at least one test.</a:t>
            </a:r>
          </a:p>
          <a:p>
            <a:pPr>
              <a:defRPr>
                <a:solidFill>
                  <a:srgbClr val="000000"/>
                </a:solidFill>
              </a:defRPr>
            </a:pPr>
            <a:r>
              <a:t>Regression testing </a:t>
            </a:r>
          </a:p>
          <a:p>
            <a:pPr lvl="1" marL="742950" indent="-285750">
              <a:spcBef>
                <a:spcPts val="300"/>
              </a:spcBef>
              <a:defRPr sz="2000"/>
            </a:pPr>
            <a:r>
              <a:t>A regression test suite is developed incrementally as a program is developed. </a:t>
            </a:r>
          </a:p>
          <a:p>
            <a:pPr>
              <a:defRPr>
                <a:solidFill>
                  <a:srgbClr val="000000"/>
                </a:solidFill>
              </a:defRPr>
            </a:pPr>
            <a:r>
              <a:t>Simplified debugging </a:t>
            </a:r>
          </a:p>
          <a:p>
            <a:pPr lvl="1" marL="742950" indent="-285750">
              <a:spcBef>
                <a:spcPts val="300"/>
              </a:spcBef>
              <a:defRPr sz="2000"/>
            </a:pPr>
            <a:r>
              <a:t>When a test fails, it should be obvious where the problem lies. The newly written code needs to be checked and modified. </a:t>
            </a:r>
          </a:p>
          <a:p>
            <a:pPr>
              <a:defRPr>
                <a:solidFill>
                  <a:srgbClr val="000000"/>
                </a:solidFill>
              </a:defRPr>
            </a:pPr>
            <a:r>
              <a:t>System documentation </a:t>
            </a:r>
          </a:p>
          <a:p>
            <a:pPr lvl="1" marL="742950" indent="-285750">
              <a:spcBef>
                <a:spcPts val="300"/>
              </a:spcBef>
              <a:defRPr sz="2000"/>
            </a:pPr>
            <a:r>
              <a:t>The tests themselves are a form of documentation that describe what the code should be doing. </a:t>
            </a:r>
          </a:p>
        </p:txBody>
      </p:sp>
      <p:sp>
        <p:nvSpPr>
          <p:cNvPr id="37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73" name="Title 1"/>
          <p:cNvSpPr txBox="1"/>
          <p:nvPr>
            <p:ph type="title"/>
          </p:nvPr>
        </p:nvSpPr>
        <p:spPr>
          <a:xfrm>
            <a:off x="457199" y="274638"/>
            <a:ext cx="7293234" cy="1143001"/>
          </a:xfrm>
          <a:prstGeom prst="rect">
            <a:avLst/>
          </a:prstGeom>
        </p:spPr>
        <p:txBody>
          <a:bodyPr/>
          <a:lstStyle/>
          <a:p>
            <a:pPr/>
            <a:r>
              <a:t>Regression testing</a:t>
            </a:r>
          </a:p>
        </p:txBody>
      </p:sp>
      <p:sp>
        <p:nvSpPr>
          <p:cNvPr id="374" name="Content Placeholder 2"/>
          <p:cNvSpPr txBox="1"/>
          <p:nvPr>
            <p:ph type="body" idx="1"/>
          </p:nvPr>
        </p:nvSpPr>
        <p:spPr>
          <a:xfrm>
            <a:off x="457200" y="1600200"/>
            <a:ext cx="8229600" cy="4525963"/>
          </a:xfrm>
          <a:prstGeom prst="rect">
            <a:avLst/>
          </a:prstGeom>
        </p:spPr>
        <p:txBody>
          <a:bodyPr/>
          <a:lstStyle/>
          <a:p>
            <a:pPr/>
            <a:r>
              <a:t>Regression testing is testing the system to check that changes have not ‘broken’ previously working code.</a:t>
            </a:r>
          </a:p>
          <a:p>
            <a:pPr/>
            <a:r>
              <a:t>In a manual testing process, regression testing is expensive but, with automated testing, it is simple and straightforward. All tests are rerun every time a change is made to the program.</a:t>
            </a:r>
          </a:p>
          <a:p>
            <a:pPr/>
            <a:r>
              <a:t>Tests must run ‘successfully’ before the change is committed.</a:t>
            </a:r>
          </a:p>
        </p:txBody>
      </p:sp>
      <p:sp>
        <p:nvSpPr>
          <p:cNvPr id="37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78" name="Title 1"/>
          <p:cNvSpPr txBox="1"/>
          <p:nvPr>
            <p:ph type="title"/>
          </p:nvPr>
        </p:nvSpPr>
        <p:spPr>
          <a:xfrm>
            <a:off x="457200" y="2306638"/>
            <a:ext cx="8229600" cy="1143002"/>
          </a:xfrm>
          <a:prstGeom prst="rect">
            <a:avLst/>
          </a:prstGeom>
        </p:spPr>
        <p:txBody>
          <a:bodyPr/>
          <a:lstStyle>
            <a:lvl1pPr algn="ctr"/>
          </a:lstStyle>
          <a:p>
            <a:pPr/>
            <a:r>
              <a:t>Release testing</a:t>
            </a:r>
          </a:p>
        </p:txBody>
      </p:sp>
      <p:sp>
        <p:nvSpPr>
          <p:cNvPr id="379" name="Content Placeholder 2"/>
          <p:cNvSpPr txBox="1"/>
          <p:nvPr>
            <p:ph type="body" idx="1"/>
          </p:nvPr>
        </p:nvSpPr>
        <p:spPr>
          <a:xfrm>
            <a:off x="457200" y="1600200"/>
            <a:ext cx="8229600" cy="4525963"/>
          </a:xfrm>
          <a:prstGeom prst="rect">
            <a:avLst/>
          </a:prstGeom>
        </p:spPr>
        <p:txBody>
          <a:bodyPr/>
          <a:lstStyle/>
          <a:p>
            <a:pPr/>
          </a:p>
        </p:txBody>
      </p:sp>
      <p:sp>
        <p:nvSpPr>
          <p:cNvPr id="38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1" name="Picture 2" descr="Picture 2"/>
          <p:cNvPicPr>
            <a:picLocks noChangeAspect="1"/>
          </p:cNvPicPr>
          <p:nvPr/>
        </p:nvPicPr>
        <p:blipFill>
          <a:blip r:embed="rId2">
            <a:extLst/>
          </a:blip>
          <a:stretch>
            <a:fillRect/>
          </a:stretch>
        </p:blipFill>
        <p:spPr>
          <a:xfrm>
            <a:off x="208098" y="3323907"/>
            <a:ext cx="8727803" cy="26765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84" name="Title 1"/>
          <p:cNvSpPr txBox="1"/>
          <p:nvPr>
            <p:ph type="title"/>
          </p:nvPr>
        </p:nvSpPr>
        <p:spPr>
          <a:xfrm>
            <a:off x="457199" y="274638"/>
            <a:ext cx="7293234" cy="1143001"/>
          </a:xfrm>
          <a:prstGeom prst="rect">
            <a:avLst/>
          </a:prstGeom>
        </p:spPr>
        <p:txBody>
          <a:bodyPr/>
          <a:lstStyle/>
          <a:p>
            <a:pPr/>
            <a:r>
              <a:t>Release testing</a:t>
            </a:r>
          </a:p>
        </p:txBody>
      </p:sp>
      <p:sp>
        <p:nvSpPr>
          <p:cNvPr id="385" name="Content Placeholder 2"/>
          <p:cNvSpPr txBox="1"/>
          <p:nvPr>
            <p:ph type="body" idx="1"/>
          </p:nvPr>
        </p:nvSpPr>
        <p:spPr>
          <a:xfrm>
            <a:off x="229698" y="1600200"/>
            <a:ext cx="8633936" cy="4525963"/>
          </a:xfrm>
          <a:prstGeom prst="rect">
            <a:avLst/>
          </a:prstGeom>
        </p:spPr>
        <p:txBody>
          <a:bodyPr/>
          <a:lstStyle/>
          <a:p>
            <a:pPr/>
            <a:r>
              <a:t>Release testing is the process of testing a particular release of a system that is intended for use outside of the development team. </a:t>
            </a:r>
          </a:p>
          <a:p>
            <a:pPr/>
            <a:r>
              <a:t>The primary goal of the release testing process is to convince the supplier of the system that it is good enough for use.</a:t>
            </a:r>
          </a:p>
          <a:p>
            <a:pPr lvl="1" marL="742950" indent="-285750">
              <a:spcBef>
                <a:spcPts val="300"/>
              </a:spcBef>
              <a:defRPr sz="2000"/>
            </a:pPr>
            <a:r>
              <a:t>Release testing, therefore, has to show that the system delivers its specified functionality, performance and dependability, and that it does not fail during normal use. </a:t>
            </a:r>
          </a:p>
          <a:p>
            <a:pPr/>
            <a:r>
              <a:t>Release testing is usually a black-box testing process where tests are only derived from the system specification. </a:t>
            </a:r>
          </a:p>
        </p:txBody>
      </p:sp>
      <p:sp>
        <p:nvSpPr>
          <p:cNvPr id="38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89" name="Title 1"/>
          <p:cNvSpPr txBox="1"/>
          <p:nvPr>
            <p:ph type="title"/>
          </p:nvPr>
        </p:nvSpPr>
        <p:spPr>
          <a:xfrm>
            <a:off x="457199" y="274638"/>
            <a:ext cx="7293234" cy="1143001"/>
          </a:xfrm>
          <a:prstGeom prst="rect">
            <a:avLst/>
          </a:prstGeom>
        </p:spPr>
        <p:txBody>
          <a:bodyPr/>
          <a:lstStyle/>
          <a:p>
            <a:pPr/>
            <a:r>
              <a:t>Release testing and system testing</a:t>
            </a:r>
          </a:p>
        </p:txBody>
      </p:sp>
      <p:sp>
        <p:nvSpPr>
          <p:cNvPr id="390" name="Content Placeholder 2"/>
          <p:cNvSpPr txBox="1"/>
          <p:nvPr>
            <p:ph type="body" idx="1"/>
          </p:nvPr>
        </p:nvSpPr>
        <p:spPr>
          <a:xfrm>
            <a:off x="457200" y="1600200"/>
            <a:ext cx="8229600" cy="4525963"/>
          </a:xfrm>
          <a:prstGeom prst="rect">
            <a:avLst/>
          </a:prstGeom>
        </p:spPr>
        <p:txBody>
          <a:bodyPr/>
          <a:lstStyle/>
          <a:p>
            <a:pPr/>
            <a:r>
              <a:t>Release testing is a form of system testing.</a:t>
            </a:r>
          </a:p>
          <a:p>
            <a:pPr/>
            <a:r>
              <a:t>Important differences:</a:t>
            </a:r>
          </a:p>
          <a:p>
            <a:pPr lvl="1" marL="742950" indent="-285750">
              <a:spcBef>
                <a:spcPts val="300"/>
              </a:spcBef>
              <a:defRPr sz="2000"/>
            </a:pPr>
            <a:r>
              <a:t>A separate team that has not been involved in the system development, should be responsible for release testing.</a:t>
            </a:r>
          </a:p>
          <a:p>
            <a:pPr lvl="1" marL="742950" indent="-285750">
              <a:spcBef>
                <a:spcPts val="300"/>
              </a:spcBef>
              <a:defRPr sz="2000"/>
            </a:pPr>
            <a:r>
              <a:t>System testing by the development team should focus on discovering bugs in the system (defect testing). The objective of release testing is to check that the system meets its requirements and is good enough for external use (validation testing).</a:t>
            </a:r>
          </a:p>
        </p:txBody>
      </p:sp>
      <p:sp>
        <p:nvSpPr>
          <p:cNvPr id="39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94" name="Title 1"/>
          <p:cNvSpPr txBox="1"/>
          <p:nvPr>
            <p:ph type="title"/>
          </p:nvPr>
        </p:nvSpPr>
        <p:spPr>
          <a:xfrm>
            <a:off x="457199" y="274638"/>
            <a:ext cx="7293234" cy="1143001"/>
          </a:xfrm>
          <a:prstGeom prst="rect">
            <a:avLst/>
          </a:prstGeom>
        </p:spPr>
        <p:txBody>
          <a:bodyPr/>
          <a:lstStyle/>
          <a:p>
            <a:pPr/>
            <a:r>
              <a:t>Requirements based testing</a:t>
            </a:r>
          </a:p>
        </p:txBody>
      </p:sp>
      <p:sp>
        <p:nvSpPr>
          <p:cNvPr id="395" name="Content Placeholder 2"/>
          <p:cNvSpPr txBox="1"/>
          <p:nvPr>
            <p:ph type="body" idx="1"/>
          </p:nvPr>
        </p:nvSpPr>
        <p:spPr>
          <a:xfrm>
            <a:off x="457200" y="1600200"/>
            <a:ext cx="8229600" cy="4525963"/>
          </a:xfrm>
          <a:prstGeom prst="rect">
            <a:avLst/>
          </a:prstGeom>
        </p:spPr>
        <p:txBody>
          <a:bodyPr/>
          <a:lstStyle/>
          <a:p>
            <a:pPr/>
            <a:r>
              <a:t>Requirements-based testing involves examining each requirement and developing a test or tests for it.</a:t>
            </a:r>
          </a:p>
          <a:p>
            <a:pPr/>
            <a:r>
              <a:t>Mentcare system requirements:</a:t>
            </a:r>
          </a:p>
          <a:p>
            <a:pPr lvl="1" marL="742950" indent="-285750">
              <a:spcBef>
                <a:spcPts val="300"/>
              </a:spcBef>
              <a:defRPr sz="2000"/>
            </a:pPr>
            <a:r>
              <a:t>If a patient is known to be allergic to any particular medication, then prescription of that medication shall result in a warning message being issued to the system user.</a:t>
            </a:r>
          </a:p>
          <a:p>
            <a:pPr lvl="1" marL="742950" indent="-285750">
              <a:spcBef>
                <a:spcPts val="300"/>
              </a:spcBef>
              <a:defRPr sz="2000"/>
            </a:pPr>
            <a:r>
              <a:t>If a prescriber chooses to ignore an allergy warning, they shall provide a reason why this has been ignored.</a:t>
            </a:r>
          </a:p>
        </p:txBody>
      </p:sp>
      <p:sp>
        <p:nvSpPr>
          <p:cNvPr id="39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399" name="Title 1"/>
          <p:cNvSpPr txBox="1"/>
          <p:nvPr>
            <p:ph type="title"/>
          </p:nvPr>
        </p:nvSpPr>
        <p:spPr>
          <a:xfrm>
            <a:off x="457199" y="274638"/>
            <a:ext cx="7293234" cy="1143001"/>
          </a:xfrm>
          <a:prstGeom prst="rect">
            <a:avLst/>
          </a:prstGeom>
        </p:spPr>
        <p:txBody>
          <a:bodyPr/>
          <a:lstStyle/>
          <a:p>
            <a:pPr/>
            <a:r>
              <a:t>Requirements tests</a:t>
            </a:r>
          </a:p>
        </p:txBody>
      </p:sp>
      <p:sp>
        <p:nvSpPr>
          <p:cNvPr id="400" name="Content Placeholder 2"/>
          <p:cNvSpPr txBox="1"/>
          <p:nvPr>
            <p:ph type="body" idx="1"/>
          </p:nvPr>
        </p:nvSpPr>
        <p:spPr>
          <a:xfrm>
            <a:off x="457200" y="1600200"/>
            <a:ext cx="8229600" cy="4525963"/>
          </a:xfrm>
          <a:prstGeom prst="rect">
            <a:avLst/>
          </a:prstGeom>
        </p:spPr>
        <p:txBody>
          <a:bodyPr/>
          <a:lstStyle/>
          <a:p>
            <a:pPr>
              <a:defRPr sz="1800"/>
            </a:pPr>
            <a:r>
              <a:t>Set up a patient record with no known allergies. Prescribe medication for allergies that are known to exist. Check that a warning message is not issued by the system.</a:t>
            </a:r>
          </a:p>
          <a:p>
            <a:pPr>
              <a:defRPr sz="1800"/>
            </a:pPr>
            <a:r>
              <a:t>Set up a patient record with a known allergy. Prescribe the medication to that the patient is allergic to, and check that the warning is issued by the system.</a:t>
            </a:r>
          </a:p>
          <a:p>
            <a:pPr>
              <a:defRPr sz="1800"/>
            </a:pPr>
            <a:r>
              <a:t>Set up a patient record in which allergies to two or more drugs are recorded. Prescribe both of these drugs separately and check that the correct warning for each drug is issued.</a:t>
            </a:r>
          </a:p>
          <a:p>
            <a:pPr>
              <a:defRPr sz="1800"/>
            </a:pPr>
            <a:r>
              <a:t>Prescribe two drugs that the patient is allergic to. Check that two warnings are correctly issued.</a:t>
            </a:r>
          </a:p>
          <a:p>
            <a:pPr>
              <a:defRPr sz="1800"/>
            </a:pPr>
            <a:r>
              <a:t>Prescribe a drug that issues a warning and overrule that warning. Check that the system requires the user to provide information explaining why the warning was overruled. </a:t>
            </a:r>
          </a:p>
        </p:txBody>
      </p:sp>
      <p:sp>
        <p:nvSpPr>
          <p:cNvPr id="40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04" name="Title 1"/>
          <p:cNvSpPr txBox="1"/>
          <p:nvPr>
            <p:ph type="title"/>
          </p:nvPr>
        </p:nvSpPr>
        <p:spPr>
          <a:xfrm>
            <a:off x="457199" y="274638"/>
            <a:ext cx="7293234" cy="1143001"/>
          </a:xfrm>
          <a:prstGeom prst="rect">
            <a:avLst/>
          </a:prstGeom>
        </p:spPr>
        <p:txBody>
          <a:bodyPr/>
          <a:lstStyle/>
          <a:p>
            <a:pPr/>
            <a:r>
              <a:t>A usage scenario for the Mentcare system</a:t>
            </a:r>
          </a:p>
        </p:txBody>
      </p:sp>
      <p:sp>
        <p:nvSpPr>
          <p:cNvPr id="40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6" name="Rectangle 5"/>
          <p:cNvSpPr txBox="1"/>
          <p:nvPr/>
        </p:nvSpPr>
        <p:spPr>
          <a:xfrm>
            <a:off x="363229" y="1506493"/>
            <a:ext cx="8413289" cy="477099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600"/>
              </a:spcBef>
              <a:defRPr sz="1600">
                <a:latin typeface="+mj-lt"/>
                <a:ea typeface="+mj-ea"/>
                <a:cs typeface="+mj-cs"/>
                <a:sym typeface="Calibri"/>
              </a:defRPr>
            </a:pPr>
            <a:r>
              <a:t>George is a nurse who specializes in mental healthcare. One of his responsibilities is to visit patients at home to check that their treatment is effective and that they are not suffering from medication side effects.</a:t>
            </a:r>
          </a:p>
          <a:p>
            <a:pPr>
              <a:spcBef>
                <a:spcPts val="600"/>
              </a:spcBef>
              <a:defRPr sz="1600">
                <a:latin typeface="+mj-lt"/>
                <a:ea typeface="+mj-ea"/>
                <a:cs typeface="+mj-cs"/>
                <a:sym typeface="Calibri"/>
              </a:defRPr>
            </a:pPr>
            <a:r>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Bef>
                <a:spcPts val="600"/>
              </a:spcBef>
              <a:defRPr sz="1600">
                <a:latin typeface="+mj-lt"/>
                <a:ea typeface="+mj-ea"/>
                <a:cs typeface="+mj-cs"/>
                <a:sym typeface="Calibri"/>
              </a:defRPr>
            </a:pPr>
            <a:r>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pPr>
              <a:defRPr sz="1600">
                <a:latin typeface="+mj-lt"/>
                <a:ea typeface="+mj-ea"/>
                <a:cs typeface="+mj-cs"/>
                <a:sym typeface="Calibri"/>
              </a:defRPr>
            </a:pPr>
            <a:r>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09" name="Title 1"/>
          <p:cNvSpPr txBox="1"/>
          <p:nvPr>
            <p:ph type="title"/>
          </p:nvPr>
        </p:nvSpPr>
        <p:spPr>
          <a:xfrm>
            <a:off x="457199" y="274638"/>
            <a:ext cx="7293234" cy="1143001"/>
          </a:xfrm>
          <a:prstGeom prst="rect">
            <a:avLst/>
          </a:prstGeom>
        </p:spPr>
        <p:txBody>
          <a:bodyPr/>
          <a:lstStyle/>
          <a:p>
            <a:pPr/>
            <a:r>
              <a:t>Features tested by scenario</a:t>
            </a:r>
          </a:p>
        </p:txBody>
      </p:sp>
      <p:sp>
        <p:nvSpPr>
          <p:cNvPr id="410" name="Content Placeholder 2"/>
          <p:cNvSpPr txBox="1"/>
          <p:nvPr>
            <p:ph type="body" idx="1"/>
          </p:nvPr>
        </p:nvSpPr>
        <p:spPr>
          <a:xfrm>
            <a:off x="457200" y="1600200"/>
            <a:ext cx="8229600" cy="4525963"/>
          </a:xfrm>
          <a:prstGeom prst="rect">
            <a:avLst/>
          </a:prstGeom>
        </p:spPr>
        <p:txBody>
          <a:bodyPr/>
          <a:lstStyle/>
          <a:p>
            <a:pPr/>
            <a:r>
              <a:t>Authentication by logging on to the system.</a:t>
            </a:r>
          </a:p>
          <a:p>
            <a:pPr/>
            <a:r>
              <a:t>Downloading and uploading of specified patient records to a laptop.</a:t>
            </a:r>
          </a:p>
          <a:p>
            <a:pPr/>
            <a:r>
              <a:t>Home visit scheduling.</a:t>
            </a:r>
          </a:p>
          <a:p>
            <a:pPr/>
            <a:r>
              <a:t>Encryption and decryption of patient records on a mobile device. </a:t>
            </a:r>
          </a:p>
          <a:p>
            <a:pPr/>
            <a:r>
              <a:t>Record retrieval and modification.</a:t>
            </a:r>
          </a:p>
          <a:p>
            <a:pPr/>
            <a:r>
              <a:t>Links with the drugs database that maintains side-effect information.</a:t>
            </a:r>
          </a:p>
          <a:p>
            <a:pPr/>
            <a:r>
              <a:t>The system for call prompting.</a:t>
            </a:r>
          </a:p>
        </p:txBody>
      </p:sp>
      <p:sp>
        <p:nvSpPr>
          <p:cNvPr id="41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42" name="Title 1"/>
          <p:cNvSpPr txBox="1"/>
          <p:nvPr>
            <p:ph type="title"/>
          </p:nvPr>
        </p:nvSpPr>
        <p:spPr>
          <a:xfrm>
            <a:off x="457199" y="274638"/>
            <a:ext cx="7293234" cy="1143001"/>
          </a:xfrm>
          <a:prstGeom prst="rect">
            <a:avLst/>
          </a:prstGeom>
        </p:spPr>
        <p:txBody>
          <a:bodyPr/>
          <a:lstStyle/>
          <a:p>
            <a:pPr/>
            <a:r>
              <a:t>An input-output model of program testing </a:t>
            </a:r>
          </a:p>
        </p:txBody>
      </p:sp>
      <p:pic>
        <p:nvPicPr>
          <p:cNvPr id="143" name="Content Placeholder 3" descr="Content Placeholder 3"/>
          <p:cNvPicPr>
            <a:picLocks noChangeAspect="1"/>
          </p:cNvPicPr>
          <p:nvPr/>
        </p:nvPicPr>
        <p:blipFill>
          <a:blip r:embed="rId2">
            <a:extLst/>
          </a:blip>
          <a:stretch>
            <a:fillRect/>
          </a:stretch>
        </p:blipFill>
        <p:spPr>
          <a:xfrm>
            <a:off x="2094876" y="1886248"/>
            <a:ext cx="5538277" cy="3903363"/>
          </a:xfrm>
          <a:prstGeom prst="rect">
            <a:avLst/>
          </a:prstGeom>
          <a:ln w="12700">
            <a:miter lim="400000"/>
          </a:ln>
        </p:spPr>
      </p:pic>
      <p:sp>
        <p:nvSpPr>
          <p:cNvPr id="144"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16" name="Rectangle 2"/>
          <p:cNvSpPr txBox="1"/>
          <p:nvPr>
            <p:ph type="title"/>
          </p:nvPr>
        </p:nvSpPr>
        <p:spPr>
          <a:xfrm>
            <a:off x="457199" y="274638"/>
            <a:ext cx="7293234" cy="1143001"/>
          </a:xfrm>
          <a:prstGeom prst="rect">
            <a:avLst/>
          </a:prstGeom>
        </p:spPr>
        <p:txBody>
          <a:bodyPr/>
          <a:lstStyle/>
          <a:p>
            <a:pPr/>
            <a:r>
              <a:t>Performance testing</a:t>
            </a:r>
          </a:p>
        </p:txBody>
      </p:sp>
      <p:sp>
        <p:nvSpPr>
          <p:cNvPr id="417" name="Rectangle 3"/>
          <p:cNvSpPr txBox="1"/>
          <p:nvPr>
            <p:ph type="body" idx="1"/>
          </p:nvPr>
        </p:nvSpPr>
        <p:spPr>
          <a:xfrm>
            <a:off x="457200" y="1600200"/>
            <a:ext cx="8229600" cy="4525963"/>
          </a:xfrm>
          <a:prstGeom prst="rect">
            <a:avLst/>
          </a:prstGeom>
        </p:spPr>
        <p:txBody>
          <a:bodyPr/>
          <a:lstStyle/>
          <a:p>
            <a:pPr/>
            <a:r>
              <a:t>Part of release testing may involve testing the emergent properties of a system, such as performance and reliability.</a:t>
            </a:r>
          </a:p>
          <a:p>
            <a:pPr/>
            <a:r>
              <a:t>Tests should reflect the profile of use of the system.</a:t>
            </a:r>
          </a:p>
          <a:p>
            <a:pPr/>
            <a:r>
              <a:t>Performance tests usually involve planning a series of tests where the load is steadily increased until the system performance becomes unacceptable.</a:t>
            </a:r>
          </a:p>
          <a:p>
            <a:pPr/>
            <a:r>
              <a:t>Stress testing is a form of performance testing where the system is deliberately overloaded to test its failure behavior.</a:t>
            </a:r>
          </a:p>
        </p:txBody>
      </p:sp>
      <p:sp>
        <p:nvSpPr>
          <p:cNvPr id="418"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21" name="Title 1"/>
          <p:cNvSpPr txBox="1"/>
          <p:nvPr>
            <p:ph type="title"/>
          </p:nvPr>
        </p:nvSpPr>
        <p:spPr>
          <a:xfrm>
            <a:off x="457200" y="2096810"/>
            <a:ext cx="8229600" cy="1143002"/>
          </a:xfrm>
          <a:prstGeom prst="rect">
            <a:avLst/>
          </a:prstGeom>
        </p:spPr>
        <p:txBody>
          <a:bodyPr/>
          <a:lstStyle>
            <a:lvl1pPr algn="ctr"/>
          </a:lstStyle>
          <a:p>
            <a:pPr/>
            <a:r>
              <a:t>User testing</a:t>
            </a:r>
          </a:p>
        </p:txBody>
      </p:sp>
      <p:sp>
        <p:nvSpPr>
          <p:cNvPr id="42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23" name="Picture 2" descr="Picture 2"/>
          <p:cNvPicPr>
            <a:picLocks noChangeAspect="1"/>
          </p:cNvPicPr>
          <p:nvPr/>
        </p:nvPicPr>
        <p:blipFill>
          <a:blip r:embed="rId2">
            <a:extLst/>
          </a:blip>
          <a:stretch>
            <a:fillRect/>
          </a:stretch>
        </p:blipFill>
        <p:spPr>
          <a:xfrm>
            <a:off x="284065" y="3049078"/>
            <a:ext cx="8575871" cy="293694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26" name="Title 1"/>
          <p:cNvSpPr txBox="1"/>
          <p:nvPr>
            <p:ph type="title"/>
          </p:nvPr>
        </p:nvSpPr>
        <p:spPr>
          <a:xfrm>
            <a:off x="457199" y="274638"/>
            <a:ext cx="7293234" cy="1143001"/>
          </a:xfrm>
          <a:prstGeom prst="rect">
            <a:avLst/>
          </a:prstGeom>
        </p:spPr>
        <p:txBody>
          <a:bodyPr/>
          <a:lstStyle/>
          <a:p>
            <a:pPr/>
            <a:r>
              <a:t>User testing</a:t>
            </a:r>
          </a:p>
        </p:txBody>
      </p:sp>
      <p:sp>
        <p:nvSpPr>
          <p:cNvPr id="427" name="Content Placeholder 2"/>
          <p:cNvSpPr txBox="1"/>
          <p:nvPr>
            <p:ph type="body" idx="1"/>
          </p:nvPr>
        </p:nvSpPr>
        <p:spPr>
          <a:xfrm>
            <a:off x="457200" y="1600200"/>
            <a:ext cx="8229600" cy="4525963"/>
          </a:xfrm>
          <a:prstGeom prst="rect">
            <a:avLst/>
          </a:prstGeom>
        </p:spPr>
        <p:txBody>
          <a:bodyPr/>
          <a:lstStyle/>
          <a:p>
            <a:pPr/>
            <a:r>
              <a:t>User or customer testing is a stage in the testing process in which users or customers provide input and advice on system testing. </a:t>
            </a:r>
          </a:p>
          <a:p>
            <a:pPr/>
            <a:r>
              <a:t>User testing is essential, even when comprehensive system and release testing have been carried out. </a:t>
            </a:r>
          </a:p>
          <a:p>
            <a:pPr lvl="1" marL="742950" indent="-285750">
              <a:spcBef>
                <a:spcPts val="300"/>
              </a:spcBef>
              <a:defRPr sz="2000"/>
            </a:pPr>
            <a:r>
              <a:t>The reason for this is that influences from the user’s working environment have a major effect on the reliability, performance, usability and robustness of a system. These cannot be replicated in a testing environment.</a:t>
            </a:r>
          </a:p>
        </p:txBody>
      </p:sp>
      <p:sp>
        <p:nvSpPr>
          <p:cNvPr id="428"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31" name="Title 1"/>
          <p:cNvSpPr txBox="1"/>
          <p:nvPr>
            <p:ph type="title"/>
          </p:nvPr>
        </p:nvSpPr>
        <p:spPr>
          <a:xfrm>
            <a:off x="457199" y="274638"/>
            <a:ext cx="7293234" cy="1143001"/>
          </a:xfrm>
          <a:prstGeom prst="rect">
            <a:avLst/>
          </a:prstGeom>
        </p:spPr>
        <p:txBody>
          <a:bodyPr/>
          <a:lstStyle/>
          <a:p>
            <a:pPr/>
            <a:r>
              <a:t>Types of user testing</a:t>
            </a:r>
          </a:p>
        </p:txBody>
      </p:sp>
      <p:sp>
        <p:nvSpPr>
          <p:cNvPr id="432" name="Content Placeholder 2"/>
          <p:cNvSpPr txBox="1"/>
          <p:nvPr>
            <p:ph type="body" idx="1"/>
          </p:nvPr>
        </p:nvSpPr>
        <p:spPr>
          <a:xfrm>
            <a:off x="457200" y="1600200"/>
            <a:ext cx="8229600" cy="4525963"/>
          </a:xfrm>
          <a:prstGeom prst="rect">
            <a:avLst/>
          </a:prstGeom>
        </p:spPr>
        <p:txBody>
          <a:bodyPr/>
          <a:lstStyle/>
          <a:p>
            <a:pPr/>
            <a:r>
              <a:t>Alpha testing</a:t>
            </a:r>
          </a:p>
          <a:p>
            <a:pPr lvl="1" marL="742950" indent="-285750">
              <a:spcBef>
                <a:spcPts val="300"/>
              </a:spcBef>
              <a:defRPr sz="2000"/>
            </a:pPr>
            <a:r>
              <a:t>Users of the software work with the development team to test the software at the developer’s site.</a:t>
            </a:r>
          </a:p>
          <a:p>
            <a:pPr/>
            <a:r>
              <a:t>Beta testing</a:t>
            </a:r>
          </a:p>
          <a:p>
            <a:pPr lvl="1" marL="742950" indent="-285750">
              <a:spcBef>
                <a:spcPts val="300"/>
              </a:spcBef>
              <a:defRPr sz="2000"/>
            </a:pPr>
            <a:r>
              <a:t>A release of the software is made available to users to allow them to experiment and to raise problems that they discover with the system developers.</a:t>
            </a:r>
          </a:p>
          <a:p>
            <a:pPr/>
            <a:r>
              <a:t>Acceptance testing</a:t>
            </a:r>
          </a:p>
          <a:p>
            <a:pPr lvl="1" marL="742950" indent="-285750">
              <a:spcBef>
                <a:spcPts val="300"/>
              </a:spcBef>
              <a:defRPr sz="2000"/>
            </a:pPr>
            <a:r>
              <a:t>Customers test a system to decide whether or not it is ready to be accepted from the system developers and deployed in the customer environment. Primarily for custom systems.</a:t>
            </a:r>
          </a:p>
        </p:txBody>
      </p:sp>
      <p:sp>
        <p:nvSpPr>
          <p:cNvPr id="433"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36" name="Title 1"/>
          <p:cNvSpPr txBox="1"/>
          <p:nvPr>
            <p:ph type="title"/>
          </p:nvPr>
        </p:nvSpPr>
        <p:spPr>
          <a:xfrm>
            <a:off x="457199" y="274638"/>
            <a:ext cx="7293234" cy="1143001"/>
          </a:xfrm>
          <a:prstGeom prst="rect">
            <a:avLst/>
          </a:prstGeom>
        </p:spPr>
        <p:txBody>
          <a:bodyPr/>
          <a:lstStyle/>
          <a:p>
            <a:pPr/>
            <a:r>
              <a:t>The acceptance testing process </a:t>
            </a:r>
          </a:p>
        </p:txBody>
      </p:sp>
      <p:sp>
        <p:nvSpPr>
          <p:cNvPr id="43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38" name="Picture 6" descr="Picture 6"/>
          <p:cNvPicPr>
            <a:picLocks noChangeAspect="1"/>
          </p:cNvPicPr>
          <p:nvPr/>
        </p:nvPicPr>
        <p:blipFill>
          <a:blip r:embed="rId3">
            <a:extLst/>
          </a:blip>
          <a:stretch>
            <a:fillRect/>
          </a:stretch>
        </p:blipFill>
        <p:spPr>
          <a:xfrm>
            <a:off x="190498" y="2938278"/>
            <a:ext cx="8797206" cy="15524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43" name="Title 1"/>
          <p:cNvSpPr txBox="1"/>
          <p:nvPr>
            <p:ph type="title"/>
          </p:nvPr>
        </p:nvSpPr>
        <p:spPr>
          <a:xfrm>
            <a:off x="457199" y="274638"/>
            <a:ext cx="7293234" cy="1143001"/>
          </a:xfrm>
          <a:prstGeom prst="rect">
            <a:avLst/>
          </a:prstGeom>
        </p:spPr>
        <p:txBody>
          <a:bodyPr/>
          <a:lstStyle/>
          <a:p>
            <a:pPr/>
            <a:r>
              <a:t>Agile methods and acceptance testing</a:t>
            </a:r>
          </a:p>
        </p:txBody>
      </p:sp>
      <p:sp>
        <p:nvSpPr>
          <p:cNvPr id="444" name="Content Placeholder 2"/>
          <p:cNvSpPr txBox="1"/>
          <p:nvPr>
            <p:ph type="body" idx="1"/>
          </p:nvPr>
        </p:nvSpPr>
        <p:spPr>
          <a:xfrm>
            <a:off x="457200" y="1600200"/>
            <a:ext cx="8229600" cy="4525963"/>
          </a:xfrm>
          <a:prstGeom prst="rect">
            <a:avLst/>
          </a:prstGeom>
        </p:spPr>
        <p:txBody>
          <a:bodyPr/>
          <a:lstStyle/>
          <a:p>
            <a:pPr/>
            <a:r>
              <a:t>In agile methods, the user/customer is part of the development team and is responsible for making decisions on the acceptability of the system.</a:t>
            </a:r>
          </a:p>
          <a:p>
            <a:pPr/>
            <a:r>
              <a:t>Tests are defined by the user/customer and are integrated with other tests in that they are run automatically when changes are made.</a:t>
            </a:r>
          </a:p>
          <a:p>
            <a:pPr/>
            <a:r>
              <a:t>There is no separate acceptance testing process.</a:t>
            </a:r>
          </a:p>
          <a:p>
            <a:pPr/>
            <a:r>
              <a:t>Main problem here is whether or not the embedded user is ‘typical’ and can represent the interests of all system stakeholders.</a:t>
            </a:r>
          </a:p>
        </p:txBody>
      </p:sp>
      <p:sp>
        <p:nvSpPr>
          <p:cNvPr id="44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48" name="Title 1"/>
          <p:cNvSpPr txBox="1"/>
          <p:nvPr>
            <p:ph type="title"/>
          </p:nvPr>
        </p:nvSpPr>
        <p:spPr>
          <a:xfrm>
            <a:off x="457199" y="274638"/>
            <a:ext cx="7293234" cy="1143001"/>
          </a:xfrm>
          <a:prstGeom prst="rect">
            <a:avLst/>
          </a:prstGeom>
        </p:spPr>
        <p:txBody>
          <a:bodyPr/>
          <a:lstStyle/>
          <a:p>
            <a:pPr/>
            <a:r>
              <a:t>Key points</a:t>
            </a:r>
          </a:p>
        </p:txBody>
      </p:sp>
      <p:sp>
        <p:nvSpPr>
          <p:cNvPr id="449" name="Content Placeholder 2"/>
          <p:cNvSpPr txBox="1"/>
          <p:nvPr>
            <p:ph type="body" idx="1"/>
          </p:nvPr>
        </p:nvSpPr>
        <p:spPr>
          <a:xfrm>
            <a:off x="457200" y="1600200"/>
            <a:ext cx="8229600" cy="4525963"/>
          </a:xfrm>
          <a:prstGeom prst="rect">
            <a:avLst/>
          </a:prstGeom>
        </p:spPr>
        <p:txBody>
          <a:bodyPr/>
          <a:lstStyle/>
          <a:p>
            <a:pPr/>
            <a:r>
              <a:t>Testing can only show the presence of errors in a program. It cannot demonstrate that there are no remaining faults.</a:t>
            </a:r>
          </a:p>
          <a:p>
            <a:pPr/>
            <a:r>
              <a:t>Development testing is the responsibility of the software development team. A separate team should be responsible for testing a system before it is released to customers. </a:t>
            </a:r>
          </a:p>
          <a:p>
            <a:pPr/>
            <a:r>
              <a:t>Development testing includes unit testing, in which you test individual objects and methods  component testing in which you test related groups of objects  and system testing, in which you test partial or complete systems.</a:t>
            </a:r>
          </a:p>
        </p:txBody>
      </p:sp>
      <p:sp>
        <p:nvSpPr>
          <p:cNvPr id="45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53" name="Title 1"/>
          <p:cNvSpPr txBox="1"/>
          <p:nvPr>
            <p:ph type="title"/>
          </p:nvPr>
        </p:nvSpPr>
        <p:spPr>
          <a:xfrm>
            <a:off x="457199" y="274638"/>
            <a:ext cx="7293234" cy="1143001"/>
          </a:xfrm>
          <a:prstGeom prst="rect">
            <a:avLst/>
          </a:prstGeom>
        </p:spPr>
        <p:txBody>
          <a:bodyPr/>
          <a:lstStyle/>
          <a:p>
            <a:pPr/>
            <a:r>
              <a:t>Key points</a:t>
            </a:r>
          </a:p>
        </p:txBody>
      </p:sp>
      <p:sp>
        <p:nvSpPr>
          <p:cNvPr id="454" name="Content Placeholder 2"/>
          <p:cNvSpPr txBox="1"/>
          <p:nvPr>
            <p:ph type="body" idx="1"/>
          </p:nvPr>
        </p:nvSpPr>
        <p:spPr>
          <a:xfrm>
            <a:off x="457200" y="1600200"/>
            <a:ext cx="8229600" cy="4525963"/>
          </a:xfrm>
          <a:prstGeom prst="rect">
            <a:avLst/>
          </a:prstGeom>
        </p:spPr>
        <p:txBody>
          <a:bodyPr/>
          <a:lstStyle/>
          <a:p>
            <a:pPr>
              <a:defRPr sz="2000"/>
            </a:pPr>
            <a:r>
              <a:t>When testing software, you should try to ‘break’ the software by using experience and guidelines to choose types of test case that have been effective in discovering defects in other systems.</a:t>
            </a:r>
          </a:p>
          <a:p>
            <a:pPr>
              <a:defRPr sz="2000"/>
            </a:pPr>
            <a:r>
              <a:t>Wherever possible, you should write automated tests. The tests are embedded in a program that can be run every time a change is made to a system.</a:t>
            </a:r>
          </a:p>
          <a:p>
            <a:pPr>
              <a:defRPr sz="2000"/>
            </a:pPr>
            <a:r>
              <a:t>Test-first development is an approach to development where tests are written before the code to be tested. </a:t>
            </a:r>
          </a:p>
          <a:p>
            <a:pPr>
              <a:defRPr sz="2000"/>
            </a:pPr>
            <a:r>
              <a:t>Scenario testing involves inventing a typical usage scenario and using this to derive test cases.</a:t>
            </a:r>
          </a:p>
          <a:p>
            <a:pPr>
              <a:defRPr sz="2000"/>
            </a:pPr>
            <a:r>
              <a:t>Acceptance testing is a user testing process where the aim is to decide if the software is good enough to be deployed and used in its operational environment.</a:t>
            </a:r>
          </a:p>
        </p:txBody>
      </p:sp>
      <p:sp>
        <p:nvSpPr>
          <p:cNvPr id="45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458" name="Title 1"/>
          <p:cNvSpPr txBox="1"/>
          <p:nvPr>
            <p:ph type="title"/>
          </p:nvPr>
        </p:nvSpPr>
        <p:spPr>
          <a:xfrm>
            <a:off x="457199" y="274638"/>
            <a:ext cx="7293234" cy="1143001"/>
          </a:xfrm>
          <a:prstGeom prst="rect">
            <a:avLst/>
          </a:prstGeom>
        </p:spPr>
        <p:txBody>
          <a:bodyPr/>
          <a:lstStyle/>
          <a:p>
            <a:pPr/>
            <a:r>
              <a:t>Professional Tip of the Day:  Important Email</a:t>
            </a:r>
          </a:p>
        </p:txBody>
      </p:sp>
      <p:sp>
        <p:nvSpPr>
          <p:cNvPr id="459" name="Content Placeholder 2"/>
          <p:cNvSpPr txBox="1"/>
          <p:nvPr>
            <p:ph type="body" idx="1"/>
          </p:nvPr>
        </p:nvSpPr>
        <p:spPr>
          <a:xfrm>
            <a:off x="457200" y="1600200"/>
            <a:ext cx="8229600" cy="4525963"/>
          </a:xfrm>
          <a:prstGeom prst="rect">
            <a:avLst/>
          </a:prstGeom>
        </p:spPr>
        <p:txBody>
          <a:bodyPr/>
          <a:lstStyle/>
          <a:p>
            <a:pPr/>
            <a:r>
              <a:t>How to send an important email:</a:t>
            </a:r>
          </a:p>
          <a:p>
            <a:pPr lvl="1" marL="742950" indent="-285750">
              <a:spcBef>
                <a:spcPts val="300"/>
              </a:spcBef>
              <a:defRPr sz="2000"/>
            </a:pPr>
            <a:r>
              <a:t>Send it as high priority</a:t>
            </a:r>
          </a:p>
          <a:p>
            <a:pPr lvl="1" marL="742950" indent="-285750">
              <a:spcBef>
                <a:spcPts val="300"/>
              </a:spcBef>
              <a:defRPr sz="2000"/>
            </a:pPr>
            <a:r>
              <a:t>If they are on vacation send it the day they get back so it is at the top of their inbox</a:t>
            </a:r>
          </a:p>
          <a:p>
            <a:pPr lvl="1" marL="742950" indent="-285750">
              <a:spcBef>
                <a:spcPts val="300"/>
              </a:spcBef>
              <a:defRPr sz="2000"/>
            </a:pPr>
            <a:r>
              <a:t>Put the words “IMPORTANT” or “EMERGENCY” in the email subject line</a:t>
            </a:r>
          </a:p>
          <a:p>
            <a:pPr lvl="1" marL="742950" indent="-285750">
              <a:spcBef>
                <a:spcPts val="300"/>
              </a:spcBef>
              <a:defRPr sz="2000"/>
            </a:pPr>
            <a:r>
              <a:t>Follow up with a phone call or Message</a:t>
            </a:r>
          </a:p>
        </p:txBody>
      </p:sp>
      <p:sp>
        <p:nvSpPr>
          <p:cNvPr id="460"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47" name="Rectangle 3"/>
          <p:cNvSpPr txBox="1"/>
          <p:nvPr>
            <p:ph type="title"/>
          </p:nvPr>
        </p:nvSpPr>
        <p:spPr>
          <a:xfrm>
            <a:off x="457199" y="274638"/>
            <a:ext cx="7293234" cy="1143001"/>
          </a:xfrm>
          <a:prstGeom prst="rect">
            <a:avLst/>
          </a:prstGeom>
        </p:spPr>
        <p:txBody>
          <a:bodyPr lIns="44622" tIns="44622" rIns="44622" bIns="44622"/>
          <a:lstStyle/>
          <a:p>
            <a:pPr/>
            <a:r>
              <a:t>Verification vs validation</a:t>
            </a:r>
          </a:p>
        </p:txBody>
      </p:sp>
      <p:sp>
        <p:nvSpPr>
          <p:cNvPr id="148" name="Rectangle 2"/>
          <p:cNvSpPr txBox="1"/>
          <p:nvPr>
            <p:ph type="body" idx="1"/>
          </p:nvPr>
        </p:nvSpPr>
        <p:spPr>
          <a:xfrm>
            <a:off x="457200" y="1600200"/>
            <a:ext cx="8229600" cy="4525963"/>
          </a:xfrm>
          <a:prstGeom prst="rect">
            <a:avLst/>
          </a:prstGeom>
        </p:spPr>
        <p:txBody>
          <a:bodyPr lIns="44622" tIns="44622" rIns="44622" bIns="44622"/>
          <a:lstStyle/>
          <a:p>
            <a:pPr>
              <a:defRPr>
                <a:solidFill>
                  <a:srgbClr val="000000"/>
                </a:solidFill>
              </a:defRPr>
            </a:pPr>
            <a:r>
              <a:t>Verification</a:t>
            </a:r>
            <a:r>
              <a:rPr>
                <a:solidFill>
                  <a:srgbClr val="46424D"/>
                </a:solidFill>
              </a:rPr>
              <a:t>: </a:t>
            </a:r>
            <a:br>
              <a:rPr>
                <a:solidFill>
                  <a:srgbClr val="46424D"/>
                </a:solidFill>
              </a:rPr>
            </a:br>
            <a:r>
              <a:rPr>
                <a:solidFill>
                  <a:srgbClr val="46424D"/>
                </a:solidFill>
              </a:rPr>
              <a:t>	"Are we building the product right”.</a:t>
            </a:r>
            <a:endParaRPr>
              <a:solidFill>
                <a:srgbClr val="46424D"/>
              </a:solidFill>
            </a:endParaRPr>
          </a:p>
          <a:p>
            <a:pPr/>
            <a:r>
              <a:t>The software should conform to its specification.</a:t>
            </a:r>
          </a:p>
          <a:p>
            <a:pPr>
              <a:defRPr>
                <a:solidFill>
                  <a:srgbClr val="000000"/>
                </a:solidFill>
              </a:defRPr>
            </a:pPr>
            <a:r>
              <a:t>Validation</a:t>
            </a:r>
            <a:r>
              <a:rPr>
                <a:solidFill>
                  <a:srgbClr val="46424D"/>
                </a:solidFill>
              </a:rPr>
              <a:t>:</a:t>
            </a:r>
            <a:br>
              <a:rPr>
                <a:solidFill>
                  <a:srgbClr val="46424D"/>
                </a:solidFill>
              </a:rPr>
            </a:br>
            <a:r>
              <a:rPr>
                <a:solidFill>
                  <a:srgbClr val="46424D"/>
                </a:solidFill>
              </a:rPr>
              <a:t>	 "Are we building the right product”.</a:t>
            </a:r>
            <a:endParaRPr>
              <a:solidFill>
                <a:srgbClr val="46424D"/>
              </a:solidFill>
            </a:endParaRPr>
          </a:p>
          <a:p>
            <a:pPr/>
            <a:r>
              <a:t>The software should do what the user really requires.</a:t>
            </a:r>
          </a:p>
        </p:txBody>
      </p:sp>
      <p:sp>
        <p:nvSpPr>
          <p:cNvPr id="149"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54" name="Rectangle 2"/>
          <p:cNvSpPr txBox="1"/>
          <p:nvPr>
            <p:ph type="title"/>
          </p:nvPr>
        </p:nvSpPr>
        <p:spPr>
          <a:xfrm>
            <a:off x="457199" y="274638"/>
            <a:ext cx="7293234" cy="1143001"/>
          </a:xfrm>
          <a:prstGeom prst="rect">
            <a:avLst/>
          </a:prstGeom>
        </p:spPr>
        <p:txBody>
          <a:bodyPr/>
          <a:lstStyle/>
          <a:p>
            <a:pPr/>
            <a:r>
              <a:t>Software inspections</a:t>
            </a:r>
          </a:p>
        </p:txBody>
      </p:sp>
      <p:sp>
        <p:nvSpPr>
          <p:cNvPr id="155" name="Rectangle 3"/>
          <p:cNvSpPr txBox="1"/>
          <p:nvPr>
            <p:ph type="body" idx="1"/>
          </p:nvPr>
        </p:nvSpPr>
        <p:spPr>
          <a:xfrm>
            <a:off x="457200" y="1600200"/>
            <a:ext cx="8229600" cy="4525963"/>
          </a:xfrm>
          <a:prstGeom prst="rect">
            <a:avLst/>
          </a:prstGeom>
        </p:spPr>
        <p:txBody>
          <a:bodyPr/>
          <a:lstStyle/>
          <a:p>
            <a:pPr/>
            <a:r>
              <a:t>These involve people examining the source representation with the aim of discovering anomalies and defects.</a:t>
            </a:r>
          </a:p>
          <a:p>
            <a:pPr/>
            <a:r>
              <a:t>Inspections not require execution of a system so may be used before implementation.</a:t>
            </a:r>
          </a:p>
          <a:p>
            <a:pPr/>
            <a:r>
              <a:t>They may be applied to any representation of the system (requirements, design,configuration data, test data, etc.).</a:t>
            </a:r>
          </a:p>
          <a:p>
            <a:pPr/>
            <a:r>
              <a:t>They have been shown to be an effective technique for discovering program errors.</a:t>
            </a:r>
          </a:p>
        </p:txBody>
      </p:sp>
      <p:sp>
        <p:nvSpPr>
          <p:cNvPr id="156"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59" name="Title 1"/>
          <p:cNvSpPr txBox="1"/>
          <p:nvPr>
            <p:ph type="title"/>
          </p:nvPr>
        </p:nvSpPr>
        <p:spPr>
          <a:xfrm>
            <a:off x="457199" y="274638"/>
            <a:ext cx="7293234" cy="1143001"/>
          </a:xfrm>
          <a:prstGeom prst="rect">
            <a:avLst/>
          </a:prstGeom>
        </p:spPr>
        <p:txBody>
          <a:bodyPr/>
          <a:lstStyle/>
          <a:p>
            <a:pPr/>
            <a:r>
              <a:t>Inspections and testing </a:t>
            </a:r>
          </a:p>
        </p:txBody>
      </p:sp>
      <p:sp>
        <p:nvSpPr>
          <p:cNvPr id="160"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1" name="Picture 7" descr="Picture 7"/>
          <p:cNvPicPr>
            <a:picLocks noChangeAspect="1"/>
          </p:cNvPicPr>
          <p:nvPr/>
        </p:nvPicPr>
        <p:blipFill>
          <a:blip r:embed="rId2">
            <a:extLst/>
          </a:blip>
          <a:stretch>
            <a:fillRect/>
          </a:stretch>
        </p:blipFill>
        <p:spPr>
          <a:xfrm>
            <a:off x="245285" y="1859584"/>
            <a:ext cx="8441516" cy="353836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j-lt"/>
                <a:ea typeface="+mj-ea"/>
                <a:cs typeface="+mj-cs"/>
                <a:sym typeface="Calibri"/>
              </a:defRPr>
            </a:lvl1pPr>
          </a:lstStyle>
          <a:p>
            <a:pPr/>
            <a:r>
              <a:t>Chapter 8 Software Testing</a:t>
            </a:r>
          </a:p>
        </p:txBody>
      </p:sp>
      <p:sp>
        <p:nvSpPr>
          <p:cNvPr id="164" name="Title 1"/>
          <p:cNvSpPr txBox="1"/>
          <p:nvPr>
            <p:ph type="title"/>
          </p:nvPr>
        </p:nvSpPr>
        <p:spPr>
          <a:xfrm>
            <a:off x="457199" y="274638"/>
            <a:ext cx="7293234" cy="1143001"/>
          </a:xfrm>
          <a:prstGeom prst="rect">
            <a:avLst/>
          </a:prstGeom>
        </p:spPr>
        <p:txBody>
          <a:bodyPr/>
          <a:lstStyle/>
          <a:p>
            <a:pPr/>
            <a:r>
              <a:t>Advantages of inspections</a:t>
            </a:r>
          </a:p>
        </p:txBody>
      </p:sp>
      <p:sp>
        <p:nvSpPr>
          <p:cNvPr id="165" name="Content Placeholder 2"/>
          <p:cNvSpPr txBox="1"/>
          <p:nvPr>
            <p:ph type="body" idx="1"/>
          </p:nvPr>
        </p:nvSpPr>
        <p:spPr>
          <a:xfrm>
            <a:off x="457200" y="1600200"/>
            <a:ext cx="8229600" cy="4525963"/>
          </a:xfrm>
          <a:prstGeom prst="rect">
            <a:avLst/>
          </a:prstGeom>
        </p:spPr>
        <p:txBody>
          <a:bodyPr/>
          <a:lstStyle/>
          <a:p>
            <a:pPr/>
            <a:r>
              <a:t>During testing, errors can mask (hide) other errors. Because inspection is a static process, you don’t have to be concerned with interactions between errors.</a:t>
            </a:r>
          </a:p>
          <a:p>
            <a:pPr/>
            <a:r>
              <a:t>Incomplete versions of a system can be inspected without additional costs. If a program is incomplete, then you need to develop specialized test harnesses to test the parts that are available. </a:t>
            </a:r>
          </a:p>
          <a:p>
            <a:pPr/>
            <a:r>
              <a:t>As well as searching for program defects, an inspection can also consider broader quality attributes of a program, such as compliance with standards, portability and maintainability. </a:t>
            </a:r>
          </a:p>
        </p:txBody>
      </p:sp>
      <p:sp>
        <p:nvSpPr>
          <p:cNvPr id="166"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Calibri"/>
        <a:ea typeface="Calibri"/>
        <a:cs typeface="Calibri"/>
      </a:majorFont>
      <a:minorFont>
        <a:latin typeface="Helvetica"/>
        <a:ea typeface="Helvetica"/>
        <a:cs typeface="Helvetica"/>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Calibri"/>
        <a:ea typeface="Calibri"/>
        <a:cs typeface="Calibri"/>
      </a:majorFont>
      <a:minorFont>
        <a:latin typeface="Helvetica"/>
        <a:ea typeface="Helvetica"/>
        <a:cs typeface="Helvetica"/>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