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a0af09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5" name="Google Shape;65;gea0af090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4c7c49fac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4c7c49fac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84c7c49fac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184c7c49fac_0_3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a0af0909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ea0af0909a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4c7c49fa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84c7c49fac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a0af0909a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ea0af0909a_0_9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a0af0909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ea0af0909a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a0af0909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ea0af0909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a0af0909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a0af0909a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a0af0909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ea0af0909a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a0af0909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ea0af0909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a0af0909a_0_8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a0af0909a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a0af0909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ea0af0909a_0_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fd4d781eea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fd4d781eea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a0af0909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ea0af0909a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4c7c49fac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84c7c49fac_0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a0af0909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ea0af0909a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a0af0909a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a0af0909a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Mention the possibility of using GitHub alternatives with teaching team approval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a0af0909a_0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a0af0909a_0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NDA code can be kept private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a0af0909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a0af0909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a0af0909a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a0af0909a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a0af0909a_0_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1" name="Google Shape;101;gea0af0909a_0_8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d4d781ee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d4d781ee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d4d781eea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fd4d781eea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itkraken.com/" TargetMode="External"/><Relationship Id="rId4" Type="http://schemas.openxmlformats.org/officeDocument/2006/relationships/hyperlink" Target="https://www.sourcetreeapp.com/" TargetMode="External"/><Relationship Id="rId5" Type="http://schemas.openxmlformats.org/officeDocument/2006/relationships/hyperlink" Target="https://tortoisegit.org/" TargetMode="External"/><Relationship Id="rId6" Type="http://schemas.openxmlformats.org/officeDocument/2006/relationships/hyperlink" Target="https://desktop.github.com/" TargetMode="External"/><Relationship Id="rId7" Type="http://schemas.openxmlformats.org/officeDocument/2006/relationships/hyperlink" Target="https://git-lfs.github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atlassian.com/git" TargetMode="External"/><Relationship Id="rId4" Type="http://schemas.openxmlformats.org/officeDocument/2006/relationships/hyperlink" Target="https://www.coursera.org/learn/version-control-with-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1143000" y="469231"/>
            <a:ext cx="6858000" cy="9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Version Control</a:t>
            </a:r>
            <a:endParaRPr/>
          </a:p>
        </p:txBody>
      </p:sp>
      <p:pic>
        <p:nvPicPr>
          <p:cNvPr descr="https://git-scm.com/images/logos/logomark-orange@2x.png"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978" y="1520491"/>
            <a:ext cx="2874044" cy="2874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version control" id="139" name="Google Shape;139;p2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0475" y="1428200"/>
            <a:ext cx="4712400" cy="320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628650" y="1369219"/>
            <a:ext cx="3211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most commonly used version control system in the world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is the standard in which all version control</a:t>
            </a: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systems</a:t>
            </a:r>
            <a:r>
              <a:rPr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follow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Foundation Server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Bitbucket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1" marL="5207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Subversion</a:t>
            </a:r>
            <a:endParaRPr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contains its own set of commands, much like linux commands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can be a bit confusing at first, but it quickly becomes easier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Overview: What is Git?</a:t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Overview: Git vs GitHub</a:t>
            </a:r>
            <a:endParaRPr sz="2500"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030900" y="1369225"/>
            <a:ext cx="2842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 is the version control system itself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 txBox="1"/>
          <p:nvPr>
            <p:ph idx="4294967295" type="body"/>
          </p:nvPr>
        </p:nvSpPr>
        <p:spPr>
          <a:xfrm>
            <a:off x="4407425" y="1369225"/>
            <a:ext cx="42111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GitHub is a hosting service for Git repositories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892" y="2013009"/>
            <a:ext cx="2842491" cy="2842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07575" y="2571750"/>
            <a:ext cx="4211125" cy="140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1017725"/>
            <a:ext cx="45720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Check In Code</a:t>
            </a:r>
            <a:endParaRPr b="1" sz="1500">
              <a:solidFill>
                <a:schemeClr val="dk1"/>
              </a:solidFill>
            </a:endParaRPr>
          </a:p>
          <a:p>
            <a:pPr indent="-228600" lvl="0" marL="219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git add 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Adds a file to the staging area 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</a:t>
            </a:r>
            <a:r>
              <a:rPr lang="en" sz="1500">
                <a:solidFill>
                  <a:schemeClr val="dk1"/>
                </a:solidFill>
              </a:rPr>
              <a:t>it add -A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</a:t>
            </a:r>
            <a:r>
              <a:rPr lang="en" sz="1500">
                <a:solidFill>
                  <a:schemeClr val="dk1"/>
                </a:solidFill>
              </a:rPr>
              <a:t>it status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git reset</a:t>
            </a:r>
            <a:endParaRPr sz="1500">
              <a:solidFill>
                <a:schemeClr val="dk1"/>
              </a:solidFill>
            </a:endParaRPr>
          </a:p>
          <a:p>
            <a:pPr indent="-228600" lvl="0" marL="219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git commit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Commit the changes in the staging area to the local repository with a message</a:t>
            </a:r>
            <a:endParaRPr sz="1500">
              <a:solidFill>
                <a:schemeClr val="dk1"/>
              </a:solidFill>
            </a:endParaRPr>
          </a:p>
          <a:p>
            <a:pPr indent="-228600" lvl="0" marL="2190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git push 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action publishes your local repository to the remote repository (GitHub)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git push &lt;remote&gt; &lt;branch&gt;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Examples:</a:t>
            </a:r>
            <a:endParaRPr sz="1500">
              <a:solidFill>
                <a:schemeClr val="dk1"/>
              </a:solidFill>
            </a:endParaRPr>
          </a:p>
          <a:p>
            <a:pPr indent="-260350" lvl="2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g</a:t>
            </a:r>
            <a:r>
              <a:rPr lang="en" sz="1500">
                <a:solidFill>
                  <a:schemeClr val="dk1"/>
                </a:solidFill>
              </a:rPr>
              <a:t>it push origin main</a:t>
            </a:r>
            <a:endParaRPr sz="1500">
              <a:solidFill>
                <a:schemeClr val="dk1"/>
              </a:solidFill>
            </a:endParaRPr>
          </a:p>
          <a:p>
            <a:pPr indent="-260350" lvl="2" marL="1028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g</a:t>
            </a:r>
            <a:r>
              <a:rPr lang="en" sz="1500">
                <a:solidFill>
                  <a:schemeClr val="dk1"/>
                </a:solidFill>
              </a:rPr>
              <a:t>it push origin zach-dev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4572000" y="1017725"/>
            <a:ext cx="45720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Check Out Code</a:t>
            </a:r>
            <a:endParaRPr b="1" sz="1500">
              <a:solidFill>
                <a:schemeClr val="dk1"/>
              </a:solidFill>
            </a:endParaRPr>
          </a:p>
          <a:p>
            <a:pPr indent="-2222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git clone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Copy a repository to your local machine for the first time</a:t>
            </a:r>
            <a:endParaRPr sz="1500">
              <a:solidFill>
                <a:schemeClr val="dk1"/>
              </a:solidFill>
            </a:endParaRPr>
          </a:p>
          <a:p>
            <a:pPr indent="-222250" lvl="0" marL="21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" sz="1500">
                <a:solidFill>
                  <a:schemeClr val="dk1"/>
                </a:solidFill>
              </a:rPr>
              <a:t>git pull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Download remote repository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Update local repository to match remote repository</a:t>
            </a:r>
            <a:endParaRPr sz="1500">
              <a:solidFill>
                <a:schemeClr val="dk1"/>
              </a:solidFill>
            </a:endParaRPr>
          </a:p>
          <a:p>
            <a:pPr indent="-26035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Examples:</a:t>
            </a:r>
            <a:endParaRPr sz="1500">
              <a:solidFill>
                <a:schemeClr val="dk1"/>
              </a:solidFill>
            </a:endParaRPr>
          </a:p>
          <a:p>
            <a:pPr indent="-26035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git pull origin main</a:t>
            </a:r>
            <a:endParaRPr sz="1500">
              <a:solidFill>
                <a:schemeClr val="dk1"/>
              </a:solidFill>
            </a:endParaRPr>
          </a:p>
          <a:p>
            <a:pPr indent="-260350" lvl="2" marL="1028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>
                <a:solidFill>
                  <a:schemeClr val="dk1"/>
                </a:solidFill>
              </a:rPr>
              <a:t>git pull origin zach-dev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Check In &amp; Check Out 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2794"/>
            <a:ext cx="9144001" cy="424070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Check In &amp; Check Out 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/>
        </p:nvSpPr>
        <p:spPr>
          <a:xfrm>
            <a:off x="628650" y="1268016"/>
            <a:ext cx="7597500" cy="28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“The body of your message should provide detailed answers to the following questions: What was the motivation for the change? How does it differ from the previous implementation?” - Github FAQ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The audience for your commit messages are developers looking to contribute to that repository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Bad Commit : git commit –m “Some changes”</a:t>
            </a:r>
            <a:endParaRPr sz="1100"/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Better</a:t>
            </a:r>
            <a:r>
              <a:rPr lang="en" sz="1800">
                <a:solidFill>
                  <a:schemeClr val="dk1"/>
                </a:solidFill>
              </a:rPr>
              <a:t> Commit: git commit –m “Updated URI handlers”</a:t>
            </a:r>
            <a:endParaRPr sz="1800">
              <a:solidFill>
                <a:schemeClr val="dk1"/>
              </a:solidFill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Best Commit: git commit –m “Updated URI handlers” -m “Updated URI handlers for photo searching, thumbnail generation, and deployment data streams.”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9" name="Google Shape;16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Commit</a:t>
            </a:r>
            <a:endParaRPr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Google Shape;174;p29"/>
          <p:cNvCxnSpPr/>
          <p:nvPr/>
        </p:nvCxnSpPr>
        <p:spPr>
          <a:xfrm>
            <a:off x="1558367" y="2617875"/>
            <a:ext cx="331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9"/>
          <p:cNvCxnSpPr/>
          <p:nvPr/>
        </p:nvCxnSpPr>
        <p:spPr>
          <a:xfrm flipH="1" rot="10800000">
            <a:off x="2356697" y="1906274"/>
            <a:ext cx="711600" cy="7116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9"/>
          <p:cNvCxnSpPr/>
          <p:nvPr/>
        </p:nvCxnSpPr>
        <p:spPr>
          <a:xfrm>
            <a:off x="3050807" y="1912967"/>
            <a:ext cx="1870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7" name="Google Shape;177;p29"/>
          <p:cNvSpPr/>
          <p:nvPr/>
        </p:nvSpPr>
        <p:spPr>
          <a:xfrm>
            <a:off x="4873066" y="1805478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953575" y="2444775"/>
            <a:ext cx="604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</a:t>
            </a:r>
            <a:endParaRPr sz="1100"/>
          </a:p>
        </p:txBody>
      </p:sp>
      <p:sp>
        <p:nvSpPr>
          <p:cNvPr id="179" name="Google Shape;179;p29"/>
          <p:cNvSpPr txBox="1"/>
          <p:nvPr/>
        </p:nvSpPr>
        <p:spPr>
          <a:xfrm>
            <a:off x="2292087" y="1591930"/>
            <a:ext cx="1270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sz="1400">
                <a:solidFill>
                  <a:schemeClr val="dk1"/>
                </a:solidFill>
              </a:rPr>
              <a:t>evelopment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 sz="1400">
                <a:solidFill>
                  <a:schemeClr val="dk1"/>
                </a:solidFill>
              </a:rPr>
              <a:t>ranch</a:t>
            </a:r>
            <a:endParaRPr sz="1100"/>
          </a:p>
        </p:txBody>
      </p:sp>
      <p:sp>
        <p:nvSpPr>
          <p:cNvPr id="180" name="Google Shape;180;p29"/>
          <p:cNvSpPr/>
          <p:nvPr/>
        </p:nvSpPr>
        <p:spPr>
          <a:xfrm>
            <a:off x="4772302" y="2515581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29"/>
          <p:cNvCxnSpPr/>
          <p:nvPr/>
        </p:nvCxnSpPr>
        <p:spPr>
          <a:xfrm>
            <a:off x="4973831" y="2746058"/>
            <a:ext cx="150600" cy="137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2" name="Google Shape;182;p29"/>
          <p:cNvSpPr txBox="1"/>
          <p:nvPr/>
        </p:nvSpPr>
        <p:spPr>
          <a:xfrm>
            <a:off x="5137280" y="2814802"/>
            <a:ext cx="12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are </a:t>
            </a:r>
            <a:r>
              <a:rPr lang="en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ere</a:t>
            </a:r>
            <a:endParaRPr sz="1100"/>
          </a:p>
        </p:txBody>
      </p:sp>
      <p:cxnSp>
        <p:nvCxnSpPr>
          <p:cNvPr id="183" name="Google Shape;183;p29"/>
          <p:cNvCxnSpPr/>
          <p:nvPr/>
        </p:nvCxnSpPr>
        <p:spPr>
          <a:xfrm flipH="1" rot="10800000">
            <a:off x="5137280" y="1591915"/>
            <a:ext cx="188100" cy="18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4" name="Google Shape;184;p29"/>
          <p:cNvSpPr txBox="1"/>
          <p:nvPr/>
        </p:nvSpPr>
        <p:spPr>
          <a:xfrm>
            <a:off x="5275546" y="1366924"/>
            <a:ext cx="12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are </a:t>
            </a:r>
            <a:r>
              <a:rPr lang="en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ere</a:t>
            </a:r>
            <a:endParaRPr sz="1100"/>
          </a:p>
        </p:txBody>
      </p:sp>
      <p:sp>
        <p:nvSpPr>
          <p:cNvPr id="185" name="Google Shape;185;p29"/>
          <p:cNvSpPr txBox="1"/>
          <p:nvPr/>
        </p:nvSpPr>
        <p:spPr>
          <a:xfrm>
            <a:off x="628650" y="3423625"/>
            <a:ext cx="788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</a:t>
            </a:r>
            <a:r>
              <a:rPr lang="en" sz="1800">
                <a:solidFill>
                  <a:schemeClr val="dk1"/>
                </a:solidFill>
              </a:rPr>
              <a:t>it checkout -b “development branch”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heckout switches the currently active branch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-b argument creates the new branch “development branch”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Branching 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30"/>
          <p:cNvCxnSpPr/>
          <p:nvPr/>
        </p:nvCxnSpPr>
        <p:spPr>
          <a:xfrm>
            <a:off x="1185110" y="2695073"/>
            <a:ext cx="331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4572000" y="2695073"/>
            <a:ext cx="2983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30"/>
          <p:cNvSpPr/>
          <p:nvPr/>
        </p:nvSpPr>
        <p:spPr>
          <a:xfrm>
            <a:off x="4382503" y="2541671"/>
            <a:ext cx="306900" cy="3069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/>
          <p:nvPr/>
        </p:nvSpPr>
        <p:spPr>
          <a:xfrm>
            <a:off x="7495674" y="2594309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7313696" y="2275302"/>
            <a:ext cx="76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Head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4031075" y="2275300"/>
            <a:ext cx="97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Commit</a:t>
            </a:r>
            <a:endParaRPr sz="1100"/>
          </a:p>
        </p:txBody>
      </p:sp>
      <p:sp>
        <p:nvSpPr>
          <p:cNvPr id="197" name="Google Shape;197;p30"/>
          <p:cNvSpPr txBox="1"/>
          <p:nvPr/>
        </p:nvSpPr>
        <p:spPr>
          <a:xfrm>
            <a:off x="490900" y="2522025"/>
            <a:ext cx="69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main</a:t>
            </a:r>
            <a:endParaRPr sz="1100"/>
          </a:p>
        </p:txBody>
      </p:sp>
      <p:cxnSp>
        <p:nvCxnSpPr>
          <p:cNvPr id="198" name="Google Shape;198;p30"/>
          <p:cNvCxnSpPr/>
          <p:nvPr/>
        </p:nvCxnSpPr>
        <p:spPr>
          <a:xfrm flipH="1" rot="10800000">
            <a:off x="1983441" y="1983472"/>
            <a:ext cx="711600" cy="7116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30"/>
          <p:cNvCxnSpPr/>
          <p:nvPr/>
        </p:nvCxnSpPr>
        <p:spPr>
          <a:xfrm>
            <a:off x="2677550" y="1990165"/>
            <a:ext cx="27219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" name="Google Shape;200;p30"/>
          <p:cNvCxnSpPr/>
          <p:nvPr/>
        </p:nvCxnSpPr>
        <p:spPr>
          <a:xfrm>
            <a:off x="3057324" y="3385329"/>
            <a:ext cx="2721900" cy="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" name="Google Shape;201;p30"/>
          <p:cNvCxnSpPr/>
          <p:nvPr/>
        </p:nvCxnSpPr>
        <p:spPr>
          <a:xfrm>
            <a:off x="2400657" y="2707363"/>
            <a:ext cx="694200" cy="694200"/>
          </a:xfrm>
          <a:prstGeom prst="straightConnector1">
            <a:avLst/>
          </a:prstGeom>
          <a:noFill/>
          <a:ln cap="flat" cmpd="sng" w="76200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30"/>
          <p:cNvSpPr/>
          <p:nvPr/>
        </p:nvSpPr>
        <p:spPr>
          <a:xfrm>
            <a:off x="5399397" y="1889400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5759226" y="3305853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1883455" y="1647066"/>
            <a:ext cx="1270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sz="1400">
                <a:solidFill>
                  <a:schemeClr val="dk1"/>
                </a:solidFill>
              </a:rPr>
              <a:t>evelopment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 sz="1400">
                <a:solidFill>
                  <a:schemeClr val="dk1"/>
                </a:solidFill>
              </a:rPr>
              <a:t>ranch</a:t>
            </a:r>
            <a:endParaRPr sz="1100"/>
          </a:p>
        </p:txBody>
      </p:sp>
      <p:sp>
        <p:nvSpPr>
          <p:cNvPr id="205" name="Google Shape;205;p30"/>
          <p:cNvSpPr txBox="1"/>
          <p:nvPr/>
        </p:nvSpPr>
        <p:spPr>
          <a:xfrm>
            <a:off x="2363116" y="3242983"/>
            <a:ext cx="694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Hotfix</a:t>
            </a:r>
            <a:endParaRPr sz="1100"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Branching Continued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1"/>
          <p:cNvCxnSpPr/>
          <p:nvPr/>
        </p:nvCxnSpPr>
        <p:spPr>
          <a:xfrm>
            <a:off x="1854202" y="2718727"/>
            <a:ext cx="4909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p31"/>
          <p:cNvCxnSpPr/>
          <p:nvPr/>
        </p:nvCxnSpPr>
        <p:spPr>
          <a:xfrm flipH="1" rot="10800000">
            <a:off x="2652533" y="2007126"/>
            <a:ext cx="711600" cy="7116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p31"/>
          <p:cNvCxnSpPr/>
          <p:nvPr/>
        </p:nvCxnSpPr>
        <p:spPr>
          <a:xfrm>
            <a:off x="3346642" y="2013819"/>
            <a:ext cx="1870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1"/>
          <p:cNvSpPr/>
          <p:nvPr/>
        </p:nvSpPr>
        <p:spPr>
          <a:xfrm>
            <a:off x="5168901" y="1906331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2599147" y="1476357"/>
            <a:ext cx="1270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sz="1400">
                <a:solidFill>
                  <a:schemeClr val="dk1"/>
                </a:solidFill>
              </a:rPr>
              <a:t>evelopment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 sz="1400">
                <a:solidFill>
                  <a:schemeClr val="dk1"/>
                </a:solidFill>
              </a:rPr>
              <a:t>ranch</a:t>
            </a:r>
            <a:endParaRPr sz="1100"/>
          </a:p>
        </p:txBody>
      </p:sp>
      <p:sp>
        <p:nvSpPr>
          <p:cNvPr id="216" name="Google Shape;216;p31"/>
          <p:cNvSpPr txBox="1"/>
          <p:nvPr/>
        </p:nvSpPr>
        <p:spPr>
          <a:xfrm>
            <a:off x="5668438" y="1448674"/>
            <a:ext cx="12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are </a:t>
            </a:r>
            <a:r>
              <a:rPr lang="en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ere</a:t>
            </a:r>
            <a:endParaRPr sz="1100"/>
          </a:p>
        </p:txBody>
      </p:sp>
      <p:cxnSp>
        <p:nvCxnSpPr>
          <p:cNvPr id="217" name="Google Shape;217;p31"/>
          <p:cNvCxnSpPr/>
          <p:nvPr/>
        </p:nvCxnSpPr>
        <p:spPr>
          <a:xfrm flipH="1" rot="10800000">
            <a:off x="5433115" y="1692767"/>
            <a:ext cx="188100" cy="18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31"/>
          <p:cNvSpPr/>
          <p:nvPr/>
        </p:nvSpPr>
        <p:spPr>
          <a:xfrm>
            <a:off x="5126310" y="1853692"/>
            <a:ext cx="306900" cy="3069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9" name="Google Shape;219;p31"/>
          <p:cNvCxnSpPr/>
          <p:nvPr/>
        </p:nvCxnSpPr>
        <p:spPr>
          <a:xfrm>
            <a:off x="5370429" y="2013819"/>
            <a:ext cx="8151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6152028" y="2002359"/>
            <a:ext cx="694200" cy="694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31"/>
          <p:cNvSpPr txBox="1"/>
          <p:nvPr/>
        </p:nvSpPr>
        <p:spPr>
          <a:xfrm>
            <a:off x="7448089" y="2130104"/>
            <a:ext cx="12708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We are </a:t>
            </a:r>
            <a:r>
              <a:rPr lang="en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ere</a:t>
            </a:r>
            <a:endParaRPr sz="1100"/>
          </a:p>
        </p:txBody>
      </p:sp>
      <p:cxnSp>
        <p:nvCxnSpPr>
          <p:cNvPr id="222" name="Google Shape;222;p31"/>
          <p:cNvCxnSpPr/>
          <p:nvPr/>
        </p:nvCxnSpPr>
        <p:spPr>
          <a:xfrm flipH="1" rot="10800000">
            <a:off x="7212766" y="2374197"/>
            <a:ext cx="188100" cy="188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31"/>
          <p:cNvSpPr/>
          <p:nvPr/>
        </p:nvSpPr>
        <p:spPr>
          <a:xfrm>
            <a:off x="6727158" y="2624344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31"/>
          <p:cNvCxnSpPr/>
          <p:nvPr/>
        </p:nvCxnSpPr>
        <p:spPr>
          <a:xfrm>
            <a:off x="6934168" y="2718726"/>
            <a:ext cx="772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31"/>
          <p:cNvSpPr txBox="1"/>
          <p:nvPr/>
        </p:nvSpPr>
        <p:spPr>
          <a:xfrm>
            <a:off x="1160025" y="2552050"/>
            <a:ext cx="69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main</a:t>
            </a:r>
            <a:endParaRPr sz="1100"/>
          </a:p>
        </p:txBody>
      </p:sp>
      <p:sp>
        <p:nvSpPr>
          <p:cNvPr id="226" name="Google Shape;226;p31"/>
          <p:cNvSpPr txBox="1"/>
          <p:nvPr/>
        </p:nvSpPr>
        <p:spPr>
          <a:xfrm>
            <a:off x="628650" y="3423625"/>
            <a:ext cx="7886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</a:t>
            </a:r>
            <a:r>
              <a:rPr lang="en" sz="1800">
                <a:solidFill>
                  <a:schemeClr val="dk1"/>
                </a:solidFill>
              </a:rPr>
              <a:t>it checkout main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switches back to the main branch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git merge “development branch”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merges “development branch” into the currently active main branch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Merges will automatically commit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27" name="Google Shape;2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Merging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628650" y="3188354"/>
            <a:ext cx="78867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Sometimes we modify the same code in the same file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(You have probably run into this already)</a:t>
            </a:r>
            <a:endParaRPr>
              <a:solidFill>
                <a:schemeClr val="dk1"/>
              </a:solidFill>
            </a:endParaRPr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mergetool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33" name="Google Shape;233;p32"/>
          <p:cNvCxnSpPr/>
          <p:nvPr/>
        </p:nvCxnSpPr>
        <p:spPr>
          <a:xfrm>
            <a:off x="1854202" y="2718727"/>
            <a:ext cx="4909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4" name="Google Shape;234;p32"/>
          <p:cNvCxnSpPr/>
          <p:nvPr/>
        </p:nvCxnSpPr>
        <p:spPr>
          <a:xfrm flipH="1" rot="10800000">
            <a:off x="2652533" y="2007126"/>
            <a:ext cx="711600" cy="7116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32"/>
          <p:cNvCxnSpPr/>
          <p:nvPr/>
        </p:nvCxnSpPr>
        <p:spPr>
          <a:xfrm>
            <a:off x="3346642" y="2013819"/>
            <a:ext cx="18708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32"/>
          <p:cNvSpPr/>
          <p:nvPr/>
        </p:nvSpPr>
        <p:spPr>
          <a:xfrm>
            <a:off x="5168901" y="1906331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5126310" y="1853692"/>
            <a:ext cx="306900" cy="3069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8" name="Google Shape;238;p32"/>
          <p:cNvCxnSpPr/>
          <p:nvPr/>
        </p:nvCxnSpPr>
        <p:spPr>
          <a:xfrm>
            <a:off x="5370429" y="2013819"/>
            <a:ext cx="8151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9" name="Google Shape;239;p32"/>
          <p:cNvCxnSpPr/>
          <p:nvPr/>
        </p:nvCxnSpPr>
        <p:spPr>
          <a:xfrm>
            <a:off x="6152028" y="2002359"/>
            <a:ext cx="694200" cy="694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0" name="Google Shape;240;p32"/>
          <p:cNvSpPr/>
          <p:nvPr/>
        </p:nvSpPr>
        <p:spPr>
          <a:xfrm>
            <a:off x="6727158" y="2624344"/>
            <a:ext cx="201600" cy="2016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2"/>
          <p:cNvCxnSpPr/>
          <p:nvPr/>
        </p:nvCxnSpPr>
        <p:spPr>
          <a:xfrm>
            <a:off x="6934168" y="2718726"/>
            <a:ext cx="7722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2"/>
          <p:cNvSpPr/>
          <p:nvPr/>
        </p:nvSpPr>
        <p:spPr>
          <a:xfrm>
            <a:off x="4451290" y="2560724"/>
            <a:ext cx="306900" cy="3069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2"/>
          <p:cNvSpPr txBox="1"/>
          <p:nvPr/>
        </p:nvSpPr>
        <p:spPr>
          <a:xfrm>
            <a:off x="1160025" y="2552050"/>
            <a:ext cx="694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main</a:t>
            </a:r>
            <a:endParaRPr sz="1100"/>
          </a:p>
        </p:txBody>
      </p:sp>
      <p:sp>
        <p:nvSpPr>
          <p:cNvPr id="244" name="Google Shape;244;p32"/>
          <p:cNvSpPr txBox="1"/>
          <p:nvPr/>
        </p:nvSpPr>
        <p:spPr>
          <a:xfrm>
            <a:off x="2599147" y="1476357"/>
            <a:ext cx="1270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sz="1400">
                <a:solidFill>
                  <a:schemeClr val="dk1"/>
                </a:solidFill>
              </a:rPr>
              <a:t>evelopment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</a:t>
            </a:r>
            <a:r>
              <a:rPr lang="en" sz="1400">
                <a:solidFill>
                  <a:schemeClr val="dk1"/>
                </a:solidFill>
              </a:rPr>
              <a:t>ranch</a:t>
            </a:r>
            <a:endParaRPr sz="1100"/>
          </a:p>
        </p:txBody>
      </p:sp>
      <p:sp>
        <p:nvSpPr>
          <p:cNvPr id="245" name="Google Shape;24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Handling Conflicts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p33"/>
          <p:cNvCxnSpPr/>
          <p:nvPr/>
        </p:nvCxnSpPr>
        <p:spPr>
          <a:xfrm>
            <a:off x="1143000" y="2617585"/>
            <a:ext cx="2428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p33"/>
          <p:cNvCxnSpPr/>
          <p:nvPr/>
        </p:nvCxnSpPr>
        <p:spPr>
          <a:xfrm>
            <a:off x="3644153" y="2617585"/>
            <a:ext cx="29838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2" name="Google Shape;252;p33"/>
          <p:cNvSpPr/>
          <p:nvPr/>
        </p:nvSpPr>
        <p:spPr>
          <a:xfrm>
            <a:off x="3454656" y="2464182"/>
            <a:ext cx="306900" cy="306900"/>
          </a:xfrm>
          <a:prstGeom prst="mathMultiply">
            <a:avLst>
              <a:gd fmla="val 23520" name="adj1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6567827" y="2516820"/>
            <a:ext cx="201600" cy="201600"/>
          </a:xfrm>
          <a:prstGeom prst="ellipse">
            <a:avLst/>
          </a:prstGeom>
          <a:solidFill>
            <a:srgbClr val="FF000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/>
          <p:nvPr/>
        </p:nvSpPr>
        <p:spPr>
          <a:xfrm>
            <a:off x="6385849" y="1837473"/>
            <a:ext cx="7671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/>
          <p:nvPr/>
        </p:nvSpPr>
        <p:spPr>
          <a:xfrm>
            <a:off x="3110627" y="1837473"/>
            <a:ext cx="9228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</a:t>
            </a:r>
            <a:endParaRPr sz="1100"/>
          </a:p>
        </p:txBody>
      </p:sp>
      <p:sp>
        <p:nvSpPr>
          <p:cNvPr id="256" name="Google Shape;256;p33"/>
          <p:cNvSpPr/>
          <p:nvPr/>
        </p:nvSpPr>
        <p:spPr>
          <a:xfrm>
            <a:off x="6566589" y="2516819"/>
            <a:ext cx="201600" cy="201600"/>
          </a:xfrm>
          <a:prstGeom prst="ellipse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692524" y="3104085"/>
            <a:ext cx="75975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Resets the branch back to the last commit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Dangerous on single branch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●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happens if I reset with staged changes (but uncommitted)?</a:t>
            </a:r>
            <a:endParaRPr sz="1100"/>
          </a:p>
        </p:txBody>
      </p:sp>
      <p:sp>
        <p:nvSpPr>
          <p:cNvPr id="258" name="Google Shape;25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Git reset --hard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covered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Disclaimer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Application to CS425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is version control?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Why version control?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Version Control Models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Overview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Workflow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Tools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Contributing to Open Source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Questions/Comments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628650" y="1369219"/>
            <a:ext cx="4244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git blame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Who’s doing what and where?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We can even see this on GitHub UI?</a:t>
            </a:r>
            <a:endParaRPr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git log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Using this we can see the commit history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Using the commit names we can reset to a prior commit</a:t>
            </a:r>
            <a:endParaRPr>
              <a:solidFill>
                <a:schemeClr val="dk1"/>
              </a:solidFill>
            </a:endParaRPr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SzPts val="1800"/>
              <a:buChar char="○"/>
            </a:pPr>
            <a:r>
              <a:rPr lang="en">
                <a:solidFill>
                  <a:schemeClr val="dk1"/>
                </a:solidFill>
              </a:rPr>
              <a:t>git checkout &lt;commit&gt;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6415" y="2866910"/>
            <a:ext cx="3938937" cy="2002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4"/>
          <p:cNvPicPr preferRelativeResize="0"/>
          <p:nvPr/>
        </p:nvPicPr>
        <p:blipFill rotWithShape="1">
          <a:blip r:embed="rId4">
            <a:alphaModFix/>
          </a:blip>
          <a:srcRect b="44795" l="0" r="56922" t="10264"/>
          <a:stretch/>
        </p:blipFill>
        <p:spPr>
          <a:xfrm>
            <a:off x="4936415" y="650810"/>
            <a:ext cx="3938935" cy="2085392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Workflow: Git History</a:t>
            </a:r>
            <a:endParaRPr sz="2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628650" y="1369225"/>
            <a:ext cx="7886700" cy="377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GitKraken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GUI application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https://www.gitkraken.com/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SourceTree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GUI application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https://www.sourcetreeapp.com/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TortoiseGit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Integrates with Windows Explorer as right-click options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https://tortoisegit.org/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Github Desktop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GUI Application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https://desktop.github.com/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Git Large File Storage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Git extension for versioning large files, such as videogame art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https://git-lfs.github.com/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 Tools</a:t>
            </a:r>
            <a:endParaRPr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Forking a Repository</a:t>
            </a:r>
            <a:endParaRPr>
              <a:solidFill>
                <a:schemeClr val="dk1"/>
              </a:solidFill>
            </a:endParaRPr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SzPts val="2100"/>
              <a:buChar char="●"/>
            </a:pPr>
            <a:r>
              <a:rPr lang="en">
                <a:solidFill>
                  <a:schemeClr val="dk1"/>
                </a:solidFill>
              </a:rPr>
              <a:t>Modify and Pull Requests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8" y="2382441"/>
            <a:ext cx="7286625" cy="22502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388" y="2382441"/>
            <a:ext cx="7550944" cy="266461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6"/>
          <p:cNvSpPr/>
          <p:nvPr/>
        </p:nvSpPr>
        <p:spPr>
          <a:xfrm>
            <a:off x="7249226" y="2382441"/>
            <a:ext cx="1116000" cy="5304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1863679" y="4102450"/>
            <a:ext cx="1116000" cy="5304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Contributing to Open Source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234" y="91970"/>
            <a:ext cx="657353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0138" y="490352"/>
            <a:ext cx="7415213" cy="46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7"/>
          <p:cNvSpPr/>
          <p:nvPr/>
        </p:nvSpPr>
        <p:spPr>
          <a:xfrm>
            <a:off x="1830061" y="1688750"/>
            <a:ext cx="1116000" cy="5304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7"/>
          <p:cNvSpPr/>
          <p:nvPr/>
        </p:nvSpPr>
        <p:spPr>
          <a:xfrm>
            <a:off x="5507832" y="4080704"/>
            <a:ext cx="1116000" cy="5304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628650" y="207466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Disclaimer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course will require the use of Git through GitHub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We can’t cover everything. Use tutorials to help answer questions.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Git tutorials and training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https://www.coursera.org/learn/version-control-with-git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Many organizations offer training as part of employment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apply to CS425?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 a part of Project Part 3 deliverables, each team must have a functioning </a:t>
            </a:r>
            <a:r>
              <a:rPr b="1" lang="en">
                <a:solidFill>
                  <a:schemeClr val="dk1"/>
                </a:solidFill>
              </a:rPr>
              <a:t>public </a:t>
            </a:r>
            <a:r>
              <a:rPr lang="en">
                <a:solidFill>
                  <a:schemeClr val="dk1"/>
                </a:solidFill>
              </a:rPr>
              <a:t>repository on GitHub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Your database can be private (if your project has one)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Code under an NDA can be kept private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Add the </a:t>
            </a:r>
            <a:r>
              <a:rPr b="1" lang="en">
                <a:solidFill>
                  <a:schemeClr val="dk1"/>
                </a:solidFill>
              </a:rPr>
              <a:t>public </a:t>
            </a:r>
            <a:r>
              <a:rPr lang="en">
                <a:solidFill>
                  <a:schemeClr val="dk1"/>
                </a:solidFill>
              </a:rPr>
              <a:t>repository link to your P3 assignment. That’s it!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Please note that the teaching team will, if necessary, look at the activity in the repository to decide on certain aspects of grading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task should take you only 10-20 minutes at most. If you require help, please attend one of our office hours and we will walk you through it.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process of tracking and managing changes to software source code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Also known as source control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Essentially, you’re storing your local changes to a remote repository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Do not store code on usb drives or Google Drive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Crucial to software teams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Contains loads of software tools that make cooperative programming much easier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Allows developers to essentially “undo” a mistake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Accountability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Who is contributing to the project?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Who is responsible for a check-in (broken code, not following best practices)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Ownership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the creator of an old piece of code for help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Getting credit for your work, even years later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Deployment Pipelines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Have a stable release branch that is not used for development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Industry Practices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Version control history can be part of performance reviews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“Rolling back” to an old version of the code can help diagnose and fix errors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version control?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0" y="0"/>
            <a:ext cx="3490500" cy="51435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1"/>
          <p:cNvSpPr/>
          <p:nvPr/>
        </p:nvSpPr>
        <p:spPr>
          <a:xfrm>
            <a:off x="3490720" y="0"/>
            <a:ext cx="106800" cy="5143500"/>
          </a:xfrm>
          <a:prstGeom prst="rect">
            <a:avLst/>
          </a:pr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1"/>
          <p:cNvSpPr txBox="1"/>
          <p:nvPr>
            <p:ph type="title"/>
          </p:nvPr>
        </p:nvSpPr>
        <p:spPr>
          <a:xfrm>
            <a:off x="492175" y="545583"/>
            <a:ext cx="2501700" cy="40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i="0" lang="en" sz="3300" u="none" cap="none" strike="noStrike">
                <a:solidFill>
                  <a:schemeClr val="lt1"/>
                </a:solidFill>
              </a:rPr>
              <a:t>Why should you care?</a:t>
            </a:r>
            <a:endParaRPr/>
          </a:p>
        </p:txBody>
      </p:sp>
      <p:grpSp>
        <p:nvGrpSpPr>
          <p:cNvPr id="106" name="Google Shape;106;p21"/>
          <p:cNvGrpSpPr/>
          <p:nvPr/>
        </p:nvGrpSpPr>
        <p:grpSpPr>
          <a:xfrm>
            <a:off x="4094375" y="484243"/>
            <a:ext cx="4567422" cy="4175084"/>
            <a:chOff x="-246" y="2720"/>
            <a:chExt cx="6089896" cy="5566779"/>
          </a:xfrm>
        </p:grpSpPr>
        <p:sp>
          <p:nvSpPr>
            <p:cNvPr id="107" name="Google Shape;107;p21"/>
            <p:cNvSpPr/>
            <p:nvPr/>
          </p:nvSpPr>
          <p:spPr>
            <a:xfrm rot="5400000">
              <a:off x="3422650" y="-1048008"/>
              <a:ext cx="1436700" cy="3897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8CA">
                <a:alpha val="89800"/>
              </a:srgbClr>
            </a:solidFill>
            <a:ln cap="flat" cmpd="sng" w="9525">
              <a:solidFill>
                <a:srgbClr val="FFE8C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1"/>
            <p:cNvSpPr txBox="1"/>
            <p:nvPr/>
          </p:nvSpPr>
          <p:spPr>
            <a:xfrm>
              <a:off x="2192274" y="252418"/>
              <a:ext cx="3827100" cy="12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78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0" lang="en" sz="1800" u="none" cap="none" strike="noStrike">
                  <a:solidFill>
                    <a:schemeClr val="dk1"/>
                  </a:solidFill>
                </a:rPr>
                <a:t>If they don’t</a:t>
              </a:r>
              <a:r>
                <a:rPr lang="en" sz="1800">
                  <a:solidFill>
                    <a:schemeClr val="dk1"/>
                  </a:solidFill>
                </a:rPr>
                <a:t> use version control</a:t>
              </a:r>
              <a:r>
                <a:rPr i="0" lang="en" sz="1800" u="none" cap="none" strike="noStrike">
                  <a:solidFill>
                    <a:schemeClr val="dk1"/>
                  </a:solidFill>
                </a:rPr>
                <a:t>, make them use it or find employment elsewhere</a:t>
              </a:r>
              <a:endParaRPr sz="1100"/>
            </a:p>
          </p:txBody>
        </p:sp>
        <p:sp>
          <p:nvSpPr>
            <p:cNvPr id="109" name="Google Shape;109;p21"/>
            <p:cNvSpPr/>
            <p:nvPr/>
          </p:nvSpPr>
          <p:spPr>
            <a:xfrm>
              <a:off x="0" y="2720"/>
              <a:ext cx="2192400" cy="1795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-246" y="90395"/>
              <a:ext cx="2192400" cy="16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150" lIns="74300" spcFirstLastPara="1" rIns="74300" wrap="square" tIns="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0" lang="en" sz="2000" u="none" cap="none" strike="noStrike">
                  <a:solidFill>
                    <a:schemeClr val="dk1"/>
                  </a:solidFill>
                </a:rPr>
                <a:t>Virtually all forms of employment use it</a:t>
              </a:r>
              <a:endParaRPr sz="1100"/>
            </a:p>
          </p:txBody>
        </p:sp>
        <p:sp>
          <p:nvSpPr>
            <p:cNvPr id="111" name="Google Shape;111;p21"/>
            <p:cNvSpPr/>
            <p:nvPr/>
          </p:nvSpPr>
          <p:spPr>
            <a:xfrm rot="5400000">
              <a:off x="3422650" y="837480"/>
              <a:ext cx="1436700" cy="3897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8CA">
                <a:alpha val="89800"/>
              </a:srgbClr>
            </a:solidFill>
            <a:ln cap="flat" cmpd="sng" w="9525">
              <a:solidFill>
                <a:srgbClr val="FFE8C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2192274" y="2137908"/>
              <a:ext cx="3827100" cy="12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7800" lvl="1" marL="1778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0" lang="en" sz="1800" u="none" cap="none" strike="noStrike">
                  <a:solidFill>
                    <a:schemeClr val="dk1"/>
                  </a:solidFill>
                </a:rPr>
                <a:t>How else would you code with a group of </a:t>
              </a:r>
              <a:r>
                <a:rPr lang="en" sz="1800">
                  <a:solidFill>
                    <a:schemeClr val="dk1"/>
                  </a:solidFill>
                </a:rPr>
                <a:t>7</a:t>
              </a:r>
              <a:r>
                <a:rPr i="0" lang="en" sz="1800" u="none" cap="none" strike="noStrike">
                  <a:solidFill>
                    <a:schemeClr val="dk1"/>
                  </a:solidFill>
                </a:rPr>
                <a:t>+ people</a:t>
              </a:r>
              <a:r>
                <a:rPr lang="en" sz="1800">
                  <a:solidFill>
                    <a:schemeClr val="dk1"/>
                  </a:solidFill>
                </a:rPr>
                <a:t>?</a:t>
              </a: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0" y="1888210"/>
              <a:ext cx="2192400" cy="1795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 txBox="1"/>
            <p:nvPr/>
          </p:nvSpPr>
          <p:spPr>
            <a:xfrm>
              <a:off x="87659" y="1975869"/>
              <a:ext cx="2016900" cy="16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150" lIns="74300" spcFirstLastPara="1" rIns="74300" wrap="square" tIns="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i="0" lang="en" sz="2000" u="none" cap="none" strike="noStrike">
                  <a:solidFill>
                    <a:schemeClr val="dk1"/>
                  </a:solidFill>
                </a:rPr>
                <a:t>It promotes a group dynamic</a:t>
              </a:r>
              <a:endParaRPr sz="1100"/>
            </a:p>
          </p:txBody>
        </p:sp>
        <p:sp>
          <p:nvSpPr>
            <p:cNvPr id="115" name="Google Shape;115;p21"/>
            <p:cNvSpPr/>
            <p:nvPr/>
          </p:nvSpPr>
          <p:spPr>
            <a:xfrm rot="5400000">
              <a:off x="3422650" y="2722970"/>
              <a:ext cx="1436700" cy="3897300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8CA">
                <a:alpha val="89800"/>
              </a:srgbClr>
            </a:solidFill>
            <a:ln cap="flat" cmpd="sng" w="9525">
              <a:solidFill>
                <a:srgbClr val="FFE8CA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1"/>
            <p:cNvSpPr txBox="1"/>
            <p:nvPr/>
          </p:nvSpPr>
          <p:spPr>
            <a:xfrm>
              <a:off x="2192274" y="4023398"/>
              <a:ext cx="3827100" cy="129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-177800" lvl="1" marL="1778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i="0" lang="en" sz="1800" u="none" cap="none" strike="noStrike">
                  <a:solidFill>
                    <a:schemeClr val="dk1"/>
                  </a:solidFill>
                </a:rPr>
                <a:t>Ever had a piece of code that was working, then it just didn’t?</a:t>
              </a:r>
              <a:endParaRPr sz="1100"/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0" y="3773699"/>
              <a:ext cx="2192400" cy="1795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C9B"/>
                </a:gs>
                <a:gs pos="50000">
                  <a:srgbClr val="FFD68D"/>
                </a:gs>
                <a:gs pos="100000">
                  <a:srgbClr val="FFD47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1"/>
            <p:cNvSpPr txBox="1"/>
            <p:nvPr/>
          </p:nvSpPr>
          <p:spPr>
            <a:xfrm>
              <a:off x="87659" y="3861358"/>
              <a:ext cx="2016900" cy="162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7150" lIns="74300" spcFirstLastPara="1" rIns="74300" wrap="square" tIns="3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" sz="2000">
                  <a:solidFill>
                    <a:schemeClr val="dk1"/>
                  </a:solidFill>
                </a:rPr>
                <a:t>Everyone</a:t>
              </a:r>
              <a:r>
                <a:rPr i="0" lang="en" sz="2000" u="none" cap="none" strike="noStrike">
                  <a:solidFill>
                    <a:schemeClr val="dk1"/>
                  </a:solidFill>
                </a:rPr>
                <a:t> makes mistakes</a:t>
              </a:r>
              <a:endParaRPr sz="11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271" y="0"/>
            <a:ext cx="4672729" cy="499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311700" y="1157300"/>
            <a:ext cx="42603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Centralized Version Control System (CVCS)</a:t>
            </a:r>
            <a:endParaRPr sz="18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repository is held only on a central server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Code is checked into the central repository directly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Pros: More administrative powers &amp; control over users and access, smaller local storage, easier to understand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Cons: Central point of failure, dependent on connection to central repository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Example: Perforce, StarTeam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11625" y="470362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https://scmquest.com/centralized-vs-distributed-version-control-systems/</a:t>
            </a:r>
            <a:endParaRPr sz="1000"/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models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0" cy="48898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/>
        </p:nvSpPr>
        <p:spPr>
          <a:xfrm>
            <a:off x="311625" y="470362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Source: https://scmquest.com/centralized-vs-distributed-version-control-systems/</a:t>
            </a:r>
            <a:endParaRPr sz="1000"/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control models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1157300"/>
            <a:ext cx="4260300" cy="3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Distributed Version Control System (DVCS)</a:t>
            </a:r>
            <a:endParaRPr sz="18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>
                <a:solidFill>
                  <a:schemeClr val="dk1"/>
                </a:solidFill>
              </a:rPr>
              <a:t>The complete repository is mirrored on every developer’s system 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>
                <a:solidFill>
                  <a:schemeClr val="dk1"/>
                </a:solidFill>
              </a:rPr>
              <a:t>Code is checked into the local repository then pushed to the central repository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>
                <a:solidFill>
                  <a:schemeClr val="dk1"/>
                </a:solidFill>
              </a:rPr>
              <a:t>Pros: Enables working offline, comparatively faster, every user has a repository backup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>
                <a:solidFill>
                  <a:schemeClr val="dk1"/>
                </a:solidFill>
              </a:rPr>
              <a:t>Cons: Higher storage requirements, proprietary code leaks more likely 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>
                <a:solidFill>
                  <a:schemeClr val="dk1"/>
                </a:solidFill>
              </a:rPr>
              <a:t>Example: Git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