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62"/>
  </p:notesMasterIdLst>
  <p:handoutMasterIdLst>
    <p:handoutMasterId r:id="rId63"/>
  </p:handoutMasterIdLst>
  <p:sldIdLst>
    <p:sldId id="256" r:id="rId2"/>
    <p:sldId id="272" r:id="rId3"/>
    <p:sldId id="273" r:id="rId4"/>
    <p:sldId id="274" r:id="rId5"/>
    <p:sldId id="257" r:id="rId6"/>
    <p:sldId id="258" r:id="rId7"/>
    <p:sldId id="275" r:id="rId8"/>
    <p:sldId id="330" r:id="rId9"/>
    <p:sldId id="293" r:id="rId10"/>
    <p:sldId id="259" r:id="rId11"/>
    <p:sldId id="261" r:id="rId12"/>
    <p:sldId id="260" r:id="rId13"/>
    <p:sldId id="318" r:id="rId14"/>
    <p:sldId id="297" r:id="rId15"/>
    <p:sldId id="262" r:id="rId16"/>
    <p:sldId id="319" r:id="rId17"/>
    <p:sldId id="332" r:id="rId18"/>
    <p:sldId id="350" r:id="rId19"/>
    <p:sldId id="346" r:id="rId20"/>
    <p:sldId id="351" r:id="rId21"/>
    <p:sldId id="352" r:id="rId22"/>
    <p:sldId id="347" r:id="rId23"/>
    <p:sldId id="353" r:id="rId24"/>
    <p:sldId id="354" r:id="rId25"/>
    <p:sldId id="334" r:id="rId26"/>
    <p:sldId id="335" r:id="rId27"/>
    <p:sldId id="336" r:id="rId28"/>
    <p:sldId id="337" r:id="rId29"/>
    <p:sldId id="338" r:id="rId30"/>
    <p:sldId id="339" r:id="rId31"/>
    <p:sldId id="340" r:id="rId32"/>
    <p:sldId id="341" r:id="rId33"/>
    <p:sldId id="342" r:id="rId34"/>
    <p:sldId id="343" r:id="rId35"/>
    <p:sldId id="344" r:id="rId36"/>
    <p:sldId id="345" r:id="rId37"/>
    <p:sldId id="333" r:id="rId38"/>
    <p:sldId id="281" r:id="rId39"/>
    <p:sldId id="283" r:id="rId40"/>
    <p:sldId id="264" r:id="rId41"/>
    <p:sldId id="285" r:id="rId42"/>
    <p:sldId id="348" r:id="rId43"/>
    <p:sldId id="288" r:id="rId44"/>
    <p:sldId id="266" r:id="rId45"/>
    <p:sldId id="290" r:id="rId46"/>
    <p:sldId id="291" r:id="rId47"/>
    <p:sldId id="292" r:id="rId48"/>
    <p:sldId id="298" r:id="rId49"/>
    <p:sldId id="299" r:id="rId50"/>
    <p:sldId id="267" r:id="rId51"/>
    <p:sldId id="302" r:id="rId52"/>
    <p:sldId id="268" r:id="rId53"/>
    <p:sldId id="304" r:id="rId54"/>
    <p:sldId id="305" r:id="rId55"/>
    <p:sldId id="323" r:id="rId56"/>
    <p:sldId id="324" r:id="rId57"/>
    <p:sldId id="325" r:id="rId58"/>
    <p:sldId id="331" r:id="rId59"/>
    <p:sldId id="317" r:id="rId60"/>
    <p:sldId id="349"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6329C5-A603-D44E-9C02-F8582428AA52}" type="datetimeFigureOut">
              <a:rPr lang="en-US" smtClean="0"/>
              <a:t>11/15/2021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27C96F-5831-924A-B18D-82BA09815E97}" type="slidenum">
              <a:rPr lang="en-US" smtClean="0"/>
              <a:t>‹#›</a:t>
            </a:fld>
            <a:endParaRPr lang="en-US"/>
          </a:p>
        </p:txBody>
      </p:sp>
    </p:spTree>
    <p:extLst>
      <p:ext uri="{BB962C8B-B14F-4D97-AF65-F5344CB8AC3E}">
        <p14:creationId xmlns:p14="http://schemas.microsoft.com/office/powerpoint/2010/main" val="12510977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E4A362-3C38-6547-ADB1-7E48AA3F528C}" type="datetimeFigureOut">
              <a:rPr lang="en-US" smtClean="0"/>
              <a:t>11/15/2021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26AEBB-7EC7-6E40-BC26-41C89D267C1B}" type="slidenum">
              <a:rPr lang="en-US" smtClean="0"/>
              <a:t>‹#›</a:t>
            </a:fld>
            <a:endParaRPr lang="en-US"/>
          </a:p>
        </p:txBody>
      </p:sp>
    </p:spTree>
    <p:extLst>
      <p:ext uri="{BB962C8B-B14F-4D97-AF65-F5344CB8AC3E}">
        <p14:creationId xmlns:p14="http://schemas.microsoft.com/office/powerpoint/2010/main" val="5578908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5" name="Footer Placeholder 4"/>
          <p:cNvSpPr>
            <a:spLocks noGrp="1"/>
          </p:cNvSpPr>
          <p:nvPr>
            <p:ph type="ftr" sz="quarter" idx="11"/>
          </p:nvPr>
        </p:nvSpPr>
        <p:spPr/>
        <p:txBody>
          <a:bodyPr/>
          <a:lstStyle>
            <a:lvl1pPr>
              <a:defRPr/>
            </a:lvl1pPr>
          </a:lstStyle>
          <a:p>
            <a:r>
              <a:rPr lang="en-US"/>
              <a:t>Chapter 9 Software Evolution</a:t>
            </a:r>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9 Software Evolution</a:t>
            </a:r>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9 Software Evolution</a:t>
            </a:r>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t>Chapter 9 Software Evolution</a:t>
            </a:r>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9 Software Evolution</a:t>
            </a:r>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4"/>
          <p:cNvSpPr>
            <a:spLocks noGrp="1"/>
          </p:cNvSpPr>
          <p:nvPr>
            <p:ph type="ftr" sz="quarter" idx="11"/>
          </p:nvPr>
        </p:nvSpPr>
        <p:spPr/>
        <p:txBody>
          <a:bodyPr/>
          <a:lstStyle>
            <a:lvl1pPr>
              <a:defRPr/>
            </a:lvl1pPr>
          </a:lstStyle>
          <a:p>
            <a:r>
              <a:rPr lang="en-US"/>
              <a:t>Chapter 9 Software Evolution</a:t>
            </a:r>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Footer Placeholder 4"/>
          <p:cNvSpPr>
            <a:spLocks noGrp="1"/>
          </p:cNvSpPr>
          <p:nvPr>
            <p:ph type="ftr" sz="quarter" idx="11"/>
          </p:nvPr>
        </p:nvSpPr>
        <p:spPr/>
        <p:txBody>
          <a:bodyPr/>
          <a:lstStyle>
            <a:lvl1pPr>
              <a:defRPr/>
            </a:lvl1pPr>
          </a:lstStyle>
          <a:p>
            <a:r>
              <a:rPr lang="en-US"/>
              <a:t>Chapter 9 Software Evolution</a:t>
            </a:r>
          </a:p>
        </p:txBody>
      </p:sp>
      <p:sp>
        <p:nvSpPr>
          <p:cNvPr id="9"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a:t>30/10/2014</a:t>
            </a:r>
            <a:endParaRPr lang="en-US"/>
          </a:p>
        </p:txBody>
      </p:sp>
      <p:sp>
        <p:nvSpPr>
          <p:cNvPr id="4" name="Footer Placeholder 4"/>
          <p:cNvSpPr>
            <a:spLocks noGrp="1"/>
          </p:cNvSpPr>
          <p:nvPr>
            <p:ph type="ftr" sz="quarter" idx="11"/>
          </p:nvPr>
        </p:nvSpPr>
        <p:spPr/>
        <p:txBody>
          <a:bodyPr/>
          <a:lstStyle>
            <a:lvl1pPr>
              <a:defRPr/>
            </a:lvl1pPr>
          </a:lstStyle>
          <a:p>
            <a:r>
              <a:rPr lang="en-US"/>
              <a:t>Chapter 9 Software Evolution</a:t>
            </a:r>
          </a:p>
        </p:txBody>
      </p:sp>
      <p:sp>
        <p:nvSpPr>
          <p:cNvPr id="5"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a:t>30/10/2014</a:t>
            </a:r>
            <a:endParaRPr lang="en-US"/>
          </a:p>
        </p:txBody>
      </p:sp>
      <p:sp>
        <p:nvSpPr>
          <p:cNvPr id="3" name="Footer Placeholder 4"/>
          <p:cNvSpPr>
            <a:spLocks noGrp="1"/>
          </p:cNvSpPr>
          <p:nvPr>
            <p:ph type="ftr" sz="quarter" idx="11"/>
          </p:nvPr>
        </p:nvSpPr>
        <p:spPr/>
        <p:txBody>
          <a:bodyPr/>
          <a:lstStyle>
            <a:lvl1pPr>
              <a:defRPr/>
            </a:lvl1pPr>
          </a:lstStyle>
          <a:p>
            <a:r>
              <a:rPr lang="en-US"/>
              <a:t>Chapter 9 Software Evolution</a:t>
            </a:r>
          </a:p>
        </p:txBody>
      </p:sp>
      <p:sp>
        <p:nvSpPr>
          <p:cNvPr id="4"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9 Software Evolution</a:t>
            </a:r>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9 Software Evolution</a:t>
            </a:r>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9 Software Evolution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8735F24-F0A4-DB4E-AAD6-0E2C6B4C4636}"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600" dirty="0"/>
              <a:t>Chapter 9 – Software Evolution</a:t>
            </a:r>
          </a:p>
        </p:txBody>
      </p:sp>
      <p:sp>
        <p:nvSpPr>
          <p:cNvPr id="3" name="Subtitle 2"/>
          <p:cNvSpPr>
            <a:spLocks noGrp="1"/>
          </p:cNvSpPr>
          <p:nvPr>
            <p:ph type="subTitle" idx="1"/>
          </p:nvPr>
        </p:nvSpPr>
        <p:spPr>
          <a:xfrm>
            <a:off x="235131" y="3886200"/>
            <a:ext cx="8673738" cy="1752600"/>
          </a:xfrm>
        </p:spPr>
        <p:txBody>
          <a:bodyPr/>
          <a:lstStyle/>
          <a:p>
            <a:r>
              <a:rPr lang="en-US" sz="2400" dirty="0"/>
              <a:t>[Ian </a:t>
            </a:r>
            <a:r>
              <a:rPr lang="en-US" sz="2400" dirty="0" err="1"/>
              <a:t>Sommerville</a:t>
            </a:r>
            <a:r>
              <a:rPr lang="en-US" sz="2400" dirty="0"/>
              <a:t>, Software Engineering, 2015]</a:t>
            </a:r>
          </a:p>
        </p:txBody>
      </p:sp>
      <p:sp>
        <p:nvSpPr>
          <p:cNvPr id="5" name="Footer Placeholder 4"/>
          <p:cNvSpPr>
            <a:spLocks noGrp="1"/>
          </p:cNvSpPr>
          <p:nvPr>
            <p:ph type="ftr" sz="quarter" idx="11"/>
          </p:nvPr>
        </p:nvSpPr>
        <p:spPr/>
        <p:txBody>
          <a:bodyPr/>
          <a:lstStyle/>
          <a:p>
            <a:r>
              <a:rPr lang="en-US"/>
              <a:t>Chapter 9 Software Evolution</a:t>
            </a:r>
          </a:p>
        </p:txBody>
      </p:sp>
      <p:sp>
        <p:nvSpPr>
          <p:cNvPr id="4" name="Slide Number Placeholder 3"/>
          <p:cNvSpPr>
            <a:spLocks noGrp="1"/>
          </p:cNvSpPr>
          <p:nvPr>
            <p:ph type="sldNum" sz="quarter" idx="12"/>
          </p:nvPr>
        </p:nvSpPr>
        <p:spPr/>
        <p:txBody>
          <a:bodyPr/>
          <a:lstStyle/>
          <a:p>
            <a:fld id="{C8735F24-F0A4-DB4E-AAD6-0E2C6B4C4636}" type="slidenum">
              <a:rPr lang="en-US" smtClean="0"/>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identification and evolution processes</a:t>
            </a:r>
            <a:r>
              <a:rPr lang="en-GB" dirty="0"/>
              <a:t> </a:t>
            </a:r>
            <a:endParaRPr lang="en-US" dirty="0"/>
          </a:p>
        </p:txBody>
      </p:sp>
      <p:pic>
        <p:nvPicPr>
          <p:cNvPr id="4" name="Content Placeholder 3" descr="9.3 ChangeEvolProc.eps"/>
          <p:cNvPicPr>
            <a:picLocks noGrp="1" noChangeAspect="1"/>
          </p:cNvPicPr>
          <p:nvPr>
            <p:ph idx="1"/>
          </p:nvPr>
        </p:nvPicPr>
        <p:blipFill>
          <a:blip r:embed="rId2"/>
          <a:srcRect l="-7888" r="-7888"/>
          <a:stretch>
            <a:fillRect/>
          </a:stretch>
        </p:blipFill>
        <p:spPr>
          <a:xfrm>
            <a:off x="1200848" y="1966341"/>
            <a:ext cx="6350032" cy="3492273"/>
          </a:xfrm>
        </p:spPr>
      </p:pic>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evolution process</a:t>
            </a:r>
            <a:r>
              <a:rPr lang="en-GB" dirty="0"/>
              <a:t> </a:t>
            </a:r>
            <a:endParaRPr lang="en-US" dirty="0"/>
          </a:p>
        </p:txBody>
      </p:sp>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11</a:t>
            </a:fld>
            <a:endParaRPr lang="en-US"/>
          </a:p>
        </p:txBody>
      </p:sp>
      <p:pic>
        <p:nvPicPr>
          <p:cNvPr id="5" name="Picture 4" descr="9.4 Evolutio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61" y="2462142"/>
            <a:ext cx="8505504" cy="2319683"/>
          </a:xfrm>
          <a:prstGeom prst="rect">
            <a:avLst/>
          </a:prstGeom>
        </p:spPr>
      </p:pic>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implementation</a:t>
            </a:r>
            <a:r>
              <a:rPr lang="en-GB" dirty="0"/>
              <a:t> </a:t>
            </a:r>
            <a:endParaRPr lang="en-US" dirty="0"/>
          </a:p>
        </p:txBody>
      </p:sp>
      <p:pic>
        <p:nvPicPr>
          <p:cNvPr id="4" name="Content Placeholder 3" descr="9.5 ChangeImplement.eps"/>
          <p:cNvPicPr>
            <a:picLocks noGrp="1" noChangeAspect="1"/>
          </p:cNvPicPr>
          <p:nvPr>
            <p:ph idx="1"/>
          </p:nvPr>
        </p:nvPicPr>
        <p:blipFill>
          <a:blip r:embed="rId2"/>
          <a:srcRect t="-116672" b="-116672"/>
          <a:stretch>
            <a:fillRect/>
          </a:stretch>
        </p:blipFill>
        <p:spPr>
          <a:xfrm>
            <a:off x="1143644" y="1600200"/>
            <a:ext cx="6956390" cy="3825747"/>
          </a:xfrm>
        </p:spPr>
      </p:pic>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implementation</a:t>
            </a:r>
          </a:p>
        </p:txBody>
      </p:sp>
      <p:sp>
        <p:nvSpPr>
          <p:cNvPr id="3" name="Content Placeholder 2"/>
          <p:cNvSpPr>
            <a:spLocks noGrp="1"/>
          </p:cNvSpPr>
          <p:nvPr>
            <p:ph idx="1"/>
          </p:nvPr>
        </p:nvSpPr>
        <p:spPr/>
        <p:txBody>
          <a:bodyPr/>
          <a:lstStyle/>
          <a:p>
            <a:r>
              <a:rPr lang="en-US" dirty="0"/>
              <a:t>Iteration of the development process where the </a:t>
            </a:r>
            <a:r>
              <a:rPr lang="en-US" dirty="0">
                <a:solidFill>
                  <a:srgbClr val="0000FF"/>
                </a:solidFill>
              </a:rPr>
              <a:t>revisions</a:t>
            </a:r>
            <a:r>
              <a:rPr lang="en-US" dirty="0"/>
              <a:t> to the system </a:t>
            </a:r>
            <a:r>
              <a:rPr lang="en-US" dirty="0">
                <a:solidFill>
                  <a:srgbClr val="0000FF"/>
                </a:solidFill>
              </a:rPr>
              <a:t>are designed, implemented and tested</a:t>
            </a:r>
          </a:p>
          <a:p>
            <a:r>
              <a:rPr lang="en-US" dirty="0"/>
              <a:t>A critical difference is that the first stage of change implementation may involve </a:t>
            </a:r>
            <a:r>
              <a:rPr lang="en-US" dirty="0">
                <a:solidFill>
                  <a:srgbClr val="0000FF"/>
                </a:solidFill>
              </a:rPr>
              <a:t>program understanding</a:t>
            </a:r>
            <a:r>
              <a:rPr lang="en-US" dirty="0"/>
              <a:t>, especially if the original system developers are not responsible for  the change implementation </a:t>
            </a:r>
          </a:p>
          <a:p>
            <a:r>
              <a:rPr lang="en-US" dirty="0"/>
              <a:t>During the </a:t>
            </a:r>
            <a:r>
              <a:rPr lang="en-US" dirty="0">
                <a:solidFill>
                  <a:srgbClr val="0000FF"/>
                </a:solidFill>
              </a:rPr>
              <a:t>program understanding phase</a:t>
            </a:r>
            <a:r>
              <a:rPr lang="en-US" dirty="0"/>
              <a:t>, you have to understand how the program is structured, how it delivers functionality and how the proposed change might affect the program</a:t>
            </a:r>
          </a:p>
          <a:p>
            <a:endParaRPr lang="en-US"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Urgent change requests</a:t>
            </a:r>
          </a:p>
        </p:txBody>
      </p:sp>
      <p:sp>
        <p:nvSpPr>
          <p:cNvPr id="104451" name="Rectangle 3"/>
          <p:cNvSpPr>
            <a:spLocks noGrp="1" noChangeArrowheads="1"/>
          </p:cNvSpPr>
          <p:nvPr>
            <p:ph idx="1"/>
          </p:nvPr>
        </p:nvSpPr>
        <p:spPr/>
        <p:txBody>
          <a:bodyPr/>
          <a:lstStyle/>
          <a:p>
            <a:r>
              <a:rPr lang="en-US" dirty="0">
                <a:solidFill>
                  <a:srgbClr val="0000FF"/>
                </a:solidFill>
              </a:rPr>
              <a:t>Urgent changes </a:t>
            </a:r>
            <a:r>
              <a:rPr lang="en-US" dirty="0"/>
              <a:t>may have to be implemented without going through all stages of the software </a:t>
            </a:r>
            <a:r>
              <a:rPr lang="en-US" dirty="0">
                <a:solidFill>
                  <a:schemeClr val="tx1"/>
                </a:solidFill>
              </a:rPr>
              <a:t>engineering process</a:t>
            </a:r>
          </a:p>
          <a:p>
            <a:pPr lvl="1"/>
            <a:r>
              <a:rPr lang="en-US" dirty="0"/>
              <a:t>If a serious system fault has to be repaired to allow normal operation to continue</a:t>
            </a:r>
          </a:p>
          <a:p>
            <a:pPr lvl="1"/>
            <a:r>
              <a:rPr lang="en-US" dirty="0"/>
              <a:t>If changes to the system’s environment (e.g. an OS upgrade) have unexpected effects</a:t>
            </a:r>
          </a:p>
          <a:p>
            <a:pPr lvl="1"/>
            <a:r>
              <a:rPr lang="en-US" dirty="0"/>
              <a:t>If there are business changes that require a very rapid response (e.g. the release of a competing product)</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emergency repair process</a:t>
            </a:r>
          </a:p>
        </p:txBody>
      </p:sp>
      <p:pic>
        <p:nvPicPr>
          <p:cNvPr id="4" name="Content Placeholder 3" descr="9.6 EmergencyRepair.eps"/>
          <p:cNvPicPr>
            <a:picLocks noGrp="1" noChangeAspect="1"/>
          </p:cNvPicPr>
          <p:nvPr>
            <p:ph idx="1"/>
          </p:nvPr>
        </p:nvPicPr>
        <p:blipFill>
          <a:blip r:embed="rId2"/>
          <a:srcRect t="-212562" b="-212562"/>
          <a:stretch>
            <a:fillRect/>
          </a:stretch>
        </p:blipFill>
        <p:spPr>
          <a:xfrm>
            <a:off x="725738" y="1580164"/>
            <a:ext cx="7699614" cy="4234490"/>
          </a:xfrm>
        </p:spPr>
      </p:pic>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evolution</a:t>
            </a:r>
          </a:p>
        </p:txBody>
      </p:sp>
      <p:sp>
        <p:nvSpPr>
          <p:cNvPr id="3" name="Content Placeholder 2"/>
          <p:cNvSpPr>
            <a:spLocks noGrp="1"/>
          </p:cNvSpPr>
          <p:nvPr>
            <p:ph idx="1"/>
          </p:nvPr>
        </p:nvSpPr>
        <p:spPr/>
        <p:txBody>
          <a:bodyPr/>
          <a:lstStyle/>
          <a:p>
            <a:r>
              <a:rPr lang="en-US" dirty="0">
                <a:solidFill>
                  <a:srgbClr val="0000FF"/>
                </a:solidFill>
              </a:rPr>
              <a:t>Agile methods </a:t>
            </a:r>
            <a:r>
              <a:rPr lang="en-US" dirty="0"/>
              <a:t>are based on incremental development so the transition from development to evolution is a seamless one</a:t>
            </a:r>
          </a:p>
          <a:p>
            <a:pPr lvl="1"/>
            <a:r>
              <a:rPr lang="en-US" dirty="0">
                <a:solidFill>
                  <a:srgbClr val="0000FF"/>
                </a:solidFill>
              </a:rPr>
              <a:t>Evolution is simply a continuation of the development process based on frequent system releases</a:t>
            </a:r>
          </a:p>
          <a:p>
            <a:r>
              <a:rPr lang="en-US" dirty="0"/>
              <a:t>Automated </a:t>
            </a:r>
            <a:r>
              <a:rPr lang="en-US" dirty="0">
                <a:solidFill>
                  <a:srgbClr val="0000FF"/>
                </a:solidFill>
              </a:rPr>
              <a:t>regression testing </a:t>
            </a:r>
            <a:r>
              <a:rPr lang="en-US" dirty="0"/>
              <a:t>is particularly valuable when changes are made to a system</a:t>
            </a:r>
          </a:p>
          <a:p>
            <a:r>
              <a:rPr lang="en-US" dirty="0"/>
              <a:t>Changes may be expressed as additional </a:t>
            </a:r>
            <a:r>
              <a:rPr lang="en-US" dirty="0">
                <a:solidFill>
                  <a:srgbClr val="0000FF"/>
                </a:solidFill>
              </a:rPr>
              <a:t>user stories</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1856"/>
            <a:ext cx="8229600" cy="1143000"/>
          </a:xfrm>
        </p:spPr>
        <p:txBody>
          <a:bodyPr/>
          <a:lstStyle/>
          <a:p>
            <a:pPr algn="ctr"/>
            <a:r>
              <a:rPr lang="en-US" sz="3600" dirty="0"/>
              <a:t>Legacy systems</a:t>
            </a:r>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17</a:t>
            </a:fld>
            <a:endParaRPr lang="en-US"/>
          </a:p>
        </p:txBody>
      </p:sp>
    </p:spTree>
    <p:extLst>
      <p:ext uri="{BB962C8B-B14F-4D97-AF65-F5344CB8AC3E}">
        <p14:creationId xmlns:p14="http://schemas.microsoft.com/office/powerpoint/2010/main" val="3702828522"/>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systems</a:t>
            </a:r>
          </a:p>
        </p:txBody>
      </p:sp>
      <p:sp>
        <p:nvSpPr>
          <p:cNvPr id="3" name="Content Placeholder 2"/>
          <p:cNvSpPr>
            <a:spLocks noGrp="1"/>
          </p:cNvSpPr>
          <p:nvPr>
            <p:ph idx="1"/>
          </p:nvPr>
        </p:nvSpPr>
        <p:spPr/>
        <p:txBody>
          <a:bodyPr/>
          <a:lstStyle/>
          <a:p>
            <a:r>
              <a:rPr lang="en-GB" dirty="0">
                <a:solidFill>
                  <a:srgbClr val="0000FF"/>
                </a:solidFill>
              </a:rPr>
              <a:t>Legacy systems are older systems </a:t>
            </a:r>
            <a:r>
              <a:rPr lang="en-GB" dirty="0"/>
              <a:t>that rely on languages and technology that are no longer used for new systems development </a:t>
            </a:r>
          </a:p>
          <a:p>
            <a:r>
              <a:rPr lang="en-GB" dirty="0"/>
              <a:t>Legacy software </a:t>
            </a:r>
            <a:r>
              <a:rPr lang="en-GB" dirty="0">
                <a:solidFill>
                  <a:srgbClr val="0000FF"/>
                </a:solidFill>
              </a:rPr>
              <a:t>may be dependent on older hardware</a:t>
            </a:r>
            <a:r>
              <a:rPr lang="en-GB" dirty="0"/>
              <a:t>, such as mainframe computers and may have associated legacy processes and procedures </a:t>
            </a:r>
          </a:p>
          <a:p>
            <a:r>
              <a:rPr lang="en-GB" dirty="0"/>
              <a:t>Legacy systems are </a:t>
            </a:r>
            <a:r>
              <a:rPr lang="en-GB" dirty="0">
                <a:solidFill>
                  <a:srgbClr val="0000FF"/>
                </a:solidFill>
              </a:rPr>
              <a:t>not just software systems </a:t>
            </a:r>
            <a:r>
              <a:rPr lang="en-GB" dirty="0"/>
              <a:t>but are broader socio-technical systems that include hardware, software, libraries and other supporting software and business processes</a:t>
            </a:r>
            <a:endParaRPr lang="en-US" dirty="0"/>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18</a:t>
            </a:fld>
            <a:endParaRPr lang="en-US"/>
          </a:p>
        </p:txBody>
      </p:sp>
    </p:spTree>
    <p:extLst>
      <p:ext uri="{BB962C8B-B14F-4D97-AF65-F5344CB8AC3E}">
        <p14:creationId xmlns:p14="http://schemas.microsoft.com/office/powerpoint/2010/main" val="2438204371"/>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elements of a legacy system</a:t>
            </a:r>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19</a:t>
            </a:fld>
            <a:endParaRPr lang="en-US"/>
          </a:p>
        </p:txBody>
      </p:sp>
      <p:pic>
        <p:nvPicPr>
          <p:cNvPr id="6" name="Picture 5" descr="9.7 Legacy system component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456" y="2114826"/>
            <a:ext cx="7631503" cy="2954130"/>
          </a:xfrm>
          <a:prstGeom prst="rect">
            <a:avLst/>
          </a:prstGeom>
        </p:spPr>
      </p:pic>
    </p:spTree>
    <p:extLst>
      <p:ext uri="{BB962C8B-B14F-4D97-AF65-F5344CB8AC3E}">
        <p14:creationId xmlns:p14="http://schemas.microsoft.com/office/powerpoint/2010/main" val="756455494"/>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solidFill>
                  <a:srgbClr val="0000FF"/>
                </a:solidFill>
              </a:rPr>
              <a:t>Evolution processes</a:t>
            </a:r>
          </a:p>
          <a:p>
            <a:r>
              <a:rPr lang="en-US" dirty="0">
                <a:solidFill>
                  <a:srgbClr val="0000FF"/>
                </a:solidFill>
              </a:rPr>
              <a:t>Legacy systems</a:t>
            </a:r>
          </a:p>
          <a:p>
            <a:r>
              <a:rPr lang="en-US" dirty="0">
                <a:solidFill>
                  <a:srgbClr val="0000FF"/>
                </a:solidFill>
              </a:rPr>
              <a:t>Software maintenance</a:t>
            </a:r>
          </a:p>
          <a:p>
            <a:pPr lvl="1"/>
            <a:r>
              <a:rPr lang="en-US" dirty="0">
                <a:solidFill>
                  <a:srgbClr val="0000FF"/>
                </a:solidFill>
              </a:rPr>
              <a:t>Re-engineering</a:t>
            </a:r>
          </a:p>
          <a:p>
            <a:pPr lvl="1"/>
            <a:r>
              <a:rPr lang="en-US" dirty="0">
                <a:solidFill>
                  <a:srgbClr val="0000FF"/>
                </a:solidFill>
              </a:rPr>
              <a:t>Refactoring</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components</a:t>
            </a:r>
          </a:p>
        </p:txBody>
      </p:sp>
      <p:sp>
        <p:nvSpPr>
          <p:cNvPr id="3" name="Content Placeholder 2"/>
          <p:cNvSpPr>
            <a:spLocks noGrp="1"/>
          </p:cNvSpPr>
          <p:nvPr>
            <p:ph idx="1"/>
          </p:nvPr>
        </p:nvSpPr>
        <p:spPr/>
        <p:txBody>
          <a:bodyPr/>
          <a:lstStyle/>
          <a:p>
            <a:r>
              <a:rPr lang="en-GB" i="1" dirty="0">
                <a:solidFill>
                  <a:srgbClr val="0000FF"/>
                </a:solidFill>
              </a:rPr>
              <a:t>System hardware</a:t>
            </a:r>
            <a:r>
              <a:rPr lang="en-GB" dirty="0"/>
              <a:t> Legacy systems may have been written for hardware that is no longer available.</a:t>
            </a:r>
          </a:p>
          <a:p>
            <a:r>
              <a:rPr lang="en-GB" i="1" dirty="0">
                <a:solidFill>
                  <a:srgbClr val="0000FF"/>
                </a:solidFill>
              </a:rPr>
              <a:t>Support software</a:t>
            </a:r>
            <a:r>
              <a:rPr lang="en-GB" dirty="0"/>
              <a:t> The legacy system may rely on a range of support software, which may be obsolete or unsupported.</a:t>
            </a:r>
          </a:p>
          <a:p>
            <a:r>
              <a:rPr lang="en-GB" i="1" dirty="0">
                <a:solidFill>
                  <a:srgbClr val="0000FF"/>
                </a:solidFill>
              </a:rPr>
              <a:t>Application software</a:t>
            </a:r>
            <a:r>
              <a:rPr lang="en-GB" dirty="0"/>
              <a:t> The application system that provides the business services is usually made up of a number of application programs.</a:t>
            </a:r>
          </a:p>
          <a:p>
            <a:r>
              <a:rPr lang="en-GB" dirty="0"/>
              <a:t> </a:t>
            </a:r>
            <a:r>
              <a:rPr lang="en-GB" i="1" dirty="0">
                <a:solidFill>
                  <a:srgbClr val="0000FF"/>
                </a:solidFill>
              </a:rPr>
              <a:t>Application data</a:t>
            </a:r>
            <a:r>
              <a:rPr lang="en-GB" dirty="0"/>
              <a:t> These are data that are processed by the application system. They may be inconsistent, duplicated or held in different databases.</a:t>
            </a:r>
            <a:endParaRPr lang="en-US" dirty="0"/>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20</a:t>
            </a:fld>
            <a:endParaRPr lang="en-US"/>
          </a:p>
        </p:txBody>
      </p:sp>
    </p:spTree>
    <p:extLst>
      <p:ext uri="{BB962C8B-B14F-4D97-AF65-F5344CB8AC3E}">
        <p14:creationId xmlns:p14="http://schemas.microsoft.com/office/powerpoint/2010/main" val="3600028255"/>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components</a:t>
            </a:r>
          </a:p>
        </p:txBody>
      </p:sp>
      <p:sp>
        <p:nvSpPr>
          <p:cNvPr id="3" name="Content Placeholder 2"/>
          <p:cNvSpPr>
            <a:spLocks noGrp="1"/>
          </p:cNvSpPr>
          <p:nvPr>
            <p:ph idx="1"/>
          </p:nvPr>
        </p:nvSpPr>
        <p:spPr>
          <a:xfrm>
            <a:off x="230819" y="1600200"/>
            <a:ext cx="8735627" cy="4525963"/>
          </a:xfrm>
        </p:spPr>
        <p:txBody>
          <a:bodyPr/>
          <a:lstStyle/>
          <a:p>
            <a:r>
              <a:rPr lang="en-GB" i="1" dirty="0">
                <a:solidFill>
                  <a:srgbClr val="0000FF"/>
                </a:solidFill>
              </a:rPr>
              <a:t>Business processes</a:t>
            </a:r>
            <a:r>
              <a:rPr lang="en-GB" i="1" dirty="0"/>
              <a:t> </a:t>
            </a:r>
            <a:r>
              <a:rPr lang="en-GB" dirty="0"/>
              <a:t>These are processes that are used in the business to achieve some business objective.</a:t>
            </a:r>
          </a:p>
          <a:p>
            <a:pPr marL="0" indent="0">
              <a:buNone/>
            </a:pPr>
            <a:r>
              <a:rPr lang="en-GB" i="1" dirty="0">
                <a:solidFill>
                  <a:srgbClr val="0000FF"/>
                </a:solidFill>
              </a:rPr>
              <a:t>	Business processes </a:t>
            </a:r>
            <a:r>
              <a:rPr lang="en-GB" dirty="0"/>
              <a:t>may be designed around a legacy 	system and constrained by the functionality that it provides. </a:t>
            </a:r>
          </a:p>
          <a:p>
            <a:r>
              <a:rPr lang="en-GB" i="1" dirty="0">
                <a:solidFill>
                  <a:srgbClr val="0000FF"/>
                </a:solidFill>
              </a:rPr>
              <a:t>Business policies and rules</a:t>
            </a:r>
            <a:r>
              <a:rPr lang="en-GB" dirty="0"/>
              <a:t> These are definitions of how the business should be carried out and constraints on the business. Use of the legacy application system may be embedded in these policies and rules. </a:t>
            </a:r>
            <a:endParaRPr lang="en-US" dirty="0"/>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21</a:t>
            </a:fld>
            <a:endParaRPr lang="en-US"/>
          </a:p>
        </p:txBody>
      </p:sp>
    </p:spTree>
    <p:extLst>
      <p:ext uri="{BB962C8B-B14F-4D97-AF65-F5344CB8AC3E}">
        <p14:creationId xmlns:p14="http://schemas.microsoft.com/office/powerpoint/2010/main" val="1578705484"/>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layers</a:t>
            </a:r>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22</a:t>
            </a:fld>
            <a:endParaRPr lang="en-US"/>
          </a:p>
        </p:txBody>
      </p:sp>
      <p:pic>
        <p:nvPicPr>
          <p:cNvPr id="6" name="Picture 5" descr="9.8 Legacy system layers.eps"/>
          <p:cNvPicPr>
            <a:picLocks noChangeAspect="1"/>
          </p:cNvPicPr>
          <p:nvPr/>
        </p:nvPicPr>
        <p:blipFill rotWithShape="1">
          <a:blip r:embed="rId2">
            <a:extLst>
              <a:ext uri="{28A0092B-C50C-407E-A947-70E740481C1C}">
                <a14:useLocalDpi xmlns:a14="http://schemas.microsoft.com/office/drawing/2010/main" val="0"/>
              </a:ext>
            </a:extLst>
          </a:blip>
          <a:srcRect l="64359" t="60328" r="-4356" b="-5260"/>
          <a:stretch/>
        </p:blipFill>
        <p:spPr>
          <a:xfrm>
            <a:off x="865809" y="1541775"/>
            <a:ext cx="7303835" cy="4521673"/>
          </a:xfrm>
          <a:prstGeom prst="rect">
            <a:avLst/>
          </a:prstGeom>
        </p:spPr>
      </p:pic>
    </p:spTree>
    <p:extLst>
      <p:ext uri="{BB962C8B-B14F-4D97-AF65-F5344CB8AC3E}">
        <p14:creationId xmlns:p14="http://schemas.microsoft.com/office/powerpoint/2010/main" val="397829750"/>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replacement</a:t>
            </a:r>
          </a:p>
        </p:txBody>
      </p:sp>
      <p:sp>
        <p:nvSpPr>
          <p:cNvPr id="3" name="Content Placeholder 2"/>
          <p:cNvSpPr>
            <a:spLocks noGrp="1"/>
          </p:cNvSpPr>
          <p:nvPr>
            <p:ph idx="1"/>
          </p:nvPr>
        </p:nvSpPr>
        <p:spPr/>
        <p:txBody>
          <a:bodyPr/>
          <a:lstStyle/>
          <a:p>
            <a:r>
              <a:rPr lang="en-US" dirty="0">
                <a:solidFill>
                  <a:srgbClr val="0000FF"/>
                </a:solidFill>
              </a:rPr>
              <a:t>Legacy system replacement </a:t>
            </a:r>
            <a:r>
              <a:rPr lang="en-US" dirty="0"/>
              <a:t>is risky and expensive so businesses continue to use these systems</a:t>
            </a:r>
          </a:p>
          <a:p>
            <a:r>
              <a:rPr lang="en-US" dirty="0">
                <a:solidFill>
                  <a:srgbClr val="0000FF"/>
                </a:solidFill>
              </a:rPr>
              <a:t>System replacement is risky</a:t>
            </a:r>
            <a:r>
              <a:rPr lang="en-US" dirty="0"/>
              <a:t> for a number of reasons</a:t>
            </a:r>
          </a:p>
          <a:p>
            <a:pPr lvl="1"/>
            <a:r>
              <a:rPr lang="en-US" dirty="0"/>
              <a:t>Lack of complete system specification</a:t>
            </a:r>
          </a:p>
          <a:p>
            <a:pPr lvl="1"/>
            <a:r>
              <a:rPr lang="en-US" dirty="0"/>
              <a:t>Tight integration of system and business processes</a:t>
            </a:r>
          </a:p>
          <a:p>
            <a:pPr lvl="1"/>
            <a:r>
              <a:rPr lang="en-US" dirty="0"/>
              <a:t>Undocumented business rules embedded in the legacy system</a:t>
            </a:r>
          </a:p>
          <a:p>
            <a:pPr lvl="1"/>
            <a:r>
              <a:rPr lang="en-US" dirty="0"/>
              <a:t>New software development may be late and/or over budget</a:t>
            </a:r>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23</a:t>
            </a:fld>
            <a:endParaRPr lang="en-US"/>
          </a:p>
        </p:txBody>
      </p:sp>
    </p:spTree>
    <p:extLst>
      <p:ext uri="{BB962C8B-B14F-4D97-AF65-F5344CB8AC3E}">
        <p14:creationId xmlns:p14="http://schemas.microsoft.com/office/powerpoint/2010/main" val="1480769589"/>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 system change</a:t>
            </a:r>
          </a:p>
        </p:txBody>
      </p:sp>
      <p:sp>
        <p:nvSpPr>
          <p:cNvPr id="3" name="Content Placeholder 2"/>
          <p:cNvSpPr>
            <a:spLocks noGrp="1"/>
          </p:cNvSpPr>
          <p:nvPr>
            <p:ph idx="1"/>
          </p:nvPr>
        </p:nvSpPr>
        <p:spPr/>
        <p:txBody>
          <a:bodyPr/>
          <a:lstStyle/>
          <a:p>
            <a:r>
              <a:rPr lang="en-US" dirty="0"/>
              <a:t>Legacy systems are </a:t>
            </a:r>
            <a:r>
              <a:rPr lang="en-US" dirty="0">
                <a:solidFill>
                  <a:srgbClr val="0000FF"/>
                </a:solidFill>
              </a:rPr>
              <a:t>expensive</a:t>
            </a:r>
            <a:r>
              <a:rPr lang="en-US" dirty="0"/>
              <a:t> to change for a number of reasons:</a:t>
            </a:r>
          </a:p>
          <a:p>
            <a:pPr lvl="1"/>
            <a:r>
              <a:rPr lang="en-US" dirty="0"/>
              <a:t>No consistent programming style</a:t>
            </a:r>
          </a:p>
          <a:p>
            <a:pPr lvl="1"/>
            <a:r>
              <a:rPr lang="en-US" dirty="0"/>
              <a:t>Use of obsolete programming languages with few people available with these language skills</a:t>
            </a:r>
          </a:p>
          <a:p>
            <a:pPr lvl="1"/>
            <a:r>
              <a:rPr lang="en-US" dirty="0"/>
              <a:t>Inadequate system documentation</a:t>
            </a:r>
          </a:p>
          <a:p>
            <a:pPr lvl="1"/>
            <a:r>
              <a:rPr lang="en-US" dirty="0"/>
              <a:t>System structure degradation</a:t>
            </a:r>
          </a:p>
          <a:p>
            <a:pPr lvl="1"/>
            <a:r>
              <a:rPr lang="en-US" dirty="0"/>
              <a:t>Program optimizations may make them hard to understand</a:t>
            </a:r>
          </a:p>
          <a:p>
            <a:pPr lvl="1"/>
            <a:r>
              <a:rPr lang="en-US" dirty="0"/>
              <a:t>Data errors, duplication and inconsistency</a:t>
            </a:r>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24</a:t>
            </a:fld>
            <a:endParaRPr lang="en-US"/>
          </a:p>
        </p:txBody>
      </p:sp>
    </p:spTree>
    <p:extLst>
      <p:ext uri="{BB962C8B-B14F-4D97-AF65-F5344CB8AC3E}">
        <p14:creationId xmlns:p14="http://schemas.microsoft.com/office/powerpoint/2010/main" val="2577998091"/>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dirty="0"/>
              <a:t>Legacy system management</a:t>
            </a:r>
          </a:p>
        </p:txBody>
      </p:sp>
      <p:sp>
        <p:nvSpPr>
          <p:cNvPr id="81923" name="Rectangle 3"/>
          <p:cNvSpPr>
            <a:spLocks noGrp="1" noChangeArrowheads="1"/>
          </p:cNvSpPr>
          <p:nvPr>
            <p:ph idx="1"/>
          </p:nvPr>
        </p:nvSpPr>
        <p:spPr/>
        <p:txBody>
          <a:bodyPr/>
          <a:lstStyle/>
          <a:p>
            <a:r>
              <a:rPr lang="en-GB" sz="2400" dirty="0"/>
              <a:t>Organizations that rely on legacy systems </a:t>
            </a:r>
            <a:r>
              <a:rPr lang="en-GB" sz="2400" dirty="0">
                <a:solidFill>
                  <a:srgbClr val="0000FF"/>
                </a:solidFill>
              </a:rPr>
              <a:t>must choose a strategy</a:t>
            </a:r>
            <a:r>
              <a:rPr lang="en-GB" sz="2400" dirty="0"/>
              <a:t> for evolving these systems</a:t>
            </a:r>
          </a:p>
          <a:p>
            <a:pPr lvl="1"/>
            <a:r>
              <a:rPr lang="en-GB" sz="2000" dirty="0">
                <a:solidFill>
                  <a:srgbClr val="0000FF"/>
                </a:solidFill>
              </a:rPr>
              <a:t>Scrap the system completely </a:t>
            </a:r>
            <a:r>
              <a:rPr lang="en-GB" sz="2000" dirty="0"/>
              <a:t>and modify business processes so that it is no longer required</a:t>
            </a:r>
          </a:p>
          <a:p>
            <a:pPr lvl="1"/>
            <a:r>
              <a:rPr lang="en-GB" sz="2000" dirty="0">
                <a:solidFill>
                  <a:srgbClr val="0000FF"/>
                </a:solidFill>
              </a:rPr>
              <a:t>Continue maintaining the system</a:t>
            </a:r>
          </a:p>
          <a:p>
            <a:pPr lvl="1"/>
            <a:r>
              <a:rPr lang="en-GB" sz="2000" dirty="0">
                <a:solidFill>
                  <a:srgbClr val="0000FF"/>
                </a:solidFill>
              </a:rPr>
              <a:t>Transform the system</a:t>
            </a:r>
            <a:r>
              <a:rPr lang="en-GB" sz="2000" dirty="0"/>
              <a:t> by re-engineering to improve its maintainability</a:t>
            </a:r>
          </a:p>
          <a:p>
            <a:pPr lvl="1"/>
            <a:r>
              <a:rPr lang="en-GB" sz="2000" dirty="0">
                <a:solidFill>
                  <a:srgbClr val="0000FF"/>
                </a:solidFill>
              </a:rPr>
              <a:t>Replace the system </a:t>
            </a:r>
            <a:r>
              <a:rPr lang="en-GB" sz="2000" dirty="0"/>
              <a:t>with a new system</a:t>
            </a:r>
          </a:p>
          <a:p>
            <a:r>
              <a:rPr lang="en-GB" sz="2400" dirty="0"/>
              <a:t>The strategy chosen should depend on the system quality and its business value</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25</a:t>
            </a:fld>
            <a:endParaRPr lang="en-US"/>
          </a:p>
        </p:txBody>
      </p:sp>
    </p:spTree>
    <p:extLst>
      <p:ext uri="{BB962C8B-B14F-4D97-AF65-F5344CB8AC3E}">
        <p14:creationId xmlns:p14="http://schemas.microsoft.com/office/powerpoint/2010/main" val="4035063964"/>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9.13  An example of a legacy system assessment</a:t>
            </a:r>
            <a:r>
              <a:rPr lang="en-GB" dirty="0"/>
              <a:t> </a:t>
            </a:r>
            <a:endParaRPr lang="en-US" dirty="0"/>
          </a:p>
        </p:txBody>
      </p:sp>
      <p:pic>
        <p:nvPicPr>
          <p:cNvPr id="4" name="Content Placeholder 3" descr="9.13 LegacySysAss.eps"/>
          <p:cNvPicPr>
            <a:picLocks noGrp="1" noChangeAspect="1"/>
          </p:cNvPicPr>
          <p:nvPr>
            <p:ph idx="1"/>
          </p:nvPr>
        </p:nvPicPr>
        <p:blipFill>
          <a:blip r:embed="rId2"/>
          <a:srcRect l="-10967" r="-10967"/>
          <a:stretch>
            <a:fillRect/>
          </a:stretch>
        </p:blipFill>
        <p:spPr>
          <a:xfrm>
            <a:off x="541538" y="1744205"/>
            <a:ext cx="7957321" cy="4319243"/>
          </a:xfrm>
        </p:spPr>
      </p:pic>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26</a:t>
            </a:fld>
            <a:endParaRPr lang="en-US"/>
          </a:p>
        </p:txBody>
      </p:sp>
    </p:spTree>
    <p:extLst>
      <p:ext uri="{BB962C8B-B14F-4D97-AF65-F5344CB8AC3E}">
        <p14:creationId xmlns:p14="http://schemas.microsoft.com/office/powerpoint/2010/main" val="556123346"/>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a:t>Legacy system categories</a:t>
            </a:r>
          </a:p>
        </p:txBody>
      </p:sp>
      <p:sp>
        <p:nvSpPr>
          <p:cNvPr id="83971" name="Rectangle 3"/>
          <p:cNvSpPr>
            <a:spLocks noGrp="1" noChangeArrowheads="1"/>
          </p:cNvSpPr>
          <p:nvPr>
            <p:ph idx="1"/>
          </p:nvPr>
        </p:nvSpPr>
        <p:spPr/>
        <p:txBody>
          <a:bodyPr/>
          <a:lstStyle/>
          <a:p>
            <a:r>
              <a:rPr lang="en-GB" sz="2400" dirty="0">
                <a:solidFill>
                  <a:srgbClr val="0000FF"/>
                </a:solidFill>
              </a:rPr>
              <a:t>Low quality, low business value</a:t>
            </a:r>
          </a:p>
          <a:p>
            <a:pPr lvl="1"/>
            <a:r>
              <a:rPr lang="en-GB" sz="2000" dirty="0"/>
              <a:t>These systems should be scrapped </a:t>
            </a:r>
          </a:p>
          <a:p>
            <a:r>
              <a:rPr lang="en-GB" sz="2400" dirty="0">
                <a:solidFill>
                  <a:srgbClr val="0000FF"/>
                </a:solidFill>
              </a:rPr>
              <a:t>Low-quality, high-business value</a:t>
            </a:r>
          </a:p>
          <a:p>
            <a:pPr lvl="1"/>
            <a:r>
              <a:rPr lang="en-GB" sz="2000" dirty="0"/>
              <a:t>These make an important business contribution but are expensive to maintain. Should be re-engineered or replaced if a suitable system is available.</a:t>
            </a:r>
          </a:p>
          <a:p>
            <a:r>
              <a:rPr lang="en-GB" sz="2400" dirty="0">
                <a:solidFill>
                  <a:srgbClr val="0000FF"/>
                </a:solidFill>
              </a:rPr>
              <a:t>High-quality, low-business value</a:t>
            </a:r>
          </a:p>
          <a:p>
            <a:pPr lvl="1"/>
            <a:r>
              <a:rPr lang="en-GB" sz="2000" dirty="0"/>
              <a:t>Replace with COTS, scrap completely or maintain</a:t>
            </a:r>
          </a:p>
          <a:p>
            <a:r>
              <a:rPr lang="en-GB" sz="2400" dirty="0">
                <a:solidFill>
                  <a:srgbClr val="0000FF"/>
                </a:solidFill>
              </a:rPr>
              <a:t>High-quality, high business value</a:t>
            </a:r>
          </a:p>
          <a:p>
            <a:pPr lvl="1"/>
            <a:r>
              <a:rPr lang="en-GB" sz="2000" dirty="0"/>
              <a:t>Continue in operation using normal system maintenance</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27</a:t>
            </a:fld>
            <a:endParaRPr lang="en-US"/>
          </a:p>
        </p:txBody>
      </p:sp>
    </p:spTree>
    <p:extLst>
      <p:ext uri="{BB962C8B-B14F-4D97-AF65-F5344CB8AC3E}">
        <p14:creationId xmlns:p14="http://schemas.microsoft.com/office/powerpoint/2010/main" val="2419207370"/>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t>Business value assessment</a:t>
            </a:r>
          </a:p>
        </p:txBody>
      </p:sp>
      <p:sp>
        <p:nvSpPr>
          <p:cNvPr id="84995" name="Rectangle 3"/>
          <p:cNvSpPr>
            <a:spLocks noGrp="1" noChangeArrowheads="1"/>
          </p:cNvSpPr>
          <p:nvPr>
            <p:ph idx="1"/>
          </p:nvPr>
        </p:nvSpPr>
        <p:spPr/>
        <p:txBody>
          <a:bodyPr/>
          <a:lstStyle/>
          <a:p>
            <a:r>
              <a:rPr lang="en-GB" dirty="0">
                <a:solidFill>
                  <a:srgbClr val="0000FF"/>
                </a:solidFill>
              </a:rPr>
              <a:t>Business value assessment </a:t>
            </a:r>
            <a:r>
              <a:rPr lang="en-GB" dirty="0"/>
              <a:t>should take different viewpoints into account</a:t>
            </a:r>
          </a:p>
          <a:p>
            <a:pPr lvl="1"/>
            <a:r>
              <a:rPr lang="en-GB" dirty="0"/>
              <a:t>System end-users</a:t>
            </a:r>
          </a:p>
          <a:p>
            <a:pPr lvl="1"/>
            <a:r>
              <a:rPr lang="en-GB" dirty="0"/>
              <a:t>Business customers</a:t>
            </a:r>
          </a:p>
          <a:p>
            <a:pPr lvl="1"/>
            <a:r>
              <a:rPr lang="en-GB" dirty="0"/>
              <a:t>IT managers</a:t>
            </a:r>
          </a:p>
          <a:p>
            <a:pPr lvl="1"/>
            <a:r>
              <a:rPr lang="en-GB" dirty="0"/>
              <a:t>Senior managers</a:t>
            </a:r>
          </a:p>
          <a:p>
            <a:r>
              <a:rPr lang="en-GB" dirty="0"/>
              <a:t>Interview different </a:t>
            </a:r>
            <a:r>
              <a:rPr lang="en-GB" dirty="0">
                <a:solidFill>
                  <a:srgbClr val="0000FF"/>
                </a:solidFill>
              </a:rPr>
              <a:t>stakeholders</a:t>
            </a:r>
            <a:r>
              <a:rPr lang="en-GB" dirty="0"/>
              <a:t> and collate results</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28</a:t>
            </a:fld>
            <a:endParaRPr lang="en-US"/>
          </a:p>
        </p:txBody>
      </p:sp>
    </p:spTree>
    <p:extLst>
      <p:ext uri="{BB962C8B-B14F-4D97-AF65-F5344CB8AC3E}">
        <p14:creationId xmlns:p14="http://schemas.microsoft.com/office/powerpoint/2010/main" val="3120132720"/>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in business value assessment</a:t>
            </a:r>
          </a:p>
        </p:txBody>
      </p:sp>
      <p:sp>
        <p:nvSpPr>
          <p:cNvPr id="3" name="Content Placeholder 2"/>
          <p:cNvSpPr>
            <a:spLocks noGrp="1"/>
          </p:cNvSpPr>
          <p:nvPr>
            <p:ph idx="1"/>
          </p:nvPr>
        </p:nvSpPr>
        <p:spPr>
          <a:xfrm>
            <a:off x="457200" y="1532650"/>
            <a:ext cx="8229600" cy="4525963"/>
          </a:xfrm>
        </p:spPr>
        <p:txBody>
          <a:bodyPr/>
          <a:lstStyle/>
          <a:p>
            <a:r>
              <a:rPr lang="en-US" dirty="0"/>
              <a:t>The </a:t>
            </a:r>
            <a:r>
              <a:rPr lang="en-US" dirty="0">
                <a:solidFill>
                  <a:srgbClr val="0000FF"/>
                </a:solidFill>
              </a:rPr>
              <a:t>use of the system </a:t>
            </a:r>
          </a:p>
          <a:p>
            <a:pPr lvl="1"/>
            <a:r>
              <a:rPr lang="en-US" dirty="0"/>
              <a:t>If systems are only used occasionally or by a small number of people, they may have a low business value</a:t>
            </a:r>
            <a:endParaRPr lang="en-GB" dirty="0"/>
          </a:p>
          <a:p>
            <a:r>
              <a:rPr lang="en-US" dirty="0"/>
              <a:t>The </a:t>
            </a:r>
            <a:r>
              <a:rPr lang="en-US" dirty="0">
                <a:solidFill>
                  <a:srgbClr val="0000FF"/>
                </a:solidFill>
              </a:rPr>
              <a:t>business processes</a:t>
            </a:r>
            <a:r>
              <a:rPr lang="en-US" dirty="0"/>
              <a:t> that are supported </a:t>
            </a:r>
          </a:p>
          <a:p>
            <a:pPr lvl="1"/>
            <a:r>
              <a:rPr lang="en-US" dirty="0"/>
              <a:t>A system may have a low business value if it forces the use of inefficient business processes </a:t>
            </a:r>
            <a:endParaRPr lang="en-GB" dirty="0"/>
          </a:p>
          <a:p>
            <a:r>
              <a:rPr lang="en-US" dirty="0"/>
              <a:t>System </a:t>
            </a:r>
            <a:r>
              <a:rPr lang="en-US" dirty="0">
                <a:solidFill>
                  <a:srgbClr val="0000FF"/>
                </a:solidFill>
              </a:rPr>
              <a:t>dependability </a:t>
            </a:r>
          </a:p>
          <a:p>
            <a:pPr lvl="1"/>
            <a:r>
              <a:rPr lang="en-US" dirty="0"/>
              <a:t>If a system is not dependable and the problems directly affect business customers, the system has a low business value</a:t>
            </a:r>
            <a:endParaRPr lang="en-GB" dirty="0"/>
          </a:p>
          <a:p>
            <a:r>
              <a:rPr lang="en-US" dirty="0"/>
              <a:t>The </a:t>
            </a:r>
            <a:r>
              <a:rPr lang="en-US" dirty="0">
                <a:solidFill>
                  <a:srgbClr val="0000FF"/>
                </a:solidFill>
              </a:rPr>
              <a:t>system outputs </a:t>
            </a:r>
          </a:p>
          <a:p>
            <a:pPr lvl="1"/>
            <a:r>
              <a:rPr lang="en-US" dirty="0"/>
              <a:t>If the business depends on system outputs, then the system has a high business value </a:t>
            </a:r>
            <a:endParaRPr lang="en-GB" dirty="0"/>
          </a:p>
          <a:p>
            <a:endParaRPr lang="en-US"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29</a:t>
            </a:fld>
            <a:endParaRPr lang="en-US"/>
          </a:p>
        </p:txBody>
      </p:sp>
    </p:spTree>
    <p:extLst>
      <p:ext uri="{BB962C8B-B14F-4D97-AF65-F5344CB8AC3E}">
        <p14:creationId xmlns:p14="http://schemas.microsoft.com/office/powerpoint/2010/main" val="3849434549"/>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GB"/>
              <a:t>Software change</a:t>
            </a:r>
          </a:p>
        </p:txBody>
      </p:sp>
      <p:sp>
        <p:nvSpPr>
          <p:cNvPr id="66563" name="Rectangle 3"/>
          <p:cNvSpPr>
            <a:spLocks noGrp="1" noChangeArrowheads="1"/>
          </p:cNvSpPr>
          <p:nvPr>
            <p:ph idx="1"/>
          </p:nvPr>
        </p:nvSpPr>
        <p:spPr/>
        <p:txBody>
          <a:bodyPr/>
          <a:lstStyle/>
          <a:p>
            <a:r>
              <a:rPr lang="en-GB" sz="2400" dirty="0">
                <a:solidFill>
                  <a:srgbClr val="0000FF"/>
                </a:solidFill>
              </a:rPr>
              <a:t>Software change </a:t>
            </a:r>
            <a:r>
              <a:rPr lang="en-GB" sz="2400" dirty="0"/>
              <a:t>is inevitable</a:t>
            </a:r>
          </a:p>
          <a:p>
            <a:pPr lvl="1"/>
            <a:r>
              <a:rPr lang="en-GB" sz="2000" dirty="0"/>
              <a:t>New requirements emerge when the software is used</a:t>
            </a:r>
          </a:p>
          <a:p>
            <a:pPr lvl="1"/>
            <a:r>
              <a:rPr lang="en-GB" sz="2000" dirty="0"/>
              <a:t>The business environment changes</a:t>
            </a:r>
          </a:p>
          <a:p>
            <a:pPr lvl="1"/>
            <a:r>
              <a:rPr lang="en-GB" sz="2000" dirty="0"/>
              <a:t>Errors must be repaired</a:t>
            </a:r>
          </a:p>
          <a:p>
            <a:pPr lvl="1"/>
            <a:r>
              <a:rPr lang="en-GB" sz="2000" dirty="0"/>
              <a:t>New computers and equipment are added to the system</a:t>
            </a:r>
          </a:p>
          <a:p>
            <a:pPr lvl="1"/>
            <a:r>
              <a:rPr lang="en-GB" sz="2000" dirty="0"/>
              <a:t>The performance or reliability of the system may have to be improved</a:t>
            </a:r>
          </a:p>
          <a:p>
            <a:r>
              <a:rPr lang="en-GB" sz="2400" dirty="0"/>
              <a:t>A key problem for all organizations is </a:t>
            </a:r>
            <a:r>
              <a:rPr lang="en-GB" sz="2400" dirty="0">
                <a:solidFill>
                  <a:srgbClr val="0000FF"/>
                </a:solidFill>
              </a:rPr>
              <a:t>implementing and managing change</a:t>
            </a:r>
            <a:r>
              <a:rPr lang="en-GB" sz="2400" dirty="0"/>
              <a:t> to their existing software systems</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dirty="0">
                <a:solidFill>
                  <a:schemeClr val="tx1"/>
                </a:solidFill>
              </a:rPr>
              <a:t>System quality assessment</a:t>
            </a:r>
          </a:p>
        </p:txBody>
      </p:sp>
      <p:sp>
        <p:nvSpPr>
          <p:cNvPr id="86019" name="Rectangle 3"/>
          <p:cNvSpPr>
            <a:spLocks noGrp="1" noChangeArrowheads="1"/>
          </p:cNvSpPr>
          <p:nvPr>
            <p:ph idx="1"/>
          </p:nvPr>
        </p:nvSpPr>
        <p:spPr/>
        <p:txBody>
          <a:bodyPr/>
          <a:lstStyle/>
          <a:p>
            <a:r>
              <a:rPr lang="en-GB" dirty="0">
                <a:solidFill>
                  <a:srgbClr val="0000FF"/>
                </a:solidFill>
              </a:rPr>
              <a:t>Business process assessment</a:t>
            </a:r>
          </a:p>
          <a:p>
            <a:pPr lvl="1"/>
            <a:r>
              <a:rPr lang="en-GB" dirty="0"/>
              <a:t>How well does the business process support the current goals of the business?</a:t>
            </a:r>
          </a:p>
          <a:p>
            <a:r>
              <a:rPr lang="en-GB" dirty="0">
                <a:solidFill>
                  <a:srgbClr val="0000FF"/>
                </a:solidFill>
              </a:rPr>
              <a:t>Environment assessment</a:t>
            </a:r>
          </a:p>
          <a:p>
            <a:pPr lvl="1"/>
            <a:r>
              <a:rPr lang="en-GB" dirty="0"/>
              <a:t>How effective is the system’s environment and how expensive is it to maintain?</a:t>
            </a:r>
          </a:p>
          <a:p>
            <a:r>
              <a:rPr lang="en-GB" dirty="0">
                <a:solidFill>
                  <a:srgbClr val="0000FF"/>
                </a:solidFill>
              </a:rPr>
              <a:t>Application assessment</a:t>
            </a:r>
          </a:p>
          <a:p>
            <a:pPr lvl="1"/>
            <a:r>
              <a:rPr lang="en-GB" dirty="0"/>
              <a:t>What is the quality of the application software system?</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30</a:t>
            </a:fld>
            <a:endParaRPr lang="en-US"/>
          </a:p>
        </p:txBody>
      </p:sp>
    </p:spTree>
    <p:extLst>
      <p:ext uri="{BB962C8B-B14F-4D97-AF65-F5344CB8AC3E}">
        <p14:creationId xmlns:p14="http://schemas.microsoft.com/office/powerpoint/2010/main" val="3401021487"/>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GB"/>
              <a:t>Business process assessment</a:t>
            </a:r>
          </a:p>
        </p:txBody>
      </p:sp>
      <p:sp>
        <p:nvSpPr>
          <p:cNvPr id="87043" name="Rectangle 3"/>
          <p:cNvSpPr>
            <a:spLocks noGrp="1" noChangeArrowheads="1"/>
          </p:cNvSpPr>
          <p:nvPr>
            <p:ph idx="1"/>
          </p:nvPr>
        </p:nvSpPr>
        <p:spPr/>
        <p:txBody>
          <a:bodyPr/>
          <a:lstStyle/>
          <a:p>
            <a:pPr>
              <a:lnSpc>
                <a:spcPct val="90000"/>
              </a:lnSpc>
            </a:pPr>
            <a:r>
              <a:rPr lang="en-GB" sz="2400" dirty="0"/>
              <a:t>Use a </a:t>
            </a:r>
            <a:r>
              <a:rPr lang="en-GB" sz="2400" dirty="0">
                <a:solidFill>
                  <a:srgbClr val="0000FF"/>
                </a:solidFill>
              </a:rPr>
              <a:t>viewpoint-oriented approach </a:t>
            </a:r>
            <a:r>
              <a:rPr lang="en-GB" sz="2400" dirty="0"/>
              <a:t>and seek answers from </a:t>
            </a:r>
            <a:r>
              <a:rPr lang="en-GB" sz="2400" dirty="0">
                <a:solidFill>
                  <a:srgbClr val="0000FF"/>
                </a:solidFill>
              </a:rPr>
              <a:t>system stakeholders</a:t>
            </a:r>
          </a:p>
          <a:p>
            <a:pPr lvl="1">
              <a:lnSpc>
                <a:spcPct val="90000"/>
              </a:lnSpc>
            </a:pPr>
            <a:r>
              <a:rPr lang="en-GB" sz="2000" dirty="0"/>
              <a:t>Is there a defined process model and is it followed?</a:t>
            </a:r>
          </a:p>
          <a:p>
            <a:pPr lvl="1">
              <a:lnSpc>
                <a:spcPct val="90000"/>
              </a:lnSpc>
            </a:pPr>
            <a:r>
              <a:rPr lang="en-GB" sz="2000" dirty="0"/>
              <a:t>Do different parts of the organization use different processes for the same function?</a:t>
            </a:r>
          </a:p>
          <a:p>
            <a:pPr lvl="1">
              <a:lnSpc>
                <a:spcPct val="90000"/>
              </a:lnSpc>
            </a:pPr>
            <a:r>
              <a:rPr lang="en-GB" sz="2000" dirty="0"/>
              <a:t>How has the process been adapted?</a:t>
            </a:r>
          </a:p>
          <a:p>
            <a:pPr lvl="1">
              <a:lnSpc>
                <a:spcPct val="90000"/>
              </a:lnSpc>
            </a:pPr>
            <a:r>
              <a:rPr lang="en-GB" sz="2000" dirty="0"/>
              <a:t>What are the relationships with other business processes and are these necessary?</a:t>
            </a:r>
          </a:p>
          <a:p>
            <a:pPr lvl="1">
              <a:lnSpc>
                <a:spcPct val="90000"/>
              </a:lnSpc>
            </a:pPr>
            <a:r>
              <a:rPr lang="en-GB" sz="2000" dirty="0"/>
              <a:t>Is the process effectively supported by the legacy application software?</a:t>
            </a:r>
          </a:p>
          <a:p>
            <a:pPr>
              <a:lnSpc>
                <a:spcPct val="90000"/>
              </a:lnSpc>
            </a:pPr>
            <a:r>
              <a:rPr lang="en-GB" sz="2400" dirty="0">
                <a:solidFill>
                  <a:srgbClr val="0000FF"/>
                </a:solidFill>
              </a:rPr>
              <a:t>Example</a:t>
            </a:r>
            <a:r>
              <a:rPr lang="en-GB" sz="2400" dirty="0"/>
              <a:t> - a travel ordering system may have a low business value because of the widespread use of web-based ordering</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31</a:t>
            </a:fld>
            <a:endParaRPr lang="en-US"/>
          </a:p>
        </p:txBody>
      </p:sp>
    </p:spTree>
    <p:extLst>
      <p:ext uri="{BB962C8B-B14F-4D97-AF65-F5344CB8AC3E}">
        <p14:creationId xmlns:p14="http://schemas.microsoft.com/office/powerpoint/2010/main" val="4081480369"/>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used in environment assessment</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65381689"/>
              </p:ext>
            </p:extLst>
          </p:nvPr>
        </p:nvGraphicFramePr>
        <p:xfrm>
          <a:off x="457200" y="1864376"/>
          <a:ext cx="8229600" cy="3364230"/>
        </p:xfrm>
        <a:graphic>
          <a:graphicData uri="http://schemas.openxmlformats.org/drawingml/2006/table">
            <a:tbl>
              <a:tblPr firstRow="1" bandRow="1">
                <a:tableStyleId>{5C22544A-7EE6-4342-B048-85BDC9FD1C3A}</a:tableStyleId>
              </a:tblPr>
              <a:tblGrid>
                <a:gridCol w="1785732">
                  <a:extLst>
                    <a:ext uri="{9D8B030D-6E8A-4147-A177-3AD203B41FA5}">
                      <a16:colId xmlns:a16="http://schemas.microsoft.com/office/drawing/2014/main" val="20000"/>
                    </a:ext>
                  </a:extLst>
                </a:gridCol>
                <a:gridCol w="6443868">
                  <a:extLst>
                    <a:ext uri="{9D8B030D-6E8A-4147-A177-3AD203B41FA5}">
                      <a16:colId xmlns:a16="http://schemas.microsoft.com/office/drawing/2014/main" val="20001"/>
                    </a:ext>
                  </a:extLst>
                </a:gridCol>
              </a:tblGrid>
              <a:tr h="370840">
                <a:tc>
                  <a:txBody>
                    <a:bodyPr/>
                    <a:lstStyle/>
                    <a:p>
                      <a:pPr>
                        <a:spcAft>
                          <a:spcPts val="600"/>
                        </a:spcAft>
                      </a:pPr>
                      <a:r>
                        <a:rPr lang="en-US" sz="1600" dirty="0">
                          <a:latin typeface="Arial"/>
                          <a:ea typeface="Calibri"/>
                          <a:cs typeface="Times New Roman"/>
                        </a:rPr>
                        <a:t>Factor</a:t>
                      </a:r>
                      <a:endParaRPr lang="en-GB" sz="1600" dirty="0">
                        <a:latin typeface="Arial"/>
                        <a:ea typeface="Calibri"/>
                        <a:cs typeface="Times New Roman"/>
                      </a:endParaRPr>
                    </a:p>
                  </a:txBody>
                  <a:tcPr marL="73025" marR="73025" marT="73025" marB="73025"/>
                </a:tc>
                <a:tc>
                  <a:txBody>
                    <a:bodyPr/>
                    <a:lstStyle/>
                    <a:p>
                      <a:pPr>
                        <a:spcAft>
                          <a:spcPts val="600"/>
                        </a:spcAft>
                      </a:pPr>
                      <a:r>
                        <a:rPr lang="en-US" sz="1600" dirty="0">
                          <a:latin typeface="Arial"/>
                          <a:ea typeface="Calibri"/>
                          <a:cs typeface="Times New Roman"/>
                        </a:rPr>
                        <a:t>Questions</a:t>
                      </a:r>
                      <a:endParaRPr lang="en-GB" sz="1600" dirty="0">
                        <a:latin typeface="Arial"/>
                        <a:ea typeface="Calibri"/>
                        <a:cs typeface="Times New Roman"/>
                      </a:endParaRPr>
                    </a:p>
                  </a:txBody>
                  <a:tcPr marL="73025" marR="73025" marT="73025" marB="73025"/>
                </a:tc>
                <a:extLst>
                  <a:ext uri="{0D108BD9-81ED-4DB2-BD59-A6C34878D82A}">
                    <a16:rowId xmlns:a16="http://schemas.microsoft.com/office/drawing/2014/main" val="10000"/>
                  </a:ext>
                </a:extLst>
              </a:tr>
              <a:tr h="370840">
                <a:tc>
                  <a:txBody>
                    <a:bodyPr/>
                    <a:lstStyle/>
                    <a:p>
                      <a:pPr>
                        <a:spcAft>
                          <a:spcPts val="600"/>
                        </a:spcAft>
                      </a:pPr>
                      <a:r>
                        <a:rPr lang="en-US" sz="1600" b="1" dirty="0">
                          <a:latin typeface="Arial"/>
                          <a:ea typeface="Calibri"/>
                          <a:cs typeface="Times New Roman"/>
                        </a:rPr>
                        <a:t>Supplier stability</a:t>
                      </a:r>
                      <a:endParaRPr lang="en-GB" sz="1600" b="1" dirty="0">
                        <a:latin typeface="Arial"/>
                        <a:ea typeface="Calibri"/>
                        <a:cs typeface="Times New Roman"/>
                      </a:endParaRPr>
                    </a:p>
                  </a:txBody>
                  <a:tcPr marL="73025" marR="73025" marT="0" marB="73025" anchor="ctr"/>
                </a:tc>
                <a:tc>
                  <a:txBody>
                    <a:bodyPr/>
                    <a:lstStyle/>
                    <a:p>
                      <a:pPr>
                        <a:spcAft>
                          <a:spcPts val="600"/>
                        </a:spcAft>
                      </a:pPr>
                      <a:r>
                        <a:rPr lang="en-US" sz="1600" dirty="0">
                          <a:latin typeface="Arial"/>
                          <a:ea typeface="Calibri"/>
                          <a:cs typeface="Times New Roman"/>
                        </a:rPr>
                        <a:t>Is the supplier still in existence? Is the supplier financially stable and likely to continue in existence? If the supplier is no longer in business, does someone else maintain the systems? </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b="1">
                          <a:latin typeface="Arial"/>
                          <a:ea typeface="Calibri"/>
                          <a:cs typeface="Times New Roman"/>
                        </a:rPr>
                        <a:t>Failure rate</a:t>
                      </a:r>
                      <a:endParaRPr lang="en-GB" sz="1600" b="1">
                        <a:latin typeface="Arial"/>
                        <a:ea typeface="Calibri"/>
                        <a:cs typeface="Times New Roman"/>
                      </a:endParaRPr>
                    </a:p>
                  </a:txBody>
                  <a:tcPr marL="73025" marR="73025" marT="0" marB="73025" anchor="ctr"/>
                </a:tc>
                <a:tc>
                  <a:txBody>
                    <a:bodyPr/>
                    <a:lstStyle/>
                    <a:p>
                      <a:pPr>
                        <a:spcAft>
                          <a:spcPts val="600"/>
                        </a:spcAft>
                      </a:pPr>
                      <a:r>
                        <a:rPr lang="en-US" sz="1600" dirty="0">
                          <a:latin typeface="Arial"/>
                          <a:ea typeface="Calibri"/>
                          <a:cs typeface="Times New Roman"/>
                        </a:rPr>
                        <a:t>Does the hardware have a high rate of reported failures? Does the support software crash and force system restarts? </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b="1">
                          <a:latin typeface="Arial"/>
                          <a:ea typeface="Calibri"/>
                          <a:cs typeface="Times New Roman"/>
                        </a:rPr>
                        <a:t>Age</a:t>
                      </a:r>
                      <a:endParaRPr lang="en-GB" sz="1600" b="1">
                        <a:latin typeface="Arial"/>
                        <a:ea typeface="Calibri"/>
                        <a:cs typeface="Times New Roman"/>
                      </a:endParaRPr>
                    </a:p>
                  </a:txBody>
                  <a:tcPr marL="73025" marR="73025" marT="0" marB="73025" anchor="ctr"/>
                </a:tc>
                <a:tc>
                  <a:txBody>
                    <a:bodyPr/>
                    <a:lstStyle/>
                    <a:p>
                      <a:pPr>
                        <a:spcAft>
                          <a:spcPts val="600"/>
                        </a:spcAft>
                      </a:pPr>
                      <a:r>
                        <a:rPr lang="en-US" sz="1600" dirty="0">
                          <a:latin typeface="Arial"/>
                          <a:ea typeface="Calibri"/>
                          <a:cs typeface="Times New Roman"/>
                        </a:rPr>
                        <a:t>How old is the hardware and software? The older the hardware and support software, the more obsolete it will be. It may still function correctly but there could be significant economic and business benefits to moving to a more modern system.</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3"/>
                  </a:ext>
                </a:extLst>
              </a:tr>
              <a:tr h="370840">
                <a:tc>
                  <a:txBody>
                    <a:bodyPr/>
                    <a:lstStyle/>
                    <a:p>
                      <a:pPr>
                        <a:spcAft>
                          <a:spcPts val="600"/>
                        </a:spcAft>
                      </a:pPr>
                      <a:r>
                        <a:rPr lang="en-US" sz="1600" b="1" dirty="0">
                          <a:latin typeface="Arial"/>
                          <a:ea typeface="Calibri"/>
                          <a:cs typeface="Times New Roman"/>
                        </a:rPr>
                        <a:t>Performance</a:t>
                      </a:r>
                      <a:endParaRPr lang="en-GB" sz="1600" b="1" dirty="0">
                        <a:latin typeface="Arial"/>
                        <a:ea typeface="Calibri"/>
                        <a:cs typeface="Times New Roman"/>
                      </a:endParaRPr>
                    </a:p>
                  </a:txBody>
                  <a:tcPr marL="73025" marR="73025" marT="0" marB="73025" anchor="ctr"/>
                </a:tc>
                <a:tc>
                  <a:txBody>
                    <a:bodyPr/>
                    <a:lstStyle/>
                    <a:p>
                      <a:pPr>
                        <a:spcAft>
                          <a:spcPts val="600"/>
                        </a:spcAft>
                      </a:pPr>
                      <a:r>
                        <a:rPr lang="en-US" sz="1600" dirty="0">
                          <a:latin typeface="Arial"/>
                          <a:ea typeface="Calibri"/>
                          <a:cs typeface="Times New Roman"/>
                        </a:rPr>
                        <a:t>Is the performance of the system adequate? Do performance problems have a significant effect on system users?</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4"/>
                  </a:ext>
                </a:extLst>
              </a:tr>
            </a:tbl>
          </a:graphicData>
        </a:graphic>
      </p:graphicFrame>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32</a:t>
            </a:fld>
            <a:endParaRPr lang="en-US"/>
          </a:p>
        </p:txBody>
      </p:sp>
    </p:spTree>
    <p:extLst>
      <p:ext uri="{BB962C8B-B14F-4D97-AF65-F5344CB8AC3E}">
        <p14:creationId xmlns:p14="http://schemas.microsoft.com/office/powerpoint/2010/main" val="2914075630"/>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used in environment assessment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73392127"/>
              </p:ext>
            </p:extLst>
          </p:nvPr>
        </p:nvGraphicFramePr>
        <p:xfrm>
          <a:off x="457200" y="1877886"/>
          <a:ext cx="8229600" cy="3028315"/>
        </p:xfrm>
        <a:graphic>
          <a:graphicData uri="http://schemas.openxmlformats.org/drawingml/2006/table">
            <a:tbl>
              <a:tblPr firstRow="1" bandRow="1">
                <a:tableStyleId>{5C22544A-7EE6-4342-B048-85BDC9FD1C3A}</a:tableStyleId>
              </a:tblPr>
              <a:tblGrid>
                <a:gridCol w="2650476">
                  <a:extLst>
                    <a:ext uri="{9D8B030D-6E8A-4147-A177-3AD203B41FA5}">
                      <a16:colId xmlns:a16="http://schemas.microsoft.com/office/drawing/2014/main" val="20000"/>
                    </a:ext>
                  </a:extLst>
                </a:gridCol>
                <a:gridCol w="5579124">
                  <a:extLst>
                    <a:ext uri="{9D8B030D-6E8A-4147-A177-3AD203B41FA5}">
                      <a16:colId xmlns:a16="http://schemas.microsoft.com/office/drawing/2014/main" val="20001"/>
                    </a:ext>
                  </a:extLst>
                </a:gridCol>
              </a:tblGrid>
              <a:tr h="370840">
                <a:tc>
                  <a:txBody>
                    <a:bodyPr/>
                    <a:lstStyle/>
                    <a:p>
                      <a:r>
                        <a:rPr lang="en-US" dirty="0"/>
                        <a:t>Factor</a:t>
                      </a:r>
                    </a:p>
                  </a:txBody>
                  <a:tcPr/>
                </a:tc>
                <a:tc>
                  <a:txBody>
                    <a:bodyPr/>
                    <a:lstStyle/>
                    <a:p>
                      <a:r>
                        <a:rPr lang="en-US" dirty="0"/>
                        <a:t>Questions</a:t>
                      </a:r>
                    </a:p>
                  </a:txBody>
                  <a:tcPr/>
                </a:tc>
                <a:extLst>
                  <a:ext uri="{0D108BD9-81ED-4DB2-BD59-A6C34878D82A}">
                    <a16:rowId xmlns:a16="http://schemas.microsoft.com/office/drawing/2014/main" val="10000"/>
                  </a:ext>
                </a:extLst>
              </a:tr>
              <a:tr h="370840">
                <a:tc>
                  <a:txBody>
                    <a:bodyPr/>
                    <a:lstStyle/>
                    <a:p>
                      <a:pPr>
                        <a:spcAft>
                          <a:spcPts val="600"/>
                        </a:spcAft>
                      </a:pPr>
                      <a:r>
                        <a:rPr lang="en-US" sz="1600" b="1" dirty="0">
                          <a:latin typeface="Arial"/>
                          <a:ea typeface="Calibri"/>
                          <a:cs typeface="Times New Roman"/>
                        </a:rPr>
                        <a:t>Support requirements</a:t>
                      </a:r>
                      <a:endParaRPr lang="en-GB" sz="1600" b="1" dirty="0">
                        <a:latin typeface="Arial"/>
                        <a:ea typeface="Calibri"/>
                        <a:cs typeface="Times New Roman"/>
                      </a:endParaRPr>
                    </a:p>
                  </a:txBody>
                  <a:tcPr marL="73025" marR="73025" marT="0" marB="73025" anchor="ctr"/>
                </a:tc>
                <a:tc>
                  <a:txBody>
                    <a:bodyPr/>
                    <a:lstStyle/>
                    <a:p>
                      <a:pPr>
                        <a:spcAft>
                          <a:spcPts val="600"/>
                        </a:spcAft>
                      </a:pPr>
                      <a:r>
                        <a:rPr lang="en-US" sz="1600" dirty="0">
                          <a:latin typeface="Arial"/>
                          <a:ea typeface="Calibri"/>
                          <a:cs typeface="Times New Roman"/>
                        </a:rPr>
                        <a:t>What local support is required by the hardware and software? If there are high costs associated with this support, it may be worth considering system replacement.</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b="1">
                          <a:latin typeface="Arial"/>
                          <a:ea typeface="Calibri"/>
                          <a:cs typeface="Times New Roman"/>
                        </a:rPr>
                        <a:t>Maintenance costs</a:t>
                      </a:r>
                      <a:endParaRPr lang="en-GB" sz="1600" b="1">
                        <a:latin typeface="Arial"/>
                        <a:ea typeface="Calibri"/>
                        <a:cs typeface="Times New Roman"/>
                      </a:endParaRPr>
                    </a:p>
                  </a:txBody>
                  <a:tcPr marL="73025" marR="73025" marT="0" marB="73025" anchor="ctr"/>
                </a:tc>
                <a:tc>
                  <a:txBody>
                    <a:bodyPr/>
                    <a:lstStyle/>
                    <a:p>
                      <a:pPr>
                        <a:spcAft>
                          <a:spcPts val="600"/>
                        </a:spcAft>
                      </a:pPr>
                      <a:r>
                        <a:rPr lang="en-US" sz="1600" dirty="0">
                          <a:latin typeface="Arial"/>
                          <a:ea typeface="Calibri"/>
                          <a:cs typeface="Times New Roman"/>
                        </a:rPr>
                        <a:t>What are the costs of hardware maintenance and support software licenses? Older hardware may have higher maintenance costs than modern systems. Support software may have high annual licensing costs.</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b="1" dirty="0">
                          <a:latin typeface="Arial"/>
                          <a:ea typeface="Calibri"/>
                          <a:cs typeface="Times New Roman"/>
                        </a:rPr>
                        <a:t>Interoperability</a:t>
                      </a:r>
                      <a:endParaRPr lang="en-GB" sz="1600" b="1" dirty="0">
                        <a:latin typeface="Arial"/>
                        <a:ea typeface="Calibri"/>
                        <a:cs typeface="Times New Roman"/>
                      </a:endParaRPr>
                    </a:p>
                  </a:txBody>
                  <a:tcPr marL="73025" marR="73025" marT="0" marB="73025" anchor="ctr"/>
                </a:tc>
                <a:tc>
                  <a:txBody>
                    <a:bodyPr/>
                    <a:lstStyle/>
                    <a:p>
                      <a:pPr>
                        <a:spcAft>
                          <a:spcPts val="600"/>
                        </a:spcAft>
                      </a:pPr>
                      <a:r>
                        <a:rPr lang="en-US" sz="1600" dirty="0">
                          <a:latin typeface="Arial"/>
                          <a:ea typeface="Calibri"/>
                          <a:cs typeface="Times New Roman"/>
                        </a:rPr>
                        <a:t>Are there problems interfacing the system to other systems? Can compilers, for example, be used with current versions of the operating system? Is hardware emulation required?</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3"/>
                  </a:ext>
                </a:extLst>
              </a:tr>
            </a:tbl>
          </a:graphicData>
        </a:graphic>
      </p:graphicFrame>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33</a:t>
            </a:fld>
            <a:endParaRPr lang="en-US"/>
          </a:p>
        </p:txBody>
      </p:sp>
    </p:spTree>
    <p:extLst>
      <p:ext uri="{BB962C8B-B14F-4D97-AF65-F5344CB8AC3E}">
        <p14:creationId xmlns:p14="http://schemas.microsoft.com/office/powerpoint/2010/main" val="536505484"/>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538"/>
            <a:ext cx="8229600" cy="1143000"/>
          </a:xfrm>
        </p:spPr>
        <p:txBody>
          <a:bodyPr/>
          <a:lstStyle/>
          <a:p>
            <a:r>
              <a:rPr lang="en-US" dirty="0"/>
              <a:t>Factors used in application assessment</a:t>
            </a:r>
            <a:r>
              <a:rPr lang="en-GB" dirty="0"/>
              <a:t>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96166572"/>
              </p:ext>
            </p:extLst>
          </p:nvPr>
        </p:nvGraphicFramePr>
        <p:xfrm>
          <a:off x="457200" y="2290118"/>
          <a:ext cx="8229600" cy="3120390"/>
        </p:xfrm>
        <a:graphic>
          <a:graphicData uri="http://schemas.openxmlformats.org/drawingml/2006/table">
            <a:tbl>
              <a:tblPr firstRow="1" bandRow="1">
                <a:tableStyleId>{5C22544A-7EE6-4342-B048-85BDC9FD1C3A}</a:tableStyleId>
              </a:tblPr>
              <a:tblGrid>
                <a:gridCol w="2123523">
                  <a:extLst>
                    <a:ext uri="{9D8B030D-6E8A-4147-A177-3AD203B41FA5}">
                      <a16:colId xmlns:a16="http://schemas.microsoft.com/office/drawing/2014/main" val="20000"/>
                    </a:ext>
                  </a:extLst>
                </a:gridCol>
                <a:gridCol w="6106077">
                  <a:extLst>
                    <a:ext uri="{9D8B030D-6E8A-4147-A177-3AD203B41FA5}">
                      <a16:colId xmlns:a16="http://schemas.microsoft.com/office/drawing/2014/main" val="20001"/>
                    </a:ext>
                  </a:extLst>
                </a:gridCol>
              </a:tblGrid>
              <a:tr h="370840">
                <a:tc>
                  <a:txBody>
                    <a:bodyPr/>
                    <a:lstStyle/>
                    <a:p>
                      <a:pPr>
                        <a:spcAft>
                          <a:spcPts val="600"/>
                        </a:spcAft>
                      </a:pPr>
                      <a:r>
                        <a:rPr lang="en-US" sz="1600" dirty="0">
                          <a:latin typeface="Arial"/>
                          <a:ea typeface="Calibri"/>
                          <a:cs typeface="Arial"/>
                        </a:rPr>
                        <a:t>Factor</a:t>
                      </a:r>
                      <a:endParaRPr lang="en-GB" sz="1600" dirty="0">
                        <a:latin typeface="Arial"/>
                        <a:ea typeface="Calibri"/>
                        <a:cs typeface="Arial"/>
                      </a:endParaRPr>
                    </a:p>
                  </a:txBody>
                  <a:tcPr marL="73025" marR="73025" marT="73025" marB="73025"/>
                </a:tc>
                <a:tc>
                  <a:txBody>
                    <a:bodyPr/>
                    <a:lstStyle/>
                    <a:p>
                      <a:pPr>
                        <a:spcAft>
                          <a:spcPts val="600"/>
                        </a:spcAft>
                      </a:pPr>
                      <a:r>
                        <a:rPr lang="en-US" sz="1600" dirty="0">
                          <a:latin typeface="Arial"/>
                          <a:ea typeface="Calibri"/>
                          <a:cs typeface="Arial"/>
                        </a:rPr>
                        <a:t>Questions</a:t>
                      </a:r>
                      <a:endParaRPr lang="en-GB" sz="1600" dirty="0">
                        <a:latin typeface="Arial"/>
                        <a:ea typeface="Calibri"/>
                        <a:cs typeface="Arial"/>
                      </a:endParaRPr>
                    </a:p>
                  </a:txBody>
                  <a:tcPr marL="73025" marR="73025" marT="73025" marB="73025"/>
                </a:tc>
                <a:extLst>
                  <a:ext uri="{0D108BD9-81ED-4DB2-BD59-A6C34878D82A}">
                    <a16:rowId xmlns:a16="http://schemas.microsoft.com/office/drawing/2014/main" val="10000"/>
                  </a:ext>
                </a:extLst>
              </a:tr>
              <a:tr h="370840">
                <a:tc>
                  <a:txBody>
                    <a:bodyPr/>
                    <a:lstStyle/>
                    <a:p>
                      <a:pPr>
                        <a:spcAft>
                          <a:spcPts val="600"/>
                        </a:spcAft>
                      </a:pPr>
                      <a:r>
                        <a:rPr lang="en-US" sz="1600" b="1" dirty="0">
                          <a:latin typeface="Arial"/>
                          <a:ea typeface="Calibri"/>
                          <a:cs typeface="Arial"/>
                        </a:rPr>
                        <a:t>Understandability</a:t>
                      </a:r>
                      <a:endParaRPr lang="en-GB" sz="1600" b="1" dirty="0">
                        <a:latin typeface="Arial"/>
                        <a:ea typeface="Calibri"/>
                        <a:cs typeface="Arial"/>
                      </a:endParaRPr>
                    </a:p>
                  </a:txBody>
                  <a:tcPr marL="73025" marR="73025" marT="0" marB="73025" anchor="ctr"/>
                </a:tc>
                <a:tc>
                  <a:txBody>
                    <a:bodyPr/>
                    <a:lstStyle/>
                    <a:p>
                      <a:pPr>
                        <a:spcAft>
                          <a:spcPts val="600"/>
                        </a:spcAft>
                      </a:pPr>
                      <a:r>
                        <a:rPr lang="en-US" sz="1600">
                          <a:latin typeface="Arial"/>
                          <a:ea typeface="Calibri"/>
                          <a:cs typeface="Arial"/>
                        </a:rPr>
                        <a:t>How difficult is it to understand the source code of the current system? How complex are the control structures that are used? Do variables have meaningful names that reflect their function?</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b="1">
                          <a:latin typeface="Arial"/>
                          <a:ea typeface="Calibri"/>
                          <a:cs typeface="Arial"/>
                        </a:rPr>
                        <a:t>Documentation</a:t>
                      </a:r>
                      <a:endParaRPr lang="en-GB" sz="1600" b="1">
                        <a:latin typeface="Arial"/>
                        <a:ea typeface="Calibri"/>
                        <a:cs typeface="Arial"/>
                      </a:endParaRPr>
                    </a:p>
                  </a:txBody>
                  <a:tcPr marL="73025" marR="73025" marT="0" marB="73025" anchor="ctr"/>
                </a:tc>
                <a:tc>
                  <a:txBody>
                    <a:bodyPr/>
                    <a:lstStyle/>
                    <a:p>
                      <a:pPr>
                        <a:spcAft>
                          <a:spcPts val="600"/>
                        </a:spcAft>
                      </a:pPr>
                      <a:r>
                        <a:rPr lang="en-US" sz="1600">
                          <a:latin typeface="Arial"/>
                          <a:ea typeface="Calibri"/>
                          <a:cs typeface="Arial"/>
                        </a:rPr>
                        <a:t>What system documentation is available? Is the documentation complete, consistent, and current?</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b="1">
                          <a:latin typeface="Arial"/>
                          <a:ea typeface="Calibri"/>
                          <a:cs typeface="Arial"/>
                        </a:rPr>
                        <a:t>Data</a:t>
                      </a:r>
                      <a:endParaRPr lang="en-GB" sz="1600" b="1">
                        <a:latin typeface="Arial"/>
                        <a:ea typeface="Calibri"/>
                        <a:cs typeface="Arial"/>
                      </a:endParaRPr>
                    </a:p>
                  </a:txBody>
                  <a:tcPr marL="73025" marR="73025" marT="0" marB="73025" anchor="ctr"/>
                </a:tc>
                <a:tc>
                  <a:txBody>
                    <a:bodyPr/>
                    <a:lstStyle/>
                    <a:p>
                      <a:pPr>
                        <a:spcAft>
                          <a:spcPts val="600"/>
                        </a:spcAft>
                      </a:pPr>
                      <a:r>
                        <a:rPr lang="en-US" sz="1600">
                          <a:latin typeface="Arial"/>
                          <a:ea typeface="Calibri"/>
                          <a:cs typeface="Arial"/>
                        </a:rPr>
                        <a:t>Is there an explicit data model for the system? To what extent is data duplicated across files? Is the data used by the system up to date and consistent?</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3"/>
                  </a:ext>
                </a:extLst>
              </a:tr>
              <a:tr h="370840">
                <a:tc>
                  <a:txBody>
                    <a:bodyPr/>
                    <a:lstStyle/>
                    <a:p>
                      <a:pPr>
                        <a:spcAft>
                          <a:spcPts val="600"/>
                        </a:spcAft>
                      </a:pPr>
                      <a:r>
                        <a:rPr lang="en-US" sz="1600" b="1" dirty="0">
                          <a:latin typeface="Arial"/>
                          <a:ea typeface="Calibri"/>
                          <a:cs typeface="Arial"/>
                        </a:rPr>
                        <a:t>Performance</a:t>
                      </a:r>
                      <a:endParaRPr lang="en-GB" sz="1600" b="1" dirty="0">
                        <a:latin typeface="Arial"/>
                        <a:ea typeface="Calibri"/>
                        <a:cs typeface="Arial"/>
                      </a:endParaRPr>
                    </a:p>
                  </a:txBody>
                  <a:tcPr marL="73025" marR="73025" marT="0" marB="73025" anchor="ctr"/>
                </a:tc>
                <a:tc>
                  <a:txBody>
                    <a:bodyPr/>
                    <a:lstStyle/>
                    <a:p>
                      <a:pPr>
                        <a:spcAft>
                          <a:spcPts val="600"/>
                        </a:spcAft>
                      </a:pPr>
                      <a:r>
                        <a:rPr lang="en-US" sz="1600" dirty="0">
                          <a:latin typeface="Arial"/>
                          <a:ea typeface="Calibri"/>
                          <a:cs typeface="Arial"/>
                        </a:rPr>
                        <a:t>Is the performance of the application adequate? Do performance problems have a significant effect on system users?</a:t>
                      </a:r>
                      <a:endParaRPr lang="en-GB" sz="1600" dirty="0">
                        <a:latin typeface="Arial"/>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34</a:t>
            </a:fld>
            <a:endParaRPr lang="en-US"/>
          </a:p>
        </p:txBody>
      </p:sp>
    </p:spTree>
    <p:extLst>
      <p:ext uri="{BB962C8B-B14F-4D97-AF65-F5344CB8AC3E}">
        <p14:creationId xmlns:p14="http://schemas.microsoft.com/office/powerpoint/2010/main" val="3744295751"/>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used in application assessment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7774548"/>
              </p:ext>
            </p:extLst>
          </p:nvPr>
        </p:nvGraphicFramePr>
        <p:xfrm>
          <a:off x="457200" y="1999476"/>
          <a:ext cx="8229600" cy="3832860"/>
        </p:xfrm>
        <a:graphic>
          <a:graphicData uri="http://schemas.openxmlformats.org/drawingml/2006/table">
            <a:tbl>
              <a:tblPr firstRow="1" bandRow="1">
                <a:tableStyleId>{5C22544A-7EE6-4342-B048-85BDC9FD1C3A}</a:tableStyleId>
              </a:tblPr>
              <a:tblGrid>
                <a:gridCol w="2569407">
                  <a:extLst>
                    <a:ext uri="{9D8B030D-6E8A-4147-A177-3AD203B41FA5}">
                      <a16:colId xmlns:a16="http://schemas.microsoft.com/office/drawing/2014/main" val="20000"/>
                    </a:ext>
                  </a:extLst>
                </a:gridCol>
                <a:gridCol w="5660193">
                  <a:extLst>
                    <a:ext uri="{9D8B030D-6E8A-4147-A177-3AD203B41FA5}">
                      <a16:colId xmlns:a16="http://schemas.microsoft.com/office/drawing/2014/main" val="20001"/>
                    </a:ext>
                  </a:extLst>
                </a:gridCol>
              </a:tblGrid>
              <a:tr h="370840">
                <a:tc>
                  <a:txBody>
                    <a:bodyPr/>
                    <a:lstStyle/>
                    <a:p>
                      <a:r>
                        <a:rPr lang="en-US" dirty="0"/>
                        <a:t>Factor</a:t>
                      </a:r>
                    </a:p>
                  </a:txBody>
                  <a:tcPr/>
                </a:tc>
                <a:tc>
                  <a:txBody>
                    <a:bodyPr/>
                    <a:lstStyle/>
                    <a:p>
                      <a:r>
                        <a:rPr lang="en-US" dirty="0"/>
                        <a:t>Questions</a:t>
                      </a:r>
                    </a:p>
                  </a:txBody>
                  <a:tcPr/>
                </a:tc>
                <a:extLst>
                  <a:ext uri="{0D108BD9-81ED-4DB2-BD59-A6C34878D82A}">
                    <a16:rowId xmlns:a16="http://schemas.microsoft.com/office/drawing/2014/main" val="10000"/>
                  </a:ext>
                </a:extLst>
              </a:tr>
              <a:tr h="370840">
                <a:tc>
                  <a:txBody>
                    <a:bodyPr/>
                    <a:lstStyle/>
                    <a:p>
                      <a:pPr>
                        <a:spcAft>
                          <a:spcPts val="600"/>
                        </a:spcAft>
                      </a:pPr>
                      <a:r>
                        <a:rPr lang="en-US" sz="1600" b="1" dirty="0">
                          <a:latin typeface="Arial"/>
                          <a:ea typeface="Calibri"/>
                          <a:cs typeface="Arial"/>
                        </a:rPr>
                        <a:t>Programming language</a:t>
                      </a:r>
                      <a:endParaRPr lang="en-GB" sz="1600" b="1" dirty="0">
                        <a:latin typeface="Arial"/>
                        <a:ea typeface="Calibri"/>
                        <a:cs typeface="Arial"/>
                      </a:endParaRPr>
                    </a:p>
                  </a:txBody>
                  <a:tcPr marL="73025" marR="73025" marT="0" marB="73025" anchor="ctr"/>
                </a:tc>
                <a:tc>
                  <a:txBody>
                    <a:bodyPr/>
                    <a:lstStyle/>
                    <a:p>
                      <a:pPr>
                        <a:spcAft>
                          <a:spcPts val="600"/>
                        </a:spcAft>
                      </a:pPr>
                      <a:r>
                        <a:rPr lang="en-US" sz="1600">
                          <a:latin typeface="Arial"/>
                          <a:ea typeface="Calibri"/>
                          <a:cs typeface="Arial"/>
                        </a:rPr>
                        <a:t>Are modern compilers available for the programming language used to develop the system? Is the programming language still used for new system development?</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b="1" dirty="0">
                          <a:latin typeface="Arial"/>
                          <a:ea typeface="Calibri"/>
                          <a:cs typeface="Arial"/>
                        </a:rPr>
                        <a:t>Configuration management</a:t>
                      </a:r>
                      <a:endParaRPr lang="en-GB" sz="1600" b="1" dirty="0">
                        <a:latin typeface="Arial"/>
                        <a:ea typeface="Calibri"/>
                        <a:cs typeface="Arial"/>
                      </a:endParaRPr>
                    </a:p>
                  </a:txBody>
                  <a:tcPr marL="73025" marR="73025" marT="0" marB="73025" anchor="ctr"/>
                </a:tc>
                <a:tc>
                  <a:txBody>
                    <a:bodyPr/>
                    <a:lstStyle/>
                    <a:p>
                      <a:pPr>
                        <a:spcAft>
                          <a:spcPts val="600"/>
                        </a:spcAft>
                      </a:pPr>
                      <a:r>
                        <a:rPr lang="en-US" sz="1600">
                          <a:latin typeface="Arial"/>
                          <a:ea typeface="Calibri"/>
                          <a:cs typeface="Arial"/>
                        </a:rPr>
                        <a:t>Are all versions of all parts of the system managed by a configuration management system? Is there an explicit description of the versions of components that are used in the current system?</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b="1">
                          <a:latin typeface="Arial"/>
                          <a:ea typeface="Calibri"/>
                          <a:cs typeface="Arial"/>
                        </a:rPr>
                        <a:t>Test data</a:t>
                      </a:r>
                      <a:endParaRPr lang="en-GB" sz="1600" b="1">
                        <a:latin typeface="Arial"/>
                        <a:ea typeface="Calibri"/>
                        <a:cs typeface="Arial"/>
                      </a:endParaRPr>
                    </a:p>
                  </a:txBody>
                  <a:tcPr marL="73025" marR="73025" marT="0" marB="73025" anchor="ctr"/>
                </a:tc>
                <a:tc>
                  <a:txBody>
                    <a:bodyPr/>
                    <a:lstStyle/>
                    <a:p>
                      <a:pPr>
                        <a:spcAft>
                          <a:spcPts val="600"/>
                        </a:spcAft>
                      </a:pPr>
                      <a:r>
                        <a:rPr lang="en-US" sz="1600">
                          <a:latin typeface="Arial"/>
                          <a:ea typeface="Calibri"/>
                          <a:cs typeface="Arial"/>
                        </a:rPr>
                        <a:t>Does test data for the system exist? Is there a record of regression tests carried out when new features have been added to the system? </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3"/>
                  </a:ext>
                </a:extLst>
              </a:tr>
              <a:tr h="370840">
                <a:tc>
                  <a:txBody>
                    <a:bodyPr/>
                    <a:lstStyle/>
                    <a:p>
                      <a:pPr>
                        <a:spcAft>
                          <a:spcPts val="600"/>
                        </a:spcAft>
                      </a:pPr>
                      <a:r>
                        <a:rPr lang="en-US" sz="1600" b="1" dirty="0">
                          <a:latin typeface="Arial"/>
                          <a:ea typeface="Calibri"/>
                          <a:cs typeface="Arial"/>
                        </a:rPr>
                        <a:t>Personnel skills</a:t>
                      </a:r>
                      <a:endParaRPr lang="en-GB" sz="1600" b="1" dirty="0">
                        <a:latin typeface="Arial"/>
                        <a:ea typeface="Calibri"/>
                        <a:cs typeface="Arial"/>
                      </a:endParaRPr>
                    </a:p>
                  </a:txBody>
                  <a:tcPr marL="73025" marR="73025" marT="0" marB="73025" anchor="ctr"/>
                </a:tc>
                <a:tc>
                  <a:txBody>
                    <a:bodyPr/>
                    <a:lstStyle/>
                    <a:p>
                      <a:pPr>
                        <a:spcAft>
                          <a:spcPts val="600"/>
                        </a:spcAft>
                      </a:pPr>
                      <a:r>
                        <a:rPr lang="en-US" sz="1600" dirty="0">
                          <a:latin typeface="Arial"/>
                          <a:ea typeface="Calibri"/>
                          <a:cs typeface="Arial"/>
                        </a:rPr>
                        <a:t>Are there people available who have the skills to maintain the application? Are there people available who have experience with the system? </a:t>
                      </a:r>
                      <a:endParaRPr lang="en-GB" sz="1600" dirty="0">
                        <a:latin typeface="Arial"/>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35</a:t>
            </a:fld>
            <a:endParaRPr lang="en-US"/>
          </a:p>
        </p:txBody>
      </p:sp>
    </p:spTree>
    <p:extLst>
      <p:ext uri="{BB962C8B-B14F-4D97-AF65-F5344CB8AC3E}">
        <p14:creationId xmlns:p14="http://schemas.microsoft.com/office/powerpoint/2010/main" val="1483807188"/>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GB"/>
              <a:t>System measurement</a:t>
            </a:r>
          </a:p>
        </p:txBody>
      </p:sp>
      <p:sp>
        <p:nvSpPr>
          <p:cNvPr id="90115" name="Rectangle 3"/>
          <p:cNvSpPr>
            <a:spLocks noGrp="1" noChangeArrowheads="1"/>
          </p:cNvSpPr>
          <p:nvPr>
            <p:ph idx="1"/>
          </p:nvPr>
        </p:nvSpPr>
        <p:spPr/>
        <p:txBody>
          <a:bodyPr/>
          <a:lstStyle/>
          <a:p>
            <a:r>
              <a:rPr lang="en-GB" dirty="0"/>
              <a:t>You may collect </a:t>
            </a:r>
            <a:r>
              <a:rPr lang="en-GB" dirty="0">
                <a:solidFill>
                  <a:srgbClr val="0000FF"/>
                </a:solidFill>
              </a:rPr>
              <a:t>quantitative data </a:t>
            </a:r>
            <a:r>
              <a:rPr lang="en-GB" dirty="0"/>
              <a:t>to make an assessment of the quality of the application system</a:t>
            </a:r>
          </a:p>
          <a:p>
            <a:pPr lvl="1"/>
            <a:r>
              <a:rPr lang="en-GB" dirty="0"/>
              <a:t>The </a:t>
            </a:r>
            <a:r>
              <a:rPr lang="en-GB" dirty="0">
                <a:solidFill>
                  <a:srgbClr val="0000FF"/>
                </a:solidFill>
              </a:rPr>
              <a:t>number of system change requests</a:t>
            </a:r>
            <a:r>
              <a:rPr lang="en-GB" dirty="0"/>
              <a:t>; </a:t>
            </a:r>
            <a:r>
              <a:rPr lang="en-US" dirty="0"/>
              <a:t>The higher this accumulated value, the lower the quality of the system.</a:t>
            </a:r>
            <a:r>
              <a:rPr lang="en-GB" dirty="0"/>
              <a:t> </a:t>
            </a:r>
          </a:p>
          <a:p>
            <a:pPr lvl="1"/>
            <a:r>
              <a:rPr lang="en-GB" dirty="0"/>
              <a:t>The </a:t>
            </a:r>
            <a:r>
              <a:rPr lang="en-GB" dirty="0">
                <a:solidFill>
                  <a:srgbClr val="0000FF"/>
                </a:solidFill>
              </a:rPr>
              <a:t>number of different user interfaces </a:t>
            </a:r>
            <a:r>
              <a:rPr lang="en-GB" dirty="0"/>
              <a:t>used by the system; </a:t>
            </a:r>
            <a:r>
              <a:rPr lang="en-US" dirty="0"/>
              <a:t>The more interfaces, the more likely it is that there will be inconsistencies and redundancies in these interfaces.</a:t>
            </a:r>
            <a:r>
              <a:rPr lang="en-GB" dirty="0"/>
              <a:t> </a:t>
            </a:r>
          </a:p>
          <a:p>
            <a:pPr lvl="1"/>
            <a:r>
              <a:rPr lang="en-GB" dirty="0"/>
              <a:t>The </a:t>
            </a:r>
            <a:r>
              <a:rPr lang="en-GB" dirty="0">
                <a:solidFill>
                  <a:srgbClr val="0000FF"/>
                </a:solidFill>
              </a:rPr>
              <a:t>volume of data </a:t>
            </a:r>
            <a:r>
              <a:rPr lang="en-GB" dirty="0"/>
              <a:t>used by the system.</a:t>
            </a:r>
            <a:r>
              <a:rPr lang="en-US" dirty="0"/>
              <a:t> As the volume of data (number of files, size of database, etc.) processed by the system increases, so too do the inconsistencies and errors in that data.</a:t>
            </a:r>
            <a:r>
              <a:rPr lang="en-GB" dirty="0"/>
              <a:t> </a:t>
            </a:r>
          </a:p>
          <a:p>
            <a:pPr lvl="1"/>
            <a:r>
              <a:rPr lang="en-GB" dirty="0">
                <a:solidFill>
                  <a:srgbClr val="0000FF"/>
                </a:solidFill>
              </a:rPr>
              <a:t>Cleaning up old data </a:t>
            </a:r>
            <a:r>
              <a:rPr lang="en-GB" dirty="0"/>
              <a:t>is a very expensive and time-consuming process</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36</a:t>
            </a:fld>
            <a:endParaRPr lang="en-US"/>
          </a:p>
        </p:txBody>
      </p:sp>
    </p:spTree>
    <p:extLst>
      <p:ext uri="{BB962C8B-B14F-4D97-AF65-F5344CB8AC3E}">
        <p14:creationId xmlns:p14="http://schemas.microsoft.com/office/powerpoint/2010/main" val="1209461511"/>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301" y="2550882"/>
            <a:ext cx="8229600" cy="1143000"/>
          </a:xfrm>
        </p:spPr>
        <p:txBody>
          <a:bodyPr/>
          <a:lstStyle/>
          <a:p>
            <a:pPr algn="ctr"/>
            <a:r>
              <a:rPr lang="en-US" sz="3600" dirty="0"/>
              <a:t>Software maintenance</a:t>
            </a:r>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37</a:t>
            </a:fld>
            <a:endParaRPr lang="en-US"/>
          </a:p>
        </p:txBody>
      </p:sp>
    </p:spTree>
    <p:extLst>
      <p:ext uri="{BB962C8B-B14F-4D97-AF65-F5344CB8AC3E}">
        <p14:creationId xmlns:p14="http://schemas.microsoft.com/office/powerpoint/2010/main" val="2695591336"/>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Software maintenance</a:t>
            </a:r>
          </a:p>
        </p:txBody>
      </p:sp>
      <p:sp>
        <p:nvSpPr>
          <p:cNvPr id="8194" name="Rectangle 2"/>
          <p:cNvSpPr>
            <a:spLocks noGrp="1" noChangeArrowheads="1"/>
          </p:cNvSpPr>
          <p:nvPr>
            <p:ph idx="1"/>
          </p:nvPr>
        </p:nvSpPr>
        <p:spPr>
          <a:noFill/>
          <a:ln/>
        </p:spPr>
        <p:txBody>
          <a:bodyPr lIns="90840" tIns="44623" rIns="90840" bIns="44623"/>
          <a:lstStyle/>
          <a:p>
            <a:r>
              <a:rPr lang="en-GB" dirty="0">
                <a:solidFill>
                  <a:srgbClr val="0000FF"/>
                </a:solidFill>
              </a:rPr>
              <a:t>Maintenance </a:t>
            </a:r>
            <a:r>
              <a:rPr lang="en-GB" dirty="0"/>
              <a:t>= modifying a program after it has been put into use</a:t>
            </a:r>
          </a:p>
          <a:p>
            <a:r>
              <a:rPr lang="en-GB" dirty="0"/>
              <a:t>The term is mostly used for changing </a:t>
            </a:r>
            <a:r>
              <a:rPr lang="en-GB" dirty="0">
                <a:solidFill>
                  <a:srgbClr val="0000FF"/>
                </a:solidFill>
              </a:rPr>
              <a:t>custom software</a:t>
            </a:r>
            <a:r>
              <a:rPr lang="en-GB" dirty="0"/>
              <a:t>. </a:t>
            </a:r>
            <a:r>
              <a:rPr lang="en-GB" dirty="0">
                <a:solidFill>
                  <a:srgbClr val="0000FF"/>
                </a:solidFill>
              </a:rPr>
              <a:t>Generic software products</a:t>
            </a:r>
            <a:r>
              <a:rPr lang="en-GB" dirty="0"/>
              <a:t> are said to evolve to create new versions.</a:t>
            </a:r>
          </a:p>
          <a:p>
            <a:r>
              <a:rPr lang="en-GB" dirty="0"/>
              <a:t>Maintenance does not normally involve major changes to the system’s architecture</a:t>
            </a:r>
          </a:p>
          <a:p>
            <a:r>
              <a:rPr lang="en-GB" dirty="0"/>
              <a:t>Changes are implemented by modifying existing components and adding new components to the system</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38</a:t>
            </a:fld>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a:t>Types of maintenance</a:t>
            </a:r>
          </a:p>
        </p:txBody>
      </p:sp>
      <p:sp>
        <p:nvSpPr>
          <p:cNvPr id="12290" name="Rectangle 2"/>
          <p:cNvSpPr>
            <a:spLocks noGrp="1" noChangeArrowheads="1"/>
          </p:cNvSpPr>
          <p:nvPr>
            <p:ph idx="1"/>
          </p:nvPr>
        </p:nvSpPr>
        <p:spPr>
          <a:noFill/>
          <a:ln/>
        </p:spPr>
        <p:txBody>
          <a:bodyPr lIns="90840" tIns="44623" rIns="90840" bIns="44623"/>
          <a:lstStyle/>
          <a:p>
            <a:r>
              <a:rPr lang="en-GB" sz="2400" dirty="0">
                <a:solidFill>
                  <a:srgbClr val="0000FF"/>
                </a:solidFill>
              </a:rPr>
              <a:t>Fault repairs</a:t>
            </a:r>
          </a:p>
          <a:p>
            <a:pPr lvl="1"/>
            <a:r>
              <a:rPr lang="en-GB" sz="2000" dirty="0"/>
              <a:t>Changing a system to fix bugs/vulnerabilities and correct deficiencies in the way meets its requirements</a:t>
            </a:r>
          </a:p>
          <a:p>
            <a:r>
              <a:rPr lang="en-GB" sz="2400" dirty="0">
                <a:solidFill>
                  <a:srgbClr val="0000FF"/>
                </a:solidFill>
              </a:rPr>
              <a:t>Environmental adaptation</a:t>
            </a:r>
          </a:p>
          <a:p>
            <a:pPr lvl="1"/>
            <a:r>
              <a:rPr lang="en-GB" sz="2000" dirty="0"/>
              <a:t>Changing a system so that it operates in a different environment (computer, OS, etc.) from its initial implementation</a:t>
            </a:r>
          </a:p>
          <a:p>
            <a:r>
              <a:rPr lang="en-GB" sz="2400" dirty="0">
                <a:solidFill>
                  <a:srgbClr val="0000FF"/>
                </a:solidFill>
              </a:rPr>
              <a:t>Functionality addition and modification </a:t>
            </a:r>
          </a:p>
          <a:p>
            <a:pPr lvl="1"/>
            <a:r>
              <a:rPr lang="en-GB" dirty="0"/>
              <a:t>Modifying the system to satisfy new requirements</a:t>
            </a:r>
            <a:endParaRPr lang="en-GB" sz="1600"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39</a:t>
            </a:fld>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Importance of evolution</a:t>
            </a:r>
          </a:p>
        </p:txBody>
      </p:sp>
      <p:sp>
        <p:nvSpPr>
          <p:cNvPr id="91139" name="Rectangle 3"/>
          <p:cNvSpPr>
            <a:spLocks noGrp="1" noChangeArrowheads="1"/>
          </p:cNvSpPr>
          <p:nvPr>
            <p:ph idx="1"/>
          </p:nvPr>
        </p:nvSpPr>
        <p:spPr/>
        <p:txBody>
          <a:bodyPr/>
          <a:lstStyle/>
          <a:p>
            <a:pPr>
              <a:lnSpc>
                <a:spcPct val="90000"/>
              </a:lnSpc>
            </a:pPr>
            <a:r>
              <a:rPr lang="en-US" dirty="0"/>
              <a:t>Organizations have huge investments in their software systems - they are </a:t>
            </a:r>
            <a:r>
              <a:rPr lang="en-US" dirty="0">
                <a:solidFill>
                  <a:srgbClr val="0000FF"/>
                </a:solidFill>
              </a:rPr>
              <a:t>critical business assets</a:t>
            </a:r>
          </a:p>
          <a:p>
            <a:pPr>
              <a:lnSpc>
                <a:spcPct val="90000"/>
              </a:lnSpc>
            </a:pPr>
            <a:r>
              <a:rPr lang="en-US" dirty="0"/>
              <a:t>To maintain </a:t>
            </a:r>
            <a:r>
              <a:rPr lang="en-US" dirty="0">
                <a:solidFill>
                  <a:srgbClr val="0000FF"/>
                </a:solidFill>
              </a:rPr>
              <a:t>the value</a:t>
            </a:r>
            <a:r>
              <a:rPr lang="en-US" dirty="0"/>
              <a:t> of these assets to the business, they must be changed and updated</a:t>
            </a:r>
          </a:p>
          <a:p>
            <a:pPr>
              <a:lnSpc>
                <a:spcPct val="90000"/>
              </a:lnSpc>
            </a:pPr>
            <a:r>
              <a:rPr lang="en-US" dirty="0"/>
              <a:t>The majority of the software budget in large companies is devoted to </a:t>
            </a:r>
            <a:r>
              <a:rPr lang="en-US" dirty="0">
                <a:solidFill>
                  <a:srgbClr val="0000FF"/>
                </a:solidFill>
              </a:rPr>
              <a:t>changing and evolving </a:t>
            </a:r>
            <a:r>
              <a:rPr lang="en-US" dirty="0"/>
              <a:t>existing software rather than developing new software</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effort distribution</a:t>
            </a:r>
            <a:r>
              <a:rPr lang="en-GB" dirty="0"/>
              <a:t> </a:t>
            </a:r>
            <a:endParaRPr lang="en-US" dirty="0"/>
          </a:p>
        </p:txBody>
      </p:sp>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40</a:t>
            </a:fld>
            <a:endParaRPr lang="en-US"/>
          </a:p>
        </p:txBody>
      </p:sp>
      <p:pic>
        <p:nvPicPr>
          <p:cNvPr id="5" name="Picture 4" descr="9.12 Maint Effor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198" y="1871850"/>
            <a:ext cx="4061059" cy="4061059"/>
          </a:xfrm>
          <a:prstGeom prst="rect">
            <a:avLst/>
          </a:prstGeom>
        </p:spPr>
      </p:pic>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a:noFill/>
          <a:ln/>
        </p:spPr>
        <p:txBody>
          <a:bodyPr lIns="90840" tIns="44623" rIns="90840" bIns="44623"/>
          <a:lstStyle/>
          <a:p>
            <a:r>
              <a:rPr lang="en-GB"/>
              <a:t>Maintenance costs</a:t>
            </a:r>
          </a:p>
        </p:txBody>
      </p:sp>
      <p:sp>
        <p:nvSpPr>
          <p:cNvPr id="30722" name="Rectangle 2"/>
          <p:cNvSpPr>
            <a:spLocks noGrp="1" noChangeArrowheads="1"/>
          </p:cNvSpPr>
          <p:nvPr>
            <p:ph idx="1"/>
          </p:nvPr>
        </p:nvSpPr>
        <p:spPr>
          <a:xfrm>
            <a:off x="457199" y="1600200"/>
            <a:ext cx="8415867" cy="4525963"/>
          </a:xfrm>
          <a:noFill/>
          <a:ln/>
        </p:spPr>
        <p:txBody>
          <a:bodyPr lIns="90840" tIns="44623" rIns="90840" bIns="44623"/>
          <a:lstStyle/>
          <a:p>
            <a:r>
              <a:rPr lang="en-GB" sz="2400" dirty="0"/>
              <a:t>Usually greater than development costs (2x to 100x depending on the application)</a:t>
            </a:r>
          </a:p>
          <a:p>
            <a:r>
              <a:rPr lang="en-GB" sz="2400" dirty="0"/>
              <a:t>Affected by both technical and non-technical factors</a:t>
            </a:r>
          </a:p>
          <a:p>
            <a:r>
              <a:rPr lang="en-GB" sz="2400" dirty="0"/>
              <a:t>Increases as software is maintained. Maintenance corrupts the software structure so it makes further maintenance more difficult.</a:t>
            </a:r>
          </a:p>
          <a:p>
            <a:r>
              <a:rPr lang="en-GB" sz="2400" dirty="0"/>
              <a:t>Ageing software can have high support costs (e.g. old languages, compilers)</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41</a:t>
            </a:fld>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costs</a:t>
            </a:r>
          </a:p>
        </p:txBody>
      </p:sp>
      <p:sp>
        <p:nvSpPr>
          <p:cNvPr id="3" name="Content Placeholder 2"/>
          <p:cNvSpPr>
            <a:spLocks noGrp="1"/>
          </p:cNvSpPr>
          <p:nvPr>
            <p:ph idx="1"/>
          </p:nvPr>
        </p:nvSpPr>
        <p:spPr/>
        <p:txBody>
          <a:bodyPr/>
          <a:lstStyle/>
          <a:p>
            <a:r>
              <a:rPr lang="en-US" dirty="0"/>
              <a:t>It is usually </a:t>
            </a:r>
            <a:r>
              <a:rPr lang="en-US" dirty="0">
                <a:solidFill>
                  <a:srgbClr val="0000FF"/>
                </a:solidFill>
              </a:rPr>
              <a:t>more expensive </a:t>
            </a:r>
            <a:r>
              <a:rPr lang="en-US" dirty="0"/>
              <a:t>to add new features to a system during maintenance than it is to add the same features during development</a:t>
            </a:r>
          </a:p>
          <a:p>
            <a:pPr lvl="1"/>
            <a:r>
              <a:rPr lang="en-US" dirty="0"/>
              <a:t>A new team has to understand the programs being maintained</a:t>
            </a:r>
          </a:p>
          <a:p>
            <a:pPr lvl="1"/>
            <a:r>
              <a:rPr lang="en-US" dirty="0"/>
              <a:t>Separating maintenance and development means there is no incentive for the development team to write maintainable software</a:t>
            </a:r>
            <a:r>
              <a:rPr lang="en-GB" dirty="0"/>
              <a:t> </a:t>
            </a:r>
          </a:p>
          <a:p>
            <a:pPr lvl="1"/>
            <a:r>
              <a:rPr lang="en-US" dirty="0"/>
              <a:t>Program maintenance work is unpopular</a:t>
            </a:r>
            <a:r>
              <a:rPr lang="en-GB" dirty="0"/>
              <a:t> </a:t>
            </a:r>
          </a:p>
          <a:p>
            <a:pPr lvl="2"/>
            <a:r>
              <a:rPr lang="en-GB" dirty="0"/>
              <a:t>Maintenance staff are often inexperienced and have limited domain knowledge</a:t>
            </a:r>
          </a:p>
          <a:p>
            <a:pPr lvl="1"/>
            <a:r>
              <a:rPr lang="en-US" dirty="0"/>
              <a:t>As programs age, their structure degrades and they become harder to change</a:t>
            </a:r>
            <a:r>
              <a:rPr lang="en-GB" dirty="0"/>
              <a:t> </a:t>
            </a:r>
            <a:endParaRPr lang="en-US" dirty="0"/>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42</a:t>
            </a:fld>
            <a:endParaRPr lang="en-US"/>
          </a:p>
        </p:txBody>
      </p:sp>
    </p:spTree>
    <p:extLst>
      <p:ext uri="{BB962C8B-B14F-4D97-AF65-F5344CB8AC3E}">
        <p14:creationId xmlns:p14="http://schemas.microsoft.com/office/powerpoint/2010/main" val="612949584"/>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Maintenance prediction</a:t>
            </a:r>
          </a:p>
        </p:txBody>
      </p:sp>
      <p:sp>
        <p:nvSpPr>
          <p:cNvPr id="73731" name="Rectangle 3"/>
          <p:cNvSpPr>
            <a:spLocks noGrp="1" noChangeArrowheads="1"/>
          </p:cNvSpPr>
          <p:nvPr>
            <p:ph idx="1"/>
          </p:nvPr>
        </p:nvSpPr>
        <p:spPr/>
        <p:txBody>
          <a:bodyPr/>
          <a:lstStyle/>
          <a:p>
            <a:r>
              <a:rPr lang="en-GB" sz="2400" dirty="0">
                <a:solidFill>
                  <a:srgbClr val="0000FF"/>
                </a:solidFill>
              </a:rPr>
              <a:t>Maintenance prediction </a:t>
            </a:r>
            <a:r>
              <a:rPr lang="en-GB" sz="2400" dirty="0"/>
              <a:t>is concerned with assessing which parts of the system may cause problems and have high maintenance costs</a:t>
            </a:r>
          </a:p>
          <a:p>
            <a:pPr lvl="1"/>
            <a:r>
              <a:rPr lang="en-GB" sz="2000" dirty="0"/>
              <a:t>Change acceptance depends on the maintainability of the components affected by the change</a:t>
            </a:r>
          </a:p>
          <a:p>
            <a:pPr lvl="1"/>
            <a:r>
              <a:rPr lang="en-GB" sz="2000" dirty="0"/>
              <a:t>Implementing changes degrades the system and reduces its maintainability</a:t>
            </a:r>
          </a:p>
          <a:p>
            <a:pPr lvl="1"/>
            <a:r>
              <a:rPr lang="en-GB" sz="2000" dirty="0"/>
              <a:t>Maintenance costs depend on the number of changes and costs of change depend on maintainability</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prediction</a:t>
            </a:r>
            <a:r>
              <a:rPr lang="en-GB" dirty="0"/>
              <a:t> </a:t>
            </a:r>
            <a:endParaRPr lang="en-US" dirty="0"/>
          </a:p>
        </p:txBody>
      </p:sp>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44</a:t>
            </a:fld>
            <a:endParaRPr lang="en-US"/>
          </a:p>
        </p:txBody>
      </p:sp>
      <p:pic>
        <p:nvPicPr>
          <p:cNvPr id="5" name="Picture 4" descr="9.13 Maint Predict (9.10).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054" y="2000237"/>
            <a:ext cx="7963315" cy="3942039"/>
          </a:xfrm>
          <a:prstGeom prst="rect">
            <a:avLst/>
          </a:prstGeom>
        </p:spPr>
      </p:pic>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Change prediction</a:t>
            </a:r>
          </a:p>
        </p:txBody>
      </p:sp>
      <p:sp>
        <p:nvSpPr>
          <p:cNvPr id="74755" name="Rectangle 3"/>
          <p:cNvSpPr>
            <a:spLocks noGrp="1" noChangeArrowheads="1"/>
          </p:cNvSpPr>
          <p:nvPr>
            <p:ph idx="1"/>
          </p:nvPr>
        </p:nvSpPr>
        <p:spPr/>
        <p:txBody>
          <a:bodyPr/>
          <a:lstStyle/>
          <a:p>
            <a:r>
              <a:rPr lang="en-GB" sz="2400" dirty="0"/>
              <a:t>Predicting the number of changes requires and understanding of the relationships between a system and its environment</a:t>
            </a:r>
          </a:p>
          <a:p>
            <a:r>
              <a:rPr lang="en-GB" sz="2400" dirty="0">
                <a:solidFill>
                  <a:srgbClr val="0000FF"/>
                </a:solidFill>
              </a:rPr>
              <a:t>Tightly coupled systems require changes whenever the environment is changed</a:t>
            </a:r>
          </a:p>
          <a:p>
            <a:r>
              <a:rPr lang="en-GB" sz="2400" dirty="0"/>
              <a:t>Factors influencing this relationship are</a:t>
            </a:r>
          </a:p>
          <a:p>
            <a:pPr lvl="1"/>
            <a:r>
              <a:rPr lang="en-GB" sz="2000" dirty="0"/>
              <a:t>Number and complexity of </a:t>
            </a:r>
            <a:r>
              <a:rPr lang="en-GB" sz="2000" dirty="0">
                <a:solidFill>
                  <a:srgbClr val="0000FF"/>
                </a:solidFill>
              </a:rPr>
              <a:t>system interfaces</a:t>
            </a:r>
          </a:p>
          <a:p>
            <a:pPr lvl="1"/>
            <a:r>
              <a:rPr lang="en-GB" sz="2000" dirty="0"/>
              <a:t>Number of inherently </a:t>
            </a:r>
            <a:r>
              <a:rPr lang="en-GB" sz="2000" dirty="0">
                <a:solidFill>
                  <a:srgbClr val="0000FF"/>
                </a:solidFill>
              </a:rPr>
              <a:t>volatile system requirements</a:t>
            </a:r>
          </a:p>
          <a:p>
            <a:pPr lvl="1"/>
            <a:r>
              <a:rPr lang="en-GB" sz="2000" dirty="0"/>
              <a:t>The </a:t>
            </a:r>
            <a:r>
              <a:rPr lang="en-GB" sz="2000" dirty="0">
                <a:solidFill>
                  <a:srgbClr val="0000FF"/>
                </a:solidFill>
              </a:rPr>
              <a:t>business processes </a:t>
            </a:r>
            <a:r>
              <a:rPr lang="en-GB" sz="2000" dirty="0"/>
              <a:t>where the system is used</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t>Complexity metrics</a:t>
            </a:r>
          </a:p>
        </p:txBody>
      </p:sp>
      <p:sp>
        <p:nvSpPr>
          <p:cNvPr id="75779" name="Rectangle 3"/>
          <p:cNvSpPr>
            <a:spLocks noGrp="1" noChangeArrowheads="1"/>
          </p:cNvSpPr>
          <p:nvPr>
            <p:ph idx="1"/>
          </p:nvPr>
        </p:nvSpPr>
        <p:spPr>
          <a:xfrm>
            <a:off x="457199" y="1600200"/>
            <a:ext cx="8466667" cy="4525963"/>
          </a:xfrm>
        </p:spPr>
        <p:txBody>
          <a:bodyPr/>
          <a:lstStyle/>
          <a:p>
            <a:r>
              <a:rPr lang="en-GB" sz="2400" dirty="0"/>
              <a:t>Predictions of maintainability can be made by assessing the </a:t>
            </a:r>
            <a:r>
              <a:rPr lang="en-GB" sz="2400" dirty="0">
                <a:solidFill>
                  <a:srgbClr val="0000FF"/>
                </a:solidFill>
              </a:rPr>
              <a:t>complexity of system components</a:t>
            </a:r>
            <a:endParaRPr lang="en-GB" sz="2400" dirty="0"/>
          </a:p>
          <a:p>
            <a:r>
              <a:rPr lang="en-GB" sz="2400" dirty="0"/>
              <a:t>Studies have shown that most maintenance effort is spent on a relatively small number of system components</a:t>
            </a:r>
          </a:p>
          <a:p>
            <a:r>
              <a:rPr lang="en-GB" sz="2400" dirty="0"/>
              <a:t>Complexity depends on</a:t>
            </a:r>
          </a:p>
          <a:p>
            <a:pPr lvl="1"/>
            <a:r>
              <a:rPr lang="en-GB" sz="2000" dirty="0"/>
              <a:t>Complexity of control structures</a:t>
            </a:r>
          </a:p>
          <a:p>
            <a:pPr lvl="1"/>
            <a:r>
              <a:rPr lang="en-GB" sz="2000" dirty="0"/>
              <a:t>Complexity of data structures</a:t>
            </a:r>
          </a:p>
          <a:p>
            <a:pPr lvl="1"/>
            <a:r>
              <a:rPr lang="en-GB" sz="2000" dirty="0"/>
              <a:t>Object, method (procedure) and module size</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46</a:t>
            </a:fld>
            <a:endParaRPr lang="en-US" dirty="0"/>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p:spPr>
        <p:txBody>
          <a:bodyPr lIns="90840" tIns="44623" rIns="90840" bIns="44623"/>
          <a:lstStyle/>
          <a:p>
            <a:r>
              <a:rPr lang="en-GB"/>
              <a:t>Process metrics</a:t>
            </a:r>
          </a:p>
        </p:txBody>
      </p:sp>
      <p:sp>
        <p:nvSpPr>
          <p:cNvPr id="50179" name="Rectangle 3"/>
          <p:cNvSpPr>
            <a:spLocks noGrp="1" noChangeArrowheads="1"/>
          </p:cNvSpPr>
          <p:nvPr>
            <p:ph idx="1"/>
          </p:nvPr>
        </p:nvSpPr>
        <p:spPr>
          <a:noFill/>
          <a:ln/>
        </p:spPr>
        <p:txBody>
          <a:bodyPr lIns="90840" tIns="44623" rIns="90840" bIns="44623"/>
          <a:lstStyle/>
          <a:p>
            <a:r>
              <a:rPr lang="en-GB" dirty="0">
                <a:solidFill>
                  <a:srgbClr val="0000FF"/>
                </a:solidFill>
              </a:rPr>
              <a:t>Process metrics </a:t>
            </a:r>
            <a:r>
              <a:rPr lang="en-GB" dirty="0"/>
              <a:t>may be used to assess maintainability</a:t>
            </a:r>
          </a:p>
          <a:p>
            <a:pPr lvl="1"/>
            <a:r>
              <a:rPr lang="en-GB" dirty="0"/>
              <a:t>Number of requests for corrective maintenance</a:t>
            </a:r>
          </a:p>
          <a:p>
            <a:pPr lvl="1"/>
            <a:r>
              <a:rPr lang="en-GB" dirty="0"/>
              <a:t>Average time required for impact analysis</a:t>
            </a:r>
          </a:p>
          <a:p>
            <a:pPr lvl="1"/>
            <a:r>
              <a:rPr lang="en-GB" dirty="0"/>
              <a:t>Average time taken to implement a change request</a:t>
            </a:r>
          </a:p>
          <a:p>
            <a:pPr lvl="1"/>
            <a:r>
              <a:rPr lang="en-GB" dirty="0"/>
              <a:t>Number of outstanding change requests</a:t>
            </a:r>
          </a:p>
          <a:p>
            <a:r>
              <a:rPr lang="en-GB" dirty="0"/>
              <a:t>If any or all of these is increasing, this may indicate a decline in maintainability</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47</a:t>
            </a:fld>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a:t>Software reengineering</a:t>
            </a:r>
          </a:p>
        </p:txBody>
      </p:sp>
      <p:sp>
        <p:nvSpPr>
          <p:cNvPr id="98307" name="Rectangle 3"/>
          <p:cNvSpPr>
            <a:spLocks noGrp="1" noChangeArrowheads="1"/>
          </p:cNvSpPr>
          <p:nvPr>
            <p:ph idx="1"/>
          </p:nvPr>
        </p:nvSpPr>
        <p:spPr/>
        <p:txBody>
          <a:bodyPr/>
          <a:lstStyle/>
          <a:p>
            <a:r>
              <a:rPr lang="en-GB" sz="2400" dirty="0">
                <a:solidFill>
                  <a:srgbClr val="0000FF"/>
                </a:solidFill>
              </a:rPr>
              <a:t>Reengineering</a:t>
            </a:r>
            <a:r>
              <a:rPr lang="en-GB" sz="2400" dirty="0"/>
              <a:t> = Restructuring or rewriting part or all of a legacy system without changing its functionality</a:t>
            </a:r>
          </a:p>
          <a:p>
            <a:r>
              <a:rPr lang="en-GB" sz="2400" dirty="0"/>
              <a:t>Applicable where some but not all sub-systems of a larger system require frequent maintenance</a:t>
            </a:r>
          </a:p>
          <a:p>
            <a:r>
              <a:rPr lang="en-GB" sz="2400" dirty="0"/>
              <a:t>Reengineering involves adding effort to make them easier to maintain. The system may be restructured and </a:t>
            </a:r>
            <a:r>
              <a:rPr lang="en-GB" sz="2400" dirty="0" err="1"/>
              <a:t>redocumented</a:t>
            </a:r>
            <a:r>
              <a:rPr lang="en-GB" sz="2400" dirty="0"/>
              <a:t>.</a:t>
            </a:r>
          </a:p>
          <a:p>
            <a:endParaRPr lang="en-US" sz="2400"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Advantages of reengineering</a:t>
            </a:r>
          </a:p>
        </p:txBody>
      </p:sp>
      <p:sp>
        <p:nvSpPr>
          <p:cNvPr id="105475" name="Rectangle 3"/>
          <p:cNvSpPr>
            <a:spLocks noGrp="1" noChangeArrowheads="1"/>
          </p:cNvSpPr>
          <p:nvPr>
            <p:ph idx="1"/>
          </p:nvPr>
        </p:nvSpPr>
        <p:spPr/>
        <p:txBody>
          <a:bodyPr/>
          <a:lstStyle/>
          <a:p>
            <a:r>
              <a:rPr lang="en-GB" dirty="0">
                <a:solidFill>
                  <a:srgbClr val="0000FF"/>
                </a:solidFill>
              </a:rPr>
              <a:t>Reduced risk</a:t>
            </a:r>
          </a:p>
          <a:p>
            <a:pPr lvl="1"/>
            <a:r>
              <a:rPr lang="en-GB" dirty="0"/>
              <a:t>There is a high risk in new software development. There may be development problems, staffing problems and specification problems.</a:t>
            </a:r>
          </a:p>
          <a:p>
            <a:r>
              <a:rPr lang="en-GB" dirty="0">
                <a:solidFill>
                  <a:srgbClr val="0000FF"/>
                </a:solidFill>
              </a:rPr>
              <a:t>Reduced cost</a:t>
            </a:r>
          </a:p>
          <a:p>
            <a:pPr lvl="1"/>
            <a:r>
              <a:rPr lang="en-GB" dirty="0"/>
              <a:t>The cost of re-engineering is often significantly less than the costs of developing new software</a:t>
            </a:r>
          </a:p>
          <a:p>
            <a:endParaRPr lang="en-US"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49</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spiral model of development and evolution</a:t>
            </a:r>
            <a:r>
              <a:rPr lang="en-GB" dirty="0"/>
              <a:t> </a:t>
            </a:r>
            <a:endParaRPr lang="en-US" dirty="0"/>
          </a:p>
        </p:txBody>
      </p:sp>
      <p:pic>
        <p:nvPicPr>
          <p:cNvPr id="4" name="Content Placeholder 3" descr="9.1 SpiralEvolution.eps"/>
          <p:cNvPicPr>
            <a:picLocks noGrp="1" noChangeAspect="1"/>
          </p:cNvPicPr>
          <p:nvPr>
            <p:ph idx="1"/>
          </p:nvPr>
        </p:nvPicPr>
        <p:blipFill rotWithShape="1">
          <a:blip r:embed="rId2"/>
          <a:srcRect t="6875" b="2488"/>
          <a:stretch/>
        </p:blipFill>
        <p:spPr>
          <a:xfrm>
            <a:off x="457200" y="1520298"/>
            <a:ext cx="8229600" cy="4756150"/>
          </a:xfrm>
        </p:spPr>
      </p:pic>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5</a:t>
            </a:fld>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reengineering process</a:t>
            </a:r>
            <a:r>
              <a:rPr lang="en-GB" dirty="0"/>
              <a:t> </a:t>
            </a:r>
            <a:endParaRPr lang="en-US" dirty="0"/>
          </a:p>
        </p:txBody>
      </p:sp>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50</a:t>
            </a:fld>
            <a:endParaRPr lang="en-US"/>
          </a:p>
        </p:txBody>
      </p:sp>
      <p:pic>
        <p:nvPicPr>
          <p:cNvPr id="5" name="Picture 4" descr="9.14 Re-E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52" y="2029253"/>
            <a:ext cx="8198244" cy="3584157"/>
          </a:xfrm>
          <a:prstGeom prst="rect">
            <a:avLst/>
          </a:prstGeom>
        </p:spPr>
      </p:pic>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Reengineering process activities</a:t>
            </a:r>
          </a:p>
        </p:txBody>
      </p:sp>
      <p:sp>
        <p:nvSpPr>
          <p:cNvPr id="106499" name="Rectangle 3"/>
          <p:cNvSpPr>
            <a:spLocks noGrp="1" noChangeArrowheads="1"/>
          </p:cNvSpPr>
          <p:nvPr>
            <p:ph idx="1"/>
          </p:nvPr>
        </p:nvSpPr>
        <p:spPr/>
        <p:txBody>
          <a:bodyPr/>
          <a:lstStyle/>
          <a:p>
            <a:r>
              <a:rPr lang="en-US" sz="2400" dirty="0">
                <a:solidFill>
                  <a:srgbClr val="0000FF"/>
                </a:solidFill>
              </a:rPr>
              <a:t>Source code translation</a:t>
            </a:r>
          </a:p>
          <a:p>
            <a:pPr lvl="1"/>
            <a:r>
              <a:rPr lang="en-US" sz="2000" dirty="0"/>
              <a:t>Convert code to a new language</a:t>
            </a:r>
          </a:p>
          <a:p>
            <a:r>
              <a:rPr lang="en-US" sz="2400" dirty="0">
                <a:solidFill>
                  <a:srgbClr val="0000FF"/>
                </a:solidFill>
              </a:rPr>
              <a:t>Reverse engineering</a:t>
            </a:r>
          </a:p>
          <a:p>
            <a:pPr lvl="1"/>
            <a:r>
              <a:rPr lang="en-US" sz="2000" dirty="0"/>
              <a:t>Analyze the program to understand it</a:t>
            </a:r>
          </a:p>
          <a:p>
            <a:r>
              <a:rPr lang="en-US" sz="2400" dirty="0">
                <a:solidFill>
                  <a:srgbClr val="0000FF"/>
                </a:solidFill>
              </a:rPr>
              <a:t>Program structure improvement</a:t>
            </a:r>
          </a:p>
          <a:p>
            <a:pPr lvl="1"/>
            <a:r>
              <a:rPr lang="en-US" sz="2000" dirty="0"/>
              <a:t>Restructure automatically for understandability</a:t>
            </a:r>
          </a:p>
          <a:p>
            <a:r>
              <a:rPr lang="en-US" sz="2400" dirty="0">
                <a:solidFill>
                  <a:srgbClr val="0000FF"/>
                </a:solidFill>
              </a:rPr>
              <a:t>Program modularization</a:t>
            </a:r>
          </a:p>
          <a:p>
            <a:pPr lvl="1"/>
            <a:r>
              <a:rPr lang="en-US" sz="2000" dirty="0"/>
              <a:t>Reorganize the program structure</a:t>
            </a:r>
          </a:p>
          <a:p>
            <a:r>
              <a:rPr lang="en-US" sz="2400" dirty="0">
                <a:solidFill>
                  <a:srgbClr val="0000FF"/>
                </a:solidFill>
              </a:rPr>
              <a:t>Data reengineering</a:t>
            </a:r>
          </a:p>
          <a:p>
            <a:pPr lvl="1"/>
            <a:r>
              <a:rPr lang="en-US" sz="2000" dirty="0"/>
              <a:t>Clean-up and restructure system data</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51</a:t>
            </a:fld>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Reengineering approaches</a:t>
            </a:r>
            <a:r>
              <a:rPr lang="en-GB" dirty="0"/>
              <a:t> </a:t>
            </a:r>
            <a:endParaRPr lang="en-US" dirty="0"/>
          </a:p>
        </p:txBody>
      </p:sp>
      <p:pic>
        <p:nvPicPr>
          <p:cNvPr id="4" name="Content Placeholder 3" descr="9.12 Re-EngApproaches.eps"/>
          <p:cNvPicPr>
            <a:picLocks noGrp="1" noChangeAspect="1"/>
          </p:cNvPicPr>
          <p:nvPr>
            <p:ph idx="1"/>
          </p:nvPr>
        </p:nvPicPr>
        <p:blipFill>
          <a:blip r:embed="rId2"/>
          <a:srcRect t="-25178" b="-25178"/>
          <a:stretch>
            <a:fillRect/>
          </a:stretch>
        </p:blipFill>
        <p:spPr>
          <a:xfrm>
            <a:off x="1143643" y="1851923"/>
            <a:ext cx="6933509" cy="3813163"/>
          </a:xfrm>
        </p:spPr>
      </p:pic>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52</a:t>
            </a:fld>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Reengineering cost factors</a:t>
            </a:r>
          </a:p>
        </p:txBody>
      </p:sp>
      <p:sp>
        <p:nvSpPr>
          <p:cNvPr id="107523" name="Rectangle 3"/>
          <p:cNvSpPr>
            <a:spLocks noGrp="1" noChangeArrowheads="1"/>
          </p:cNvSpPr>
          <p:nvPr>
            <p:ph idx="1"/>
          </p:nvPr>
        </p:nvSpPr>
        <p:spPr/>
        <p:txBody>
          <a:bodyPr/>
          <a:lstStyle/>
          <a:p>
            <a:pPr>
              <a:lnSpc>
                <a:spcPct val="90000"/>
              </a:lnSpc>
            </a:pPr>
            <a:r>
              <a:rPr lang="en-GB" dirty="0"/>
              <a:t>The </a:t>
            </a:r>
            <a:r>
              <a:rPr lang="en-GB" dirty="0">
                <a:solidFill>
                  <a:srgbClr val="0000FF"/>
                </a:solidFill>
              </a:rPr>
              <a:t>quality of the software </a:t>
            </a:r>
            <a:r>
              <a:rPr lang="en-GB" dirty="0"/>
              <a:t>to be reengineered</a:t>
            </a:r>
          </a:p>
          <a:p>
            <a:pPr>
              <a:lnSpc>
                <a:spcPct val="90000"/>
              </a:lnSpc>
            </a:pPr>
            <a:r>
              <a:rPr lang="en-GB" dirty="0"/>
              <a:t>The </a:t>
            </a:r>
            <a:r>
              <a:rPr lang="en-GB" dirty="0">
                <a:solidFill>
                  <a:srgbClr val="0000FF"/>
                </a:solidFill>
              </a:rPr>
              <a:t>tool support </a:t>
            </a:r>
            <a:r>
              <a:rPr lang="en-GB" dirty="0"/>
              <a:t>available for reengineering</a:t>
            </a:r>
          </a:p>
          <a:p>
            <a:pPr>
              <a:lnSpc>
                <a:spcPct val="90000"/>
              </a:lnSpc>
            </a:pPr>
            <a:r>
              <a:rPr lang="en-GB" dirty="0"/>
              <a:t>The extent of the </a:t>
            </a:r>
            <a:r>
              <a:rPr lang="en-GB" dirty="0">
                <a:solidFill>
                  <a:srgbClr val="0000FF"/>
                </a:solidFill>
              </a:rPr>
              <a:t>data conversion </a:t>
            </a:r>
            <a:r>
              <a:rPr lang="en-GB" dirty="0"/>
              <a:t>which is required</a:t>
            </a:r>
          </a:p>
          <a:p>
            <a:pPr>
              <a:lnSpc>
                <a:spcPct val="90000"/>
              </a:lnSpc>
            </a:pPr>
            <a:r>
              <a:rPr lang="en-GB" dirty="0"/>
              <a:t>The availability of </a:t>
            </a:r>
            <a:r>
              <a:rPr lang="en-GB" dirty="0">
                <a:solidFill>
                  <a:srgbClr val="0000FF"/>
                </a:solidFill>
              </a:rPr>
              <a:t>expert staff </a:t>
            </a:r>
            <a:r>
              <a:rPr lang="en-GB" dirty="0"/>
              <a:t>for reengineering </a:t>
            </a:r>
          </a:p>
          <a:p>
            <a:pPr lvl="1">
              <a:lnSpc>
                <a:spcPct val="90000"/>
              </a:lnSpc>
            </a:pPr>
            <a:r>
              <a:rPr lang="en-GB" dirty="0"/>
              <a:t>This can be a problem with old systems based on technology that is no longer widely used</a:t>
            </a:r>
            <a:endParaRPr lang="en-US"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53</a:t>
            </a:fld>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a:xfrm>
            <a:off x="457200" y="1600200"/>
            <a:ext cx="8432800" cy="4525963"/>
          </a:xfrm>
        </p:spPr>
        <p:txBody>
          <a:bodyPr/>
          <a:lstStyle/>
          <a:p>
            <a:r>
              <a:rPr lang="en-US" dirty="0">
                <a:solidFill>
                  <a:srgbClr val="0000FF"/>
                </a:solidFill>
              </a:rPr>
              <a:t>Refactoring</a:t>
            </a:r>
            <a:r>
              <a:rPr lang="en-US" dirty="0"/>
              <a:t> is the process of making improvements to a program to slow down degradation through change</a:t>
            </a:r>
          </a:p>
          <a:p>
            <a:r>
              <a:rPr lang="en-US" dirty="0"/>
              <a:t>You can think of refactoring as ‘</a:t>
            </a:r>
            <a:r>
              <a:rPr lang="en-US" dirty="0">
                <a:solidFill>
                  <a:srgbClr val="0000FF"/>
                </a:solidFill>
              </a:rPr>
              <a:t>preventative maintenance</a:t>
            </a:r>
            <a:r>
              <a:rPr lang="en-US" dirty="0"/>
              <a:t>’ that reduces the problems of future change</a:t>
            </a:r>
          </a:p>
          <a:p>
            <a:r>
              <a:rPr lang="en-US" dirty="0"/>
              <a:t>Refactoring involves </a:t>
            </a:r>
            <a:r>
              <a:rPr lang="en-US" dirty="0">
                <a:solidFill>
                  <a:srgbClr val="0000FF"/>
                </a:solidFill>
              </a:rPr>
              <a:t>modifying a program </a:t>
            </a:r>
            <a:r>
              <a:rPr lang="en-US" dirty="0"/>
              <a:t>to improve its structure, reduce its complexity, or make it easier to understand</a:t>
            </a:r>
          </a:p>
          <a:p>
            <a:r>
              <a:rPr lang="en-US" dirty="0"/>
              <a:t>When one refactors a program, one should not add functionality but rather concentrate on </a:t>
            </a:r>
            <a:r>
              <a:rPr lang="en-US" dirty="0">
                <a:solidFill>
                  <a:srgbClr val="0000FF"/>
                </a:solidFill>
              </a:rPr>
              <a:t>program improvement</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54</a:t>
            </a:fld>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 and reengineering</a:t>
            </a:r>
          </a:p>
        </p:txBody>
      </p:sp>
      <p:sp>
        <p:nvSpPr>
          <p:cNvPr id="3" name="Content Placeholder 2"/>
          <p:cNvSpPr>
            <a:spLocks noGrp="1"/>
          </p:cNvSpPr>
          <p:nvPr>
            <p:ph idx="1"/>
          </p:nvPr>
        </p:nvSpPr>
        <p:spPr/>
        <p:txBody>
          <a:bodyPr/>
          <a:lstStyle/>
          <a:p>
            <a:r>
              <a:rPr lang="en-US" dirty="0">
                <a:solidFill>
                  <a:srgbClr val="0000FF"/>
                </a:solidFill>
              </a:rPr>
              <a:t>Re-engineering</a:t>
            </a:r>
            <a:r>
              <a:rPr lang="en-US" dirty="0"/>
              <a:t> takes place after a system has been maintained for some time and maintenance costs are increasing. You use automated tools to process and re-engineer a legacy system to create a new system that is more maintainable. </a:t>
            </a:r>
          </a:p>
          <a:p>
            <a:r>
              <a:rPr lang="en-US" dirty="0">
                <a:solidFill>
                  <a:srgbClr val="0000FF"/>
                </a:solidFill>
              </a:rPr>
              <a:t>Refactoring</a:t>
            </a:r>
            <a:r>
              <a:rPr lang="en-US" dirty="0"/>
              <a:t> is a continuous process of improvement throughout the development and evolution process. It is intended to avoid the structure and code degradation that increases the costs and difficulties of maintaining a system.</a:t>
            </a:r>
            <a:r>
              <a:rPr lang="en-GB" dirty="0"/>
              <a:t> </a:t>
            </a:r>
            <a:endParaRPr lang="en-US"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55</a:t>
            </a:fld>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‘Bad smells’ in program code</a:t>
            </a:r>
          </a:p>
        </p:txBody>
      </p:sp>
      <p:sp>
        <p:nvSpPr>
          <p:cNvPr id="3" name="Content Placeholder 2"/>
          <p:cNvSpPr>
            <a:spLocks noGrp="1"/>
          </p:cNvSpPr>
          <p:nvPr>
            <p:ph idx="1"/>
          </p:nvPr>
        </p:nvSpPr>
        <p:spPr/>
        <p:txBody>
          <a:bodyPr/>
          <a:lstStyle/>
          <a:p>
            <a:r>
              <a:rPr lang="en-US" dirty="0">
                <a:solidFill>
                  <a:srgbClr val="0000FF"/>
                </a:solidFill>
              </a:rPr>
              <a:t>Duplicate code </a:t>
            </a:r>
          </a:p>
          <a:p>
            <a:pPr lvl="1"/>
            <a:r>
              <a:rPr lang="en-US" dirty="0"/>
              <a:t>The same or very similar code may be included at different places in a program. This can be removed and implemented as a single method or function that is called as required.</a:t>
            </a:r>
            <a:endParaRPr lang="en-GB" dirty="0"/>
          </a:p>
          <a:p>
            <a:r>
              <a:rPr lang="en-US" dirty="0">
                <a:solidFill>
                  <a:srgbClr val="0000FF"/>
                </a:solidFill>
              </a:rPr>
              <a:t>Long methods</a:t>
            </a:r>
          </a:p>
          <a:p>
            <a:pPr lvl="1"/>
            <a:r>
              <a:rPr lang="en-US" dirty="0"/>
              <a:t>If a method is too long, it should be redesigned as a number of shorter methods</a:t>
            </a:r>
            <a:endParaRPr lang="en-GB" dirty="0"/>
          </a:p>
          <a:p>
            <a:r>
              <a:rPr lang="en-US" dirty="0">
                <a:solidFill>
                  <a:srgbClr val="0000FF"/>
                </a:solidFill>
              </a:rPr>
              <a:t>Switch (case) statements </a:t>
            </a:r>
          </a:p>
          <a:p>
            <a:pPr lvl="1"/>
            <a:r>
              <a:rPr lang="en-US" dirty="0"/>
              <a:t>These often involve duplication, where the switch depends on the type of a value. The switch statements may be scattered around a program. In object-oriented languages, you can often use polymorphism to achieve the same thing.</a:t>
            </a:r>
            <a:endParaRPr lang="en-GB"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56</a:t>
            </a:fld>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‘Bad smells’ in program code</a:t>
            </a:r>
          </a:p>
        </p:txBody>
      </p:sp>
      <p:sp>
        <p:nvSpPr>
          <p:cNvPr id="3" name="Content Placeholder 2"/>
          <p:cNvSpPr>
            <a:spLocks noGrp="1"/>
          </p:cNvSpPr>
          <p:nvPr>
            <p:ph idx="1"/>
          </p:nvPr>
        </p:nvSpPr>
        <p:spPr>
          <a:xfrm>
            <a:off x="457199" y="1600200"/>
            <a:ext cx="8466667" cy="4525963"/>
          </a:xfrm>
        </p:spPr>
        <p:txBody>
          <a:bodyPr/>
          <a:lstStyle/>
          <a:p>
            <a:r>
              <a:rPr lang="en-US" dirty="0">
                <a:solidFill>
                  <a:srgbClr val="0000FF"/>
                </a:solidFill>
              </a:rPr>
              <a:t>Data clumping </a:t>
            </a:r>
          </a:p>
          <a:p>
            <a:pPr lvl="1"/>
            <a:r>
              <a:rPr lang="en-US" dirty="0"/>
              <a:t>Data clumps occur when the same group of data items (fields in classes, parameters in methods) re-occur in several places in a program. These can often be replaced with an object that encapsulates all of the data.</a:t>
            </a:r>
            <a:endParaRPr lang="en-GB" dirty="0"/>
          </a:p>
          <a:p>
            <a:r>
              <a:rPr lang="en-US" dirty="0">
                <a:solidFill>
                  <a:srgbClr val="0000FF"/>
                </a:solidFill>
              </a:rPr>
              <a:t>Speculative generality </a:t>
            </a:r>
          </a:p>
          <a:p>
            <a:pPr lvl="1"/>
            <a:r>
              <a:rPr lang="en-US" dirty="0"/>
              <a:t>This occurs when developers include generality in a program in case it is required in the future. This can often simply be removed.</a:t>
            </a:r>
            <a:r>
              <a:rPr lang="en-GB" dirty="0"/>
              <a:t> </a:t>
            </a:r>
            <a:endParaRPr lang="en-US" dirty="0"/>
          </a:p>
          <a:p>
            <a:endParaRPr lang="en-US"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57</a:t>
            </a:fld>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solidFill>
                  <a:srgbClr val="0000FF"/>
                </a:solidFill>
              </a:rPr>
              <a:t>Software development and evolution </a:t>
            </a:r>
            <a:r>
              <a:rPr lang="en-US" dirty="0"/>
              <a:t>can be thought of as an integrated, iterative process that can be represented using a </a:t>
            </a:r>
            <a:r>
              <a:rPr lang="en-US" dirty="0">
                <a:solidFill>
                  <a:srgbClr val="0000FF"/>
                </a:solidFill>
              </a:rPr>
              <a:t>spiral model</a:t>
            </a:r>
            <a:endParaRPr lang="en-GB" dirty="0">
              <a:solidFill>
                <a:srgbClr val="0000FF"/>
              </a:solidFill>
            </a:endParaRPr>
          </a:p>
          <a:p>
            <a:r>
              <a:rPr lang="en-US" dirty="0"/>
              <a:t>For custom systems, the </a:t>
            </a:r>
            <a:r>
              <a:rPr lang="en-US" dirty="0">
                <a:solidFill>
                  <a:srgbClr val="0000FF"/>
                </a:solidFill>
              </a:rPr>
              <a:t>costs of software maintenance </a:t>
            </a:r>
            <a:r>
              <a:rPr lang="en-US" dirty="0"/>
              <a:t>usually exceed the software development costs</a:t>
            </a:r>
            <a:endParaRPr lang="en-GB" dirty="0"/>
          </a:p>
          <a:p>
            <a:r>
              <a:rPr lang="en-US" dirty="0"/>
              <a:t>The process of </a:t>
            </a:r>
            <a:r>
              <a:rPr lang="en-US" dirty="0">
                <a:solidFill>
                  <a:srgbClr val="0000FF"/>
                </a:solidFill>
              </a:rPr>
              <a:t>software evolution </a:t>
            </a:r>
            <a:r>
              <a:rPr lang="en-US" dirty="0"/>
              <a:t>is driven by requests for changes and includes change impact analysis, release planning and change implementation </a:t>
            </a:r>
          </a:p>
          <a:p>
            <a:r>
              <a:rPr lang="en-US" dirty="0">
                <a:solidFill>
                  <a:srgbClr val="0000FF"/>
                </a:solidFill>
              </a:rPr>
              <a:t>Legacy systems </a:t>
            </a:r>
            <a:r>
              <a:rPr lang="en-US" dirty="0"/>
              <a:t>are older software systems, developed using obsolete software and hardware technologies, that remain useful for a business</a:t>
            </a:r>
            <a:r>
              <a:rPr lang="en-GB" dirty="0"/>
              <a:t> </a:t>
            </a:r>
          </a:p>
          <a:p>
            <a:endParaRPr lang="en-US"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58</a:t>
            </a:fld>
            <a:endParaRPr lang="en-US"/>
          </a:p>
        </p:txBody>
      </p:sp>
    </p:spTree>
    <p:extLst>
      <p:ext uri="{BB962C8B-B14F-4D97-AF65-F5344CB8AC3E}">
        <p14:creationId xmlns:p14="http://schemas.microsoft.com/office/powerpoint/2010/main" val="410587348"/>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It is often cheaper and less risky to </a:t>
            </a:r>
            <a:r>
              <a:rPr lang="en-US" dirty="0">
                <a:solidFill>
                  <a:srgbClr val="0000FF"/>
                </a:solidFill>
              </a:rPr>
              <a:t>maintain a legacy system </a:t>
            </a:r>
            <a:r>
              <a:rPr lang="en-US" dirty="0"/>
              <a:t>than to develop a replacement system using modern technology</a:t>
            </a:r>
            <a:endParaRPr lang="en-GB" dirty="0"/>
          </a:p>
          <a:p>
            <a:r>
              <a:rPr lang="en-US" dirty="0"/>
              <a:t>The </a:t>
            </a:r>
            <a:r>
              <a:rPr lang="en-US" dirty="0">
                <a:solidFill>
                  <a:srgbClr val="0000FF"/>
                </a:solidFill>
              </a:rPr>
              <a:t>business value </a:t>
            </a:r>
            <a:r>
              <a:rPr lang="en-US" dirty="0"/>
              <a:t>of a legacy system and the </a:t>
            </a:r>
            <a:r>
              <a:rPr lang="en-US" dirty="0">
                <a:solidFill>
                  <a:srgbClr val="0000FF"/>
                </a:solidFill>
              </a:rPr>
              <a:t>quality of the application </a:t>
            </a:r>
            <a:r>
              <a:rPr lang="en-US" dirty="0"/>
              <a:t>should be assessed to help decide if a system should be replaced, transformed or maintained</a:t>
            </a:r>
            <a:r>
              <a:rPr lang="en-GB" dirty="0"/>
              <a:t> </a:t>
            </a:r>
            <a:endParaRPr lang="en-US" dirty="0"/>
          </a:p>
          <a:p>
            <a:r>
              <a:rPr lang="en-US" dirty="0"/>
              <a:t>There are </a:t>
            </a:r>
            <a:r>
              <a:rPr lang="en-US" dirty="0">
                <a:solidFill>
                  <a:srgbClr val="0000FF"/>
                </a:solidFill>
              </a:rPr>
              <a:t>3 types of software maintenance</a:t>
            </a:r>
            <a:r>
              <a:rPr lang="en-US" dirty="0"/>
              <a:t>, namely bug fixing, modifying software to work in a new environment, and implementing new or changed requirements</a:t>
            </a:r>
            <a:endParaRPr lang="en-GB" dirty="0"/>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59</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and servicing</a:t>
            </a:r>
            <a:r>
              <a:rPr lang="en-GB" dirty="0"/>
              <a:t> </a:t>
            </a:r>
            <a:endParaRPr lang="en-US" dirty="0"/>
          </a:p>
        </p:txBody>
      </p:sp>
      <p:sp>
        <p:nvSpPr>
          <p:cNvPr id="8" name="Footer Placeholder 7"/>
          <p:cNvSpPr>
            <a:spLocks noGrp="1"/>
          </p:cNvSpPr>
          <p:nvPr>
            <p:ph type="ftr" sz="quarter" idx="11"/>
          </p:nvPr>
        </p:nvSpPr>
        <p:spPr/>
        <p:txBody>
          <a:bodyPr/>
          <a:lstStyle/>
          <a:p>
            <a:r>
              <a:rPr lang="en-US"/>
              <a:t>Chapter 9 Software Evolution</a:t>
            </a:r>
          </a:p>
        </p:txBody>
      </p:sp>
      <p:sp>
        <p:nvSpPr>
          <p:cNvPr id="7" name="Slide Number Placeholder 6"/>
          <p:cNvSpPr>
            <a:spLocks noGrp="1"/>
          </p:cNvSpPr>
          <p:nvPr>
            <p:ph type="sldNum" sz="quarter" idx="12"/>
          </p:nvPr>
        </p:nvSpPr>
        <p:spPr/>
        <p:txBody>
          <a:bodyPr/>
          <a:lstStyle/>
          <a:p>
            <a:fld id="{C8735F24-F0A4-DB4E-AAD6-0E2C6B4C4636}" type="slidenum">
              <a:rPr lang="en-US" smtClean="0"/>
              <a:pPr/>
              <a:t>6</a:t>
            </a:fld>
            <a:endParaRPr lang="en-US"/>
          </a:p>
        </p:txBody>
      </p:sp>
      <p:pic>
        <p:nvPicPr>
          <p:cNvPr id="5" name="Picture 4" descr="9.2 Evolution Servic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329" y="2701786"/>
            <a:ext cx="8064456" cy="1859171"/>
          </a:xfrm>
          <a:prstGeom prst="rect">
            <a:avLst/>
          </a:prstGeom>
        </p:spPr>
      </p:pic>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solidFill>
                  <a:srgbClr val="0000FF"/>
                </a:solidFill>
              </a:rPr>
              <a:t>Software re-engineering </a:t>
            </a:r>
            <a:r>
              <a:rPr lang="en-US" dirty="0"/>
              <a:t>is concerned with re-structuring and re-documenting software to make it easier to understand and change </a:t>
            </a:r>
            <a:endParaRPr lang="en-GB" dirty="0"/>
          </a:p>
          <a:p>
            <a:r>
              <a:rPr lang="en-US" dirty="0">
                <a:solidFill>
                  <a:srgbClr val="0000FF"/>
                </a:solidFill>
              </a:rPr>
              <a:t>Refactoring</a:t>
            </a:r>
            <a:r>
              <a:rPr lang="en-US" dirty="0"/>
              <a:t>, making program changes that preserve functionality, is a form of preventative maintenance</a:t>
            </a:r>
            <a:endParaRPr lang="en-GB" dirty="0"/>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60</a:t>
            </a:fld>
            <a:endParaRPr lang="en-US"/>
          </a:p>
        </p:txBody>
      </p:sp>
    </p:spTree>
    <p:extLst>
      <p:ext uri="{BB962C8B-B14F-4D97-AF65-F5344CB8AC3E}">
        <p14:creationId xmlns:p14="http://schemas.microsoft.com/office/powerpoint/2010/main" val="59338193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and servicing</a:t>
            </a:r>
          </a:p>
        </p:txBody>
      </p:sp>
      <p:sp>
        <p:nvSpPr>
          <p:cNvPr id="3" name="Content Placeholder 2"/>
          <p:cNvSpPr>
            <a:spLocks noGrp="1"/>
          </p:cNvSpPr>
          <p:nvPr>
            <p:ph idx="1"/>
          </p:nvPr>
        </p:nvSpPr>
        <p:spPr>
          <a:xfrm>
            <a:off x="279401" y="1600200"/>
            <a:ext cx="8669866" cy="4525963"/>
          </a:xfrm>
        </p:spPr>
        <p:txBody>
          <a:bodyPr/>
          <a:lstStyle/>
          <a:p>
            <a:r>
              <a:rPr lang="en-US" dirty="0">
                <a:solidFill>
                  <a:srgbClr val="0000FF"/>
                </a:solidFill>
              </a:rPr>
              <a:t>Evolution</a:t>
            </a:r>
          </a:p>
          <a:p>
            <a:pPr lvl="1"/>
            <a:r>
              <a:rPr lang="en-US" dirty="0"/>
              <a:t>The stage in a software system’s life cycle where it is in operational use and is evolving as new requirements are proposed and implemented in the system</a:t>
            </a:r>
          </a:p>
          <a:p>
            <a:r>
              <a:rPr lang="en-US" dirty="0">
                <a:solidFill>
                  <a:srgbClr val="0000FF"/>
                </a:solidFill>
              </a:rPr>
              <a:t>Servicing</a:t>
            </a:r>
          </a:p>
          <a:p>
            <a:pPr lvl="1"/>
            <a:r>
              <a:rPr lang="en-US" dirty="0"/>
              <a:t>At this stage, the software remains useful but the only changes made are those required to keep it operational i.e. bug fixes and modifications to reflect changes in the software’s environment. No new functionality is added. </a:t>
            </a:r>
          </a:p>
          <a:p>
            <a:r>
              <a:rPr lang="en-US" dirty="0">
                <a:solidFill>
                  <a:srgbClr val="0000FF"/>
                </a:solidFill>
              </a:rPr>
              <a:t>Phase-out</a:t>
            </a:r>
          </a:p>
          <a:p>
            <a:pPr lvl="1"/>
            <a:r>
              <a:rPr lang="en-US" dirty="0"/>
              <a:t>The software may still be used but no further changes are made to it</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29334"/>
            <a:ext cx="8229600" cy="1143000"/>
          </a:xfrm>
        </p:spPr>
        <p:txBody>
          <a:bodyPr/>
          <a:lstStyle/>
          <a:p>
            <a:pPr algn="ctr"/>
            <a:r>
              <a:rPr lang="en-US" sz="3600" dirty="0"/>
              <a:t>Evolution processes</a:t>
            </a:r>
          </a:p>
        </p:txBody>
      </p:sp>
      <p:sp>
        <p:nvSpPr>
          <p:cNvPr id="4" name="Footer Placeholder 3"/>
          <p:cNvSpPr>
            <a:spLocks noGrp="1"/>
          </p:cNvSpPr>
          <p:nvPr>
            <p:ph type="ftr" sz="quarter" idx="11"/>
          </p:nvPr>
        </p:nvSpPr>
        <p:spPr/>
        <p:txBody>
          <a:bodyPr/>
          <a:lstStyle/>
          <a:p>
            <a:r>
              <a:rPr lang="en-US"/>
              <a:t>Chapter 9 Software Evolution</a:t>
            </a:r>
          </a:p>
        </p:txBody>
      </p:sp>
      <p:sp>
        <p:nvSpPr>
          <p:cNvPr id="5" name="Slide Number Placeholder 4"/>
          <p:cNvSpPr>
            <a:spLocks noGrp="1"/>
          </p:cNvSpPr>
          <p:nvPr>
            <p:ph type="sldNum" sz="quarter" idx="12"/>
          </p:nvPr>
        </p:nvSpPr>
        <p:spPr/>
        <p:txBody>
          <a:bodyPr/>
          <a:lstStyle/>
          <a:p>
            <a:fld id="{C8735F24-F0A4-DB4E-AAD6-0E2C6B4C4636}" type="slidenum">
              <a:rPr lang="en-US" smtClean="0"/>
              <a:pPr/>
              <a:t>8</a:t>
            </a:fld>
            <a:endParaRPr lang="en-US"/>
          </a:p>
        </p:txBody>
      </p:sp>
    </p:spTree>
    <p:extLst>
      <p:ext uri="{BB962C8B-B14F-4D97-AF65-F5344CB8AC3E}">
        <p14:creationId xmlns:p14="http://schemas.microsoft.com/office/powerpoint/2010/main" val="3875419393"/>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Evolution processes</a:t>
            </a:r>
          </a:p>
        </p:txBody>
      </p:sp>
      <p:sp>
        <p:nvSpPr>
          <p:cNvPr id="93187" name="Rectangle 3"/>
          <p:cNvSpPr>
            <a:spLocks noGrp="1" noChangeArrowheads="1"/>
          </p:cNvSpPr>
          <p:nvPr>
            <p:ph idx="1"/>
          </p:nvPr>
        </p:nvSpPr>
        <p:spPr/>
        <p:txBody>
          <a:bodyPr/>
          <a:lstStyle/>
          <a:p>
            <a:r>
              <a:rPr lang="en-US" dirty="0"/>
              <a:t>Software </a:t>
            </a:r>
            <a:r>
              <a:rPr lang="en-US" dirty="0">
                <a:solidFill>
                  <a:srgbClr val="0000FF"/>
                </a:solidFill>
              </a:rPr>
              <a:t>evolution processes </a:t>
            </a:r>
            <a:r>
              <a:rPr lang="en-US" dirty="0"/>
              <a:t>depend on</a:t>
            </a:r>
          </a:p>
          <a:p>
            <a:pPr lvl="1"/>
            <a:r>
              <a:rPr lang="en-US" dirty="0"/>
              <a:t>The type of software being maintained</a:t>
            </a:r>
          </a:p>
          <a:p>
            <a:pPr lvl="1"/>
            <a:r>
              <a:rPr lang="en-US" dirty="0"/>
              <a:t>The development processes used</a:t>
            </a:r>
          </a:p>
          <a:p>
            <a:pPr lvl="1"/>
            <a:r>
              <a:rPr lang="en-US" dirty="0"/>
              <a:t>The skills and experience of the people involved</a:t>
            </a:r>
          </a:p>
          <a:p>
            <a:r>
              <a:rPr lang="en-US" dirty="0">
                <a:solidFill>
                  <a:srgbClr val="0000FF"/>
                </a:solidFill>
              </a:rPr>
              <a:t>Proposals for change </a:t>
            </a:r>
            <a:r>
              <a:rPr lang="en-US" dirty="0"/>
              <a:t>are the driver for system evolution</a:t>
            </a:r>
          </a:p>
          <a:p>
            <a:pPr lvl="1"/>
            <a:r>
              <a:rPr lang="en-US" dirty="0"/>
              <a:t>Should be linked with components that are affected by the change, thus allowing the cost and impact of the change to be estimated</a:t>
            </a:r>
          </a:p>
          <a:p>
            <a:r>
              <a:rPr lang="en-US" dirty="0">
                <a:solidFill>
                  <a:srgbClr val="0000FF"/>
                </a:solidFill>
              </a:rPr>
              <a:t>Change identification and evolution</a:t>
            </a:r>
            <a:r>
              <a:rPr lang="en-US" dirty="0"/>
              <a:t> continues throughout the system lifetime</a:t>
            </a:r>
          </a:p>
        </p:txBody>
      </p:sp>
      <p:sp>
        <p:nvSpPr>
          <p:cNvPr id="7" name="Footer Placeholder 6"/>
          <p:cNvSpPr>
            <a:spLocks noGrp="1"/>
          </p:cNvSpPr>
          <p:nvPr>
            <p:ph type="ftr" sz="quarter" idx="11"/>
          </p:nvPr>
        </p:nvSpPr>
        <p:spPr/>
        <p:txBody>
          <a:bodyPr/>
          <a:lstStyle/>
          <a:p>
            <a:r>
              <a:rPr lang="en-US"/>
              <a:t>Chapter 9 Software Evolution</a:t>
            </a:r>
          </a:p>
        </p:txBody>
      </p:sp>
      <p:sp>
        <p:nvSpPr>
          <p:cNvPr id="6" name="Slide Number Placeholder 5"/>
          <p:cNvSpPr>
            <a:spLocks noGrp="1"/>
          </p:cNvSpPr>
          <p:nvPr>
            <p:ph type="sldNum" sz="quarter" idx="12"/>
          </p:nvPr>
        </p:nvSpPr>
        <p:spPr/>
        <p:txBody>
          <a:bodyPr/>
          <a:lstStyle/>
          <a:p>
            <a:fld id="{C8735F24-F0A4-DB4E-AAD6-0E2C6B4C4636}" type="slidenum">
              <a:rPr lang="en-US" smtClean="0"/>
              <a:pPr/>
              <a:t>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7220</TotalTime>
  <Words>3379</Words>
  <Application>Microsoft Office PowerPoint</Application>
  <PresentationFormat>On-screen Show (4:3)</PresentationFormat>
  <Paragraphs>416</Paragraphs>
  <Slides>60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Wingdings</vt:lpstr>
      <vt:lpstr>SE10 slides</vt:lpstr>
      <vt:lpstr>Chapter 9 – Software Evolution</vt:lpstr>
      <vt:lpstr>Topics covered</vt:lpstr>
      <vt:lpstr>Software change</vt:lpstr>
      <vt:lpstr>Importance of evolution</vt:lpstr>
      <vt:lpstr>A spiral model of development and evolution </vt:lpstr>
      <vt:lpstr>Evolution and servicing </vt:lpstr>
      <vt:lpstr>Evolution and servicing</vt:lpstr>
      <vt:lpstr>Evolution processes</vt:lpstr>
      <vt:lpstr>Evolution processes</vt:lpstr>
      <vt:lpstr>Change identification and evolution processes </vt:lpstr>
      <vt:lpstr>The software evolution process </vt:lpstr>
      <vt:lpstr>Change implementation </vt:lpstr>
      <vt:lpstr>Change implementation</vt:lpstr>
      <vt:lpstr>Urgent change requests</vt:lpstr>
      <vt:lpstr>The emergency repair process</vt:lpstr>
      <vt:lpstr>Agile methods and evolution</vt:lpstr>
      <vt:lpstr>Legacy systems</vt:lpstr>
      <vt:lpstr>Legacy systems</vt:lpstr>
      <vt:lpstr>The elements of a legacy system</vt:lpstr>
      <vt:lpstr>Legacy system components</vt:lpstr>
      <vt:lpstr>Legacy system components</vt:lpstr>
      <vt:lpstr>Legacy system layers</vt:lpstr>
      <vt:lpstr>Legacy system replacement</vt:lpstr>
      <vt:lpstr>Legacy system change</vt:lpstr>
      <vt:lpstr>Legacy system management</vt:lpstr>
      <vt:lpstr>Figure 9.13  An example of a legacy system assessment </vt:lpstr>
      <vt:lpstr>Legacy system categories</vt:lpstr>
      <vt:lpstr>Business value assessment</vt:lpstr>
      <vt:lpstr>Issues in business value assessment</vt:lpstr>
      <vt:lpstr>System quality assessment</vt:lpstr>
      <vt:lpstr>Business process assessment</vt:lpstr>
      <vt:lpstr>Factors used in environment assessment </vt:lpstr>
      <vt:lpstr>Factors used in environment assessment</vt:lpstr>
      <vt:lpstr>Factors used in application assessment </vt:lpstr>
      <vt:lpstr>Factors used in application assessment</vt:lpstr>
      <vt:lpstr>System measurement</vt:lpstr>
      <vt:lpstr>Software maintenance</vt:lpstr>
      <vt:lpstr>Software maintenance</vt:lpstr>
      <vt:lpstr>Types of maintenance</vt:lpstr>
      <vt:lpstr>Maintenance effort distribution </vt:lpstr>
      <vt:lpstr>Maintenance costs</vt:lpstr>
      <vt:lpstr>Maintenance costs</vt:lpstr>
      <vt:lpstr>Maintenance prediction</vt:lpstr>
      <vt:lpstr>Maintenance prediction </vt:lpstr>
      <vt:lpstr>Change prediction</vt:lpstr>
      <vt:lpstr>Complexity metrics</vt:lpstr>
      <vt:lpstr>Process metrics</vt:lpstr>
      <vt:lpstr>Software reengineering</vt:lpstr>
      <vt:lpstr>Advantages of reengineering</vt:lpstr>
      <vt:lpstr>The reengineering process </vt:lpstr>
      <vt:lpstr>Reengineering process activities</vt:lpstr>
      <vt:lpstr>Reengineering approaches </vt:lpstr>
      <vt:lpstr>Reengineering cost factors</vt:lpstr>
      <vt:lpstr>Refactoring</vt:lpstr>
      <vt:lpstr>Refactoring and reengineering</vt:lpstr>
      <vt:lpstr>‘Bad smells’ in program code</vt:lpstr>
      <vt:lpstr>‘Bad smells’ in program code</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9</dc:title>
  <dc:creator>Ian Sommerville</dc:creator>
  <cp:lastModifiedBy>Vinh Le</cp:lastModifiedBy>
  <cp:revision>27</cp:revision>
  <dcterms:created xsi:type="dcterms:W3CDTF">2009-12-29T15:27:38Z</dcterms:created>
  <dcterms:modified xsi:type="dcterms:W3CDTF">2021-11-15T23:06:12Z</dcterms:modified>
</cp:coreProperties>
</file>