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media/image3.jpeg" ContentType="image/jpeg"/>
  <Override PartName="/ppt/media/image4.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lnSpc>
                <a:spcPct val="90000"/>
              </a:lnSpc>
              <a:defRPr>
                <a:solidFill>
                  <a:srgbClr val="0000FF"/>
                </a:solidFill>
              </a:defRPr>
            </a:pPr>
            <a:r>
              <a:t>Risk identification</a:t>
            </a:r>
          </a:p>
          <a:p>
            <a:pPr lvl="1" indent="457200">
              <a:lnSpc>
                <a:spcPct val="90000"/>
              </a:lnSpc>
            </a:pPr>
            <a:r>
              <a:t>Identify project, product and business risks</a:t>
            </a:r>
          </a:p>
          <a:p>
            <a:pPr>
              <a:lnSpc>
                <a:spcPct val="90000"/>
              </a:lnSpc>
              <a:defRPr>
                <a:solidFill>
                  <a:srgbClr val="0000FF"/>
                </a:solidFill>
              </a:defRPr>
            </a:pPr>
            <a:r>
              <a:t>Risk analysis</a:t>
            </a:r>
          </a:p>
          <a:p>
            <a:pPr lvl="1" indent="457200">
              <a:lnSpc>
                <a:spcPct val="90000"/>
              </a:lnSpc>
            </a:pPr>
            <a:r>
              <a:t>Assess the likelihood and consequences of these risks</a:t>
            </a:r>
          </a:p>
          <a:p>
            <a:pPr>
              <a:lnSpc>
                <a:spcPct val="90000"/>
              </a:lnSpc>
              <a:defRPr>
                <a:solidFill>
                  <a:srgbClr val="0000FF"/>
                </a:solidFill>
              </a:defRPr>
            </a:pPr>
            <a:r>
              <a:t>Risk planning</a:t>
            </a:r>
          </a:p>
          <a:p>
            <a:pPr lvl="1" indent="457200">
              <a:lnSpc>
                <a:spcPct val="90000"/>
              </a:lnSpc>
            </a:pPr>
            <a:r>
              <a:t>Draw up plans to avoid or minimise the effects of the risk</a:t>
            </a:r>
          </a:p>
          <a:p>
            <a:pPr>
              <a:lnSpc>
                <a:spcPct val="90000"/>
              </a:lnSpc>
              <a:defRPr>
                <a:solidFill>
                  <a:srgbClr val="0000FF"/>
                </a:solidFill>
              </a:defRPr>
            </a:pPr>
            <a:r>
              <a:t>Risk monitoring</a:t>
            </a:r>
          </a:p>
          <a:p>
            <a:pPr lvl="1" indent="457200">
              <a:lnSpc>
                <a:spcPct val="90000"/>
              </a:lnSpc>
            </a:pPr>
            <a:r>
              <a:t>Monitor the risks throughout the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What are some things Alice does to help create a cohesive group dynamic?</a:t>
            </a:r>
          </a:p>
          <a:p>
            <a:pPr marL="171450" indent="-171450">
              <a:buSzPct val="100000"/>
              <a:buFont typeface="Arial"/>
              <a:buChar char="•"/>
            </a:pPr>
            <a:r>
              <a:t>One of the most effective ways of promoting cohesion is to be inclusive.</a:t>
            </a:r>
          </a:p>
          <a:p>
            <a:pPr marL="171450" indent="-171450">
              <a:buSzPct val="100000"/>
              <a:buFont typeface="Arial"/>
              <a:buChar char="•"/>
            </a:pPr>
            <a:r>
              <a:t>Alice arranges regular informal meetings where she tells the other group members what is going on</a:t>
            </a:r>
          </a:p>
          <a:p>
            <a:pPr marL="171450" indent="-171450">
              <a:buSzPct val="100000"/>
              <a:buFont typeface="Arial"/>
              <a:buChar char="•"/>
            </a:pPr>
            <a:r>
              <a:t>She makes a point of involving people in the product deflowerment by asking them to come up with a new ideas derived from their own family experiences</a:t>
            </a:r>
          </a:p>
          <a:p>
            <a:pPr marL="171450" indent="-171450">
              <a:buSzPct val="100000"/>
              <a:buFont typeface="Arial"/>
              <a:buChar char="•"/>
            </a:pPr>
            <a:r>
              <a:t>The “away days” are also good ways of prompting cohesion.  People relax together while they help each outehr lean about new technologies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Same as before – discuss the issues around this rather than reading it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p>
            <a:pPr/>
            <a:r>
              <a:t>Updated 11/14/2022 – Salary.com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n-lt"/>
                <a:ea typeface="+mn-ea"/>
                <a:cs typeface="+mn-cs"/>
                <a:sym typeface="Calibri"/>
              </a:defRPr>
            </a:lvl1pPr>
            <a:lvl2pPr marL="0" indent="0" algn="ctr">
              <a:spcBef>
                <a:spcPts val="700"/>
              </a:spcBef>
              <a:buSzTx/>
              <a:buNone/>
              <a:defRPr sz="3200">
                <a:solidFill>
                  <a:srgbClr val="888888"/>
                </a:solidFill>
                <a:latin typeface="+mn-lt"/>
                <a:ea typeface="+mn-ea"/>
                <a:cs typeface="+mn-cs"/>
                <a:sym typeface="Calibri"/>
              </a:defRPr>
            </a:lvl2pPr>
            <a:lvl3pPr marL="0" indent="0" algn="ctr">
              <a:spcBef>
                <a:spcPts val="700"/>
              </a:spcBef>
              <a:buSzTx/>
              <a:buNone/>
              <a:defRPr sz="3200">
                <a:solidFill>
                  <a:srgbClr val="888888"/>
                </a:solidFill>
                <a:latin typeface="+mn-lt"/>
                <a:ea typeface="+mn-ea"/>
                <a:cs typeface="+mn-cs"/>
                <a:sym typeface="Calibri"/>
              </a:defRPr>
            </a:lvl3pPr>
            <a:lvl4pPr marL="0" indent="0" algn="ctr">
              <a:spcBef>
                <a:spcPts val="700"/>
              </a:spcBef>
              <a:buSzTx/>
              <a:buNone/>
              <a:defRPr sz="3200">
                <a:solidFill>
                  <a:srgbClr val="888888"/>
                </a:solidFill>
                <a:latin typeface="+mn-lt"/>
                <a:ea typeface="+mn-ea"/>
                <a:cs typeface="+mn-cs"/>
                <a:sym typeface="Calibri"/>
              </a:defRPr>
            </a:lvl4pPr>
            <a:lvl5pPr marL="0" indent="0" algn="ctr">
              <a:spcBef>
                <a:spcPts val="700"/>
              </a:spcBef>
              <a:buSzTx/>
              <a:buNone/>
              <a:defRPr sz="32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0">
              <a:spcBef>
                <a:spcPts val="400"/>
              </a:spcBef>
              <a:buSzTx/>
              <a:buNone/>
              <a:defRPr sz="2000">
                <a:solidFill>
                  <a:srgbClr val="888888"/>
                </a:solidFill>
                <a:latin typeface="+mn-lt"/>
                <a:ea typeface="+mn-ea"/>
                <a:cs typeface="+mn-cs"/>
                <a:sym typeface="Calibri"/>
              </a:defRPr>
            </a:lvl2pPr>
            <a:lvl3pPr marL="0" indent="0">
              <a:spcBef>
                <a:spcPts val="400"/>
              </a:spcBef>
              <a:buSzTx/>
              <a:buNone/>
              <a:defRPr sz="2000">
                <a:solidFill>
                  <a:srgbClr val="888888"/>
                </a:solidFill>
                <a:latin typeface="+mn-lt"/>
                <a:ea typeface="+mn-ea"/>
                <a:cs typeface="+mn-cs"/>
                <a:sym typeface="Calibri"/>
              </a:defRPr>
            </a:lvl3pPr>
            <a:lvl4pPr marL="0" indent="0">
              <a:spcBef>
                <a:spcPts val="400"/>
              </a:spcBef>
              <a:buSzTx/>
              <a:buNone/>
              <a:defRPr sz="2000">
                <a:solidFill>
                  <a:srgbClr val="888888"/>
                </a:solidFill>
                <a:latin typeface="+mn-lt"/>
                <a:ea typeface="+mn-ea"/>
                <a:cs typeface="+mn-cs"/>
                <a:sym typeface="Calibri"/>
              </a:defRPr>
            </a:lvl4pPr>
            <a:lvl5pPr marL="0" indent="0">
              <a:spcBef>
                <a:spcPts val="400"/>
              </a:spcBef>
              <a:buSzTx/>
              <a:buNone/>
              <a:defRPr sz="20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n-lt"/>
                <a:ea typeface="+mn-ea"/>
                <a:cs typeface="+mn-cs"/>
                <a:sym typeface="Calibri"/>
              </a:defRPr>
            </a:lvl1pPr>
            <a:lvl2pPr marL="0" indent="0">
              <a:buSzTx/>
              <a:buFont typeface="Arial"/>
              <a:buNone/>
              <a:defRPr sz="2800">
                <a:solidFill>
                  <a:srgbClr val="000000"/>
                </a:solidFill>
                <a:latin typeface="+mn-lt"/>
                <a:ea typeface="+mn-ea"/>
                <a:cs typeface="+mn-cs"/>
                <a:sym typeface="Calibri"/>
              </a:defRPr>
            </a:lvl2pPr>
            <a:lvl3pPr marL="1234438" indent="-320038">
              <a:buFont typeface="Arial"/>
              <a:defRPr sz="2800">
                <a:solidFill>
                  <a:srgbClr val="000000"/>
                </a:solidFill>
                <a:latin typeface="+mn-lt"/>
                <a:ea typeface="+mn-ea"/>
                <a:cs typeface="+mn-cs"/>
                <a:sym typeface="Calibri"/>
              </a:defRPr>
            </a:lvl3pPr>
            <a:lvl4pPr marL="1727200" indent="-355600">
              <a:buFont typeface="Arial"/>
              <a:defRPr sz="2800">
                <a:solidFill>
                  <a:srgbClr val="000000"/>
                </a:solidFill>
                <a:latin typeface="+mn-lt"/>
                <a:ea typeface="+mn-ea"/>
                <a:cs typeface="+mn-cs"/>
                <a:sym typeface="Calibri"/>
              </a:defRPr>
            </a:lvl4pPr>
            <a:lvl5pPr marL="2184400" indent="-355600">
              <a:buFont typeface="Arial"/>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5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n-lt"/>
                <a:ea typeface="+mn-ea"/>
                <a:cs typeface="+mn-cs"/>
                <a:sym typeface="Calibri"/>
              </a:defRPr>
            </a:lvl1pPr>
            <a:lvl2pPr marL="0" indent="0">
              <a:spcBef>
                <a:spcPts val="500"/>
              </a:spcBef>
              <a:buSzTx/>
              <a:buNone/>
              <a:defRPr b="1">
                <a:solidFill>
                  <a:srgbClr val="000000"/>
                </a:solidFill>
                <a:latin typeface="+mn-lt"/>
                <a:ea typeface="+mn-ea"/>
                <a:cs typeface="+mn-cs"/>
                <a:sym typeface="Calibri"/>
              </a:defRPr>
            </a:lvl2pPr>
            <a:lvl3pPr marL="0" indent="0">
              <a:spcBef>
                <a:spcPts val="500"/>
              </a:spcBef>
              <a:buSzTx/>
              <a:buNone/>
              <a:defRPr b="1">
                <a:solidFill>
                  <a:srgbClr val="000000"/>
                </a:solidFill>
                <a:latin typeface="+mn-lt"/>
                <a:ea typeface="+mn-ea"/>
                <a:cs typeface="+mn-cs"/>
                <a:sym typeface="Calibri"/>
              </a:defRPr>
            </a:lvl3pPr>
            <a:lvl4pPr marL="0" indent="0">
              <a:spcBef>
                <a:spcPts val="500"/>
              </a:spcBef>
              <a:buSzTx/>
              <a:buNone/>
              <a:defRPr b="1">
                <a:solidFill>
                  <a:srgbClr val="000000"/>
                </a:solidFill>
                <a:latin typeface="+mn-lt"/>
                <a:ea typeface="+mn-ea"/>
                <a:cs typeface="+mn-cs"/>
                <a:sym typeface="Calibri"/>
              </a:defRPr>
            </a:lvl4pPr>
            <a:lvl5pPr marL="0" indent="0">
              <a:spcBef>
                <a:spcPts val="500"/>
              </a:spcBef>
              <a:buSzTx/>
              <a:buNone/>
              <a:defRPr b="1">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n-lt"/>
                <a:ea typeface="+mn-ea"/>
                <a:cs typeface="+mn-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9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3"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4"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n-lt"/>
                <a:ea typeface="+mn-ea"/>
                <a:cs typeface="+mn-cs"/>
                <a:sym typeface="Calibri"/>
              </a:defRPr>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6"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07"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08"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n-lt"/>
                <a:ea typeface="+mn-ea"/>
                <a:cs typeface="+mn-cs"/>
                <a:sym typeface="Calibri"/>
              </a:defRPr>
            </a:lvl1pPr>
            <a:lvl2pPr marL="0" indent="0">
              <a:spcBef>
                <a:spcPts val="300"/>
              </a:spcBef>
              <a:buSzTx/>
              <a:buNone/>
              <a:defRPr sz="1400">
                <a:solidFill>
                  <a:srgbClr val="000000"/>
                </a:solidFill>
                <a:latin typeface="+mn-lt"/>
                <a:ea typeface="+mn-ea"/>
                <a:cs typeface="+mn-cs"/>
                <a:sym typeface="Calibri"/>
              </a:defRPr>
            </a:lvl2pPr>
            <a:lvl3pPr marL="0" indent="0">
              <a:spcBef>
                <a:spcPts val="300"/>
              </a:spcBef>
              <a:buSzTx/>
              <a:buNone/>
              <a:defRPr sz="1400">
                <a:solidFill>
                  <a:srgbClr val="000000"/>
                </a:solidFill>
                <a:latin typeface="+mn-lt"/>
                <a:ea typeface="+mn-ea"/>
                <a:cs typeface="+mn-cs"/>
                <a:sym typeface="Calibri"/>
              </a:defRPr>
            </a:lvl3pPr>
            <a:lvl4pPr marL="0" indent="0">
              <a:spcBef>
                <a:spcPts val="300"/>
              </a:spcBef>
              <a:buSzTx/>
              <a:buNone/>
              <a:defRPr sz="1400">
                <a:solidFill>
                  <a:srgbClr val="000000"/>
                </a:solidFill>
                <a:latin typeface="+mn-lt"/>
                <a:ea typeface="+mn-ea"/>
                <a:cs typeface="+mn-cs"/>
                <a:sym typeface="Calibri"/>
              </a:defRPr>
            </a:lvl4pPr>
            <a:lvl5pPr marL="0" indent="0">
              <a:spcBef>
                <a:spcPts val="300"/>
              </a:spcBef>
              <a:buSzTx/>
              <a:buNone/>
              <a:defRPr sz="1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19" name="Title 1"/>
          <p:cNvSpPr txBox="1"/>
          <p:nvPr>
            <p:ph type="ctrTitle"/>
          </p:nvPr>
        </p:nvSpPr>
        <p:spPr>
          <a:xfrm>
            <a:off x="685800" y="1540491"/>
            <a:ext cx="7772400" cy="1470027"/>
          </a:xfrm>
          <a:prstGeom prst="rect">
            <a:avLst/>
          </a:prstGeom>
        </p:spPr>
        <p:txBody>
          <a:bodyPr/>
          <a:lstStyle/>
          <a:p>
            <a:pPr/>
            <a:r>
              <a:t>Chapter 22 – Project Management</a:t>
            </a:r>
          </a:p>
        </p:txBody>
      </p:sp>
      <p:sp>
        <p:nvSpPr>
          <p:cNvPr id="120"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n-lt"/>
                <a:ea typeface="+mn-ea"/>
                <a:cs typeface="+mn-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n-lt"/>
                <a:ea typeface="+mn-ea"/>
                <a:cs typeface="+mn-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n-lt"/>
                <a:ea typeface="+mn-ea"/>
                <a:cs typeface="+mn-cs"/>
                <a:sym typeface="Calibri"/>
              </a:defRPr>
            </a:pPr>
            <a:r>
              <a:t>Pearson Education, Addison-Wesley</a:t>
            </a:r>
          </a:p>
        </p:txBody>
      </p:sp>
      <p:sp>
        <p:nvSpPr>
          <p:cNvPr id="122" name="Rectangle 6"/>
          <p:cNvSpPr txBox="1"/>
          <p:nvPr/>
        </p:nvSpPr>
        <p:spPr>
          <a:xfrm>
            <a:off x="642593" y="5350856"/>
            <a:ext cx="8052731"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mn-lt"/>
                <a:ea typeface="+mn-ea"/>
                <a:cs typeface="+mn-cs"/>
                <a:sym typeface="Calibri"/>
              </a:defRPr>
            </a:pPr>
            <a:r>
              <a:t>Note: These are a slightly modified version of Chapter 22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
        <p:nvSpPr>
          <p:cNvPr id="123" name="TextBox 4"/>
          <p:cNvSpPr txBox="1"/>
          <p:nvPr/>
        </p:nvSpPr>
        <p:spPr>
          <a:xfrm>
            <a:off x="510856" y="703263"/>
            <a:ext cx="3001488"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November 12,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67" name="Title 1"/>
          <p:cNvSpPr txBox="1"/>
          <p:nvPr>
            <p:ph type="title"/>
          </p:nvPr>
        </p:nvSpPr>
        <p:spPr>
          <a:xfrm>
            <a:off x="457200" y="2240377"/>
            <a:ext cx="8229600" cy="1143001"/>
          </a:xfrm>
          <a:prstGeom prst="rect">
            <a:avLst/>
          </a:prstGeom>
        </p:spPr>
        <p:txBody>
          <a:bodyPr/>
          <a:lstStyle>
            <a:lvl1pPr algn="ctr"/>
          </a:lstStyle>
          <a:p>
            <a:pPr/>
            <a:r>
              <a:t>Risk management</a:t>
            </a:r>
          </a:p>
        </p:txBody>
      </p:sp>
      <p:sp>
        <p:nvSpPr>
          <p:cNvPr id="16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 name="Picture 5" descr="Picture 5"/>
          <p:cNvPicPr>
            <a:picLocks noChangeAspect="1"/>
          </p:cNvPicPr>
          <p:nvPr/>
        </p:nvPicPr>
        <p:blipFill>
          <a:blip r:embed="rId2">
            <a:extLst/>
          </a:blip>
          <a:stretch>
            <a:fillRect/>
          </a:stretch>
        </p:blipFill>
        <p:spPr>
          <a:xfrm>
            <a:off x="1271016" y="3183382"/>
            <a:ext cx="6601970" cy="31729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72" name="Rectangle 2"/>
          <p:cNvSpPr txBox="1"/>
          <p:nvPr>
            <p:ph type="title"/>
          </p:nvPr>
        </p:nvSpPr>
        <p:spPr>
          <a:xfrm>
            <a:off x="457199" y="274638"/>
            <a:ext cx="7293234" cy="1143001"/>
          </a:xfrm>
          <a:prstGeom prst="rect">
            <a:avLst/>
          </a:prstGeom>
        </p:spPr>
        <p:txBody>
          <a:bodyPr/>
          <a:lstStyle/>
          <a:p>
            <a:pPr/>
            <a:r>
              <a:t>Risk management</a:t>
            </a:r>
          </a:p>
        </p:txBody>
      </p:sp>
      <p:sp>
        <p:nvSpPr>
          <p:cNvPr id="173" name="Rectangle 3"/>
          <p:cNvSpPr txBox="1"/>
          <p:nvPr>
            <p:ph type="body" idx="1"/>
          </p:nvPr>
        </p:nvSpPr>
        <p:spPr>
          <a:xfrm>
            <a:off x="457200" y="1600200"/>
            <a:ext cx="8229600" cy="4525963"/>
          </a:xfrm>
          <a:prstGeom prst="rect">
            <a:avLst/>
          </a:prstGeom>
        </p:spPr>
        <p:txBody>
          <a:bodyPr lIns="45898" tIns="45898" rIns="45898" bIns="45898"/>
          <a:lstStyle/>
          <a:p>
            <a:pPr>
              <a:lnSpc>
                <a:spcPct val="90000"/>
              </a:lnSpc>
              <a:defRPr>
                <a:solidFill>
                  <a:srgbClr val="0000FF"/>
                </a:solidFill>
              </a:defRPr>
            </a:pPr>
            <a:r>
              <a:t>Risk management </a:t>
            </a:r>
            <a:r>
              <a:rPr>
                <a:solidFill>
                  <a:srgbClr val="46424D"/>
                </a:solidFill>
              </a:rPr>
              <a:t>is concerned with identifying risks and drawing up plans to minimise their effect on a project</a:t>
            </a:r>
            <a:endParaRPr>
              <a:solidFill>
                <a:srgbClr val="46424D"/>
              </a:solidFill>
            </a:endParaRPr>
          </a:p>
          <a:p>
            <a:pPr>
              <a:lnSpc>
                <a:spcPct val="90000"/>
              </a:lnSpc>
            </a:pPr>
            <a:r>
              <a:t>Software risk management is important because of the inherent </a:t>
            </a:r>
            <a:r>
              <a:rPr>
                <a:solidFill>
                  <a:srgbClr val="0000FF"/>
                </a:solidFill>
              </a:rPr>
              <a:t>uncertainties</a:t>
            </a:r>
            <a:r>
              <a:t> in software development </a:t>
            </a:r>
          </a:p>
          <a:p>
            <a:pPr lvl="1" marL="742950" indent="-285750">
              <a:lnSpc>
                <a:spcPct val="90000"/>
              </a:lnSpc>
              <a:spcBef>
                <a:spcPts val="300"/>
              </a:spcBef>
              <a:defRPr sz="2000"/>
            </a:pPr>
            <a:r>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t>You have to </a:t>
            </a:r>
            <a:r>
              <a:rPr>
                <a:solidFill>
                  <a:srgbClr val="0000FF"/>
                </a:solidFill>
              </a:rPr>
              <a:t>anticipate risks</a:t>
            </a:r>
            <a:r>
              <a:t>, understand the impact of these risks on the project, the product and the business, and </a:t>
            </a:r>
            <a:r>
              <a:rPr>
                <a:solidFill>
                  <a:srgbClr val="0000FF"/>
                </a:solidFill>
              </a:rPr>
              <a:t>take steps to avoid these risks </a:t>
            </a:r>
          </a:p>
        </p:txBody>
      </p:sp>
      <p:sp>
        <p:nvSpPr>
          <p:cNvPr id="17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77" name="Title 1"/>
          <p:cNvSpPr txBox="1"/>
          <p:nvPr>
            <p:ph type="title"/>
          </p:nvPr>
        </p:nvSpPr>
        <p:spPr>
          <a:xfrm>
            <a:off x="457199" y="274638"/>
            <a:ext cx="7293234" cy="1143001"/>
          </a:xfrm>
          <a:prstGeom prst="rect">
            <a:avLst/>
          </a:prstGeom>
        </p:spPr>
        <p:txBody>
          <a:bodyPr/>
          <a:lstStyle/>
          <a:p>
            <a:pPr/>
            <a:r>
              <a:t>Risk classification</a:t>
            </a:r>
          </a:p>
        </p:txBody>
      </p:sp>
      <p:sp>
        <p:nvSpPr>
          <p:cNvPr id="178" name="Content Placeholder 2"/>
          <p:cNvSpPr txBox="1"/>
          <p:nvPr>
            <p:ph type="body" idx="1"/>
          </p:nvPr>
        </p:nvSpPr>
        <p:spPr>
          <a:xfrm>
            <a:off x="457200" y="1600200"/>
            <a:ext cx="8229600" cy="4525963"/>
          </a:xfrm>
          <a:prstGeom prst="rect">
            <a:avLst/>
          </a:prstGeom>
        </p:spPr>
        <p:txBody>
          <a:bodyPr/>
          <a:lstStyle/>
          <a:p>
            <a:pPr>
              <a:lnSpc>
                <a:spcPct val="90000"/>
              </a:lnSpc>
            </a:pPr>
            <a:r>
              <a:t>There are </a:t>
            </a:r>
            <a:r>
              <a:rPr>
                <a:solidFill>
                  <a:srgbClr val="0000FF"/>
                </a:solidFill>
              </a:rPr>
              <a:t>two dimensions of risk classification</a:t>
            </a:r>
            <a:endParaRPr>
              <a:solidFill>
                <a:srgbClr val="0000FF"/>
              </a:solidFill>
            </a:endParaRPr>
          </a:p>
          <a:p>
            <a:pPr lvl="1" marL="742950" indent="-285750">
              <a:lnSpc>
                <a:spcPct val="90000"/>
              </a:lnSpc>
              <a:spcBef>
                <a:spcPts val="300"/>
              </a:spcBef>
              <a:defRPr sz="2000"/>
            </a:pPr>
            <a:r>
              <a:t>The type of risk (technical, organizational, etc.) </a:t>
            </a:r>
          </a:p>
          <a:p>
            <a:pPr lvl="1" marL="742950" indent="-285750">
              <a:lnSpc>
                <a:spcPct val="90000"/>
              </a:lnSpc>
              <a:spcBef>
                <a:spcPts val="300"/>
              </a:spcBef>
              <a:defRPr sz="2000"/>
            </a:pPr>
            <a:r>
              <a:t>What is affected by the risk</a:t>
            </a:r>
          </a:p>
          <a:p>
            <a:pPr>
              <a:lnSpc>
                <a:spcPct val="90000"/>
              </a:lnSpc>
              <a:defRPr i="1">
                <a:solidFill>
                  <a:srgbClr val="0000FF"/>
                </a:solidFill>
              </a:defRPr>
            </a:pPr>
            <a:r>
              <a:t>Project risks </a:t>
            </a:r>
            <a:r>
              <a:rPr i="0">
                <a:solidFill>
                  <a:srgbClr val="46424D"/>
                </a:solidFill>
              </a:rPr>
              <a:t>affect schedule or resources</a:t>
            </a:r>
            <a:endParaRPr i="0">
              <a:solidFill>
                <a:srgbClr val="46424D"/>
              </a:solidFill>
            </a:endParaRPr>
          </a:p>
          <a:p>
            <a:pPr>
              <a:lnSpc>
                <a:spcPct val="90000"/>
              </a:lnSpc>
              <a:defRPr i="1">
                <a:solidFill>
                  <a:srgbClr val="0000FF"/>
                </a:solidFill>
              </a:defRPr>
            </a:pPr>
            <a:r>
              <a:t>Product risks </a:t>
            </a:r>
            <a:r>
              <a:rPr i="0">
                <a:solidFill>
                  <a:srgbClr val="46424D"/>
                </a:solidFill>
              </a:rPr>
              <a:t>affect the quality or performance of the software being developed</a:t>
            </a:r>
            <a:endParaRPr i="0">
              <a:solidFill>
                <a:srgbClr val="46424D"/>
              </a:solidFill>
            </a:endParaRPr>
          </a:p>
          <a:p>
            <a:pPr>
              <a:lnSpc>
                <a:spcPct val="90000"/>
              </a:lnSpc>
              <a:defRPr i="1">
                <a:solidFill>
                  <a:srgbClr val="0000FF"/>
                </a:solidFill>
              </a:defRPr>
            </a:pPr>
            <a:r>
              <a:t>Business risks</a:t>
            </a:r>
            <a:r>
              <a:rPr>
                <a:solidFill>
                  <a:srgbClr val="46424D"/>
                </a:solidFill>
              </a:rPr>
              <a:t> </a:t>
            </a:r>
            <a:r>
              <a:rPr i="0">
                <a:solidFill>
                  <a:srgbClr val="46424D"/>
                </a:solidFill>
              </a:rPr>
              <a:t>affect the organization developing or procuring the software</a:t>
            </a:r>
          </a:p>
        </p:txBody>
      </p:sp>
      <p:sp>
        <p:nvSpPr>
          <p:cNvPr id="17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82" name="Title 1"/>
          <p:cNvSpPr txBox="1"/>
          <p:nvPr>
            <p:ph type="title"/>
          </p:nvPr>
        </p:nvSpPr>
        <p:spPr>
          <a:xfrm>
            <a:off x="457199" y="274638"/>
            <a:ext cx="7293234" cy="1143001"/>
          </a:xfrm>
          <a:prstGeom prst="rect">
            <a:avLst/>
          </a:prstGeom>
        </p:spPr>
        <p:txBody>
          <a:bodyPr/>
          <a:lstStyle/>
          <a:p>
            <a:pPr/>
            <a:r>
              <a:t>Examples of project, product, and business risks </a:t>
            </a:r>
          </a:p>
        </p:txBody>
      </p:sp>
      <p:graphicFrame>
        <p:nvGraphicFramePr>
          <p:cNvPr id="183" name="Content Placeholder 3"/>
          <p:cNvGraphicFramePr/>
          <p:nvPr/>
        </p:nvGraphicFramePr>
        <p:xfrm>
          <a:off x="457200" y="1600200"/>
          <a:ext cx="8229600" cy="3708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50546"/>
                <a:gridCol w="2026745"/>
                <a:gridCol w="4052308"/>
              </a:tblGrid>
              <a:tr h="370840">
                <a:tc>
                  <a:txBody>
                    <a:bodyPr/>
                    <a:lstStyle/>
                    <a:p>
                      <a:pPr algn="just">
                        <a:defRPr b="0" sz="1800">
                          <a:solidFill>
                            <a:srgbClr val="000000"/>
                          </a:solidFill>
                        </a:defRPr>
                      </a:pPr>
                      <a:r>
                        <a:rPr b="1" sz="1400">
                          <a:latin typeface="Arial"/>
                          <a:ea typeface="Arial"/>
                          <a:cs typeface="Arial"/>
                          <a:sym typeface="Arial"/>
                        </a:rPr>
                        <a:t>Risk</a:t>
                      </a:r>
                    </a:p>
                  </a:txBody>
                  <a:tcPr marL="73025" marR="73025" marT="73025" marB="73025" anchor="t" anchorCtr="0" horzOverflow="overflow"/>
                </a:tc>
                <a:tc>
                  <a:txBody>
                    <a:bodyPr/>
                    <a:lstStyle/>
                    <a:p>
                      <a:pPr algn="just">
                        <a:defRPr b="0" sz="1800">
                          <a:solidFill>
                            <a:srgbClr val="000000"/>
                          </a:solidFill>
                        </a:defRPr>
                      </a:pPr>
                      <a:r>
                        <a:rPr b="1" sz="1400">
                          <a:latin typeface="Arial"/>
                          <a:ea typeface="Arial"/>
                          <a:cs typeface="Arial"/>
                          <a:sym typeface="Arial"/>
                        </a:rPr>
                        <a:t>Affects</a:t>
                      </a:r>
                    </a:p>
                  </a:txBody>
                  <a:tcPr marL="73025" marR="73025" marT="73025" marB="73025" anchor="t" anchorCtr="0" horzOverflow="overflow"/>
                </a:tc>
                <a:tc>
                  <a:txBody>
                    <a:bodyPr/>
                    <a:lstStyle/>
                    <a:p>
                      <a:pPr algn="just">
                        <a:defRPr b="0" sz="1800">
                          <a:solidFill>
                            <a:srgbClr val="000000"/>
                          </a:solidFill>
                        </a:defRPr>
                      </a:pPr>
                      <a:r>
                        <a:rPr b="1" sz="1400">
                          <a:latin typeface="Arial"/>
                          <a:ea typeface="Arial"/>
                          <a:cs typeface="Arial"/>
                          <a:sym typeface="Arial"/>
                        </a:rPr>
                        <a:t>Description</a:t>
                      </a:r>
                    </a:p>
                  </a:txBody>
                  <a:tcPr marL="73025" marR="73025" marT="73025" marB="73025" anchor="t" anchorCtr="0" horzOverflow="overflow"/>
                </a:tc>
              </a:tr>
              <a:tr h="370840">
                <a:tc>
                  <a:txBody>
                    <a:bodyPr/>
                    <a:lstStyle/>
                    <a:p>
                      <a:pPr algn="l">
                        <a:defRPr sz="1800"/>
                      </a:pPr>
                      <a:r>
                        <a:rPr sz="1400">
                          <a:latin typeface="Arial"/>
                          <a:ea typeface="Arial"/>
                          <a:cs typeface="Arial"/>
                          <a:sym typeface="Arial"/>
                        </a:rPr>
                        <a:t>Staff turnover</a:t>
                      </a:r>
                    </a:p>
                  </a:txBody>
                  <a:tcPr marL="0" marR="0" marT="0" marB="0" anchor="t" anchorCtr="0" horzOverflow="overflow"/>
                </a:tc>
                <a:tc>
                  <a:txBody>
                    <a:bodyPr/>
                    <a:lstStyle/>
                    <a:p>
                      <a:pPr algn="l">
                        <a:defRPr sz="1800"/>
                      </a:pPr>
                      <a:r>
                        <a:rPr sz="1400">
                          <a:latin typeface="Arial"/>
                          <a:ea typeface="Arial"/>
                          <a:cs typeface="Arial"/>
                          <a:sym typeface="Arial"/>
                        </a:rPr>
                        <a:t>Project</a:t>
                      </a:r>
                    </a:p>
                  </a:txBody>
                  <a:tcPr marL="0" marR="0" marT="0" marB="0" anchor="t" anchorCtr="0" horzOverflow="overflow"/>
                </a:tc>
                <a:tc>
                  <a:txBody>
                    <a:bodyPr/>
                    <a:lstStyle/>
                    <a:p>
                      <a:pPr algn="just">
                        <a:defRPr sz="1800"/>
                      </a:pPr>
                      <a:r>
                        <a:rPr sz="1400">
                          <a:latin typeface="Arial"/>
                          <a:ea typeface="Arial"/>
                          <a:cs typeface="Arial"/>
                          <a:sym typeface="Arial"/>
                        </a:rPr>
                        <a:t>Experienced staff will leave the project before it is finished.</a:t>
                      </a:r>
                    </a:p>
                  </a:txBody>
                  <a:tcPr marL="0" marR="0" marT="0" marB="0" anchor="t" anchorCtr="0" horzOverflow="overflow"/>
                </a:tc>
              </a:tr>
              <a:tr h="370840">
                <a:tc>
                  <a:txBody>
                    <a:bodyPr/>
                    <a:lstStyle/>
                    <a:p>
                      <a:pPr algn="l">
                        <a:defRPr sz="1800"/>
                      </a:pPr>
                      <a:r>
                        <a:rPr sz="1400">
                          <a:latin typeface="Arial"/>
                          <a:ea typeface="Arial"/>
                          <a:cs typeface="Arial"/>
                          <a:sym typeface="Arial"/>
                        </a:rPr>
                        <a:t>Management change</a:t>
                      </a:r>
                    </a:p>
                  </a:txBody>
                  <a:tcPr marL="0" marR="0" marT="0" marB="0" anchor="t" anchorCtr="0" horzOverflow="overflow"/>
                </a:tc>
                <a:tc>
                  <a:txBody>
                    <a:bodyPr/>
                    <a:lstStyle/>
                    <a:p>
                      <a:pPr algn="l">
                        <a:defRPr sz="1800"/>
                      </a:pPr>
                      <a:r>
                        <a:rPr sz="1400">
                          <a:latin typeface="Arial"/>
                          <a:ea typeface="Arial"/>
                          <a:cs typeface="Arial"/>
                          <a:sym typeface="Arial"/>
                        </a:rPr>
                        <a:t>Project </a:t>
                      </a:r>
                    </a:p>
                  </a:txBody>
                  <a:tcPr marL="0" marR="0" marT="0" marB="0" anchor="t" anchorCtr="0" horzOverflow="overflow"/>
                </a:tc>
                <a:tc>
                  <a:txBody>
                    <a:bodyPr/>
                    <a:lstStyle/>
                    <a:p>
                      <a:pPr algn="just">
                        <a:defRPr sz="1800"/>
                      </a:pPr>
                      <a:r>
                        <a:rPr sz="1400">
                          <a:latin typeface="Arial"/>
                          <a:ea typeface="Arial"/>
                          <a:cs typeface="Arial"/>
                          <a:sym typeface="Arial"/>
                        </a:rPr>
                        <a:t>There will be a change of organizational management with different priorities.</a:t>
                      </a:r>
                    </a:p>
                  </a:txBody>
                  <a:tcPr marL="0" marR="0" marT="0" marB="0" anchor="t" anchorCtr="0" horzOverflow="overflow"/>
                </a:tc>
              </a:tr>
              <a:tr h="370840">
                <a:tc>
                  <a:txBody>
                    <a:bodyPr/>
                    <a:lstStyle/>
                    <a:p>
                      <a:pPr algn="l">
                        <a:defRPr sz="1800"/>
                      </a:pPr>
                      <a:r>
                        <a:rPr sz="1400">
                          <a:latin typeface="Arial"/>
                          <a:ea typeface="Arial"/>
                          <a:cs typeface="Arial"/>
                          <a:sym typeface="Arial"/>
                        </a:rPr>
                        <a:t>Hardware unavailability</a:t>
                      </a:r>
                    </a:p>
                  </a:txBody>
                  <a:tcPr marL="0" marR="0" marT="0" marB="0" anchor="t" anchorCtr="0" horzOverflow="overflow"/>
                </a:tc>
                <a:tc>
                  <a:txBody>
                    <a:bodyPr/>
                    <a:lstStyle/>
                    <a:p>
                      <a:pPr algn="l">
                        <a:defRPr sz="1800"/>
                      </a:pPr>
                      <a:r>
                        <a:rPr sz="1400">
                          <a:latin typeface="Arial"/>
                          <a:ea typeface="Arial"/>
                          <a:cs typeface="Arial"/>
                          <a:sym typeface="Arial"/>
                        </a:rPr>
                        <a:t>Project</a:t>
                      </a:r>
                    </a:p>
                  </a:txBody>
                  <a:tcPr marL="0" marR="0" marT="0" marB="0" anchor="t" anchorCtr="0" horzOverflow="overflow"/>
                </a:tc>
                <a:tc>
                  <a:txBody>
                    <a:bodyPr/>
                    <a:lstStyle/>
                    <a:p>
                      <a:pPr algn="just">
                        <a:defRPr sz="1800"/>
                      </a:pPr>
                      <a:r>
                        <a:rPr sz="1400">
                          <a:latin typeface="Arial"/>
                          <a:ea typeface="Arial"/>
                          <a:cs typeface="Arial"/>
                          <a:sym typeface="Arial"/>
                        </a:rPr>
                        <a:t>Hardware that is essential for the project will not be delivered on schedule.</a:t>
                      </a:r>
                    </a:p>
                  </a:txBody>
                  <a:tcPr marL="0" marR="0" marT="0" marB="0" anchor="t" anchorCtr="0" horzOverflow="overflow"/>
                </a:tc>
              </a:tr>
              <a:tr h="370840">
                <a:tc>
                  <a:txBody>
                    <a:bodyPr/>
                    <a:lstStyle/>
                    <a:p>
                      <a:pPr algn="l">
                        <a:defRPr sz="1800"/>
                      </a:pPr>
                      <a:r>
                        <a:rPr sz="1400">
                          <a:latin typeface="Arial"/>
                          <a:ea typeface="Arial"/>
                          <a:cs typeface="Arial"/>
                          <a:sym typeface="Arial"/>
                        </a:rPr>
                        <a:t>Requirements change</a:t>
                      </a:r>
                    </a:p>
                  </a:txBody>
                  <a:tcPr marL="0" marR="0" marT="0" marB="0" anchor="t" anchorCtr="0" horzOverflow="overflow"/>
                </a:tc>
                <a:tc>
                  <a:txBody>
                    <a:bodyPr/>
                    <a:lstStyle/>
                    <a:p>
                      <a:pPr algn="l">
                        <a:defRPr sz="1800"/>
                      </a:pPr>
                      <a:r>
                        <a:rPr sz="1400">
                          <a:latin typeface="Arial"/>
                          <a:ea typeface="Arial"/>
                          <a:cs typeface="Arial"/>
                          <a:sym typeface="Arial"/>
                        </a:rPr>
                        <a:t>Project and product</a:t>
                      </a:r>
                    </a:p>
                  </a:txBody>
                  <a:tcPr marL="0" marR="0" marT="0" marB="0" anchor="t" anchorCtr="0" horzOverflow="overflow"/>
                </a:tc>
                <a:tc>
                  <a:txBody>
                    <a:bodyPr/>
                    <a:lstStyle/>
                    <a:p>
                      <a:pPr algn="just">
                        <a:defRPr sz="1800"/>
                      </a:pPr>
                      <a:r>
                        <a:rPr sz="1400">
                          <a:latin typeface="Arial"/>
                          <a:ea typeface="Arial"/>
                          <a:cs typeface="Arial"/>
                          <a:sym typeface="Arial"/>
                        </a:rPr>
                        <a:t>There will be a larger number of changes to the requirements than anticipated.</a:t>
                      </a:r>
                    </a:p>
                  </a:txBody>
                  <a:tcPr marL="0" marR="0" marT="0" marB="0" anchor="t" anchorCtr="0" horzOverflow="overflow"/>
                </a:tc>
              </a:tr>
              <a:tr h="370840">
                <a:tc>
                  <a:txBody>
                    <a:bodyPr/>
                    <a:lstStyle/>
                    <a:p>
                      <a:pPr algn="l">
                        <a:defRPr sz="1800"/>
                      </a:pPr>
                      <a:r>
                        <a:rPr sz="1400">
                          <a:latin typeface="Arial"/>
                          <a:ea typeface="Arial"/>
                          <a:cs typeface="Arial"/>
                          <a:sym typeface="Arial"/>
                        </a:rPr>
                        <a:t>Specification delays</a:t>
                      </a:r>
                    </a:p>
                  </a:txBody>
                  <a:tcPr marL="0" marR="0" marT="0" marB="0" anchor="t" anchorCtr="0" horzOverflow="overflow"/>
                </a:tc>
                <a:tc>
                  <a:txBody>
                    <a:bodyPr/>
                    <a:lstStyle/>
                    <a:p>
                      <a:pPr algn="l">
                        <a:defRPr sz="1800"/>
                      </a:pPr>
                      <a:r>
                        <a:rPr sz="1400">
                          <a:latin typeface="Arial"/>
                          <a:ea typeface="Arial"/>
                          <a:cs typeface="Arial"/>
                          <a:sym typeface="Arial"/>
                        </a:rPr>
                        <a:t>Project and product</a:t>
                      </a:r>
                    </a:p>
                  </a:txBody>
                  <a:tcPr marL="0" marR="0" marT="0" marB="0" anchor="t" anchorCtr="0" horzOverflow="overflow"/>
                </a:tc>
                <a:tc>
                  <a:txBody>
                    <a:bodyPr/>
                    <a:lstStyle/>
                    <a:p>
                      <a:pPr algn="just">
                        <a:defRPr sz="1800"/>
                      </a:pPr>
                      <a:r>
                        <a:rPr sz="1400">
                          <a:latin typeface="Arial"/>
                          <a:ea typeface="Arial"/>
                          <a:cs typeface="Arial"/>
                          <a:sym typeface="Arial"/>
                        </a:rPr>
                        <a:t>Specifications of essential interfaces are not available on schedule.</a:t>
                      </a:r>
                    </a:p>
                  </a:txBody>
                  <a:tcPr marL="0" marR="0" marT="0" marB="0" anchor="t" anchorCtr="0" horzOverflow="overflow"/>
                </a:tc>
              </a:tr>
              <a:tr h="370840">
                <a:tc>
                  <a:txBody>
                    <a:bodyPr/>
                    <a:lstStyle/>
                    <a:p>
                      <a:pPr algn="l">
                        <a:defRPr sz="1800"/>
                      </a:pPr>
                      <a:r>
                        <a:rPr sz="1400">
                          <a:latin typeface="Arial"/>
                          <a:ea typeface="Arial"/>
                          <a:cs typeface="Arial"/>
                          <a:sym typeface="Arial"/>
                        </a:rPr>
                        <a:t>Size underestimate</a:t>
                      </a:r>
                    </a:p>
                  </a:txBody>
                  <a:tcPr marL="0" marR="0" marT="0" marB="0" anchor="t" anchorCtr="0" horzOverflow="overflow"/>
                </a:tc>
                <a:tc>
                  <a:txBody>
                    <a:bodyPr/>
                    <a:lstStyle/>
                    <a:p>
                      <a:pPr algn="l">
                        <a:defRPr sz="1800"/>
                      </a:pPr>
                      <a:r>
                        <a:rPr sz="1400">
                          <a:latin typeface="Arial"/>
                          <a:ea typeface="Arial"/>
                          <a:cs typeface="Arial"/>
                          <a:sym typeface="Arial"/>
                        </a:rPr>
                        <a:t>Project and product</a:t>
                      </a:r>
                    </a:p>
                  </a:txBody>
                  <a:tcPr marL="0" marR="0" marT="0" marB="0" anchor="t" anchorCtr="0" horzOverflow="overflow"/>
                </a:tc>
                <a:tc>
                  <a:txBody>
                    <a:bodyPr/>
                    <a:lstStyle/>
                    <a:p>
                      <a:pPr algn="just">
                        <a:defRPr sz="1800"/>
                      </a:pPr>
                      <a:r>
                        <a:rPr sz="1400">
                          <a:latin typeface="Arial"/>
                          <a:ea typeface="Arial"/>
                          <a:cs typeface="Arial"/>
                          <a:sym typeface="Arial"/>
                        </a:rPr>
                        <a:t>The size of the system has been underestimated.</a:t>
                      </a:r>
                    </a:p>
                  </a:txBody>
                  <a:tcPr marL="0" marR="0" marT="0" marB="0" anchor="t" anchorCtr="0" horzOverflow="overflow"/>
                </a:tc>
              </a:tr>
              <a:tr h="370840">
                <a:tc>
                  <a:txBody>
                    <a:bodyPr/>
                    <a:lstStyle/>
                    <a:p>
                      <a:pPr algn="l">
                        <a:defRPr sz="1800"/>
                      </a:pPr>
                      <a:r>
                        <a:rPr sz="1400">
                          <a:latin typeface="Arial"/>
                          <a:ea typeface="Arial"/>
                          <a:cs typeface="Arial"/>
                          <a:sym typeface="Arial"/>
                        </a:rPr>
                        <a:t>CASE tool underperformance</a:t>
                      </a:r>
                    </a:p>
                  </a:txBody>
                  <a:tcPr marL="0" marR="0" marT="0" marB="0" anchor="t" anchorCtr="0" horzOverflow="overflow"/>
                </a:tc>
                <a:tc>
                  <a:txBody>
                    <a:bodyPr/>
                    <a:lstStyle/>
                    <a:p>
                      <a:pPr algn="l">
                        <a:defRPr sz="1800"/>
                      </a:pPr>
                      <a:r>
                        <a:rPr sz="1400">
                          <a:latin typeface="Arial"/>
                          <a:ea typeface="Arial"/>
                          <a:cs typeface="Arial"/>
                          <a:sym typeface="Arial"/>
                        </a:rPr>
                        <a:t>Product</a:t>
                      </a:r>
                    </a:p>
                  </a:txBody>
                  <a:tcPr marL="0" marR="0" marT="0" marB="0" anchor="t" anchorCtr="0" horzOverflow="overflow"/>
                </a:tc>
                <a:tc>
                  <a:txBody>
                    <a:bodyPr/>
                    <a:lstStyle/>
                    <a:p>
                      <a:pPr algn="just">
                        <a:defRPr sz="1800"/>
                      </a:pPr>
                      <a:r>
                        <a:rPr sz="1400">
                          <a:latin typeface="Arial"/>
                          <a:ea typeface="Arial"/>
                          <a:cs typeface="Arial"/>
                          <a:sym typeface="Arial"/>
                        </a:rPr>
                        <a:t>CASE tools, which support the project, do not perform as anticipated.</a:t>
                      </a:r>
                    </a:p>
                  </a:txBody>
                  <a:tcPr marL="0" marR="0" marT="0" marB="0" anchor="t" anchorCtr="0" horzOverflow="overflow"/>
                </a:tc>
              </a:tr>
              <a:tr h="370840">
                <a:tc>
                  <a:txBody>
                    <a:bodyPr/>
                    <a:lstStyle/>
                    <a:p>
                      <a:pPr algn="l">
                        <a:defRPr sz="1800"/>
                      </a:pPr>
                      <a:r>
                        <a:rPr sz="1400">
                          <a:latin typeface="Arial"/>
                          <a:ea typeface="Arial"/>
                          <a:cs typeface="Arial"/>
                          <a:sym typeface="Arial"/>
                        </a:rPr>
                        <a:t>Technology change</a:t>
                      </a:r>
                    </a:p>
                  </a:txBody>
                  <a:tcPr marL="0" marR="0" marT="0" marB="0" anchor="t" anchorCtr="0" horzOverflow="overflow"/>
                </a:tc>
                <a:tc>
                  <a:txBody>
                    <a:bodyPr/>
                    <a:lstStyle/>
                    <a:p>
                      <a:pPr algn="l">
                        <a:defRPr sz="1800"/>
                      </a:pPr>
                      <a:r>
                        <a:rPr sz="1400">
                          <a:latin typeface="Arial"/>
                          <a:ea typeface="Arial"/>
                          <a:cs typeface="Arial"/>
                          <a:sym typeface="Arial"/>
                        </a:rPr>
                        <a:t>Business</a:t>
                      </a:r>
                    </a:p>
                  </a:txBody>
                  <a:tcPr marL="0" marR="0" marT="0" marB="0" anchor="t" anchorCtr="0" horzOverflow="overflow"/>
                </a:tc>
                <a:tc>
                  <a:txBody>
                    <a:bodyPr/>
                    <a:lstStyle/>
                    <a:p>
                      <a:pPr algn="just">
                        <a:defRPr sz="1800"/>
                      </a:pPr>
                      <a:r>
                        <a:rPr sz="1400">
                          <a:latin typeface="Arial"/>
                          <a:ea typeface="Arial"/>
                          <a:cs typeface="Arial"/>
                          <a:sym typeface="Arial"/>
                        </a:rPr>
                        <a:t>The underlying technology on which the system is built is superseded by new technology.</a:t>
                      </a:r>
                    </a:p>
                  </a:txBody>
                  <a:tcPr marL="0" marR="0" marT="0" marB="0" anchor="t" anchorCtr="0" horzOverflow="overflow"/>
                </a:tc>
              </a:tr>
              <a:tr h="370840">
                <a:tc>
                  <a:txBody>
                    <a:bodyPr/>
                    <a:lstStyle/>
                    <a:p>
                      <a:pPr algn="l">
                        <a:defRPr sz="1800"/>
                      </a:pPr>
                      <a:r>
                        <a:rPr sz="1400">
                          <a:latin typeface="Arial"/>
                          <a:ea typeface="Arial"/>
                          <a:cs typeface="Arial"/>
                          <a:sym typeface="Arial"/>
                        </a:rPr>
                        <a:t>Product competition</a:t>
                      </a:r>
                    </a:p>
                  </a:txBody>
                  <a:tcPr marL="0" marR="0" marT="0" marB="0" anchor="t" anchorCtr="0" horzOverflow="overflow"/>
                </a:tc>
                <a:tc>
                  <a:txBody>
                    <a:bodyPr/>
                    <a:lstStyle/>
                    <a:p>
                      <a:pPr algn="l">
                        <a:defRPr sz="1800"/>
                      </a:pPr>
                      <a:r>
                        <a:rPr sz="1400">
                          <a:latin typeface="Arial"/>
                          <a:ea typeface="Arial"/>
                          <a:cs typeface="Arial"/>
                          <a:sym typeface="Arial"/>
                        </a:rPr>
                        <a:t>Business</a:t>
                      </a:r>
                    </a:p>
                  </a:txBody>
                  <a:tcPr marL="0" marR="0" marT="0" marB="0" anchor="t" anchorCtr="0" horzOverflow="overflow"/>
                </a:tc>
                <a:tc>
                  <a:txBody>
                    <a:bodyPr/>
                    <a:lstStyle/>
                    <a:p>
                      <a:pPr algn="just">
                        <a:defRPr sz="1800"/>
                      </a:pPr>
                      <a:r>
                        <a:rPr sz="1400">
                          <a:latin typeface="Arial"/>
                          <a:ea typeface="Arial"/>
                          <a:cs typeface="Arial"/>
                          <a:sym typeface="Arial"/>
                        </a:rPr>
                        <a:t>A competitive product is marketed before the system is completed.</a:t>
                      </a:r>
                    </a:p>
                  </a:txBody>
                  <a:tcPr marL="0" marR="0" marT="0" marB="0" anchor="t" anchorCtr="0" horzOverflow="overflow"/>
                </a:tc>
              </a:tr>
            </a:tbl>
          </a:graphicData>
        </a:graphic>
      </p:graphicFrame>
      <p:sp>
        <p:nvSpPr>
          <p:cNvPr id="18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87" name="Title 1"/>
          <p:cNvSpPr txBox="1"/>
          <p:nvPr>
            <p:ph type="title"/>
          </p:nvPr>
        </p:nvSpPr>
        <p:spPr>
          <a:xfrm>
            <a:off x="457199" y="274638"/>
            <a:ext cx="7293234" cy="1143001"/>
          </a:xfrm>
          <a:prstGeom prst="rect">
            <a:avLst/>
          </a:prstGeom>
        </p:spPr>
        <p:txBody>
          <a:bodyPr/>
          <a:lstStyle/>
          <a:p>
            <a:pPr/>
            <a:r>
              <a:t>The risk management process </a:t>
            </a:r>
          </a:p>
        </p:txBody>
      </p:sp>
      <p:sp>
        <p:nvSpPr>
          <p:cNvPr id="18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 name="Picture 7" descr="Picture 7"/>
          <p:cNvPicPr>
            <a:picLocks noChangeAspect="1"/>
          </p:cNvPicPr>
          <p:nvPr/>
        </p:nvPicPr>
        <p:blipFill>
          <a:blip r:embed="rId3">
            <a:extLst/>
          </a:blip>
          <a:stretch>
            <a:fillRect/>
          </a:stretch>
        </p:blipFill>
        <p:spPr>
          <a:xfrm>
            <a:off x="695730" y="2333592"/>
            <a:ext cx="8090245" cy="24293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94" name="Rectangle 2"/>
          <p:cNvSpPr txBox="1"/>
          <p:nvPr>
            <p:ph type="title"/>
          </p:nvPr>
        </p:nvSpPr>
        <p:spPr>
          <a:xfrm>
            <a:off x="457199" y="274638"/>
            <a:ext cx="7293234" cy="1143001"/>
          </a:xfrm>
          <a:prstGeom prst="rect">
            <a:avLst/>
          </a:prstGeom>
        </p:spPr>
        <p:txBody>
          <a:bodyPr/>
          <a:lstStyle/>
          <a:p>
            <a:pPr/>
            <a:r>
              <a:t>Risk identification</a:t>
            </a:r>
          </a:p>
        </p:txBody>
      </p:sp>
      <p:sp>
        <p:nvSpPr>
          <p:cNvPr id="195" name="Rectangle 3"/>
          <p:cNvSpPr txBox="1"/>
          <p:nvPr>
            <p:ph type="body" idx="1"/>
          </p:nvPr>
        </p:nvSpPr>
        <p:spPr>
          <a:xfrm>
            <a:off x="457200" y="1600200"/>
            <a:ext cx="8229600" cy="4525963"/>
          </a:xfrm>
          <a:prstGeom prst="rect">
            <a:avLst/>
          </a:prstGeom>
        </p:spPr>
        <p:txBody>
          <a:bodyPr lIns="45898" tIns="45898" rIns="45898" bIns="45898"/>
          <a:lstStyle/>
          <a:p>
            <a:pPr/>
            <a:r>
              <a:t>May be a team activities or based on the individual project manager’s experience</a:t>
            </a:r>
          </a:p>
          <a:p>
            <a:pPr/>
            <a:r>
              <a:t>A checklist of common risks may be used to identify risks in a project</a:t>
            </a:r>
          </a:p>
          <a:p>
            <a:pPr lvl="1" marL="742950" indent="-285750">
              <a:spcBef>
                <a:spcPts val="300"/>
              </a:spcBef>
              <a:defRPr sz="2000"/>
            </a:pPr>
            <a:r>
              <a:t>Technology risks</a:t>
            </a:r>
          </a:p>
          <a:p>
            <a:pPr lvl="1" marL="742950" indent="-285750">
              <a:spcBef>
                <a:spcPts val="300"/>
              </a:spcBef>
              <a:defRPr sz="2000"/>
            </a:pPr>
            <a:r>
              <a:t>Organizational risks</a:t>
            </a:r>
          </a:p>
          <a:p>
            <a:pPr lvl="1" marL="742950" indent="-285750">
              <a:spcBef>
                <a:spcPts val="300"/>
              </a:spcBef>
              <a:defRPr sz="2000"/>
            </a:pPr>
            <a:r>
              <a:t>People risks</a:t>
            </a:r>
          </a:p>
          <a:p>
            <a:pPr lvl="1" marL="742950" indent="-285750">
              <a:spcBef>
                <a:spcPts val="300"/>
              </a:spcBef>
              <a:defRPr sz="2000"/>
            </a:pPr>
            <a:r>
              <a:t>Requirements risks</a:t>
            </a:r>
          </a:p>
          <a:p>
            <a:pPr lvl="1" marL="742950" indent="-285750">
              <a:spcBef>
                <a:spcPts val="300"/>
              </a:spcBef>
              <a:defRPr sz="2000"/>
            </a:pPr>
            <a:r>
              <a:t>Estimation risks</a:t>
            </a:r>
          </a:p>
        </p:txBody>
      </p:sp>
      <p:sp>
        <p:nvSpPr>
          <p:cNvPr id="19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99" name="Title 1"/>
          <p:cNvSpPr txBox="1"/>
          <p:nvPr>
            <p:ph type="title"/>
          </p:nvPr>
        </p:nvSpPr>
        <p:spPr>
          <a:xfrm>
            <a:off x="457199" y="274638"/>
            <a:ext cx="7293234" cy="1143001"/>
          </a:xfrm>
          <a:prstGeom prst="rect">
            <a:avLst/>
          </a:prstGeom>
        </p:spPr>
        <p:txBody>
          <a:bodyPr/>
          <a:lstStyle/>
          <a:p>
            <a:pPr/>
            <a:r>
              <a:t>Examples of different risk types</a:t>
            </a:r>
          </a:p>
        </p:txBody>
      </p:sp>
      <p:graphicFrame>
        <p:nvGraphicFramePr>
          <p:cNvPr id="200" name="Content Placeholder 3"/>
          <p:cNvGraphicFramePr/>
          <p:nvPr/>
        </p:nvGraphicFramePr>
        <p:xfrm>
          <a:off x="457200" y="1600200"/>
          <a:ext cx="8229600" cy="259588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718173"/>
                <a:gridCol w="6511427"/>
              </a:tblGrid>
              <a:tr h="370840">
                <a:tc>
                  <a:txBody>
                    <a:bodyPr/>
                    <a:lstStyle/>
                    <a:p>
                      <a:pPr algn="just">
                        <a:defRPr b="0" sz="1800">
                          <a:solidFill>
                            <a:srgbClr val="000000"/>
                          </a:solidFill>
                        </a:defRPr>
                      </a:pPr>
                      <a:r>
                        <a:rPr b="1" sz="1400">
                          <a:latin typeface="Arial"/>
                          <a:ea typeface="Arial"/>
                          <a:cs typeface="Arial"/>
                          <a:sym typeface="Arial"/>
                        </a:rPr>
                        <a:t>Risk type</a:t>
                      </a:r>
                    </a:p>
                  </a:txBody>
                  <a:tcPr marL="73025" marR="73025" marT="73025" marB="73025" anchor="t" anchorCtr="0" horzOverflow="overflow"/>
                </a:tc>
                <a:tc>
                  <a:txBody>
                    <a:bodyPr/>
                    <a:lstStyle/>
                    <a:p>
                      <a:pPr algn="just">
                        <a:defRPr b="0" sz="1800">
                          <a:solidFill>
                            <a:srgbClr val="000000"/>
                          </a:solidFill>
                        </a:defRPr>
                      </a:pPr>
                      <a:r>
                        <a:rPr b="1" sz="1400">
                          <a:latin typeface="Arial"/>
                          <a:ea typeface="Arial"/>
                          <a:cs typeface="Arial"/>
                          <a:sym typeface="Arial"/>
                        </a:rPr>
                        <a:t>Possible risks</a:t>
                      </a:r>
                    </a:p>
                  </a:txBody>
                  <a:tcPr marL="73025" marR="73025" marT="73025" marB="73025" anchor="t" anchorCtr="0" horzOverflow="overflow"/>
                </a:tc>
              </a:tr>
              <a:tr h="370840">
                <a:tc>
                  <a:txBody>
                    <a:bodyPr/>
                    <a:lstStyle/>
                    <a:p>
                      <a:pPr algn="just">
                        <a:defRPr sz="1800"/>
                      </a:pPr>
                      <a:r>
                        <a:rPr sz="1400">
                          <a:latin typeface="Arial"/>
                          <a:ea typeface="Arial"/>
                          <a:cs typeface="Arial"/>
                          <a:sym typeface="Arial"/>
                        </a:rPr>
                        <a:t>Estimation</a:t>
                      </a:r>
                    </a:p>
                  </a:txBody>
                  <a:tcPr marL="0" marR="0" marT="0" marB="0" anchor="t" anchorCtr="0" horzOverflow="overflow"/>
                </a:tc>
                <a:tc>
                  <a:txBody>
                    <a:bodyPr/>
                    <a:lstStyle/>
                    <a:p>
                      <a:pPr algn="just">
                        <a:defRPr sz="1400">
                          <a:latin typeface="Arial"/>
                          <a:ea typeface="Arial"/>
                          <a:cs typeface="Arial"/>
                          <a:sym typeface="Arial"/>
                        </a:defRPr>
                      </a:pPr>
                      <a:r>
                        <a:t>The time required to develop the software is underestimated. (12)</a:t>
                      </a:r>
                    </a:p>
                    <a:p>
                      <a:pPr algn="just">
                        <a:defRPr sz="1400">
                          <a:latin typeface="Arial"/>
                          <a:ea typeface="Arial"/>
                          <a:cs typeface="Arial"/>
                          <a:sym typeface="Arial"/>
                        </a:defRPr>
                      </a:pPr>
                      <a:r>
                        <a:t>The rate of defect repair is underestimated. (13)</a:t>
                      </a:r>
                    </a:p>
                    <a:p>
                      <a:pPr algn="just">
                        <a:defRPr sz="1400">
                          <a:latin typeface="Arial"/>
                          <a:ea typeface="Arial"/>
                          <a:cs typeface="Arial"/>
                          <a:sym typeface="Arial"/>
                        </a:defRPr>
                      </a:pPr>
                      <a:r>
                        <a:t>The size of the software is underestimated. (14)</a:t>
                      </a:r>
                    </a:p>
                  </a:txBody>
                  <a:tcPr marL="0" marR="0" marT="0" marB="0" anchor="t" anchorCtr="0" horzOverflow="overflow"/>
                </a:tc>
              </a:tr>
              <a:tr h="370840">
                <a:tc>
                  <a:txBody>
                    <a:bodyPr/>
                    <a:lstStyle/>
                    <a:p>
                      <a:pPr algn="just">
                        <a:defRPr sz="1800"/>
                      </a:pPr>
                      <a:r>
                        <a:rPr sz="1400">
                          <a:latin typeface="Arial"/>
                          <a:ea typeface="Arial"/>
                          <a:cs typeface="Arial"/>
                          <a:sym typeface="Arial"/>
                        </a:rPr>
                        <a:t>Organizational</a:t>
                      </a:r>
                    </a:p>
                  </a:txBody>
                  <a:tcPr marL="0" marR="0" marT="0" marB="0" anchor="t" anchorCtr="0" horzOverflow="overflow"/>
                </a:tc>
                <a:tc>
                  <a:txBody>
                    <a:bodyPr/>
                    <a:lstStyle/>
                    <a:p>
                      <a:pPr algn="just">
                        <a:defRPr sz="1400">
                          <a:latin typeface="Arial"/>
                          <a:ea typeface="Arial"/>
                          <a:cs typeface="Arial"/>
                          <a:sym typeface="Arial"/>
                        </a:defRPr>
                      </a:pPr>
                      <a:r>
                        <a:t>The organization is restructured so that different management are responsible for the project. (6)</a:t>
                      </a:r>
                    </a:p>
                    <a:p>
                      <a:pPr algn="just">
                        <a:defRPr sz="1400">
                          <a:latin typeface="Arial"/>
                          <a:ea typeface="Arial"/>
                          <a:cs typeface="Arial"/>
                          <a:sym typeface="Arial"/>
                        </a:defRPr>
                      </a:pPr>
                      <a:r>
                        <a:t>Organizational financial problems force reductions in the project budget. (7)</a:t>
                      </a:r>
                    </a:p>
                  </a:txBody>
                  <a:tcPr marL="0" marR="0" marT="0" marB="0" anchor="t" anchorCtr="0" horzOverflow="overflow"/>
                </a:tc>
              </a:tr>
              <a:tr h="370840">
                <a:tc>
                  <a:txBody>
                    <a:bodyPr/>
                    <a:lstStyle/>
                    <a:p>
                      <a:pPr algn="just">
                        <a:defRPr sz="1800"/>
                      </a:pPr>
                      <a:r>
                        <a:rPr sz="1400">
                          <a:latin typeface="Arial"/>
                          <a:ea typeface="Arial"/>
                          <a:cs typeface="Arial"/>
                          <a:sym typeface="Arial"/>
                        </a:rPr>
                        <a:t>People</a:t>
                      </a:r>
                    </a:p>
                  </a:txBody>
                  <a:tcPr marL="0" marR="0" marT="0" marB="0" anchor="t" anchorCtr="0" horzOverflow="overflow"/>
                </a:tc>
                <a:tc>
                  <a:txBody>
                    <a:bodyPr/>
                    <a:lstStyle/>
                    <a:p>
                      <a:pPr algn="just">
                        <a:defRPr sz="1400">
                          <a:latin typeface="Arial"/>
                          <a:ea typeface="Arial"/>
                          <a:cs typeface="Arial"/>
                          <a:sym typeface="Arial"/>
                        </a:defRPr>
                      </a:pPr>
                      <a:r>
                        <a:t>It is impossible to recruit staff with the skills required. (3)</a:t>
                      </a:r>
                    </a:p>
                    <a:p>
                      <a:pPr algn="just">
                        <a:defRPr sz="1400">
                          <a:latin typeface="Arial"/>
                          <a:ea typeface="Arial"/>
                          <a:cs typeface="Arial"/>
                          <a:sym typeface="Arial"/>
                        </a:defRPr>
                      </a:pPr>
                      <a:r>
                        <a:t>Key staff are ill and unavailable at critical times. (4)</a:t>
                      </a:r>
                    </a:p>
                    <a:p>
                      <a:pPr algn="just">
                        <a:defRPr sz="1400">
                          <a:latin typeface="Arial"/>
                          <a:ea typeface="Arial"/>
                          <a:cs typeface="Arial"/>
                          <a:sym typeface="Arial"/>
                        </a:defRPr>
                      </a:pPr>
                      <a:r>
                        <a:t>Required training for staff is not available. (5)</a:t>
                      </a:r>
                    </a:p>
                  </a:txBody>
                  <a:tcPr marL="0" marR="0" marT="0" marB="0" anchor="t" anchorCtr="0" horzOverflow="overflow"/>
                </a:tc>
              </a:tr>
              <a:tr h="370840">
                <a:tc>
                  <a:txBody>
                    <a:bodyPr/>
                    <a:lstStyle/>
                    <a:p>
                      <a:pPr algn="just">
                        <a:defRPr sz="1800"/>
                      </a:pPr>
                      <a:r>
                        <a:rPr sz="1400">
                          <a:latin typeface="Arial"/>
                          <a:ea typeface="Arial"/>
                          <a:cs typeface="Arial"/>
                          <a:sym typeface="Arial"/>
                        </a:rPr>
                        <a:t>Requirements</a:t>
                      </a:r>
                    </a:p>
                  </a:txBody>
                  <a:tcPr marL="0" marR="0" marT="0" marB="0" anchor="t" anchorCtr="0" horzOverflow="overflow"/>
                </a:tc>
                <a:tc>
                  <a:txBody>
                    <a:bodyPr/>
                    <a:lstStyle/>
                    <a:p>
                      <a:pPr algn="just">
                        <a:defRPr sz="1400">
                          <a:latin typeface="Arial"/>
                          <a:ea typeface="Arial"/>
                          <a:cs typeface="Arial"/>
                          <a:sym typeface="Arial"/>
                        </a:defRPr>
                      </a:pPr>
                      <a:r>
                        <a:t>Changes to requirements that require major design rework are proposed. (10)</a:t>
                      </a:r>
                    </a:p>
                    <a:p>
                      <a:pPr algn="just">
                        <a:defRPr sz="1400">
                          <a:latin typeface="Arial"/>
                          <a:ea typeface="Arial"/>
                          <a:cs typeface="Arial"/>
                          <a:sym typeface="Arial"/>
                        </a:defRPr>
                      </a:pPr>
                      <a:r>
                        <a:t>Customers fail to understand the impact of requirements changes. (11)</a:t>
                      </a:r>
                    </a:p>
                  </a:txBody>
                  <a:tcPr marL="0" marR="0" marT="0" marB="0" anchor="t" anchorCtr="0" horzOverflow="overflow"/>
                </a:tc>
              </a:tr>
              <a:tr h="370840">
                <a:tc>
                  <a:txBody>
                    <a:bodyPr/>
                    <a:lstStyle/>
                    <a:p>
                      <a:pPr algn="just">
                        <a:defRPr sz="1800"/>
                      </a:pPr>
                      <a:r>
                        <a:rPr sz="1400">
                          <a:latin typeface="Arial"/>
                          <a:ea typeface="Arial"/>
                          <a:cs typeface="Arial"/>
                          <a:sym typeface="Arial"/>
                        </a:rPr>
                        <a:t>Technology</a:t>
                      </a:r>
                    </a:p>
                  </a:txBody>
                  <a:tcPr marL="0" marR="0" marT="0" marB="0" anchor="t" anchorCtr="0" horzOverflow="overflow"/>
                </a:tc>
                <a:tc>
                  <a:txBody>
                    <a:bodyPr/>
                    <a:lstStyle/>
                    <a:p>
                      <a:pPr algn="just">
                        <a:defRPr sz="1400">
                          <a:latin typeface="Arial"/>
                          <a:ea typeface="Arial"/>
                          <a:cs typeface="Arial"/>
                          <a:sym typeface="Arial"/>
                        </a:defRPr>
                      </a:pPr>
                      <a:r>
                        <a:t>The database used in the system cannot process as many transactions per second as expected. (1)</a:t>
                      </a:r>
                    </a:p>
                    <a:p>
                      <a:pPr algn="just">
                        <a:defRPr sz="1400">
                          <a:latin typeface="Arial"/>
                          <a:ea typeface="Arial"/>
                          <a:cs typeface="Arial"/>
                          <a:sym typeface="Arial"/>
                        </a:defRPr>
                      </a:pPr>
                      <a:r>
                        <a:t>Reusable software components contain defects that mean they cannot be reused as planned. (2)</a:t>
                      </a:r>
                    </a:p>
                  </a:txBody>
                  <a:tcPr marL="0" marR="0" marT="0" marB="0" anchor="t" anchorCtr="0" horzOverflow="overflow"/>
                </a:tc>
              </a:tr>
              <a:tr h="370840">
                <a:tc>
                  <a:txBody>
                    <a:bodyPr/>
                    <a:lstStyle/>
                    <a:p>
                      <a:pPr algn="just">
                        <a:defRPr sz="1800"/>
                      </a:pPr>
                      <a:r>
                        <a:rPr sz="1400">
                          <a:latin typeface="Arial"/>
                          <a:ea typeface="Arial"/>
                          <a:cs typeface="Arial"/>
                          <a:sym typeface="Arial"/>
                        </a:rPr>
                        <a:t>Tools</a:t>
                      </a:r>
                    </a:p>
                  </a:txBody>
                  <a:tcPr marL="0" marR="0" marT="0" marB="0" anchor="t" anchorCtr="0" horzOverflow="overflow"/>
                </a:tc>
                <a:tc>
                  <a:txBody>
                    <a:bodyPr/>
                    <a:lstStyle/>
                    <a:p>
                      <a:pPr algn="just">
                        <a:defRPr sz="1400">
                          <a:latin typeface="Arial"/>
                          <a:ea typeface="Arial"/>
                          <a:cs typeface="Arial"/>
                          <a:sym typeface="Arial"/>
                        </a:defRPr>
                      </a:pPr>
                      <a:r>
                        <a:t>The code generated by software code generation tools is inefficient. (8)</a:t>
                      </a:r>
                    </a:p>
                    <a:p>
                      <a:pPr algn="just">
                        <a:defRPr sz="1400">
                          <a:latin typeface="Arial"/>
                          <a:ea typeface="Arial"/>
                          <a:cs typeface="Arial"/>
                          <a:sym typeface="Arial"/>
                        </a:defRPr>
                      </a:pPr>
                      <a:r>
                        <a:t>Software tools cannot work together in an integrated way. (9)</a:t>
                      </a:r>
                    </a:p>
                  </a:txBody>
                  <a:tcPr marL="0" marR="0" marT="0" marB="0" anchor="t" anchorCtr="0" horzOverflow="overflow"/>
                </a:tc>
              </a:tr>
            </a:tbl>
          </a:graphicData>
        </a:graphic>
      </p:graphicFrame>
      <p:sp>
        <p:nvSpPr>
          <p:cNvPr id="20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04" name="Rectangle 2"/>
          <p:cNvSpPr txBox="1"/>
          <p:nvPr>
            <p:ph type="title"/>
          </p:nvPr>
        </p:nvSpPr>
        <p:spPr>
          <a:xfrm>
            <a:off x="457199" y="274638"/>
            <a:ext cx="7293234" cy="1143001"/>
          </a:xfrm>
          <a:prstGeom prst="rect">
            <a:avLst/>
          </a:prstGeom>
        </p:spPr>
        <p:txBody>
          <a:bodyPr/>
          <a:lstStyle/>
          <a:p>
            <a:pPr/>
            <a:r>
              <a:t>Risk analysis</a:t>
            </a:r>
          </a:p>
        </p:txBody>
      </p:sp>
      <p:sp>
        <p:nvSpPr>
          <p:cNvPr id="205" name="Rectangle 3"/>
          <p:cNvSpPr txBox="1"/>
          <p:nvPr>
            <p:ph type="body" idx="1"/>
          </p:nvPr>
        </p:nvSpPr>
        <p:spPr>
          <a:xfrm>
            <a:off x="457200" y="1600200"/>
            <a:ext cx="8229600" cy="4525963"/>
          </a:xfrm>
          <a:prstGeom prst="rect">
            <a:avLst/>
          </a:prstGeom>
        </p:spPr>
        <p:txBody>
          <a:bodyPr lIns="45898" tIns="45898" rIns="45898" bIns="45898"/>
          <a:lstStyle/>
          <a:p>
            <a:pPr/>
            <a:r>
              <a:t>Assess </a:t>
            </a:r>
            <a:r>
              <a:rPr>
                <a:solidFill>
                  <a:srgbClr val="0000FF"/>
                </a:solidFill>
              </a:rPr>
              <a:t>probability</a:t>
            </a:r>
            <a:r>
              <a:t> and </a:t>
            </a:r>
            <a:r>
              <a:rPr>
                <a:solidFill>
                  <a:srgbClr val="0000FF"/>
                </a:solidFill>
              </a:rPr>
              <a:t>seriousness</a:t>
            </a:r>
            <a:r>
              <a:t> of each risk</a:t>
            </a:r>
          </a:p>
          <a:p>
            <a:pPr/>
            <a:r>
              <a:t>Probability may be very low, low, moderate, high or very high</a:t>
            </a:r>
          </a:p>
          <a:p>
            <a:pPr/>
            <a:r>
              <a:t>Risk consequences might be catastrophic, serious, tolerable or insignificant</a:t>
            </a:r>
          </a:p>
        </p:txBody>
      </p:sp>
      <p:sp>
        <p:nvSpPr>
          <p:cNvPr id="20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09" name="Title 1"/>
          <p:cNvSpPr txBox="1"/>
          <p:nvPr>
            <p:ph type="title"/>
          </p:nvPr>
        </p:nvSpPr>
        <p:spPr>
          <a:xfrm>
            <a:off x="416661" y="450268"/>
            <a:ext cx="6974217" cy="1049342"/>
          </a:xfrm>
          <a:prstGeom prst="rect">
            <a:avLst/>
          </a:prstGeom>
        </p:spPr>
        <p:txBody>
          <a:bodyPr/>
          <a:lstStyle/>
          <a:p>
            <a:pPr/>
            <a:r>
              <a:t>Risk types and examples </a:t>
            </a:r>
          </a:p>
        </p:txBody>
      </p:sp>
      <p:graphicFrame>
        <p:nvGraphicFramePr>
          <p:cNvPr id="210" name="Content Placeholder 3"/>
          <p:cNvGraphicFramePr/>
          <p:nvPr/>
        </p:nvGraphicFramePr>
        <p:xfrm>
          <a:off x="416662" y="1861903"/>
          <a:ext cx="8255408" cy="34746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608419"/>
                <a:gridCol w="1358150"/>
                <a:gridCol w="1288838"/>
              </a:tblGrid>
              <a:tr h="518585">
                <a:tc>
                  <a:txBody>
                    <a:bodyPr/>
                    <a:lstStyle/>
                    <a:p>
                      <a:pPr algn="just">
                        <a:defRPr b="0" sz="1800">
                          <a:solidFill>
                            <a:srgbClr val="000000"/>
                          </a:solidFill>
                        </a:defRPr>
                      </a:pPr>
                      <a:r>
                        <a:rPr b="1" sz="1600">
                          <a:latin typeface="Arial"/>
                          <a:ea typeface="Arial"/>
                          <a:cs typeface="Arial"/>
                          <a:sym typeface="Arial"/>
                        </a:rPr>
                        <a:t>Risk</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Probability</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Effects</a:t>
                      </a:r>
                    </a:p>
                  </a:txBody>
                  <a:tcPr marL="73025" marR="73025" marT="73025" marB="73025" anchor="t" anchorCtr="0" horzOverflow="overflow"/>
                </a:tc>
              </a:tr>
              <a:tr h="432155">
                <a:tc>
                  <a:txBody>
                    <a:bodyPr/>
                    <a:lstStyle/>
                    <a:p>
                      <a:pPr algn="just">
                        <a:defRPr sz="1800"/>
                      </a:pPr>
                      <a:r>
                        <a:rPr sz="1600">
                          <a:latin typeface="Arial"/>
                          <a:ea typeface="Arial"/>
                          <a:cs typeface="Arial"/>
                          <a:sym typeface="Arial"/>
                        </a:rPr>
                        <a:t>Organizational financial problems force reductions in the project budget (7).</a:t>
                      </a:r>
                    </a:p>
                  </a:txBody>
                  <a:tcPr marL="0" marR="0" marT="0" marB="0" anchor="t" anchorCtr="0" horzOverflow="overflow"/>
                </a:tc>
                <a:tc>
                  <a:txBody>
                    <a:bodyPr/>
                    <a:lstStyle/>
                    <a:p>
                      <a:pPr algn="just">
                        <a:defRPr sz="1800"/>
                      </a:pPr>
                      <a:r>
                        <a:rPr sz="1600">
                          <a:latin typeface="Arial"/>
                          <a:ea typeface="Arial"/>
                          <a:cs typeface="Arial"/>
                          <a:sym typeface="Arial"/>
                        </a:rPr>
                        <a:t>Low</a:t>
                      </a:r>
                    </a:p>
                  </a:txBody>
                  <a:tcPr marL="0" marR="0" marT="0" marB="0" anchor="t" anchorCtr="0" horzOverflow="overflow"/>
                </a:tc>
                <a:tc>
                  <a:txBody>
                    <a:bodyPr/>
                    <a:lstStyle/>
                    <a:p>
                      <a:pPr algn="just">
                        <a:defRPr sz="1800"/>
                      </a:pPr>
                      <a:r>
                        <a:rPr sz="1600">
                          <a:latin typeface="Arial"/>
                          <a:ea typeface="Arial"/>
                          <a:cs typeface="Arial"/>
                          <a:sym typeface="Arial"/>
                        </a:rPr>
                        <a:t>Catastrophic </a:t>
                      </a:r>
                    </a:p>
                  </a:txBody>
                  <a:tcPr marL="0" marR="0" marT="0" marB="0" anchor="t" anchorCtr="0" horzOverflow="overflow"/>
                </a:tc>
              </a:tr>
              <a:tr h="432155">
                <a:tc>
                  <a:txBody>
                    <a:bodyPr/>
                    <a:lstStyle/>
                    <a:p>
                      <a:pPr algn="just">
                        <a:defRPr sz="1800"/>
                      </a:pPr>
                      <a:r>
                        <a:rPr sz="1600">
                          <a:latin typeface="Arial"/>
                          <a:ea typeface="Arial"/>
                          <a:cs typeface="Arial"/>
                          <a:sym typeface="Arial"/>
                        </a:rPr>
                        <a:t>It is impossible to recruit staff with the skills required for the project (3).</a:t>
                      </a:r>
                    </a:p>
                  </a:txBody>
                  <a:tcPr marL="0" marR="0" marT="0" marB="0" anchor="t" anchorCtr="0" horzOverflow="overflow"/>
                </a:tc>
                <a:tc>
                  <a:txBody>
                    <a:bodyPr/>
                    <a:lstStyle/>
                    <a:p>
                      <a:pPr algn="just">
                        <a:defRPr sz="1800"/>
                      </a:pPr>
                      <a:r>
                        <a:rPr sz="1600">
                          <a:latin typeface="Arial"/>
                          <a:ea typeface="Arial"/>
                          <a:cs typeface="Arial"/>
                          <a:sym typeface="Arial"/>
                        </a:rPr>
                        <a:t>High</a:t>
                      </a:r>
                    </a:p>
                  </a:txBody>
                  <a:tcPr marL="0" marR="0" marT="0" marB="0" anchor="t" anchorCtr="0" horzOverflow="overflow"/>
                </a:tc>
                <a:tc>
                  <a:txBody>
                    <a:bodyPr/>
                    <a:lstStyle/>
                    <a:p>
                      <a:pPr algn="just">
                        <a:defRPr sz="1800"/>
                      </a:pPr>
                      <a:r>
                        <a:rPr sz="1600">
                          <a:latin typeface="Arial"/>
                          <a:ea typeface="Arial"/>
                          <a:cs typeface="Arial"/>
                          <a:sym typeface="Arial"/>
                        </a:rPr>
                        <a:t>Catastrophic</a:t>
                      </a:r>
                    </a:p>
                  </a:txBody>
                  <a:tcPr marL="0" marR="0" marT="0" marB="0" anchor="t" anchorCtr="0" horzOverflow="overflow"/>
                </a:tc>
              </a:tr>
              <a:tr h="363136">
                <a:tc>
                  <a:txBody>
                    <a:bodyPr/>
                    <a:lstStyle/>
                    <a:p>
                      <a:pPr algn="just">
                        <a:defRPr sz="1800"/>
                      </a:pPr>
                      <a:r>
                        <a:rPr sz="1600">
                          <a:latin typeface="Arial"/>
                          <a:ea typeface="Arial"/>
                          <a:cs typeface="Arial"/>
                          <a:sym typeface="Arial"/>
                        </a:rPr>
                        <a:t>Key staff are ill at critical times in the project (4).</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r h="432155">
                <a:tc>
                  <a:txBody>
                    <a:bodyPr/>
                    <a:lstStyle/>
                    <a:p>
                      <a:pPr algn="just">
                        <a:defRPr sz="1800"/>
                      </a:pPr>
                      <a:r>
                        <a:rPr sz="1600">
                          <a:latin typeface="Arial"/>
                          <a:ea typeface="Arial"/>
                          <a:cs typeface="Arial"/>
                          <a:sym typeface="Arial"/>
                        </a:rPr>
                        <a:t>Faults in reusable software components have to be repaired before these components are reused. (2).</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r h="432155">
                <a:tc>
                  <a:txBody>
                    <a:bodyPr/>
                    <a:lstStyle/>
                    <a:p>
                      <a:pPr algn="just">
                        <a:defRPr sz="1800"/>
                      </a:pPr>
                      <a:r>
                        <a:rPr sz="1600">
                          <a:latin typeface="Arial"/>
                          <a:ea typeface="Arial"/>
                          <a:cs typeface="Arial"/>
                          <a:sym typeface="Arial"/>
                        </a:rPr>
                        <a:t>Changes to requirements that require major design rework are proposed (10).</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r h="432155">
                <a:tc>
                  <a:txBody>
                    <a:bodyPr/>
                    <a:lstStyle/>
                    <a:p>
                      <a:pPr algn="just">
                        <a:defRPr sz="1800"/>
                      </a:pPr>
                      <a:r>
                        <a:rPr sz="1600">
                          <a:latin typeface="Arial"/>
                          <a:ea typeface="Arial"/>
                          <a:cs typeface="Arial"/>
                          <a:sym typeface="Arial"/>
                        </a:rPr>
                        <a:t>The organization is restructured so that different management are responsible for the project (6).</a:t>
                      </a:r>
                    </a:p>
                  </a:txBody>
                  <a:tcPr marL="0" marR="0" marT="0" marB="0" anchor="t" anchorCtr="0" horzOverflow="overflow"/>
                </a:tc>
                <a:tc>
                  <a:txBody>
                    <a:bodyPr/>
                    <a:lstStyle/>
                    <a:p>
                      <a:pPr algn="just">
                        <a:defRPr sz="1800"/>
                      </a:pPr>
                      <a:r>
                        <a:rPr sz="1600">
                          <a:latin typeface="Arial"/>
                          <a:ea typeface="Arial"/>
                          <a:cs typeface="Arial"/>
                          <a:sym typeface="Arial"/>
                        </a:rPr>
                        <a:t>High</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r h="432155">
                <a:tc>
                  <a:txBody>
                    <a:bodyPr/>
                    <a:lstStyle/>
                    <a:p>
                      <a:pPr algn="just">
                        <a:defRPr sz="1800"/>
                      </a:pPr>
                      <a:r>
                        <a:rPr sz="1600">
                          <a:latin typeface="Arial"/>
                          <a:ea typeface="Arial"/>
                          <a:cs typeface="Arial"/>
                          <a:sym typeface="Arial"/>
                        </a:rPr>
                        <a:t>The database used in the system cannot process as many transactions per second as expected (1).</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bl>
          </a:graphicData>
        </a:graphic>
      </p:graphicFrame>
      <p:sp>
        <p:nvSpPr>
          <p:cNvPr id="21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14" name="Title 4"/>
          <p:cNvSpPr txBox="1"/>
          <p:nvPr>
            <p:ph type="title"/>
          </p:nvPr>
        </p:nvSpPr>
        <p:spPr>
          <a:xfrm>
            <a:off x="457199" y="274638"/>
            <a:ext cx="7293234" cy="1143001"/>
          </a:xfrm>
          <a:prstGeom prst="rect">
            <a:avLst/>
          </a:prstGeom>
        </p:spPr>
        <p:txBody>
          <a:bodyPr/>
          <a:lstStyle/>
          <a:p>
            <a:pPr/>
            <a:r>
              <a:t>Risk types and examples </a:t>
            </a:r>
          </a:p>
        </p:txBody>
      </p:sp>
      <p:graphicFrame>
        <p:nvGraphicFramePr>
          <p:cNvPr id="215" name="Content Placeholder 3"/>
          <p:cNvGraphicFramePr/>
          <p:nvPr/>
        </p:nvGraphicFramePr>
        <p:xfrm>
          <a:off x="457200" y="1958944"/>
          <a:ext cx="8392924" cy="326759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33874"/>
                <a:gridCol w="1486280"/>
                <a:gridCol w="1472768"/>
              </a:tblGrid>
              <a:tr h="518585">
                <a:tc>
                  <a:txBody>
                    <a:bodyPr/>
                    <a:lstStyle/>
                    <a:p>
                      <a:pPr algn="just">
                        <a:defRPr b="0" sz="1800">
                          <a:solidFill>
                            <a:srgbClr val="000000"/>
                          </a:solidFill>
                        </a:defRPr>
                      </a:pPr>
                      <a:r>
                        <a:rPr b="1" sz="1600">
                          <a:latin typeface="Arial"/>
                          <a:ea typeface="Arial"/>
                          <a:cs typeface="Arial"/>
                          <a:sym typeface="Arial"/>
                        </a:rPr>
                        <a:t>Risk</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Probability</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Effects</a:t>
                      </a:r>
                    </a:p>
                  </a:txBody>
                  <a:tcPr marL="73025" marR="73025" marT="73025" marB="73025" anchor="t" anchorCtr="0" horzOverflow="overflow"/>
                </a:tc>
              </a:tr>
              <a:tr h="432155">
                <a:tc>
                  <a:txBody>
                    <a:bodyPr/>
                    <a:lstStyle/>
                    <a:p>
                      <a:pPr algn="just">
                        <a:defRPr sz="1800"/>
                      </a:pPr>
                      <a:r>
                        <a:rPr sz="1600">
                          <a:latin typeface="Arial"/>
                          <a:ea typeface="Arial"/>
                          <a:cs typeface="Arial"/>
                          <a:sym typeface="Arial"/>
                        </a:rPr>
                        <a:t>The time required to develop the software is underestimated (12).</a:t>
                      </a:r>
                    </a:p>
                  </a:txBody>
                  <a:tcPr marL="0" marR="0" marT="0" marB="0" anchor="t" anchorCtr="0" horzOverflow="overflow"/>
                </a:tc>
                <a:tc>
                  <a:txBody>
                    <a:bodyPr/>
                    <a:lstStyle/>
                    <a:p>
                      <a:pPr algn="just">
                        <a:defRPr sz="1800"/>
                      </a:pPr>
                      <a:r>
                        <a:rPr sz="1600">
                          <a:latin typeface="Arial"/>
                          <a:ea typeface="Arial"/>
                          <a:cs typeface="Arial"/>
                          <a:sym typeface="Arial"/>
                        </a:rPr>
                        <a:t>High</a:t>
                      </a:r>
                    </a:p>
                  </a:txBody>
                  <a:tcPr marL="0" marR="0" marT="0" marB="0" anchor="t" anchorCtr="0" horzOverflow="overflow"/>
                </a:tc>
                <a:tc>
                  <a:txBody>
                    <a:bodyPr/>
                    <a:lstStyle/>
                    <a:p>
                      <a:pPr algn="just">
                        <a:defRPr sz="1800"/>
                      </a:pPr>
                      <a:r>
                        <a:rPr sz="1600">
                          <a:latin typeface="Arial"/>
                          <a:ea typeface="Arial"/>
                          <a:cs typeface="Arial"/>
                          <a:sym typeface="Arial"/>
                        </a:rPr>
                        <a:t>Serious</a:t>
                      </a:r>
                    </a:p>
                  </a:txBody>
                  <a:tcPr marL="0" marR="0" marT="0" marB="0" anchor="t" anchorCtr="0" horzOverflow="overflow"/>
                </a:tc>
              </a:tr>
              <a:tr h="363136">
                <a:tc>
                  <a:txBody>
                    <a:bodyPr/>
                    <a:lstStyle/>
                    <a:p>
                      <a:pPr algn="just">
                        <a:defRPr sz="1800"/>
                      </a:pPr>
                      <a:r>
                        <a:rPr sz="1600">
                          <a:latin typeface="Arial"/>
                          <a:ea typeface="Arial"/>
                          <a:cs typeface="Arial"/>
                          <a:sym typeface="Arial"/>
                        </a:rPr>
                        <a:t>Software tools cannot be integrated (9).</a:t>
                      </a:r>
                    </a:p>
                  </a:txBody>
                  <a:tcPr marL="0" marR="0" marT="0" marB="0" anchor="t" anchorCtr="0" horzOverflow="overflow"/>
                </a:tc>
                <a:tc>
                  <a:txBody>
                    <a:bodyPr/>
                    <a:lstStyle/>
                    <a:p>
                      <a:pPr algn="just">
                        <a:defRPr sz="1800"/>
                      </a:pPr>
                      <a:r>
                        <a:rPr sz="1600">
                          <a:latin typeface="Arial"/>
                          <a:ea typeface="Arial"/>
                          <a:cs typeface="Arial"/>
                          <a:sym typeface="Arial"/>
                        </a:rPr>
                        <a:t>High</a:t>
                      </a:r>
                    </a:p>
                  </a:txBody>
                  <a:tcPr marL="0" marR="0" marT="0" marB="0" anchor="t" anchorCtr="0" horzOverflow="overflow"/>
                </a:tc>
                <a:tc>
                  <a:txBody>
                    <a:bodyPr/>
                    <a:lstStyle/>
                    <a:p>
                      <a:pPr algn="just">
                        <a:defRPr sz="1800"/>
                      </a:pPr>
                      <a:r>
                        <a:rPr sz="1600">
                          <a:latin typeface="Arial"/>
                          <a:ea typeface="Arial"/>
                          <a:cs typeface="Arial"/>
                          <a:sym typeface="Arial"/>
                        </a:rPr>
                        <a:t>Tolerable</a:t>
                      </a:r>
                    </a:p>
                  </a:txBody>
                  <a:tcPr marL="0" marR="0" marT="0" marB="0" anchor="t" anchorCtr="0" horzOverflow="overflow"/>
                </a:tc>
              </a:tr>
              <a:tr h="432155">
                <a:tc>
                  <a:txBody>
                    <a:bodyPr/>
                    <a:lstStyle/>
                    <a:p>
                      <a:pPr algn="just">
                        <a:defRPr sz="1800"/>
                      </a:pPr>
                      <a:r>
                        <a:rPr sz="1600">
                          <a:latin typeface="Arial"/>
                          <a:ea typeface="Arial"/>
                          <a:cs typeface="Arial"/>
                          <a:sym typeface="Arial"/>
                        </a:rPr>
                        <a:t>Customers fail to understand the impact of requirements changes (11).</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Tolerable</a:t>
                      </a:r>
                    </a:p>
                  </a:txBody>
                  <a:tcPr marL="0" marR="0" marT="0" marB="0" anchor="t" anchorCtr="0" horzOverflow="overflow"/>
                </a:tc>
              </a:tr>
              <a:tr h="363136">
                <a:tc>
                  <a:txBody>
                    <a:bodyPr/>
                    <a:lstStyle/>
                    <a:p>
                      <a:pPr algn="just">
                        <a:defRPr sz="1800"/>
                      </a:pPr>
                      <a:r>
                        <a:rPr sz="1600">
                          <a:latin typeface="Arial"/>
                          <a:ea typeface="Arial"/>
                          <a:cs typeface="Arial"/>
                          <a:sym typeface="Arial"/>
                        </a:rPr>
                        <a:t>Required training for staff is not available (5).</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Tolerable</a:t>
                      </a:r>
                    </a:p>
                  </a:txBody>
                  <a:tcPr marL="0" marR="0" marT="0" marB="0" anchor="t" anchorCtr="0" horzOverflow="overflow"/>
                </a:tc>
              </a:tr>
              <a:tr h="363136">
                <a:tc>
                  <a:txBody>
                    <a:bodyPr/>
                    <a:lstStyle/>
                    <a:p>
                      <a:pPr algn="just">
                        <a:defRPr sz="1800"/>
                      </a:pPr>
                      <a:r>
                        <a:rPr sz="1600">
                          <a:latin typeface="Arial"/>
                          <a:ea typeface="Arial"/>
                          <a:cs typeface="Arial"/>
                          <a:sym typeface="Arial"/>
                        </a:rPr>
                        <a:t>The rate of defect repair is underestimated (13).</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Tolerable</a:t>
                      </a:r>
                    </a:p>
                  </a:txBody>
                  <a:tcPr marL="0" marR="0" marT="0" marB="0" anchor="t" anchorCtr="0" horzOverflow="overflow"/>
                </a:tc>
              </a:tr>
              <a:tr h="363136">
                <a:tc>
                  <a:txBody>
                    <a:bodyPr/>
                    <a:lstStyle/>
                    <a:p>
                      <a:pPr algn="just">
                        <a:defRPr sz="1800"/>
                      </a:pPr>
                      <a:r>
                        <a:rPr sz="1600">
                          <a:latin typeface="Arial"/>
                          <a:ea typeface="Arial"/>
                          <a:cs typeface="Arial"/>
                          <a:sym typeface="Arial"/>
                        </a:rPr>
                        <a:t>The size of the software is underestimated (14).</a:t>
                      </a:r>
                    </a:p>
                  </a:txBody>
                  <a:tcPr marL="0" marR="0" marT="0" marB="0" anchor="t" anchorCtr="0" horzOverflow="overflow"/>
                </a:tc>
                <a:tc>
                  <a:txBody>
                    <a:bodyPr/>
                    <a:lstStyle/>
                    <a:p>
                      <a:pPr algn="just">
                        <a:defRPr sz="1800"/>
                      </a:pPr>
                      <a:r>
                        <a:rPr sz="1600">
                          <a:latin typeface="Arial"/>
                          <a:ea typeface="Arial"/>
                          <a:cs typeface="Arial"/>
                          <a:sym typeface="Arial"/>
                        </a:rPr>
                        <a:t>High</a:t>
                      </a:r>
                    </a:p>
                  </a:txBody>
                  <a:tcPr marL="0" marR="0" marT="0" marB="0" anchor="t" anchorCtr="0" horzOverflow="overflow"/>
                </a:tc>
                <a:tc>
                  <a:txBody>
                    <a:bodyPr/>
                    <a:lstStyle/>
                    <a:p>
                      <a:pPr algn="just">
                        <a:defRPr sz="1800"/>
                      </a:pPr>
                      <a:r>
                        <a:rPr sz="1600">
                          <a:latin typeface="Arial"/>
                          <a:ea typeface="Arial"/>
                          <a:cs typeface="Arial"/>
                          <a:sym typeface="Arial"/>
                        </a:rPr>
                        <a:t>Tolerable</a:t>
                      </a:r>
                    </a:p>
                  </a:txBody>
                  <a:tcPr marL="0" marR="0" marT="0" marB="0" anchor="t" anchorCtr="0" horzOverflow="overflow"/>
                </a:tc>
              </a:tr>
              <a:tr h="432155">
                <a:tc>
                  <a:txBody>
                    <a:bodyPr/>
                    <a:lstStyle/>
                    <a:p>
                      <a:pPr algn="just">
                        <a:defRPr sz="1800"/>
                      </a:pPr>
                      <a:r>
                        <a:rPr sz="1600">
                          <a:latin typeface="Arial"/>
                          <a:ea typeface="Arial"/>
                          <a:cs typeface="Arial"/>
                          <a:sym typeface="Arial"/>
                        </a:rPr>
                        <a:t>Code generated by code generation tools is inefficient (8).</a:t>
                      </a:r>
                    </a:p>
                  </a:txBody>
                  <a:tcPr marL="0" marR="0" marT="0" marB="0" anchor="t" anchorCtr="0" horzOverflow="overflow"/>
                </a:tc>
                <a:tc>
                  <a:txBody>
                    <a:bodyPr/>
                    <a:lstStyle/>
                    <a:p>
                      <a:pPr algn="just">
                        <a:defRPr sz="1800"/>
                      </a:pPr>
                      <a:r>
                        <a:rPr sz="1600">
                          <a:latin typeface="Arial"/>
                          <a:ea typeface="Arial"/>
                          <a:cs typeface="Arial"/>
                          <a:sym typeface="Arial"/>
                        </a:rPr>
                        <a:t>Moderate</a:t>
                      </a:r>
                    </a:p>
                  </a:txBody>
                  <a:tcPr marL="0" marR="0" marT="0" marB="0" anchor="t" anchorCtr="0" horzOverflow="overflow"/>
                </a:tc>
                <a:tc>
                  <a:txBody>
                    <a:bodyPr/>
                    <a:lstStyle/>
                    <a:p>
                      <a:pPr algn="just">
                        <a:defRPr sz="1800"/>
                      </a:pPr>
                      <a:r>
                        <a:rPr sz="1600">
                          <a:latin typeface="Arial"/>
                          <a:ea typeface="Arial"/>
                          <a:cs typeface="Arial"/>
                          <a:sym typeface="Arial"/>
                        </a:rPr>
                        <a:t>Insignificant</a:t>
                      </a:r>
                    </a:p>
                  </a:txBody>
                  <a:tcPr marL="0" marR="0" marT="0" marB="0" anchor="t" anchorCtr="0" horzOverflow="overflow"/>
                </a:tc>
              </a:tr>
            </a:tbl>
          </a:graphicData>
        </a:graphic>
      </p:graphicFrame>
      <p:sp>
        <p:nvSpPr>
          <p:cNvPr id="216"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26" name="Title 1"/>
          <p:cNvSpPr txBox="1"/>
          <p:nvPr>
            <p:ph type="title"/>
          </p:nvPr>
        </p:nvSpPr>
        <p:spPr>
          <a:xfrm>
            <a:off x="457199" y="274638"/>
            <a:ext cx="7293234" cy="1143001"/>
          </a:xfrm>
          <a:prstGeom prst="rect">
            <a:avLst/>
          </a:prstGeom>
        </p:spPr>
        <p:txBody>
          <a:bodyPr/>
          <a:lstStyle/>
          <a:p>
            <a:pPr/>
            <a:r>
              <a:t>Topics covered</a:t>
            </a:r>
          </a:p>
        </p:txBody>
      </p:sp>
      <p:sp>
        <p:nvSpPr>
          <p:cNvPr id="12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What is software project management?</a:t>
            </a:r>
          </a:p>
          <a:p>
            <a:pPr>
              <a:defRPr>
                <a:solidFill>
                  <a:srgbClr val="0000FF"/>
                </a:solidFill>
              </a:defRPr>
            </a:pPr>
            <a:r>
              <a:t>Risk management</a:t>
            </a:r>
          </a:p>
          <a:p>
            <a:pPr>
              <a:defRPr>
                <a:solidFill>
                  <a:srgbClr val="0000FF"/>
                </a:solidFill>
              </a:defRPr>
            </a:pPr>
            <a:r>
              <a:t>Managing people</a:t>
            </a:r>
          </a:p>
          <a:p>
            <a:pPr>
              <a:defRPr>
                <a:solidFill>
                  <a:srgbClr val="0000FF"/>
                </a:solidFill>
              </a:defRPr>
            </a:pPr>
            <a:r>
              <a:t>Teamwork </a:t>
            </a:r>
          </a:p>
        </p:txBody>
      </p:sp>
      <p:sp>
        <p:nvSpPr>
          <p:cNvPr id="12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19"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04/12/2014</a:t>
            </a:r>
          </a:p>
        </p:txBody>
      </p:sp>
      <p:sp>
        <p:nvSpPr>
          <p:cNvPr id="22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1" name="Picture 6" descr="Picture 6"/>
          <p:cNvPicPr>
            <a:picLocks noChangeAspect="1"/>
          </p:cNvPicPr>
          <p:nvPr/>
        </p:nvPicPr>
        <p:blipFill>
          <a:blip r:embed="rId2">
            <a:extLst/>
          </a:blip>
          <a:stretch>
            <a:fillRect/>
          </a:stretch>
        </p:blipFill>
        <p:spPr>
          <a:xfrm>
            <a:off x="-49656" y="0"/>
            <a:ext cx="9243311" cy="71425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24" name="Rectangle 2"/>
          <p:cNvSpPr txBox="1"/>
          <p:nvPr>
            <p:ph type="title"/>
          </p:nvPr>
        </p:nvSpPr>
        <p:spPr>
          <a:xfrm>
            <a:off x="457199" y="274638"/>
            <a:ext cx="7293234" cy="1143001"/>
          </a:xfrm>
          <a:prstGeom prst="rect">
            <a:avLst/>
          </a:prstGeom>
        </p:spPr>
        <p:txBody>
          <a:bodyPr/>
          <a:lstStyle/>
          <a:p>
            <a:pPr/>
            <a:r>
              <a:t>Risk planning</a:t>
            </a:r>
          </a:p>
        </p:txBody>
      </p:sp>
      <p:sp>
        <p:nvSpPr>
          <p:cNvPr id="225" name="Rectangle 3"/>
          <p:cNvSpPr txBox="1"/>
          <p:nvPr>
            <p:ph type="body" idx="1"/>
          </p:nvPr>
        </p:nvSpPr>
        <p:spPr>
          <a:xfrm>
            <a:off x="457200" y="1600200"/>
            <a:ext cx="8229600" cy="4525963"/>
          </a:xfrm>
          <a:prstGeom prst="rect">
            <a:avLst/>
          </a:prstGeom>
        </p:spPr>
        <p:txBody>
          <a:bodyPr lIns="45898" tIns="45898" rIns="45898" bIns="45898"/>
          <a:lstStyle/>
          <a:p>
            <a:pPr>
              <a:lnSpc>
                <a:spcPct val="90000"/>
              </a:lnSpc>
            </a:pPr>
            <a:r>
              <a:t>Consider each risk and develop a strategy to manage that risk</a:t>
            </a:r>
          </a:p>
          <a:p>
            <a:pPr>
              <a:lnSpc>
                <a:spcPct val="90000"/>
              </a:lnSpc>
              <a:defRPr>
                <a:solidFill>
                  <a:srgbClr val="0000FF"/>
                </a:solidFill>
              </a:defRPr>
            </a:pPr>
            <a:r>
              <a:t>Avoidance strategies</a:t>
            </a:r>
          </a:p>
          <a:p>
            <a:pPr lvl="1" marL="742950" indent="-285750">
              <a:lnSpc>
                <a:spcPct val="90000"/>
              </a:lnSpc>
              <a:spcBef>
                <a:spcPts val="300"/>
              </a:spcBef>
              <a:defRPr sz="2000"/>
            </a:pPr>
            <a:r>
              <a:t>The probability that the risk will arise is reduced</a:t>
            </a:r>
          </a:p>
          <a:p>
            <a:pPr>
              <a:lnSpc>
                <a:spcPct val="90000"/>
              </a:lnSpc>
              <a:defRPr>
                <a:solidFill>
                  <a:srgbClr val="0000FF"/>
                </a:solidFill>
              </a:defRPr>
            </a:pPr>
            <a:r>
              <a:t>Minimization strategies</a:t>
            </a:r>
          </a:p>
          <a:p>
            <a:pPr lvl="1" marL="742950" indent="-285750">
              <a:lnSpc>
                <a:spcPct val="90000"/>
              </a:lnSpc>
              <a:spcBef>
                <a:spcPts val="300"/>
              </a:spcBef>
              <a:defRPr sz="2000"/>
            </a:pPr>
            <a:r>
              <a:t>The impact of the risk on the project or product will be reduced</a:t>
            </a:r>
          </a:p>
          <a:p>
            <a:pPr>
              <a:lnSpc>
                <a:spcPct val="90000"/>
              </a:lnSpc>
              <a:defRPr>
                <a:solidFill>
                  <a:srgbClr val="0000FF"/>
                </a:solidFill>
              </a:defRPr>
            </a:pPr>
            <a:r>
              <a:t>Contingency plans</a:t>
            </a:r>
          </a:p>
          <a:p>
            <a:pPr lvl="1" marL="742950" indent="-285750">
              <a:lnSpc>
                <a:spcPct val="90000"/>
              </a:lnSpc>
              <a:spcBef>
                <a:spcPts val="300"/>
              </a:spcBef>
              <a:defRPr sz="2000"/>
            </a:pPr>
            <a:r>
              <a:t>If the risk arises, contingency plans are plans to deal with that risk</a:t>
            </a:r>
          </a:p>
        </p:txBody>
      </p:sp>
      <p:sp>
        <p:nvSpPr>
          <p:cNvPr id="22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29" name="Title 1"/>
          <p:cNvSpPr txBox="1"/>
          <p:nvPr>
            <p:ph type="title"/>
          </p:nvPr>
        </p:nvSpPr>
        <p:spPr>
          <a:xfrm>
            <a:off x="457199" y="274638"/>
            <a:ext cx="7293234" cy="1143001"/>
          </a:xfrm>
          <a:prstGeom prst="rect">
            <a:avLst/>
          </a:prstGeom>
        </p:spPr>
        <p:txBody>
          <a:bodyPr/>
          <a:lstStyle/>
          <a:p>
            <a:pPr>
              <a:defRPr>
                <a:solidFill>
                  <a:srgbClr val="0000FF"/>
                </a:solidFill>
              </a:defRPr>
            </a:pPr>
            <a:r>
              <a:t>What-if</a:t>
            </a:r>
            <a:r>
              <a:rPr>
                <a:solidFill>
                  <a:srgbClr val="46424D"/>
                </a:solidFill>
              </a:rPr>
              <a:t> questions</a:t>
            </a:r>
          </a:p>
        </p:txBody>
      </p:sp>
      <p:sp>
        <p:nvSpPr>
          <p:cNvPr id="230" name="Content Placeholder 2"/>
          <p:cNvSpPr txBox="1"/>
          <p:nvPr>
            <p:ph type="body" idx="1"/>
          </p:nvPr>
        </p:nvSpPr>
        <p:spPr>
          <a:xfrm>
            <a:off x="457200" y="1600200"/>
            <a:ext cx="8229600" cy="4525963"/>
          </a:xfrm>
          <a:prstGeom prst="rect">
            <a:avLst/>
          </a:prstGeom>
        </p:spPr>
        <p:txBody>
          <a:bodyPr/>
          <a:lstStyle/>
          <a:p>
            <a:pPr/>
            <a:r>
              <a:t>What if several engineers are ill at the same time?</a:t>
            </a:r>
          </a:p>
          <a:p>
            <a:pPr/>
            <a:r>
              <a:t>What if an economic downturn leads to budget cuts of 20% for the project?</a:t>
            </a:r>
          </a:p>
          <a:p>
            <a:pPr/>
            <a:r>
              <a:t>What if the performance of open-source software is inadequate and the only expert on that open source software leaves?</a:t>
            </a:r>
          </a:p>
          <a:p>
            <a:pPr/>
            <a:r>
              <a:t>What if the company that supplies and maintains software components goes out of business?</a:t>
            </a:r>
          </a:p>
          <a:p>
            <a:pPr/>
            <a:r>
              <a:t>What if the customer fails to deliver the revised requirements as predicted? </a:t>
            </a:r>
          </a:p>
        </p:txBody>
      </p:sp>
      <p:sp>
        <p:nvSpPr>
          <p:cNvPr id="23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34" name="Title 1"/>
          <p:cNvSpPr txBox="1"/>
          <p:nvPr>
            <p:ph type="title"/>
          </p:nvPr>
        </p:nvSpPr>
        <p:spPr>
          <a:xfrm>
            <a:off x="457199" y="274638"/>
            <a:ext cx="7293234" cy="1143001"/>
          </a:xfrm>
          <a:prstGeom prst="rect">
            <a:avLst/>
          </a:prstGeom>
        </p:spPr>
        <p:txBody>
          <a:bodyPr/>
          <a:lstStyle/>
          <a:p>
            <a:pPr/>
            <a:r>
              <a:t>Strategies to help manage risk </a:t>
            </a:r>
          </a:p>
        </p:txBody>
      </p:sp>
      <p:graphicFrame>
        <p:nvGraphicFramePr>
          <p:cNvPr id="235" name="Content Placeholder 3"/>
          <p:cNvGraphicFramePr/>
          <p:nvPr/>
        </p:nvGraphicFramePr>
        <p:xfrm>
          <a:off x="713921" y="1952368"/>
          <a:ext cx="7798411" cy="22250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68334"/>
                <a:gridCol w="5530076"/>
              </a:tblGrid>
              <a:tr h="370840">
                <a:tc>
                  <a:txBody>
                    <a:bodyPr/>
                    <a:lstStyle/>
                    <a:p>
                      <a:pPr algn="just">
                        <a:defRPr b="0" sz="1800">
                          <a:solidFill>
                            <a:srgbClr val="000000"/>
                          </a:solidFill>
                        </a:defRPr>
                      </a:pPr>
                      <a:r>
                        <a:rPr b="1" sz="1600">
                          <a:latin typeface="Arial"/>
                          <a:ea typeface="Arial"/>
                          <a:cs typeface="Arial"/>
                          <a:sym typeface="Arial"/>
                        </a:rPr>
                        <a:t>Risk</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Strategy</a:t>
                      </a:r>
                    </a:p>
                  </a:txBody>
                  <a:tcPr marL="73025" marR="73025" marT="73025" marB="73025" anchor="t" anchorCtr="0" horzOverflow="overflow"/>
                </a:tc>
              </a:tr>
              <a:tr h="370840">
                <a:tc>
                  <a:txBody>
                    <a:bodyPr/>
                    <a:lstStyle/>
                    <a:p>
                      <a:pPr algn="l">
                        <a:defRPr sz="1800"/>
                      </a:pPr>
                      <a:r>
                        <a:rPr sz="1600">
                          <a:latin typeface="Arial"/>
                          <a:ea typeface="Arial"/>
                          <a:cs typeface="Arial"/>
                          <a:sym typeface="Arial"/>
                        </a:rPr>
                        <a:t>Organizational financial problems</a:t>
                      </a:r>
                    </a:p>
                  </a:txBody>
                  <a:tcPr marL="0" marR="0" marT="0" marB="0" anchor="t" anchorCtr="0" horzOverflow="overflow"/>
                </a:tc>
                <a:tc>
                  <a:txBody>
                    <a:bodyPr/>
                    <a:lstStyle/>
                    <a:p>
                      <a:pPr algn="just">
                        <a:defRPr sz="1800"/>
                      </a:pPr>
                      <a:r>
                        <a:rPr sz="1600">
                          <a:latin typeface="Arial"/>
                          <a:ea typeface="Arial"/>
                          <a:cs typeface="Arial"/>
                          <a:sym typeface="Arial"/>
                        </a:rPr>
                        <a:t>Prepare a briefing document for senior management showing how the project is making a very important contribution to the goals of the business and presenting reasons why cuts to the project budget would not be cost-effective.</a:t>
                      </a:r>
                    </a:p>
                  </a:txBody>
                  <a:tcPr marL="0" marR="0" marT="0" marB="0" anchor="t" anchorCtr="0" horzOverflow="overflow"/>
                </a:tc>
              </a:tr>
              <a:tr h="370840">
                <a:tc>
                  <a:txBody>
                    <a:bodyPr/>
                    <a:lstStyle/>
                    <a:p>
                      <a:pPr algn="l">
                        <a:defRPr sz="1800"/>
                      </a:pPr>
                      <a:r>
                        <a:rPr sz="1600">
                          <a:latin typeface="Arial"/>
                          <a:ea typeface="Arial"/>
                          <a:cs typeface="Arial"/>
                          <a:sym typeface="Arial"/>
                        </a:rPr>
                        <a:t>Recruitment problems</a:t>
                      </a:r>
                    </a:p>
                  </a:txBody>
                  <a:tcPr marL="0" marR="0" marT="0" marB="0" anchor="t" anchorCtr="0" horzOverflow="overflow"/>
                </a:tc>
                <a:tc>
                  <a:txBody>
                    <a:bodyPr/>
                    <a:lstStyle/>
                    <a:p>
                      <a:pPr algn="just">
                        <a:defRPr sz="1800"/>
                      </a:pPr>
                      <a:r>
                        <a:rPr sz="1600">
                          <a:latin typeface="Arial"/>
                          <a:ea typeface="Arial"/>
                          <a:cs typeface="Arial"/>
                          <a:sym typeface="Arial"/>
                        </a:rPr>
                        <a:t>Alert customer to potential difficulties and the possibility of delays; investigate buying-in components.</a:t>
                      </a:r>
                    </a:p>
                  </a:txBody>
                  <a:tcPr marL="0" marR="0" marT="0" marB="0" anchor="t" anchorCtr="0" horzOverflow="overflow"/>
                </a:tc>
              </a:tr>
              <a:tr h="370840">
                <a:tc>
                  <a:txBody>
                    <a:bodyPr/>
                    <a:lstStyle/>
                    <a:p>
                      <a:pPr algn="l">
                        <a:defRPr sz="1800"/>
                      </a:pPr>
                      <a:r>
                        <a:rPr sz="1600">
                          <a:latin typeface="Arial"/>
                          <a:ea typeface="Arial"/>
                          <a:cs typeface="Arial"/>
                          <a:sym typeface="Arial"/>
                        </a:rPr>
                        <a:t>Staff illness</a:t>
                      </a:r>
                    </a:p>
                  </a:txBody>
                  <a:tcPr marL="0" marR="0" marT="0" marB="0" anchor="t" anchorCtr="0" horzOverflow="overflow"/>
                </a:tc>
                <a:tc>
                  <a:txBody>
                    <a:bodyPr/>
                    <a:lstStyle/>
                    <a:p>
                      <a:pPr algn="just">
                        <a:defRPr sz="1800"/>
                      </a:pPr>
                      <a:r>
                        <a:rPr sz="1600">
                          <a:latin typeface="Arial"/>
                          <a:ea typeface="Arial"/>
                          <a:cs typeface="Arial"/>
                          <a:sym typeface="Arial"/>
                        </a:rPr>
                        <a:t>Reorganize team so that there is more overlap of work and people therefore understand each other’s jobs.</a:t>
                      </a:r>
                    </a:p>
                  </a:txBody>
                  <a:tcPr marL="0" marR="0" marT="0" marB="0" anchor="t" anchorCtr="0" horzOverflow="overflow"/>
                </a:tc>
              </a:tr>
              <a:tr h="370840">
                <a:tc>
                  <a:txBody>
                    <a:bodyPr/>
                    <a:lstStyle/>
                    <a:p>
                      <a:pPr algn="l">
                        <a:defRPr sz="1800"/>
                      </a:pPr>
                      <a:r>
                        <a:rPr sz="1600">
                          <a:latin typeface="Arial"/>
                          <a:ea typeface="Arial"/>
                          <a:cs typeface="Arial"/>
                          <a:sym typeface="Arial"/>
                        </a:rPr>
                        <a:t>Defective components</a:t>
                      </a:r>
                    </a:p>
                  </a:txBody>
                  <a:tcPr marL="0" marR="0" marT="0" marB="0" anchor="t" anchorCtr="0" horzOverflow="overflow"/>
                </a:tc>
                <a:tc>
                  <a:txBody>
                    <a:bodyPr/>
                    <a:lstStyle/>
                    <a:p>
                      <a:pPr algn="just">
                        <a:defRPr sz="1800"/>
                      </a:pPr>
                      <a:r>
                        <a:rPr sz="1600">
                          <a:latin typeface="Arial"/>
                          <a:ea typeface="Arial"/>
                          <a:cs typeface="Arial"/>
                          <a:sym typeface="Arial"/>
                        </a:rPr>
                        <a:t>Replace potentially defective components with bought-in components of known reliability.</a:t>
                      </a:r>
                    </a:p>
                  </a:txBody>
                  <a:tcPr marL="0" marR="0" marT="0" marB="0" anchor="t" anchorCtr="0" horzOverflow="overflow"/>
                </a:tc>
              </a:tr>
              <a:tr h="370840">
                <a:tc>
                  <a:txBody>
                    <a:bodyPr/>
                    <a:lstStyle/>
                    <a:p>
                      <a:pPr algn="l">
                        <a:defRPr sz="1800"/>
                      </a:pPr>
                      <a:r>
                        <a:rPr sz="1600">
                          <a:latin typeface="Arial"/>
                          <a:ea typeface="Arial"/>
                          <a:cs typeface="Arial"/>
                          <a:sym typeface="Arial"/>
                        </a:rPr>
                        <a:t>Requirements changes</a:t>
                      </a:r>
                    </a:p>
                  </a:txBody>
                  <a:tcPr marL="0" marR="0" marT="0" marB="0" anchor="t" anchorCtr="0" horzOverflow="overflow"/>
                </a:tc>
                <a:tc>
                  <a:txBody>
                    <a:bodyPr/>
                    <a:lstStyle/>
                    <a:p>
                      <a:pPr algn="just">
                        <a:defRPr sz="1800"/>
                      </a:pPr>
                      <a:r>
                        <a:rPr sz="1600">
                          <a:latin typeface="Arial"/>
                          <a:ea typeface="Arial"/>
                          <a:cs typeface="Arial"/>
                          <a:sym typeface="Arial"/>
                        </a:rPr>
                        <a:t>Derive traceability information to assess requirements change impact; maximize information hiding in the design. </a:t>
                      </a:r>
                    </a:p>
                  </a:txBody>
                  <a:tcPr marL="0" marR="0" marT="0" marB="0" anchor="t" anchorCtr="0" horzOverflow="overflow"/>
                </a:tc>
              </a:tr>
            </a:tbl>
          </a:graphicData>
        </a:graphic>
      </p:graphicFrame>
      <p:sp>
        <p:nvSpPr>
          <p:cNvPr id="23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39" name="Title 1"/>
          <p:cNvSpPr txBox="1"/>
          <p:nvPr>
            <p:ph type="title"/>
          </p:nvPr>
        </p:nvSpPr>
        <p:spPr>
          <a:xfrm>
            <a:off x="457199" y="274638"/>
            <a:ext cx="7293234" cy="1143001"/>
          </a:xfrm>
          <a:prstGeom prst="rect">
            <a:avLst/>
          </a:prstGeom>
        </p:spPr>
        <p:txBody>
          <a:bodyPr/>
          <a:lstStyle/>
          <a:p>
            <a:pPr/>
            <a:r>
              <a:t>Strategies to help manage risk </a:t>
            </a:r>
          </a:p>
        </p:txBody>
      </p:sp>
      <p:graphicFrame>
        <p:nvGraphicFramePr>
          <p:cNvPr id="240" name="Content Placeholder 3"/>
          <p:cNvGraphicFramePr/>
          <p:nvPr/>
        </p:nvGraphicFramePr>
        <p:xfrm>
          <a:off x="457200" y="2209057"/>
          <a:ext cx="7487643" cy="148336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77941"/>
                <a:gridCol w="5309701"/>
              </a:tblGrid>
              <a:tr h="370840">
                <a:tc>
                  <a:txBody>
                    <a:bodyPr/>
                    <a:lstStyle/>
                    <a:p>
                      <a:pPr algn="just">
                        <a:defRPr b="0" sz="1800">
                          <a:solidFill>
                            <a:srgbClr val="000000"/>
                          </a:solidFill>
                        </a:defRPr>
                      </a:pPr>
                      <a:r>
                        <a:rPr b="1" sz="1600">
                          <a:latin typeface="Arial"/>
                          <a:ea typeface="Arial"/>
                          <a:cs typeface="Arial"/>
                          <a:sym typeface="Arial"/>
                        </a:rPr>
                        <a:t>Risk</a:t>
                      </a:r>
                    </a:p>
                  </a:txBody>
                  <a:tcPr marL="73025" marR="73025" marT="73025" marB="73025" anchor="t" anchorCtr="0" horzOverflow="overflow"/>
                </a:tc>
                <a:tc>
                  <a:txBody>
                    <a:bodyPr/>
                    <a:lstStyle/>
                    <a:p>
                      <a:pPr algn="just">
                        <a:defRPr b="0" sz="1800">
                          <a:solidFill>
                            <a:srgbClr val="000000"/>
                          </a:solidFill>
                        </a:defRPr>
                      </a:pPr>
                      <a:r>
                        <a:rPr b="1" sz="1600">
                          <a:latin typeface="Arial"/>
                          <a:ea typeface="Arial"/>
                          <a:cs typeface="Arial"/>
                          <a:sym typeface="Arial"/>
                        </a:rPr>
                        <a:t>Strategy</a:t>
                      </a:r>
                    </a:p>
                  </a:txBody>
                  <a:tcPr marL="73025" marR="73025" marT="73025" marB="73025" anchor="t" anchorCtr="0" horzOverflow="overflow"/>
                </a:tc>
              </a:tr>
              <a:tr h="370840">
                <a:tc>
                  <a:txBody>
                    <a:bodyPr/>
                    <a:lstStyle/>
                    <a:p>
                      <a:pPr algn="l">
                        <a:defRPr sz="1800"/>
                      </a:pPr>
                      <a:r>
                        <a:rPr sz="1600">
                          <a:latin typeface="Arial"/>
                          <a:ea typeface="Arial"/>
                          <a:cs typeface="Arial"/>
                          <a:sym typeface="Arial"/>
                        </a:rPr>
                        <a:t>Organizational restructuring</a:t>
                      </a:r>
                    </a:p>
                  </a:txBody>
                  <a:tcPr marL="0" marR="0" marT="0" marB="0" anchor="t" anchorCtr="0" horzOverflow="overflow"/>
                </a:tc>
                <a:tc>
                  <a:txBody>
                    <a:bodyPr/>
                    <a:lstStyle/>
                    <a:p>
                      <a:pPr algn="just">
                        <a:defRPr sz="1800"/>
                      </a:pPr>
                      <a:r>
                        <a:rPr sz="1600">
                          <a:latin typeface="Arial"/>
                          <a:ea typeface="Arial"/>
                          <a:cs typeface="Arial"/>
                          <a:sym typeface="Arial"/>
                        </a:rPr>
                        <a:t>Prepare a briefing document for senior management showing how the project is making a very important contribution to the goals of the business. </a:t>
                      </a:r>
                    </a:p>
                  </a:txBody>
                  <a:tcPr marL="0" marR="0" marT="0" marB="0" anchor="t" anchorCtr="0" horzOverflow="overflow"/>
                </a:tc>
              </a:tr>
              <a:tr h="370840">
                <a:tc>
                  <a:txBody>
                    <a:bodyPr/>
                    <a:lstStyle/>
                    <a:p>
                      <a:pPr algn="l">
                        <a:defRPr sz="1800"/>
                      </a:pPr>
                      <a:r>
                        <a:rPr sz="1600">
                          <a:latin typeface="Arial"/>
                          <a:ea typeface="Arial"/>
                          <a:cs typeface="Arial"/>
                          <a:sym typeface="Arial"/>
                        </a:rPr>
                        <a:t>Database performance</a:t>
                      </a:r>
                    </a:p>
                  </a:txBody>
                  <a:tcPr marL="0" marR="0" marT="0" marB="0" anchor="t" anchorCtr="0" horzOverflow="overflow"/>
                </a:tc>
                <a:tc>
                  <a:txBody>
                    <a:bodyPr/>
                    <a:lstStyle/>
                    <a:p>
                      <a:pPr algn="just">
                        <a:defRPr sz="1800"/>
                      </a:pPr>
                      <a:r>
                        <a:rPr sz="1600">
                          <a:latin typeface="Arial"/>
                          <a:ea typeface="Arial"/>
                          <a:cs typeface="Arial"/>
                          <a:sym typeface="Arial"/>
                        </a:rPr>
                        <a:t>Investigate the possibility of buying a higher-performance database. </a:t>
                      </a:r>
                    </a:p>
                  </a:txBody>
                  <a:tcPr marL="0" marR="0" marT="0" marB="0" anchor="t" anchorCtr="0" horzOverflow="overflow"/>
                </a:tc>
              </a:tr>
              <a:tr h="370840">
                <a:tc>
                  <a:txBody>
                    <a:bodyPr/>
                    <a:lstStyle/>
                    <a:p>
                      <a:pPr algn="l">
                        <a:defRPr sz="1800"/>
                      </a:pPr>
                      <a:r>
                        <a:rPr sz="1600">
                          <a:latin typeface="Arial"/>
                          <a:ea typeface="Arial"/>
                          <a:cs typeface="Arial"/>
                          <a:sym typeface="Arial"/>
                        </a:rPr>
                        <a:t>Underestimated development time</a:t>
                      </a:r>
                    </a:p>
                  </a:txBody>
                  <a:tcPr marL="0" marR="0" marT="0" marB="0" anchor="t" anchorCtr="0" horzOverflow="overflow"/>
                </a:tc>
                <a:tc>
                  <a:txBody>
                    <a:bodyPr/>
                    <a:lstStyle/>
                    <a:p>
                      <a:pPr algn="just">
                        <a:defRPr sz="1800"/>
                      </a:pPr>
                      <a:r>
                        <a:rPr sz="1600">
                          <a:latin typeface="Arial"/>
                          <a:ea typeface="Arial"/>
                          <a:cs typeface="Arial"/>
                          <a:sym typeface="Arial"/>
                        </a:rPr>
                        <a:t>Investigate buying-in components; investigate use of a program generator.</a:t>
                      </a:r>
                    </a:p>
                  </a:txBody>
                  <a:tcPr marL="0" marR="0" marT="0" marB="0" anchor="t" anchorCtr="0" horzOverflow="overflow"/>
                </a:tc>
              </a:tr>
            </a:tbl>
          </a:graphicData>
        </a:graphic>
      </p:graphicFrame>
      <p:sp>
        <p:nvSpPr>
          <p:cNvPr id="24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44" name="Rectangle 2"/>
          <p:cNvSpPr txBox="1"/>
          <p:nvPr>
            <p:ph type="title"/>
          </p:nvPr>
        </p:nvSpPr>
        <p:spPr>
          <a:xfrm>
            <a:off x="457199" y="274638"/>
            <a:ext cx="7293234" cy="1143001"/>
          </a:xfrm>
          <a:prstGeom prst="rect">
            <a:avLst/>
          </a:prstGeom>
        </p:spPr>
        <p:txBody>
          <a:bodyPr/>
          <a:lstStyle/>
          <a:p>
            <a:pPr/>
            <a:r>
              <a:t>Risk monitoring</a:t>
            </a:r>
          </a:p>
        </p:txBody>
      </p:sp>
      <p:sp>
        <p:nvSpPr>
          <p:cNvPr id="245" name="Rectangle 3"/>
          <p:cNvSpPr txBox="1"/>
          <p:nvPr>
            <p:ph type="body" idx="1"/>
          </p:nvPr>
        </p:nvSpPr>
        <p:spPr>
          <a:xfrm>
            <a:off x="457200" y="1600200"/>
            <a:ext cx="8229600" cy="4525963"/>
          </a:xfrm>
          <a:prstGeom prst="rect">
            <a:avLst/>
          </a:prstGeom>
        </p:spPr>
        <p:txBody>
          <a:bodyPr lIns="45898" tIns="45898" rIns="45898" bIns="45898"/>
          <a:lstStyle/>
          <a:p>
            <a:pPr/>
            <a:r>
              <a:t>Assess each identified risks regularly to decide whether or not it is becoming less or more probable</a:t>
            </a:r>
          </a:p>
          <a:p>
            <a:pPr/>
            <a:r>
              <a:t>Also assess whether the effects of the risk have changed</a:t>
            </a:r>
          </a:p>
          <a:p>
            <a:pPr/>
            <a:r>
              <a:t>Each key risk should be discussed at management progress meetings</a:t>
            </a:r>
          </a:p>
        </p:txBody>
      </p:sp>
      <p:sp>
        <p:nvSpPr>
          <p:cNvPr id="24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49" name="Title 1"/>
          <p:cNvSpPr txBox="1"/>
          <p:nvPr>
            <p:ph type="title"/>
          </p:nvPr>
        </p:nvSpPr>
        <p:spPr>
          <a:xfrm>
            <a:off x="457199" y="274638"/>
            <a:ext cx="7293234" cy="1143001"/>
          </a:xfrm>
          <a:prstGeom prst="rect">
            <a:avLst/>
          </a:prstGeom>
        </p:spPr>
        <p:txBody>
          <a:bodyPr/>
          <a:lstStyle/>
          <a:p>
            <a:pPr/>
            <a:r>
              <a:t>Risk indicators </a:t>
            </a:r>
          </a:p>
        </p:txBody>
      </p:sp>
      <p:graphicFrame>
        <p:nvGraphicFramePr>
          <p:cNvPr id="250" name="Content Placeholder 3"/>
          <p:cNvGraphicFramePr/>
          <p:nvPr/>
        </p:nvGraphicFramePr>
        <p:xfrm>
          <a:off x="457200" y="2059545"/>
          <a:ext cx="8229600" cy="259588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407267"/>
                <a:gridCol w="5822333"/>
              </a:tblGrid>
              <a:tr h="370840">
                <a:tc>
                  <a:txBody>
                    <a:bodyPr/>
                    <a:lstStyle/>
                    <a:p>
                      <a:pPr algn="just">
                        <a:defRPr b="0" sz="1800">
                          <a:solidFill>
                            <a:srgbClr val="000000"/>
                          </a:solidFill>
                        </a:defRPr>
                      </a:pPr>
                      <a:r>
                        <a:rPr b="1" sz="1400">
                          <a:latin typeface="Arial"/>
                          <a:ea typeface="Arial"/>
                          <a:cs typeface="Arial"/>
                          <a:sym typeface="Arial"/>
                        </a:rPr>
                        <a:t>Risk type</a:t>
                      </a:r>
                    </a:p>
                  </a:txBody>
                  <a:tcPr marL="73025" marR="73025" marT="73025" marB="73025" anchor="t" anchorCtr="0" horzOverflow="overflow"/>
                </a:tc>
                <a:tc>
                  <a:txBody>
                    <a:bodyPr/>
                    <a:lstStyle/>
                    <a:p>
                      <a:pPr algn="just">
                        <a:defRPr b="0" sz="1800">
                          <a:solidFill>
                            <a:srgbClr val="000000"/>
                          </a:solidFill>
                        </a:defRPr>
                      </a:pPr>
                      <a:r>
                        <a:rPr b="1" sz="1400">
                          <a:latin typeface="Arial"/>
                          <a:ea typeface="Arial"/>
                          <a:cs typeface="Arial"/>
                          <a:sym typeface="Arial"/>
                        </a:rPr>
                        <a:t>Potential indicators</a:t>
                      </a:r>
                    </a:p>
                  </a:txBody>
                  <a:tcPr marL="73025" marR="73025" marT="73025" marB="73025" anchor="t" anchorCtr="0" horzOverflow="overflow"/>
                </a:tc>
              </a:tr>
              <a:tr h="370840">
                <a:tc>
                  <a:txBody>
                    <a:bodyPr/>
                    <a:lstStyle/>
                    <a:p>
                      <a:pPr algn="just">
                        <a:defRPr sz="1800"/>
                      </a:pPr>
                      <a:r>
                        <a:rPr sz="1400">
                          <a:latin typeface="Arial"/>
                          <a:ea typeface="Arial"/>
                          <a:cs typeface="Arial"/>
                          <a:sym typeface="Arial"/>
                        </a:rPr>
                        <a:t>Estimation</a:t>
                      </a:r>
                    </a:p>
                  </a:txBody>
                  <a:tcPr marL="0" marR="0" marT="0" marB="0" anchor="t" anchorCtr="0" horzOverflow="overflow"/>
                </a:tc>
                <a:tc>
                  <a:txBody>
                    <a:bodyPr/>
                    <a:lstStyle/>
                    <a:p>
                      <a:pPr algn="just">
                        <a:defRPr sz="1800"/>
                      </a:pPr>
                      <a:r>
                        <a:rPr sz="1400">
                          <a:latin typeface="Arial"/>
                          <a:ea typeface="Arial"/>
                          <a:cs typeface="Arial"/>
                          <a:sym typeface="Arial"/>
                        </a:rPr>
                        <a:t>Failure to meet agreed schedule; failure to clear reported defects.</a:t>
                      </a:r>
                    </a:p>
                  </a:txBody>
                  <a:tcPr marL="0" marR="0" marT="0" marB="0" anchor="t" anchorCtr="0" horzOverflow="overflow"/>
                </a:tc>
              </a:tr>
              <a:tr h="370840">
                <a:tc>
                  <a:txBody>
                    <a:bodyPr/>
                    <a:lstStyle/>
                    <a:p>
                      <a:pPr algn="just">
                        <a:defRPr sz="1800"/>
                      </a:pPr>
                      <a:r>
                        <a:rPr sz="1400">
                          <a:latin typeface="Arial"/>
                          <a:ea typeface="Arial"/>
                          <a:cs typeface="Arial"/>
                          <a:sym typeface="Arial"/>
                        </a:rPr>
                        <a:t>Organizational</a:t>
                      </a:r>
                    </a:p>
                  </a:txBody>
                  <a:tcPr marL="0" marR="0" marT="0" marB="0" anchor="t" anchorCtr="0" horzOverflow="overflow"/>
                </a:tc>
                <a:tc>
                  <a:txBody>
                    <a:bodyPr/>
                    <a:lstStyle/>
                    <a:p>
                      <a:pPr algn="just">
                        <a:defRPr sz="1800"/>
                      </a:pPr>
                      <a:r>
                        <a:rPr sz="1400">
                          <a:latin typeface="Arial"/>
                          <a:ea typeface="Arial"/>
                          <a:cs typeface="Arial"/>
                          <a:sym typeface="Arial"/>
                        </a:rPr>
                        <a:t>Organizational gossip; lack of action by senior management.</a:t>
                      </a:r>
                    </a:p>
                  </a:txBody>
                  <a:tcPr marL="0" marR="0" marT="0" marB="0" anchor="t" anchorCtr="0" horzOverflow="overflow"/>
                </a:tc>
              </a:tr>
              <a:tr h="370840">
                <a:tc>
                  <a:txBody>
                    <a:bodyPr/>
                    <a:lstStyle/>
                    <a:p>
                      <a:pPr algn="just">
                        <a:defRPr sz="1800"/>
                      </a:pPr>
                      <a:r>
                        <a:rPr sz="1400">
                          <a:latin typeface="Arial"/>
                          <a:ea typeface="Arial"/>
                          <a:cs typeface="Arial"/>
                          <a:sym typeface="Arial"/>
                        </a:rPr>
                        <a:t>People</a:t>
                      </a:r>
                    </a:p>
                  </a:txBody>
                  <a:tcPr marL="0" marR="0" marT="0" marB="0" anchor="t" anchorCtr="0" horzOverflow="overflow"/>
                </a:tc>
                <a:tc>
                  <a:txBody>
                    <a:bodyPr/>
                    <a:lstStyle/>
                    <a:p>
                      <a:pPr algn="just">
                        <a:defRPr sz="1800"/>
                      </a:pPr>
                      <a:r>
                        <a:rPr sz="1400">
                          <a:latin typeface="Arial"/>
                          <a:ea typeface="Arial"/>
                          <a:cs typeface="Arial"/>
                          <a:sym typeface="Arial"/>
                        </a:rPr>
                        <a:t>Poor staff morale; poor relationships amongst team members; high staff turnover.</a:t>
                      </a:r>
                    </a:p>
                  </a:txBody>
                  <a:tcPr marL="0" marR="0" marT="0" marB="0" anchor="t" anchorCtr="0" horzOverflow="overflow"/>
                </a:tc>
              </a:tr>
              <a:tr h="370840">
                <a:tc>
                  <a:txBody>
                    <a:bodyPr/>
                    <a:lstStyle/>
                    <a:p>
                      <a:pPr algn="just">
                        <a:defRPr sz="1800"/>
                      </a:pPr>
                      <a:r>
                        <a:rPr sz="1400">
                          <a:latin typeface="Arial"/>
                          <a:ea typeface="Arial"/>
                          <a:cs typeface="Arial"/>
                          <a:sym typeface="Arial"/>
                        </a:rPr>
                        <a:t>Requirements</a:t>
                      </a:r>
                    </a:p>
                  </a:txBody>
                  <a:tcPr marL="0" marR="0" marT="0" marB="0" anchor="t" anchorCtr="0" horzOverflow="overflow"/>
                </a:tc>
                <a:tc>
                  <a:txBody>
                    <a:bodyPr/>
                    <a:lstStyle/>
                    <a:p>
                      <a:pPr algn="just">
                        <a:defRPr sz="1800"/>
                      </a:pPr>
                      <a:r>
                        <a:rPr sz="1400">
                          <a:latin typeface="Arial"/>
                          <a:ea typeface="Arial"/>
                          <a:cs typeface="Arial"/>
                          <a:sym typeface="Arial"/>
                        </a:rPr>
                        <a:t>Many requirements change requests; customer complaints.</a:t>
                      </a:r>
                    </a:p>
                  </a:txBody>
                  <a:tcPr marL="0" marR="0" marT="0" marB="0" anchor="t" anchorCtr="0" horzOverflow="overflow"/>
                </a:tc>
              </a:tr>
              <a:tr h="370840">
                <a:tc>
                  <a:txBody>
                    <a:bodyPr/>
                    <a:lstStyle/>
                    <a:p>
                      <a:pPr algn="just">
                        <a:defRPr sz="1800"/>
                      </a:pPr>
                      <a:r>
                        <a:rPr sz="1400">
                          <a:latin typeface="Arial"/>
                          <a:ea typeface="Arial"/>
                          <a:cs typeface="Arial"/>
                          <a:sym typeface="Arial"/>
                        </a:rPr>
                        <a:t>Technology</a:t>
                      </a:r>
                    </a:p>
                  </a:txBody>
                  <a:tcPr marL="0" marR="0" marT="0" marB="0" anchor="t" anchorCtr="0" horzOverflow="overflow"/>
                </a:tc>
                <a:tc>
                  <a:txBody>
                    <a:bodyPr/>
                    <a:lstStyle/>
                    <a:p>
                      <a:pPr algn="just">
                        <a:defRPr sz="1800"/>
                      </a:pPr>
                      <a:r>
                        <a:rPr sz="1400">
                          <a:latin typeface="Arial"/>
                          <a:ea typeface="Arial"/>
                          <a:cs typeface="Arial"/>
                          <a:sym typeface="Arial"/>
                        </a:rPr>
                        <a:t>Late delivery of hardware or support software; many reported technology problems.</a:t>
                      </a:r>
                    </a:p>
                  </a:txBody>
                  <a:tcPr marL="0" marR="0" marT="0" marB="0" anchor="t" anchorCtr="0" horzOverflow="overflow"/>
                </a:tc>
              </a:tr>
              <a:tr h="370840">
                <a:tc>
                  <a:txBody>
                    <a:bodyPr/>
                    <a:lstStyle/>
                    <a:p>
                      <a:pPr algn="just">
                        <a:defRPr sz="1800"/>
                      </a:pPr>
                      <a:r>
                        <a:rPr sz="1400">
                          <a:latin typeface="Arial"/>
                          <a:ea typeface="Arial"/>
                          <a:cs typeface="Arial"/>
                          <a:sym typeface="Arial"/>
                        </a:rPr>
                        <a:t>Tools</a:t>
                      </a:r>
                    </a:p>
                  </a:txBody>
                  <a:tcPr marL="0" marR="0" marT="0" marB="0" anchor="t" anchorCtr="0" horzOverflow="overflow"/>
                </a:tc>
                <a:tc>
                  <a:txBody>
                    <a:bodyPr/>
                    <a:lstStyle/>
                    <a:p>
                      <a:pPr algn="just">
                        <a:defRPr sz="1800"/>
                      </a:pPr>
                      <a:r>
                        <a:rPr sz="1400">
                          <a:latin typeface="Arial"/>
                          <a:ea typeface="Arial"/>
                          <a:cs typeface="Arial"/>
                          <a:sym typeface="Arial"/>
                        </a:rPr>
                        <a:t>Reluctance by team members to use tools; complaints about CASE tools; demands for higher-powered workstations.</a:t>
                      </a:r>
                    </a:p>
                  </a:txBody>
                  <a:tcPr marL="0" marR="0" marT="0" marB="0" anchor="t" anchorCtr="0" horzOverflow="overflow"/>
                </a:tc>
              </a:tr>
            </a:tbl>
          </a:graphicData>
        </a:graphic>
      </p:graphicFrame>
      <p:sp>
        <p:nvSpPr>
          <p:cNvPr id="25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54"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04/12/2014</a:t>
            </a:r>
          </a:p>
        </p:txBody>
      </p:sp>
      <p:sp>
        <p:nvSpPr>
          <p:cNvPr id="25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6" name="Picture 6" descr="Picture 6"/>
          <p:cNvPicPr>
            <a:picLocks noChangeAspect="1"/>
          </p:cNvPicPr>
          <p:nvPr/>
        </p:nvPicPr>
        <p:blipFill>
          <a:blip r:embed="rId2">
            <a:extLst/>
          </a:blip>
          <a:stretch>
            <a:fillRect/>
          </a:stretch>
        </p:blipFill>
        <p:spPr>
          <a:xfrm>
            <a:off x="-49656" y="0"/>
            <a:ext cx="9243311" cy="71425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59" name="Title 1"/>
          <p:cNvSpPr txBox="1"/>
          <p:nvPr>
            <p:ph type="title"/>
          </p:nvPr>
        </p:nvSpPr>
        <p:spPr>
          <a:xfrm>
            <a:off x="457200" y="2295594"/>
            <a:ext cx="8229600" cy="1143001"/>
          </a:xfrm>
          <a:prstGeom prst="rect">
            <a:avLst/>
          </a:prstGeom>
        </p:spPr>
        <p:txBody>
          <a:bodyPr/>
          <a:lstStyle>
            <a:lvl1pPr algn="ctr"/>
          </a:lstStyle>
          <a:p>
            <a:pPr/>
            <a:r>
              <a:t>Managing people</a:t>
            </a:r>
          </a:p>
        </p:txBody>
      </p:sp>
      <p:sp>
        <p:nvSpPr>
          <p:cNvPr id="260"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1" name="Picture 3" descr="Picture 3"/>
          <p:cNvPicPr>
            <a:picLocks noChangeAspect="1"/>
          </p:cNvPicPr>
          <p:nvPr/>
        </p:nvPicPr>
        <p:blipFill>
          <a:blip r:embed="rId2">
            <a:extLst/>
          </a:blip>
          <a:stretch>
            <a:fillRect/>
          </a:stretch>
        </p:blipFill>
        <p:spPr>
          <a:xfrm>
            <a:off x="457200" y="3429000"/>
            <a:ext cx="8273847" cy="251279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64" name="Rectangle 2"/>
          <p:cNvSpPr txBox="1"/>
          <p:nvPr>
            <p:ph type="title"/>
          </p:nvPr>
        </p:nvSpPr>
        <p:spPr>
          <a:xfrm>
            <a:off x="457199" y="274638"/>
            <a:ext cx="7293234" cy="1143001"/>
          </a:xfrm>
          <a:prstGeom prst="rect">
            <a:avLst/>
          </a:prstGeom>
        </p:spPr>
        <p:txBody>
          <a:bodyPr lIns="44622" tIns="44622" rIns="44622" bIns="44622"/>
          <a:lstStyle/>
          <a:p>
            <a:pPr/>
            <a:r>
              <a:t>Managing people</a:t>
            </a:r>
          </a:p>
        </p:txBody>
      </p:sp>
      <p:sp>
        <p:nvSpPr>
          <p:cNvPr id="265" name="Rectangle 3"/>
          <p:cNvSpPr txBox="1"/>
          <p:nvPr>
            <p:ph type="body" idx="1"/>
          </p:nvPr>
        </p:nvSpPr>
        <p:spPr>
          <a:xfrm>
            <a:off x="457200" y="1600200"/>
            <a:ext cx="8229600" cy="4525963"/>
          </a:xfrm>
          <a:prstGeom prst="rect">
            <a:avLst/>
          </a:prstGeom>
        </p:spPr>
        <p:txBody>
          <a:bodyPr lIns="44622" tIns="44622" rIns="44622" bIns="44622"/>
          <a:lstStyle/>
          <a:p>
            <a:pPr/>
            <a:r>
              <a:t>People are an organization’s </a:t>
            </a:r>
            <a:r>
              <a:rPr>
                <a:solidFill>
                  <a:srgbClr val="0000FF"/>
                </a:solidFill>
              </a:rPr>
              <a:t>most important assets</a:t>
            </a:r>
            <a:endParaRPr>
              <a:solidFill>
                <a:srgbClr val="0000FF"/>
              </a:solidFill>
            </a:endParaRPr>
          </a:p>
          <a:p>
            <a:pPr/>
            <a:r>
              <a:t>The tasks of a manager are essentially people-oriented. Unless there is some understanding of people, management will be unsuccessful.</a:t>
            </a:r>
          </a:p>
          <a:p>
            <a:pPr/>
            <a:r>
              <a:t>Poor people management is an important contributor to project failure</a:t>
            </a:r>
          </a:p>
        </p:txBody>
      </p:sp>
      <p:sp>
        <p:nvSpPr>
          <p:cNvPr id="26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31" name="Rectangle 3"/>
          <p:cNvSpPr txBox="1"/>
          <p:nvPr>
            <p:ph type="title"/>
          </p:nvPr>
        </p:nvSpPr>
        <p:spPr>
          <a:xfrm>
            <a:off x="457199" y="274638"/>
            <a:ext cx="7293234" cy="1143001"/>
          </a:xfrm>
          <a:prstGeom prst="rect">
            <a:avLst/>
          </a:prstGeom>
        </p:spPr>
        <p:txBody>
          <a:bodyPr lIns="44622" tIns="44622" rIns="44622" bIns="44622"/>
          <a:lstStyle/>
          <a:p>
            <a:pPr/>
            <a:r>
              <a:t>Software project management</a:t>
            </a:r>
          </a:p>
        </p:txBody>
      </p:sp>
      <p:sp>
        <p:nvSpPr>
          <p:cNvPr id="132" name="Rectangle 2"/>
          <p:cNvSpPr txBox="1"/>
          <p:nvPr>
            <p:ph type="body" idx="1"/>
          </p:nvPr>
        </p:nvSpPr>
        <p:spPr>
          <a:xfrm>
            <a:off x="457199" y="1600200"/>
            <a:ext cx="8410755" cy="4525963"/>
          </a:xfrm>
          <a:prstGeom prst="rect">
            <a:avLst/>
          </a:prstGeom>
        </p:spPr>
        <p:txBody>
          <a:bodyPr lIns="44622" tIns="44622" rIns="44622" bIns="44622"/>
          <a:lstStyle/>
          <a:p>
            <a:pPr/>
            <a:r>
              <a:t>Concerned with activities involved in ensuring </a:t>
            </a:r>
            <a:br/>
            <a:r>
              <a:t>that software is delivered </a:t>
            </a:r>
            <a:r>
              <a:rPr>
                <a:solidFill>
                  <a:srgbClr val="0000FF"/>
                </a:solidFill>
              </a:rPr>
              <a:t>on time and on </a:t>
            </a:r>
            <a:br>
              <a:rPr>
                <a:solidFill>
                  <a:srgbClr val="0000FF"/>
                </a:solidFill>
              </a:rPr>
            </a:br>
            <a:r>
              <a:rPr>
                <a:solidFill>
                  <a:srgbClr val="0000FF"/>
                </a:solidFill>
              </a:rPr>
              <a:t>schedule and in accordance with the </a:t>
            </a:r>
            <a:br>
              <a:rPr>
                <a:solidFill>
                  <a:srgbClr val="0000FF"/>
                </a:solidFill>
              </a:rPr>
            </a:br>
            <a:r>
              <a:rPr>
                <a:solidFill>
                  <a:srgbClr val="0000FF"/>
                </a:solidFill>
              </a:rPr>
              <a:t>requirements </a:t>
            </a:r>
            <a:r>
              <a:t>of the organizations developing </a:t>
            </a:r>
            <a:br/>
            <a:r>
              <a:t>and procuring the software</a:t>
            </a:r>
          </a:p>
          <a:p>
            <a:pPr/>
            <a:r>
              <a:t>Project management is needed because software development is always </a:t>
            </a:r>
            <a:r>
              <a:rPr>
                <a:solidFill>
                  <a:srgbClr val="0000FF"/>
                </a:solidFill>
              </a:rPr>
              <a:t>subject to budget and schedule constraints</a:t>
            </a:r>
            <a:r>
              <a:t> that are set by the organization developing the software</a:t>
            </a:r>
          </a:p>
        </p:txBody>
      </p:sp>
      <p:sp>
        <p:nvSpPr>
          <p:cNvPr id="13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69" name="Rectangle 2"/>
          <p:cNvSpPr txBox="1"/>
          <p:nvPr>
            <p:ph type="title"/>
          </p:nvPr>
        </p:nvSpPr>
        <p:spPr>
          <a:xfrm>
            <a:off x="457199" y="274638"/>
            <a:ext cx="7293234" cy="1143001"/>
          </a:xfrm>
          <a:prstGeom prst="rect">
            <a:avLst/>
          </a:prstGeom>
        </p:spPr>
        <p:txBody>
          <a:bodyPr lIns="44622" tIns="44622" rIns="44622" bIns="44622"/>
          <a:lstStyle/>
          <a:p>
            <a:pPr/>
            <a:r>
              <a:t>People management factors</a:t>
            </a:r>
          </a:p>
        </p:txBody>
      </p:sp>
      <p:sp>
        <p:nvSpPr>
          <p:cNvPr id="270" name="Rectangle 3"/>
          <p:cNvSpPr txBox="1"/>
          <p:nvPr>
            <p:ph type="body" idx="1"/>
          </p:nvPr>
        </p:nvSpPr>
        <p:spPr>
          <a:xfrm>
            <a:off x="457200" y="1600200"/>
            <a:ext cx="8229600" cy="4525963"/>
          </a:xfrm>
          <a:prstGeom prst="rect">
            <a:avLst/>
          </a:prstGeom>
        </p:spPr>
        <p:txBody>
          <a:bodyPr lIns="44622" tIns="44622" rIns="44622" bIns="44622"/>
          <a:lstStyle/>
          <a:p>
            <a:pPr>
              <a:lnSpc>
                <a:spcPct val="90000"/>
              </a:lnSpc>
              <a:defRPr>
                <a:solidFill>
                  <a:srgbClr val="0000FF"/>
                </a:solidFill>
              </a:defRPr>
            </a:pPr>
            <a:r>
              <a:t>Consistency</a:t>
            </a:r>
          </a:p>
          <a:p>
            <a:pPr lvl="1" marL="742950" indent="-285750">
              <a:lnSpc>
                <a:spcPct val="90000"/>
              </a:lnSpc>
              <a:spcBef>
                <a:spcPts val="300"/>
              </a:spcBef>
              <a:defRPr sz="2000"/>
            </a:pPr>
            <a:r>
              <a:t>Team members should all be treated in a comparable way without favourites or discrimination</a:t>
            </a:r>
          </a:p>
          <a:p>
            <a:pPr>
              <a:lnSpc>
                <a:spcPct val="90000"/>
              </a:lnSpc>
              <a:defRPr>
                <a:solidFill>
                  <a:srgbClr val="0000FF"/>
                </a:solidFill>
              </a:defRPr>
            </a:pPr>
            <a:r>
              <a:t>Respect</a:t>
            </a:r>
          </a:p>
          <a:p>
            <a:pPr lvl="1" marL="742950" indent="-285750">
              <a:lnSpc>
                <a:spcPct val="90000"/>
              </a:lnSpc>
              <a:spcBef>
                <a:spcPts val="300"/>
              </a:spcBef>
              <a:defRPr sz="2000"/>
            </a:pPr>
            <a:r>
              <a:t>Different team members have different skills and these differences should be respected</a:t>
            </a:r>
          </a:p>
          <a:p>
            <a:pPr>
              <a:lnSpc>
                <a:spcPct val="90000"/>
              </a:lnSpc>
              <a:defRPr>
                <a:solidFill>
                  <a:srgbClr val="0000FF"/>
                </a:solidFill>
              </a:defRPr>
            </a:pPr>
            <a:r>
              <a:t>Inclusion</a:t>
            </a:r>
          </a:p>
          <a:p>
            <a:pPr lvl="1" marL="742950" indent="-285750">
              <a:lnSpc>
                <a:spcPct val="90000"/>
              </a:lnSpc>
              <a:spcBef>
                <a:spcPts val="300"/>
              </a:spcBef>
              <a:defRPr sz="2000"/>
            </a:pPr>
            <a:r>
              <a:t>Involve all team members and make sure that people’s views are considered</a:t>
            </a:r>
          </a:p>
          <a:p>
            <a:pPr>
              <a:lnSpc>
                <a:spcPct val="90000"/>
              </a:lnSpc>
              <a:defRPr>
                <a:solidFill>
                  <a:srgbClr val="0000FF"/>
                </a:solidFill>
              </a:defRPr>
            </a:pPr>
            <a:r>
              <a:t>Honesty</a:t>
            </a:r>
          </a:p>
          <a:p>
            <a:pPr lvl="1" marL="742950" indent="-285750">
              <a:lnSpc>
                <a:spcPct val="90000"/>
              </a:lnSpc>
              <a:spcBef>
                <a:spcPts val="300"/>
              </a:spcBef>
              <a:defRPr sz="2000"/>
            </a:pPr>
            <a:r>
              <a:t>You should always be honest about what is going well and what is going badly in a project</a:t>
            </a:r>
          </a:p>
        </p:txBody>
      </p:sp>
      <p:sp>
        <p:nvSpPr>
          <p:cNvPr id="27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74" name="Rectangle 2"/>
          <p:cNvSpPr txBox="1"/>
          <p:nvPr>
            <p:ph type="title"/>
          </p:nvPr>
        </p:nvSpPr>
        <p:spPr>
          <a:xfrm>
            <a:off x="457199" y="274638"/>
            <a:ext cx="7293234" cy="1143001"/>
          </a:xfrm>
          <a:prstGeom prst="rect">
            <a:avLst/>
          </a:prstGeom>
        </p:spPr>
        <p:txBody>
          <a:bodyPr/>
          <a:lstStyle/>
          <a:p>
            <a:pPr/>
            <a:r>
              <a:t>Motivating people</a:t>
            </a:r>
          </a:p>
        </p:txBody>
      </p:sp>
      <p:sp>
        <p:nvSpPr>
          <p:cNvPr id="275" name="Rectangle 3"/>
          <p:cNvSpPr txBox="1"/>
          <p:nvPr>
            <p:ph type="body" idx="1"/>
          </p:nvPr>
        </p:nvSpPr>
        <p:spPr>
          <a:xfrm>
            <a:off x="457200" y="1600200"/>
            <a:ext cx="8229600" cy="4525963"/>
          </a:xfrm>
          <a:prstGeom prst="rect">
            <a:avLst/>
          </a:prstGeom>
        </p:spPr>
        <p:txBody>
          <a:bodyPr/>
          <a:lstStyle/>
          <a:p>
            <a:pPr>
              <a:lnSpc>
                <a:spcPct val="90000"/>
              </a:lnSpc>
            </a:pPr>
            <a:r>
              <a:t>An important role of a manager is to </a:t>
            </a:r>
            <a:r>
              <a:rPr>
                <a:solidFill>
                  <a:srgbClr val="0000FF"/>
                </a:solidFill>
              </a:rPr>
              <a:t>motivate the people </a:t>
            </a:r>
            <a:r>
              <a:t>working on a project</a:t>
            </a:r>
          </a:p>
          <a:p>
            <a:pPr>
              <a:lnSpc>
                <a:spcPct val="90000"/>
              </a:lnSpc>
            </a:pPr>
            <a:r>
              <a:t>Motivation means organizing the work and the working environment to encourage people to </a:t>
            </a:r>
            <a:r>
              <a:rPr>
                <a:solidFill>
                  <a:srgbClr val="0000FF"/>
                </a:solidFill>
              </a:rPr>
              <a:t>work effectively </a:t>
            </a:r>
            <a:endParaRPr>
              <a:solidFill>
                <a:srgbClr val="0000FF"/>
              </a:solidFill>
            </a:endParaRPr>
          </a:p>
          <a:p>
            <a:pPr lvl="1" marL="742950" indent="-285750">
              <a:lnSpc>
                <a:spcPct val="90000"/>
              </a:lnSpc>
              <a:spcBef>
                <a:spcPts val="300"/>
              </a:spcBef>
              <a:defRPr sz="2000"/>
            </a:pPr>
            <a:r>
              <a:t>If people are not motivated, they will not be interested in the work they are doing. They will work slowly, be more likely to make mistakes and will not contribute to the broader goals of the team or the organization. </a:t>
            </a:r>
          </a:p>
          <a:p>
            <a:pPr>
              <a:lnSpc>
                <a:spcPct val="90000"/>
              </a:lnSpc>
            </a:pPr>
            <a:r>
              <a:t>Motivation is a complex issue but it appears that their are </a:t>
            </a:r>
            <a:r>
              <a:rPr>
                <a:solidFill>
                  <a:srgbClr val="0000FF"/>
                </a:solidFill>
              </a:rPr>
              <a:t>different types of motivation </a:t>
            </a:r>
            <a:r>
              <a:t>based on:</a:t>
            </a:r>
          </a:p>
          <a:p>
            <a:pPr lvl="1" marL="742950" indent="-285750">
              <a:lnSpc>
                <a:spcPct val="90000"/>
              </a:lnSpc>
              <a:spcBef>
                <a:spcPts val="300"/>
              </a:spcBef>
              <a:defRPr sz="2000"/>
            </a:pPr>
            <a:r>
              <a:t>Basic needs (e.g. food, sleep, etc.);</a:t>
            </a:r>
          </a:p>
          <a:p>
            <a:pPr lvl="1" marL="742950" indent="-285750">
              <a:lnSpc>
                <a:spcPct val="90000"/>
              </a:lnSpc>
              <a:spcBef>
                <a:spcPts val="300"/>
              </a:spcBef>
              <a:defRPr sz="2000"/>
            </a:pPr>
            <a:r>
              <a:t>Personal needs (e.g. respect, self-esteem);</a:t>
            </a:r>
          </a:p>
          <a:p>
            <a:pPr lvl="1" marL="742950" indent="-285750">
              <a:lnSpc>
                <a:spcPct val="90000"/>
              </a:lnSpc>
              <a:spcBef>
                <a:spcPts val="300"/>
              </a:spcBef>
              <a:defRPr sz="2000"/>
            </a:pPr>
            <a:r>
              <a:t>Social needs (e.g. to be accepted as part of a group).</a:t>
            </a:r>
          </a:p>
        </p:txBody>
      </p:sp>
      <p:sp>
        <p:nvSpPr>
          <p:cNvPr id="27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79" name="Rectangle 2"/>
          <p:cNvSpPr txBox="1"/>
          <p:nvPr>
            <p:ph type="title"/>
          </p:nvPr>
        </p:nvSpPr>
        <p:spPr>
          <a:xfrm>
            <a:off x="457199" y="274638"/>
            <a:ext cx="7293234" cy="1143001"/>
          </a:xfrm>
          <a:prstGeom prst="rect">
            <a:avLst/>
          </a:prstGeom>
        </p:spPr>
        <p:txBody>
          <a:bodyPr lIns="44622" tIns="44622" rIns="44622" bIns="44622"/>
          <a:lstStyle/>
          <a:p>
            <a:pPr/>
            <a:r>
              <a:t>Need satisfaction</a:t>
            </a:r>
          </a:p>
        </p:txBody>
      </p:sp>
      <p:sp>
        <p:nvSpPr>
          <p:cNvPr id="280" name="Rectangle 3"/>
          <p:cNvSpPr txBox="1"/>
          <p:nvPr>
            <p:ph type="body" idx="1"/>
          </p:nvPr>
        </p:nvSpPr>
        <p:spPr>
          <a:xfrm>
            <a:off x="457200" y="1600200"/>
            <a:ext cx="8229600" cy="4525963"/>
          </a:xfrm>
          <a:prstGeom prst="rect">
            <a:avLst/>
          </a:prstGeom>
        </p:spPr>
        <p:txBody>
          <a:bodyPr lIns="44622" tIns="44622" rIns="44622" bIns="44622"/>
          <a:lstStyle/>
          <a:p>
            <a:pPr>
              <a:lnSpc>
                <a:spcPct val="90000"/>
              </a:lnSpc>
            </a:pPr>
            <a:r>
              <a:t>In software development groups, basic physiological and safety needs are not an issue.</a:t>
            </a:r>
          </a:p>
          <a:p>
            <a:pPr>
              <a:lnSpc>
                <a:spcPct val="90000"/>
              </a:lnSpc>
              <a:defRPr>
                <a:solidFill>
                  <a:srgbClr val="0000FF"/>
                </a:solidFill>
              </a:defRPr>
            </a:pPr>
            <a:r>
              <a:t>Social</a:t>
            </a:r>
          </a:p>
          <a:p>
            <a:pPr lvl="1" marL="742950" indent="-285750">
              <a:lnSpc>
                <a:spcPct val="90000"/>
              </a:lnSpc>
              <a:spcBef>
                <a:spcPts val="300"/>
              </a:spcBef>
              <a:defRPr sz="2000"/>
            </a:pPr>
            <a:r>
              <a:t>Provide communal facilities</a:t>
            </a:r>
          </a:p>
          <a:p>
            <a:pPr lvl="1" marL="742950" indent="-285750">
              <a:lnSpc>
                <a:spcPct val="90000"/>
              </a:lnSpc>
              <a:spcBef>
                <a:spcPts val="300"/>
              </a:spcBef>
              <a:defRPr sz="2000"/>
            </a:pPr>
            <a:r>
              <a:t>Allow informal communications, e.g. via social networking</a:t>
            </a:r>
          </a:p>
          <a:p>
            <a:pPr>
              <a:lnSpc>
                <a:spcPct val="90000"/>
              </a:lnSpc>
              <a:defRPr>
                <a:solidFill>
                  <a:srgbClr val="0000FF"/>
                </a:solidFill>
              </a:defRPr>
            </a:pPr>
            <a:r>
              <a:t>Esteem</a:t>
            </a:r>
          </a:p>
          <a:p>
            <a:pPr lvl="1" marL="742950" indent="-285750">
              <a:lnSpc>
                <a:spcPct val="90000"/>
              </a:lnSpc>
              <a:spcBef>
                <a:spcPts val="300"/>
              </a:spcBef>
              <a:defRPr sz="2000"/>
            </a:pPr>
            <a:r>
              <a:t>Recognition of achievements </a:t>
            </a:r>
          </a:p>
          <a:p>
            <a:pPr lvl="1" marL="742950" indent="-285750">
              <a:lnSpc>
                <a:spcPct val="90000"/>
              </a:lnSpc>
              <a:spcBef>
                <a:spcPts val="300"/>
              </a:spcBef>
              <a:defRPr sz="2000"/>
            </a:pPr>
            <a:r>
              <a:t>Appropriate rewards</a:t>
            </a:r>
          </a:p>
          <a:p>
            <a:pPr>
              <a:lnSpc>
                <a:spcPct val="90000"/>
              </a:lnSpc>
              <a:defRPr>
                <a:solidFill>
                  <a:srgbClr val="0000FF"/>
                </a:solidFill>
              </a:defRPr>
            </a:pPr>
            <a:r>
              <a:t>Self-realization</a:t>
            </a:r>
          </a:p>
          <a:p>
            <a:pPr lvl="1" marL="742950" indent="-285750">
              <a:lnSpc>
                <a:spcPct val="90000"/>
              </a:lnSpc>
              <a:spcBef>
                <a:spcPts val="300"/>
              </a:spcBef>
              <a:defRPr sz="2000"/>
            </a:pPr>
            <a:r>
              <a:t>Training - people want to learn more</a:t>
            </a:r>
          </a:p>
          <a:p>
            <a:pPr lvl="1" marL="742950" indent="-285750">
              <a:lnSpc>
                <a:spcPct val="90000"/>
              </a:lnSpc>
              <a:spcBef>
                <a:spcPts val="300"/>
              </a:spcBef>
              <a:defRPr sz="2000"/>
            </a:pPr>
            <a:r>
              <a:t>Responsibility</a:t>
            </a:r>
          </a:p>
        </p:txBody>
      </p:sp>
      <p:sp>
        <p:nvSpPr>
          <p:cNvPr id="28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2" name="Content Placeholder 3" descr="Content Placeholder 3"/>
          <p:cNvPicPr>
            <a:picLocks noChangeAspect="1"/>
          </p:cNvPicPr>
          <p:nvPr/>
        </p:nvPicPr>
        <p:blipFill>
          <a:blip r:embed="rId2">
            <a:extLst/>
          </a:blip>
          <a:stretch>
            <a:fillRect/>
          </a:stretch>
        </p:blipFill>
        <p:spPr>
          <a:xfrm>
            <a:off x="5257572" y="3728418"/>
            <a:ext cx="3667123" cy="239774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85" name="Rectangle 2"/>
          <p:cNvSpPr txBox="1"/>
          <p:nvPr>
            <p:ph type="title"/>
          </p:nvPr>
        </p:nvSpPr>
        <p:spPr>
          <a:xfrm>
            <a:off x="457199" y="274638"/>
            <a:ext cx="7293234" cy="1143001"/>
          </a:xfrm>
          <a:prstGeom prst="rect">
            <a:avLst/>
          </a:prstGeom>
        </p:spPr>
        <p:txBody>
          <a:bodyPr lIns="44622" tIns="44622" rIns="44622" bIns="44622"/>
          <a:lstStyle/>
          <a:p>
            <a:pPr/>
            <a:r>
              <a:t>Personality types</a:t>
            </a:r>
          </a:p>
        </p:txBody>
      </p:sp>
      <p:sp>
        <p:nvSpPr>
          <p:cNvPr id="286" name="Rectangle 3"/>
          <p:cNvSpPr txBox="1"/>
          <p:nvPr>
            <p:ph type="body" idx="1"/>
          </p:nvPr>
        </p:nvSpPr>
        <p:spPr>
          <a:xfrm>
            <a:off x="457200" y="1600200"/>
            <a:ext cx="8229600" cy="4525963"/>
          </a:xfrm>
          <a:prstGeom prst="rect">
            <a:avLst/>
          </a:prstGeom>
        </p:spPr>
        <p:txBody>
          <a:bodyPr lIns="44622" tIns="44622" rIns="44622" bIns="44622"/>
          <a:lstStyle/>
          <a:p>
            <a:pPr/>
            <a:r>
              <a:t>The needs hierarchy is almost certainly an over-simplification of motivation in practice</a:t>
            </a:r>
          </a:p>
          <a:p>
            <a:pPr/>
            <a:r>
              <a:t>Motivation should also take into account different personality types:</a:t>
            </a:r>
          </a:p>
          <a:p>
            <a:pPr lvl="1" marL="742950" indent="-285750">
              <a:spcBef>
                <a:spcPts val="300"/>
              </a:spcBef>
              <a:defRPr sz="2000">
                <a:solidFill>
                  <a:srgbClr val="0000FF"/>
                </a:solidFill>
              </a:defRPr>
            </a:pPr>
            <a:r>
              <a:t>Task-oriented people</a:t>
            </a:r>
            <a:r>
              <a:rPr>
                <a:solidFill>
                  <a:srgbClr val="46424D"/>
                </a:solidFill>
              </a:rPr>
              <a:t>, who are motivated by the work they do in software engineering</a:t>
            </a:r>
          </a:p>
          <a:p>
            <a:pPr lvl="1" marL="742950" indent="-285750">
              <a:spcBef>
                <a:spcPts val="300"/>
              </a:spcBef>
              <a:defRPr sz="2000">
                <a:solidFill>
                  <a:srgbClr val="0000FF"/>
                </a:solidFill>
              </a:defRPr>
            </a:pPr>
            <a:r>
              <a:t>Interaction-oriented</a:t>
            </a:r>
            <a:r>
              <a:rPr i="1"/>
              <a:t> </a:t>
            </a:r>
            <a:r>
              <a:t>people</a:t>
            </a:r>
            <a:r>
              <a:rPr>
                <a:solidFill>
                  <a:srgbClr val="46424D"/>
                </a:solidFill>
              </a:rPr>
              <a:t>, who are motivated by the presence and actions of co-workers </a:t>
            </a:r>
          </a:p>
          <a:p>
            <a:pPr lvl="1" marL="742950" indent="-285750">
              <a:spcBef>
                <a:spcPts val="300"/>
              </a:spcBef>
              <a:defRPr sz="2000">
                <a:solidFill>
                  <a:srgbClr val="0000FF"/>
                </a:solidFill>
              </a:defRPr>
            </a:pPr>
            <a:r>
              <a:t>Self-oriented</a:t>
            </a:r>
            <a:r>
              <a:rPr i="1"/>
              <a:t> </a:t>
            </a:r>
            <a:r>
              <a:t>people</a:t>
            </a:r>
            <a:r>
              <a:rPr>
                <a:solidFill>
                  <a:srgbClr val="46424D"/>
                </a:solidFill>
              </a:rPr>
              <a:t>, who are principally motivated by personal success and recognition</a:t>
            </a:r>
          </a:p>
        </p:txBody>
      </p:sp>
      <p:sp>
        <p:nvSpPr>
          <p:cNvPr id="28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90" name="Rectangle 2"/>
          <p:cNvSpPr txBox="1"/>
          <p:nvPr>
            <p:ph type="title"/>
          </p:nvPr>
        </p:nvSpPr>
        <p:spPr>
          <a:xfrm>
            <a:off x="457199" y="274638"/>
            <a:ext cx="7293234" cy="1143001"/>
          </a:xfrm>
          <a:prstGeom prst="rect">
            <a:avLst/>
          </a:prstGeom>
        </p:spPr>
        <p:txBody>
          <a:bodyPr lIns="44622" tIns="44622" rIns="44622" bIns="44622"/>
          <a:lstStyle/>
          <a:p>
            <a:pPr/>
            <a:r>
              <a:t>Personality types</a:t>
            </a:r>
          </a:p>
        </p:txBody>
      </p:sp>
      <p:sp>
        <p:nvSpPr>
          <p:cNvPr id="291" name="Rectangle 3"/>
          <p:cNvSpPr txBox="1"/>
          <p:nvPr>
            <p:ph type="body" idx="1"/>
          </p:nvPr>
        </p:nvSpPr>
        <p:spPr>
          <a:xfrm>
            <a:off x="457200" y="1600200"/>
            <a:ext cx="8229600" cy="4525963"/>
          </a:xfrm>
          <a:prstGeom prst="rect">
            <a:avLst/>
          </a:prstGeom>
        </p:spPr>
        <p:txBody>
          <a:bodyPr lIns="44622" tIns="44622" rIns="44622" bIns="44622"/>
          <a:lstStyle/>
          <a:p>
            <a:pPr>
              <a:defRPr>
                <a:solidFill>
                  <a:srgbClr val="0000FF"/>
                </a:solidFill>
              </a:defRPr>
            </a:pPr>
            <a:r>
              <a:t>Task-oriented </a:t>
            </a:r>
            <a:r>
              <a:rPr>
                <a:solidFill>
                  <a:srgbClr val="46424D"/>
                </a:solidFill>
              </a:rPr>
              <a:t> </a:t>
            </a:r>
            <a:endParaRPr>
              <a:solidFill>
                <a:srgbClr val="46424D"/>
              </a:solidFill>
            </a:endParaRPr>
          </a:p>
          <a:p>
            <a:pPr lvl="1" marL="742950" indent="-285750">
              <a:spcBef>
                <a:spcPts val="300"/>
              </a:spcBef>
              <a:defRPr sz="2000"/>
            </a:pPr>
            <a:r>
              <a:t>The motivation for doing the work is the work itself</a:t>
            </a:r>
          </a:p>
          <a:p>
            <a:pPr>
              <a:defRPr>
                <a:solidFill>
                  <a:srgbClr val="0000FF"/>
                </a:solidFill>
              </a:defRPr>
            </a:pPr>
            <a:r>
              <a:t>Self-oriented</a:t>
            </a:r>
            <a:r>
              <a:rPr>
                <a:solidFill>
                  <a:srgbClr val="46424D"/>
                </a:solidFill>
              </a:rPr>
              <a:t> </a:t>
            </a:r>
            <a:endParaRPr>
              <a:solidFill>
                <a:srgbClr val="46424D"/>
              </a:solidFill>
            </a:endParaRPr>
          </a:p>
          <a:p>
            <a:pPr lvl="1" marL="742950" indent="-285750">
              <a:spcBef>
                <a:spcPts val="300"/>
              </a:spcBef>
              <a:defRPr sz="2000"/>
            </a:pPr>
            <a:r>
              <a:t>The work is a means to an end which is the achievement of individual goals - e.g. to get rich, play tennis, travel, etc.</a:t>
            </a:r>
          </a:p>
          <a:p>
            <a:pPr>
              <a:defRPr>
                <a:solidFill>
                  <a:srgbClr val="0000FF"/>
                </a:solidFill>
              </a:defRPr>
            </a:pPr>
            <a:r>
              <a:t>Interaction-oriented</a:t>
            </a:r>
          </a:p>
          <a:p>
            <a:pPr lvl="1" marL="742950" indent="-285750">
              <a:spcBef>
                <a:spcPts val="300"/>
              </a:spcBef>
              <a:defRPr sz="2000"/>
            </a:pPr>
            <a:r>
              <a:t>The principal motivation is the presence and actions of </a:t>
            </a:r>
            <a:br/>
            <a:r>
              <a:t>co-workers. People go to work because they like to go to </a:t>
            </a:r>
            <a:br/>
            <a:r>
              <a:t>work.</a:t>
            </a:r>
          </a:p>
        </p:txBody>
      </p:sp>
      <p:sp>
        <p:nvSpPr>
          <p:cNvPr id="29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295" name="Rectangle 2"/>
          <p:cNvSpPr txBox="1"/>
          <p:nvPr>
            <p:ph type="title"/>
          </p:nvPr>
        </p:nvSpPr>
        <p:spPr>
          <a:xfrm>
            <a:off x="457199" y="274638"/>
            <a:ext cx="7293234" cy="1143001"/>
          </a:xfrm>
          <a:prstGeom prst="rect">
            <a:avLst/>
          </a:prstGeom>
        </p:spPr>
        <p:txBody>
          <a:bodyPr lIns="44622" tIns="44622" rIns="44622" bIns="44622"/>
          <a:lstStyle/>
          <a:p>
            <a:pPr/>
            <a:r>
              <a:t>Motivation balance</a:t>
            </a:r>
          </a:p>
        </p:txBody>
      </p:sp>
      <p:sp>
        <p:nvSpPr>
          <p:cNvPr id="296" name="Rectangle 3"/>
          <p:cNvSpPr txBox="1"/>
          <p:nvPr>
            <p:ph type="body" idx="1"/>
          </p:nvPr>
        </p:nvSpPr>
        <p:spPr>
          <a:xfrm>
            <a:off x="457200" y="1600200"/>
            <a:ext cx="8229600" cy="4525963"/>
          </a:xfrm>
          <a:prstGeom prst="rect">
            <a:avLst/>
          </a:prstGeom>
        </p:spPr>
        <p:txBody>
          <a:bodyPr lIns="44622" tIns="44622" rIns="44622" bIns="44622"/>
          <a:lstStyle/>
          <a:p>
            <a:pPr/>
            <a:r>
              <a:t>Individual motivations are made up of </a:t>
            </a:r>
            <a:r>
              <a:rPr>
                <a:solidFill>
                  <a:srgbClr val="0000FF"/>
                </a:solidFill>
              </a:rPr>
              <a:t>elements </a:t>
            </a:r>
            <a:br>
              <a:rPr>
                <a:solidFill>
                  <a:srgbClr val="0000FF"/>
                </a:solidFill>
              </a:rPr>
            </a:br>
            <a:r>
              <a:rPr>
                <a:solidFill>
                  <a:srgbClr val="0000FF"/>
                </a:solidFill>
              </a:rPr>
              <a:t>of each class</a:t>
            </a:r>
            <a:endParaRPr>
              <a:solidFill>
                <a:srgbClr val="0000FF"/>
              </a:solidFill>
            </a:endParaRPr>
          </a:p>
          <a:p>
            <a:pPr>
              <a:defRPr>
                <a:solidFill>
                  <a:srgbClr val="0000FF"/>
                </a:solidFill>
              </a:defRPr>
            </a:pPr>
            <a:r>
              <a:t>The balance </a:t>
            </a:r>
            <a:r>
              <a:rPr>
                <a:solidFill>
                  <a:srgbClr val="46424D"/>
                </a:solidFill>
              </a:rPr>
              <a:t>can change depending on personal </a:t>
            </a:r>
            <a:br>
              <a:rPr>
                <a:solidFill>
                  <a:srgbClr val="46424D"/>
                </a:solidFill>
              </a:rPr>
            </a:br>
            <a:r>
              <a:rPr>
                <a:solidFill>
                  <a:srgbClr val="46424D"/>
                </a:solidFill>
              </a:rPr>
              <a:t>circumstances and external events</a:t>
            </a:r>
            <a:endParaRPr>
              <a:solidFill>
                <a:srgbClr val="46424D"/>
              </a:solidFill>
            </a:endParaRPr>
          </a:p>
          <a:p>
            <a:pPr/>
            <a:r>
              <a:t>However, people are not just motivated by personal factors but also by being part of a </a:t>
            </a:r>
            <a:r>
              <a:rPr>
                <a:solidFill>
                  <a:srgbClr val="0000FF"/>
                </a:solidFill>
              </a:rPr>
              <a:t>group and culture </a:t>
            </a:r>
            <a:endParaRPr>
              <a:solidFill>
                <a:srgbClr val="0000FF"/>
              </a:solidFill>
            </a:endParaRPr>
          </a:p>
          <a:p>
            <a:pPr/>
            <a:r>
              <a:t>People go to work because they are motivated by the </a:t>
            </a:r>
            <a:r>
              <a:rPr>
                <a:solidFill>
                  <a:srgbClr val="0000FF"/>
                </a:solidFill>
              </a:rPr>
              <a:t>people that they work with</a:t>
            </a:r>
          </a:p>
        </p:txBody>
      </p:sp>
      <p:sp>
        <p:nvSpPr>
          <p:cNvPr id="29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00" name="Title 1"/>
          <p:cNvSpPr txBox="1"/>
          <p:nvPr>
            <p:ph type="title"/>
          </p:nvPr>
        </p:nvSpPr>
        <p:spPr>
          <a:xfrm>
            <a:off x="457200" y="2152027"/>
            <a:ext cx="8229600" cy="1143002"/>
          </a:xfrm>
          <a:prstGeom prst="rect">
            <a:avLst/>
          </a:prstGeom>
        </p:spPr>
        <p:txBody>
          <a:bodyPr/>
          <a:lstStyle>
            <a:lvl1pPr algn="ctr"/>
          </a:lstStyle>
          <a:p>
            <a:pPr/>
            <a:r>
              <a:t>Teamwork</a:t>
            </a:r>
          </a:p>
        </p:txBody>
      </p:sp>
      <p:sp>
        <p:nvSpPr>
          <p:cNvPr id="301"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2" name="Picture 2" descr="Picture 2"/>
          <p:cNvPicPr>
            <a:picLocks noChangeAspect="1"/>
          </p:cNvPicPr>
          <p:nvPr/>
        </p:nvPicPr>
        <p:blipFill>
          <a:blip r:embed="rId2">
            <a:extLst/>
          </a:blip>
          <a:stretch>
            <a:fillRect/>
          </a:stretch>
        </p:blipFill>
        <p:spPr>
          <a:xfrm>
            <a:off x="861859" y="2152027"/>
            <a:ext cx="2562226" cy="3810003"/>
          </a:xfrm>
          <a:prstGeom prst="rect">
            <a:avLst/>
          </a:prstGeom>
          <a:ln w="12700">
            <a:miter lim="400000"/>
          </a:ln>
        </p:spPr>
      </p:pic>
      <p:pic>
        <p:nvPicPr>
          <p:cNvPr id="303" name="Picture 3" descr="Picture 3"/>
          <p:cNvPicPr>
            <a:picLocks noChangeAspect="1"/>
          </p:cNvPicPr>
          <p:nvPr/>
        </p:nvPicPr>
        <p:blipFill>
          <a:blip r:embed="rId3">
            <a:extLst/>
          </a:blip>
          <a:stretch>
            <a:fillRect/>
          </a:stretch>
        </p:blipFill>
        <p:spPr>
          <a:xfrm>
            <a:off x="5415367" y="2152027"/>
            <a:ext cx="3676094" cy="376186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06" name="Rectangle 2"/>
          <p:cNvSpPr txBox="1"/>
          <p:nvPr>
            <p:ph type="title"/>
          </p:nvPr>
        </p:nvSpPr>
        <p:spPr>
          <a:xfrm>
            <a:off x="457199" y="274638"/>
            <a:ext cx="7293234" cy="1143001"/>
          </a:xfrm>
          <a:prstGeom prst="rect">
            <a:avLst/>
          </a:prstGeom>
        </p:spPr>
        <p:txBody>
          <a:bodyPr/>
          <a:lstStyle/>
          <a:p>
            <a:pPr/>
            <a:r>
              <a:t>Teamwork</a:t>
            </a:r>
          </a:p>
        </p:txBody>
      </p:sp>
      <p:sp>
        <p:nvSpPr>
          <p:cNvPr id="307" name="Rectangle 3"/>
          <p:cNvSpPr txBox="1"/>
          <p:nvPr>
            <p:ph type="body" idx="1"/>
          </p:nvPr>
        </p:nvSpPr>
        <p:spPr>
          <a:xfrm>
            <a:off x="457200" y="1600200"/>
            <a:ext cx="8229600" cy="4525963"/>
          </a:xfrm>
          <a:prstGeom prst="rect">
            <a:avLst/>
          </a:prstGeom>
        </p:spPr>
        <p:txBody>
          <a:bodyPr/>
          <a:lstStyle/>
          <a:p>
            <a:pPr>
              <a:lnSpc>
                <a:spcPct val="90000"/>
              </a:lnSpc>
            </a:pPr>
            <a:r>
              <a:t>Most software engineering is a group activity</a:t>
            </a:r>
          </a:p>
          <a:p>
            <a:pPr lvl="1" marL="742950" indent="-285750">
              <a:lnSpc>
                <a:spcPct val="90000"/>
              </a:lnSpc>
              <a:spcBef>
                <a:spcPts val="300"/>
              </a:spcBef>
              <a:defRPr sz="2000"/>
            </a:pPr>
            <a:r>
              <a:t>The development schedule for most non-trivial software projects is such that they cannot be completed by one person working alone </a:t>
            </a:r>
          </a:p>
          <a:p>
            <a:pPr lvl="1" marL="742950" indent="-285750">
              <a:lnSpc>
                <a:spcPct val="90000"/>
              </a:lnSpc>
              <a:spcBef>
                <a:spcPts val="300"/>
              </a:spcBef>
              <a:defRPr sz="2000">
                <a:solidFill>
                  <a:srgbClr val="0000FF"/>
                </a:solidFill>
              </a:defRPr>
            </a:pPr>
            <a:r>
              <a:t>A good group is cohesive and has a team spirit</a:t>
            </a:r>
            <a:r>
              <a:rPr>
                <a:solidFill>
                  <a:srgbClr val="46424D"/>
                </a:solidFill>
              </a:rPr>
              <a:t>. The people involved are motivated by the success of the group as well as by their own personal goals. </a:t>
            </a:r>
          </a:p>
          <a:p>
            <a:pPr>
              <a:lnSpc>
                <a:spcPct val="90000"/>
              </a:lnSpc>
            </a:pPr>
            <a:r>
              <a:t>Group interaction is a key determinant of group performance</a:t>
            </a:r>
          </a:p>
          <a:p>
            <a:pPr>
              <a:lnSpc>
                <a:spcPct val="90000"/>
              </a:lnSpc>
            </a:pPr>
            <a:r>
              <a:t>Flexibility in group composition is limited</a:t>
            </a:r>
          </a:p>
          <a:p>
            <a:pPr lvl="1" marL="742950" indent="-285750">
              <a:lnSpc>
                <a:spcPct val="90000"/>
              </a:lnSpc>
              <a:spcBef>
                <a:spcPts val="300"/>
              </a:spcBef>
              <a:defRPr sz="2000"/>
            </a:pPr>
            <a:r>
              <a:t>Managers must do the best they can with available people</a:t>
            </a:r>
          </a:p>
        </p:txBody>
      </p:sp>
      <p:sp>
        <p:nvSpPr>
          <p:cNvPr id="30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11" name="Rectangle 2"/>
          <p:cNvSpPr txBox="1"/>
          <p:nvPr>
            <p:ph type="title"/>
          </p:nvPr>
        </p:nvSpPr>
        <p:spPr>
          <a:xfrm>
            <a:off x="457199" y="274638"/>
            <a:ext cx="7293234" cy="1143001"/>
          </a:xfrm>
          <a:prstGeom prst="rect">
            <a:avLst/>
          </a:prstGeom>
        </p:spPr>
        <p:txBody>
          <a:bodyPr lIns="44622" tIns="44622" rIns="44622" bIns="44622"/>
          <a:lstStyle/>
          <a:p>
            <a:pPr/>
            <a:r>
              <a:t>Group cohesiveness</a:t>
            </a:r>
          </a:p>
        </p:txBody>
      </p:sp>
      <p:sp>
        <p:nvSpPr>
          <p:cNvPr id="312" name="Rectangle 3"/>
          <p:cNvSpPr txBox="1"/>
          <p:nvPr>
            <p:ph type="body" idx="1"/>
          </p:nvPr>
        </p:nvSpPr>
        <p:spPr>
          <a:xfrm>
            <a:off x="457200" y="1600200"/>
            <a:ext cx="8229600" cy="4525963"/>
          </a:xfrm>
          <a:prstGeom prst="rect">
            <a:avLst/>
          </a:prstGeom>
        </p:spPr>
        <p:txBody>
          <a:bodyPr lIns="44622" tIns="44622" rIns="44622" bIns="44622"/>
          <a:lstStyle/>
          <a:p>
            <a:pPr>
              <a:lnSpc>
                <a:spcPct val="90000"/>
              </a:lnSpc>
            </a:pPr>
            <a:r>
              <a:t>In a </a:t>
            </a:r>
            <a:r>
              <a:rPr>
                <a:solidFill>
                  <a:srgbClr val="0000FF"/>
                </a:solidFill>
              </a:rPr>
              <a:t>cohesive group</a:t>
            </a:r>
            <a:r>
              <a:t>, members consider the group to be more important than any individual in it</a:t>
            </a:r>
          </a:p>
          <a:p>
            <a:pPr>
              <a:lnSpc>
                <a:spcPct val="90000"/>
              </a:lnSpc>
            </a:pPr>
            <a:r>
              <a:t>The </a:t>
            </a:r>
            <a:r>
              <a:rPr>
                <a:solidFill>
                  <a:srgbClr val="0000FF"/>
                </a:solidFill>
              </a:rPr>
              <a:t>advantages of a cohesive group </a:t>
            </a:r>
            <a:r>
              <a:t>are:</a:t>
            </a:r>
          </a:p>
          <a:p>
            <a:pPr lvl="1" marL="742950" indent="-285750">
              <a:lnSpc>
                <a:spcPct val="90000"/>
              </a:lnSpc>
              <a:spcBef>
                <a:spcPts val="300"/>
              </a:spcBef>
              <a:defRPr b="1" sz="2000"/>
            </a:pPr>
            <a:r>
              <a:t>Group quality standards </a:t>
            </a:r>
            <a:r>
              <a:rPr b="0"/>
              <a:t>can be developed by the group members</a:t>
            </a:r>
          </a:p>
          <a:p>
            <a:pPr lvl="1" marL="742950" indent="-285750">
              <a:lnSpc>
                <a:spcPct val="90000"/>
              </a:lnSpc>
              <a:spcBef>
                <a:spcPts val="300"/>
              </a:spcBef>
              <a:defRPr b="1" sz="2000"/>
            </a:pPr>
            <a:r>
              <a:t>Team members  learn from each other </a:t>
            </a:r>
            <a:r>
              <a:rPr b="0"/>
              <a:t>and get to know each other’s work; Inhibitions caused by ignorance are reduced</a:t>
            </a:r>
          </a:p>
          <a:p>
            <a:pPr lvl="1" marL="742950" indent="-285750">
              <a:lnSpc>
                <a:spcPct val="90000"/>
              </a:lnSpc>
              <a:spcBef>
                <a:spcPts val="300"/>
              </a:spcBef>
              <a:defRPr b="1" sz="2000"/>
            </a:pPr>
            <a:r>
              <a:t>Knowledge is shared.</a:t>
            </a:r>
            <a:r>
              <a:rPr b="0"/>
              <a:t> Continuity can be maintained if a group member leaves.</a:t>
            </a:r>
          </a:p>
          <a:p>
            <a:pPr lvl="1" marL="742950" indent="-285750">
              <a:lnSpc>
                <a:spcPct val="90000"/>
              </a:lnSpc>
              <a:spcBef>
                <a:spcPts val="300"/>
              </a:spcBef>
              <a:defRPr b="1" sz="2000"/>
            </a:pPr>
            <a:r>
              <a:t>Refactoring and continual improvement is encouraged</a:t>
            </a:r>
            <a:r>
              <a:rPr b="0"/>
              <a:t>. Group members work collectively to deliver high quality results and fix problems, irrespective of the individuals who originally created the design or program. </a:t>
            </a:r>
          </a:p>
        </p:txBody>
      </p:sp>
      <p:sp>
        <p:nvSpPr>
          <p:cNvPr id="31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16" name="Title 1"/>
          <p:cNvSpPr txBox="1"/>
          <p:nvPr>
            <p:ph type="title"/>
          </p:nvPr>
        </p:nvSpPr>
        <p:spPr>
          <a:xfrm>
            <a:off x="457199" y="274638"/>
            <a:ext cx="7293234" cy="1143001"/>
          </a:xfrm>
          <a:prstGeom prst="rect">
            <a:avLst/>
          </a:prstGeom>
        </p:spPr>
        <p:txBody>
          <a:bodyPr/>
          <a:lstStyle/>
          <a:p>
            <a:pPr/>
            <a:r>
              <a:t>Team spirit</a:t>
            </a:r>
          </a:p>
        </p:txBody>
      </p:sp>
      <p:sp>
        <p:nvSpPr>
          <p:cNvPr id="31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TextBox 5"/>
          <p:cNvSpPr txBox="1"/>
          <p:nvPr/>
        </p:nvSpPr>
        <p:spPr>
          <a:xfrm>
            <a:off x="484224" y="1756297"/>
            <a:ext cx="8229601" cy="3970991"/>
          </a:xfrm>
          <a:prstGeom prst="rect">
            <a:avLst/>
          </a:prstGeom>
          <a:solidFill>
            <a:srgbClr val="FFFF00">
              <a:alpha val="33000"/>
            </a:srgbClr>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Arial"/>
                <a:ea typeface="Arial"/>
                <a:cs typeface="Arial"/>
                <a:sym typeface="Arial"/>
              </a:defRPr>
            </a:pPr>
            <a: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pPr>
              <a:defRPr sz="1600">
                <a:latin typeface="Arial"/>
                <a:ea typeface="Arial"/>
                <a:cs typeface="Arial"/>
                <a:sym typeface="Arial"/>
              </a:defRPr>
            </a:pPr>
          </a:p>
          <a:p>
            <a:pPr>
              <a:defRPr sz="1600">
                <a:latin typeface="Arial"/>
                <a:ea typeface="Arial"/>
                <a:cs typeface="Arial"/>
                <a:sym typeface="Arial"/>
              </a:defRPr>
            </a:pPr>
            <a: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pPr>
              <a:defRPr sz="1600">
                <a:latin typeface="Arial"/>
                <a:ea typeface="Arial"/>
                <a:cs typeface="Arial"/>
                <a:sym typeface="Arial"/>
              </a:defRPr>
            </a:pPr>
          </a:p>
          <a:p>
            <a:pPr>
              <a:defRPr sz="1600">
                <a:latin typeface="Arial"/>
                <a:ea typeface="Arial"/>
                <a:cs typeface="Arial"/>
                <a:sym typeface="Arial"/>
              </a:defRPr>
            </a:pPr>
            <a: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36"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Success criteria</a:t>
            </a:r>
          </a:p>
        </p:txBody>
      </p:sp>
      <p:sp>
        <p:nvSpPr>
          <p:cNvPr id="137" name="Content Placeholder 2"/>
          <p:cNvSpPr txBox="1"/>
          <p:nvPr>
            <p:ph type="body" idx="1"/>
          </p:nvPr>
        </p:nvSpPr>
        <p:spPr>
          <a:xfrm>
            <a:off x="457200" y="1600200"/>
            <a:ext cx="8229600" cy="4525963"/>
          </a:xfrm>
          <a:prstGeom prst="rect">
            <a:avLst/>
          </a:prstGeom>
        </p:spPr>
        <p:txBody>
          <a:bodyPr/>
          <a:lstStyle/>
          <a:p>
            <a:pPr/>
            <a:r>
              <a:t>Deliver the software to the customer at the agreed time</a:t>
            </a:r>
          </a:p>
          <a:p>
            <a:pPr/>
            <a:r>
              <a:t>Keep overall costs within budget</a:t>
            </a:r>
          </a:p>
          <a:p>
            <a:pPr/>
            <a:r>
              <a:t>Deliver software that meets the customer’s expectations</a:t>
            </a:r>
          </a:p>
          <a:p>
            <a:pPr/>
            <a:r>
              <a:t>Maintain a coherent and well-functioning development team</a:t>
            </a:r>
          </a:p>
        </p:txBody>
      </p:sp>
      <p:sp>
        <p:nvSpPr>
          <p:cNvPr id="13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23" name="Title 1"/>
          <p:cNvSpPr txBox="1"/>
          <p:nvPr>
            <p:ph type="title"/>
          </p:nvPr>
        </p:nvSpPr>
        <p:spPr>
          <a:xfrm>
            <a:off x="457199" y="274638"/>
            <a:ext cx="7293234" cy="1143001"/>
          </a:xfrm>
          <a:prstGeom prst="rect">
            <a:avLst/>
          </a:prstGeom>
        </p:spPr>
        <p:txBody>
          <a:bodyPr/>
          <a:lstStyle/>
          <a:p>
            <a:pPr/>
            <a:r>
              <a:t>The effectiveness of a team</a:t>
            </a:r>
          </a:p>
        </p:txBody>
      </p:sp>
      <p:sp>
        <p:nvSpPr>
          <p:cNvPr id="324" name="Content Placeholder 2"/>
          <p:cNvSpPr txBox="1"/>
          <p:nvPr>
            <p:ph type="body" idx="1"/>
          </p:nvPr>
        </p:nvSpPr>
        <p:spPr>
          <a:xfrm>
            <a:off x="457200" y="1600200"/>
            <a:ext cx="8229600" cy="4525963"/>
          </a:xfrm>
          <a:prstGeom prst="rect">
            <a:avLst/>
          </a:prstGeom>
        </p:spPr>
        <p:txBody>
          <a:bodyPr/>
          <a:lstStyle/>
          <a:p>
            <a:pPr/>
            <a:r>
              <a:t>The </a:t>
            </a:r>
            <a:r>
              <a:rPr>
                <a:solidFill>
                  <a:srgbClr val="0000FF"/>
                </a:solidFill>
              </a:rPr>
              <a:t>people in the group </a:t>
            </a:r>
            <a:endParaRPr>
              <a:solidFill>
                <a:srgbClr val="0000FF"/>
              </a:solidFill>
            </a:endParaRPr>
          </a:p>
          <a:p>
            <a:pPr lvl="1" marL="742950" indent="-285750">
              <a:spcBef>
                <a:spcPts val="300"/>
              </a:spcBef>
              <a:defRPr sz="2000"/>
            </a:pPr>
            <a:r>
              <a:t>You need a mix of people in a project group as software development involves diverse activities such as negotiating with clients, programming, testing and documentation  </a:t>
            </a:r>
          </a:p>
          <a:p>
            <a:pPr/>
            <a:r>
              <a:t>The </a:t>
            </a:r>
            <a:r>
              <a:rPr>
                <a:solidFill>
                  <a:srgbClr val="0000FF"/>
                </a:solidFill>
              </a:rPr>
              <a:t>group organization </a:t>
            </a:r>
            <a:endParaRPr>
              <a:solidFill>
                <a:srgbClr val="0000FF"/>
              </a:solidFill>
            </a:endParaRPr>
          </a:p>
          <a:p>
            <a:pPr lvl="1" marL="742950" indent="-285750">
              <a:spcBef>
                <a:spcPts val="300"/>
              </a:spcBef>
              <a:defRPr sz="2000"/>
            </a:pPr>
            <a:r>
              <a:t>A group should be organized so that individuals can contribute to the best of their abilities and tasks can be completed as expected</a:t>
            </a:r>
          </a:p>
          <a:p>
            <a:pPr>
              <a:defRPr>
                <a:solidFill>
                  <a:srgbClr val="0000FF"/>
                </a:solidFill>
              </a:defRPr>
            </a:pPr>
            <a:r>
              <a:t>Technical and managerial communications </a:t>
            </a:r>
          </a:p>
          <a:p>
            <a:pPr lvl="1" marL="742950" indent="-285750">
              <a:spcBef>
                <a:spcPts val="300"/>
              </a:spcBef>
              <a:defRPr sz="2000"/>
            </a:pPr>
            <a:r>
              <a:t>Good communications between group members, and between the software engineering team and other project stakeholders, is essential</a:t>
            </a:r>
          </a:p>
        </p:txBody>
      </p:sp>
      <p:sp>
        <p:nvSpPr>
          <p:cNvPr id="32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28" name="Title 1"/>
          <p:cNvSpPr txBox="1"/>
          <p:nvPr>
            <p:ph type="title"/>
          </p:nvPr>
        </p:nvSpPr>
        <p:spPr>
          <a:xfrm>
            <a:off x="457199" y="274638"/>
            <a:ext cx="7293234" cy="1143001"/>
          </a:xfrm>
          <a:prstGeom prst="rect">
            <a:avLst/>
          </a:prstGeom>
        </p:spPr>
        <p:txBody>
          <a:bodyPr/>
          <a:lstStyle/>
          <a:p>
            <a:pPr/>
            <a:r>
              <a:t>Selecting group members</a:t>
            </a:r>
          </a:p>
        </p:txBody>
      </p:sp>
      <p:sp>
        <p:nvSpPr>
          <p:cNvPr id="329" name="Content Placeholder 2"/>
          <p:cNvSpPr txBox="1"/>
          <p:nvPr>
            <p:ph type="body" idx="1"/>
          </p:nvPr>
        </p:nvSpPr>
        <p:spPr>
          <a:xfrm>
            <a:off x="457200" y="1600200"/>
            <a:ext cx="8229600" cy="4525963"/>
          </a:xfrm>
          <a:prstGeom prst="rect">
            <a:avLst/>
          </a:prstGeom>
        </p:spPr>
        <p:txBody>
          <a:bodyPr/>
          <a:lstStyle/>
          <a:p>
            <a:pPr/>
            <a:r>
              <a:t>A </a:t>
            </a:r>
            <a:r>
              <a:rPr>
                <a:solidFill>
                  <a:srgbClr val="0000FF"/>
                </a:solidFill>
              </a:rPr>
              <a:t>manager or team leader’s job </a:t>
            </a:r>
            <a:r>
              <a:t>is to create a cohesive group and organize their group so that they can work together effectively</a:t>
            </a:r>
          </a:p>
          <a:p>
            <a:pPr/>
            <a:r>
              <a:t>This involves creating a group with the right balance of technical skills and personalities, and organizing that group so that the members work together effectively </a:t>
            </a:r>
          </a:p>
        </p:txBody>
      </p:sp>
      <p:sp>
        <p:nvSpPr>
          <p:cNvPr id="33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33" name="Rectangle 2"/>
          <p:cNvSpPr txBox="1"/>
          <p:nvPr>
            <p:ph type="title"/>
          </p:nvPr>
        </p:nvSpPr>
        <p:spPr>
          <a:xfrm>
            <a:off x="457199" y="274638"/>
            <a:ext cx="7293234" cy="1143001"/>
          </a:xfrm>
          <a:prstGeom prst="rect">
            <a:avLst/>
          </a:prstGeom>
        </p:spPr>
        <p:txBody>
          <a:bodyPr lIns="44622" tIns="44622" rIns="44622" bIns="44622"/>
          <a:lstStyle>
            <a:lvl1pPr>
              <a:defRPr>
                <a:solidFill>
                  <a:srgbClr val="000000"/>
                </a:solidFill>
              </a:defRPr>
            </a:lvl1pPr>
          </a:lstStyle>
          <a:p>
            <a:pPr/>
            <a:r>
              <a:t>Assembling a team</a:t>
            </a:r>
          </a:p>
        </p:txBody>
      </p:sp>
      <p:sp>
        <p:nvSpPr>
          <p:cNvPr id="334" name="Rectangle 3"/>
          <p:cNvSpPr txBox="1"/>
          <p:nvPr>
            <p:ph type="body" idx="1"/>
          </p:nvPr>
        </p:nvSpPr>
        <p:spPr>
          <a:xfrm>
            <a:off x="457200" y="1600200"/>
            <a:ext cx="8229600" cy="4525963"/>
          </a:xfrm>
          <a:prstGeom prst="rect">
            <a:avLst/>
          </a:prstGeom>
        </p:spPr>
        <p:txBody>
          <a:bodyPr lIns="44622" tIns="44622" rIns="44622" bIns="44622"/>
          <a:lstStyle/>
          <a:p>
            <a:pPr>
              <a:defRPr sz="2300"/>
            </a:pPr>
            <a:r>
              <a:t>May not be possible to appoint the ideal people to work on a project</a:t>
            </a:r>
          </a:p>
          <a:p>
            <a:pPr lvl="1" marL="742950" indent="-285750">
              <a:spcBef>
                <a:spcPts val="300"/>
              </a:spcBef>
              <a:defRPr sz="2100"/>
            </a:pPr>
            <a:r>
              <a:t>Project budget may not allow for the use of highly-paid staff</a:t>
            </a:r>
            <a:endParaRPr sz="2000"/>
          </a:p>
          <a:p>
            <a:pPr lvl="1" marL="742950" indent="-285750">
              <a:spcBef>
                <a:spcPts val="300"/>
              </a:spcBef>
              <a:defRPr sz="2100"/>
            </a:pPr>
            <a:r>
              <a:t>Staff with the appropriate experience may not be available</a:t>
            </a:r>
            <a:endParaRPr sz="2000"/>
          </a:p>
          <a:p>
            <a:pPr lvl="1" marL="742950" indent="-285750">
              <a:spcBef>
                <a:spcPts val="300"/>
              </a:spcBef>
              <a:defRPr sz="2100"/>
            </a:pPr>
            <a:r>
              <a:t>An organization may wish to develop employee skills on a software project</a:t>
            </a:r>
            <a:endParaRPr sz="2000"/>
          </a:p>
          <a:p>
            <a:pPr>
              <a:defRPr sz="2300"/>
            </a:pPr>
            <a:r>
              <a:t>Managers have to work within these constraints especially when there are shortages of trained staff</a:t>
            </a:r>
          </a:p>
        </p:txBody>
      </p:sp>
      <p:sp>
        <p:nvSpPr>
          <p:cNvPr id="33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38" name="Rectangle 2"/>
          <p:cNvSpPr txBox="1"/>
          <p:nvPr>
            <p:ph type="title"/>
          </p:nvPr>
        </p:nvSpPr>
        <p:spPr>
          <a:xfrm>
            <a:off x="457199" y="274638"/>
            <a:ext cx="7293234" cy="1143001"/>
          </a:xfrm>
          <a:prstGeom prst="rect">
            <a:avLst/>
          </a:prstGeom>
        </p:spPr>
        <p:txBody>
          <a:bodyPr lIns="44622" tIns="44622" rIns="44622" bIns="44622"/>
          <a:lstStyle>
            <a:lvl1pPr>
              <a:defRPr>
                <a:solidFill>
                  <a:srgbClr val="0000FF"/>
                </a:solidFill>
              </a:defRPr>
            </a:lvl1pPr>
          </a:lstStyle>
          <a:p>
            <a:pPr/>
            <a:r>
              <a:t>Group composition</a:t>
            </a:r>
          </a:p>
        </p:txBody>
      </p:sp>
      <p:sp>
        <p:nvSpPr>
          <p:cNvPr id="339" name="Rectangle 3"/>
          <p:cNvSpPr txBox="1"/>
          <p:nvPr>
            <p:ph type="body" idx="1"/>
          </p:nvPr>
        </p:nvSpPr>
        <p:spPr>
          <a:xfrm>
            <a:off x="990600" y="1676400"/>
            <a:ext cx="7804150" cy="4505325"/>
          </a:xfrm>
          <a:prstGeom prst="rect">
            <a:avLst/>
          </a:prstGeom>
        </p:spPr>
        <p:txBody>
          <a:bodyPr lIns="44622" tIns="44622" rIns="44622" bIns="44622"/>
          <a:lstStyle/>
          <a:p>
            <a:pPr/>
            <a:r>
              <a:t>Group composed of members who share the </a:t>
            </a:r>
            <a:br/>
            <a:r>
              <a:t>same motivation can be problematic</a:t>
            </a:r>
          </a:p>
          <a:p>
            <a:pPr lvl="1" marL="742950" indent="-285750">
              <a:spcBef>
                <a:spcPts val="300"/>
              </a:spcBef>
              <a:defRPr sz="2000"/>
            </a:pPr>
            <a:r>
              <a:t>Task-oriented - everyone wants to do their own thing;</a:t>
            </a:r>
          </a:p>
          <a:p>
            <a:pPr lvl="1" marL="742950" indent="-285750">
              <a:spcBef>
                <a:spcPts val="300"/>
              </a:spcBef>
              <a:defRPr sz="2000"/>
            </a:pPr>
            <a:r>
              <a:t>Self-oriented - everyone wants to be the boss;</a:t>
            </a:r>
          </a:p>
          <a:p>
            <a:pPr lvl="1" marL="742950" indent="-285750">
              <a:spcBef>
                <a:spcPts val="300"/>
              </a:spcBef>
              <a:defRPr sz="2000"/>
            </a:pPr>
            <a:r>
              <a:t>Interaction-oriented - too much chatting, not enough work.</a:t>
            </a:r>
          </a:p>
          <a:p>
            <a:pPr/>
            <a:r>
              <a:t>An effective group has a balance of all types</a:t>
            </a:r>
          </a:p>
          <a:p>
            <a:pPr/>
            <a:r>
              <a:t>This can be difficult to achieve software engineers are often task-oriented</a:t>
            </a:r>
          </a:p>
          <a:p>
            <a:pPr/>
            <a:r>
              <a:t>Interaction-oriented people are very important as they can detect and defuse tensions that arise</a:t>
            </a:r>
          </a:p>
        </p:txBody>
      </p:sp>
      <p:sp>
        <p:nvSpPr>
          <p:cNvPr id="34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43" name="Title 1"/>
          <p:cNvSpPr txBox="1"/>
          <p:nvPr>
            <p:ph type="title"/>
          </p:nvPr>
        </p:nvSpPr>
        <p:spPr>
          <a:xfrm>
            <a:off x="457199" y="274638"/>
            <a:ext cx="7293234" cy="1143001"/>
          </a:xfrm>
          <a:prstGeom prst="rect">
            <a:avLst/>
          </a:prstGeom>
        </p:spPr>
        <p:txBody>
          <a:bodyPr/>
          <a:lstStyle/>
          <a:p>
            <a:pPr/>
            <a:r>
              <a:t>Group composition </a:t>
            </a:r>
          </a:p>
        </p:txBody>
      </p:sp>
      <p:sp>
        <p:nvSpPr>
          <p:cNvPr id="34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TextBox 3"/>
          <p:cNvSpPr txBox="1"/>
          <p:nvPr/>
        </p:nvSpPr>
        <p:spPr>
          <a:xfrm>
            <a:off x="525771" y="1715766"/>
            <a:ext cx="8161030" cy="3742391"/>
          </a:xfrm>
          <a:prstGeom prst="rect">
            <a:avLst/>
          </a:prstGeom>
          <a:solidFill>
            <a:srgbClr val="FFFF00">
              <a:alpha val="34000"/>
            </a:srgbClr>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Arial"/>
                <a:ea typeface="Arial"/>
                <a:cs typeface="Arial"/>
                <a:sym typeface="Arial"/>
              </a:defRPr>
            </a:pPr>
            <a: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pPr>
              <a:defRPr sz="1600">
                <a:latin typeface="Arial"/>
                <a:ea typeface="Arial"/>
                <a:cs typeface="Arial"/>
                <a:sym typeface="Arial"/>
              </a:defRPr>
            </a:pPr>
          </a:p>
          <a:p>
            <a:pPr>
              <a:defRPr sz="1600">
                <a:latin typeface="Arial"/>
                <a:ea typeface="Arial"/>
                <a:cs typeface="Arial"/>
                <a:sym typeface="Arial"/>
              </a:defRPr>
            </a:pPr>
            <a:r>
              <a:t>	Alice—self-oriented</a:t>
            </a:r>
          </a:p>
          <a:p>
            <a:pPr>
              <a:defRPr sz="1600">
                <a:latin typeface="Arial"/>
                <a:ea typeface="Arial"/>
                <a:cs typeface="Arial"/>
                <a:sym typeface="Arial"/>
              </a:defRPr>
            </a:pPr>
            <a:r>
              <a:t>	Brian—task-oriented</a:t>
            </a:r>
          </a:p>
          <a:p>
            <a:pPr>
              <a:defRPr sz="1600">
                <a:latin typeface="Arial"/>
                <a:ea typeface="Arial"/>
                <a:cs typeface="Arial"/>
                <a:sym typeface="Arial"/>
              </a:defRPr>
            </a:pPr>
            <a:r>
              <a:t>	Bob—task-oriented</a:t>
            </a:r>
          </a:p>
          <a:p>
            <a:pPr>
              <a:defRPr sz="1600">
                <a:latin typeface="Arial"/>
                <a:ea typeface="Arial"/>
                <a:cs typeface="Arial"/>
                <a:sym typeface="Arial"/>
              </a:defRPr>
            </a:pPr>
            <a:r>
              <a:t>	Carol—interaction-oriented</a:t>
            </a:r>
          </a:p>
          <a:p>
            <a:pPr>
              <a:defRPr sz="1600">
                <a:latin typeface="Arial"/>
                <a:ea typeface="Arial"/>
                <a:cs typeface="Arial"/>
                <a:sym typeface="Arial"/>
              </a:defRPr>
            </a:pPr>
            <a:r>
              <a:t>	Dorothy—self-oriented</a:t>
            </a:r>
          </a:p>
          <a:p>
            <a:pPr>
              <a:defRPr sz="1600">
                <a:latin typeface="Arial"/>
                <a:ea typeface="Arial"/>
                <a:cs typeface="Arial"/>
                <a:sym typeface="Arial"/>
              </a:defRPr>
            </a:pPr>
            <a:r>
              <a:t>	Ed—interaction-oriented</a:t>
            </a:r>
          </a:p>
          <a:p>
            <a:pPr>
              <a:defRPr sz="1600">
                <a:latin typeface="Arial"/>
                <a:ea typeface="Arial"/>
                <a:cs typeface="Arial"/>
                <a:sym typeface="Arial"/>
              </a:defRPr>
            </a:pPr>
            <a:r>
              <a:t>	Fred—task-oriented</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50" name="Title 1"/>
          <p:cNvSpPr txBox="1"/>
          <p:nvPr>
            <p:ph type="title"/>
          </p:nvPr>
        </p:nvSpPr>
        <p:spPr>
          <a:xfrm>
            <a:off x="457199" y="274638"/>
            <a:ext cx="7293234" cy="1143001"/>
          </a:xfrm>
          <a:prstGeom prst="rect">
            <a:avLst/>
          </a:prstGeom>
        </p:spPr>
        <p:txBody>
          <a:bodyPr/>
          <a:lstStyle/>
          <a:p>
            <a:pPr/>
            <a:r>
              <a:t>Group organization</a:t>
            </a:r>
          </a:p>
        </p:txBody>
      </p:sp>
      <p:sp>
        <p:nvSpPr>
          <p:cNvPr id="351" name="Content Placeholder 2"/>
          <p:cNvSpPr txBox="1"/>
          <p:nvPr>
            <p:ph type="body" idx="1"/>
          </p:nvPr>
        </p:nvSpPr>
        <p:spPr>
          <a:xfrm>
            <a:off x="457200" y="1600200"/>
            <a:ext cx="8229600" cy="4525963"/>
          </a:xfrm>
          <a:prstGeom prst="rect">
            <a:avLst/>
          </a:prstGeom>
        </p:spPr>
        <p:txBody>
          <a:bodyPr/>
          <a:lstStyle/>
          <a:p>
            <a:pPr/>
            <a:r>
              <a:t>The way that a group is organized affects the decisions that are made by that group, the ways that information is exchanged and the interactions between the development group and external project stakeholders. </a:t>
            </a:r>
          </a:p>
          <a:p>
            <a:pPr lvl="1" marL="742950" indent="-285750">
              <a:spcBef>
                <a:spcPts val="300"/>
              </a:spcBef>
              <a:defRPr sz="2000">
                <a:solidFill>
                  <a:srgbClr val="0000FF"/>
                </a:solidFill>
              </a:defRPr>
            </a:pPr>
            <a:r>
              <a:t>Key questions </a:t>
            </a:r>
            <a:r>
              <a:rPr>
                <a:solidFill>
                  <a:srgbClr val="46424D"/>
                </a:solidFill>
              </a:rPr>
              <a:t>include:</a:t>
            </a:r>
          </a:p>
          <a:p>
            <a:pPr lvl="2" marL="1143000" indent="-228600">
              <a:spcBef>
                <a:spcPts val="400"/>
              </a:spcBef>
              <a:buFont typeface="Arial"/>
              <a:defRPr sz="1800"/>
            </a:pPr>
            <a:r>
              <a:t>Should the project manager be the technical leader of the group? </a:t>
            </a:r>
          </a:p>
          <a:p>
            <a:pPr lvl="2" marL="1143000" indent="-228600">
              <a:spcBef>
                <a:spcPts val="400"/>
              </a:spcBef>
              <a:buFont typeface="Arial"/>
              <a:defRPr sz="1800"/>
            </a:pPr>
            <a:r>
              <a:t>Who will be involved in making critical technical decisions, and how will these be made? </a:t>
            </a:r>
          </a:p>
          <a:p>
            <a:pPr lvl="2" marL="1143000" indent="-228600">
              <a:spcBef>
                <a:spcPts val="400"/>
              </a:spcBef>
              <a:buFont typeface="Arial"/>
              <a:defRPr sz="1800"/>
            </a:pPr>
            <a:r>
              <a:t>How will interactions with external stakeholders and senior company management be handled? </a:t>
            </a:r>
          </a:p>
          <a:p>
            <a:pPr lvl="2" marL="1143000" indent="-228600">
              <a:spcBef>
                <a:spcPts val="400"/>
              </a:spcBef>
              <a:buFont typeface="Arial"/>
              <a:defRPr sz="1800"/>
            </a:pPr>
            <a:r>
              <a:t>How can groups integrate people who are not co-located? </a:t>
            </a:r>
          </a:p>
          <a:p>
            <a:pPr lvl="2" marL="1143000" indent="-228600">
              <a:spcBef>
                <a:spcPts val="400"/>
              </a:spcBef>
              <a:buFont typeface="Arial"/>
              <a:defRPr sz="1800"/>
            </a:pPr>
            <a:r>
              <a:t>How can knowledge be shared across the group? </a:t>
            </a:r>
          </a:p>
        </p:txBody>
      </p:sp>
      <p:sp>
        <p:nvSpPr>
          <p:cNvPr id="35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55" name="Rectangle 2"/>
          <p:cNvSpPr txBox="1"/>
          <p:nvPr>
            <p:ph type="title"/>
          </p:nvPr>
        </p:nvSpPr>
        <p:spPr>
          <a:xfrm>
            <a:off x="457199" y="274638"/>
            <a:ext cx="7293234" cy="1143001"/>
          </a:xfrm>
          <a:prstGeom prst="rect">
            <a:avLst/>
          </a:prstGeom>
        </p:spPr>
        <p:txBody>
          <a:bodyPr lIns="44622" tIns="44622" rIns="44622" bIns="44622"/>
          <a:lstStyle/>
          <a:p>
            <a:pPr/>
            <a:r>
              <a:t>Group organization</a:t>
            </a:r>
          </a:p>
        </p:txBody>
      </p:sp>
      <p:sp>
        <p:nvSpPr>
          <p:cNvPr id="356" name="Rectangle 3"/>
          <p:cNvSpPr txBox="1"/>
          <p:nvPr>
            <p:ph type="body" idx="1"/>
          </p:nvPr>
        </p:nvSpPr>
        <p:spPr>
          <a:xfrm>
            <a:off x="457200" y="1600200"/>
            <a:ext cx="8229600" cy="4525963"/>
          </a:xfrm>
          <a:prstGeom prst="rect">
            <a:avLst/>
          </a:prstGeom>
        </p:spPr>
        <p:txBody>
          <a:bodyPr lIns="44622" tIns="44622" rIns="44622" bIns="44622"/>
          <a:lstStyle/>
          <a:p>
            <a:pPr/>
            <a:r>
              <a:t>Small software engineering groups are usually </a:t>
            </a:r>
            <a:r>
              <a:rPr>
                <a:solidFill>
                  <a:srgbClr val="0000FF"/>
                </a:solidFill>
              </a:rPr>
              <a:t>organized informally </a:t>
            </a:r>
            <a:r>
              <a:t>without a rigid structure</a:t>
            </a:r>
          </a:p>
          <a:p>
            <a:pPr/>
            <a:r>
              <a:t>For large projects, there may be a </a:t>
            </a:r>
            <a:r>
              <a:rPr>
                <a:solidFill>
                  <a:srgbClr val="0000FF"/>
                </a:solidFill>
              </a:rPr>
              <a:t>hierarchical structure </a:t>
            </a:r>
            <a:r>
              <a:t>where different groups are responsible for different sub-projects</a:t>
            </a:r>
          </a:p>
          <a:p>
            <a:pPr>
              <a:defRPr>
                <a:solidFill>
                  <a:srgbClr val="0000FF"/>
                </a:solidFill>
              </a:defRPr>
            </a:pPr>
            <a:r>
              <a:t>Agile development </a:t>
            </a:r>
            <a:r>
              <a:rPr>
                <a:solidFill>
                  <a:srgbClr val="46424D"/>
                </a:solidFill>
              </a:rPr>
              <a:t>is always based around an informal group on the principle that formal structure inhibits information exchange</a:t>
            </a:r>
          </a:p>
        </p:txBody>
      </p:sp>
      <p:sp>
        <p:nvSpPr>
          <p:cNvPr id="35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60"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Informal groups</a:t>
            </a:r>
          </a:p>
        </p:txBody>
      </p:sp>
      <p:sp>
        <p:nvSpPr>
          <p:cNvPr id="361" name="Rectangle 3"/>
          <p:cNvSpPr txBox="1"/>
          <p:nvPr>
            <p:ph type="body" idx="1"/>
          </p:nvPr>
        </p:nvSpPr>
        <p:spPr>
          <a:xfrm>
            <a:off x="457200" y="1600200"/>
            <a:ext cx="8229600" cy="4525963"/>
          </a:xfrm>
          <a:prstGeom prst="rect">
            <a:avLst/>
          </a:prstGeom>
        </p:spPr>
        <p:txBody>
          <a:bodyPr/>
          <a:lstStyle/>
          <a:p>
            <a:pPr/>
            <a:r>
              <a:t>The group acts as a whole and comes to a consensus on decisions affecting the system</a:t>
            </a:r>
          </a:p>
          <a:p>
            <a:pPr/>
            <a:r>
              <a:t>The group leader serves as the external interface of the group but does not allocate specific work items</a:t>
            </a:r>
          </a:p>
          <a:p>
            <a:pPr/>
            <a:r>
              <a:t>Rather, work is discussed by the group as a whole and tasks are allocated according to ability and experience</a:t>
            </a:r>
          </a:p>
          <a:p>
            <a:pPr/>
            <a:r>
              <a:t>This approach is successful for groups where all members are experienced and competent</a:t>
            </a:r>
          </a:p>
        </p:txBody>
      </p:sp>
      <p:sp>
        <p:nvSpPr>
          <p:cNvPr id="36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65" name="Rectangle 2"/>
          <p:cNvSpPr txBox="1"/>
          <p:nvPr>
            <p:ph type="title"/>
          </p:nvPr>
        </p:nvSpPr>
        <p:spPr>
          <a:xfrm>
            <a:off x="457199" y="274638"/>
            <a:ext cx="7293234" cy="1143001"/>
          </a:xfrm>
          <a:prstGeom prst="rect">
            <a:avLst/>
          </a:prstGeom>
        </p:spPr>
        <p:txBody>
          <a:bodyPr/>
          <a:lstStyle/>
          <a:p>
            <a:pPr/>
            <a:r>
              <a:t>Group communications</a:t>
            </a:r>
          </a:p>
        </p:txBody>
      </p:sp>
      <p:sp>
        <p:nvSpPr>
          <p:cNvPr id="366" name="Rectangle 3"/>
          <p:cNvSpPr txBox="1"/>
          <p:nvPr>
            <p:ph type="body" idx="1"/>
          </p:nvPr>
        </p:nvSpPr>
        <p:spPr>
          <a:xfrm>
            <a:off x="457200" y="1600200"/>
            <a:ext cx="8229600" cy="4525963"/>
          </a:xfrm>
          <a:prstGeom prst="rect">
            <a:avLst/>
          </a:prstGeom>
        </p:spPr>
        <p:txBody>
          <a:bodyPr/>
          <a:lstStyle/>
          <a:p>
            <a:pPr/>
            <a:r>
              <a:t>Good </a:t>
            </a:r>
            <a:r>
              <a:rPr>
                <a:solidFill>
                  <a:srgbClr val="0000FF"/>
                </a:solidFill>
              </a:rPr>
              <a:t>communications</a:t>
            </a:r>
            <a:r>
              <a:t> are essential for effective group working</a:t>
            </a:r>
          </a:p>
          <a:p>
            <a:pPr/>
            <a:r>
              <a:t>Information must be exchanged on the status of work, design decisions and changes to previous decisions</a:t>
            </a:r>
          </a:p>
          <a:p>
            <a:pPr/>
            <a:r>
              <a:t>Good communications also strengthens group cohesion as it promotes understanding</a:t>
            </a:r>
          </a:p>
        </p:txBody>
      </p:sp>
      <p:sp>
        <p:nvSpPr>
          <p:cNvPr id="36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70" name="Rectangle 3"/>
          <p:cNvSpPr txBox="1"/>
          <p:nvPr>
            <p:ph type="title"/>
          </p:nvPr>
        </p:nvSpPr>
        <p:spPr>
          <a:xfrm>
            <a:off x="380999" y="263525"/>
            <a:ext cx="8399465" cy="1108075"/>
          </a:xfrm>
          <a:prstGeom prst="rect">
            <a:avLst/>
          </a:prstGeom>
        </p:spPr>
        <p:txBody>
          <a:bodyPr lIns="44622" tIns="44622" rIns="44622" bIns="44622"/>
          <a:lstStyle/>
          <a:p>
            <a:pPr/>
            <a:r>
              <a:t>Group communications</a:t>
            </a:r>
          </a:p>
        </p:txBody>
      </p:sp>
      <p:sp>
        <p:nvSpPr>
          <p:cNvPr id="371" name="Rectangle 2"/>
          <p:cNvSpPr txBox="1"/>
          <p:nvPr>
            <p:ph type="body" idx="1"/>
          </p:nvPr>
        </p:nvSpPr>
        <p:spPr>
          <a:xfrm>
            <a:off x="457200" y="1600200"/>
            <a:ext cx="8514272" cy="4525963"/>
          </a:xfrm>
          <a:prstGeom prst="rect">
            <a:avLst/>
          </a:prstGeom>
        </p:spPr>
        <p:txBody>
          <a:bodyPr lIns="44622" tIns="44622" rIns="44622" bIns="44622"/>
          <a:lstStyle/>
          <a:p>
            <a:pPr>
              <a:lnSpc>
                <a:spcPct val="90000"/>
              </a:lnSpc>
              <a:defRPr>
                <a:solidFill>
                  <a:srgbClr val="0000FF"/>
                </a:solidFill>
              </a:defRPr>
            </a:pPr>
            <a:r>
              <a:t>Group size</a:t>
            </a:r>
          </a:p>
          <a:p>
            <a:pPr lvl="1" marL="742950" indent="-285750">
              <a:lnSpc>
                <a:spcPct val="90000"/>
              </a:lnSpc>
              <a:spcBef>
                <a:spcPts val="300"/>
              </a:spcBef>
              <a:defRPr sz="2000"/>
            </a:pPr>
            <a:r>
              <a:t>The larger the group, the harder it is for people to communicate with other group members</a:t>
            </a:r>
          </a:p>
          <a:p>
            <a:pPr>
              <a:lnSpc>
                <a:spcPct val="90000"/>
              </a:lnSpc>
              <a:defRPr>
                <a:solidFill>
                  <a:srgbClr val="0000FF"/>
                </a:solidFill>
              </a:defRPr>
            </a:pPr>
            <a:r>
              <a:t>Group structure</a:t>
            </a:r>
          </a:p>
          <a:p>
            <a:pPr lvl="1" marL="742950" indent="-285750">
              <a:lnSpc>
                <a:spcPct val="90000"/>
              </a:lnSpc>
              <a:spcBef>
                <a:spcPts val="300"/>
              </a:spcBef>
              <a:defRPr sz="2000"/>
            </a:pPr>
            <a:r>
              <a:t>Communication is better in informally structured groups than in hierarchically structured groups</a:t>
            </a:r>
          </a:p>
          <a:p>
            <a:pPr>
              <a:lnSpc>
                <a:spcPct val="90000"/>
              </a:lnSpc>
              <a:defRPr>
                <a:solidFill>
                  <a:srgbClr val="0000FF"/>
                </a:solidFill>
              </a:defRPr>
            </a:pPr>
            <a:r>
              <a:t>Group composition</a:t>
            </a:r>
          </a:p>
          <a:p>
            <a:pPr lvl="1" marL="742950" indent="-285750">
              <a:lnSpc>
                <a:spcPct val="90000"/>
              </a:lnSpc>
              <a:spcBef>
                <a:spcPts val="300"/>
              </a:spcBef>
              <a:defRPr sz="2000"/>
            </a:pPr>
            <a:r>
              <a:t>Communication is better when there are different personality types in a group and when groups are mixed rather than single sex</a:t>
            </a:r>
          </a:p>
          <a:p>
            <a:pPr>
              <a:lnSpc>
                <a:spcPct val="90000"/>
              </a:lnSpc>
              <a:defRPr>
                <a:solidFill>
                  <a:srgbClr val="0000FF"/>
                </a:solidFill>
              </a:defRPr>
            </a:pPr>
            <a:r>
              <a:t>The physical work environment</a:t>
            </a:r>
          </a:p>
          <a:p>
            <a:pPr lvl="1" marL="742950" indent="-285750">
              <a:lnSpc>
                <a:spcPct val="90000"/>
              </a:lnSpc>
              <a:spcBef>
                <a:spcPts val="300"/>
              </a:spcBef>
              <a:defRPr sz="2000"/>
            </a:pPr>
            <a:r>
              <a:t>Good workplace organization can help encourage communications</a:t>
            </a:r>
          </a:p>
        </p:txBody>
      </p:sp>
      <p:sp>
        <p:nvSpPr>
          <p:cNvPr id="37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41" name="Rectangle 3"/>
          <p:cNvSpPr txBox="1"/>
          <p:nvPr>
            <p:ph type="title"/>
          </p:nvPr>
        </p:nvSpPr>
        <p:spPr>
          <a:xfrm>
            <a:off x="381001" y="262912"/>
            <a:ext cx="8476054" cy="1109008"/>
          </a:xfrm>
          <a:prstGeom prst="rect">
            <a:avLst/>
          </a:prstGeom>
        </p:spPr>
        <p:txBody>
          <a:bodyPr lIns="44622" tIns="44622" rIns="44622" bIns="44622"/>
          <a:lstStyle/>
          <a:p>
            <a:pPr/>
            <a:r>
              <a:t>Software management distinctions</a:t>
            </a:r>
          </a:p>
        </p:txBody>
      </p:sp>
      <p:sp>
        <p:nvSpPr>
          <p:cNvPr id="142" name="Rectangle 2"/>
          <p:cNvSpPr txBox="1"/>
          <p:nvPr>
            <p:ph type="body" idx="1"/>
          </p:nvPr>
        </p:nvSpPr>
        <p:spPr>
          <a:xfrm>
            <a:off x="457200" y="1600200"/>
            <a:ext cx="8229600" cy="4525963"/>
          </a:xfrm>
          <a:prstGeom prst="rect">
            <a:avLst/>
          </a:prstGeom>
        </p:spPr>
        <p:txBody>
          <a:bodyPr lIns="44622" tIns="44622" rIns="44622" bIns="44622"/>
          <a:lstStyle/>
          <a:p>
            <a:pPr>
              <a:defRPr>
                <a:solidFill>
                  <a:srgbClr val="0000FF"/>
                </a:solidFill>
              </a:defRPr>
            </a:pPr>
            <a:r>
              <a:t>The product is intangible</a:t>
            </a:r>
          </a:p>
          <a:p>
            <a:pPr lvl="1" marL="742950" indent="-285750">
              <a:spcBef>
                <a:spcPts val="300"/>
              </a:spcBef>
              <a:defRPr sz="2000"/>
            </a:pPr>
            <a:r>
              <a:t>Software cannot be seen or touched. Software project managers cannot see progress by simply looking at the artefact that is being constructed. </a:t>
            </a:r>
          </a:p>
          <a:p>
            <a:pPr/>
            <a:r>
              <a:t>Many software projects are </a:t>
            </a:r>
            <a:r>
              <a:rPr>
                <a:solidFill>
                  <a:srgbClr val="0000FF"/>
                </a:solidFill>
              </a:rPr>
              <a:t>'one-off' projects</a:t>
            </a:r>
            <a:endParaRPr>
              <a:solidFill>
                <a:srgbClr val="0000FF"/>
              </a:solidFill>
            </a:endParaRPr>
          </a:p>
          <a:p>
            <a:pPr lvl="1" marL="742950" indent="-285750">
              <a:spcBef>
                <a:spcPts val="300"/>
              </a:spcBef>
              <a:defRPr sz="2000"/>
            </a:pPr>
            <a:r>
              <a:t>Large software projects are usually different in some ways from previous projects. Even managers who have lots of previous experience may find it difficult to anticipate problems. </a:t>
            </a:r>
          </a:p>
          <a:p>
            <a:pPr/>
            <a:r>
              <a:t>Software processes are </a:t>
            </a:r>
            <a:r>
              <a:rPr>
                <a:solidFill>
                  <a:srgbClr val="0000FF"/>
                </a:solidFill>
              </a:rPr>
              <a:t>variable and organization specific</a:t>
            </a:r>
            <a:endParaRPr>
              <a:solidFill>
                <a:srgbClr val="0000FF"/>
              </a:solidFill>
            </a:endParaRPr>
          </a:p>
          <a:p>
            <a:pPr lvl="1" marL="742950" indent="-285750">
              <a:spcBef>
                <a:spcPts val="300"/>
              </a:spcBef>
              <a:defRPr sz="2000"/>
            </a:pPr>
            <a:r>
              <a:t>We still cannot reliably predict when a particular software process is likely to lead to development problems</a:t>
            </a:r>
          </a:p>
        </p:txBody>
      </p:sp>
      <p:sp>
        <p:nvSpPr>
          <p:cNvPr id="14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75" name="Title 1"/>
          <p:cNvSpPr txBox="1"/>
          <p:nvPr>
            <p:ph type="title"/>
          </p:nvPr>
        </p:nvSpPr>
        <p:spPr>
          <a:xfrm>
            <a:off x="457199" y="274638"/>
            <a:ext cx="7293234" cy="1143001"/>
          </a:xfrm>
          <a:prstGeom prst="rect">
            <a:avLst/>
          </a:prstGeom>
        </p:spPr>
        <p:txBody>
          <a:bodyPr/>
          <a:lstStyle/>
          <a:p>
            <a:pPr/>
            <a:r>
              <a:t>Key points</a:t>
            </a:r>
          </a:p>
        </p:txBody>
      </p:sp>
      <p:sp>
        <p:nvSpPr>
          <p:cNvPr id="376" name="Content Placeholder 2"/>
          <p:cNvSpPr txBox="1"/>
          <p:nvPr>
            <p:ph type="body" idx="1"/>
          </p:nvPr>
        </p:nvSpPr>
        <p:spPr>
          <a:xfrm>
            <a:off x="457200" y="1600200"/>
            <a:ext cx="8229600" cy="4525963"/>
          </a:xfrm>
          <a:prstGeom prst="rect">
            <a:avLst/>
          </a:prstGeom>
        </p:spPr>
        <p:txBody>
          <a:bodyPr/>
          <a:lstStyle/>
          <a:p>
            <a:pPr>
              <a:defRPr sz="2000"/>
            </a:pPr>
            <a:r>
              <a:t>Good </a:t>
            </a:r>
            <a:r>
              <a:rPr>
                <a:solidFill>
                  <a:srgbClr val="0000FF"/>
                </a:solidFill>
              </a:rPr>
              <a:t>project management </a:t>
            </a:r>
            <a:r>
              <a:t>is essential if software engineering projects are to be developed on schedule and within budget</a:t>
            </a:r>
          </a:p>
          <a:p>
            <a:pPr>
              <a:defRPr sz="2000">
                <a:solidFill>
                  <a:srgbClr val="0000FF"/>
                </a:solidFill>
              </a:defRPr>
            </a:pPr>
            <a:r>
              <a:t>Software management </a:t>
            </a:r>
            <a:r>
              <a:rPr>
                <a:solidFill>
                  <a:srgbClr val="46424D"/>
                </a:solidFill>
              </a:rPr>
              <a:t>is distinct from other engineering management. Software is intangible. Projects may be novel or innovative with no body of experience to guide their management. Software processes are not as mature as traditional engineering processes.</a:t>
            </a:r>
          </a:p>
          <a:p>
            <a:pPr>
              <a:defRPr sz="2000">
                <a:solidFill>
                  <a:srgbClr val="0000FF"/>
                </a:solidFill>
              </a:defRPr>
            </a:pPr>
            <a:r>
              <a:t>Risk management </a:t>
            </a:r>
            <a:r>
              <a:rPr>
                <a:solidFill>
                  <a:srgbClr val="46424D"/>
                </a:solidFill>
              </a:rPr>
              <a:t>involves identifying and assessing project risks to establish the probability that they will occur and the consequences for the project if that risk does arise. You should make plans to avoid, manage or deal with likely risks if or when they arise.  </a:t>
            </a:r>
          </a:p>
        </p:txBody>
      </p:sp>
      <p:sp>
        <p:nvSpPr>
          <p:cNvPr id="37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380" name="Title 1"/>
          <p:cNvSpPr txBox="1"/>
          <p:nvPr>
            <p:ph type="title"/>
          </p:nvPr>
        </p:nvSpPr>
        <p:spPr>
          <a:xfrm>
            <a:off x="457199" y="274638"/>
            <a:ext cx="7293234" cy="1143001"/>
          </a:xfrm>
          <a:prstGeom prst="rect">
            <a:avLst/>
          </a:prstGeom>
        </p:spPr>
        <p:txBody>
          <a:bodyPr/>
          <a:lstStyle/>
          <a:p>
            <a:pPr/>
            <a:r>
              <a:t>Key points</a:t>
            </a:r>
          </a:p>
        </p:txBody>
      </p:sp>
      <p:sp>
        <p:nvSpPr>
          <p:cNvPr id="381" name="Content Placeholder 2"/>
          <p:cNvSpPr txBox="1"/>
          <p:nvPr>
            <p:ph type="body" idx="1"/>
          </p:nvPr>
        </p:nvSpPr>
        <p:spPr>
          <a:xfrm>
            <a:off x="457200" y="1600200"/>
            <a:ext cx="8229600" cy="4525963"/>
          </a:xfrm>
          <a:prstGeom prst="rect">
            <a:avLst/>
          </a:prstGeom>
        </p:spPr>
        <p:txBody>
          <a:bodyPr/>
          <a:lstStyle/>
          <a:p>
            <a:pPr>
              <a:defRPr sz="2000">
                <a:solidFill>
                  <a:srgbClr val="0000FF"/>
                </a:solidFill>
              </a:defRPr>
            </a:pPr>
            <a:r>
              <a:t>People management </a:t>
            </a:r>
            <a:r>
              <a:rPr>
                <a:solidFill>
                  <a:srgbClr val="46424D"/>
                </a:solidFill>
              </a:rPr>
              <a:t>involves choosing the right people to work on a project and organizing the team and its working environment</a:t>
            </a:r>
          </a:p>
          <a:p>
            <a:pPr>
              <a:defRPr sz="2000">
                <a:solidFill>
                  <a:srgbClr val="0000FF"/>
                </a:solidFill>
              </a:defRPr>
            </a:pPr>
            <a:r>
              <a:t>People</a:t>
            </a:r>
            <a:r>
              <a:rPr>
                <a:solidFill>
                  <a:srgbClr val="46424D"/>
                </a:solidFill>
              </a:rPr>
              <a:t> are motivated by interaction with other people, the recognition of management and their peers, and by being given opportunities for personal development</a:t>
            </a:r>
          </a:p>
          <a:p>
            <a:pPr>
              <a:defRPr sz="2000"/>
            </a:pPr>
            <a:r>
              <a:t>Software development </a:t>
            </a:r>
            <a:r>
              <a:rPr>
                <a:solidFill>
                  <a:srgbClr val="0000FF"/>
                </a:solidFill>
              </a:rPr>
              <a:t>groups</a:t>
            </a:r>
            <a:r>
              <a:t> should be fairly small and cohesive. The key factors that influence the effectiveness of a group are the people in that group, the way that it is organized and the communication between group members.</a:t>
            </a:r>
          </a:p>
          <a:p>
            <a:pPr>
              <a:defRPr sz="2000">
                <a:solidFill>
                  <a:srgbClr val="0000FF"/>
                </a:solidFill>
              </a:defRPr>
            </a:pPr>
            <a:r>
              <a:t>Communications</a:t>
            </a:r>
            <a:r>
              <a:rPr>
                <a:solidFill>
                  <a:srgbClr val="46424D"/>
                </a:solidFill>
              </a:rPr>
              <a:t> within a group are influenced by factors such as the status of group members, the size of the group, the gender composition of the group, personalities and available communication channels</a:t>
            </a:r>
          </a:p>
        </p:txBody>
      </p:sp>
      <p:sp>
        <p:nvSpPr>
          <p:cNvPr id="38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Title 1"/>
          <p:cNvSpPr txBox="1"/>
          <p:nvPr>
            <p:ph type="title"/>
          </p:nvPr>
        </p:nvSpPr>
        <p:spPr>
          <a:xfrm>
            <a:off x="457199" y="274638"/>
            <a:ext cx="7293234" cy="1143001"/>
          </a:xfrm>
          <a:prstGeom prst="rect">
            <a:avLst/>
          </a:prstGeom>
        </p:spPr>
        <p:txBody>
          <a:bodyPr/>
          <a:lstStyle/>
          <a:p>
            <a:pPr/>
            <a:r>
              <a:t>Professional Tip of the Day:  Junior Software Engineer (Software Engineer I) Average Salary</a:t>
            </a:r>
          </a:p>
        </p:txBody>
      </p:sp>
      <p:sp>
        <p:nvSpPr>
          <p:cNvPr id="385"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600"/>
              </a:spcBef>
            </a:lvl1pPr>
          </a:lstStyle>
          <a:p>
            <a:pPr/>
            <a:fld id="{86CB4B4D-7CA3-9044-876B-883B54F8677D}" type="slidenum"/>
          </a:p>
        </p:txBody>
      </p:sp>
      <p:grpSp>
        <p:nvGrpSpPr>
          <p:cNvPr id="422" name="Content Placeholder 2"/>
          <p:cNvGrpSpPr/>
          <p:nvPr/>
        </p:nvGrpSpPr>
        <p:grpSpPr>
          <a:xfrm>
            <a:off x="457200" y="1601443"/>
            <a:ext cx="8229602" cy="4523478"/>
            <a:chOff x="0" y="0"/>
            <a:chExt cx="8229601" cy="4523477"/>
          </a:xfrm>
        </p:grpSpPr>
        <p:grpSp>
          <p:nvGrpSpPr>
            <p:cNvPr id="388" name="Group"/>
            <p:cNvGrpSpPr/>
            <p:nvPr/>
          </p:nvGrpSpPr>
          <p:grpSpPr>
            <a:xfrm>
              <a:off x="2929117" y="61489"/>
              <a:ext cx="5266948" cy="579008"/>
              <a:chOff x="0" y="0"/>
              <a:chExt cx="5266947" cy="579007"/>
            </a:xfrm>
          </p:grpSpPr>
          <p:sp>
            <p:nvSpPr>
              <p:cNvPr id="386"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387" name="$62,526 to $88,910 - Average $75,076"/>
              <p:cNvSpPr txBox="1"/>
              <p:nvPr/>
            </p:nvSpPr>
            <p:spPr>
              <a:xfrm>
                <a:off x="43814" y="100120"/>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$62,526 to $88,910 - Average $75,076</a:t>
                </a:r>
              </a:p>
            </p:txBody>
          </p:sp>
        </p:grpSp>
        <p:grpSp>
          <p:nvGrpSpPr>
            <p:cNvPr id="391" name="Group"/>
            <p:cNvGrpSpPr/>
            <p:nvPr/>
          </p:nvGrpSpPr>
          <p:grpSpPr>
            <a:xfrm>
              <a:off x="0" y="0"/>
              <a:ext cx="2962658" cy="723759"/>
              <a:chOff x="0" y="0"/>
              <a:chExt cx="2962657" cy="723757"/>
            </a:xfrm>
          </p:grpSpPr>
          <p:sp>
            <p:nvSpPr>
              <p:cNvPr id="389"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390" name="Reno, Nevada"/>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Reno, Nevada</a:t>
                </a:r>
              </a:p>
            </p:txBody>
          </p:sp>
        </p:grpSp>
        <p:grpSp>
          <p:nvGrpSpPr>
            <p:cNvPr id="394" name="Group"/>
            <p:cNvGrpSpPr/>
            <p:nvPr/>
          </p:nvGrpSpPr>
          <p:grpSpPr>
            <a:xfrm>
              <a:off x="2929117" y="843204"/>
              <a:ext cx="5266948" cy="579008"/>
              <a:chOff x="0" y="0"/>
              <a:chExt cx="5266947" cy="579007"/>
            </a:xfrm>
          </p:grpSpPr>
          <p:sp>
            <p:nvSpPr>
              <p:cNvPr id="392"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393" name="$77,846 to $110,694 – Average $93,471"/>
              <p:cNvSpPr txBox="1"/>
              <p:nvPr/>
            </p:nvSpPr>
            <p:spPr>
              <a:xfrm>
                <a:off x="43814" y="100120"/>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$77,846 to $110,694 – Average $93,471</a:t>
                </a:r>
              </a:p>
            </p:txBody>
          </p:sp>
        </p:grpSp>
        <p:grpSp>
          <p:nvGrpSpPr>
            <p:cNvPr id="397" name="Group"/>
            <p:cNvGrpSpPr/>
            <p:nvPr/>
          </p:nvGrpSpPr>
          <p:grpSpPr>
            <a:xfrm>
              <a:off x="0" y="759944"/>
              <a:ext cx="2962658" cy="723758"/>
              <a:chOff x="0" y="0"/>
              <a:chExt cx="2962657" cy="723757"/>
            </a:xfrm>
          </p:grpSpPr>
          <p:sp>
            <p:nvSpPr>
              <p:cNvPr id="395"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396" name="San Francisco, California"/>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San Francisco, California</a:t>
                </a:r>
              </a:p>
            </p:txBody>
          </p:sp>
        </p:grpSp>
        <p:grpSp>
          <p:nvGrpSpPr>
            <p:cNvPr id="400" name="Group"/>
            <p:cNvGrpSpPr/>
            <p:nvPr/>
          </p:nvGrpSpPr>
          <p:grpSpPr>
            <a:xfrm>
              <a:off x="2962654" y="1592263"/>
              <a:ext cx="5266948" cy="579008"/>
              <a:chOff x="0" y="0"/>
              <a:chExt cx="5266947" cy="579007"/>
            </a:xfrm>
          </p:grpSpPr>
          <p:sp>
            <p:nvSpPr>
              <p:cNvPr id="398"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399" name="$74,919 to $106,532 – Average $89,957"/>
              <p:cNvSpPr txBox="1"/>
              <p:nvPr/>
            </p:nvSpPr>
            <p:spPr>
              <a:xfrm>
                <a:off x="43814" y="100120"/>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$74,919 to $106,532 – Average $89,957</a:t>
                </a:r>
              </a:p>
            </p:txBody>
          </p:sp>
        </p:grpSp>
        <p:grpSp>
          <p:nvGrpSpPr>
            <p:cNvPr id="403" name="Group"/>
            <p:cNvGrpSpPr/>
            <p:nvPr/>
          </p:nvGrpSpPr>
          <p:grpSpPr>
            <a:xfrm>
              <a:off x="0" y="1519886"/>
              <a:ext cx="2962658" cy="723759"/>
              <a:chOff x="0" y="0"/>
              <a:chExt cx="2962657" cy="723757"/>
            </a:xfrm>
          </p:grpSpPr>
          <p:sp>
            <p:nvSpPr>
              <p:cNvPr id="401"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402" name="New York, New York"/>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New York, New York</a:t>
                </a:r>
              </a:p>
            </p:txBody>
          </p:sp>
        </p:grpSp>
        <p:grpSp>
          <p:nvGrpSpPr>
            <p:cNvPr id="406" name="Group"/>
            <p:cNvGrpSpPr/>
            <p:nvPr/>
          </p:nvGrpSpPr>
          <p:grpSpPr>
            <a:xfrm>
              <a:off x="2962654" y="2352206"/>
              <a:ext cx="5266948" cy="579008"/>
              <a:chOff x="0" y="0"/>
              <a:chExt cx="5266947" cy="579007"/>
            </a:xfrm>
          </p:grpSpPr>
          <p:sp>
            <p:nvSpPr>
              <p:cNvPr id="404"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405" name="$66,069 to $93,948 – Average $79,330"/>
              <p:cNvSpPr txBox="1"/>
              <p:nvPr/>
            </p:nvSpPr>
            <p:spPr>
              <a:xfrm>
                <a:off x="43814" y="100121"/>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$66,069 to $93,948 – Average $79,330</a:t>
                </a:r>
              </a:p>
            </p:txBody>
          </p:sp>
        </p:grpSp>
        <p:grpSp>
          <p:nvGrpSpPr>
            <p:cNvPr id="409" name="Group"/>
            <p:cNvGrpSpPr/>
            <p:nvPr/>
          </p:nvGrpSpPr>
          <p:grpSpPr>
            <a:xfrm>
              <a:off x="0" y="2279830"/>
              <a:ext cx="2962658" cy="723759"/>
              <a:chOff x="0" y="0"/>
              <a:chExt cx="2962657" cy="723757"/>
            </a:xfrm>
          </p:grpSpPr>
          <p:sp>
            <p:nvSpPr>
              <p:cNvPr id="407"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408" name="Chicago, Illinois"/>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Chicago, Illinois </a:t>
                </a:r>
              </a:p>
            </p:txBody>
          </p:sp>
        </p:grpSp>
        <p:grpSp>
          <p:nvGrpSpPr>
            <p:cNvPr id="412" name="Group"/>
            <p:cNvGrpSpPr/>
            <p:nvPr/>
          </p:nvGrpSpPr>
          <p:grpSpPr>
            <a:xfrm>
              <a:off x="2962654" y="3112150"/>
              <a:ext cx="5266948" cy="579008"/>
              <a:chOff x="0" y="0"/>
              <a:chExt cx="5266947" cy="579007"/>
            </a:xfrm>
          </p:grpSpPr>
          <p:sp>
            <p:nvSpPr>
              <p:cNvPr id="410"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411" name="$68,094 to $96,826 – Average $81,761"/>
              <p:cNvSpPr txBox="1"/>
              <p:nvPr/>
            </p:nvSpPr>
            <p:spPr>
              <a:xfrm>
                <a:off x="43814" y="100121"/>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$68,094 to $96,826 – Average $81,761</a:t>
                </a:r>
              </a:p>
            </p:txBody>
          </p:sp>
        </p:grpSp>
        <p:grpSp>
          <p:nvGrpSpPr>
            <p:cNvPr id="415" name="Group"/>
            <p:cNvGrpSpPr/>
            <p:nvPr/>
          </p:nvGrpSpPr>
          <p:grpSpPr>
            <a:xfrm>
              <a:off x="0" y="3039775"/>
              <a:ext cx="2962658" cy="723759"/>
              <a:chOff x="0" y="0"/>
              <a:chExt cx="2962657" cy="723757"/>
            </a:xfrm>
          </p:grpSpPr>
          <p:sp>
            <p:nvSpPr>
              <p:cNvPr id="413"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414" name="Seattle, Washington"/>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Seattle, Washington</a:t>
                </a:r>
              </a:p>
            </p:txBody>
          </p:sp>
        </p:grpSp>
        <p:grpSp>
          <p:nvGrpSpPr>
            <p:cNvPr id="418" name="Group"/>
            <p:cNvGrpSpPr/>
            <p:nvPr/>
          </p:nvGrpSpPr>
          <p:grpSpPr>
            <a:xfrm>
              <a:off x="2962654" y="3872094"/>
              <a:ext cx="5266948" cy="579008"/>
              <a:chOff x="0" y="0"/>
              <a:chExt cx="5266947" cy="579007"/>
            </a:xfrm>
          </p:grpSpPr>
          <p:sp>
            <p:nvSpPr>
              <p:cNvPr id="416" name="Shape"/>
              <p:cNvSpPr/>
              <p:nvPr/>
            </p:nvSpPr>
            <p:spPr>
              <a:xfrm rot="5400000">
                <a:off x="2343969" y="-2343971"/>
                <a:ext cx="579008" cy="5266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177"/>
                      <a:pt x="21600" y="396"/>
                    </a:cubicBezTo>
                    <a:lnTo>
                      <a:pt x="21600" y="21600"/>
                    </a:lnTo>
                    <a:lnTo>
                      <a:pt x="0" y="21600"/>
                    </a:lnTo>
                    <a:lnTo>
                      <a:pt x="0" y="396"/>
                    </a:lnTo>
                    <a:cubicBezTo>
                      <a:pt x="0" y="177"/>
                      <a:pt x="1612" y="0"/>
                      <a:pt x="3600" y="0"/>
                    </a:cubicBezTo>
                    <a:close/>
                  </a:path>
                </a:pathLst>
              </a:custGeom>
              <a:solidFill>
                <a:srgbClr val="CFD7E7">
                  <a:alpha val="90000"/>
                </a:srgbClr>
              </a:solidFill>
              <a:ln w="9525" cap="flat">
                <a:solidFill>
                  <a:srgbClr val="CFD7E7">
                    <a:alpha val="90000"/>
                  </a:srgbClr>
                </a:solidFill>
                <a:prstDash val="solid"/>
                <a:round/>
              </a:ln>
              <a:effectLst/>
            </p:spPr>
            <p:txBody>
              <a:bodyPr wrap="square" lIns="45718" tIns="45718" rIns="45718" bIns="45718" numCol="1" anchor="ctr">
                <a:noAutofit/>
              </a:bodyPr>
              <a:lstStyle/>
              <a:p>
                <a:pPr defTabSz="1022350">
                  <a:lnSpc>
                    <a:spcPct val="90000"/>
                  </a:lnSpc>
                  <a:spcBef>
                    <a:spcPts val="300"/>
                  </a:spcBef>
                  <a:defRPr sz="2000">
                    <a:solidFill>
                      <a:srgbClr val="46424D"/>
                    </a:solidFill>
                    <a:latin typeface="+mn-lt"/>
                    <a:ea typeface="+mn-ea"/>
                    <a:cs typeface="+mn-cs"/>
                    <a:sym typeface="Calibri"/>
                  </a:defRPr>
                </a:pPr>
              </a:p>
            </p:txBody>
          </p:sp>
          <p:sp>
            <p:nvSpPr>
              <p:cNvPr id="417" name="$61,250 to $87,094 – Average $73,543"/>
              <p:cNvSpPr txBox="1"/>
              <p:nvPr/>
            </p:nvSpPr>
            <p:spPr>
              <a:xfrm>
                <a:off x="43814" y="100121"/>
                <a:ext cx="5151053" cy="378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815" tIns="43815" rIns="43815" bIns="43815" numCol="1" anchor="ctr">
                <a:spAutoFit/>
              </a:bodyPr>
              <a:lstStyle/>
              <a:p>
                <a:pPr lvl="1" marL="228600" indent="-228600" defTabSz="1022350">
                  <a:lnSpc>
                    <a:spcPct val="90000"/>
                  </a:lnSpc>
                  <a:spcBef>
                    <a:spcPts val="400"/>
                  </a:spcBef>
                  <a:buSzPct val="100000"/>
                  <a:buChar char="•"/>
                  <a:defRPr sz="2300">
                    <a:solidFill>
                      <a:srgbClr val="46424D"/>
                    </a:solidFill>
                    <a:latin typeface="+mn-lt"/>
                    <a:ea typeface="+mn-ea"/>
                    <a:cs typeface="+mn-cs"/>
                    <a:sym typeface="Calibri"/>
                  </a:defRPr>
                </a:pPr>
                <a:r>
                  <a:t>$61,250 to $87,094 – Average $73,543</a:t>
                </a:r>
              </a:p>
            </p:txBody>
          </p:sp>
        </p:grpSp>
        <p:grpSp>
          <p:nvGrpSpPr>
            <p:cNvPr id="421" name="Group"/>
            <p:cNvGrpSpPr/>
            <p:nvPr/>
          </p:nvGrpSpPr>
          <p:grpSpPr>
            <a:xfrm>
              <a:off x="0" y="3799719"/>
              <a:ext cx="2962658" cy="723759"/>
              <a:chOff x="0" y="0"/>
              <a:chExt cx="2962657" cy="723757"/>
            </a:xfrm>
          </p:grpSpPr>
          <p:sp>
            <p:nvSpPr>
              <p:cNvPr id="419" name="Rounded Rectangle"/>
              <p:cNvSpPr/>
              <p:nvPr/>
            </p:nvSpPr>
            <p:spPr>
              <a:xfrm>
                <a:off x="0" y="-1"/>
                <a:ext cx="2962658" cy="723759"/>
              </a:xfrm>
              <a:prstGeom prst="roundRect">
                <a:avLst>
                  <a:gd name="adj" fmla="val 16667"/>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defTabSz="933450">
                  <a:lnSpc>
                    <a:spcPct val="90000"/>
                  </a:lnSpc>
                  <a:spcBef>
                    <a:spcPts val="1000"/>
                  </a:spcBef>
                  <a:defRPr sz="2400">
                    <a:solidFill>
                      <a:srgbClr val="FFFFFF"/>
                    </a:solidFill>
                    <a:latin typeface="+mn-lt"/>
                    <a:ea typeface="+mn-ea"/>
                    <a:cs typeface="+mn-cs"/>
                    <a:sym typeface="Calibri"/>
                  </a:defRPr>
                </a:pPr>
              </a:p>
            </p:txBody>
          </p:sp>
          <p:sp>
            <p:nvSpPr>
              <p:cNvPr id="420" name="Austin, Texas"/>
              <p:cNvSpPr txBox="1"/>
              <p:nvPr/>
            </p:nvSpPr>
            <p:spPr>
              <a:xfrm>
                <a:off x="75336" y="186203"/>
                <a:ext cx="2811985" cy="351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0005" tIns="40005" rIns="40005" bIns="40005" numCol="1" anchor="ctr">
                <a:spAutoFit/>
              </a:bodyPr>
              <a:lstStyle>
                <a:lvl1pPr algn="ctr" defTabSz="933450">
                  <a:lnSpc>
                    <a:spcPct val="90000"/>
                  </a:lnSpc>
                  <a:spcBef>
                    <a:spcPts val="800"/>
                  </a:spcBef>
                  <a:defRPr sz="2100">
                    <a:solidFill>
                      <a:srgbClr val="FFFFFF"/>
                    </a:solidFill>
                    <a:latin typeface="+mn-lt"/>
                    <a:ea typeface="+mn-ea"/>
                    <a:cs typeface="+mn-cs"/>
                    <a:sym typeface="Calibri"/>
                  </a:defRPr>
                </a:lvl1pPr>
              </a:lstStyle>
              <a:p>
                <a:pPr/>
                <a:r>
                  <a:t>Austin, Texas</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itle 1"/>
          <p:cNvSpPr txBox="1"/>
          <p:nvPr>
            <p:ph type="title"/>
          </p:nvPr>
        </p:nvSpPr>
        <p:spPr>
          <a:xfrm>
            <a:off x="457199" y="274638"/>
            <a:ext cx="7293234" cy="1143001"/>
          </a:xfrm>
          <a:prstGeom prst="rect">
            <a:avLst/>
          </a:prstGeom>
        </p:spPr>
        <p:txBody>
          <a:bodyPr/>
          <a:lstStyle/>
          <a:p>
            <a:pPr/>
            <a:r>
              <a:t>Professional Tip of the Day:  How to Time a Job Transition</a:t>
            </a:r>
          </a:p>
        </p:txBody>
      </p:sp>
      <p:sp>
        <p:nvSpPr>
          <p:cNvPr id="427" name="Content Placeholder 2"/>
          <p:cNvSpPr txBox="1"/>
          <p:nvPr>
            <p:ph type="body" idx="1"/>
          </p:nvPr>
        </p:nvSpPr>
        <p:spPr>
          <a:xfrm>
            <a:off x="457200" y="1600200"/>
            <a:ext cx="8229600" cy="4525963"/>
          </a:xfrm>
          <a:prstGeom prst="rect">
            <a:avLst/>
          </a:prstGeom>
        </p:spPr>
        <p:txBody>
          <a:bodyPr/>
          <a:lstStyle/>
          <a:p>
            <a:pPr/>
            <a:r>
              <a:t>If you plan to quit your job, choose the date strategically </a:t>
            </a:r>
          </a:p>
          <a:p>
            <a:pPr lvl="1" marL="742950" indent="-285750">
              <a:spcBef>
                <a:spcPts val="300"/>
              </a:spcBef>
              <a:defRPr sz="2000"/>
            </a:pPr>
            <a:r>
              <a:t>Don’t quit and have your last day be before bonus day</a:t>
            </a:r>
          </a:p>
          <a:p>
            <a:pPr lvl="1" marL="742950" indent="-285750">
              <a:spcBef>
                <a:spcPts val="300"/>
              </a:spcBef>
              <a:defRPr sz="2000"/>
            </a:pPr>
            <a:r>
              <a:t>Don’t quit during the holiday season</a:t>
            </a:r>
          </a:p>
          <a:p>
            <a:pPr lvl="2" marL="1143000" indent="-228600">
              <a:spcBef>
                <a:spcPts val="400"/>
              </a:spcBef>
              <a:buFont typeface="Arial"/>
              <a:defRPr sz="1800"/>
            </a:pPr>
            <a:r>
              <a:t>Ideal day to quit is the Monday after New Year’s day</a:t>
            </a:r>
          </a:p>
          <a:p>
            <a:pPr lvl="1" marL="742950" indent="-285750">
              <a:spcBef>
                <a:spcPts val="300"/>
              </a:spcBef>
              <a:defRPr sz="2000"/>
            </a:pPr>
            <a:r>
              <a:t>If you have to quit because a job wants you to start at a particular date, ask them if you can move it </a:t>
            </a:r>
          </a:p>
          <a:p>
            <a:pPr lvl="1" marL="742950" indent="-285750">
              <a:spcBef>
                <a:spcPts val="300"/>
              </a:spcBef>
              <a:defRPr sz="2000"/>
            </a:pPr>
            <a:r>
              <a:t>Consider choosing your last day around the end of a Sprint</a:t>
            </a:r>
          </a:p>
          <a:p>
            <a:pPr/>
            <a:r>
              <a:t>Take time off in-between jobs </a:t>
            </a:r>
          </a:p>
          <a:p>
            <a:pPr/>
            <a:r>
              <a:t>Take time off between graduation and staring your full time job</a:t>
            </a:r>
          </a:p>
        </p:txBody>
      </p:sp>
      <p:sp>
        <p:nvSpPr>
          <p:cNvPr id="428"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46"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Factors influencing project management</a:t>
            </a:r>
          </a:p>
        </p:txBody>
      </p:sp>
      <p:sp>
        <p:nvSpPr>
          <p:cNvPr id="147" name="Content Placeholder 2"/>
          <p:cNvSpPr txBox="1"/>
          <p:nvPr>
            <p:ph type="body" idx="1"/>
          </p:nvPr>
        </p:nvSpPr>
        <p:spPr>
          <a:xfrm>
            <a:off x="457200" y="1600200"/>
            <a:ext cx="8229600" cy="4525963"/>
          </a:xfrm>
          <a:prstGeom prst="rect">
            <a:avLst/>
          </a:prstGeom>
        </p:spPr>
        <p:txBody>
          <a:bodyPr/>
          <a:lstStyle/>
          <a:p>
            <a:pPr/>
            <a:r>
              <a:t>Company size </a:t>
            </a:r>
          </a:p>
          <a:p>
            <a:pPr/>
            <a:r>
              <a:t>Software customers </a:t>
            </a:r>
          </a:p>
          <a:p>
            <a:pPr/>
            <a:r>
              <a:t>Software size </a:t>
            </a:r>
          </a:p>
          <a:p>
            <a:pPr/>
            <a:r>
              <a:t>Software type</a:t>
            </a:r>
          </a:p>
          <a:p>
            <a:pPr/>
            <a:r>
              <a:t>Organizational culture </a:t>
            </a:r>
          </a:p>
          <a:p>
            <a:pPr/>
            <a:r>
              <a:t>Software development processes  </a:t>
            </a:r>
          </a:p>
          <a:p>
            <a:pPr/>
            <a:r>
              <a:t>These factors mean that project managers in different organizations may work in quite different ways </a:t>
            </a:r>
          </a:p>
        </p:txBody>
      </p:sp>
      <p:sp>
        <p:nvSpPr>
          <p:cNvPr id="148" name="Slide Number Placeholder 5"/>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51" name="Rectangle 3"/>
          <p:cNvSpPr txBox="1"/>
          <p:nvPr>
            <p:ph type="title"/>
          </p:nvPr>
        </p:nvSpPr>
        <p:spPr>
          <a:xfrm>
            <a:off x="457199" y="274638"/>
            <a:ext cx="7293234" cy="1143001"/>
          </a:xfrm>
          <a:prstGeom prst="rect">
            <a:avLst/>
          </a:prstGeom>
        </p:spPr>
        <p:txBody>
          <a:bodyPr lIns="44622" tIns="44622" rIns="44622" bIns="44622"/>
          <a:lstStyle/>
          <a:p>
            <a:pPr/>
            <a:r>
              <a:t>Universal management activities</a:t>
            </a:r>
          </a:p>
        </p:txBody>
      </p:sp>
      <p:sp>
        <p:nvSpPr>
          <p:cNvPr id="152" name="Rectangle 2"/>
          <p:cNvSpPr txBox="1"/>
          <p:nvPr>
            <p:ph type="body" idx="1"/>
          </p:nvPr>
        </p:nvSpPr>
        <p:spPr>
          <a:xfrm>
            <a:off x="457200" y="1600200"/>
            <a:ext cx="8229600" cy="4525963"/>
          </a:xfrm>
          <a:prstGeom prst="rect">
            <a:avLst/>
          </a:prstGeom>
        </p:spPr>
        <p:txBody>
          <a:bodyPr lIns="44622" tIns="44622" rIns="44622" bIns="44622"/>
          <a:lstStyle/>
          <a:p>
            <a:pPr>
              <a:defRPr i="1">
                <a:solidFill>
                  <a:srgbClr val="0000FF"/>
                </a:solidFill>
              </a:defRPr>
            </a:pPr>
            <a:r>
              <a:t>Project planning </a:t>
            </a:r>
          </a:p>
          <a:p>
            <a:pPr lvl="1" marL="742950" indent="-285750">
              <a:spcBef>
                <a:spcPts val="300"/>
              </a:spcBef>
              <a:defRPr sz="2000"/>
            </a:pPr>
            <a:r>
              <a:t>Project managers are responsible for planning, estimating and scheduling project development and assigning people to tasks</a:t>
            </a:r>
          </a:p>
          <a:p>
            <a:pPr lvl="1" marL="742950" indent="-285750">
              <a:spcBef>
                <a:spcPts val="300"/>
              </a:spcBef>
              <a:defRPr sz="2000"/>
            </a:pPr>
            <a:r>
              <a:t>Covered in Chapter 23</a:t>
            </a:r>
          </a:p>
          <a:p>
            <a:pPr>
              <a:defRPr i="1">
                <a:solidFill>
                  <a:srgbClr val="0000FF"/>
                </a:solidFill>
              </a:defRPr>
            </a:pPr>
            <a:r>
              <a:t>Risk management</a:t>
            </a:r>
          </a:p>
          <a:p>
            <a:pPr lvl="1" marL="742950" indent="-285750">
              <a:spcBef>
                <a:spcPts val="300"/>
              </a:spcBef>
              <a:defRPr sz="2000"/>
            </a:pPr>
            <a:r>
              <a:t>Project managers assess the risks that may affect a project, monitor these risks and take action when problems arise  </a:t>
            </a:r>
          </a:p>
          <a:p>
            <a:pPr>
              <a:defRPr i="1">
                <a:solidFill>
                  <a:srgbClr val="0000FF"/>
                </a:solidFill>
              </a:defRPr>
            </a:pPr>
            <a:r>
              <a:t>People management</a:t>
            </a:r>
            <a:r>
              <a:rPr i="0"/>
              <a:t> </a:t>
            </a:r>
          </a:p>
          <a:p>
            <a:pPr lvl="1" marL="742950" indent="-285750">
              <a:spcBef>
                <a:spcPts val="300"/>
              </a:spcBef>
              <a:defRPr sz="2000"/>
            </a:pPr>
            <a:r>
              <a:t>Project managers have to choose people for their team and establish ways of working that leads to effective team performance</a:t>
            </a:r>
          </a:p>
        </p:txBody>
      </p:sp>
      <p:sp>
        <p:nvSpPr>
          <p:cNvPr id="15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56" name="Title 1"/>
          <p:cNvSpPr txBox="1"/>
          <p:nvPr>
            <p:ph type="title"/>
          </p:nvPr>
        </p:nvSpPr>
        <p:spPr>
          <a:xfrm>
            <a:off x="457199" y="274638"/>
            <a:ext cx="7293234" cy="1143001"/>
          </a:xfrm>
          <a:prstGeom prst="rect">
            <a:avLst/>
          </a:prstGeom>
        </p:spPr>
        <p:txBody>
          <a:bodyPr/>
          <a:lstStyle/>
          <a:p>
            <a:pPr/>
            <a:r>
              <a:t>Management activities</a:t>
            </a:r>
          </a:p>
        </p:txBody>
      </p:sp>
      <p:sp>
        <p:nvSpPr>
          <p:cNvPr id="157"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Reporting</a:t>
            </a:r>
            <a:r>
              <a:rPr i="0"/>
              <a:t> </a:t>
            </a:r>
          </a:p>
          <a:p>
            <a:pPr lvl="1" marL="742950" indent="-285750">
              <a:spcBef>
                <a:spcPts val="300"/>
              </a:spcBef>
              <a:defRPr sz="2000"/>
            </a:pPr>
            <a:r>
              <a:t>Project managers are usually responsible for reporting on the progress of a project to customers and to the managers of the company developing the software </a:t>
            </a:r>
          </a:p>
          <a:p>
            <a:pPr>
              <a:defRPr i="1">
                <a:solidFill>
                  <a:srgbClr val="0000FF"/>
                </a:solidFill>
              </a:defRPr>
            </a:pPr>
            <a:r>
              <a:t>Proposal writing</a:t>
            </a:r>
            <a:r>
              <a:rPr i="0">
                <a:solidFill>
                  <a:srgbClr val="46424D"/>
                </a:solidFill>
              </a:rPr>
              <a:t> </a:t>
            </a:r>
            <a:endParaRPr i="0">
              <a:solidFill>
                <a:srgbClr val="46424D"/>
              </a:solidFill>
            </a:endParaRPr>
          </a:p>
          <a:p>
            <a:pPr lvl="1" marL="742950" indent="-285750">
              <a:spcBef>
                <a:spcPts val="300"/>
              </a:spcBef>
              <a:defRPr sz="2000"/>
            </a:pPr>
            <a:r>
              <a:t>The first stage in a software project may involve writing a proposal to win a contract to carry out an item of work. The proposal describes the objectives of the project and how it will be carried out </a:t>
            </a:r>
          </a:p>
        </p:txBody>
      </p:sp>
      <p:sp>
        <p:nvSpPr>
          <p:cNvPr id="15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22 Project management</a:t>
            </a:r>
          </a:p>
        </p:txBody>
      </p:sp>
      <p:sp>
        <p:nvSpPr>
          <p:cNvPr id="161" name="Title 1"/>
          <p:cNvSpPr txBox="1"/>
          <p:nvPr>
            <p:ph type="title"/>
          </p:nvPr>
        </p:nvSpPr>
        <p:spPr>
          <a:xfrm>
            <a:off x="457199" y="274638"/>
            <a:ext cx="7293234" cy="1143001"/>
          </a:xfrm>
          <a:prstGeom prst="rect">
            <a:avLst/>
          </a:prstGeom>
        </p:spPr>
        <p:txBody>
          <a:bodyPr/>
          <a:lstStyle/>
          <a:p>
            <a:pPr/>
            <a:r>
              <a:t>Project Triangle </a:t>
            </a:r>
          </a:p>
        </p:txBody>
      </p:sp>
      <p:sp>
        <p:nvSpPr>
          <p:cNvPr id="162" name="Date Placeholder 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04/12/2014</a:t>
            </a:r>
          </a:p>
        </p:txBody>
      </p:sp>
      <p:sp>
        <p:nvSpPr>
          <p:cNvPr id="163"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4" name="Picture 5" descr="Picture 5"/>
          <p:cNvPicPr>
            <a:picLocks noChangeAspect="1"/>
          </p:cNvPicPr>
          <p:nvPr/>
        </p:nvPicPr>
        <p:blipFill>
          <a:blip r:embed="rId2">
            <a:extLst/>
          </a:blip>
          <a:stretch>
            <a:fillRect/>
          </a:stretch>
        </p:blipFill>
        <p:spPr>
          <a:xfrm>
            <a:off x="1552575" y="1513311"/>
            <a:ext cx="6038850" cy="484304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