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524000" y="1122362"/>
            <a:ext cx="9144000" cy="1518288"/>
          </a:xfrm>
          <a:prstGeom prst="rect">
            <a:avLst/>
          </a:prstGeom>
        </p:spPr>
        <p:txBody>
          <a:bodyPr/>
          <a:lstStyle/>
          <a:p>
            <a:pPr/>
            <a:r>
              <a:t>CS 425 Final Exam Review</a:t>
            </a:r>
          </a:p>
        </p:txBody>
      </p:sp>
      <p:sp>
        <p:nvSpPr>
          <p:cNvPr id="95" name="Subtitle 2"/>
          <p:cNvSpPr txBox="1"/>
          <p:nvPr>
            <p:ph type="subTitle" sz="half" idx="1"/>
          </p:nvPr>
        </p:nvSpPr>
        <p:spPr>
          <a:xfrm>
            <a:off x="683663" y="2909829"/>
            <a:ext cx="11383000" cy="1655761"/>
          </a:xfrm>
          <a:prstGeom prst="rect">
            <a:avLst/>
          </a:prstGeom>
        </p:spPr>
        <p:txBody>
          <a:bodyPr/>
          <a:lstStyle/>
          <a:p>
            <a:pPr defTabSz="896111">
              <a:spcBef>
                <a:spcPts val="900"/>
              </a:spcBef>
              <a:defRPr sz="2352"/>
            </a:pPr>
            <a:r>
              <a:t>Scheduled on: Tuesday December 17, 2024 from 10:15 am</a:t>
            </a:r>
          </a:p>
          <a:p>
            <a:pPr defTabSz="896111">
              <a:spcBef>
                <a:spcPts val="900"/>
              </a:spcBef>
              <a:defRPr sz="2352"/>
            </a:pPr>
            <a:r>
              <a:t>Weight: 21% of course grade</a:t>
            </a:r>
          </a:p>
          <a:p>
            <a:pPr defTabSz="896111">
              <a:spcBef>
                <a:spcPts val="900"/>
              </a:spcBef>
              <a:defRPr sz="2352"/>
            </a:pPr>
            <a:r>
              <a:t>Exam type: open-book (“take home”), timed, individual, online (via Canvas), synchronous (everyone starts at the same time)</a:t>
            </a:r>
          </a:p>
        </p:txBody>
      </p:sp>
      <p:sp>
        <p:nvSpPr>
          <p:cNvPr id="96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xfrm>
            <a:off x="805542" y="63046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/>
            <a:r>
              <a:t>Sample EQs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683077" y="1286782"/>
            <a:ext cx="10515601" cy="497522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>
                <a:solidFill>
                  <a:srgbClr val="0000FF"/>
                </a:solidFill>
              </a:defRPr>
            </a:pPr>
            <a:r>
              <a:t>1. </a:t>
            </a:r>
            <a:r>
              <a:rPr b="0">
                <a:solidFill>
                  <a:srgbClr val="000000"/>
                </a:solidFill>
              </a:rPr>
              <a:t>Briefly describe your team’s </a:t>
            </a:r>
            <a:r>
              <a:rPr b="0" i="1"/>
              <a:t>project topic </a:t>
            </a:r>
            <a:r>
              <a:rPr b="0">
                <a:solidFill>
                  <a:srgbClr val="000000"/>
                </a:solidFill>
              </a:rPr>
              <a:t>in CS 425 (what is your project about), describe its main goals, and indicate what would be several of its new or innovative characteristics. Then, consider the XP practices of </a:t>
            </a:r>
            <a:r>
              <a:rPr b="0" i="1"/>
              <a:t>collective ownership </a:t>
            </a:r>
            <a:r>
              <a:rPr b="0">
                <a:solidFill>
                  <a:srgbClr val="000000"/>
                </a:solidFill>
              </a:rPr>
              <a:t>and</a:t>
            </a:r>
            <a:r>
              <a:rPr b="0" i="1">
                <a:solidFill>
                  <a:srgbClr val="000000"/>
                </a:solidFill>
              </a:rPr>
              <a:t> </a:t>
            </a:r>
            <a:r>
              <a:rPr b="0" i="1"/>
              <a:t>refactoring</a:t>
            </a:r>
            <a:r>
              <a:rPr b="0">
                <a:solidFill>
                  <a:srgbClr val="000000"/>
                </a:solidFill>
              </a:rPr>
              <a:t>. Briefly describe these two practices and discuss how they could be applied to your project’s development.</a:t>
            </a:r>
            <a:endParaRPr b="0">
              <a:solidFill>
                <a:srgbClr val="000000"/>
              </a:solidFill>
            </a:endParaRPr>
          </a:p>
          <a:p>
            <a:pPr marL="0" indent="0">
              <a:buSzTx/>
              <a:buNone/>
              <a:defRPr b="1" sz="2400">
                <a:solidFill>
                  <a:srgbClr val="0000FF"/>
                </a:solidFill>
              </a:defRPr>
            </a:pPr>
            <a:r>
              <a:t>2. </a:t>
            </a:r>
            <a:r>
              <a:rPr b="0">
                <a:solidFill>
                  <a:srgbClr val="000000"/>
                </a:solidFill>
              </a:rPr>
              <a:t>Regarding </a:t>
            </a:r>
            <a:r>
              <a:rPr b="0" i="1"/>
              <a:t>refactoring</a:t>
            </a:r>
            <a:r>
              <a:rPr b="0">
                <a:solidFill>
                  <a:srgbClr val="000000"/>
                </a:solidFill>
              </a:rPr>
              <a:t>, explain what </a:t>
            </a:r>
            <a:r>
              <a:rPr b="0" i="1"/>
              <a:t>bad smells</a:t>
            </a:r>
            <a:r>
              <a:rPr b="0"/>
              <a:t> </a:t>
            </a:r>
            <a:r>
              <a:rPr b="0">
                <a:solidFill>
                  <a:srgbClr val="000000"/>
                </a:solidFill>
              </a:rPr>
              <a:t>are and give 3 concrete examples of bad smells and how to remedy them. </a:t>
            </a:r>
          </a:p>
          <a:p>
            <a:pPr marL="0" indent="0">
              <a:buSzTx/>
              <a:buNone/>
              <a:defRPr b="1" sz="2400">
                <a:solidFill>
                  <a:srgbClr val="0000FF"/>
                </a:solidFill>
              </a:defRPr>
            </a:pPr>
            <a:r>
              <a:t>3. </a:t>
            </a:r>
            <a:r>
              <a:rPr b="0">
                <a:solidFill>
                  <a:srgbClr val="000000"/>
                </a:solidFill>
              </a:rPr>
              <a:t>Consider the </a:t>
            </a:r>
            <a:r>
              <a:rPr b="0" i="1"/>
              <a:t>layered architecture </a:t>
            </a:r>
            <a:r>
              <a:rPr b="0">
                <a:solidFill>
                  <a:srgbClr val="000000"/>
                </a:solidFill>
              </a:rPr>
              <a:t>pattern/style. Describe it, indicate in what situations it should be used, and discuss its advantages and disadvantages. You do not need to draw a related graphical diagram. </a:t>
            </a:r>
            <a:endParaRPr b="0">
              <a:solidFill>
                <a:srgbClr val="000000"/>
              </a:solidFill>
            </a:endParaRPr>
          </a:p>
          <a:p>
            <a:pPr marL="0" indent="0">
              <a:buSzTx/>
              <a:buNone/>
              <a:defRPr b="1" sz="2400">
                <a:solidFill>
                  <a:srgbClr val="0000FF"/>
                </a:solidFill>
              </a:defRPr>
            </a:pPr>
            <a:r>
              <a:t>4. </a:t>
            </a:r>
            <a:r>
              <a:rPr b="0">
                <a:solidFill>
                  <a:srgbClr val="000000"/>
                </a:solidFill>
              </a:rPr>
              <a:t>Assume you are a software project manager. Indicate </a:t>
            </a:r>
            <a:r>
              <a:rPr b="0" i="1"/>
              <a:t>four way (means) </a:t>
            </a:r>
            <a:r>
              <a:rPr b="0">
                <a:solidFill>
                  <a:srgbClr val="000000"/>
                </a:solidFill>
              </a:rPr>
              <a:t>you would use</a:t>
            </a:r>
            <a:r>
              <a:rPr b="0" i="1">
                <a:solidFill>
                  <a:srgbClr val="000000"/>
                </a:solidFill>
              </a:rPr>
              <a:t> to motivate</a:t>
            </a:r>
            <a:r>
              <a:rPr b="0">
                <a:solidFill>
                  <a:srgbClr val="000000"/>
                </a:solidFill>
              </a:rPr>
              <a:t> the people working under your supervision.</a:t>
            </a:r>
          </a:p>
        </p:txBody>
      </p:sp>
      <p:sp>
        <p:nvSpPr>
          <p:cNvPr id="132" name="Slide Number Placeholder 3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xfrm>
            <a:off x="-1" y="365125"/>
            <a:ext cx="12192001" cy="1325563"/>
          </a:xfrm>
          <a:prstGeom prst="rect">
            <a:avLst/>
          </a:prstGeom>
        </p:spPr>
        <p:txBody>
          <a:bodyPr/>
          <a:lstStyle/>
          <a:p>
            <a:pPr/>
            <a:r>
              <a:t>CS 425 Final Exam, Tuesday, December 17, 2024 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765328" y="1523722"/>
            <a:ext cx="10661344" cy="4832628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744"/>
            </a:pPr>
            <a:r>
              <a:t>You have </a:t>
            </a:r>
            <a:r>
              <a:rPr b="1">
                <a:solidFill>
                  <a:srgbClr val="0000FF"/>
                </a:solidFill>
              </a:rPr>
              <a:t>100 minutes </a:t>
            </a:r>
            <a:r>
              <a:t>to take the exam.  This exam is </a:t>
            </a:r>
            <a:r>
              <a:rPr>
                <a:solidFill>
                  <a:srgbClr val="0000FF"/>
                </a:solidFill>
              </a:rPr>
              <a:t>open book </a:t>
            </a:r>
            <a:r>
              <a:t>and should be taken </a:t>
            </a:r>
            <a:r>
              <a:rPr>
                <a:solidFill>
                  <a:srgbClr val="0000FF"/>
                </a:solidFill>
              </a:rPr>
              <a:t>online,</a:t>
            </a:r>
            <a:r>
              <a:t> </a:t>
            </a:r>
            <a:r>
              <a:rPr>
                <a:solidFill>
                  <a:srgbClr val="0000FF"/>
                </a:solidFill>
              </a:rPr>
              <a:t>electronically</a:t>
            </a:r>
            <a:r>
              <a:t> through web campus (Canvas).  Please note the following: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defRPr sz="2352"/>
            </a:pPr>
            <a:r>
              <a:t>The exam </a:t>
            </a:r>
            <a:r>
              <a:rPr>
                <a:solidFill>
                  <a:srgbClr val="0000FF"/>
                </a:solidFill>
              </a:rPr>
              <a:t>will start for all exactly </a:t>
            </a:r>
            <a:r>
              <a:rPr>
                <a:solidFill>
                  <a:srgbClr val="FF0000"/>
                </a:solidFill>
              </a:rPr>
              <a:t>at 10:15 am on Tuesday December 17, 2024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defRPr sz="2352"/>
            </a:pPr>
            <a:r>
              <a:t>You may start few minutes late (like max 10 minutes without losing exam time) </a:t>
            </a:r>
            <a:r>
              <a:rPr>
                <a:solidFill>
                  <a:srgbClr val="0000FF"/>
                </a:solidFill>
              </a:rPr>
              <a:t>but the exam will be closed automatically on Canvas at 12:15 pm or after 100 minutes from your start, whichever comes first</a:t>
            </a:r>
            <a:r>
              <a:t>. 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defRPr sz="2352"/>
            </a:pPr>
            <a:r>
              <a:t>During the test there will be a </a:t>
            </a:r>
            <a:r>
              <a:rPr>
                <a:solidFill>
                  <a:srgbClr val="0000FF"/>
                </a:solidFill>
              </a:rPr>
              <a:t>Zoom link available to you to report </a:t>
            </a:r>
            <a:r>
              <a:rPr u="sng">
                <a:solidFill>
                  <a:srgbClr val="0000FF"/>
                </a:solidFill>
              </a:rPr>
              <a:t>only </a:t>
            </a:r>
            <a:r>
              <a:rPr>
                <a:solidFill>
                  <a:srgbClr val="0000FF"/>
                </a:solidFill>
              </a:rPr>
              <a:t>special, unexpected situations, but </a:t>
            </a:r>
            <a:r>
              <a:rPr u="sng">
                <a:solidFill>
                  <a:srgbClr val="0000FF"/>
                </a:solidFill>
              </a:rPr>
              <a:t>not</a:t>
            </a:r>
            <a:r>
              <a:rPr>
                <a:solidFill>
                  <a:srgbClr val="0000FF"/>
                </a:solidFill>
              </a:rPr>
              <a:t> to ask questions. </a:t>
            </a:r>
            <a:r>
              <a:t>This link will be provided a day or two before the final exam. However, you do not have to log on Zoom for the exam. In fact, </a:t>
            </a:r>
            <a:r>
              <a:rPr>
                <a:solidFill>
                  <a:srgbClr val="0000FF"/>
                </a:solidFill>
              </a:rPr>
              <a:t>try to not use Zoom during the test </a:t>
            </a:r>
            <a:r>
              <a:t>– instead, </a:t>
            </a:r>
            <a:r>
              <a:rPr>
                <a:solidFill>
                  <a:srgbClr val="0000FF"/>
                </a:solidFill>
              </a:rPr>
              <a:t>login in on Canvas to take the midterm exam there. </a:t>
            </a:r>
          </a:p>
          <a:p>
            <a:pPr lvl="1" marL="672084" indent="-224027" defTabSz="896111">
              <a:lnSpc>
                <a:spcPct val="81000"/>
              </a:lnSpc>
              <a:spcBef>
                <a:spcPts val="400"/>
              </a:spcBef>
              <a:defRPr sz="2352">
                <a:solidFill>
                  <a:srgbClr val="0000FF"/>
                </a:solidFill>
              </a:defRPr>
            </a:pPr>
            <a:r>
              <a:t>DRC-approved students </a:t>
            </a:r>
            <a:r>
              <a:rPr>
                <a:solidFill>
                  <a:srgbClr val="000000"/>
                </a:solidFill>
              </a:rPr>
              <a:t>may have a longer time to complete the exam, but they will also </a:t>
            </a:r>
            <a:r>
              <a:t>start it at 10:15 am on December 17, 2024. </a:t>
            </a:r>
          </a:p>
        </p:txBody>
      </p:sp>
      <p:sp>
        <p:nvSpPr>
          <p:cNvPr id="100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85458" y="365125"/>
            <a:ext cx="11841500" cy="1325563"/>
          </a:xfrm>
          <a:prstGeom prst="rect">
            <a:avLst/>
          </a:prstGeom>
        </p:spPr>
        <p:txBody>
          <a:bodyPr/>
          <a:lstStyle/>
          <a:p>
            <a:pPr/>
            <a:r>
              <a:t>CS 425 Final Exam, Tuesday, December 17th, 2024 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692457" y="1888846"/>
            <a:ext cx="10661344" cy="4832629"/>
          </a:xfrm>
          <a:prstGeom prst="rect">
            <a:avLst/>
          </a:prstGeom>
        </p:spPr>
        <p:txBody>
          <a:bodyPr/>
          <a:lstStyle/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[continued]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We will make this final exam as clear and straightforward as possible. </a:t>
            </a:r>
            <a:r>
              <a:rPr>
                <a:solidFill>
                  <a:srgbClr val="0000FF"/>
                </a:solidFill>
              </a:rPr>
              <a:t>We would </a:t>
            </a:r>
            <a:r>
              <a:rPr u="sng">
                <a:solidFill>
                  <a:srgbClr val="0000FF"/>
                </a:solidFill>
              </a:rPr>
              <a:t>not</a:t>
            </a:r>
            <a:r>
              <a:rPr>
                <a:solidFill>
                  <a:srgbClr val="0000FF"/>
                </a:solidFill>
              </a:rPr>
              <a:t> answer any questions about it during the exam</a:t>
            </a:r>
            <a:r>
              <a:rPr>
                <a:solidFill>
                  <a:srgbClr val="0070C0"/>
                </a:solidFill>
              </a:rPr>
              <a:t> </a:t>
            </a:r>
            <a:r>
              <a:t>as this would be unfair or disruptive to other students. If strictly needed, make a </a:t>
            </a:r>
            <a:r>
              <a:rPr>
                <a:solidFill>
                  <a:srgbClr val="0000FF"/>
                </a:solidFill>
              </a:rPr>
              <a:t>reasonable assumption </a:t>
            </a:r>
            <a:r>
              <a:t>about the question you have doubts about and state it in your answer/comments to submission (in one f the essay questions). 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Please note that even though this exam is open book, if you do not study ahead it might be difficult to answer all the questions within the 100-minute time frame.  So, </a:t>
            </a:r>
            <a:r>
              <a:rPr>
                <a:solidFill>
                  <a:srgbClr val="0000FF"/>
                </a:solidFill>
              </a:rPr>
              <a:t>please study for the test before the exam</a:t>
            </a:r>
            <a:r>
              <a:t>. During the test make sure </a:t>
            </a:r>
            <a:r>
              <a:rPr u="sng">
                <a:solidFill>
                  <a:srgbClr val="0000FF"/>
                </a:solidFill>
              </a:rPr>
              <a:t>you pace yourself well</a:t>
            </a:r>
            <a:r>
              <a:t>, to allow you to answer all the questions.  </a:t>
            </a:r>
          </a:p>
        </p:txBody>
      </p:sp>
      <p:sp>
        <p:nvSpPr>
          <p:cNvPr id="104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Other Information about the Final Exam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838200" y="1607511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defRPr sz="2475"/>
            </a:pPr>
            <a:r>
              <a:t>You will only be able to </a:t>
            </a:r>
            <a:r>
              <a:rPr b="1">
                <a:solidFill>
                  <a:srgbClr val="0000FF"/>
                </a:solidFill>
              </a:rPr>
              <a:t>answer 1 question at a time </a:t>
            </a:r>
            <a:r>
              <a:rPr>
                <a:solidFill>
                  <a:srgbClr val="0000FF"/>
                </a:solidFill>
              </a:rPr>
              <a:t>and </a:t>
            </a:r>
            <a:r>
              <a:rPr b="1" u="sng">
                <a:solidFill>
                  <a:srgbClr val="0000FF"/>
                </a:solidFill>
              </a:rPr>
              <a:t>you will not be able to go back to previous questions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defRPr sz="2475">
                <a:solidFill>
                  <a:srgbClr val="0000FF"/>
                </a:solidFill>
              </a:defRPr>
            </a:pPr>
            <a:r>
              <a:t>Questions will be shuffled </a:t>
            </a:r>
            <a:r>
              <a:rPr>
                <a:solidFill>
                  <a:srgbClr val="000000"/>
                </a:solidFill>
              </a:rPr>
              <a:t>so the exam questions will have similar but somewhat different contents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defRPr sz="2475"/>
            </a:pPr>
            <a:r>
              <a:t>You need </a:t>
            </a:r>
            <a:r>
              <a:rPr>
                <a:solidFill>
                  <a:srgbClr val="0000FF"/>
                </a:solidFill>
              </a:rPr>
              <a:t>50% or higher in exams</a:t>
            </a:r>
            <a:r>
              <a:t> (midterm plus final) to pass the class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defRPr sz="2475"/>
            </a:pPr>
            <a:r>
              <a:t>Midterm was 13%, the final exam is 21% of the course grade</a:t>
            </a: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defRPr sz="2475"/>
            </a:pPr>
            <a:r>
              <a:t>While the final exam is open book, </a:t>
            </a:r>
            <a:r>
              <a:rPr u="sng">
                <a:solidFill>
                  <a:srgbClr val="0000FF"/>
                </a:solidFill>
              </a:rPr>
              <a:t>you cannot consult with anyone else while taking the exam</a:t>
            </a:r>
            <a:r>
              <a:rPr>
                <a:solidFill>
                  <a:srgbClr val="0000FF"/>
                </a:solidFill>
              </a:rPr>
              <a:t>. </a:t>
            </a:r>
            <a:r>
              <a:rPr>
                <a:solidFill>
                  <a:srgbClr val="C00000"/>
                </a:solidFill>
              </a:rPr>
              <a:t>The exam is </a:t>
            </a:r>
            <a:r>
              <a:rPr b="1">
                <a:solidFill>
                  <a:srgbClr val="C00000"/>
                </a:solidFill>
              </a:rPr>
              <a:t>strictly individual </a:t>
            </a:r>
            <a:r>
              <a:rPr>
                <a:solidFill>
                  <a:srgbClr val="C00000"/>
                </a:solidFill>
              </a:rPr>
              <a:t>and it would be cheating if you communicate with anyone during the exam.</a:t>
            </a:r>
            <a:endParaRPr>
              <a:solidFill>
                <a:srgbClr val="0000FF"/>
              </a:solidFill>
            </a:endParaRPr>
          </a:p>
          <a:p>
            <a:pPr marL="226313" indent="-226313" defTabSz="905255">
              <a:lnSpc>
                <a:spcPct val="72000"/>
              </a:lnSpc>
              <a:spcBef>
                <a:spcPts val="900"/>
              </a:spcBef>
              <a:defRPr sz="2475"/>
            </a:pPr>
            <a:r>
              <a:t>When the teaching team will grade the test, the essay answers will be cross-checked across the class. </a:t>
            </a:r>
            <a:r>
              <a:rPr b="1">
                <a:solidFill>
                  <a:srgbClr val="C00000"/>
                </a:solidFill>
              </a:rPr>
              <a:t>Please do not cheat in any way.</a:t>
            </a:r>
            <a:r>
              <a:rPr>
                <a:solidFill>
                  <a:srgbClr val="C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Take pride on getting a grade based solely on your own work and effort! </a:t>
            </a:r>
          </a:p>
        </p:txBody>
      </p:sp>
      <p:sp>
        <p:nvSpPr>
          <p:cNvPr id="108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Final Exam Questions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Two types</a:t>
            </a:r>
          </a:p>
          <a:p>
            <a:pPr lvl="1" marL="685800" indent="-228600">
              <a:spcBef>
                <a:spcPts val="500"/>
              </a:spcBef>
              <a:defRPr>
                <a:solidFill>
                  <a:srgbClr val="0000FF"/>
                </a:solidFill>
              </a:defRPr>
            </a:pPr>
            <a:r>
              <a:t>Multiple Choice Questions (MCQs)</a:t>
            </a:r>
            <a:endParaRPr sz="2400"/>
          </a:p>
          <a:p>
            <a:pPr lvl="2" marL="1143000" indent="-228600">
              <a:spcBef>
                <a:spcPts val="500"/>
              </a:spcBef>
            </a:pPr>
            <a:r>
              <a:t>24 to 36 questions</a:t>
            </a:r>
            <a:endParaRPr sz="2000"/>
          </a:p>
          <a:p>
            <a:pPr lvl="2" marL="1143000" indent="-228600">
              <a:spcBef>
                <a:spcPts val="500"/>
              </a:spcBef>
            </a:pPr>
            <a:r>
              <a:t>For each MCQ there will be 4 possible answers, with </a:t>
            </a:r>
            <a:r>
              <a:rPr u="sng"/>
              <a:t>only one correct</a:t>
            </a:r>
            <a:r>
              <a:t>. You will be able/allowed to choose a single answer</a:t>
            </a:r>
            <a:endParaRPr sz="2000"/>
          </a:p>
          <a:p>
            <a:pPr lvl="1" marL="685800" indent="-228600">
              <a:spcBef>
                <a:spcPts val="500"/>
              </a:spcBef>
              <a:defRPr>
                <a:solidFill>
                  <a:srgbClr val="0000FF"/>
                </a:solidFill>
              </a:defRPr>
            </a:pPr>
            <a:r>
              <a:t>Essay or Short Answer Questions (EQs)</a:t>
            </a:r>
            <a:endParaRPr sz="2400"/>
          </a:p>
          <a:p>
            <a:pPr lvl="2" marL="1143000" indent="-228600">
              <a:spcBef>
                <a:spcPts val="500"/>
              </a:spcBef>
            </a:pPr>
            <a:r>
              <a:t>3 or 4 Essay Questions</a:t>
            </a:r>
            <a:endParaRPr sz="2000"/>
          </a:p>
          <a:p>
            <a:pPr lvl="2" marL="1143000" indent="-228600">
              <a:spcBef>
                <a:spcPts val="500"/>
              </a:spcBef>
            </a:pPr>
            <a:r>
              <a:t>You will need to elaborate your written answers on each of them</a:t>
            </a:r>
          </a:p>
        </p:txBody>
      </p:sp>
      <p:sp>
        <p:nvSpPr>
          <p:cNvPr id="112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838200" y="1"/>
            <a:ext cx="10515600" cy="777668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Study Required for the Final Exam (parts I and II)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376726" y="777667"/>
            <a:ext cx="11151552" cy="57498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>
                <a:solidFill>
                  <a:srgbClr val="0000FF"/>
                </a:solidFill>
              </a:defRPr>
            </a:pPr>
            <a:r>
              <a:t>I. FROM the TEXTBOOK</a:t>
            </a:r>
          </a:p>
          <a:p>
            <a:pPr>
              <a:defRPr b="1" sz="2000">
                <a:solidFill>
                  <a:srgbClr val="0000FF"/>
                </a:solidFill>
              </a:defRPr>
            </a:pPr>
            <a:r>
              <a:t>Chapters required </a:t>
            </a:r>
            <a:r>
              <a:rPr b="0"/>
              <a:t>from the textbook Ian Sommerville, Software Engineering, </a:t>
            </a:r>
            <a:r>
              <a:rPr b="0">
                <a:solidFill>
                  <a:srgbClr val="C00000"/>
                </a:solidFill>
              </a:rPr>
              <a:t>10th Edition</a:t>
            </a:r>
            <a:r>
              <a:rPr b="0"/>
              <a:t>, 2015.</a:t>
            </a:r>
          </a:p>
          <a:p>
            <a:pPr lvl="1" marL="685800" indent="-228600">
              <a:spcBef>
                <a:spcPts val="0"/>
              </a:spcBef>
              <a:defRPr b="1" sz="1600"/>
            </a:pPr>
            <a:r>
              <a:t>Chapter 3 AGILE SOFTWARE DEVELOPMENT</a:t>
            </a:r>
            <a:endParaRPr sz="2400"/>
          </a:p>
          <a:p>
            <a:pPr lvl="1" marL="685800" indent="-228600">
              <a:spcBef>
                <a:spcPts val="0"/>
              </a:spcBef>
              <a:defRPr b="1" sz="1600"/>
            </a:pPr>
            <a:r>
              <a:t>Chapter 4 REQUIREMENTS ENGINEERING</a:t>
            </a:r>
            <a:endParaRPr sz="2400"/>
          </a:p>
          <a:p>
            <a:pPr lvl="1" marL="685800" indent="-228600">
              <a:spcBef>
                <a:spcPts val="0"/>
              </a:spcBef>
              <a:defRPr b="1" sz="1600"/>
            </a:pPr>
            <a:r>
              <a:t>Chapter 5 SYSTEM MODELING</a:t>
            </a:r>
            <a:endParaRPr sz="2400"/>
          </a:p>
          <a:p>
            <a:pPr lvl="1" marL="685800" indent="-228600">
              <a:spcBef>
                <a:spcPts val="0"/>
              </a:spcBef>
              <a:defRPr b="1" sz="1600"/>
            </a:pPr>
            <a:r>
              <a:t>Chapter 6 ARCHITECTURAL DESIGN</a:t>
            </a:r>
            <a:endParaRPr sz="2400"/>
          </a:p>
          <a:p>
            <a:pPr lvl="1" marL="685800" indent="-228600">
              <a:spcBef>
                <a:spcPts val="0"/>
              </a:spcBef>
              <a:defRPr b="1" sz="1600"/>
            </a:pPr>
            <a:r>
              <a:t>Chapter 8 SOFTWARE TESTING</a:t>
            </a:r>
            <a:endParaRPr sz="2400"/>
          </a:p>
          <a:p>
            <a:pPr lvl="1" marL="685800" indent="-228600">
              <a:spcBef>
                <a:spcPts val="0"/>
              </a:spcBef>
              <a:defRPr b="1" sz="1600"/>
            </a:pPr>
            <a:r>
              <a:t>Chapter 9 SOFTWARE EVOLUTION</a:t>
            </a:r>
            <a:endParaRPr sz="2400"/>
          </a:p>
          <a:p>
            <a:pPr lvl="1" marL="685800" indent="-228600">
              <a:spcBef>
                <a:spcPts val="0"/>
              </a:spcBef>
              <a:defRPr b="1" sz="1600"/>
            </a:pPr>
            <a:r>
              <a:t>Chapter 10 DEPENDABLE SYSTEMS</a:t>
            </a:r>
            <a:endParaRPr sz="2400"/>
          </a:p>
          <a:p>
            <a:pPr lvl="1" marL="685800" indent="-228600">
              <a:spcBef>
                <a:spcPts val="0"/>
              </a:spcBef>
              <a:defRPr b="1" sz="1600"/>
            </a:pPr>
            <a:r>
              <a:t>Chapter 22 PROJECT MANAGEMENT</a:t>
            </a:r>
            <a:endParaRPr sz="2400"/>
          </a:p>
          <a:p>
            <a:pPr lvl="1" marL="685800" indent="-228600">
              <a:spcBef>
                <a:spcPts val="0"/>
              </a:spcBef>
              <a:defRPr b="1" sz="1600"/>
            </a:pPr>
            <a:r>
              <a:t>Chapter 23 PROJECT PLANNING</a:t>
            </a:r>
            <a:endParaRPr sz="2400"/>
          </a:p>
          <a:p>
            <a:pPr>
              <a:defRPr b="1" sz="2000">
                <a:solidFill>
                  <a:srgbClr val="0000FF"/>
                </a:solidFill>
              </a:defRPr>
            </a:pPr>
            <a:r>
              <a:t>Sections and subsections </a:t>
            </a:r>
            <a:r>
              <a:rPr u="sng"/>
              <a:t>not </a:t>
            </a:r>
            <a:r>
              <a:t>required</a:t>
            </a:r>
            <a:r>
              <a:rPr b="0"/>
              <a:t>:</a:t>
            </a:r>
            <a:endParaRPr b="0"/>
          </a:p>
          <a:p>
            <a:pPr lvl="1" marL="685800" indent="-228600">
              <a:spcBef>
                <a:spcPts val="0"/>
              </a:spcBef>
              <a:defRPr i="1" sz="1600"/>
            </a:pPr>
            <a:r>
              <a:t>Subsection</a:t>
            </a:r>
            <a:r>
              <a:rPr i="0"/>
              <a:t> 3.4.3 Agile Methods for Large Systems</a:t>
            </a:r>
            <a:endParaRPr sz="2400"/>
          </a:p>
          <a:p>
            <a:pPr lvl="1" marL="685800" indent="-228600">
              <a:spcBef>
                <a:spcPts val="0"/>
              </a:spcBef>
              <a:defRPr i="1" sz="1600"/>
            </a:pPr>
            <a:r>
              <a:t>Subsection </a:t>
            </a:r>
            <a:r>
              <a:rPr i="0"/>
              <a:t>3.4.4 Agile Methods across Organizations</a:t>
            </a:r>
            <a:endParaRPr sz="2400"/>
          </a:p>
          <a:p>
            <a:pPr lvl="1" marL="685800" indent="-228600">
              <a:spcBef>
                <a:spcPts val="0"/>
              </a:spcBef>
              <a:defRPr sz="1600"/>
            </a:pPr>
            <a:r>
              <a:t>Section 5.5 Model-Driven Architecture</a:t>
            </a:r>
            <a:endParaRPr sz="2400"/>
          </a:p>
          <a:p>
            <a:pPr lvl="1" marL="685800" indent="-228600">
              <a:spcBef>
                <a:spcPts val="0"/>
              </a:spcBef>
              <a:defRPr sz="1600"/>
            </a:pPr>
            <a:r>
              <a:t>Section 6.4 Application Architectures </a:t>
            </a:r>
            <a:endParaRPr sz="2400"/>
          </a:p>
          <a:p>
            <a:pPr lvl="1" marL="685800" indent="-228600">
              <a:spcBef>
                <a:spcPts val="0"/>
              </a:spcBef>
              <a:defRPr i="1" sz="1600"/>
            </a:pPr>
            <a:r>
              <a:t>Subsection</a:t>
            </a:r>
            <a:r>
              <a:rPr i="0"/>
              <a:t> 8.3.2 Scenario Testing </a:t>
            </a:r>
            <a:endParaRPr sz="2400"/>
          </a:p>
          <a:p>
            <a:pPr lvl="1" marL="685800" indent="-228600">
              <a:spcBef>
                <a:spcPts val="0"/>
              </a:spcBef>
              <a:defRPr i="1" sz="1600"/>
            </a:pPr>
            <a:r>
              <a:t>Subsection</a:t>
            </a:r>
            <a:r>
              <a:rPr i="0"/>
              <a:t> 9.3.1 Maintenance Prediction </a:t>
            </a:r>
            <a:endParaRPr sz="2400"/>
          </a:p>
          <a:p>
            <a:pPr lvl="1" marL="685800" indent="-228600">
              <a:spcBef>
                <a:spcPts val="0"/>
              </a:spcBef>
              <a:defRPr sz="1600"/>
            </a:pPr>
            <a:r>
              <a:t>Section 10.3 Redundancy and Diversity</a:t>
            </a:r>
            <a:endParaRPr sz="2400"/>
          </a:p>
          <a:p>
            <a:pPr lvl="1" marL="685800" indent="-228600">
              <a:spcBef>
                <a:spcPts val="0"/>
              </a:spcBef>
              <a:defRPr sz="1600"/>
            </a:pPr>
            <a:r>
              <a:t>Section 10.4 Dependable Processes</a:t>
            </a:r>
            <a:endParaRPr sz="2400"/>
          </a:p>
          <a:p>
            <a:pPr lvl="1" marL="685800" indent="-228600">
              <a:spcBef>
                <a:spcPts val="0"/>
              </a:spcBef>
              <a:defRPr sz="1600"/>
            </a:pPr>
            <a:r>
              <a:t>Section 23.5 Estimation Techniques</a:t>
            </a:r>
            <a:endParaRPr sz="2400"/>
          </a:p>
          <a:p>
            <a:pPr lvl="1" marL="685800" indent="-228600">
              <a:spcBef>
                <a:spcPts val="0"/>
              </a:spcBef>
              <a:defRPr sz="1600"/>
            </a:pPr>
            <a:r>
              <a:t>Section 23.6 COCOMO Cost Modeling</a:t>
            </a:r>
          </a:p>
        </p:txBody>
      </p:sp>
      <p:sp>
        <p:nvSpPr>
          <p:cNvPr id="116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838200" y="1"/>
            <a:ext cx="10515600" cy="777668"/>
          </a:xfrm>
          <a:prstGeom prst="rect">
            <a:avLst/>
          </a:prstGeom>
        </p:spPr>
        <p:txBody>
          <a:bodyPr/>
          <a:lstStyle/>
          <a:p>
            <a:pPr/>
            <a:r>
              <a:t>Study Required for the Final Exam (continued)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616008" y="872133"/>
            <a:ext cx="11151552" cy="538975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1800">
                <a:solidFill>
                  <a:srgbClr val="0000CC"/>
                </a:solidFill>
              </a:defRPr>
            </a:pPr>
          </a:p>
          <a:p>
            <a:pPr marL="0" indent="0">
              <a:buSzTx/>
              <a:buNone/>
              <a:defRPr b="1" sz="2400">
                <a:solidFill>
                  <a:srgbClr val="0000CC"/>
                </a:solidFill>
              </a:defRPr>
            </a:pPr>
            <a:r>
              <a:t>II. From the PROJECT</a:t>
            </a:r>
          </a:p>
          <a:p>
            <a:pPr lvl="1" marL="0" indent="457200">
              <a:spcBef>
                <a:spcPts val="500"/>
              </a:spcBef>
              <a:buSzTx/>
              <a:buNone/>
              <a:defRPr sz="2400"/>
            </a:pPr>
            <a:r>
              <a:t>In addition, you should know </a:t>
            </a:r>
            <a:r>
              <a:rPr>
                <a:solidFill>
                  <a:srgbClr val="0000CC"/>
                </a:solidFill>
              </a:rPr>
              <a:t>your project</a:t>
            </a:r>
            <a:r>
              <a:t> (</a:t>
            </a:r>
            <a:r>
              <a:rPr>
                <a:solidFill>
                  <a:srgbClr val="0000CC"/>
                </a:solidFill>
              </a:rPr>
              <a:t>Parts 1, 2, 3, and 4</a:t>
            </a:r>
            <a:r>
              <a:t>) as related essay questions (EQs) will most likely be included in the final exam. </a:t>
            </a:r>
          </a:p>
        </p:txBody>
      </p:sp>
      <p:sp>
        <p:nvSpPr>
          <p:cNvPr id="120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xfrm>
            <a:off x="805542" y="63046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/>
            <a:r>
              <a:t>Sample MCQs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683077" y="1286782"/>
            <a:ext cx="10515601" cy="4975226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b="1" sz="3168">
                <a:solidFill>
                  <a:srgbClr val="0000FF"/>
                </a:solidFill>
              </a:defRPr>
            </a:pPr>
            <a:r>
              <a:t>1. </a:t>
            </a:r>
            <a:r>
              <a:rPr b="0" sz="2376">
                <a:solidFill>
                  <a:srgbClr val="000000"/>
                </a:solidFill>
              </a:rPr>
              <a:t>What kind of software is tested during </a:t>
            </a:r>
            <a:r>
              <a:rPr b="0" i="1" sz="2376"/>
              <a:t>release testing</a:t>
            </a:r>
            <a:r>
              <a:rPr b="0" sz="2376">
                <a:solidFill>
                  <a:srgbClr val="000000"/>
                </a:solidFill>
              </a:rPr>
              <a:t>?</a:t>
            </a:r>
            <a:endParaRPr b="0" sz="2376">
              <a:solidFill>
                <a:srgbClr val="000000"/>
              </a:solidFill>
            </a:endParaRPr>
          </a:p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buFontTx/>
              <a:buAutoNum type="alphaLcParenBoth" startAt="1"/>
              <a:defRPr sz="2376"/>
            </a:pPr>
            <a:r>
              <a:t>Program components that need to be integrated by the development team</a:t>
            </a:r>
          </a:p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buFontTx/>
              <a:buAutoNum type="alphaLcParenBoth" startAt="1"/>
              <a:defRPr sz="2376"/>
            </a:pPr>
            <a:r>
              <a:t>Program units such as methods or classes</a:t>
            </a:r>
          </a:p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buFontTx/>
              <a:buAutoNum type="alphaLcParenBoth" startAt="1"/>
              <a:defRPr sz="2376"/>
            </a:pPr>
            <a:r>
              <a:t>A software system intended for use by customers and users</a:t>
            </a:r>
          </a:p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buFontTx/>
              <a:buAutoNum type="alphaLcParenBoth" startAt="1"/>
              <a:defRPr sz="2376"/>
            </a:pPr>
            <a:r>
              <a:t>None of the above</a:t>
            </a:r>
          </a:p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buFontTx/>
              <a:buAutoNum type="alphaLcParenBoth" startAt="1"/>
              <a:defRPr b="1" sz="2376"/>
            </a:pP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b="1" sz="3168">
                <a:solidFill>
                  <a:srgbClr val="0000FF"/>
                </a:solidFill>
              </a:defRPr>
            </a:pPr>
            <a:r>
              <a:t>2. </a:t>
            </a:r>
            <a:r>
              <a:rPr b="0" sz="2376">
                <a:solidFill>
                  <a:srgbClr val="000000"/>
                </a:solidFill>
              </a:rPr>
              <a:t>Which of the following is a type of </a:t>
            </a:r>
            <a:r>
              <a:rPr b="0" i="1" sz="2376"/>
              <a:t>software maintenance</a:t>
            </a:r>
            <a:r>
              <a:rPr b="0" sz="2376">
                <a:solidFill>
                  <a:srgbClr val="000000"/>
                </a:solidFill>
              </a:rPr>
              <a:t>?</a:t>
            </a:r>
            <a:endParaRPr b="0" sz="2376">
              <a:solidFill>
                <a:srgbClr val="000000"/>
              </a:solidFill>
            </a:endParaRP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376"/>
            </a:pPr>
            <a:r>
              <a:t>(a) Functionality addition to the software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376"/>
            </a:pPr>
            <a:r>
              <a:t>(b) Environmental adaptation of the software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376"/>
            </a:pPr>
            <a:r>
              <a:t>(c) Fault repairs to fix bugs and vulnerabilities</a:t>
            </a: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376"/>
            </a:pPr>
            <a:r>
              <a:t>(d) All of the above</a:t>
            </a:r>
          </a:p>
        </p:txBody>
      </p:sp>
      <p:sp>
        <p:nvSpPr>
          <p:cNvPr id="124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805542" y="63046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/>
            <a:r>
              <a:t>Sample MCQs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683077" y="1286782"/>
            <a:ext cx="10515601" cy="4975226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b="1" sz="2871">
                <a:solidFill>
                  <a:srgbClr val="0000FF"/>
                </a:solidFill>
              </a:defRPr>
            </a:pPr>
            <a:r>
              <a:t>3. </a:t>
            </a:r>
            <a:r>
              <a:rPr b="0" sz="2178">
                <a:solidFill>
                  <a:srgbClr val="000000"/>
                </a:solidFill>
              </a:rPr>
              <a:t>Which of the following is </a:t>
            </a:r>
            <a:r>
              <a:rPr sz="2178" u="sng"/>
              <a:t>not</a:t>
            </a:r>
            <a:r>
              <a:rPr b="0" sz="2178">
                <a:solidFill>
                  <a:srgbClr val="000000"/>
                </a:solidFill>
              </a:rPr>
              <a:t> an activity of </a:t>
            </a:r>
            <a:r>
              <a:rPr b="0" i="1" sz="2178"/>
              <a:t>reengineering</a:t>
            </a:r>
            <a:r>
              <a:rPr b="0" sz="2178">
                <a:solidFill>
                  <a:srgbClr val="000000"/>
                </a:solidFill>
              </a:rPr>
              <a:t>?</a:t>
            </a:r>
            <a:endParaRPr sz="2475"/>
          </a:p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buFontTx/>
              <a:buAutoNum type="alphaLcParenBoth" startAt="1"/>
              <a:defRPr sz="2178"/>
            </a:pPr>
            <a:r>
              <a:t>Source code translation</a:t>
            </a:r>
            <a:endParaRPr sz="2475"/>
          </a:p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buFontTx/>
              <a:buAutoNum type="alphaLcParenBoth" startAt="1"/>
              <a:defRPr sz="2178"/>
            </a:pPr>
            <a:r>
              <a:t>Dependency verification</a:t>
            </a:r>
            <a:endParaRPr sz="2475"/>
          </a:p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buFontTx/>
              <a:buAutoNum type="alphaLcParenBoth" startAt="1"/>
              <a:defRPr sz="2178"/>
            </a:pPr>
            <a:r>
              <a:t>Reverse engineering</a:t>
            </a:r>
            <a:endParaRPr sz="2475"/>
          </a:p>
          <a:p>
            <a:pPr marL="452627" indent="-452627" defTabSz="905255">
              <a:lnSpc>
                <a:spcPct val="81000"/>
              </a:lnSpc>
              <a:spcBef>
                <a:spcPts val="900"/>
              </a:spcBef>
              <a:buFontTx/>
              <a:buAutoNum type="alphaLcParenBoth" startAt="1"/>
              <a:defRPr sz="2178"/>
            </a:pPr>
            <a:r>
              <a:t>Program structure improvement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376"/>
            </a:pPr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b="1" sz="2871">
                <a:solidFill>
                  <a:srgbClr val="0000FF"/>
                </a:solidFill>
              </a:defRPr>
            </a:pPr>
            <a:r>
              <a:t>4. </a:t>
            </a:r>
            <a:r>
              <a:rPr b="0" sz="2178">
                <a:solidFill>
                  <a:srgbClr val="000000"/>
                </a:solidFill>
              </a:rPr>
              <a:t>Three key principles of </a:t>
            </a:r>
            <a:r>
              <a:rPr b="0" i="1" sz="2178"/>
              <a:t>agile methods </a:t>
            </a:r>
            <a:r>
              <a:rPr b="0" sz="2178">
                <a:solidFill>
                  <a:srgbClr val="000000"/>
                </a:solidFill>
              </a:rPr>
              <a:t>are: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(a) Customer involvement, embrace change, people not process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(b) Risk analysis, maintain simplicity, incremental delivery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(c) Incremental delivery, people not process, formal specifications</a:t>
            </a:r>
            <a:endParaRPr sz="2475"/>
          </a:p>
          <a:p>
            <a:pPr marL="0" indent="0" defTabSz="905255">
              <a:lnSpc>
                <a:spcPct val="81000"/>
              </a:lnSpc>
              <a:spcBef>
                <a:spcPts val="900"/>
              </a:spcBef>
              <a:buSzTx/>
              <a:buNone/>
              <a:defRPr sz="2178"/>
            </a:pPr>
            <a:r>
              <a:t>(d) None of the above (that is, none of the above answers contains three valid key principles of agile methods)</a:t>
            </a:r>
          </a:p>
        </p:txBody>
      </p:sp>
      <p:sp>
        <p:nvSpPr>
          <p:cNvPr id="128" name="Slide Number Placeholder 3"/>
          <p:cNvSpPr txBox="1"/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