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p>
            <a:pPr/>
            <a:r>
              <a:t>This is not in the book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https://www.youtube.com/watch?v=sCCUEtjCpCs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j-lt"/>
                <a:ea typeface="+mj-ea"/>
                <a:cs typeface="+mj-cs"/>
                <a:sym typeface="Calibri"/>
              </a:defRPr>
            </a:lvl1pPr>
            <a:lvl2pPr marL="0" indent="0" algn="ctr">
              <a:spcBef>
                <a:spcPts val="700"/>
              </a:spcBef>
              <a:buSzTx/>
              <a:buNone/>
              <a:defRPr sz="3200">
                <a:solidFill>
                  <a:srgbClr val="888888"/>
                </a:solidFill>
                <a:latin typeface="+mj-lt"/>
                <a:ea typeface="+mj-ea"/>
                <a:cs typeface="+mj-cs"/>
                <a:sym typeface="Calibri"/>
              </a:defRPr>
            </a:lvl2pPr>
            <a:lvl3pPr marL="0" indent="0" algn="ctr">
              <a:spcBef>
                <a:spcPts val="700"/>
              </a:spcBef>
              <a:buSzTx/>
              <a:buNone/>
              <a:defRPr sz="3200">
                <a:solidFill>
                  <a:srgbClr val="888888"/>
                </a:solidFill>
                <a:latin typeface="+mj-lt"/>
                <a:ea typeface="+mj-ea"/>
                <a:cs typeface="+mj-cs"/>
                <a:sym typeface="Calibri"/>
              </a:defRPr>
            </a:lvl3pPr>
            <a:lvl4pPr marL="0" indent="0" algn="ctr">
              <a:spcBef>
                <a:spcPts val="700"/>
              </a:spcBef>
              <a:buSzTx/>
              <a:buNone/>
              <a:defRPr sz="3200">
                <a:solidFill>
                  <a:srgbClr val="888888"/>
                </a:solidFill>
                <a:latin typeface="+mj-lt"/>
                <a:ea typeface="+mj-ea"/>
                <a:cs typeface="+mj-cs"/>
                <a:sym typeface="Calibri"/>
              </a:defRPr>
            </a:lvl4pPr>
            <a:lvl5pPr marL="0" indent="0" algn="ctr">
              <a:spcBef>
                <a:spcPts val="700"/>
              </a:spcBef>
              <a:buSzTx/>
              <a:buNone/>
              <a:defRPr sz="32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j-lt"/>
                <a:ea typeface="+mj-ea"/>
                <a:cs typeface="+mj-cs"/>
                <a:sym typeface="Calibri"/>
              </a:defRPr>
            </a:lvl1pPr>
            <a:lvl2pPr marL="0" indent="0">
              <a:spcBef>
                <a:spcPts val="400"/>
              </a:spcBef>
              <a:buSzTx/>
              <a:buNone/>
              <a:defRPr sz="2000">
                <a:solidFill>
                  <a:srgbClr val="888888"/>
                </a:solidFill>
                <a:latin typeface="+mj-lt"/>
                <a:ea typeface="+mj-ea"/>
                <a:cs typeface="+mj-cs"/>
                <a:sym typeface="Calibri"/>
              </a:defRPr>
            </a:lvl2pPr>
            <a:lvl3pPr marL="0" indent="0">
              <a:spcBef>
                <a:spcPts val="400"/>
              </a:spcBef>
              <a:buSzTx/>
              <a:buNone/>
              <a:defRPr sz="2000">
                <a:solidFill>
                  <a:srgbClr val="888888"/>
                </a:solidFill>
                <a:latin typeface="+mj-lt"/>
                <a:ea typeface="+mj-ea"/>
                <a:cs typeface="+mj-cs"/>
                <a:sym typeface="Calibri"/>
              </a:defRPr>
            </a:lvl3pPr>
            <a:lvl4pPr marL="0" indent="0">
              <a:spcBef>
                <a:spcPts val="400"/>
              </a:spcBef>
              <a:buSzTx/>
              <a:buNone/>
              <a:defRPr sz="2000">
                <a:solidFill>
                  <a:srgbClr val="888888"/>
                </a:solidFill>
                <a:latin typeface="+mj-lt"/>
                <a:ea typeface="+mj-ea"/>
                <a:cs typeface="+mj-cs"/>
                <a:sym typeface="Calibri"/>
              </a:defRPr>
            </a:lvl4pPr>
            <a:lvl5pPr marL="0" indent="0">
              <a:spcBef>
                <a:spcPts val="400"/>
              </a:spcBef>
              <a:buSzTx/>
              <a:buNone/>
              <a:defRPr sz="20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j-lt"/>
                <a:ea typeface="+mj-ea"/>
                <a:cs typeface="+mj-cs"/>
                <a:sym typeface="Calibri"/>
              </a:defRPr>
            </a:lvl1pPr>
            <a:lvl2pPr marL="0" indent="0">
              <a:buSzTx/>
              <a:buFont typeface="Arial"/>
              <a:buNone/>
              <a:defRPr sz="2800">
                <a:solidFill>
                  <a:srgbClr val="000000"/>
                </a:solidFill>
                <a:latin typeface="+mj-lt"/>
                <a:ea typeface="+mj-ea"/>
                <a:cs typeface="+mj-cs"/>
                <a:sym typeface="Calibri"/>
              </a:defRPr>
            </a:lvl2pPr>
            <a:lvl3pPr marL="1234438" indent="-320038">
              <a:buFont typeface="Arial"/>
              <a:defRPr sz="2800">
                <a:solidFill>
                  <a:srgbClr val="000000"/>
                </a:solidFill>
                <a:latin typeface="+mj-lt"/>
                <a:ea typeface="+mj-ea"/>
                <a:cs typeface="+mj-cs"/>
                <a:sym typeface="Calibri"/>
              </a:defRPr>
            </a:lvl3pPr>
            <a:lvl4pPr marL="1727200" indent="-355600">
              <a:buFont typeface="Arial"/>
              <a:defRPr sz="2800">
                <a:solidFill>
                  <a:srgbClr val="000000"/>
                </a:solidFill>
                <a:latin typeface="+mj-lt"/>
                <a:ea typeface="+mj-ea"/>
                <a:cs typeface="+mj-cs"/>
                <a:sym typeface="Calibri"/>
              </a:defRPr>
            </a:lvl4pPr>
            <a:lvl5pPr marL="2184400" indent="-355600">
              <a:buFont typeface="Arial"/>
              <a:defRPr sz="28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5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j-lt"/>
                <a:ea typeface="+mj-ea"/>
                <a:cs typeface="+mj-cs"/>
                <a:sym typeface="Calibri"/>
              </a:defRPr>
            </a:lvl1pPr>
            <a:lvl2pPr marL="0" indent="0">
              <a:spcBef>
                <a:spcPts val="500"/>
              </a:spcBef>
              <a:buSzTx/>
              <a:buNone/>
              <a:defRPr b="1">
                <a:solidFill>
                  <a:srgbClr val="000000"/>
                </a:solidFill>
                <a:latin typeface="+mj-lt"/>
                <a:ea typeface="+mj-ea"/>
                <a:cs typeface="+mj-cs"/>
                <a:sym typeface="Calibri"/>
              </a:defRPr>
            </a:lvl2pPr>
            <a:lvl3pPr marL="0" indent="0">
              <a:spcBef>
                <a:spcPts val="500"/>
              </a:spcBef>
              <a:buSzTx/>
              <a:buNone/>
              <a:defRPr b="1">
                <a:solidFill>
                  <a:srgbClr val="000000"/>
                </a:solidFill>
                <a:latin typeface="+mj-lt"/>
                <a:ea typeface="+mj-ea"/>
                <a:cs typeface="+mj-cs"/>
                <a:sym typeface="Calibri"/>
              </a:defRPr>
            </a:lvl3pPr>
            <a:lvl4pPr marL="0" indent="0">
              <a:spcBef>
                <a:spcPts val="500"/>
              </a:spcBef>
              <a:buSzTx/>
              <a:buNone/>
              <a:defRPr b="1">
                <a:solidFill>
                  <a:srgbClr val="000000"/>
                </a:solidFill>
                <a:latin typeface="+mj-lt"/>
                <a:ea typeface="+mj-ea"/>
                <a:cs typeface="+mj-cs"/>
                <a:sym typeface="Calibri"/>
              </a:defRPr>
            </a:lvl4pPr>
            <a:lvl5pPr marL="0" indent="0">
              <a:spcBef>
                <a:spcPts val="500"/>
              </a:spcBef>
              <a:buSzTx/>
              <a:buNone/>
              <a:defRPr b="1">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j-lt"/>
                <a:ea typeface="+mj-ea"/>
                <a:cs typeface="+mj-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8"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9"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0"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1"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j-lt"/>
                <a:ea typeface="+mj-ea"/>
                <a:cs typeface="+mj-cs"/>
                <a:sym typeface="Calibri"/>
              </a:defRPr>
            </a:lvl1pPr>
            <a:lvl2pPr marL="0" indent="0">
              <a:spcBef>
                <a:spcPts val="700"/>
              </a:spcBef>
              <a:buSzTx/>
              <a:buFont typeface="Arial"/>
              <a:buNone/>
              <a:defRPr sz="3200">
                <a:solidFill>
                  <a:srgbClr val="000000"/>
                </a:solidFill>
                <a:latin typeface="+mj-lt"/>
                <a:ea typeface="+mj-ea"/>
                <a:cs typeface="+mj-cs"/>
                <a:sym typeface="Calibri"/>
              </a:defRPr>
            </a:lvl2pPr>
            <a:lvl3pPr>
              <a:spcBef>
                <a:spcPts val="700"/>
              </a:spcBef>
              <a:buFont typeface="Arial"/>
              <a:defRPr sz="3200">
                <a:solidFill>
                  <a:srgbClr val="000000"/>
                </a:solidFill>
                <a:latin typeface="+mj-lt"/>
                <a:ea typeface="+mj-ea"/>
                <a:cs typeface="+mj-cs"/>
                <a:sym typeface="Calibri"/>
              </a:defRPr>
            </a:lvl3pPr>
            <a:lvl4pPr marL="1737360" indent="-365760">
              <a:spcBef>
                <a:spcPts val="700"/>
              </a:spcBef>
              <a:buFont typeface="Arial"/>
              <a:defRPr sz="3200">
                <a:solidFill>
                  <a:srgbClr val="000000"/>
                </a:solidFill>
                <a:latin typeface="+mj-lt"/>
                <a:ea typeface="+mj-ea"/>
                <a:cs typeface="+mj-cs"/>
                <a:sym typeface="Calibri"/>
              </a:defRPr>
            </a:lvl4pPr>
            <a:lvl5pPr marL="2194560" indent="-365760">
              <a:spcBef>
                <a:spcPts val="700"/>
              </a:spcBef>
              <a:buFont typeface="Arial"/>
              <a:defRPr sz="32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2"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j-lt"/>
                <a:ea typeface="+mj-ea"/>
                <a:cs typeface="+mj-cs"/>
                <a:sym typeface="Calibri"/>
              </a:defRPr>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3"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04"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05"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j-lt"/>
                <a:ea typeface="+mj-ea"/>
                <a:cs typeface="+mj-cs"/>
                <a:sym typeface="Calibri"/>
              </a:defRPr>
            </a:lvl1pPr>
            <a:lvl2pPr marL="0" indent="0">
              <a:spcBef>
                <a:spcPts val="300"/>
              </a:spcBef>
              <a:buSzTx/>
              <a:buNone/>
              <a:defRPr sz="1400">
                <a:solidFill>
                  <a:srgbClr val="000000"/>
                </a:solidFill>
                <a:latin typeface="+mj-lt"/>
                <a:ea typeface="+mj-ea"/>
                <a:cs typeface="+mj-cs"/>
                <a:sym typeface="Calibri"/>
              </a:defRPr>
            </a:lvl2pPr>
            <a:lvl3pPr marL="0" indent="0">
              <a:spcBef>
                <a:spcPts val="300"/>
              </a:spcBef>
              <a:buSzTx/>
              <a:buNone/>
              <a:defRPr sz="1400">
                <a:solidFill>
                  <a:srgbClr val="000000"/>
                </a:solidFill>
                <a:latin typeface="+mj-lt"/>
                <a:ea typeface="+mj-ea"/>
                <a:cs typeface="+mj-cs"/>
                <a:sym typeface="Calibri"/>
              </a:defRPr>
            </a:lvl3pPr>
            <a:lvl4pPr marL="0" indent="0">
              <a:spcBef>
                <a:spcPts val="300"/>
              </a:spcBef>
              <a:buSzTx/>
              <a:buNone/>
              <a:defRPr sz="1400">
                <a:solidFill>
                  <a:srgbClr val="000000"/>
                </a:solidFill>
                <a:latin typeface="+mj-lt"/>
                <a:ea typeface="+mj-ea"/>
                <a:cs typeface="+mj-cs"/>
                <a:sym typeface="Calibri"/>
              </a:defRPr>
            </a:lvl4pPr>
            <a:lvl5pPr marL="0" indent="0">
              <a:spcBef>
                <a:spcPts val="300"/>
              </a:spcBef>
              <a:buSzTx/>
              <a:buNone/>
              <a:defRPr sz="14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video" Target="https://www.youtube.com/embed/sCCUEtjCpCs?feature=oembed" TargetMode="External"/><Relationship Id="rId3" Type="http://schemas.openxmlformats.org/officeDocument/2006/relationships/image" Target="../media/image2.jpe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16" name="Title 1"/>
          <p:cNvSpPr txBox="1"/>
          <p:nvPr>
            <p:ph type="ctrTitle"/>
          </p:nvPr>
        </p:nvSpPr>
        <p:spPr>
          <a:xfrm>
            <a:off x="685800" y="1451997"/>
            <a:ext cx="7772400" cy="1470028"/>
          </a:xfrm>
          <a:prstGeom prst="rect">
            <a:avLst/>
          </a:prstGeom>
        </p:spPr>
        <p:txBody>
          <a:bodyPr/>
          <a:lstStyle/>
          <a:p>
            <a:pPr/>
            <a:r>
              <a:t>Chapter 23 – Project planning</a:t>
            </a:r>
          </a:p>
        </p:txBody>
      </p:sp>
      <p:sp>
        <p:nvSpPr>
          <p:cNvPr id="117"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defRPr>
            </a:pPr>
            <a:r>
              <a:t>Ian Sommerville, </a:t>
            </a:r>
            <a:endParaRPr>
              <a:latin typeface="Arial"/>
              <a:ea typeface="Arial"/>
              <a:cs typeface="Arial"/>
              <a:sym typeface="Arial"/>
            </a:endParaRPr>
          </a:p>
          <a:p>
            <a:pPr algn="ctr">
              <a:spcBef>
                <a:spcPts val="700"/>
              </a:spcBef>
              <a:defRPr i="1" sz="3200">
                <a:solidFill>
                  <a:srgbClr val="0070C0"/>
                </a:solidFill>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defRPr>
            </a:pPr>
            <a:r>
              <a:t>Pearson Education, Addison-Wesley</a:t>
            </a:r>
          </a:p>
        </p:txBody>
      </p:sp>
      <p:sp>
        <p:nvSpPr>
          <p:cNvPr id="119" name="Rectangle 7"/>
          <p:cNvSpPr txBox="1"/>
          <p:nvPr/>
        </p:nvSpPr>
        <p:spPr>
          <a:xfrm>
            <a:off x="642593" y="5350856"/>
            <a:ext cx="8052731"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defRPr>
            </a:pPr>
            <a:r>
              <a:t>Note: These are a slightly modified version of Chapter 23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
        <p:nvSpPr>
          <p:cNvPr id="120" name="TextBox 4"/>
          <p:cNvSpPr txBox="1"/>
          <p:nvPr/>
        </p:nvSpPr>
        <p:spPr>
          <a:xfrm>
            <a:off x="510856" y="703263"/>
            <a:ext cx="3001488"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November 14,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64" name="Title 1"/>
          <p:cNvSpPr txBox="1"/>
          <p:nvPr>
            <p:ph type="title"/>
          </p:nvPr>
        </p:nvSpPr>
        <p:spPr>
          <a:xfrm>
            <a:off x="457199" y="274638"/>
            <a:ext cx="7293234" cy="1143001"/>
          </a:xfrm>
          <a:prstGeom prst="rect">
            <a:avLst/>
          </a:prstGeom>
        </p:spPr>
        <p:txBody>
          <a:bodyPr/>
          <a:lstStyle/>
          <a:p>
            <a:pPr/>
            <a:r>
              <a:t>Factors affecting software pricing </a:t>
            </a:r>
          </a:p>
        </p:txBody>
      </p:sp>
      <p:graphicFrame>
        <p:nvGraphicFramePr>
          <p:cNvPr id="165" name="Content Placeholder 3"/>
          <p:cNvGraphicFramePr/>
          <p:nvPr/>
        </p:nvGraphicFramePr>
        <p:xfrm>
          <a:off x="457200" y="1823846"/>
          <a:ext cx="7784900" cy="148336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89968"/>
                <a:gridCol w="5494930"/>
              </a:tblGrid>
              <a:tr h="370840">
                <a:tc>
                  <a:txBody>
                    <a:bodyPr/>
                    <a:lstStyle/>
                    <a:p>
                      <a:pPr algn="just">
                        <a:defRPr b="0" sz="1800">
                          <a:solidFill>
                            <a:srgbClr val="000000"/>
                          </a:solidFill>
                        </a:defRPr>
                      </a:pPr>
                      <a:r>
                        <a:rPr b="1" sz="1400">
                          <a:latin typeface="Arial"/>
                          <a:ea typeface="Arial"/>
                          <a:cs typeface="Arial"/>
                          <a:sym typeface="Arial"/>
                        </a:rPr>
                        <a:t>Factor</a:t>
                      </a:r>
                    </a:p>
                  </a:txBody>
                  <a:tcPr marL="54610" marR="54610" marT="54610" marB="54610" anchor="t" anchorCtr="0" horzOverflow="overflow"/>
                </a:tc>
                <a:tc>
                  <a:txBody>
                    <a:bodyPr/>
                    <a:lstStyle/>
                    <a:p>
                      <a:pPr algn="just">
                        <a:defRPr b="0" sz="1800">
                          <a:solidFill>
                            <a:srgbClr val="000000"/>
                          </a:solidFill>
                        </a:defRPr>
                      </a:pPr>
                      <a:r>
                        <a:rPr b="1" sz="1400">
                          <a:latin typeface="Arial"/>
                          <a:ea typeface="Arial"/>
                          <a:cs typeface="Arial"/>
                          <a:sym typeface="Arial"/>
                        </a:rPr>
                        <a:t>Description</a:t>
                      </a:r>
                    </a:p>
                  </a:txBody>
                  <a:tcPr marL="54610" marR="54610" marT="54610" marB="54610" anchor="t" anchorCtr="0" horzOverflow="overflow"/>
                </a:tc>
              </a:tr>
              <a:tr h="370840">
                <a:tc>
                  <a:txBody>
                    <a:bodyPr/>
                    <a:lstStyle/>
                    <a:p>
                      <a:pPr algn="l">
                        <a:defRPr sz="1800"/>
                      </a:pPr>
                      <a:r>
                        <a:rPr sz="1600">
                          <a:latin typeface="Arial"/>
                          <a:ea typeface="Arial"/>
                          <a:cs typeface="Arial"/>
                          <a:sym typeface="Arial"/>
                        </a:rPr>
                        <a:t>Contractual terms</a:t>
                      </a:r>
                    </a:p>
                  </a:txBody>
                  <a:tcPr marL="0" marR="0" marT="0" marB="0" anchor="t" anchorCtr="0" horzOverflow="overflow"/>
                </a:tc>
                <a:tc>
                  <a:txBody>
                    <a:bodyPr/>
                    <a:lstStyle/>
                    <a:p>
                      <a:pPr algn="just">
                        <a:defRPr sz="1800"/>
                      </a:pPr>
                      <a:r>
                        <a:rPr sz="1600">
                          <a:latin typeface="Arial"/>
                          <a:ea typeface="Arial"/>
                          <a:cs typeface="Arial"/>
                          <a:sym typeface="Arial"/>
                        </a:rPr>
                        <a:t>A customer may be willing to allow the developer to retain ownership of the source code and reuse it in other projects. The price charged may then be less than if the software source code is handed over to the customer.</a:t>
                      </a:r>
                    </a:p>
                  </a:txBody>
                  <a:tcPr marL="0" marR="0" marT="0" marB="0" anchor="t" anchorCtr="0" horzOverflow="overflow"/>
                </a:tc>
              </a:tr>
              <a:tr h="370840">
                <a:tc>
                  <a:txBody>
                    <a:bodyPr/>
                    <a:lstStyle/>
                    <a:p>
                      <a:pPr algn="l">
                        <a:defRPr sz="1800"/>
                      </a:pPr>
                      <a:r>
                        <a:rPr sz="1600">
                          <a:latin typeface="Arial"/>
                          <a:ea typeface="Arial"/>
                          <a:cs typeface="Arial"/>
                          <a:sym typeface="Arial"/>
                        </a:rPr>
                        <a:t>Cost estimate uncertainty</a:t>
                      </a:r>
                    </a:p>
                  </a:txBody>
                  <a:tcPr marL="0" marR="0" marT="0" marB="0" anchor="t" anchorCtr="0" horzOverflow="overflow"/>
                </a:tc>
                <a:tc>
                  <a:txBody>
                    <a:bodyPr/>
                    <a:lstStyle/>
                    <a:p>
                      <a:pPr algn="just">
                        <a:defRPr sz="1800"/>
                      </a:pPr>
                      <a:r>
                        <a:rPr sz="1600">
                          <a:latin typeface="Arial"/>
                          <a:ea typeface="Arial"/>
                          <a:cs typeface="Arial"/>
                          <a:sym typeface="Arial"/>
                        </a:rPr>
                        <a:t>If an organization is unsure of its cost estimate, it may increase its price by a contingency over and above its normal profit.</a:t>
                      </a:r>
                    </a:p>
                  </a:txBody>
                  <a:tcPr marL="0" marR="0" marT="0" marB="0" anchor="t" anchorCtr="0" horzOverflow="overflow"/>
                </a:tc>
              </a:tr>
              <a:tr h="370840">
                <a:tc>
                  <a:txBody>
                    <a:bodyPr/>
                    <a:lstStyle/>
                    <a:p>
                      <a:pPr algn="l">
                        <a:defRPr sz="1800"/>
                      </a:pPr>
                      <a:r>
                        <a:rPr sz="1600">
                          <a:latin typeface="Arial"/>
                          <a:ea typeface="Arial"/>
                          <a:cs typeface="Arial"/>
                          <a:sym typeface="Arial"/>
                        </a:rPr>
                        <a:t>Financial health</a:t>
                      </a:r>
                    </a:p>
                  </a:txBody>
                  <a:tcPr marL="0" marR="0" marT="0" marB="0" anchor="t" anchorCtr="0" horzOverflow="overflow"/>
                </a:tc>
                <a:tc>
                  <a:txBody>
                    <a:bodyPr/>
                    <a:lstStyle/>
                    <a:p>
                      <a:pPr algn="just">
                        <a:defRPr sz="1800"/>
                      </a:pPr>
                      <a:r>
                        <a:rPr sz="1600">
                          <a:latin typeface="Arial"/>
                          <a:ea typeface="Arial"/>
                          <a:cs typeface="Arial"/>
                          <a:sym typeface="Arial"/>
                        </a:rPr>
                        <a:t>Developers in financial difficulty may lower their price to gain a contract. It is better to make a smaller than normal profit or break even than to go out of business. Cash flow is more important than profit in difficult economic times.</a:t>
                      </a:r>
                    </a:p>
                  </a:txBody>
                  <a:tcPr marL="0" marR="0" marT="0" marB="0" anchor="t" anchorCtr="0" horzOverflow="overflow"/>
                </a:tc>
              </a:tr>
            </a:tbl>
          </a:graphicData>
        </a:graphic>
      </p:graphicFrame>
      <p:sp>
        <p:nvSpPr>
          <p:cNvPr id="16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69" name="Title 1"/>
          <p:cNvSpPr txBox="1"/>
          <p:nvPr>
            <p:ph type="title"/>
          </p:nvPr>
        </p:nvSpPr>
        <p:spPr>
          <a:xfrm>
            <a:off x="457199" y="274638"/>
            <a:ext cx="7293234" cy="1143001"/>
          </a:xfrm>
          <a:prstGeom prst="rect">
            <a:avLst/>
          </a:prstGeom>
        </p:spPr>
        <p:txBody>
          <a:bodyPr/>
          <a:lstStyle/>
          <a:p>
            <a:pPr/>
            <a:r>
              <a:t>Factors affecting software pricing </a:t>
            </a:r>
          </a:p>
        </p:txBody>
      </p:sp>
      <p:graphicFrame>
        <p:nvGraphicFramePr>
          <p:cNvPr id="170" name="Content Placeholder 3"/>
          <p:cNvGraphicFramePr/>
          <p:nvPr/>
        </p:nvGraphicFramePr>
        <p:xfrm>
          <a:off x="457200" y="2134574"/>
          <a:ext cx="7772400" cy="111252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39709"/>
                <a:gridCol w="5432691"/>
              </a:tblGrid>
              <a:tr h="370840">
                <a:tc>
                  <a:txBody>
                    <a:bodyPr/>
                    <a:lstStyle/>
                    <a:p>
                      <a:pPr algn="just">
                        <a:defRPr b="0" sz="1800">
                          <a:solidFill>
                            <a:srgbClr val="000000"/>
                          </a:solidFill>
                        </a:defRPr>
                      </a:pPr>
                      <a:r>
                        <a:rPr b="1" sz="1400">
                          <a:latin typeface="Arial"/>
                          <a:ea typeface="Arial"/>
                          <a:cs typeface="Arial"/>
                          <a:sym typeface="Arial"/>
                        </a:rPr>
                        <a:t>Factor</a:t>
                      </a:r>
                    </a:p>
                  </a:txBody>
                  <a:tcPr marL="54610" marR="54610" marT="54610" marB="54610" anchor="t" anchorCtr="0" horzOverflow="overflow"/>
                </a:tc>
                <a:tc>
                  <a:txBody>
                    <a:bodyPr/>
                    <a:lstStyle/>
                    <a:p>
                      <a:pPr algn="just">
                        <a:defRPr b="0" sz="1800">
                          <a:solidFill>
                            <a:srgbClr val="000000"/>
                          </a:solidFill>
                        </a:defRPr>
                      </a:pPr>
                      <a:r>
                        <a:rPr b="1" sz="1400">
                          <a:latin typeface="Arial"/>
                          <a:ea typeface="Arial"/>
                          <a:cs typeface="Arial"/>
                          <a:sym typeface="Arial"/>
                        </a:rPr>
                        <a:t>Description</a:t>
                      </a:r>
                    </a:p>
                  </a:txBody>
                  <a:tcPr marL="54610" marR="54610" marT="54610" marB="54610" anchor="t" anchorCtr="0" horzOverflow="overflow"/>
                </a:tc>
              </a:tr>
              <a:tr h="370840">
                <a:tc>
                  <a:txBody>
                    <a:bodyPr/>
                    <a:lstStyle/>
                    <a:p>
                      <a:pPr algn="l">
                        <a:defRPr sz="1800"/>
                      </a:pPr>
                      <a:r>
                        <a:rPr sz="1600">
                          <a:latin typeface="Arial"/>
                          <a:ea typeface="Arial"/>
                          <a:cs typeface="Arial"/>
                          <a:sym typeface="Arial"/>
                        </a:rPr>
                        <a:t>Market opportunity</a:t>
                      </a:r>
                    </a:p>
                  </a:txBody>
                  <a:tcPr marL="0" marR="0" marT="0" marB="0" anchor="t" anchorCtr="0" horzOverflow="overflow"/>
                </a:tc>
                <a:tc>
                  <a:txBody>
                    <a:bodyPr/>
                    <a:lstStyle/>
                    <a:p>
                      <a:pPr algn="just">
                        <a:defRPr sz="1800"/>
                      </a:pPr>
                      <a:r>
                        <a:rPr sz="1600">
                          <a:latin typeface="Arial"/>
                          <a:ea typeface="Arial"/>
                          <a:cs typeface="Arial"/>
                          <a:sym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p>
                  </a:txBody>
                  <a:tcPr marL="0" marR="0" marT="0" marB="0" anchor="t" anchorCtr="0" horzOverflow="overflow"/>
                </a:tc>
              </a:tr>
              <a:tr h="370840">
                <a:tc>
                  <a:txBody>
                    <a:bodyPr/>
                    <a:lstStyle/>
                    <a:p>
                      <a:pPr algn="l">
                        <a:defRPr sz="1800"/>
                      </a:pPr>
                      <a:r>
                        <a:rPr sz="1600">
                          <a:latin typeface="Arial"/>
                          <a:ea typeface="Arial"/>
                          <a:cs typeface="Arial"/>
                          <a:sym typeface="Arial"/>
                        </a:rPr>
                        <a:t>Requirements volatility</a:t>
                      </a:r>
                    </a:p>
                  </a:txBody>
                  <a:tcPr marL="0" marR="0" marT="0" marB="0" anchor="t" anchorCtr="0" horzOverflow="overflow"/>
                </a:tc>
                <a:tc>
                  <a:txBody>
                    <a:bodyPr/>
                    <a:lstStyle/>
                    <a:p>
                      <a:pPr algn="just">
                        <a:defRPr sz="1800"/>
                      </a:pPr>
                      <a:r>
                        <a:rPr sz="1600">
                          <a:latin typeface="Arial"/>
                          <a:ea typeface="Arial"/>
                          <a:cs typeface="Arial"/>
                          <a:sym typeface="Arial"/>
                        </a:rPr>
                        <a:t>If the requirements are likely to change, an organization may lower its price to win a contract. After the contract is awarded, high prices can be charged for changes to the requirements.</a:t>
                      </a:r>
                    </a:p>
                  </a:txBody>
                  <a:tcPr marL="0" marR="0" marT="0" marB="0" anchor="t" anchorCtr="0" horzOverflow="overflow"/>
                </a:tc>
              </a:tr>
            </a:tbl>
          </a:graphicData>
        </a:graphic>
      </p:graphicFrame>
      <p:sp>
        <p:nvSpPr>
          <p:cNvPr id="17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74" name="Title 1"/>
          <p:cNvSpPr txBox="1"/>
          <p:nvPr>
            <p:ph type="title"/>
          </p:nvPr>
        </p:nvSpPr>
        <p:spPr>
          <a:xfrm>
            <a:off x="457199" y="274638"/>
            <a:ext cx="7293234" cy="1143001"/>
          </a:xfrm>
          <a:prstGeom prst="rect">
            <a:avLst/>
          </a:prstGeom>
        </p:spPr>
        <p:txBody>
          <a:bodyPr/>
          <a:lstStyle/>
          <a:p>
            <a:pPr/>
            <a:r>
              <a:t>Pricing strategies</a:t>
            </a:r>
          </a:p>
        </p:txBody>
      </p:sp>
      <p:sp>
        <p:nvSpPr>
          <p:cNvPr id="175" name="Content Placeholder 2"/>
          <p:cNvSpPr txBox="1"/>
          <p:nvPr>
            <p:ph type="body" idx="1"/>
          </p:nvPr>
        </p:nvSpPr>
        <p:spPr>
          <a:xfrm>
            <a:off x="457200" y="1600200"/>
            <a:ext cx="8229600" cy="4525963"/>
          </a:xfrm>
          <a:prstGeom prst="rect">
            <a:avLst/>
          </a:prstGeom>
        </p:spPr>
        <p:txBody>
          <a:bodyPr/>
          <a:lstStyle/>
          <a:p>
            <a:pPr/>
            <a:r>
              <a:t>Under pricing</a:t>
            </a:r>
          </a:p>
          <a:p>
            <a:pPr lvl="1" marL="742950" indent="-285750">
              <a:spcBef>
                <a:spcPts val="300"/>
              </a:spcBef>
              <a:defRPr sz="2000"/>
            </a:pPr>
            <a:r>
              <a:t>A company may underprice a system in order to gain a contract that allows them to retain staff for future opportunities</a:t>
            </a:r>
          </a:p>
          <a:p>
            <a:pPr lvl="1" marL="742950" indent="-285750">
              <a:spcBef>
                <a:spcPts val="300"/>
              </a:spcBef>
              <a:defRPr sz="2000"/>
            </a:pPr>
            <a:r>
              <a:t>A company may underprice a system to gain access to a new market area</a:t>
            </a:r>
          </a:p>
          <a:p>
            <a:pPr/>
            <a:r>
              <a:t>Increased pricing</a:t>
            </a:r>
          </a:p>
          <a:p>
            <a:pPr lvl="1" marL="742950" indent="-285750">
              <a:spcBef>
                <a:spcPts val="300"/>
              </a:spcBef>
              <a:defRPr sz="2000"/>
            </a:pPr>
            <a:r>
              <a:t>The price may be increased when a buyer wishes a fixed-price contract and so the seller increases the price to allow for unexpected risks</a:t>
            </a:r>
          </a:p>
        </p:txBody>
      </p:sp>
      <p:sp>
        <p:nvSpPr>
          <p:cNvPr id="17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79" name="Title 1"/>
          <p:cNvSpPr txBox="1"/>
          <p:nvPr>
            <p:ph type="title"/>
          </p:nvPr>
        </p:nvSpPr>
        <p:spPr>
          <a:xfrm>
            <a:off x="457199" y="274638"/>
            <a:ext cx="7293234" cy="1143001"/>
          </a:xfrm>
          <a:prstGeom prst="rect">
            <a:avLst/>
          </a:prstGeom>
        </p:spPr>
        <p:txBody>
          <a:bodyPr/>
          <a:lstStyle/>
          <a:p>
            <a:pPr/>
            <a:r>
              <a:t>Pricing to win</a:t>
            </a:r>
          </a:p>
        </p:txBody>
      </p:sp>
      <p:sp>
        <p:nvSpPr>
          <p:cNvPr id="180" name="Content Placeholder 2"/>
          <p:cNvSpPr txBox="1"/>
          <p:nvPr>
            <p:ph type="body" idx="1"/>
          </p:nvPr>
        </p:nvSpPr>
        <p:spPr>
          <a:xfrm>
            <a:off x="457200" y="1600200"/>
            <a:ext cx="8229600" cy="4525963"/>
          </a:xfrm>
          <a:prstGeom prst="rect">
            <a:avLst/>
          </a:prstGeom>
        </p:spPr>
        <p:txBody>
          <a:bodyPr/>
          <a:lstStyle/>
          <a:p>
            <a:pPr/>
            <a:r>
              <a:t>The software is priced according to what the software developer believes the buyer is willing to pay</a:t>
            </a:r>
          </a:p>
          <a:p>
            <a:pPr/>
            <a:r>
              <a:t>If this is less that the development costs, the software functionality may be reduced accordingly with a view to extra functionality being added in a later release</a:t>
            </a:r>
          </a:p>
          <a:p>
            <a:pPr/>
            <a:r>
              <a:t>Additional costs may be added as the requirements change and these may be priced at a higher level to make up the shortfall in the original price</a:t>
            </a:r>
          </a:p>
        </p:txBody>
      </p:sp>
      <p:sp>
        <p:nvSpPr>
          <p:cNvPr id="18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84" name="Title 1"/>
          <p:cNvSpPr txBox="1"/>
          <p:nvPr>
            <p:ph type="title"/>
          </p:nvPr>
        </p:nvSpPr>
        <p:spPr>
          <a:xfrm>
            <a:off x="457200" y="2372898"/>
            <a:ext cx="8229600" cy="1143001"/>
          </a:xfrm>
          <a:prstGeom prst="rect">
            <a:avLst/>
          </a:prstGeom>
        </p:spPr>
        <p:txBody>
          <a:bodyPr/>
          <a:lstStyle>
            <a:lvl1pPr algn="ctr"/>
          </a:lstStyle>
          <a:p>
            <a:pPr/>
            <a:r>
              <a:t>Plan-driven development</a:t>
            </a:r>
          </a:p>
        </p:txBody>
      </p:sp>
      <p:sp>
        <p:nvSpPr>
          <p:cNvPr id="18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icture 2" descr="Picture 2"/>
          <p:cNvPicPr>
            <a:picLocks noChangeAspect="1"/>
          </p:cNvPicPr>
          <p:nvPr/>
        </p:nvPicPr>
        <p:blipFill>
          <a:blip r:embed="rId2">
            <a:extLst/>
          </a:blip>
          <a:stretch>
            <a:fillRect/>
          </a:stretch>
        </p:blipFill>
        <p:spPr>
          <a:xfrm>
            <a:off x="285750" y="3515898"/>
            <a:ext cx="8572500" cy="26670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89" name="Title 1"/>
          <p:cNvSpPr txBox="1"/>
          <p:nvPr>
            <p:ph type="title"/>
          </p:nvPr>
        </p:nvSpPr>
        <p:spPr>
          <a:xfrm>
            <a:off x="457199" y="274638"/>
            <a:ext cx="7293234" cy="1143001"/>
          </a:xfrm>
          <a:prstGeom prst="rect">
            <a:avLst/>
          </a:prstGeom>
        </p:spPr>
        <p:txBody>
          <a:bodyPr/>
          <a:lstStyle/>
          <a:p>
            <a:pPr/>
            <a:r>
              <a:t>Plan-driven development</a:t>
            </a:r>
          </a:p>
        </p:txBody>
      </p:sp>
      <p:sp>
        <p:nvSpPr>
          <p:cNvPr id="190" name="Content Placeholder 2"/>
          <p:cNvSpPr txBox="1"/>
          <p:nvPr>
            <p:ph type="body" idx="1"/>
          </p:nvPr>
        </p:nvSpPr>
        <p:spPr>
          <a:xfrm>
            <a:off x="457200" y="1600200"/>
            <a:ext cx="8229600" cy="4525963"/>
          </a:xfrm>
          <a:prstGeom prst="rect">
            <a:avLst/>
          </a:prstGeom>
        </p:spPr>
        <p:txBody>
          <a:bodyPr/>
          <a:lstStyle/>
          <a:p>
            <a:pPr/>
            <a:r>
              <a:t>Plan-driven or plan-based development is an approach to software engineering where the </a:t>
            </a:r>
            <a:r>
              <a:rPr b="1"/>
              <a:t>development process is planned in detail</a:t>
            </a:r>
            <a:r>
              <a:t>. </a:t>
            </a:r>
          </a:p>
          <a:p>
            <a:pPr lvl="1" marL="742950" indent="-285750">
              <a:spcBef>
                <a:spcPts val="300"/>
              </a:spcBef>
              <a:defRPr sz="2000"/>
            </a:pPr>
            <a:r>
              <a:t>Plan-driven development is based on engineering project management  techniques and is the ‘traditional’ way of managing large software development projects. </a:t>
            </a:r>
          </a:p>
          <a:p>
            <a:pPr/>
            <a:r>
              <a:t>A project plan is created that records the work to be done, who will do it, the development schedule and the work products. </a:t>
            </a:r>
          </a:p>
          <a:p>
            <a:pPr/>
            <a:r>
              <a:t>Managers use the plan to support project decision making and as a way of measuring progress. </a:t>
            </a:r>
          </a:p>
        </p:txBody>
      </p:sp>
      <p:sp>
        <p:nvSpPr>
          <p:cNvPr id="19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94" name="Title 1"/>
          <p:cNvSpPr txBox="1"/>
          <p:nvPr>
            <p:ph type="title"/>
          </p:nvPr>
        </p:nvSpPr>
        <p:spPr>
          <a:xfrm>
            <a:off x="457199" y="274638"/>
            <a:ext cx="7293234" cy="1143001"/>
          </a:xfrm>
          <a:prstGeom prst="rect">
            <a:avLst/>
          </a:prstGeom>
        </p:spPr>
        <p:txBody>
          <a:bodyPr/>
          <a:lstStyle/>
          <a:p>
            <a:pPr/>
            <a:r>
              <a:t>Plan-driven development – pros and cons</a:t>
            </a:r>
          </a:p>
        </p:txBody>
      </p:sp>
      <p:sp>
        <p:nvSpPr>
          <p:cNvPr id="195" name="Content Placeholder 2"/>
          <p:cNvSpPr txBox="1"/>
          <p:nvPr>
            <p:ph type="body" idx="1"/>
          </p:nvPr>
        </p:nvSpPr>
        <p:spPr>
          <a:xfrm>
            <a:off x="457200" y="1600200"/>
            <a:ext cx="8229600" cy="4525963"/>
          </a:xfrm>
          <a:prstGeom prst="rect">
            <a:avLst/>
          </a:prstGeom>
        </p:spPr>
        <p:txBody>
          <a:bodyPr/>
          <a:lstStyle/>
          <a:p>
            <a:pPr/>
            <a:r>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 </a:t>
            </a:r>
          </a:p>
          <a:p>
            <a:pPr lvl="1" marL="742950" indent="-285750">
              <a:spcBef>
                <a:spcPts val="300"/>
              </a:spcBef>
              <a:defRPr sz="2000"/>
            </a:pPr>
            <a:r>
              <a:t>Allows for risk mitigation </a:t>
            </a:r>
          </a:p>
          <a:p>
            <a:pPr/>
            <a:r>
              <a:t>The principal argument against plan-driven development is that many early decisions have to be revised because of changes to the environment in which the software is to be developed and used. </a:t>
            </a:r>
          </a:p>
        </p:txBody>
      </p:sp>
      <p:sp>
        <p:nvSpPr>
          <p:cNvPr id="19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99" name="Title 1"/>
          <p:cNvSpPr txBox="1"/>
          <p:nvPr>
            <p:ph type="title"/>
          </p:nvPr>
        </p:nvSpPr>
        <p:spPr>
          <a:xfrm>
            <a:off x="457199" y="274638"/>
            <a:ext cx="7293234" cy="1143001"/>
          </a:xfrm>
          <a:prstGeom prst="rect">
            <a:avLst/>
          </a:prstGeom>
        </p:spPr>
        <p:txBody>
          <a:bodyPr/>
          <a:lstStyle/>
          <a:p>
            <a:pPr/>
            <a:r>
              <a:t>Project plans</a:t>
            </a:r>
          </a:p>
        </p:txBody>
      </p:sp>
      <p:sp>
        <p:nvSpPr>
          <p:cNvPr id="200" name="Content Placeholder 2"/>
          <p:cNvSpPr txBox="1"/>
          <p:nvPr>
            <p:ph type="body" idx="1"/>
          </p:nvPr>
        </p:nvSpPr>
        <p:spPr>
          <a:xfrm>
            <a:off x="457200" y="1830385"/>
            <a:ext cx="8229600" cy="4525965"/>
          </a:xfrm>
          <a:prstGeom prst="rect">
            <a:avLst/>
          </a:prstGeom>
        </p:spPr>
        <p:txBody>
          <a:bodyPr/>
          <a:lstStyle/>
          <a:p>
            <a:pPr/>
            <a:r>
              <a:t>In a plan-driven development project, a project plan sets out the resources available to the project, the work breakdown and a schedule for carrying out the work. </a:t>
            </a:r>
          </a:p>
          <a:p>
            <a:pPr/>
            <a:r>
              <a:t>Plan sections</a:t>
            </a:r>
          </a:p>
          <a:p>
            <a:pPr lvl="1" marL="742950" indent="-285750">
              <a:spcBef>
                <a:spcPts val="300"/>
              </a:spcBef>
              <a:defRPr sz="2000"/>
            </a:pPr>
            <a:r>
              <a:t>Introduction	</a:t>
            </a:r>
          </a:p>
          <a:p>
            <a:pPr lvl="1" marL="742950" indent="-285750">
              <a:spcBef>
                <a:spcPts val="300"/>
              </a:spcBef>
              <a:defRPr sz="2000"/>
            </a:pPr>
            <a:r>
              <a:t>Project organization</a:t>
            </a:r>
          </a:p>
          <a:p>
            <a:pPr lvl="1" marL="742950" indent="-285750">
              <a:spcBef>
                <a:spcPts val="300"/>
              </a:spcBef>
              <a:defRPr sz="2000"/>
            </a:pPr>
            <a:r>
              <a:t>Risk analysis</a:t>
            </a:r>
          </a:p>
          <a:p>
            <a:pPr lvl="1" marL="742950" indent="-285750">
              <a:spcBef>
                <a:spcPts val="300"/>
              </a:spcBef>
              <a:defRPr sz="2000"/>
            </a:pPr>
            <a:r>
              <a:t>Hardware and software resource requirements</a:t>
            </a:r>
          </a:p>
          <a:p>
            <a:pPr lvl="1" marL="742950" indent="-285750">
              <a:spcBef>
                <a:spcPts val="300"/>
              </a:spcBef>
              <a:defRPr sz="2000"/>
            </a:pPr>
            <a:r>
              <a:t>Work breakdown </a:t>
            </a:r>
          </a:p>
          <a:p>
            <a:pPr lvl="1" marL="742950" indent="-285750">
              <a:spcBef>
                <a:spcPts val="300"/>
              </a:spcBef>
              <a:defRPr sz="2000"/>
            </a:pPr>
            <a:r>
              <a:t>Project schedule</a:t>
            </a:r>
          </a:p>
          <a:p>
            <a:pPr lvl="1" marL="742950" indent="-285750">
              <a:spcBef>
                <a:spcPts val="300"/>
              </a:spcBef>
              <a:defRPr sz="2000"/>
            </a:pPr>
            <a:r>
              <a:t>Monitoring and reporting mechanisms </a:t>
            </a:r>
          </a:p>
        </p:txBody>
      </p:sp>
      <p:sp>
        <p:nvSpPr>
          <p:cNvPr id="20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04" name="Title 1"/>
          <p:cNvSpPr txBox="1"/>
          <p:nvPr>
            <p:ph type="title"/>
          </p:nvPr>
        </p:nvSpPr>
        <p:spPr>
          <a:xfrm>
            <a:off x="457199" y="274638"/>
            <a:ext cx="7293234" cy="1143001"/>
          </a:xfrm>
          <a:prstGeom prst="rect">
            <a:avLst/>
          </a:prstGeom>
        </p:spPr>
        <p:txBody>
          <a:bodyPr/>
          <a:lstStyle/>
          <a:p>
            <a:pPr/>
            <a:r>
              <a:t>Project plan supplements </a:t>
            </a:r>
          </a:p>
        </p:txBody>
      </p:sp>
      <p:graphicFrame>
        <p:nvGraphicFramePr>
          <p:cNvPr id="205" name="Content Placeholder 3"/>
          <p:cNvGraphicFramePr/>
          <p:nvPr/>
        </p:nvGraphicFramePr>
        <p:xfrm>
          <a:off x="457200" y="1958944"/>
          <a:ext cx="8229600" cy="222504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96360"/>
                <a:gridCol w="5133240"/>
              </a:tblGrid>
              <a:tr h="370840">
                <a:tc>
                  <a:txBody>
                    <a:bodyPr/>
                    <a:lstStyle/>
                    <a:p>
                      <a:pPr algn="just">
                        <a:defRPr b="0" sz="1800">
                          <a:solidFill>
                            <a:srgbClr val="000000"/>
                          </a:solidFill>
                        </a:defRPr>
                      </a:pPr>
                      <a:r>
                        <a:rPr b="1" sz="1600">
                          <a:latin typeface="Arial"/>
                          <a:ea typeface="Arial"/>
                          <a:cs typeface="Arial"/>
                          <a:sym typeface="Arial"/>
                        </a:rPr>
                        <a:t>Plan</a:t>
                      </a:r>
                    </a:p>
                  </a:txBody>
                  <a:tcPr marL="54610" marR="54610" marT="54610" marB="54610" anchor="t" anchorCtr="0" horzOverflow="overflow"/>
                </a:tc>
                <a:tc>
                  <a:txBody>
                    <a:bodyPr/>
                    <a:lstStyle/>
                    <a:p>
                      <a:pPr algn="just">
                        <a:defRPr b="0" sz="1800">
                          <a:solidFill>
                            <a:srgbClr val="000000"/>
                          </a:solidFill>
                        </a:defRPr>
                      </a:pPr>
                      <a:r>
                        <a:rPr b="1" sz="1600">
                          <a:latin typeface="Arial"/>
                          <a:ea typeface="Arial"/>
                          <a:cs typeface="Arial"/>
                          <a:sym typeface="Arial"/>
                        </a:rPr>
                        <a:t>Description</a:t>
                      </a:r>
                    </a:p>
                  </a:txBody>
                  <a:tcPr marL="54610" marR="54610" marT="54610" marB="54610" anchor="t" anchorCtr="0" horzOverflow="overflow"/>
                </a:tc>
              </a:tr>
              <a:tr h="370840">
                <a:tc>
                  <a:txBody>
                    <a:bodyPr/>
                    <a:lstStyle/>
                    <a:p>
                      <a:pPr algn="l">
                        <a:defRPr sz="1800"/>
                      </a:pPr>
                      <a:r>
                        <a:rPr sz="1600">
                          <a:latin typeface="Arial"/>
                          <a:ea typeface="Arial"/>
                          <a:cs typeface="Arial"/>
                          <a:sym typeface="Arial"/>
                        </a:rPr>
                        <a:t>Configuration management plan</a:t>
                      </a:r>
                    </a:p>
                  </a:txBody>
                  <a:tcPr marL="0" marR="0" marT="0" marB="0" anchor="t" anchorCtr="0" horzOverflow="overflow"/>
                </a:tc>
                <a:tc>
                  <a:txBody>
                    <a:bodyPr/>
                    <a:lstStyle/>
                    <a:p>
                      <a:pPr algn="just">
                        <a:defRPr sz="1800"/>
                      </a:pPr>
                      <a:r>
                        <a:rPr sz="1600">
                          <a:latin typeface="Arial"/>
                          <a:ea typeface="Arial"/>
                          <a:cs typeface="Arial"/>
                          <a:sym typeface="Arial"/>
                        </a:rPr>
                        <a:t>Describes the configuration management procedures and structures to be used.  </a:t>
                      </a:r>
                    </a:p>
                  </a:txBody>
                  <a:tcPr marL="0" marR="0" marT="0" marB="0" anchor="t" anchorCtr="0" horzOverflow="overflow"/>
                </a:tc>
              </a:tr>
              <a:tr h="370840">
                <a:tc>
                  <a:txBody>
                    <a:bodyPr/>
                    <a:lstStyle/>
                    <a:p>
                      <a:pPr algn="l">
                        <a:defRPr sz="1800"/>
                      </a:pPr>
                      <a:r>
                        <a:rPr sz="1600">
                          <a:latin typeface="Arial"/>
                          <a:ea typeface="Arial"/>
                          <a:cs typeface="Arial"/>
                          <a:sym typeface="Arial"/>
                        </a:rPr>
                        <a:t>Deployment plan</a:t>
                      </a:r>
                    </a:p>
                  </a:txBody>
                  <a:tcPr marL="0" marR="0" marT="0" marB="0" anchor="t" anchorCtr="0" horzOverflow="overflow"/>
                </a:tc>
                <a:tc>
                  <a:txBody>
                    <a:bodyPr/>
                    <a:lstStyle/>
                    <a:p>
                      <a:pPr algn="just">
                        <a:defRPr sz="1800"/>
                      </a:pPr>
                      <a:r>
                        <a:rPr sz="1600">
                          <a:latin typeface="Arial"/>
                          <a:ea typeface="Arial"/>
                          <a:cs typeface="Arial"/>
                          <a:sym typeface="Arial"/>
                        </a:rPr>
                        <a:t>Describes how the software and associated hardware (if required) will be deployed in the customer’s environment. This should include a plan for migrating data from existing systems.  </a:t>
                      </a:r>
                    </a:p>
                  </a:txBody>
                  <a:tcPr marL="0" marR="0" marT="0" marB="0" anchor="t" anchorCtr="0" horzOverflow="overflow"/>
                </a:tc>
              </a:tr>
              <a:tr h="370840">
                <a:tc>
                  <a:txBody>
                    <a:bodyPr/>
                    <a:lstStyle/>
                    <a:p>
                      <a:pPr algn="l">
                        <a:defRPr sz="1800"/>
                      </a:pPr>
                      <a:r>
                        <a:rPr sz="1600">
                          <a:latin typeface="Arial"/>
                          <a:ea typeface="Arial"/>
                          <a:cs typeface="Arial"/>
                          <a:sym typeface="Arial"/>
                        </a:rPr>
                        <a:t>Maintenance plan</a:t>
                      </a:r>
                    </a:p>
                  </a:txBody>
                  <a:tcPr marL="0" marR="0" marT="0" marB="0" anchor="t" anchorCtr="0" horzOverflow="overflow"/>
                </a:tc>
                <a:tc>
                  <a:txBody>
                    <a:bodyPr/>
                    <a:lstStyle/>
                    <a:p>
                      <a:pPr algn="just">
                        <a:defRPr sz="1800"/>
                      </a:pPr>
                      <a:r>
                        <a:rPr sz="1600">
                          <a:latin typeface="Arial"/>
                          <a:ea typeface="Arial"/>
                          <a:cs typeface="Arial"/>
                          <a:sym typeface="Arial"/>
                        </a:rPr>
                        <a:t>Predicts the maintenance requirements, costs, and effort.  </a:t>
                      </a:r>
                    </a:p>
                  </a:txBody>
                  <a:tcPr marL="0" marR="0" marT="0" marB="0" anchor="t" anchorCtr="0" horzOverflow="overflow"/>
                </a:tc>
              </a:tr>
              <a:tr h="370840">
                <a:tc>
                  <a:txBody>
                    <a:bodyPr/>
                    <a:lstStyle/>
                    <a:p>
                      <a:pPr algn="l">
                        <a:defRPr sz="1800"/>
                      </a:pPr>
                      <a:r>
                        <a:rPr sz="1600">
                          <a:latin typeface="Arial"/>
                          <a:ea typeface="Arial"/>
                          <a:cs typeface="Arial"/>
                          <a:sym typeface="Arial"/>
                        </a:rPr>
                        <a:t>Quality plan</a:t>
                      </a:r>
                    </a:p>
                  </a:txBody>
                  <a:tcPr marL="0" marR="0" marT="0" marB="0" anchor="t" anchorCtr="0" horzOverflow="overflow"/>
                </a:tc>
                <a:tc>
                  <a:txBody>
                    <a:bodyPr/>
                    <a:lstStyle/>
                    <a:p>
                      <a:pPr algn="just">
                        <a:defRPr sz="1800"/>
                      </a:pPr>
                      <a:r>
                        <a:rPr sz="1600">
                          <a:latin typeface="Arial"/>
                          <a:ea typeface="Arial"/>
                          <a:cs typeface="Arial"/>
                          <a:sym typeface="Arial"/>
                        </a:rPr>
                        <a:t>Describes the quality procedures and standards that will be used in a project.  </a:t>
                      </a:r>
                    </a:p>
                  </a:txBody>
                  <a:tcPr marL="0" marR="0" marT="0" marB="0" anchor="t" anchorCtr="0" horzOverflow="overflow"/>
                </a:tc>
              </a:tr>
              <a:tr h="370840">
                <a:tc>
                  <a:txBody>
                    <a:bodyPr/>
                    <a:lstStyle/>
                    <a:p>
                      <a:pPr algn="l">
                        <a:defRPr sz="1800"/>
                      </a:pPr>
                      <a:r>
                        <a:rPr sz="1600">
                          <a:latin typeface="Arial"/>
                          <a:ea typeface="Arial"/>
                          <a:cs typeface="Arial"/>
                          <a:sym typeface="Arial"/>
                        </a:rPr>
                        <a:t>Validation plan </a:t>
                      </a:r>
                    </a:p>
                  </a:txBody>
                  <a:tcPr marL="0" marR="0" marT="0" marB="0" anchor="t" anchorCtr="0" horzOverflow="overflow"/>
                </a:tc>
                <a:tc>
                  <a:txBody>
                    <a:bodyPr/>
                    <a:lstStyle/>
                    <a:p>
                      <a:pPr algn="just">
                        <a:defRPr sz="1800"/>
                      </a:pPr>
                      <a:r>
                        <a:rPr sz="1600">
                          <a:latin typeface="Arial"/>
                          <a:ea typeface="Arial"/>
                          <a:cs typeface="Arial"/>
                          <a:sym typeface="Arial"/>
                        </a:rPr>
                        <a:t>Describes the approach, resources, and schedule used for system validation.  </a:t>
                      </a:r>
                    </a:p>
                  </a:txBody>
                  <a:tcPr marL="0" marR="0" marT="0" marB="0" anchor="t" anchorCtr="0" horzOverflow="overflow"/>
                </a:tc>
              </a:tr>
            </a:tbl>
          </a:graphicData>
        </a:graphic>
      </p:graphicFrame>
      <p:sp>
        <p:nvSpPr>
          <p:cNvPr id="20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09" name="Title 1"/>
          <p:cNvSpPr txBox="1"/>
          <p:nvPr>
            <p:ph type="title"/>
          </p:nvPr>
        </p:nvSpPr>
        <p:spPr>
          <a:xfrm>
            <a:off x="457199" y="274638"/>
            <a:ext cx="7293234" cy="1143001"/>
          </a:xfrm>
          <a:prstGeom prst="rect">
            <a:avLst/>
          </a:prstGeom>
        </p:spPr>
        <p:txBody>
          <a:bodyPr/>
          <a:lstStyle/>
          <a:p>
            <a:pPr/>
            <a:r>
              <a:t>The planning process</a:t>
            </a:r>
          </a:p>
        </p:txBody>
      </p:sp>
      <p:sp>
        <p:nvSpPr>
          <p:cNvPr id="210" name="Content Placeholder 2"/>
          <p:cNvSpPr txBox="1"/>
          <p:nvPr>
            <p:ph type="body" idx="1"/>
          </p:nvPr>
        </p:nvSpPr>
        <p:spPr>
          <a:xfrm>
            <a:off x="457200" y="1600200"/>
            <a:ext cx="8229600" cy="4525963"/>
          </a:xfrm>
          <a:prstGeom prst="rect">
            <a:avLst/>
          </a:prstGeom>
        </p:spPr>
        <p:txBody>
          <a:bodyPr/>
          <a:lstStyle/>
          <a:p>
            <a:pPr/>
            <a:r>
              <a:t>Project planning is an iterative process that starts when you create an initial project plan during the project startup phase. </a:t>
            </a:r>
          </a:p>
          <a:p>
            <a:pPr/>
            <a:r>
              <a:t>Plan changes are inevitable. </a:t>
            </a:r>
          </a:p>
          <a:p>
            <a:pPr lvl="1" marL="742950" indent="-285750">
              <a:spcBef>
                <a:spcPts val="300"/>
              </a:spcBef>
              <a:defRPr sz="2000"/>
            </a:pPr>
            <a:r>
              <a:t>As more information about the system and the project team becomes available during the project, you should regularly revise the plan to reflect requirements, schedule and risk changes.</a:t>
            </a:r>
          </a:p>
          <a:p>
            <a:pPr lvl="1" marL="742950" indent="-285750">
              <a:spcBef>
                <a:spcPts val="300"/>
              </a:spcBef>
              <a:defRPr sz="2000"/>
            </a:pPr>
            <a:r>
              <a:t>Changing business goals also leads to changes in project plans. As business goals change, this could affect all projects, which may then have to be re-planned. </a:t>
            </a:r>
          </a:p>
        </p:txBody>
      </p:sp>
      <p:sp>
        <p:nvSpPr>
          <p:cNvPr id="21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23" name="Title 1"/>
          <p:cNvSpPr txBox="1"/>
          <p:nvPr>
            <p:ph type="title"/>
          </p:nvPr>
        </p:nvSpPr>
        <p:spPr>
          <a:xfrm>
            <a:off x="457199" y="274638"/>
            <a:ext cx="7293234" cy="1143001"/>
          </a:xfrm>
          <a:prstGeom prst="rect">
            <a:avLst/>
          </a:prstGeom>
        </p:spPr>
        <p:txBody>
          <a:bodyPr/>
          <a:lstStyle/>
          <a:p>
            <a:pPr/>
            <a:r>
              <a:t>Topics covered</a:t>
            </a:r>
          </a:p>
        </p:txBody>
      </p:sp>
      <p:sp>
        <p:nvSpPr>
          <p:cNvPr id="124" name="Content Placeholder 2"/>
          <p:cNvSpPr txBox="1"/>
          <p:nvPr>
            <p:ph type="body" idx="1"/>
          </p:nvPr>
        </p:nvSpPr>
        <p:spPr>
          <a:xfrm>
            <a:off x="457200" y="1600200"/>
            <a:ext cx="8229600" cy="4525963"/>
          </a:xfrm>
          <a:prstGeom prst="rect">
            <a:avLst/>
          </a:prstGeom>
        </p:spPr>
        <p:txBody>
          <a:bodyPr/>
          <a:lstStyle/>
          <a:p>
            <a:pPr/>
            <a:r>
              <a:t>Software pricing</a:t>
            </a:r>
          </a:p>
          <a:p>
            <a:pPr/>
            <a:r>
              <a:t>Plan-driven development</a:t>
            </a:r>
          </a:p>
          <a:p>
            <a:pPr/>
            <a:r>
              <a:t>Project scheduling</a:t>
            </a:r>
          </a:p>
          <a:p>
            <a:pPr/>
            <a:r>
              <a:t>Agile planning</a:t>
            </a:r>
          </a:p>
          <a:p>
            <a:pPr>
              <a:defRPr>
                <a:solidFill>
                  <a:srgbClr val="BFBFBF"/>
                </a:solidFill>
              </a:defRPr>
            </a:pPr>
            <a:r>
              <a:t>Estimation techniques</a:t>
            </a:r>
          </a:p>
          <a:p>
            <a:pPr>
              <a:defRPr>
                <a:solidFill>
                  <a:srgbClr val="BFBFBF"/>
                </a:solidFill>
              </a:defRPr>
            </a:pPr>
            <a:r>
              <a:t>COCOMO cost modeling </a:t>
            </a:r>
          </a:p>
        </p:txBody>
      </p:sp>
      <p:sp>
        <p:nvSpPr>
          <p:cNvPr id="125"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14" name="Title 1"/>
          <p:cNvSpPr txBox="1"/>
          <p:nvPr>
            <p:ph type="title"/>
          </p:nvPr>
        </p:nvSpPr>
        <p:spPr>
          <a:xfrm>
            <a:off x="457199" y="274638"/>
            <a:ext cx="7293234" cy="1143001"/>
          </a:xfrm>
          <a:prstGeom prst="rect">
            <a:avLst/>
          </a:prstGeom>
        </p:spPr>
        <p:txBody>
          <a:bodyPr/>
          <a:lstStyle/>
          <a:p>
            <a:pPr/>
            <a:r>
              <a:t>The project planning process </a:t>
            </a:r>
          </a:p>
        </p:txBody>
      </p:sp>
      <p:sp>
        <p:nvSpPr>
          <p:cNvPr id="21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Picture 7" descr="Picture 7"/>
          <p:cNvPicPr>
            <a:picLocks noChangeAspect="1"/>
          </p:cNvPicPr>
          <p:nvPr/>
        </p:nvPicPr>
        <p:blipFill>
          <a:blip r:embed="rId2">
            <a:extLst/>
          </a:blip>
          <a:stretch>
            <a:fillRect/>
          </a:stretch>
        </p:blipFill>
        <p:spPr>
          <a:xfrm>
            <a:off x="729420" y="1949173"/>
            <a:ext cx="7883464" cy="337378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19" name="Title 1"/>
          <p:cNvSpPr txBox="1"/>
          <p:nvPr>
            <p:ph type="title"/>
          </p:nvPr>
        </p:nvSpPr>
        <p:spPr>
          <a:xfrm>
            <a:off x="457199" y="274638"/>
            <a:ext cx="7293234" cy="1143001"/>
          </a:xfrm>
          <a:prstGeom prst="rect">
            <a:avLst/>
          </a:prstGeom>
        </p:spPr>
        <p:txBody>
          <a:bodyPr/>
          <a:lstStyle/>
          <a:p>
            <a:pPr/>
            <a:r>
              <a:t>Planning assumptions</a:t>
            </a:r>
          </a:p>
        </p:txBody>
      </p:sp>
      <p:sp>
        <p:nvSpPr>
          <p:cNvPr id="220" name="Content Placeholder 2"/>
          <p:cNvSpPr txBox="1"/>
          <p:nvPr>
            <p:ph type="body" idx="1"/>
          </p:nvPr>
        </p:nvSpPr>
        <p:spPr>
          <a:xfrm>
            <a:off x="457200" y="1600200"/>
            <a:ext cx="8229600" cy="4525963"/>
          </a:xfrm>
          <a:prstGeom prst="rect">
            <a:avLst/>
          </a:prstGeom>
        </p:spPr>
        <p:txBody>
          <a:bodyPr/>
          <a:lstStyle/>
          <a:p>
            <a:pPr/>
            <a:r>
              <a:t>You should make realistic rather than optimistic assumptions when you are defining a project plan.</a:t>
            </a:r>
          </a:p>
          <a:p>
            <a:pPr/>
            <a:r>
              <a:t>Problems of some description always arise during a project, and these lead to project delays. </a:t>
            </a:r>
          </a:p>
          <a:p>
            <a:pPr/>
            <a:r>
              <a:t>Your initial assumptions and scheduling should therefore take unexpected problems into account. </a:t>
            </a:r>
          </a:p>
          <a:p>
            <a:pPr/>
            <a:r>
              <a:t>You should include contingency in your plan so that if things go wrong, then your delivery schedule is not seriously disrupted. </a:t>
            </a:r>
          </a:p>
        </p:txBody>
      </p:sp>
      <p:sp>
        <p:nvSpPr>
          <p:cNvPr id="22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24" name="Title 1"/>
          <p:cNvSpPr txBox="1"/>
          <p:nvPr>
            <p:ph type="title"/>
          </p:nvPr>
        </p:nvSpPr>
        <p:spPr>
          <a:xfrm>
            <a:off x="457199" y="274638"/>
            <a:ext cx="7293234" cy="1143001"/>
          </a:xfrm>
          <a:prstGeom prst="rect">
            <a:avLst/>
          </a:prstGeom>
        </p:spPr>
        <p:txBody>
          <a:bodyPr/>
          <a:lstStyle/>
          <a:p>
            <a:pPr/>
            <a:r>
              <a:t>Risk mitigation</a:t>
            </a:r>
          </a:p>
        </p:txBody>
      </p:sp>
      <p:sp>
        <p:nvSpPr>
          <p:cNvPr id="225" name="Content Placeholder 2"/>
          <p:cNvSpPr txBox="1"/>
          <p:nvPr>
            <p:ph type="body" idx="1"/>
          </p:nvPr>
        </p:nvSpPr>
        <p:spPr>
          <a:xfrm>
            <a:off x="457200" y="1600200"/>
            <a:ext cx="8229600" cy="4525963"/>
          </a:xfrm>
          <a:prstGeom prst="rect">
            <a:avLst/>
          </a:prstGeom>
        </p:spPr>
        <p:txBody>
          <a:bodyPr/>
          <a:lstStyle/>
          <a:p>
            <a:pPr/>
            <a:r>
              <a:t>If there are serious problems with the development work that are likely to lead to significant delays, you need to initiate risk mitigation actions to reduce the risks of project failure. </a:t>
            </a:r>
          </a:p>
          <a:p>
            <a:pPr/>
            <a:r>
              <a:t>In conjunction with these actions, you also have to re-plan the project. </a:t>
            </a:r>
          </a:p>
          <a:p>
            <a:pPr/>
            <a:r>
              <a:t>This may involve renegotiating the project constraints and deliverables with the customer. A new schedule of when work should be completed also has to be established and agreed with the customer.</a:t>
            </a:r>
          </a:p>
        </p:txBody>
      </p:sp>
      <p:sp>
        <p:nvSpPr>
          <p:cNvPr id="22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29" name="Title 1"/>
          <p:cNvSpPr txBox="1"/>
          <p:nvPr>
            <p:ph type="title"/>
          </p:nvPr>
        </p:nvSpPr>
        <p:spPr>
          <a:xfrm>
            <a:off x="457200" y="2383942"/>
            <a:ext cx="8229600" cy="1143002"/>
          </a:xfrm>
          <a:prstGeom prst="rect">
            <a:avLst/>
          </a:prstGeom>
        </p:spPr>
        <p:txBody>
          <a:bodyPr/>
          <a:lstStyle>
            <a:lvl1pPr algn="ctr"/>
          </a:lstStyle>
          <a:p>
            <a:pPr/>
            <a:r>
              <a:t>Project scheduling</a:t>
            </a:r>
          </a:p>
        </p:txBody>
      </p:sp>
      <p:sp>
        <p:nvSpPr>
          <p:cNvPr id="230"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1" name="Picture 2" descr="Picture 2"/>
          <p:cNvPicPr>
            <a:picLocks noChangeAspect="1"/>
          </p:cNvPicPr>
          <p:nvPr/>
        </p:nvPicPr>
        <p:blipFill>
          <a:blip r:embed="rId2">
            <a:extLst/>
          </a:blip>
          <a:stretch>
            <a:fillRect/>
          </a:stretch>
        </p:blipFill>
        <p:spPr>
          <a:xfrm>
            <a:off x="2701157" y="3170271"/>
            <a:ext cx="3741686" cy="32303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34" name="Title 1"/>
          <p:cNvSpPr txBox="1"/>
          <p:nvPr>
            <p:ph type="title"/>
          </p:nvPr>
        </p:nvSpPr>
        <p:spPr>
          <a:xfrm>
            <a:off x="457199" y="274638"/>
            <a:ext cx="7293234" cy="1143001"/>
          </a:xfrm>
          <a:prstGeom prst="rect">
            <a:avLst/>
          </a:prstGeom>
        </p:spPr>
        <p:txBody>
          <a:bodyPr/>
          <a:lstStyle/>
          <a:p>
            <a:pPr/>
            <a:r>
              <a:t>Project scheduling</a:t>
            </a:r>
          </a:p>
        </p:txBody>
      </p:sp>
      <p:sp>
        <p:nvSpPr>
          <p:cNvPr id="235" name="Content Placeholder 2"/>
          <p:cNvSpPr txBox="1"/>
          <p:nvPr>
            <p:ph type="body" idx="1"/>
          </p:nvPr>
        </p:nvSpPr>
        <p:spPr>
          <a:xfrm>
            <a:off x="457200" y="1600200"/>
            <a:ext cx="8229600" cy="4525963"/>
          </a:xfrm>
          <a:prstGeom prst="rect">
            <a:avLst/>
          </a:prstGeom>
        </p:spPr>
        <p:txBody>
          <a:bodyPr/>
          <a:lstStyle/>
          <a:p>
            <a:pPr/>
            <a:r>
              <a:t>Project scheduling is the process of deciding how the work in a project will be organized as separate tasks, and when and how these tasks will be executed. </a:t>
            </a:r>
          </a:p>
          <a:p>
            <a:pPr/>
            <a:r>
              <a:t>You estimate the calendar time needed to complete each task, the effort required and who will work on the tasks that have been identified. </a:t>
            </a:r>
          </a:p>
          <a:p>
            <a:pPr/>
            <a:r>
              <a:t>You also have to estimate the resources needed to complete each task, such as the disk space required on a server, the time required on specialized hardware, such as a simulator, and what the travel budget will be. </a:t>
            </a:r>
          </a:p>
        </p:txBody>
      </p:sp>
      <p:sp>
        <p:nvSpPr>
          <p:cNvPr id="23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39" name="Rectangle 2"/>
          <p:cNvSpPr txBox="1"/>
          <p:nvPr>
            <p:ph type="title"/>
          </p:nvPr>
        </p:nvSpPr>
        <p:spPr>
          <a:xfrm>
            <a:off x="457199" y="274638"/>
            <a:ext cx="7293234" cy="1143001"/>
          </a:xfrm>
          <a:prstGeom prst="rect">
            <a:avLst/>
          </a:prstGeom>
        </p:spPr>
        <p:txBody>
          <a:bodyPr lIns="44622" tIns="44622" rIns="44622" bIns="44622"/>
          <a:lstStyle/>
          <a:p>
            <a:pPr/>
            <a:r>
              <a:t>Project scheduling activities</a:t>
            </a:r>
          </a:p>
        </p:txBody>
      </p:sp>
      <p:sp>
        <p:nvSpPr>
          <p:cNvPr id="240" name="Rectangle 3"/>
          <p:cNvSpPr txBox="1"/>
          <p:nvPr>
            <p:ph type="body" idx="1"/>
          </p:nvPr>
        </p:nvSpPr>
        <p:spPr>
          <a:xfrm>
            <a:off x="457200" y="1600200"/>
            <a:ext cx="8229600" cy="4525963"/>
          </a:xfrm>
          <a:prstGeom prst="rect">
            <a:avLst/>
          </a:prstGeom>
        </p:spPr>
        <p:txBody>
          <a:bodyPr lIns="44622" tIns="44622" rIns="44622" bIns="44622"/>
          <a:lstStyle/>
          <a:p>
            <a:pPr/>
            <a:r>
              <a:t>Split project into tasks and estimate time and resources required to complete each task.</a:t>
            </a:r>
          </a:p>
          <a:p>
            <a:pPr/>
            <a:r>
              <a:t>Organize tasks concurrently to make optimal </a:t>
            </a:r>
            <a:br/>
            <a:r>
              <a:t>use of workforce.</a:t>
            </a:r>
          </a:p>
          <a:p>
            <a:pPr/>
            <a:r>
              <a:t>Minimize task dependencies to avoid delays </a:t>
            </a:r>
            <a:br/>
            <a:r>
              <a:t>caused by one task waiting for another to complete.</a:t>
            </a:r>
          </a:p>
          <a:p>
            <a:pPr/>
            <a:r>
              <a:t>Dependent on project managers intuition and experience.</a:t>
            </a:r>
          </a:p>
        </p:txBody>
      </p:sp>
      <p:sp>
        <p:nvSpPr>
          <p:cNvPr id="24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44" name="Title 1"/>
          <p:cNvSpPr txBox="1"/>
          <p:nvPr>
            <p:ph type="title"/>
          </p:nvPr>
        </p:nvSpPr>
        <p:spPr>
          <a:xfrm>
            <a:off x="457199" y="274638"/>
            <a:ext cx="7293234" cy="1143001"/>
          </a:xfrm>
          <a:prstGeom prst="rect">
            <a:avLst/>
          </a:prstGeom>
        </p:spPr>
        <p:txBody>
          <a:bodyPr/>
          <a:lstStyle/>
          <a:p>
            <a:pPr/>
            <a:r>
              <a:t>The project scheduling process </a:t>
            </a:r>
          </a:p>
        </p:txBody>
      </p:sp>
      <p:sp>
        <p:nvSpPr>
          <p:cNvPr id="24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6" name="Picture 7" descr="Picture 7"/>
          <p:cNvPicPr>
            <a:picLocks noChangeAspect="1"/>
          </p:cNvPicPr>
          <p:nvPr/>
        </p:nvPicPr>
        <p:blipFill>
          <a:blip r:embed="rId2">
            <a:extLst/>
          </a:blip>
          <a:stretch>
            <a:fillRect/>
          </a:stretch>
        </p:blipFill>
        <p:spPr>
          <a:xfrm>
            <a:off x="670338" y="2639941"/>
            <a:ext cx="7594518" cy="14571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49" name="Rectangle 2"/>
          <p:cNvSpPr txBox="1"/>
          <p:nvPr>
            <p:ph type="title"/>
          </p:nvPr>
        </p:nvSpPr>
        <p:spPr>
          <a:xfrm>
            <a:off x="457199" y="274638"/>
            <a:ext cx="7293234" cy="1143001"/>
          </a:xfrm>
          <a:prstGeom prst="rect">
            <a:avLst/>
          </a:prstGeom>
        </p:spPr>
        <p:txBody>
          <a:bodyPr lIns="44622" tIns="44622" rIns="44622" bIns="44622"/>
          <a:lstStyle/>
          <a:p>
            <a:pPr/>
            <a:r>
              <a:t>Scheduling problems</a:t>
            </a:r>
          </a:p>
        </p:txBody>
      </p:sp>
      <p:sp>
        <p:nvSpPr>
          <p:cNvPr id="250" name="Rectangle 3"/>
          <p:cNvSpPr txBox="1"/>
          <p:nvPr>
            <p:ph type="body" idx="1"/>
          </p:nvPr>
        </p:nvSpPr>
        <p:spPr>
          <a:xfrm>
            <a:off x="457200" y="1600200"/>
            <a:ext cx="8229600" cy="4525963"/>
          </a:xfrm>
          <a:prstGeom prst="rect">
            <a:avLst/>
          </a:prstGeom>
        </p:spPr>
        <p:txBody>
          <a:bodyPr lIns="44622" tIns="44622" rIns="44622" bIns="44622"/>
          <a:lstStyle/>
          <a:p>
            <a:pPr/>
            <a:r>
              <a:t>Estimating the difficulty of problems and hence the cost of developing a solution is hard.</a:t>
            </a:r>
          </a:p>
          <a:p>
            <a:pPr/>
            <a:r>
              <a:t>Productivity is not proportional to the number of people working on a task.</a:t>
            </a:r>
          </a:p>
          <a:p>
            <a:pPr/>
            <a:r>
              <a:t>Adding people to a late project makes it later because of communication overheads.</a:t>
            </a:r>
          </a:p>
          <a:p>
            <a:pPr/>
            <a:r>
              <a:t>The unexpected always happens. Always allow contingency in planning.</a:t>
            </a:r>
          </a:p>
        </p:txBody>
      </p:sp>
      <p:sp>
        <p:nvSpPr>
          <p:cNvPr id="25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54" name="Rectangle 2"/>
          <p:cNvSpPr txBox="1"/>
          <p:nvPr>
            <p:ph type="title"/>
          </p:nvPr>
        </p:nvSpPr>
        <p:spPr>
          <a:xfrm>
            <a:off x="457199" y="274638"/>
            <a:ext cx="7293234" cy="1143001"/>
          </a:xfrm>
          <a:prstGeom prst="rect">
            <a:avLst/>
          </a:prstGeom>
        </p:spPr>
        <p:txBody>
          <a:bodyPr lIns="44622" tIns="44622" rIns="44622" bIns="44622"/>
          <a:lstStyle/>
          <a:p>
            <a:pPr/>
            <a:r>
              <a:t>Schedule presentation</a:t>
            </a:r>
          </a:p>
        </p:txBody>
      </p:sp>
      <p:sp>
        <p:nvSpPr>
          <p:cNvPr id="255" name="Rectangle 3"/>
          <p:cNvSpPr txBox="1"/>
          <p:nvPr>
            <p:ph type="body" idx="1"/>
          </p:nvPr>
        </p:nvSpPr>
        <p:spPr>
          <a:xfrm>
            <a:off x="457200" y="1600200"/>
            <a:ext cx="8229600" cy="4525963"/>
          </a:xfrm>
          <a:prstGeom prst="rect">
            <a:avLst/>
          </a:prstGeom>
        </p:spPr>
        <p:txBody>
          <a:bodyPr lIns="44622" tIns="44622" rIns="44622" bIns="44622"/>
          <a:lstStyle/>
          <a:p>
            <a:pPr/>
            <a:r>
              <a:t>Graphical notations are normally used to illustrate the project schedule.</a:t>
            </a:r>
          </a:p>
          <a:p>
            <a:pPr/>
            <a:r>
              <a:t>These show the project breakdown into tasks. Tasks should not be too small. They should take about a week or two.</a:t>
            </a:r>
          </a:p>
          <a:p>
            <a:pPr/>
            <a:r>
              <a:t>Calendar-based</a:t>
            </a:r>
          </a:p>
          <a:p>
            <a:pPr lvl="1" marL="742950" indent="-285750">
              <a:spcBef>
                <a:spcPts val="300"/>
              </a:spcBef>
              <a:defRPr sz="2000"/>
            </a:pPr>
            <a:r>
              <a:t>Bar charts are the most commonly used representation for project schedules. They show the schedule as activities or resources against time.</a:t>
            </a:r>
          </a:p>
          <a:p>
            <a:pPr/>
            <a:r>
              <a:t>Activity networks</a:t>
            </a:r>
          </a:p>
          <a:p>
            <a:pPr lvl="1" marL="742950" indent="-285750">
              <a:spcBef>
                <a:spcPts val="300"/>
              </a:spcBef>
              <a:defRPr sz="2000"/>
            </a:pPr>
            <a:r>
              <a:t>Show task dependencies</a:t>
            </a:r>
          </a:p>
        </p:txBody>
      </p:sp>
      <p:sp>
        <p:nvSpPr>
          <p:cNvPr id="25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59" name="Title 1"/>
          <p:cNvSpPr txBox="1"/>
          <p:nvPr>
            <p:ph type="title"/>
          </p:nvPr>
        </p:nvSpPr>
        <p:spPr>
          <a:xfrm>
            <a:off x="457199" y="274638"/>
            <a:ext cx="7293234" cy="1143001"/>
          </a:xfrm>
          <a:prstGeom prst="rect">
            <a:avLst/>
          </a:prstGeom>
        </p:spPr>
        <p:txBody>
          <a:bodyPr/>
          <a:lstStyle/>
          <a:p>
            <a:pPr/>
            <a:r>
              <a:t>Project activities</a:t>
            </a:r>
          </a:p>
        </p:txBody>
      </p:sp>
      <p:sp>
        <p:nvSpPr>
          <p:cNvPr id="260" name="Content Placeholder 2"/>
          <p:cNvSpPr txBox="1"/>
          <p:nvPr>
            <p:ph type="body" idx="1"/>
          </p:nvPr>
        </p:nvSpPr>
        <p:spPr>
          <a:xfrm>
            <a:off x="457200" y="1600200"/>
            <a:ext cx="8229600" cy="4525963"/>
          </a:xfrm>
          <a:prstGeom prst="rect">
            <a:avLst/>
          </a:prstGeom>
        </p:spPr>
        <p:txBody>
          <a:bodyPr/>
          <a:lstStyle/>
          <a:p>
            <a:pPr/>
            <a:r>
              <a:t>Project activities (tasks) are the basic planning element. Each activity has:</a:t>
            </a:r>
          </a:p>
          <a:p>
            <a:pPr lvl="1" marL="742950" indent="-285750">
              <a:spcBef>
                <a:spcPts val="300"/>
              </a:spcBef>
              <a:defRPr sz="2000"/>
            </a:pPr>
            <a:r>
              <a:t>a duration in calendar days or months,</a:t>
            </a:r>
          </a:p>
          <a:p>
            <a:pPr lvl="1" marL="742950" indent="-285750">
              <a:spcBef>
                <a:spcPts val="300"/>
              </a:spcBef>
              <a:defRPr sz="2000"/>
            </a:pPr>
            <a:r>
              <a:t>an effort estimate, which shows the number of person-days or person-months to complete the work,</a:t>
            </a:r>
          </a:p>
          <a:p>
            <a:pPr lvl="1" marL="742950" indent="-285750">
              <a:spcBef>
                <a:spcPts val="300"/>
              </a:spcBef>
              <a:defRPr sz="2000"/>
            </a:pPr>
            <a:r>
              <a:t>a deadline by which the activity should be complete,</a:t>
            </a:r>
          </a:p>
          <a:p>
            <a:pPr lvl="1" marL="742950" indent="-285750">
              <a:spcBef>
                <a:spcPts val="300"/>
              </a:spcBef>
              <a:defRPr sz="2000"/>
            </a:pPr>
            <a:r>
              <a:t>a defined end-point, which might be a document, the holding of a review meeting, the successful execution of all tests, etc.</a:t>
            </a:r>
          </a:p>
        </p:txBody>
      </p:sp>
      <p:sp>
        <p:nvSpPr>
          <p:cNvPr id="26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28" name="Title 1"/>
          <p:cNvSpPr txBox="1"/>
          <p:nvPr>
            <p:ph type="title"/>
          </p:nvPr>
        </p:nvSpPr>
        <p:spPr>
          <a:xfrm>
            <a:off x="457199" y="274638"/>
            <a:ext cx="7293234" cy="1143001"/>
          </a:xfrm>
          <a:prstGeom prst="rect">
            <a:avLst/>
          </a:prstGeom>
        </p:spPr>
        <p:txBody>
          <a:bodyPr/>
          <a:lstStyle/>
          <a:p>
            <a:pPr/>
            <a:r>
              <a:t>Project planning</a:t>
            </a:r>
          </a:p>
        </p:txBody>
      </p:sp>
      <p:sp>
        <p:nvSpPr>
          <p:cNvPr id="129" name="Content Placeholder 2"/>
          <p:cNvSpPr txBox="1"/>
          <p:nvPr>
            <p:ph type="body" idx="1"/>
          </p:nvPr>
        </p:nvSpPr>
        <p:spPr>
          <a:xfrm>
            <a:off x="457200" y="1600200"/>
            <a:ext cx="8229600" cy="4525963"/>
          </a:xfrm>
          <a:prstGeom prst="rect">
            <a:avLst/>
          </a:prstGeom>
        </p:spPr>
        <p:txBody>
          <a:bodyPr/>
          <a:lstStyle/>
          <a:p>
            <a:pPr/>
            <a:r>
              <a:t>Project planning involves breaking down the work into parts and assign these to project team members, anticipate problems that might arise and prepare tentative solutions to those problems. </a:t>
            </a:r>
          </a:p>
          <a:p>
            <a:pPr/>
            <a:r>
              <a:t>The project plan, which is created at the start of a project, is used to communicate how the work will be done to the project team and customers, and to help assess progress on the project. </a:t>
            </a:r>
          </a:p>
        </p:txBody>
      </p:sp>
      <p:sp>
        <p:nvSpPr>
          <p:cNvPr id="130"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64" name="Title 1"/>
          <p:cNvSpPr txBox="1"/>
          <p:nvPr>
            <p:ph type="title"/>
          </p:nvPr>
        </p:nvSpPr>
        <p:spPr>
          <a:xfrm>
            <a:off x="457199" y="274638"/>
            <a:ext cx="7293234" cy="1143001"/>
          </a:xfrm>
          <a:prstGeom prst="rect">
            <a:avLst/>
          </a:prstGeom>
        </p:spPr>
        <p:txBody>
          <a:bodyPr/>
          <a:lstStyle/>
          <a:p>
            <a:pPr/>
            <a:r>
              <a:t>Milestones and deliverables</a:t>
            </a:r>
          </a:p>
        </p:txBody>
      </p:sp>
      <p:sp>
        <p:nvSpPr>
          <p:cNvPr id="265" name="Content Placeholder 2"/>
          <p:cNvSpPr txBox="1"/>
          <p:nvPr>
            <p:ph type="body" idx="1"/>
          </p:nvPr>
        </p:nvSpPr>
        <p:spPr>
          <a:xfrm>
            <a:off x="457200" y="1600200"/>
            <a:ext cx="8229600" cy="4525963"/>
          </a:xfrm>
          <a:prstGeom prst="rect">
            <a:avLst/>
          </a:prstGeom>
        </p:spPr>
        <p:txBody>
          <a:bodyPr/>
          <a:lstStyle/>
          <a:p>
            <a:pPr/>
            <a:r>
              <a:t>Milestones are points in the schedule against which you can assess progress, for example, the handover of the system for testing. </a:t>
            </a:r>
          </a:p>
          <a:p>
            <a:pPr/>
            <a:r>
              <a:t>Deliverables are work products that are delivered to the customer, e.g. a requirements document for the system.</a:t>
            </a:r>
          </a:p>
        </p:txBody>
      </p:sp>
      <p:sp>
        <p:nvSpPr>
          <p:cNvPr id="26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69" name="Title 1"/>
          <p:cNvSpPr txBox="1"/>
          <p:nvPr>
            <p:ph type="title"/>
          </p:nvPr>
        </p:nvSpPr>
        <p:spPr>
          <a:xfrm>
            <a:off x="457199" y="274638"/>
            <a:ext cx="7293234" cy="1143001"/>
          </a:xfrm>
          <a:prstGeom prst="rect">
            <a:avLst/>
          </a:prstGeom>
        </p:spPr>
        <p:txBody>
          <a:bodyPr/>
          <a:lstStyle/>
          <a:p>
            <a:pPr/>
            <a:r>
              <a:t>Tasks, durations, and dependencies </a:t>
            </a:r>
          </a:p>
        </p:txBody>
      </p:sp>
      <p:graphicFrame>
        <p:nvGraphicFramePr>
          <p:cNvPr id="270" name="Content Placeholder 3"/>
          <p:cNvGraphicFramePr/>
          <p:nvPr/>
        </p:nvGraphicFramePr>
        <p:xfrm>
          <a:off x="457200" y="1600200"/>
          <a:ext cx="8229600" cy="48209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61452"/>
                <a:gridCol w="1918653"/>
                <a:gridCol w="1959187"/>
                <a:gridCol w="2890308"/>
              </a:tblGrid>
              <a:tr h="370840">
                <a:tc>
                  <a:txBody>
                    <a:bodyPr/>
                    <a:lstStyle/>
                    <a:p>
                      <a:pPr algn="ctr">
                        <a:defRPr b="0" sz="1800">
                          <a:solidFill>
                            <a:srgbClr val="000000"/>
                          </a:solidFill>
                        </a:defRPr>
                      </a:pPr>
                      <a:r>
                        <a:rPr b="1" sz="1600">
                          <a:latin typeface="Arial"/>
                          <a:ea typeface="Arial"/>
                          <a:cs typeface="Arial"/>
                          <a:sym typeface="Arial"/>
                        </a:rPr>
                        <a:t>Task</a:t>
                      </a:r>
                    </a:p>
                  </a:txBody>
                  <a:tcPr marL="45720" marR="45720" marT="45720" marB="45720" anchor="t" anchorCtr="0" horzOverflow="overflow"/>
                </a:tc>
                <a:tc>
                  <a:txBody>
                    <a:bodyPr/>
                    <a:lstStyle/>
                    <a:p>
                      <a:pPr algn="ctr">
                        <a:defRPr b="0" sz="1800">
                          <a:solidFill>
                            <a:srgbClr val="000000"/>
                          </a:solidFill>
                        </a:defRPr>
                      </a:pPr>
                      <a:r>
                        <a:rPr b="1" sz="1600">
                          <a:latin typeface="Arial"/>
                          <a:ea typeface="Arial"/>
                          <a:cs typeface="Arial"/>
                          <a:sym typeface="Arial"/>
                        </a:rPr>
                        <a:t>Effort (person-days)</a:t>
                      </a:r>
                    </a:p>
                  </a:txBody>
                  <a:tcPr marL="45720" marR="45720" marT="45720" marB="45720" anchor="t" anchorCtr="0" horzOverflow="overflow"/>
                </a:tc>
                <a:tc>
                  <a:txBody>
                    <a:bodyPr/>
                    <a:lstStyle/>
                    <a:p>
                      <a:pPr algn="ctr">
                        <a:defRPr b="0" sz="1800">
                          <a:solidFill>
                            <a:srgbClr val="000000"/>
                          </a:solidFill>
                        </a:defRPr>
                      </a:pPr>
                      <a:r>
                        <a:rPr b="1" sz="1600">
                          <a:latin typeface="Arial"/>
                          <a:ea typeface="Arial"/>
                          <a:cs typeface="Arial"/>
                          <a:sym typeface="Arial"/>
                        </a:rPr>
                        <a:t>Duration (days)</a:t>
                      </a:r>
                    </a:p>
                  </a:txBody>
                  <a:tcPr marL="45720" marR="45720" marT="45720" marB="45720" anchor="t" anchorCtr="0" horzOverflow="overflow"/>
                </a:tc>
                <a:tc>
                  <a:txBody>
                    <a:bodyPr/>
                    <a:lstStyle/>
                    <a:p>
                      <a:pPr algn="ctr">
                        <a:defRPr b="0" sz="1800">
                          <a:solidFill>
                            <a:srgbClr val="000000"/>
                          </a:solidFill>
                        </a:defRPr>
                      </a:pPr>
                      <a:r>
                        <a:rPr b="1" sz="1600">
                          <a:latin typeface="Arial"/>
                          <a:ea typeface="Arial"/>
                          <a:cs typeface="Arial"/>
                          <a:sym typeface="Arial"/>
                        </a:rPr>
                        <a:t>Dependencies</a:t>
                      </a:r>
                    </a:p>
                  </a:txBody>
                  <a:tcPr marL="45720" marR="45720" marT="45720" marB="45720" anchor="t" anchorCtr="0" horzOverflow="overflow"/>
                </a:tc>
              </a:tr>
              <a:tr h="370840">
                <a:tc>
                  <a:txBody>
                    <a:bodyPr/>
                    <a:lstStyle/>
                    <a:p>
                      <a:pPr algn="ctr">
                        <a:defRPr sz="1800"/>
                      </a:pPr>
                      <a:r>
                        <a:rPr sz="1600">
                          <a:latin typeface="Arial"/>
                          <a:ea typeface="Arial"/>
                          <a:cs typeface="Arial"/>
                          <a:sym typeface="Arial"/>
                        </a:rPr>
                        <a:t>T1</a:t>
                      </a:r>
                    </a:p>
                  </a:txBody>
                  <a:tcPr marL="0" marR="0" marT="0" marB="0" anchor="t" anchorCtr="0" horzOverflow="overflow"/>
                </a:tc>
                <a:tc>
                  <a:txBody>
                    <a:bodyPr/>
                    <a:lstStyle/>
                    <a:p>
                      <a:pPr algn="ctr">
                        <a:defRPr sz="1800"/>
                      </a:pPr>
                      <a:r>
                        <a:rPr sz="1600">
                          <a:latin typeface="Arial"/>
                          <a:ea typeface="Arial"/>
                          <a:cs typeface="Arial"/>
                          <a:sym typeface="Arial"/>
                        </a:rPr>
                        <a:t>15</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600">
                          <a:latin typeface="Arial"/>
                          <a:ea typeface="Arial"/>
                          <a:cs typeface="Arial"/>
                          <a:sym typeface="Arial"/>
                        </a:defRPr>
                      </a:pPr>
                    </a:p>
                  </a:txBody>
                  <a:tcPr marL="0" marR="0" marT="0" marB="0" anchor="t" anchorCtr="0" horzOverflow="overflow"/>
                </a:tc>
              </a:tr>
              <a:tr h="370840">
                <a:tc>
                  <a:txBody>
                    <a:bodyPr/>
                    <a:lstStyle/>
                    <a:p>
                      <a:pPr algn="ctr">
                        <a:defRPr sz="1800"/>
                      </a:pPr>
                      <a:r>
                        <a:rPr sz="1600">
                          <a:latin typeface="Arial"/>
                          <a:ea typeface="Arial"/>
                          <a:cs typeface="Arial"/>
                          <a:sym typeface="Arial"/>
                        </a:rPr>
                        <a:t>T2</a:t>
                      </a:r>
                    </a:p>
                  </a:txBody>
                  <a:tcPr marL="0" marR="0" marT="0" marB="0" anchor="t" anchorCtr="0" horzOverflow="overflow"/>
                </a:tc>
                <a:tc>
                  <a:txBody>
                    <a:bodyPr/>
                    <a:lstStyle/>
                    <a:p>
                      <a:pPr algn="ctr">
                        <a:defRPr sz="1800"/>
                      </a:pPr>
                      <a:r>
                        <a:rPr sz="1600">
                          <a:latin typeface="Arial"/>
                          <a:ea typeface="Arial"/>
                          <a:cs typeface="Arial"/>
                          <a:sym typeface="Arial"/>
                        </a:rPr>
                        <a:t>8</a:t>
                      </a:r>
                    </a:p>
                  </a:txBody>
                  <a:tcPr marL="0" marR="0" marT="0" marB="0" anchor="t" anchorCtr="0" horzOverflow="overflow"/>
                </a:tc>
                <a:tc>
                  <a:txBody>
                    <a:bodyPr/>
                    <a:lstStyle/>
                    <a:p>
                      <a:pPr algn="ctr">
                        <a:defRPr sz="1800"/>
                      </a:pPr>
                      <a:r>
                        <a:rPr sz="1600">
                          <a:latin typeface="Arial"/>
                          <a:ea typeface="Arial"/>
                          <a:cs typeface="Arial"/>
                          <a:sym typeface="Arial"/>
                        </a:rPr>
                        <a:t>15</a:t>
                      </a:r>
                    </a:p>
                  </a:txBody>
                  <a:tcPr marL="0" marR="0" marT="0" marB="0" anchor="t" anchorCtr="0" horzOverflow="overflow"/>
                </a:tc>
                <a:tc>
                  <a:txBody>
                    <a:bodyPr/>
                    <a:lstStyle/>
                    <a:p>
                      <a:pPr algn="ctr">
                        <a:defRPr sz="1600">
                          <a:latin typeface="Arial"/>
                          <a:ea typeface="Arial"/>
                          <a:cs typeface="Arial"/>
                          <a:sym typeface="Arial"/>
                        </a:defRPr>
                      </a:pPr>
                    </a:p>
                  </a:txBody>
                  <a:tcPr marL="0" marR="0" marT="0" marB="0" anchor="t" anchorCtr="0" horzOverflow="overflow"/>
                </a:tc>
              </a:tr>
              <a:tr h="370840">
                <a:tc>
                  <a:txBody>
                    <a:bodyPr/>
                    <a:lstStyle/>
                    <a:p>
                      <a:pPr algn="ctr">
                        <a:defRPr sz="1800"/>
                      </a:pPr>
                      <a:r>
                        <a:rPr sz="1600">
                          <a:latin typeface="Arial"/>
                          <a:ea typeface="Arial"/>
                          <a:cs typeface="Arial"/>
                          <a:sym typeface="Arial"/>
                        </a:rPr>
                        <a:t>T3</a:t>
                      </a:r>
                    </a:p>
                  </a:txBody>
                  <a:tcPr marL="0" marR="0" marT="0" marB="0" anchor="t" anchorCtr="0" horzOverflow="overflow"/>
                </a:tc>
                <a:tc>
                  <a:txBody>
                    <a:bodyPr/>
                    <a:lstStyle/>
                    <a:p>
                      <a:pPr algn="ctr">
                        <a:defRPr sz="1800"/>
                      </a:pPr>
                      <a:r>
                        <a:rPr sz="1600">
                          <a:latin typeface="Arial"/>
                          <a:ea typeface="Arial"/>
                          <a:cs typeface="Arial"/>
                          <a:sym typeface="Arial"/>
                        </a:rPr>
                        <a:t>20</a:t>
                      </a:r>
                    </a:p>
                  </a:txBody>
                  <a:tcPr marL="0" marR="0" marT="0" marB="0" anchor="t" anchorCtr="0" horzOverflow="overflow"/>
                </a:tc>
                <a:tc>
                  <a:txBody>
                    <a:bodyPr/>
                    <a:lstStyle/>
                    <a:p>
                      <a:pPr algn="ctr">
                        <a:defRPr sz="1800"/>
                      </a:pPr>
                      <a:r>
                        <a:rPr sz="1600">
                          <a:latin typeface="Arial"/>
                          <a:ea typeface="Arial"/>
                          <a:cs typeface="Arial"/>
                          <a:sym typeface="Arial"/>
                        </a:rPr>
                        <a:t>15</a:t>
                      </a:r>
                    </a:p>
                  </a:txBody>
                  <a:tcPr marL="0" marR="0" marT="0" marB="0" anchor="t" anchorCtr="0" horzOverflow="overflow"/>
                </a:tc>
                <a:tc>
                  <a:txBody>
                    <a:bodyPr/>
                    <a:lstStyle/>
                    <a:p>
                      <a:pPr algn="ctr">
                        <a:defRPr sz="1800"/>
                      </a:pPr>
                      <a:r>
                        <a:rPr sz="1600">
                          <a:latin typeface="Arial"/>
                          <a:ea typeface="Arial"/>
                          <a:cs typeface="Arial"/>
                          <a:sym typeface="Arial"/>
                        </a:rPr>
                        <a:t>T1 (M1)</a:t>
                      </a:r>
                    </a:p>
                  </a:txBody>
                  <a:tcPr marL="0" marR="0" marT="0" marB="0" anchor="t" anchorCtr="0" horzOverflow="overflow"/>
                </a:tc>
              </a:tr>
              <a:tr h="370840">
                <a:tc>
                  <a:txBody>
                    <a:bodyPr/>
                    <a:lstStyle/>
                    <a:p>
                      <a:pPr algn="ctr">
                        <a:defRPr sz="1800"/>
                      </a:pPr>
                      <a:r>
                        <a:rPr sz="1600">
                          <a:latin typeface="Arial"/>
                          <a:ea typeface="Arial"/>
                          <a:cs typeface="Arial"/>
                          <a:sym typeface="Arial"/>
                        </a:rPr>
                        <a:t>T4</a:t>
                      </a:r>
                    </a:p>
                  </a:txBody>
                  <a:tcPr marL="0" marR="0" marT="0" marB="0" anchor="t" anchorCtr="0" horzOverflow="overflow"/>
                </a:tc>
                <a:tc>
                  <a:txBody>
                    <a:bodyPr/>
                    <a:lstStyle/>
                    <a:p>
                      <a:pPr algn="ctr">
                        <a:defRPr sz="1800"/>
                      </a:pPr>
                      <a:r>
                        <a:rPr sz="1600">
                          <a:latin typeface="Arial"/>
                          <a:ea typeface="Arial"/>
                          <a:cs typeface="Arial"/>
                          <a:sym typeface="Arial"/>
                        </a:rPr>
                        <a:t>5</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600">
                          <a:latin typeface="Arial"/>
                          <a:ea typeface="Arial"/>
                          <a:cs typeface="Arial"/>
                          <a:sym typeface="Arial"/>
                        </a:defRPr>
                      </a:pPr>
                    </a:p>
                  </a:txBody>
                  <a:tcPr marL="0" marR="0" marT="0" marB="0" anchor="t" anchorCtr="0" horzOverflow="overflow"/>
                </a:tc>
              </a:tr>
              <a:tr h="370840">
                <a:tc>
                  <a:txBody>
                    <a:bodyPr/>
                    <a:lstStyle/>
                    <a:p>
                      <a:pPr algn="ctr">
                        <a:defRPr sz="1800"/>
                      </a:pPr>
                      <a:r>
                        <a:rPr sz="1600">
                          <a:latin typeface="Arial"/>
                          <a:ea typeface="Arial"/>
                          <a:cs typeface="Arial"/>
                          <a:sym typeface="Arial"/>
                        </a:rPr>
                        <a:t>T5</a:t>
                      </a:r>
                    </a:p>
                  </a:txBody>
                  <a:tcPr marL="0" marR="0" marT="0" marB="0" anchor="t" anchorCtr="0" horzOverflow="overflow"/>
                </a:tc>
                <a:tc>
                  <a:txBody>
                    <a:bodyPr/>
                    <a:lstStyle/>
                    <a:p>
                      <a:pPr algn="ctr">
                        <a:defRPr sz="1800"/>
                      </a:pPr>
                      <a:r>
                        <a:rPr sz="1600">
                          <a:latin typeface="Arial"/>
                          <a:ea typeface="Arial"/>
                          <a:cs typeface="Arial"/>
                          <a:sym typeface="Arial"/>
                        </a:rPr>
                        <a:t>5</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T2, T4 (M3)</a:t>
                      </a:r>
                    </a:p>
                  </a:txBody>
                  <a:tcPr marL="0" marR="0" marT="0" marB="0" anchor="t" anchorCtr="0" horzOverflow="overflow"/>
                </a:tc>
              </a:tr>
              <a:tr h="370840">
                <a:tc>
                  <a:txBody>
                    <a:bodyPr/>
                    <a:lstStyle/>
                    <a:p>
                      <a:pPr algn="ctr">
                        <a:defRPr sz="1800"/>
                      </a:pPr>
                      <a:r>
                        <a:rPr sz="1600">
                          <a:latin typeface="Arial"/>
                          <a:ea typeface="Arial"/>
                          <a:cs typeface="Arial"/>
                          <a:sym typeface="Arial"/>
                        </a:rPr>
                        <a:t>T6</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5</a:t>
                      </a:r>
                    </a:p>
                  </a:txBody>
                  <a:tcPr marL="0" marR="0" marT="0" marB="0" anchor="t" anchorCtr="0" horzOverflow="overflow"/>
                </a:tc>
                <a:tc>
                  <a:txBody>
                    <a:bodyPr/>
                    <a:lstStyle/>
                    <a:p>
                      <a:pPr algn="ctr">
                        <a:defRPr sz="1800"/>
                      </a:pPr>
                      <a:r>
                        <a:rPr sz="1600">
                          <a:latin typeface="Arial"/>
                          <a:ea typeface="Arial"/>
                          <a:cs typeface="Arial"/>
                          <a:sym typeface="Arial"/>
                        </a:rPr>
                        <a:t>T1, T2 (M4)</a:t>
                      </a:r>
                    </a:p>
                  </a:txBody>
                  <a:tcPr marL="0" marR="0" marT="0" marB="0" anchor="t" anchorCtr="0" horzOverflow="overflow"/>
                </a:tc>
              </a:tr>
              <a:tr h="370840">
                <a:tc>
                  <a:txBody>
                    <a:bodyPr/>
                    <a:lstStyle/>
                    <a:p>
                      <a:pPr algn="ctr">
                        <a:defRPr sz="1800"/>
                      </a:pPr>
                      <a:r>
                        <a:rPr sz="1600">
                          <a:latin typeface="Arial"/>
                          <a:ea typeface="Arial"/>
                          <a:cs typeface="Arial"/>
                          <a:sym typeface="Arial"/>
                        </a:rPr>
                        <a:t>T7</a:t>
                      </a:r>
                    </a:p>
                  </a:txBody>
                  <a:tcPr marL="0" marR="0" marT="0" marB="0" anchor="t" anchorCtr="0" horzOverflow="overflow"/>
                </a:tc>
                <a:tc>
                  <a:txBody>
                    <a:bodyPr/>
                    <a:lstStyle/>
                    <a:p>
                      <a:pPr algn="ctr">
                        <a:defRPr sz="1800"/>
                      </a:pPr>
                      <a:r>
                        <a:rPr sz="1600">
                          <a:latin typeface="Arial"/>
                          <a:ea typeface="Arial"/>
                          <a:cs typeface="Arial"/>
                          <a:sym typeface="Arial"/>
                        </a:rPr>
                        <a:t>25</a:t>
                      </a:r>
                    </a:p>
                  </a:txBody>
                  <a:tcPr marL="0" marR="0" marT="0" marB="0" anchor="t" anchorCtr="0" horzOverflow="overflow"/>
                </a:tc>
                <a:tc>
                  <a:txBody>
                    <a:bodyPr/>
                    <a:lstStyle/>
                    <a:p>
                      <a:pPr algn="ctr">
                        <a:defRPr sz="1800"/>
                      </a:pPr>
                      <a:r>
                        <a:rPr sz="1600">
                          <a:latin typeface="Arial"/>
                          <a:ea typeface="Arial"/>
                          <a:cs typeface="Arial"/>
                          <a:sym typeface="Arial"/>
                        </a:rPr>
                        <a:t>20</a:t>
                      </a:r>
                    </a:p>
                  </a:txBody>
                  <a:tcPr marL="0" marR="0" marT="0" marB="0" anchor="t" anchorCtr="0" horzOverflow="overflow"/>
                </a:tc>
                <a:tc>
                  <a:txBody>
                    <a:bodyPr/>
                    <a:lstStyle/>
                    <a:p>
                      <a:pPr algn="ctr">
                        <a:defRPr sz="1800"/>
                      </a:pPr>
                      <a:r>
                        <a:rPr sz="1600">
                          <a:latin typeface="Arial"/>
                          <a:ea typeface="Arial"/>
                          <a:cs typeface="Arial"/>
                          <a:sym typeface="Arial"/>
                        </a:rPr>
                        <a:t>T1 (M1)</a:t>
                      </a:r>
                    </a:p>
                  </a:txBody>
                  <a:tcPr marL="0" marR="0" marT="0" marB="0" anchor="t" anchorCtr="0" horzOverflow="overflow"/>
                </a:tc>
              </a:tr>
              <a:tr h="370840">
                <a:tc>
                  <a:txBody>
                    <a:bodyPr/>
                    <a:lstStyle/>
                    <a:p>
                      <a:pPr algn="ctr">
                        <a:defRPr sz="1800"/>
                      </a:pPr>
                      <a:r>
                        <a:rPr sz="1600">
                          <a:latin typeface="Arial"/>
                          <a:ea typeface="Arial"/>
                          <a:cs typeface="Arial"/>
                          <a:sym typeface="Arial"/>
                        </a:rPr>
                        <a:t>T8</a:t>
                      </a:r>
                    </a:p>
                  </a:txBody>
                  <a:tcPr marL="0" marR="0" marT="0" marB="0" anchor="t" anchorCtr="0" horzOverflow="overflow"/>
                </a:tc>
                <a:tc>
                  <a:txBody>
                    <a:bodyPr/>
                    <a:lstStyle/>
                    <a:p>
                      <a:pPr algn="ctr">
                        <a:defRPr sz="1800"/>
                      </a:pPr>
                      <a:r>
                        <a:rPr sz="1600">
                          <a:latin typeface="Arial"/>
                          <a:ea typeface="Arial"/>
                          <a:cs typeface="Arial"/>
                          <a:sym typeface="Arial"/>
                        </a:rPr>
                        <a:t>75</a:t>
                      </a:r>
                    </a:p>
                  </a:txBody>
                  <a:tcPr marL="0" marR="0" marT="0" marB="0" anchor="t" anchorCtr="0" horzOverflow="overflow"/>
                </a:tc>
                <a:tc>
                  <a:txBody>
                    <a:bodyPr/>
                    <a:lstStyle/>
                    <a:p>
                      <a:pPr algn="ctr">
                        <a:defRPr sz="1800"/>
                      </a:pPr>
                      <a:r>
                        <a:rPr sz="1600">
                          <a:latin typeface="Arial"/>
                          <a:ea typeface="Arial"/>
                          <a:cs typeface="Arial"/>
                          <a:sym typeface="Arial"/>
                        </a:rPr>
                        <a:t>25</a:t>
                      </a:r>
                    </a:p>
                  </a:txBody>
                  <a:tcPr marL="0" marR="0" marT="0" marB="0" anchor="t" anchorCtr="0" horzOverflow="overflow"/>
                </a:tc>
                <a:tc>
                  <a:txBody>
                    <a:bodyPr/>
                    <a:lstStyle/>
                    <a:p>
                      <a:pPr algn="ctr">
                        <a:defRPr sz="1800"/>
                      </a:pPr>
                      <a:r>
                        <a:rPr sz="1600">
                          <a:latin typeface="Arial"/>
                          <a:ea typeface="Arial"/>
                          <a:cs typeface="Arial"/>
                          <a:sym typeface="Arial"/>
                        </a:rPr>
                        <a:t>T4 (M2)</a:t>
                      </a:r>
                    </a:p>
                  </a:txBody>
                  <a:tcPr marL="0" marR="0" marT="0" marB="0" anchor="t" anchorCtr="0" horzOverflow="overflow"/>
                </a:tc>
              </a:tr>
              <a:tr h="370840">
                <a:tc>
                  <a:txBody>
                    <a:bodyPr/>
                    <a:lstStyle/>
                    <a:p>
                      <a:pPr algn="ctr">
                        <a:defRPr sz="1800"/>
                      </a:pPr>
                      <a:r>
                        <a:rPr sz="1600">
                          <a:latin typeface="Arial"/>
                          <a:ea typeface="Arial"/>
                          <a:cs typeface="Arial"/>
                          <a:sym typeface="Arial"/>
                        </a:rPr>
                        <a:t>T9</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15</a:t>
                      </a:r>
                    </a:p>
                  </a:txBody>
                  <a:tcPr marL="0" marR="0" marT="0" marB="0" anchor="t" anchorCtr="0" horzOverflow="overflow"/>
                </a:tc>
                <a:tc>
                  <a:txBody>
                    <a:bodyPr/>
                    <a:lstStyle/>
                    <a:p>
                      <a:pPr algn="ctr">
                        <a:defRPr sz="1800"/>
                      </a:pPr>
                      <a:r>
                        <a:rPr sz="1600">
                          <a:latin typeface="Arial"/>
                          <a:ea typeface="Arial"/>
                          <a:cs typeface="Arial"/>
                          <a:sym typeface="Arial"/>
                        </a:rPr>
                        <a:t>T3, T6 (M5)</a:t>
                      </a:r>
                    </a:p>
                  </a:txBody>
                  <a:tcPr marL="0" marR="0" marT="0" marB="0" anchor="t" anchorCtr="0" horzOverflow="overflow"/>
                </a:tc>
              </a:tr>
              <a:tr h="370840">
                <a:tc>
                  <a:txBody>
                    <a:bodyPr/>
                    <a:lstStyle/>
                    <a:p>
                      <a:pPr algn="ctr">
                        <a:defRPr sz="1800"/>
                      </a:pPr>
                      <a:r>
                        <a:rPr sz="1600">
                          <a:latin typeface="Arial"/>
                          <a:ea typeface="Arial"/>
                          <a:cs typeface="Arial"/>
                          <a:sym typeface="Arial"/>
                        </a:rPr>
                        <a:t>T10</a:t>
                      </a:r>
                    </a:p>
                  </a:txBody>
                  <a:tcPr marL="0" marR="0" marT="0" marB="0" anchor="t" anchorCtr="0" horzOverflow="overflow"/>
                </a:tc>
                <a:tc>
                  <a:txBody>
                    <a:bodyPr/>
                    <a:lstStyle/>
                    <a:p>
                      <a:pPr algn="ctr">
                        <a:defRPr sz="1800"/>
                      </a:pPr>
                      <a:r>
                        <a:rPr sz="1600">
                          <a:latin typeface="Arial"/>
                          <a:ea typeface="Arial"/>
                          <a:cs typeface="Arial"/>
                          <a:sym typeface="Arial"/>
                        </a:rPr>
                        <a:t>20</a:t>
                      </a:r>
                    </a:p>
                  </a:txBody>
                  <a:tcPr marL="0" marR="0" marT="0" marB="0" anchor="t" anchorCtr="0" horzOverflow="overflow"/>
                </a:tc>
                <a:tc>
                  <a:txBody>
                    <a:bodyPr/>
                    <a:lstStyle/>
                    <a:p>
                      <a:pPr algn="ctr">
                        <a:defRPr sz="1800"/>
                      </a:pPr>
                      <a:r>
                        <a:rPr sz="1600">
                          <a:latin typeface="Arial"/>
                          <a:ea typeface="Arial"/>
                          <a:cs typeface="Arial"/>
                          <a:sym typeface="Arial"/>
                        </a:rPr>
                        <a:t>15</a:t>
                      </a:r>
                    </a:p>
                  </a:txBody>
                  <a:tcPr marL="0" marR="0" marT="0" marB="0" anchor="t" anchorCtr="0" horzOverflow="overflow"/>
                </a:tc>
                <a:tc>
                  <a:txBody>
                    <a:bodyPr/>
                    <a:lstStyle/>
                    <a:p>
                      <a:pPr algn="ctr">
                        <a:defRPr sz="1800"/>
                      </a:pPr>
                      <a:r>
                        <a:rPr sz="1600">
                          <a:latin typeface="Arial"/>
                          <a:ea typeface="Arial"/>
                          <a:cs typeface="Arial"/>
                          <a:sym typeface="Arial"/>
                        </a:rPr>
                        <a:t>T7, T8 (M6)</a:t>
                      </a:r>
                    </a:p>
                  </a:txBody>
                  <a:tcPr marL="0" marR="0" marT="0" marB="0" anchor="t" anchorCtr="0" horzOverflow="overflow"/>
                </a:tc>
              </a:tr>
              <a:tr h="370840">
                <a:tc>
                  <a:txBody>
                    <a:bodyPr/>
                    <a:lstStyle/>
                    <a:p>
                      <a:pPr algn="ctr">
                        <a:defRPr sz="1800"/>
                      </a:pPr>
                      <a:r>
                        <a:rPr sz="1600">
                          <a:latin typeface="Arial"/>
                          <a:ea typeface="Arial"/>
                          <a:cs typeface="Arial"/>
                          <a:sym typeface="Arial"/>
                        </a:rPr>
                        <a:t>T11</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T9 (M7)</a:t>
                      </a:r>
                    </a:p>
                  </a:txBody>
                  <a:tcPr marL="0" marR="0" marT="0" marB="0" anchor="t" anchorCtr="0" horzOverflow="overflow"/>
                </a:tc>
              </a:tr>
              <a:tr h="370840">
                <a:tc>
                  <a:txBody>
                    <a:bodyPr/>
                    <a:lstStyle/>
                    <a:p>
                      <a:pPr algn="ctr">
                        <a:defRPr sz="1800"/>
                      </a:pPr>
                      <a:r>
                        <a:rPr sz="1600">
                          <a:latin typeface="Arial"/>
                          <a:ea typeface="Arial"/>
                          <a:cs typeface="Arial"/>
                          <a:sym typeface="Arial"/>
                        </a:rPr>
                        <a:t>T12</a:t>
                      </a:r>
                    </a:p>
                  </a:txBody>
                  <a:tcPr marL="0" marR="0" marT="0" marB="0" anchor="t" anchorCtr="0" horzOverflow="overflow"/>
                </a:tc>
                <a:tc>
                  <a:txBody>
                    <a:bodyPr/>
                    <a:lstStyle/>
                    <a:p>
                      <a:pPr algn="ctr">
                        <a:defRPr sz="1800"/>
                      </a:pPr>
                      <a:r>
                        <a:rPr sz="1600">
                          <a:latin typeface="Arial"/>
                          <a:ea typeface="Arial"/>
                          <a:cs typeface="Arial"/>
                          <a:sym typeface="Arial"/>
                        </a:rPr>
                        <a:t>20</a:t>
                      </a:r>
                    </a:p>
                  </a:txBody>
                  <a:tcPr marL="0" marR="0" marT="0" marB="0" anchor="t" anchorCtr="0" horzOverflow="overflow"/>
                </a:tc>
                <a:tc>
                  <a:txBody>
                    <a:bodyPr/>
                    <a:lstStyle/>
                    <a:p>
                      <a:pPr algn="ctr">
                        <a:defRPr sz="1800"/>
                      </a:pPr>
                      <a:r>
                        <a:rPr sz="1600">
                          <a:latin typeface="Arial"/>
                          <a:ea typeface="Arial"/>
                          <a:cs typeface="Arial"/>
                          <a:sym typeface="Arial"/>
                        </a:rPr>
                        <a:t>10</a:t>
                      </a:r>
                    </a:p>
                  </a:txBody>
                  <a:tcPr marL="0" marR="0" marT="0" marB="0" anchor="t" anchorCtr="0" horzOverflow="overflow"/>
                </a:tc>
                <a:tc>
                  <a:txBody>
                    <a:bodyPr/>
                    <a:lstStyle/>
                    <a:p>
                      <a:pPr algn="ctr">
                        <a:defRPr sz="1800"/>
                      </a:pPr>
                      <a:r>
                        <a:rPr sz="1600">
                          <a:latin typeface="Arial"/>
                          <a:ea typeface="Arial"/>
                          <a:cs typeface="Arial"/>
                          <a:sym typeface="Arial"/>
                        </a:rPr>
                        <a:t>T10, T11 (M8)</a:t>
                      </a:r>
                    </a:p>
                  </a:txBody>
                  <a:tcPr marL="0" marR="0" marT="0" marB="0" anchor="t" anchorCtr="0" horzOverflow="overflow"/>
                </a:tc>
              </a:tr>
            </a:tbl>
          </a:graphicData>
        </a:graphic>
      </p:graphicFrame>
      <p:sp>
        <p:nvSpPr>
          <p:cNvPr id="27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74" name="Title 1"/>
          <p:cNvSpPr txBox="1"/>
          <p:nvPr>
            <p:ph type="title"/>
          </p:nvPr>
        </p:nvSpPr>
        <p:spPr>
          <a:xfrm>
            <a:off x="457199" y="274638"/>
            <a:ext cx="7293234" cy="1143001"/>
          </a:xfrm>
          <a:prstGeom prst="rect">
            <a:avLst/>
          </a:prstGeom>
        </p:spPr>
        <p:txBody>
          <a:bodyPr/>
          <a:lstStyle/>
          <a:p>
            <a:pPr/>
            <a:r>
              <a:t>Activity bar chart </a:t>
            </a:r>
          </a:p>
        </p:txBody>
      </p:sp>
      <p:pic>
        <p:nvPicPr>
          <p:cNvPr id="275" name="Content Placeholder 5" descr="Content Placeholder 5"/>
          <p:cNvPicPr>
            <a:picLocks noChangeAspect="1"/>
          </p:cNvPicPr>
          <p:nvPr/>
        </p:nvPicPr>
        <p:blipFill>
          <a:blip r:embed="rId2">
            <a:extLst/>
          </a:blip>
          <a:stretch>
            <a:fillRect/>
          </a:stretch>
        </p:blipFill>
        <p:spPr>
          <a:xfrm>
            <a:off x="1535499" y="1600200"/>
            <a:ext cx="6115375" cy="5024483"/>
          </a:xfrm>
          <a:prstGeom prst="rect">
            <a:avLst/>
          </a:prstGeom>
          <a:ln w="12700">
            <a:miter lim="400000"/>
          </a:ln>
        </p:spPr>
      </p:pic>
      <p:sp>
        <p:nvSpPr>
          <p:cNvPr id="27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79" name="Title 1"/>
          <p:cNvSpPr txBox="1"/>
          <p:nvPr>
            <p:ph type="title"/>
          </p:nvPr>
        </p:nvSpPr>
        <p:spPr>
          <a:xfrm>
            <a:off x="457199" y="274638"/>
            <a:ext cx="7293234" cy="1143001"/>
          </a:xfrm>
          <a:prstGeom prst="rect">
            <a:avLst/>
          </a:prstGeom>
        </p:spPr>
        <p:txBody>
          <a:bodyPr/>
          <a:lstStyle/>
          <a:p>
            <a:pPr/>
            <a:r>
              <a:t>Staff allocation chart </a:t>
            </a:r>
          </a:p>
        </p:txBody>
      </p:sp>
      <p:sp>
        <p:nvSpPr>
          <p:cNvPr id="280"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1" name="Picture 7" descr="Picture 7"/>
          <p:cNvPicPr>
            <a:picLocks noChangeAspect="1"/>
          </p:cNvPicPr>
          <p:nvPr/>
        </p:nvPicPr>
        <p:blipFill>
          <a:blip r:embed="rId2">
            <a:extLst/>
          </a:blip>
          <a:stretch>
            <a:fillRect/>
          </a:stretch>
        </p:blipFill>
        <p:spPr>
          <a:xfrm>
            <a:off x="1516386" y="1735821"/>
            <a:ext cx="6234047" cy="4620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84" name="Title 1"/>
          <p:cNvSpPr txBox="1"/>
          <p:nvPr>
            <p:ph type="title"/>
          </p:nvPr>
        </p:nvSpPr>
        <p:spPr>
          <a:xfrm>
            <a:off x="457200" y="2417073"/>
            <a:ext cx="8229600" cy="1143001"/>
          </a:xfrm>
          <a:prstGeom prst="rect">
            <a:avLst/>
          </a:prstGeom>
        </p:spPr>
        <p:txBody>
          <a:bodyPr/>
          <a:lstStyle>
            <a:lvl1pPr algn="ctr"/>
          </a:lstStyle>
          <a:p>
            <a:pPr/>
            <a:r>
              <a:t>Agile planning</a:t>
            </a:r>
          </a:p>
        </p:txBody>
      </p:sp>
      <p:sp>
        <p:nvSpPr>
          <p:cNvPr id="28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Picture 2" descr="Picture 2"/>
          <p:cNvPicPr>
            <a:picLocks noChangeAspect="1"/>
          </p:cNvPicPr>
          <p:nvPr/>
        </p:nvPicPr>
        <p:blipFill>
          <a:blip r:embed="rId2">
            <a:extLst/>
          </a:blip>
          <a:stretch>
            <a:fillRect/>
          </a:stretch>
        </p:blipFill>
        <p:spPr>
          <a:xfrm>
            <a:off x="285750" y="3560073"/>
            <a:ext cx="8572500" cy="2686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89" name="Title 1"/>
          <p:cNvSpPr txBox="1"/>
          <p:nvPr>
            <p:ph type="title"/>
          </p:nvPr>
        </p:nvSpPr>
        <p:spPr>
          <a:xfrm>
            <a:off x="457199" y="274638"/>
            <a:ext cx="7293234" cy="1143001"/>
          </a:xfrm>
          <a:prstGeom prst="rect">
            <a:avLst/>
          </a:prstGeom>
        </p:spPr>
        <p:txBody>
          <a:bodyPr/>
          <a:lstStyle/>
          <a:p>
            <a:pPr/>
            <a:r>
              <a:t>Agile planning</a:t>
            </a:r>
          </a:p>
        </p:txBody>
      </p:sp>
      <p:sp>
        <p:nvSpPr>
          <p:cNvPr id="290" name="Content Placeholder 2"/>
          <p:cNvSpPr txBox="1"/>
          <p:nvPr>
            <p:ph type="body" idx="1"/>
          </p:nvPr>
        </p:nvSpPr>
        <p:spPr>
          <a:xfrm>
            <a:off x="457200" y="1600200"/>
            <a:ext cx="8229600" cy="4525963"/>
          </a:xfrm>
          <a:prstGeom prst="rect">
            <a:avLst/>
          </a:prstGeom>
        </p:spPr>
        <p:txBody>
          <a:bodyPr/>
          <a:lstStyle/>
          <a:p>
            <a:pPr/>
            <a:r>
              <a:t>Agile methods of software development are iterative approaches where the software is developed and delivered to customers in increments. </a:t>
            </a:r>
          </a:p>
          <a:p>
            <a:pPr/>
            <a:r>
              <a:t>Unlike plan-driven approaches, the functionality of these increments is not planned in advance but is decided during the development. </a:t>
            </a:r>
          </a:p>
          <a:p>
            <a:pPr lvl="1" marL="742950" indent="-285750">
              <a:spcBef>
                <a:spcPts val="300"/>
              </a:spcBef>
              <a:defRPr sz="2000"/>
            </a:pPr>
            <a:r>
              <a:t>The decision on what to include in an increment depends on progress and on the customer’s priorities. </a:t>
            </a:r>
          </a:p>
          <a:p>
            <a:pPr/>
            <a:r>
              <a:t>The customer’s priorities and requirements change so it makes sense to have a flexible plan that can accommodate these changes. </a:t>
            </a:r>
          </a:p>
        </p:txBody>
      </p:sp>
      <p:sp>
        <p:nvSpPr>
          <p:cNvPr id="29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94" name="Title 1"/>
          <p:cNvSpPr txBox="1"/>
          <p:nvPr>
            <p:ph type="title"/>
          </p:nvPr>
        </p:nvSpPr>
        <p:spPr>
          <a:xfrm>
            <a:off x="457199" y="274638"/>
            <a:ext cx="7293234" cy="1143001"/>
          </a:xfrm>
          <a:prstGeom prst="rect">
            <a:avLst/>
          </a:prstGeom>
        </p:spPr>
        <p:txBody>
          <a:bodyPr/>
          <a:lstStyle/>
          <a:p>
            <a:pPr/>
            <a:r>
              <a:t>Agile planning stages</a:t>
            </a:r>
          </a:p>
        </p:txBody>
      </p:sp>
      <p:sp>
        <p:nvSpPr>
          <p:cNvPr id="295" name="Content Placeholder 2"/>
          <p:cNvSpPr txBox="1"/>
          <p:nvPr>
            <p:ph type="body" idx="1"/>
          </p:nvPr>
        </p:nvSpPr>
        <p:spPr>
          <a:xfrm>
            <a:off x="457200" y="1600200"/>
            <a:ext cx="8229600" cy="4525963"/>
          </a:xfrm>
          <a:prstGeom prst="rect">
            <a:avLst/>
          </a:prstGeom>
        </p:spPr>
        <p:txBody>
          <a:bodyPr/>
          <a:lstStyle/>
          <a:p>
            <a:pPr/>
            <a:r>
              <a:t>Release planning, which looks ahead for several months and decides on the features that should be included in a release of a system.</a:t>
            </a:r>
          </a:p>
          <a:p>
            <a:pPr/>
            <a:r>
              <a:t>Iteration planning, which has a shorter term outlook, and focuses on planning the next increment of a system. This is typically 2-4 weeks of work for the team.</a:t>
            </a:r>
          </a:p>
        </p:txBody>
      </p:sp>
      <p:sp>
        <p:nvSpPr>
          <p:cNvPr id="29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29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0" name="Picture 4" descr="Picture 4"/>
          <p:cNvPicPr>
            <a:picLocks noChangeAspect="1"/>
          </p:cNvPicPr>
          <p:nvPr/>
        </p:nvPicPr>
        <p:blipFill>
          <a:blip r:embed="rId2">
            <a:extLst/>
          </a:blip>
          <a:stretch>
            <a:fillRect/>
          </a:stretch>
        </p:blipFill>
        <p:spPr>
          <a:xfrm>
            <a:off x="0" y="1666568"/>
            <a:ext cx="9098416" cy="33183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itle 1"/>
          <p:cNvSpPr txBox="1"/>
          <p:nvPr>
            <p:ph type="title"/>
          </p:nvPr>
        </p:nvSpPr>
        <p:spPr>
          <a:xfrm>
            <a:off x="457199" y="274638"/>
            <a:ext cx="7293234" cy="1143001"/>
          </a:xfrm>
          <a:prstGeom prst="rect">
            <a:avLst/>
          </a:prstGeom>
        </p:spPr>
        <p:txBody>
          <a:bodyPr/>
          <a:lstStyle/>
          <a:p>
            <a:pPr/>
            <a:r>
              <a:t>Normal Monthly Release</a:t>
            </a:r>
          </a:p>
        </p:txBody>
      </p:sp>
      <p:grpSp>
        <p:nvGrpSpPr>
          <p:cNvPr id="305" name="Rectangle 3"/>
          <p:cNvGrpSpPr/>
          <p:nvPr/>
        </p:nvGrpSpPr>
        <p:grpSpPr>
          <a:xfrm>
            <a:off x="3102222" y="2686779"/>
            <a:ext cx="2978663" cy="230128"/>
            <a:chOff x="0" y="-1"/>
            <a:chExt cx="2978662" cy="230127"/>
          </a:xfrm>
        </p:grpSpPr>
        <p:sp>
          <p:nvSpPr>
            <p:cNvPr id="303" name="Rectangle"/>
            <p:cNvSpPr/>
            <p:nvPr/>
          </p:nvSpPr>
          <p:spPr>
            <a:xfrm>
              <a:off x="-1" y="-2"/>
              <a:ext cx="2978663" cy="230129"/>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04" name="Development"/>
            <p:cNvSpPr txBox="1"/>
            <p:nvPr/>
          </p:nvSpPr>
          <p:spPr>
            <a:xfrm>
              <a:off x="58418" y="12105"/>
              <a:ext cx="2861824"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Development</a:t>
              </a:r>
            </a:p>
          </p:txBody>
        </p:sp>
      </p:grpSp>
      <p:grpSp>
        <p:nvGrpSpPr>
          <p:cNvPr id="308" name="Rectangle 4"/>
          <p:cNvGrpSpPr/>
          <p:nvPr/>
        </p:nvGrpSpPr>
        <p:grpSpPr>
          <a:xfrm>
            <a:off x="3102222" y="2920784"/>
            <a:ext cx="2978664" cy="230128"/>
            <a:chOff x="0" y="-1"/>
            <a:chExt cx="2978662" cy="230127"/>
          </a:xfrm>
        </p:grpSpPr>
        <p:sp>
          <p:nvSpPr>
            <p:cNvPr id="306" name="Rectangle"/>
            <p:cNvSpPr/>
            <p:nvPr/>
          </p:nvSpPr>
          <p:spPr>
            <a:xfrm>
              <a:off x="-1" y="-2"/>
              <a:ext cx="2978664" cy="230129"/>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07" name="Daily QA Builds and Testing"/>
            <p:cNvSpPr txBox="1"/>
            <p:nvPr/>
          </p:nvSpPr>
          <p:spPr>
            <a:xfrm>
              <a:off x="58419" y="12105"/>
              <a:ext cx="2861823"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Daily QA Builds and Testing</a:t>
              </a:r>
            </a:p>
          </p:txBody>
        </p:sp>
      </p:grpSp>
      <p:grpSp>
        <p:nvGrpSpPr>
          <p:cNvPr id="311" name="Rectangle 5"/>
          <p:cNvGrpSpPr/>
          <p:nvPr/>
        </p:nvGrpSpPr>
        <p:grpSpPr>
          <a:xfrm>
            <a:off x="6080881" y="2920784"/>
            <a:ext cx="1588210" cy="230128"/>
            <a:chOff x="0" y="-1"/>
            <a:chExt cx="1588209" cy="230127"/>
          </a:xfrm>
        </p:grpSpPr>
        <p:sp>
          <p:nvSpPr>
            <p:cNvPr id="309" name="Rectangle"/>
            <p:cNvSpPr/>
            <p:nvPr/>
          </p:nvSpPr>
          <p:spPr>
            <a:xfrm>
              <a:off x="-1" y="-2"/>
              <a:ext cx="1588211" cy="230129"/>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10" name="QA Regression Testing"/>
            <p:cNvSpPr txBox="1"/>
            <p:nvPr/>
          </p:nvSpPr>
          <p:spPr>
            <a:xfrm>
              <a:off x="58419" y="12105"/>
              <a:ext cx="1471371"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QA Regression Testing </a:t>
              </a:r>
            </a:p>
          </p:txBody>
        </p:sp>
      </p:grpSp>
      <p:grpSp>
        <p:nvGrpSpPr>
          <p:cNvPr id="314" name="Rectangle: Rounded Corners 13"/>
          <p:cNvGrpSpPr/>
          <p:nvPr/>
        </p:nvGrpSpPr>
        <p:grpSpPr>
          <a:xfrm>
            <a:off x="109574" y="2062595"/>
            <a:ext cx="2985656" cy="533402"/>
            <a:chOff x="0" y="0"/>
            <a:chExt cx="2985655" cy="533401"/>
          </a:xfrm>
        </p:grpSpPr>
        <p:sp>
          <p:nvSpPr>
            <p:cNvPr id="312" name="Rounded Rectangle"/>
            <p:cNvSpPr/>
            <p:nvPr/>
          </p:nvSpPr>
          <p:spPr>
            <a:xfrm>
              <a:off x="0" y="0"/>
              <a:ext cx="2985656" cy="533402"/>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13" name="Monthly Sprint 1"/>
            <p:cNvSpPr txBox="1"/>
            <p:nvPr/>
          </p:nvSpPr>
          <p:spPr>
            <a:xfrm>
              <a:off x="84457" y="137599"/>
              <a:ext cx="2816742"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Monthly Sprint 1</a:t>
              </a:r>
            </a:p>
          </p:txBody>
        </p:sp>
      </p:grpSp>
      <p:grpSp>
        <p:nvGrpSpPr>
          <p:cNvPr id="317" name="Rectangle: Rounded Corners 14"/>
          <p:cNvGrpSpPr/>
          <p:nvPr/>
        </p:nvGrpSpPr>
        <p:grpSpPr>
          <a:xfrm>
            <a:off x="3095229" y="2047275"/>
            <a:ext cx="2985657" cy="533402"/>
            <a:chOff x="0" y="0"/>
            <a:chExt cx="2985655" cy="533401"/>
          </a:xfrm>
        </p:grpSpPr>
        <p:sp>
          <p:nvSpPr>
            <p:cNvPr id="315" name="Rounded Rectangle"/>
            <p:cNvSpPr/>
            <p:nvPr/>
          </p:nvSpPr>
          <p:spPr>
            <a:xfrm>
              <a:off x="0" y="0"/>
              <a:ext cx="2985656" cy="533402"/>
            </a:xfrm>
            <a:prstGeom prst="roundRect">
              <a:avLst>
                <a:gd name="adj" fmla="val 16667"/>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16" name="Monthly Sprint 2"/>
            <p:cNvSpPr txBox="1"/>
            <p:nvPr/>
          </p:nvSpPr>
          <p:spPr>
            <a:xfrm>
              <a:off x="84457" y="137599"/>
              <a:ext cx="2816742"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Monthly Sprint 2</a:t>
              </a:r>
            </a:p>
          </p:txBody>
        </p:sp>
      </p:grpSp>
      <p:grpSp>
        <p:nvGrpSpPr>
          <p:cNvPr id="320" name="Rectangle: Rounded Corners 15"/>
          <p:cNvGrpSpPr/>
          <p:nvPr/>
        </p:nvGrpSpPr>
        <p:grpSpPr>
          <a:xfrm>
            <a:off x="6080883" y="2047275"/>
            <a:ext cx="2985657" cy="533402"/>
            <a:chOff x="0" y="0"/>
            <a:chExt cx="2985655" cy="533401"/>
          </a:xfrm>
        </p:grpSpPr>
        <p:sp>
          <p:nvSpPr>
            <p:cNvPr id="318" name="Rounded Rectangle"/>
            <p:cNvSpPr/>
            <p:nvPr/>
          </p:nvSpPr>
          <p:spPr>
            <a:xfrm>
              <a:off x="0" y="0"/>
              <a:ext cx="2985656" cy="533402"/>
            </a:xfrm>
            <a:prstGeom prst="roundRect">
              <a:avLst>
                <a:gd name="adj" fmla="val 16667"/>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19" name="Monthly Sprint 3"/>
            <p:cNvSpPr txBox="1"/>
            <p:nvPr/>
          </p:nvSpPr>
          <p:spPr>
            <a:xfrm>
              <a:off x="84457" y="137599"/>
              <a:ext cx="2816742"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Monthly Sprint 3</a:t>
              </a:r>
            </a:p>
          </p:txBody>
        </p:sp>
      </p:grpSp>
      <p:grpSp>
        <p:nvGrpSpPr>
          <p:cNvPr id="323" name="Rectangle 16"/>
          <p:cNvGrpSpPr/>
          <p:nvPr/>
        </p:nvGrpSpPr>
        <p:grpSpPr>
          <a:xfrm>
            <a:off x="109573" y="2686780"/>
            <a:ext cx="2985658" cy="464130"/>
            <a:chOff x="0" y="0"/>
            <a:chExt cx="2985656" cy="464128"/>
          </a:xfrm>
        </p:grpSpPr>
        <p:sp>
          <p:nvSpPr>
            <p:cNvPr id="321" name="Rectangle"/>
            <p:cNvSpPr/>
            <p:nvPr/>
          </p:nvSpPr>
          <p:spPr>
            <a:xfrm>
              <a:off x="-1" y="-1"/>
              <a:ext cx="2985658" cy="464130"/>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22" name="Product and BA Evaluation"/>
            <p:cNvSpPr txBox="1"/>
            <p:nvPr/>
          </p:nvSpPr>
          <p:spPr>
            <a:xfrm>
              <a:off x="58418" y="129106"/>
              <a:ext cx="2868820" cy="205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Product and BA Evaluation</a:t>
              </a:r>
            </a:p>
          </p:txBody>
        </p:sp>
      </p:grpSp>
      <p:grpSp>
        <p:nvGrpSpPr>
          <p:cNvPr id="326" name="Rectangle 19"/>
          <p:cNvGrpSpPr/>
          <p:nvPr/>
        </p:nvGrpSpPr>
        <p:grpSpPr>
          <a:xfrm>
            <a:off x="7669089" y="2685282"/>
            <a:ext cx="1390455" cy="466069"/>
            <a:chOff x="0" y="-1"/>
            <a:chExt cx="1390453" cy="466068"/>
          </a:xfrm>
        </p:grpSpPr>
        <p:sp>
          <p:nvSpPr>
            <p:cNvPr id="324" name="Rectangle"/>
            <p:cNvSpPr/>
            <p:nvPr/>
          </p:nvSpPr>
          <p:spPr>
            <a:xfrm>
              <a:off x="-1" y="-2"/>
              <a:ext cx="1390454" cy="466069"/>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25" name="User Acceptance Testing"/>
            <p:cNvSpPr txBox="1"/>
            <p:nvPr/>
          </p:nvSpPr>
          <p:spPr>
            <a:xfrm>
              <a:off x="58420" y="130075"/>
              <a:ext cx="1273614"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User Acceptance Testing</a:t>
              </a:r>
            </a:p>
          </p:txBody>
        </p:sp>
      </p:grpSp>
      <p:grpSp>
        <p:nvGrpSpPr>
          <p:cNvPr id="329" name="Rectangle 23"/>
          <p:cNvGrpSpPr/>
          <p:nvPr/>
        </p:nvGrpSpPr>
        <p:grpSpPr>
          <a:xfrm>
            <a:off x="6080881" y="2627539"/>
            <a:ext cx="1588210" cy="345612"/>
            <a:chOff x="0" y="0"/>
            <a:chExt cx="1588209" cy="345611"/>
          </a:xfrm>
        </p:grpSpPr>
        <p:sp>
          <p:nvSpPr>
            <p:cNvPr id="327" name="Rectangle"/>
            <p:cNvSpPr/>
            <p:nvPr/>
          </p:nvSpPr>
          <p:spPr>
            <a:xfrm>
              <a:off x="-1" y="57744"/>
              <a:ext cx="1588211" cy="230126"/>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28" name="Dev Resolution of QA Found Issues"/>
            <p:cNvSpPr txBox="1"/>
            <p:nvPr/>
          </p:nvSpPr>
          <p:spPr>
            <a:xfrm>
              <a:off x="58419" y="0"/>
              <a:ext cx="1471371" cy="345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Dev Resolution of QA Found Issues</a:t>
              </a:r>
            </a:p>
          </p:txBody>
        </p:sp>
      </p:grpSp>
      <p:grpSp>
        <p:nvGrpSpPr>
          <p:cNvPr id="332" name="Rectangle 29"/>
          <p:cNvGrpSpPr/>
          <p:nvPr/>
        </p:nvGrpSpPr>
        <p:grpSpPr>
          <a:xfrm>
            <a:off x="116569" y="3291551"/>
            <a:ext cx="2985658" cy="232068"/>
            <a:chOff x="0" y="0"/>
            <a:chExt cx="2985656" cy="232067"/>
          </a:xfrm>
        </p:grpSpPr>
        <p:sp>
          <p:nvSpPr>
            <p:cNvPr id="330" name="Rectangle"/>
            <p:cNvSpPr/>
            <p:nvPr/>
          </p:nvSpPr>
          <p:spPr>
            <a:xfrm>
              <a:off x="-1" y="-1"/>
              <a:ext cx="2985658" cy="232068"/>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31" name="Development"/>
            <p:cNvSpPr txBox="1"/>
            <p:nvPr/>
          </p:nvSpPr>
          <p:spPr>
            <a:xfrm>
              <a:off x="58418" y="13075"/>
              <a:ext cx="2868820"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Development</a:t>
              </a:r>
            </a:p>
          </p:txBody>
        </p:sp>
      </p:grpSp>
      <p:grpSp>
        <p:nvGrpSpPr>
          <p:cNvPr id="335" name="Rectangle 30"/>
          <p:cNvGrpSpPr/>
          <p:nvPr/>
        </p:nvGrpSpPr>
        <p:grpSpPr>
          <a:xfrm>
            <a:off x="123563" y="3527496"/>
            <a:ext cx="2978664" cy="230128"/>
            <a:chOff x="0" y="-1"/>
            <a:chExt cx="2978662" cy="230127"/>
          </a:xfrm>
        </p:grpSpPr>
        <p:sp>
          <p:nvSpPr>
            <p:cNvPr id="333" name="Rectangle"/>
            <p:cNvSpPr/>
            <p:nvPr/>
          </p:nvSpPr>
          <p:spPr>
            <a:xfrm>
              <a:off x="-1" y="-2"/>
              <a:ext cx="2978664" cy="230129"/>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34" name="Daily QA Builds and Testing"/>
            <p:cNvSpPr txBox="1"/>
            <p:nvPr/>
          </p:nvSpPr>
          <p:spPr>
            <a:xfrm>
              <a:off x="58419" y="12105"/>
              <a:ext cx="2861823"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Daily QA Builds and Testing</a:t>
              </a:r>
            </a:p>
          </p:txBody>
        </p:sp>
      </p:grpSp>
      <p:grpSp>
        <p:nvGrpSpPr>
          <p:cNvPr id="338" name="Rectangle 31"/>
          <p:cNvGrpSpPr/>
          <p:nvPr/>
        </p:nvGrpSpPr>
        <p:grpSpPr>
          <a:xfrm>
            <a:off x="3102223" y="3525555"/>
            <a:ext cx="1588210" cy="232068"/>
            <a:chOff x="0" y="0"/>
            <a:chExt cx="1588209" cy="232067"/>
          </a:xfrm>
        </p:grpSpPr>
        <p:sp>
          <p:nvSpPr>
            <p:cNvPr id="336" name="Rectangle"/>
            <p:cNvSpPr/>
            <p:nvPr/>
          </p:nvSpPr>
          <p:spPr>
            <a:xfrm>
              <a:off x="-1" y="-1"/>
              <a:ext cx="1588211" cy="232068"/>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37" name="QA Regression Testing"/>
            <p:cNvSpPr txBox="1"/>
            <p:nvPr/>
          </p:nvSpPr>
          <p:spPr>
            <a:xfrm>
              <a:off x="58419" y="13075"/>
              <a:ext cx="1471371"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QA Regression Testing </a:t>
              </a:r>
            </a:p>
          </p:txBody>
        </p:sp>
      </p:grpSp>
      <p:grpSp>
        <p:nvGrpSpPr>
          <p:cNvPr id="341" name="Rectangle 32"/>
          <p:cNvGrpSpPr/>
          <p:nvPr/>
        </p:nvGrpSpPr>
        <p:grpSpPr>
          <a:xfrm>
            <a:off x="4690431" y="3291551"/>
            <a:ext cx="1390454" cy="466072"/>
            <a:chOff x="0" y="-1"/>
            <a:chExt cx="1390453" cy="466071"/>
          </a:xfrm>
        </p:grpSpPr>
        <p:sp>
          <p:nvSpPr>
            <p:cNvPr id="339" name="Rectangle"/>
            <p:cNvSpPr/>
            <p:nvPr/>
          </p:nvSpPr>
          <p:spPr>
            <a:xfrm>
              <a:off x="-1" y="-2"/>
              <a:ext cx="1390454" cy="46607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40" name="User Acceptance Testing"/>
            <p:cNvSpPr txBox="1"/>
            <p:nvPr/>
          </p:nvSpPr>
          <p:spPr>
            <a:xfrm>
              <a:off x="58420" y="130077"/>
              <a:ext cx="1273614"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User Acceptance Testing</a:t>
              </a:r>
            </a:p>
          </p:txBody>
        </p:sp>
      </p:grpSp>
      <p:grpSp>
        <p:nvGrpSpPr>
          <p:cNvPr id="344" name="Rectangle 39"/>
          <p:cNvGrpSpPr/>
          <p:nvPr/>
        </p:nvGrpSpPr>
        <p:grpSpPr>
          <a:xfrm>
            <a:off x="6087876" y="3892447"/>
            <a:ext cx="2985657" cy="233566"/>
            <a:chOff x="0" y="-1"/>
            <a:chExt cx="2985656" cy="233565"/>
          </a:xfrm>
        </p:grpSpPr>
        <p:sp>
          <p:nvSpPr>
            <p:cNvPr id="342" name="Rectangle"/>
            <p:cNvSpPr/>
            <p:nvPr/>
          </p:nvSpPr>
          <p:spPr>
            <a:xfrm>
              <a:off x="-1" y="-2"/>
              <a:ext cx="2985658" cy="233566"/>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43" name="Development"/>
            <p:cNvSpPr txBox="1"/>
            <p:nvPr/>
          </p:nvSpPr>
          <p:spPr>
            <a:xfrm>
              <a:off x="58418" y="13824"/>
              <a:ext cx="2868820"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Development</a:t>
              </a:r>
            </a:p>
          </p:txBody>
        </p:sp>
      </p:grpSp>
      <p:grpSp>
        <p:nvGrpSpPr>
          <p:cNvPr id="347" name="Rectangle 40"/>
          <p:cNvGrpSpPr/>
          <p:nvPr/>
        </p:nvGrpSpPr>
        <p:grpSpPr>
          <a:xfrm>
            <a:off x="6087875" y="4126449"/>
            <a:ext cx="2985657" cy="230128"/>
            <a:chOff x="-1" y="-1"/>
            <a:chExt cx="2985656" cy="230127"/>
          </a:xfrm>
        </p:grpSpPr>
        <p:sp>
          <p:nvSpPr>
            <p:cNvPr id="345" name="Rectangle"/>
            <p:cNvSpPr/>
            <p:nvPr/>
          </p:nvSpPr>
          <p:spPr>
            <a:xfrm>
              <a:off x="-2" y="-2"/>
              <a:ext cx="2985658" cy="230129"/>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46" name="Daily QA Builds and Testing"/>
            <p:cNvSpPr txBox="1"/>
            <p:nvPr/>
          </p:nvSpPr>
          <p:spPr>
            <a:xfrm>
              <a:off x="58419" y="12105"/>
              <a:ext cx="2868816" cy="205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Daily QA Builds and Testing</a:t>
              </a:r>
            </a:p>
          </p:txBody>
        </p:sp>
      </p:grpSp>
      <p:grpSp>
        <p:nvGrpSpPr>
          <p:cNvPr id="350" name="Rectangle 41"/>
          <p:cNvGrpSpPr/>
          <p:nvPr/>
        </p:nvGrpSpPr>
        <p:grpSpPr>
          <a:xfrm>
            <a:off x="3102222" y="3892448"/>
            <a:ext cx="2985658" cy="464130"/>
            <a:chOff x="0" y="0"/>
            <a:chExt cx="2985656" cy="464128"/>
          </a:xfrm>
        </p:grpSpPr>
        <p:sp>
          <p:nvSpPr>
            <p:cNvPr id="348" name="Rectangle"/>
            <p:cNvSpPr/>
            <p:nvPr/>
          </p:nvSpPr>
          <p:spPr>
            <a:xfrm>
              <a:off x="-1" y="-1"/>
              <a:ext cx="2985658" cy="464130"/>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49" name="Product and BA Evaluation"/>
            <p:cNvSpPr txBox="1"/>
            <p:nvPr/>
          </p:nvSpPr>
          <p:spPr>
            <a:xfrm>
              <a:off x="58418" y="129106"/>
              <a:ext cx="2868820" cy="205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Product and BA Evaluation</a:t>
              </a:r>
            </a:p>
          </p:txBody>
        </p:sp>
      </p:grpSp>
      <p:grpSp>
        <p:nvGrpSpPr>
          <p:cNvPr id="353" name="Rectangle 45"/>
          <p:cNvGrpSpPr/>
          <p:nvPr/>
        </p:nvGrpSpPr>
        <p:grpSpPr>
          <a:xfrm>
            <a:off x="6094869" y="4528770"/>
            <a:ext cx="2985657" cy="464130"/>
            <a:chOff x="0" y="0"/>
            <a:chExt cx="2985656" cy="464128"/>
          </a:xfrm>
        </p:grpSpPr>
        <p:sp>
          <p:nvSpPr>
            <p:cNvPr id="351" name="Rectangle"/>
            <p:cNvSpPr/>
            <p:nvPr/>
          </p:nvSpPr>
          <p:spPr>
            <a:xfrm>
              <a:off x="-1" y="-1"/>
              <a:ext cx="2985658" cy="464130"/>
            </a:xfrm>
            <a:prstGeom prst="rect">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52" name="Product and BA Evaluation"/>
            <p:cNvSpPr txBox="1"/>
            <p:nvPr/>
          </p:nvSpPr>
          <p:spPr>
            <a:xfrm>
              <a:off x="58418" y="129106"/>
              <a:ext cx="2868820" cy="205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Product and BA Evaluation</a:t>
              </a:r>
            </a:p>
          </p:txBody>
        </p:sp>
      </p:grpSp>
      <p:grpSp>
        <p:nvGrpSpPr>
          <p:cNvPr id="356" name="Rectangle 33"/>
          <p:cNvGrpSpPr/>
          <p:nvPr/>
        </p:nvGrpSpPr>
        <p:grpSpPr>
          <a:xfrm>
            <a:off x="3102223" y="3234777"/>
            <a:ext cx="1588210" cy="345613"/>
            <a:chOff x="0" y="0"/>
            <a:chExt cx="1588209" cy="345611"/>
          </a:xfrm>
        </p:grpSpPr>
        <p:sp>
          <p:nvSpPr>
            <p:cNvPr id="354" name="Rectangle"/>
            <p:cNvSpPr/>
            <p:nvPr/>
          </p:nvSpPr>
          <p:spPr>
            <a:xfrm>
              <a:off x="-1" y="56774"/>
              <a:ext cx="1588211" cy="232068"/>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55" name="Dev Resolution of QA Found Issues"/>
            <p:cNvSpPr txBox="1"/>
            <p:nvPr/>
          </p:nvSpPr>
          <p:spPr>
            <a:xfrm>
              <a:off x="58419" y="-1"/>
              <a:ext cx="1471371" cy="345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900">
                  <a:solidFill>
                    <a:srgbClr val="FFFFFF"/>
                  </a:solidFill>
                </a:defRPr>
              </a:lvl1pPr>
            </a:lstStyle>
            <a:p>
              <a:pPr/>
              <a:r>
                <a:t>Dev Resolution of QA Found Issues</a:t>
              </a:r>
            </a:p>
          </p:txBody>
        </p:sp>
      </p:grpSp>
      <p:sp>
        <p:nvSpPr>
          <p:cNvPr id="357" name="Content Placeholder 6"/>
          <p:cNvSpPr txBox="1"/>
          <p:nvPr>
            <p:ph type="body" idx="1"/>
          </p:nvPr>
        </p:nvSpPr>
        <p:spPr>
          <a:xfrm>
            <a:off x="457200" y="1600200"/>
            <a:ext cx="8229600" cy="4525963"/>
          </a:xfrm>
          <a:prstGeom prst="rect">
            <a:avLst/>
          </a:prstGeom>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Title 1"/>
          <p:cNvSpPr txBox="1"/>
          <p:nvPr>
            <p:ph type="title"/>
          </p:nvPr>
        </p:nvSpPr>
        <p:spPr>
          <a:xfrm>
            <a:off x="457199" y="274638"/>
            <a:ext cx="7293234" cy="1143001"/>
          </a:xfrm>
          <a:prstGeom prst="rect">
            <a:avLst/>
          </a:prstGeom>
        </p:spPr>
        <p:txBody>
          <a:bodyPr/>
          <a:lstStyle/>
          <a:p>
            <a:pPr/>
            <a:r>
              <a:t>Sprint Example</a:t>
            </a:r>
          </a:p>
        </p:txBody>
      </p:sp>
      <p:sp>
        <p:nvSpPr>
          <p:cNvPr id="360" name="Straight Connector 3"/>
          <p:cNvSpPr/>
          <p:nvPr/>
        </p:nvSpPr>
        <p:spPr>
          <a:xfrm>
            <a:off x="4624020" y="2212801"/>
            <a:ext cx="2" cy="1229499"/>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grpSp>
        <p:nvGrpSpPr>
          <p:cNvPr id="363" name="Rectangle 4"/>
          <p:cNvGrpSpPr/>
          <p:nvPr/>
        </p:nvGrpSpPr>
        <p:grpSpPr>
          <a:xfrm>
            <a:off x="1929781" y="2412905"/>
            <a:ext cx="3509321" cy="407775"/>
            <a:chOff x="0" y="0"/>
            <a:chExt cx="3509319" cy="407773"/>
          </a:xfrm>
        </p:grpSpPr>
        <p:sp>
          <p:nvSpPr>
            <p:cNvPr id="361" name="Rectangle"/>
            <p:cNvSpPr/>
            <p:nvPr/>
          </p:nvSpPr>
          <p:spPr>
            <a:xfrm>
              <a:off x="0" y="-1"/>
              <a:ext cx="3509321" cy="407775"/>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62" name="Development"/>
            <p:cNvSpPr txBox="1"/>
            <p:nvPr/>
          </p:nvSpPr>
          <p:spPr>
            <a:xfrm>
              <a:off x="58420" y="74785"/>
              <a:ext cx="3392480"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Development</a:t>
              </a:r>
            </a:p>
          </p:txBody>
        </p:sp>
      </p:grpSp>
      <p:grpSp>
        <p:nvGrpSpPr>
          <p:cNvPr id="366" name="Rectangle 5"/>
          <p:cNvGrpSpPr/>
          <p:nvPr/>
        </p:nvGrpSpPr>
        <p:grpSpPr>
          <a:xfrm>
            <a:off x="1929779" y="2820677"/>
            <a:ext cx="3485372" cy="407775"/>
            <a:chOff x="0" y="0"/>
            <a:chExt cx="3485370" cy="407773"/>
          </a:xfrm>
        </p:grpSpPr>
        <p:sp>
          <p:nvSpPr>
            <p:cNvPr id="364" name="Rectangle"/>
            <p:cNvSpPr/>
            <p:nvPr/>
          </p:nvSpPr>
          <p:spPr>
            <a:xfrm>
              <a:off x="-1" y="-1"/>
              <a:ext cx="3485372" cy="407775"/>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65" name="Daily QA Builds and Testing"/>
            <p:cNvSpPr txBox="1"/>
            <p:nvPr/>
          </p:nvSpPr>
          <p:spPr>
            <a:xfrm>
              <a:off x="58418" y="74785"/>
              <a:ext cx="3368532"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Daily QA Builds and Testing</a:t>
              </a:r>
            </a:p>
          </p:txBody>
        </p:sp>
      </p:grpSp>
      <p:grpSp>
        <p:nvGrpSpPr>
          <p:cNvPr id="369" name="Rectangle 6"/>
          <p:cNvGrpSpPr/>
          <p:nvPr/>
        </p:nvGrpSpPr>
        <p:grpSpPr>
          <a:xfrm>
            <a:off x="5427120" y="2820677"/>
            <a:ext cx="2036874" cy="407775"/>
            <a:chOff x="0" y="0"/>
            <a:chExt cx="2036872" cy="407773"/>
          </a:xfrm>
        </p:grpSpPr>
        <p:sp>
          <p:nvSpPr>
            <p:cNvPr id="367" name="Rectangle"/>
            <p:cNvSpPr/>
            <p:nvPr/>
          </p:nvSpPr>
          <p:spPr>
            <a:xfrm>
              <a:off x="-1" y="-1"/>
              <a:ext cx="2036874" cy="407775"/>
            </a:xfrm>
            <a:prstGeom prst="rect">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68" name="QA Regression Testing"/>
            <p:cNvSpPr txBox="1"/>
            <p:nvPr/>
          </p:nvSpPr>
          <p:spPr>
            <a:xfrm>
              <a:off x="58419" y="74785"/>
              <a:ext cx="1920034" cy="25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QA Regression Testing </a:t>
              </a:r>
            </a:p>
          </p:txBody>
        </p:sp>
      </p:grpSp>
      <p:sp>
        <p:nvSpPr>
          <p:cNvPr id="370" name="Straight Connector 7"/>
          <p:cNvSpPr/>
          <p:nvPr/>
        </p:nvSpPr>
        <p:spPr>
          <a:xfrm flipH="1">
            <a:off x="1905063" y="2205930"/>
            <a:ext cx="2" cy="1229499"/>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71" name="TextBox 9"/>
          <p:cNvSpPr txBox="1"/>
          <p:nvPr/>
        </p:nvSpPr>
        <p:spPr>
          <a:xfrm>
            <a:off x="1575448" y="3435428"/>
            <a:ext cx="951166" cy="664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300"/>
            </a:lvl1pPr>
          </a:lstStyle>
          <a:p>
            <a:pPr/>
            <a:r>
              <a:t>Cases Finalized 10/6/17</a:t>
            </a:r>
          </a:p>
        </p:txBody>
      </p:sp>
      <p:sp>
        <p:nvSpPr>
          <p:cNvPr id="372" name="TextBox 10"/>
          <p:cNvSpPr txBox="1"/>
          <p:nvPr/>
        </p:nvSpPr>
        <p:spPr>
          <a:xfrm>
            <a:off x="5218071" y="3435428"/>
            <a:ext cx="878793" cy="664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300"/>
            </a:pPr>
            <a:r>
              <a:t>Code Freeze</a:t>
            </a:r>
          </a:p>
          <a:p>
            <a:pPr>
              <a:defRPr sz="1300"/>
            </a:pPr>
            <a:r>
              <a:t>11/3/17</a:t>
            </a:r>
          </a:p>
        </p:txBody>
      </p:sp>
      <p:sp>
        <p:nvSpPr>
          <p:cNvPr id="373" name="TextBox 11"/>
          <p:cNvSpPr txBox="1"/>
          <p:nvPr/>
        </p:nvSpPr>
        <p:spPr>
          <a:xfrm>
            <a:off x="7270253" y="3435426"/>
            <a:ext cx="781625" cy="4614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300"/>
            </a:lvl1pPr>
          </a:lstStyle>
          <a:p>
            <a:pPr/>
            <a:r>
              <a:t>UAT 11/20/17</a:t>
            </a:r>
          </a:p>
        </p:txBody>
      </p:sp>
      <p:sp>
        <p:nvSpPr>
          <p:cNvPr id="374" name="TextBox 12"/>
          <p:cNvSpPr txBox="1"/>
          <p:nvPr/>
        </p:nvSpPr>
        <p:spPr>
          <a:xfrm>
            <a:off x="421057" y="1848268"/>
            <a:ext cx="8428495" cy="2582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300"/>
            </a:lvl1pPr>
          </a:lstStyle>
          <a:p>
            <a:pPr/>
            <a:r>
              <a:t>Monthly Sprint Example 17.12 (December)</a:t>
            </a:r>
          </a:p>
        </p:txBody>
      </p:sp>
      <p:grpSp>
        <p:nvGrpSpPr>
          <p:cNvPr id="377" name="Rectangle 13"/>
          <p:cNvGrpSpPr/>
          <p:nvPr/>
        </p:nvGrpSpPr>
        <p:grpSpPr>
          <a:xfrm>
            <a:off x="203757" y="2412905"/>
            <a:ext cx="1676595" cy="822422"/>
            <a:chOff x="0" y="0"/>
            <a:chExt cx="1676594" cy="822421"/>
          </a:xfrm>
        </p:grpSpPr>
        <p:sp>
          <p:nvSpPr>
            <p:cNvPr id="375" name="Rectangle"/>
            <p:cNvSpPr/>
            <p:nvPr/>
          </p:nvSpPr>
          <p:spPr>
            <a:xfrm>
              <a:off x="0" y="-1"/>
              <a:ext cx="1676595" cy="822422"/>
            </a:xfrm>
            <a:prstGeom prst="rect">
              <a:avLst/>
            </a:prstGeom>
            <a:solidFill>
              <a:schemeClr val="accent2"/>
            </a:solidFill>
            <a:ln w="25400" cap="flat">
              <a:solidFill>
                <a:srgbClr val="8C3A38"/>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76" name="Product and BA Evaluation"/>
            <p:cNvSpPr txBox="1"/>
            <p:nvPr/>
          </p:nvSpPr>
          <p:spPr>
            <a:xfrm>
              <a:off x="58420" y="180508"/>
              <a:ext cx="1559756" cy="46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Product and BA Evaluation</a:t>
              </a:r>
            </a:p>
          </p:txBody>
        </p:sp>
      </p:grpSp>
      <p:grpSp>
        <p:nvGrpSpPr>
          <p:cNvPr id="380" name="Rectangle 14"/>
          <p:cNvGrpSpPr/>
          <p:nvPr/>
        </p:nvGrpSpPr>
        <p:grpSpPr>
          <a:xfrm>
            <a:off x="7494126" y="2412904"/>
            <a:ext cx="1401148" cy="815547"/>
            <a:chOff x="-1" y="0"/>
            <a:chExt cx="1401147" cy="815546"/>
          </a:xfrm>
        </p:grpSpPr>
        <p:sp>
          <p:nvSpPr>
            <p:cNvPr id="378" name="Rectangle"/>
            <p:cNvSpPr/>
            <p:nvPr/>
          </p:nvSpPr>
          <p:spPr>
            <a:xfrm>
              <a:off x="-2" y="-1"/>
              <a:ext cx="1401148" cy="815548"/>
            </a:xfrm>
            <a:prstGeom prst="rect">
              <a:avLst/>
            </a:prstGeom>
            <a:solidFill>
              <a:schemeClr val="accent5"/>
            </a:solidFill>
            <a:ln w="25400" cap="flat">
              <a:solidFill>
                <a:srgbClr val="377E90"/>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79" name="User Acceptance Testing"/>
            <p:cNvSpPr txBox="1"/>
            <p:nvPr/>
          </p:nvSpPr>
          <p:spPr>
            <a:xfrm>
              <a:off x="58419" y="177071"/>
              <a:ext cx="1284307" cy="46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User Acceptance Testing</a:t>
              </a:r>
            </a:p>
          </p:txBody>
        </p:sp>
      </p:grpSp>
      <p:sp>
        <p:nvSpPr>
          <p:cNvPr id="381" name="Straight Connector 15"/>
          <p:cNvSpPr/>
          <p:nvPr/>
        </p:nvSpPr>
        <p:spPr>
          <a:xfrm flipH="1">
            <a:off x="196743" y="2205930"/>
            <a:ext cx="2" cy="1229499"/>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82" name="TextBox 16"/>
          <p:cNvSpPr txBox="1"/>
          <p:nvPr/>
        </p:nvSpPr>
        <p:spPr>
          <a:xfrm>
            <a:off x="38576" y="3435428"/>
            <a:ext cx="1068553" cy="664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300"/>
            </a:lvl1pPr>
          </a:lstStyle>
          <a:p>
            <a:pPr/>
            <a:r>
              <a:t>Case Selection Begins 9/11/17</a:t>
            </a:r>
          </a:p>
        </p:txBody>
      </p:sp>
      <p:grpSp>
        <p:nvGrpSpPr>
          <p:cNvPr id="385" name="Rectangle 17"/>
          <p:cNvGrpSpPr/>
          <p:nvPr/>
        </p:nvGrpSpPr>
        <p:grpSpPr>
          <a:xfrm>
            <a:off x="5444887" y="2389171"/>
            <a:ext cx="2018342" cy="461400"/>
            <a:chOff x="0" y="0"/>
            <a:chExt cx="2018340" cy="461399"/>
          </a:xfrm>
        </p:grpSpPr>
        <p:sp>
          <p:nvSpPr>
            <p:cNvPr id="383" name="Rectangle"/>
            <p:cNvSpPr/>
            <p:nvPr/>
          </p:nvSpPr>
          <p:spPr>
            <a:xfrm>
              <a:off x="0" y="26814"/>
              <a:ext cx="2018341" cy="407775"/>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384" name="Dev Resolution of QA Found Issues"/>
            <p:cNvSpPr txBox="1"/>
            <p:nvPr/>
          </p:nvSpPr>
          <p:spPr>
            <a:xfrm>
              <a:off x="58419" y="-1"/>
              <a:ext cx="1901502" cy="46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300">
                  <a:solidFill>
                    <a:srgbClr val="FFFFFF"/>
                  </a:solidFill>
                </a:defRPr>
              </a:lvl1pPr>
            </a:lstStyle>
            <a:p>
              <a:pPr/>
              <a:r>
                <a:t>Dev Resolution of QA Found Issues</a:t>
              </a:r>
            </a:p>
          </p:txBody>
        </p:sp>
      </p:grpSp>
      <p:sp>
        <p:nvSpPr>
          <p:cNvPr id="386" name="Straight Connector 18"/>
          <p:cNvSpPr/>
          <p:nvPr/>
        </p:nvSpPr>
        <p:spPr>
          <a:xfrm>
            <a:off x="8895270" y="2209475"/>
            <a:ext cx="2" cy="1229500"/>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87" name="TextBox 19"/>
          <p:cNvSpPr txBox="1"/>
          <p:nvPr/>
        </p:nvSpPr>
        <p:spPr>
          <a:xfrm>
            <a:off x="4193497" y="3435426"/>
            <a:ext cx="713227" cy="8678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300"/>
            </a:pPr>
            <a:r>
              <a:t>Feature Freeze</a:t>
            </a:r>
          </a:p>
          <a:p>
            <a:pPr>
              <a:defRPr sz="1300"/>
            </a:pPr>
            <a:r>
              <a:t>10/25/17</a:t>
            </a:r>
          </a:p>
        </p:txBody>
      </p:sp>
      <p:sp>
        <p:nvSpPr>
          <p:cNvPr id="388" name="TextBox 20"/>
          <p:cNvSpPr txBox="1"/>
          <p:nvPr/>
        </p:nvSpPr>
        <p:spPr>
          <a:xfrm>
            <a:off x="8484138" y="3438974"/>
            <a:ext cx="713227" cy="461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300"/>
            </a:lvl1pPr>
          </a:lstStyle>
          <a:p>
            <a:pPr/>
            <a:r>
              <a:t>Release 12/2/17</a:t>
            </a:r>
          </a:p>
        </p:txBody>
      </p:sp>
      <p:sp>
        <p:nvSpPr>
          <p:cNvPr id="389" name="Straight Connector 21"/>
          <p:cNvSpPr/>
          <p:nvPr/>
        </p:nvSpPr>
        <p:spPr>
          <a:xfrm>
            <a:off x="5432912" y="2205930"/>
            <a:ext cx="2" cy="1229499"/>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90" name="Straight Connector 8"/>
          <p:cNvSpPr/>
          <p:nvPr/>
        </p:nvSpPr>
        <p:spPr>
          <a:xfrm>
            <a:off x="7487942" y="2205930"/>
            <a:ext cx="2" cy="1229499"/>
          </a:xfrm>
          <a:prstGeom prst="line">
            <a:avLst/>
          </a:prstGeom>
          <a:ln w="57150">
            <a:solidFill>
              <a:schemeClr val="accent3"/>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91" name="Content Placeholder 23"/>
          <p:cNvSpPr txBox="1"/>
          <p:nvPr>
            <p:ph type="body" idx="1"/>
          </p:nvPr>
        </p:nvSpPr>
        <p:spPr>
          <a:xfrm>
            <a:off x="457200" y="1600200"/>
            <a:ext cx="8229600" cy="4525963"/>
          </a:xfrm>
          <a:prstGeom prst="rect">
            <a:avLst/>
          </a:prstGeom>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33" name="Title 1"/>
          <p:cNvSpPr txBox="1"/>
          <p:nvPr>
            <p:ph type="title"/>
          </p:nvPr>
        </p:nvSpPr>
        <p:spPr>
          <a:xfrm>
            <a:off x="457199" y="274638"/>
            <a:ext cx="7293234" cy="1143001"/>
          </a:xfrm>
          <a:prstGeom prst="rect">
            <a:avLst/>
          </a:prstGeom>
        </p:spPr>
        <p:txBody>
          <a:bodyPr/>
          <a:lstStyle/>
          <a:p>
            <a:pPr/>
            <a:r>
              <a:t>Planning stages</a:t>
            </a:r>
          </a:p>
        </p:txBody>
      </p:sp>
      <p:sp>
        <p:nvSpPr>
          <p:cNvPr id="134" name="Content Placeholder 2"/>
          <p:cNvSpPr txBox="1"/>
          <p:nvPr>
            <p:ph type="body" idx="1"/>
          </p:nvPr>
        </p:nvSpPr>
        <p:spPr>
          <a:xfrm>
            <a:off x="457200" y="1600200"/>
            <a:ext cx="8229600" cy="4525963"/>
          </a:xfrm>
          <a:prstGeom prst="rect">
            <a:avLst/>
          </a:prstGeom>
        </p:spPr>
        <p:txBody>
          <a:bodyPr/>
          <a:lstStyle/>
          <a:p>
            <a:pPr/>
            <a:r>
              <a:t>Planning Occurs During the Project:  </a:t>
            </a:r>
          </a:p>
          <a:p>
            <a:pPr lvl="1" marL="742950" indent="-285750">
              <a:spcBef>
                <a:spcPts val="300"/>
              </a:spcBef>
            </a:pPr>
            <a:r>
              <a:t>At the </a:t>
            </a:r>
            <a:r>
              <a:rPr b="1"/>
              <a:t>proposal stage</a:t>
            </a:r>
            <a:r>
              <a:t>, when you are bidding for a contract to develop or provide a software system. </a:t>
            </a:r>
            <a:endParaRPr sz="2000"/>
          </a:p>
          <a:p>
            <a:pPr lvl="1" marL="742950" indent="-285750">
              <a:spcBef>
                <a:spcPts val="300"/>
              </a:spcBef>
            </a:pPr>
            <a:r>
              <a:t>During the </a:t>
            </a:r>
            <a:r>
              <a:rPr b="1"/>
              <a:t>project startup phase</a:t>
            </a:r>
            <a:r>
              <a:t>(initiation), when you have to plan who will work on the project, how the project will be broken down into increments, how resources will be allocated across your company, etc. </a:t>
            </a:r>
            <a:endParaRPr sz="2000"/>
          </a:p>
          <a:p>
            <a:pPr lvl="1" marL="742950" indent="-285750">
              <a:spcBef>
                <a:spcPts val="300"/>
              </a:spcBef>
              <a:defRPr b="1"/>
            </a:pPr>
            <a:r>
              <a:t>Periodically throughout the project</a:t>
            </a:r>
            <a:r>
              <a:rPr b="0"/>
              <a:t>, when you modify your plan in the light of experience gained and information from monitoring the progress of the work. </a:t>
            </a:r>
          </a:p>
        </p:txBody>
      </p:sp>
      <p:sp>
        <p:nvSpPr>
          <p:cNvPr id="135"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394" name="Title 1"/>
          <p:cNvSpPr txBox="1"/>
          <p:nvPr>
            <p:ph type="title"/>
          </p:nvPr>
        </p:nvSpPr>
        <p:spPr>
          <a:xfrm>
            <a:off x="457199" y="274638"/>
            <a:ext cx="7293234" cy="1143001"/>
          </a:xfrm>
          <a:prstGeom prst="rect">
            <a:avLst/>
          </a:prstGeom>
        </p:spPr>
        <p:txBody>
          <a:bodyPr/>
          <a:lstStyle/>
          <a:p>
            <a:pPr/>
            <a:r>
              <a:t>Approaches to agile planning</a:t>
            </a:r>
          </a:p>
        </p:txBody>
      </p:sp>
      <p:sp>
        <p:nvSpPr>
          <p:cNvPr id="395" name="Content Placeholder 2"/>
          <p:cNvSpPr txBox="1"/>
          <p:nvPr>
            <p:ph type="body" idx="1"/>
          </p:nvPr>
        </p:nvSpPr>
        <p:spPr>
          <a:xfrm>
            <a:off x="457200" y="1600200"/>
            <a:ext cx="8229600" cy="4525963"/>
          </a:xfrm>
          <a:prstGeom prst="rect">
            <a:avLst/>
          </a:prstGeom>
        </p:spPr>
        <p:txBody>
          <a:bodyPr/>
          <a:lstStyle/>
          <a:p>
            <a:pPr/>
            <a:r>
              <a:t>Planning in Scrum</a:t>
            </a:r>
          </a:p>
          <a:p>
            <a:pPr lvl="1" marL="742950" indent="-285750">
              <a:spcBef>
                <a:spcPts val="300"/>
              </a:spcBef>
              <a:defRPr sz="2000"/>
            </a:pPr>
            <a:r>
              <a:t>Covered in Chapter 3</a:t>
            </a:r>
          </a:p>
          <a:p>
            <a:pPr/>
            <a:r>
              <a:t>Based on managing a project backlog (things to be done) with daily reviews of progress and problems</a:t>
            </a:r>
          </a:p>
          <a:p>
            <a:pPr/>
            <a:r>
              <a:t>The planning game</a:t>
            </a:r>
          </a:p>
          <a:p>
            <a:pPr lvl="1" marL="742950" indent="-285750">
              <a:spcBef>
                <a:spcPts val="300"/>
              </a:spcBef>
              <a:defRPr sz="2000"/>
            </a:pPr>
            <a:r>
              <a:t>Developed originally as part of Extreme Programming (XP)</a:t>
            </a:r>
          </a:p>
          <a:p>
            <a:pPr lvl="1" marL="742950" indent="-285750">
              <a:spcBef>
                <a:spcPts val="300"/>
              </a:spcBef>
              <a:defRPr sz="2000"/>
            </a:pPr>
            <a:r>
              <a:t>Dependent on user stories as a measure of progress in the project</a:t>
            </a:r>
          </a:p>
        </p:txBody>
      </p:sp>
      <p:sp>
        <p:nvSpPr>
          <p:cNvPr id="39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itle 1"/>
          <p:cNvSpPr txBox="1"/>
          <p:nvPr>
            <p:ph type="title"/>
          </p:nvPr>
        </p:nvSpPr>
        <p:spPr>
          <a:xfrm>
            <a:off x="457199" y="274638"/>
            <a:ext cx="7293234" cy="1143001"/>
          </a:xfrm>
          <a:prstGeom prst="rect">
            <a:avLst/>
          </a:prstGeom>
        </p:spPr>
        <p:txBody>
          <a:bodyPr/>
          <a:lstStyle/>
          <a:p>
            <a:pPr/>
            <a:r>
              <a:t>What is a User Story?</a:t>
            </a:r>
          </a:p>
        </p:txBody>
      </p:sp>
      <p:sp>
        <p:nvSpPr>
          <p:cNvPr id="399" name="Content Placeholder 2"/>
          <p:cNvSpPr txBox="1"/>
          <p:nvPr>
            <p:ph type="body" idx="1"/>
          </p:nvPr>
        </p:nvSpPr>
        <p:spPr>
          <a:xfrm>
            <a:off x="457200" y="1600200"/>
            <a:ext cx="8229600" cy="4525963"/>
          </a:xfrm>
          <a:prstGeom prst="rect">
            <a:avLst/>
          </a:prstGeom>
        </p:spPr>
        <p:txBody>
          <a:bodyPr/>
          <a:lstStyle/>
          <a:p>
            <a:pPr>
              <a:lnSpc>
                <a:spcPct val="90000"/>
              </a:lnSpc>
            </a:pPr>
            <a:r>
              <a:t>A description of a software feature from an end-user perspective</a:t>
            </a:r>
          </a:p>
          <a:p>
            <a:pPr>
              <a:lnSpc>
                <a:spcPct val="90000"/>
              </a:lnSpc>
            </a:pPr>
            <a:r>
              <a:t>It describes who the user is and what they want and why</a:t>
            </a:r>
          </a:p>
          <a:p>
            <a:pPr>
              <a:lnSpc>
                <a:spcPct val="90000"/>
              </a:lnSpc>
            </a:pPr>
            <a:r>
              <a:t>A user story helps create a simplified description of a requirement and what it should achieve </a:t>
            </a:r>
          </a:p>
          <a:p>
            <a:pPr>
              <a:lnSpc>
                <a:spcPct val="90000"/>
              </a:lnSpc>
            </a:pPr>
          </a:p>
          <a:p>
            <a:pPr marL="0" indent="0">
              <a:lnSpc>
                <a:spcPct val="90000"/>
              </a:lnSpc>
              <a:buSzTx/>
              <a:buNone/>
            </a:pPr>
            <a:r>
              <a:t>RECOMMENDED FORMAT</a:t>
            </a:r>
          </a:p>
          <a:p>
            <a:pPr marL="0" indent="0">
              <a:lnSpc>
                <a:spcPct val="90000"/>
              </a:lnSpc>
              <a:buSzTx/>
              <a:buNone/>
            </a:pPr>
            <a:r>
              <a:t>User stories typically follow a simple template:</a:t>
            </a:r>
          </a:p>
          <a:p>
            <a:pPr marL="0" indent="0">
              <a:lnSpc>
                <a:spcPct val="90000"/>
              </a:lnSpc>
              <a:buSzTx/>
              <a:buNone/>
              <a:defRPr i="1"/>
            </a:pPr>
            <a:r>
              <a:t>As a &lt;type of user&gt;, I want &lt;some goal&gt; so that &lt;some reason&gt;.</a:t>
            </a:r>
            <a:r>
              <a:rPr i="0"/>
              <a:t> </a:t>
            </a:r>
          </a:p>
        </p:txBody>
      </p:sp>
      <p:sp>
        <p:nvSpPr>
          <p:cNvPr id="40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05" name="Title 1"/>
          <p:cNvSpPr txBox="1"/>
          <p:nvPr>
            <p:ph type="title"/>
          </p:nvPr>
        </p:nvSpPr>
        <p:spPr>
          <a:xfrm>
            <a:off x="457199" y="274638"/>
            <a:ext cx="7293234" cy="1143001"/>
          </a:xfrm>
          <a:prstGeom prst="rect">
            <a:avLst/>
          </a:prstGeom>
        </p:spPr>
        <p:txBody>
          <a:bodyPr/>
          <a:lstStyle>
            <a:lvl1pPr>
              <a:defRPr>
                <a:solidFill>
                  <a:srgbClr val="000000"/>
                </a:solidFill>
              </a:defRPr>
            </a:lvl1pPr>
          </a:lstStyle>
          <a:p>
            <a:pPr/>
            <a:r>
              <a:t>Story-based planning</a:t>
            </a:r>
          </a:p>
        </p:txBody>
      </p:sp>
      <p:sp>
        <p:nvSpPr>
          <p:cNvPr id="406" name="Content Placeholder 2"/>
          <p:cNvSpPr txBox="1"/>
          <p:nvPr>
            <p:ph type="body" idx="1"/>
          </p:nvPr>
        </p:nvSpPr>
        <p:spPr>
          <a:xfrm>
            <a:off x="457200" y="1600200"/>
            <a:ext cx="8229600" cy="4525963"/>
          </a:xfrm>
          <a:prstGeom prst="rect">
            <a:avLst/>
          </a:prstGeom>
        </p:spPr>
        <p:txBody>
          <a:bodyPr/>
          <a:lstStyle/>
          <a:p>
            <a:pPr>
              <a:defRPr sz="2000"/>
            </a:pPr>
            <a:r>
              <a:t>The planning game is based on user stories that reflect the features that should be included in the system. </a:t>
            </a:r>
          </a:p>
          <a:p>
            <a:pPr>
              <a:defRPr sz="2000"/>
            </a:pPr>
            <a:r>
              <a:t>The project team read and discuss the stories and rank them in order of the amount of time they think it will take to implement the story.  </a:t>
            </a:r>
          </a:p>
          <a:p>
            <a:pPr>
              <a:defRPr sz="2000"/>
            </a:pPr>
            <a:r>
              <a:t>Stories are assigned ‘effort points’ reflecting their size and difficulty of implementation</a:t>
            </a:r>
          </a:p>
          <a:p>
            <a:pPr>
              <a:defRPr sz="2000"/>
            </a:pPr>
            <a:r>
              <a:t>The number of effort points implemented per day is measured giving an estimate of the team’s ‘velocity’</a:t>
            </a:r>
          </a:p>
          <a:p>
            <a:pPr>
              <a:defRPr sz="2000"/>
            </a:pPr>
            <a:r>
              <a:t>This allows the total effort required to implement the system to be estimated</a:t>
            </a:r>
          </a:p>
        </p:txBody>
      </p:sp>
      <p:sp>
        <p:nvSpPr>
          <p:cNvPr id="407"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12" name="Title 1"/>
          <p:cNvSpPr txBox="1"/>
          <p:nvPr>
            <p:ph type="title"/>
          </p:nvPr>
        </p:nvSpPr>
        <p:spPr>
          <a:xfrm>
            <a:off x="457199" y="274638"/>
            <a:ext cx="7293234" cy="1143001"/>
          </a:xfrm>
          <a:prstGeom prst="rect">
            <a:avLst/>
          </a:prstGeom>
        </p:spPr>
        <p:txBody>
          <a:bodyPr/>
          <a:lstStyle/>
          <a:p>
            <a:pPr/>
            <a:r>
              <a:t>Video:  Estimation the Fine Art of Guessing</a:t>
            </a:r>
          </a:p>
        </p:txBody>
      </p:sp>
      <p:sp>
        <p:nvSpPr>
          <p:cNvPr id="413"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4" name="Online Media 8" descr="Online Media 8"/>
          <p:cNvPicPr>
            <a:picLocks noChangeAspect="0"/>
          </p:cNvPicPr>
          <p:nvPr>
            <a:videoFile xmlns:mc="http://schemas.openxmlformats.org/markup-compatibility/2006" r:link="rId2" mc:Ignorable="aiw"/>
          </p:nvPr>
        </p:nvPicPr>
        <p:blipFill>
          <a:blip r:embed="rId3">
            <a:extLst/>
          </a:blip>
          <a:stretch>
            <a:fillRect/>
          </a:stretch>
        </p:blipFill>
        <p:spPr>
          <a:xfrm>
            <a:off x="1657350" y="1702592"/>
            <a:ext cx="5829300" cy="43688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414"/>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41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414"/>
                </p:tgtEl>
              </p:cMediaNode>
            </p:video>
            <p:seq concurrent="1" prevAc="none" nextAc="seek">
              <p:cTn id="12" evtFilter="cancelBubble" nodeType="interactiveSeq" restart="whenNotActive" fill="hold">
                <p:stCondLst>
                  <p:cond delay="0" evt="onClick">
                    <p:tgtEl>
                      <p:spTgt spid="414"/>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414"/>
                                        </p:tgtEl>
                                      </p:cBhvr>
                                    </p:cmd>
                                  </p:childTnLst>
                                </p:cTn>
                              </p:par>
                            </p:childTnLst>
                          </p:cTn>
                        </p:par>
                      </p:childTnLst>
                    </p:cTn>
                  </p:par>
                </p:childTnLst>
              </p:cTn>
              <p:nextCondLst>
                <p:cond delay="0" evt="onClick">
                  <p:tgtEl>
                    <p:spTgt spid="414"/>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17" name="Title 1"/>
          <p:cNvSpPr txBox="1"/>
          <p:nvPr>
            <p:ph type="title"/>
          </p:nvPr>
        </p:nvSpPr>
        <p:spPr>
          <a:xfrm>
            <a:off x="457199" y="274638"/>
            <a:ext cx="7293234" cy="1143001"/>
          </a:xfrm>
          <a:prstGeom prst="rect">
            <a:avLst/>
          </a:prstGeom>
        </p:spPr>
        <p:txBody>
          <a:bodyPr/>
          <a:lstStyle/>
          <a:p>
            <a:pPr/>
            <a:r>
              <a:t>The planning game</a:t>
            </a:r>
          </a:p>
        </p:txBody>
      </p:sp>
      <p:sp>
        <p:nvSpPr>
          <p:cNvPr id="418"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9" name="Picture 7" descr="Picture 7"/>
          <p:cNvPicPr>
            <a:picLocks noChangeAspect="1"/>
          </p:cNvPicPr>
          <p:nvPr/>
        </p:nvPicPr>
        <p:blipFill>
          <a:blip r:embed="rId2">
            <a:extLst/>
          </a:blip>
          <a:stretch>
            <a:fillRect/>
          </a:stretch>
        </p:blipFill>
        <p:spPr>
          <a:xfrm>
            <a:off x="549964" y="2714486"/>
            <a:ext cx="8225179" cy="102814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22" name="Title 1"/>
          <p:cNvSpPr txBox="1"/>
          <p:nvPr>
            <p:ph type="title"/>
          </p:nvPr>
        </p:nvSpPr>
        <p:spPr>
          <a:xfrm>
            <a:off x="457199" y="274638"/>
            <a:ext cx="7293234" cy="1143001"/>
          </a:xfrm>
          <a:prstGeom prst="rect">
            <a:avLst/>
          </a:prstGeom>
        </p:spPr>
        <p:txBody>
          <a:bodyPr/>
          <a:lstStyle/>
          <a:p>
            <a:pPr/>
            <a:r>
              <a:t>Release and iteration planning</a:t>
            </a:r>
          </a:p>
        </p:txBody>
      </p:sp>
      <p:sp>
        <p:nvSpPr>
          <p:cNvPr id="423" name="Content Placeholder 2"/>
          <p:cNvSpPr txBox="1"/>
          <p:nvPr>
            <p:ph type="body" idx="1"/>
          </p:nvPr>
        </p:nvSpPr>
        <p:spPr>
          <a:xfrm>
            <a:off x="457200" y="1600200"/>
            <a:ext cx="8229600" cy="4525963"/>
          </a:xfrm>
          <a:prstGeom prst="rect">
            <a:avLst/>
          </a:prstGeom>
        </p:spPr>
        <p:txBody>
          <a:bodyPr/>
          <a:lstStyle/>
          <a:p>
            <a:pPr/>
            <a:r>
              <a:t>Release planning involves selecting and refining the stories that will reflect the features to be implemented in a release of a system and the order in which the stories should be implemented. </a:t>
            </a:r>
          </a:p>
          <a:p>
            <a:pPr/>
            <a:r>
              <a:t>Stories to be implemented in each iteration are chosen, with the number of stories reflecting the time to deliver an iteration (usually 2 or 3 weeks). </a:t>
            </a:r>
          </a:p>
          <a:p>
            <a:pPr/>
            <a:r>
              <a:t>The team’s velocity is used to guide the choice of stories so that they can be delivered within an iteration.</a:t>
            </a:r>
          </a:p>
        </p:txBody>
      </p:sp>
      <p:sp>
        <p:nvSpPr>
          <p:cNvPr id="42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27" name="Title 1"/>
          <p:cNvSpPr txBox="1"/>
          <p:nvPr>
            <p:ph type="title"/>
          </p:nvPr>
        </p:nvSpPr>
        <p:spPr>
          <a:xfrm>
            <a:off x="457199" y="274638"/>
            <a:ext cx="7293234" cy="1143001"/>
          </a:xfrm>
          <a:prstGeom prst="rect">
            <a:avLst/>
          </a:prstGeom>
        </p:spPr>
        <p:txBody>
          <a:bodyPr/>
          <a:lstStyle/>
          <a:p>
            <a:pPr/>
            <a:r>
              <a:t>Task allocation</a:t>
            </a:r>
          </a:p>
        </p:txBody>
      </p:sp>
      <p:sp>
        <p:nvSpPr>
          <p:cNvPr id="428" name="Content Placeholder 2"/>
          <p:cNvSpPr txBox="1"/>
          <p:nvPr>
            <p:ph type="body" idx="1"/>
          </p:nvPr>
        </p:nvSpPr>
        <p:spPr>
          <a:xfrm>
            <a:off x="457200" y="1600200"/>
            <a:ext cx="8229600" cy="4525963"/>
          </a:xfrm>
          <a:prstGeom prst="rect">
            <a:avLst/>
          </a:prstGeom>
        </p:spPr>
        <p:txBody>
          <a:bodyPr/>
          <a:lstStyle/>
          <a:p>
            <a:pPr/>
            <a:r>
              <a:t>During the task planning stage, the developers break down stories into development tasks. </a:t>
            </a:r>
          </a:p>
          <a:p>
            <a:pPr lvl="1" marL="742950" indent="-285750">
              <a:spcBef>
                <a:spcPts val="300"/>
              </a:spcBef>
              <a:defRPr sz="2000"/>
            </a:pPr>
            <a:r>
              <a:t>A development task should take 4–16 hours. </a:t>
            </a:r>
          </a:p>
          <a:p>
            <a:pPr lvl="1" marL="742950" indent="-285750">
              <a:spcBef>
                <a:spcPts val="300"/>
              </a:spcBef>
              <a:defRPr sz="2000"/>
            </a:pPr>
            <a:r>
              <a:t>All of the tasks that must be completed to implement all of the stories in that iteration are listed. </a:t>
            </a:r>
          </a:p>
          <a:p>
            <a:pPr lvl="1" marL="742950" indent="-285750">
              <a:spcBef>
                <a:spcPts val="300"/>
              </a:spcBef>
              <a:defRPr sz="2000"/>
            </a:pPr>
            <a:r>
              <a:t>The individual developers then sign up for the specific tasks that they will implement. </a:t>
            </a:r>
          </a:p>
          <a:p>
            <a:pPr/>
            <a:r>
              <a:t>Benefits of this approach:</a:t>
            </a:r>
          </a:p>
          <a:p>
            <a:pPr lvl="1" marL="742950" indent="-285750">
              <a:spcBef>
                <a:spcPts val="300"/>
              </a:spcBef>
              <a:defRPr sz="2000"/>
            </a:pPr>
            <a:r>
              <a:t>The whole team gets an overview of the tasks to be completed in an iteration. </a:t>
            </a:r>
          </a:p>
          <a:p>
            <a:pPr lvl="1" marL="742950" indent="-285750">
              <a:spcBef>
                <a:spcPts val="300"/>
              </a:spcBef>
              <a:defRPr sz="2000"/>
            </a:pPr>
            <a:r>
              <a:t>Developers have a sense of ownership in these tasks and this is likely to motivate them to complete the task. </a:t>
            </a:r>
          </a:p>
        </p:txBody>
      </p:sp>
      <p:sp>
        <p:nvSpPr>
          <p:cNvPr id="42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32" name="Title 1"/>
          <p:cNvSpPr txBox="1"/>
          <p:nvPr>
            <p:ph type="title"/>
          </p:nvPr>
        </p:nvSpPr>
        <p:spPr>
          <a:xfrm>
            <a:off x="457199" y="274638"/>
            <a:ext cx="7293234" cy="1143001"/>
          </a:xfrm>
          <a:prstGeom prst="rect">
            <a:avLst/>
          </a:prstGeom>
        </p:spPr>
        <p:txBody>
          <a:bodyPr/>
          <a:lstStyle/>
          <a:p>
            <a:pPr/>
            <a:r>
              <a:t>Software delivery</a:t>
            </a:r>
          </a:p>
        </p:txBody>
      </p:sp>
      <p:sp>
        <p:nvSpPr>
          <p:cNvPr id="433" name="Content Placeholder 2"/>
          <p:cNvSpPr txBox="1"/>
          <p:nvPr>
            <p:ph type="body" idx="1"/>
          </p:nvPr>
        </p:nvSpPr>
        <p:spPr>
          <a:xfrm>
            <a:off x="457200" y="1600200"/>
            <a:ext cx="8229600" cy="4525963"/>
          </a:xfrm>
          <a:prstGeom prst="rect">
            <a:avLst/>
          </a:prstGeom>
        </p:spPr>
        <p:txBody>
          <a:bodyPr/>
          <a:lstStyle/>
          <a:p>
            <a:pPr/>
            <a:r>
              <a:t>A software increment is always delivered at the end of each project iteration. </a:t>
            </a:r>
          </a:p>
          <a:p>
            <a:pPr/>
            <a:r>
              <a:t>If the features to be included in the increment cannot be completed in the time allowed, the scope of the work is reduced. </a:t>
            </a:r>
          </a:p>
          <a:p>
            <a:pPr/>
            <a:r>
              <a:t>The delivery schedule is never extended. </a:t>
            </a:r>
          </a:p>
        </p:txBody>
      </p:sp>
      <p:sp>
        <p:nvSpPr>
          <p:cNvPr id="43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37" name="Title 1"/>
          <p:cNvSpPr txBox="1"/>
          <p:nvPr>
            <p:ph type="title"/>
          </p:nvPr>
        </p:nvSpPr>
        <p:spPr>
          <a:xfrm>
            <a:off x="457199" y="274638"/>
            <a:ext cx="7293234" cy="1143001"/>
          </a:xfrm>
          <a:prstGeom prst="rect">
            <a:avLst/>
          </a:prstGeom>
        </p:spPr>
        <p:txBody>
          <a:bodyPr/>
          <a:lstStyle/>
          <a:p>
            <a:pPr/>
            <a:r>
              <a:t>Agile planning difficulties</a:t>
            </a:r>
          </a:p>
        </p:txBody>
      </p:sp>
      <p:sp>
        <p:nvSpPr>
          <p:cNvPr id="438" name="Content Placeholder 2"/>
          <p:cNvSpPr txBox="1"/>
          <p:nvPr>
            <p:ph type="body" idx="1"/>
          </p:nvPr>
        </p:nvSpPr>
        <p:spPr>
          <a:xfrm>
            <a:off x="457200" y="1600200"/>
            <a:ext cx="8229600" cy="4525963"/>
          </a:xfrm>
          <a:prstGeom prst="rect">
            <a:avLst/>
          </a:prstGeom>
        </p:spPr>
        <p:txBody>
          <a:bodyPr/>
          <a:lstStyle/>
          <a:p>
            <a:pPr/>
            <a:r>
              <a:t>Agile planning is reliant on customer involvement and availability. </a:t>
            </a:r>
          </a:p>
          <a:p>
            <a:pPr/>
            <a:r>
              <a:t>This can be difficult to arrange, as customer representatives sometimes have to prioritize other work and are not available for the planning game. </a:t>
            </a:r>
          </a:p>
          <a:p>
            <a:pPr/>
            <a:r>
              <a:t>Furthermore, some customers may be more familiar with traditional project plans and may find it difficult to engage in an agile planning process.</a:t>
            </a:r>
          </a:p>
        </p:txBody>
      </p:sp>
      <p:sp>
        <p:nvSpPr>
          <p:cNvPr id="43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42" name="Title 1"/>
          <p:cNvSpPr txBox="1"/>
          <p:nvPr>
            <p:ph type="title"/>
          </p:nvPr>
        </p:nvSpPr>
        <p:spPr>
          <a:xfrm>
            <a:off x="506172" y="274638"/>
            <a:ext cx="7293234" cy="1143001"/>
          </a:xfrm>
          <a:prstGeom prst="rect">
            <a:avLst/>
          </a:prstGeom>
        </p:spPr>
        <p:txBody>
          <a:bodyPr/>
          <a:lstStyle/>
          <a:p>
            <a:pPr/>
            <a:r>
              <a:t>Agile planning applicability</a:t>
            </a:r>
          </a:p>
        </p:txBody>
      </p:sp>
      <p:sp>
        <p:nvSpPr>
          <p:cNvPr id="443" name="Content Placeholder 2"/>
          <p:cNvSpPr txBox="1"/>
          <p:nvPr>
            <p:ph type="body" idx="1"/>
          </p:nvPr>
        </p:nvSpPr>
        <p:spPr>
          <a:xfrm>
            <a:off x="457200" y="1600200"/>
            <a:ext cx="8229600" cy="4525963"/>
          </a:xfrm>
          <a:prstGeom prst="rect">
            <a:avLst/>
          </a:prstGeom>
        </p:spPr>
        <p:txBody>
          <a:bodyPr/>
          <a:lstStyle/>
          <a:p>
            <a:pPr/>
            <a:r>
              <a:t>Agile planning works well with small, stable development teams that can get together and discuss the stories to be implemented. </a:t>
            </a:r>
          </a:p>
          <a:p>
            <a:pPr/>
            <a:r>
              <a:t>However, where teams are large and/or geographically distributed, or when team membership changes frequently, it is practically impossible for everyone to be involved in the collaborative planning that is essential for agile project management. </a:t>
            </a:r>
          </a:p>
        </p:txBody>
      </p:sp>
      <p:sp>
        <p:nvSpPr>
          <p:cNvPr id="44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38" name="Title 1"/>
          <p:cNvSpPr txBox="1"/>
          <p:nvPr>
            <p:ph type="title"/>
          </p:nvPr>
        </p:nvSpPr>
        <p:spPr>
          <a:xfrm>
            <a:off x="457199" y="274638"/>
            <a:ext cx="7293234" cy="1143001"/>
          </a:xfrm>
          <a:prstGeom prst="rect">
            <a:avLst/>
          </a:prstGeom>
        </p:spPr>
        <p:txBody>
          <a:bodyPr/>
          <a:lstStyle/>
          <a:p>
            <a:pPr/>
            <a:r>
              <a:t>Proposal planning</a:t>
            </a:r>
          </a:p>
        </p:txBody>
      </p:sp>
      <p:sp>
        <p:nvSpPr>
          <p:cNvPr id="139" name="Content Placeholder 2"/>
          <p:cNvSpPr txBox="1"/>
          <p:nvPr>
            <p:ph type="body" idx="1"/>
          </p:nvPr>
        </p:nvSpPr>
        <p:spPr>
          <a:xfrm>
            <a:off x="457200" y="1600200"/>
            <a:ext cx="8229600" cy="4525963"/>
          </a:xfrm>
          <a:prstGeom prst="rect">
            <a:avLst/>
          </a:prstGeom>
        </p:spPr>
        <p:txBody>
          <a:bodyPr/>
          <a:lstStyle/>
          <a:p>
            <a:pPr/>
            <a:r>
              <a:t>Planning may be necessary with only outline software requirements.</a:t>
            </a:r>
          </a:p>
          <a:p>
            <a:pPr/>
            <a:r>
              <a:t>The aim of planning at this stage is to provide information that will be used in setting a price for the system to customers.</a:t>
            </a:r>
          </a:p>
          <a:p>
            <a:pPr/>
            <a:r>
              <a:t>Project pricing involves estimating how much the software will cost to develop, taking factors such as staff costs, hardware costs, software costs, etc. into account</a:t>
            </a:r>
          </a:p>
          <a:p>
            <a:pPr/>
            <a:r>
              <a:t>All these items are usually put into a project proposal </a:t>
            </a:r>
          </a:p>
        </p:txBody>
      </p:sp>
      <p:sp>
        <p:nvSpPr>
          <p:cNvPr id="140"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47" name="Title 1"/>
          <p:cNvSpPr txBox="1"/>
          <p:nvPr>
            <p:ph type="title"/>
          </p:nvPr>
        </p:nvSpPr>
        <p:spPr>
          <a:xfrm>
            <a:off x="457200" y="2450202"/>
            <a:ext cx="8229600" cy="1143001"/>
          </a:xfrm>
          <a:prstGeom prst="rect">
            <a:avLst/>
          </a:prstGeom>
        </p:spPr>
        <p:txBody>
          <a:bodyPr/>
          <a:lstStyle>
            <a:lvl1pPr algn="ctr"/>
          </a:lstStyle>
          <a:p>
            <a:pPr/>
            <a:r>
              <a:t>Estimation techniques</a:t>
            </a:r>
          </a:p>
        </p:txBody>
      </p:sp>
      <p:sp>
        <p:nvSpPr>
          <p:cNvPr id="448"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9" name="Picture 2" descr="Picture 2"/>
          <p:cNvPicPr>
            <a:picLocks noChangeAspect="1"/>
          </p:cNvPicPr>
          <p:nvPr/>
        </p:nvPicPr>
        <p:blipFill>
          <a:blip r:embed="rId2">
            <a:extLst/>
          </a:blip>
          <a:srcRect l="0" t="11503" r="0" b="0"/>
          <a:stretch>
            <a:fillRect/>
          </a:stretch>
        </p:blipFill>
        <p:spPr>
          <a:xfrm>
            <a:off x="457200" y="3593202"/>
            <a:ext cx="8404570" cy="26451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52" name="Title 1"/>
          <p:cNvSpPr txBox="1"/>
          <p:nvPr>
            <p:ph type="title"/>
          </p:nvPr>
        </p:nvSpPr>
        <p:spPr>
          <a:xfrm>
            <a:off x="457199" y="274638"/>
            <a:ext cx="7293234" cy="1143001"/>
          </a:xfrm>
          <a:prstGeom prst="rect">
            <a:avLst/>
          </a:prstGeom>
        </p:spPr>
        <p:txBody>
          <a:bodyPr/>
          <a:lstStyle/>
          <a:p>
            <a:pPr/>
            <a:r>
              <a:t>Estimation techniques</a:t>
            </a:r>
          </a:p>
        </p:txBody>
      </p:sp>
      <p:sp>
        <p:nvSpPr>
          <p:cNvPr id="453" name="Content Placeholder 2"/>
          <p:cNvSpPr txBox="1"/>
          <p:nvPr>
            <p:ph type="body" idx="1"/>
          </p:nvPr>
        </p:nvSpPr>
        <p:spPr>
          <a:xfrm>
            <a:off x="457200" y="1600200"/>
            <a:ext cx="8229600" cy="4525963"/>
          </a:xfrm>
          <a:prstGeom prst="rect">
            <a:avLst/>
          </a:prstGeom>
        </p:spPr>
        <p:txBody>
          <a:bodyPr/>
          <a:lstStyle/>
          <a:p>
            <a:pPr/>
            <a:r>
              <a:t>Organizations need to make software effort and cost estimates. There are two types of technique that can be used to do this:</a:t>
            </a:r>
          </a:p>
          <a:p>
            <a:pPr lvl="1" marL="742950" indent="-285750">
              <a:spcBef>
                <a:spcPts val="300"/>
              </a:spcBef>
              <a:defRPr i="1" sz="2000"/>
            </a:pPr>
            <a:r>
              <a:t>Experience-based techniques</a:t>
            </a:r>
            <a:r>
              <a:rPr i="0"/>
              <a:t> The estimate of future effort requirements is based on the manager’s experience of past projects and the application domain. Essentially, the manager makes an informed judgment of what the effort requirements are likely to be.</a:t>
            </a:r>
          </a:p>
          <a:p>
            <a:pPr lvl="1" marL="742950" indent="-285750">
              <a:spcBef>
                <a:spcPts val="300"/>
              </a:spcBef>
              <a:defRPr i="1" sz="2000"/>
            </a:pPr>
            <a:r>
              <a:t>Algorithmic cost modeling</a:t>
            </a:r>
            <a:r>
              <a:rPr i="0"/>
              <a:t> In this approach, a formulaic approach is used to compute the project effort based on estimates of product attributes, such as size, and process characteristics, such as experience of staff involved.</a:t>
            </a:r>
          </a:p>
        </p:txBody>
      </p:sp>
      <p:sp>
        <p:nvSpPr>
          <p:cNvPr id="45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57" name="Title 1"/>
          <p:cNvSpPr txBox="1"/>
          <p:nvPr>
            <p:ph type="title"/>
          </p:nvPr>
        </p:nvSpPr>
        <p:spPr>
          <a:xfrm>
            <a:off x="457199" y="274638"/>
            <a:ext cx="7293234" cy="1143001"/>
          </a:xfrm>
          <a:prstGeom prst="rect">
            <a:avLst/>
          </a:prstGeom>
        </p:spPr>
        <p:txBody>
          <a:bodyPr/>
          <a:lstStyle/>
          <a:p>
            <a:pPr/>
            <a:r>
              <a:t>Estimate uncertainty </a:t>
            </a:r>
          </a:p>
        </p:txBody>
      </p:sp>
      <p:pic>
        <p:nvPicPr>
          <p:cNvPr id="458" name="Content Placeholder 3" descr="Content Placeholder 3"/>
          <p:cNvPicPr>
            <a:picLocks noChangeAspect="1"/>
          </p:cNvPicPr>
          <p:nvPr/>
        </p:nvPicPr>
        <p:blipFill>
          <a:blip r:embed="rId2">
            <a:extLst/>
          </a:blip>
          <a:srcRect l="0" t="4781" r="0" b="4781"/>
          <a:stretch>
            <a:fillRect/>
          </a:stretch>
        </p:blipFill>
        <p:spPr>
          <a:xfrm>
            <a:off x="457200" y="1600200"/>
            <a:ext cx="8229600" cy="4525963"/>
          </a:xfrm>
          <a:prstGeom prst="rect">
            <a:avLst/>
          </a:prstGeom>
          <a:ln w="12700">
            <a:miter lim="400000"/>
          </a:ln>
        </p:spPr>
      </p:pic>
      <p:sp>
        <p:nvSpPr>
          <p:cNvPr id="45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62" name="Title 1"/>
          <p:cNvSpPr txBox="1"/>
          <p:nvPr>
            <p:ph type="title"/>
          </p:nvPr>
        </p:nvSpPr>
        <p:spPr>
          <a:xfrm>
            <a:off x="457199" y="274638"/>
            <a:ext cx="7293234" cy="1143001"/>
          </a:xfrm>
          <a:prstGeom prst="rect">
            <a:avLst/>
          </a:prstGeom>
        </p:spPr>
        <p:txBody>
          <a:bodyPr/>
          <a:lstStyle/>
          <a:p>
            <a:pPr/>
            <a:r>
              <a:t>Experience-based approaches</a:t>
            </a:r>
          </a:p>
        </p:txBody>
      </p:sp>
      <p:sp>
        <p:nvSpPr>
          <p:cNvPr id="463" name="Content Placeholder 2"/>
          <p:cNvSpPr txBox="1"/>
          <p:nvPr>
            <p:ph type="body" idx="1"/>
          </p:nvPr>
        </p:nvSpPr>
        <p:spPr>
          <a:xfrm>
            <a:off x="457200" y="1600200"/>
            <a:ext cx="8229600" cy="4525963"/>
          </a:xfrm>
          <a:prstGeom prst="rect">
            <a:avLst/>
          </a:prstGeom>
        </p:spPr>
        <p:txBody>
          <a:bodyPr/>
          <a:lstStyle/>
          <a:p>
            <a:pPr/>
            <a:r>
              <a:t>Experience-based techniques rely on judgments based on experience of past projects and the effort expended in these projects on software development activities. </a:t>
            </a:r>
          </a:p>
          <a:p>
            <a:pPr/>
            <a:r>
              <a:t>Typically, you identify the deliverables to be produced in a project and the different software components or systems that are to be developed. </a:t>
            </a:r>
          </a:p>
          <a:p>
            <a:pPr/>
            <a:r>
              <a:t>You document these in a spreadsheet, estimate them individually and compute the total effort required. </a:t>
            </a:r>
          </a:p>
          <a:p>
            <a:pPr/>
            <a:r>
              <a:t>It usually helps to get a group of people involved in the effort estimation and to ask each member of the group to explain their estimate. </a:t>
            </a:r>
          </a:p>
        </p:txBody>
      </p:sp>
      <p:sp>
        <p:nvSpPr>
          <p:cNvPr id="46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67" name="Title 1"/>
          <p:cNvSpPr txBox="1"/>
          <p:nvPr>
            <p:ph type="title"/>
          </p:nvPr>
        </p:nvSpPr>
        <p:spPr>
          <a:xfrm>
            <a:off x="457199" y="274638"/>
            <a:ext cx="7293234" cy="1143001"/>
          </a:xfrm>
          <a:prstGeom prst="rect">
            <a:avLst/>
          </a:prstGeom>
        </p:spPr>
        <p:txBody>
          <a:bodyPr/>
          <a:lstStyle/>
          <a:p>
            <a:pPr/>
            <a:r>
              <a:t>Problem with experience-based approaches</a:t>
            </a:r>
          </a:p>
        </p:txBody>
      </p:sp>
      <p:sp>
        <p:nvSpPr>
          <p:cNvPr id="468" name="Content Placeholder 2"/>
          <p:cNvSpPr txBox="1"/>
          <p:nvPr>
            <p:ph type="body" idx="1"/>
          </p:nvPr>
        </p:nvSpPr>
        <p:spPr>
          <a:xfrm>
            <a:off x="457200" y="1600200"/>
            <a:ext cx="8229600" cy="4525963"/>
          </a:xfrm>
          <a:prstGeom prst="rect">
            <a:avLst/>
          </a:prstGeom>
        </p:spPr>
        <p:txBody>
          <a:bodyPr/>
          <a:lstStyle/>
          <a:p>
            <a:pPr/>
            <a:r>
              <a:t>The difficulty with experience-based techniques is that a new software project may not have much in common with previous projects. </a:t>
            </a:r>
          </a:p>
          <a:p>
            <a:pPr/>
            <a:r>
              <a:t>Software development changes very quickly and a project will often use unfamiliar techniques such as web services, application system configuration or HTML5. </a:t>
            </a:r>
          </a:p>
          <a:p>
            <a:pPr/>
            <a:r>
              <a:t>If you have not worked with these techniques, your previous experience may not help you to estimate the effort required, making it more difficult to produce accurate costs and schedule estimates. </a:t>
            </a:r>
          </a:p>
        </p:txBody>
      </p:sp>
      <p:sp>
        <p:nvSpPr>
          <p:cNvPr id="46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72" name="Title 1"/>
          <p:cNvSpPr txBox="1"/>
          <p:nvPr>
            <p:ph type="title"/>
          </p:nvPr>
        </p:nvSpPr>
        <p:spPr>
          <a:xfrm>
            <a:off x="457199" y="274638"/>
            <a:ext cx="7293234" cy="1143001"/>
          </a:xfrm>
          <a:prstGeom prst="rect">
            <a:avLst/>
          </a:prstGeom>
        </p:spPr>
        <p:txBody>
          <a:bodyPr/>
          <a:lstStyle/>
          <a:p>
            <a:pPr/>
            <a:r>
              <a:t>Key points</a:t>
            </a:r>
          </a:p>
        </p:txBody>
      </p:sp>
      <p:sp>
        <p:nvSpPr>
          <p:cNvPr id="473" name="Content Placeholder 2"/>
          <p:cNvSpPr txBox="1"/>
          <p:nvPr>
            <p:ph type="body" idx="1"/>
          </p:nvPr>
        </p:nvSpPr>
        <p:spPr>
          <a:xfrm>
            <a:off x="457200" y="1600200"/>
            <a:ext cx="8229600" cy="4525963"/>
          </a:xfrm>
          <a:prstGeom prst="rect">
            <a:avLst/>
          </a:prstGeom>
        </p:spPr>
        <p:txBody>
          <a:bodyPr/>
          <a:lstStyle/>
          <a:p>
            <a:pPr>
              <a:defRPr sz="2000"/>
            </a:pPr>
            <a:r>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p>
          <a:p>
            <a:pPr>
              <a:defRPr sz="2000"/>
            </a:pPr>
            <a:r>
              <a:t>Software is often priced to gain a contract and the functionality of the system is then adjusted to meet the estimated price.</a:t>
            </a:r>
          </a:p>
          <a:p>
            <a:pPr>
              <a:defRPr sz="2000"/>
            </a:pPr>
            <a:r>
              <a:t>Plan-driven development is organized around a complete project plan that defines the project activities, the planned effort, the activity schedule and who is responsible for each activity.</a:t>
            </a:r>
          </a:p>
        </p:txBody>
      </p:sp>
      <p:sp>
        <p:nvSpPr>
          <p:cNvPr id="47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77" name="Title 1"/>
          <p:cNvSpPr txBox="1"/>
          <p:nvPr>
            <p:ph type="title"/>
          </p:nvPr>
        </p:nvSpPr>
        <p:spPr>
          <a:xfrm>
            <a:off x="457199" y="274638"/>
            <a:ext cx="7293234" cy="1143001"/>
          </a:xfrm>
          <a:prstGeom prst="rect">
            <a:avLst/>
          </a:prstGeom>
        </p:spPr>
        <p:txBody>
          <a:bodyPr/>
          <a:lstStyle/>
          <a:p>
            <a:pPr/>
            <a:r>
              <a:t>Key points</a:t>
            </a:r>
          </a:p>
        </p:txBody>
      </p:sp>
      <p:sp>
        <p:nvSpPr>
          <p:cNvPr id="478" name="Content Placeholder 2"/>
          <p:cNvSpPr txBox="1"/>
          <p:nvPr>
            <p:ph type="body" idx="1"/>
          </p:nvPr>
        </p:nvSpPr>
        <p:spPr>
          <a:xfrm>
            <a:off x="457200" y="1600200"/>
            <a:ext cx="8229600" cy="4525963"/>
          </a:xfrm>
          <a:prstGeom prst="rect">
            <a:avLst/>
          </a:prstGeom>
        </p:spPr>
        <p:txBody>
          <a:bodyPr/>
          <a:lstStyle/>
          <a:p>
            <a:pPr>
              <a:defRPr sz="2000"/>
            </a:pPr>
            <a:r>
              <a:t>Project scheduling involves the creation of various graphical representations of part of the project plan. Bar charts, which show the activity duration and staffing timelines, are the most commonly used schedule representations.</a:t>
            </a:r>
          </a:p>
          <a:p>
            <a:pPr>
              <a:defRPr sz="2000"/>
            </a:pPr>
            <a:r>
              <a:t>A project milestone is a predictable outcome of an activity or set of activities. At each milestone, a formal report of progress should be presented to management. A deliverable is a work product that is delivered to the project customer.</a:t>
            </a:r>
          </a:p>
          <a:p>
            <a:pPr>
              <a:defRPr sz="2000"/>
            </a:pPr>
            <a:r>
              <a:t>The agile planning game involves the whole team in project planning. The plan is developed incrementally and, if problems arise, it is adjusted so that software functionality is reduced instead of delaying the delivery of an increment.</a:t>
            </a:r>
          </a:p>
        </p:txBody>
      </p:sp>
      <p:sp>
        <p:nvSpPr>
          <p:cNvPr id="47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482" name="Title 1"/>
          <p:cNvSpPr txBox="1"/>
          <p:nvPr>
            <p:ph type="title"/>
          </p:nvPr>
        </p:nvSpPr>
        <p:spPr>
          <a:xfrm>
            <a:off x="457199" y="274638"/>
            <a:ext cx="7293234" cy="1143001"/>
          </a:xfrm>
          <a:prstGeom prst="rect">
            <a:avLst/>
          </a:prstGeom>
        </p:spPr>
        <p:txBody>
          <a:bodyPr/>
          <a:lstStyle/>
          <a:p>
            <a:pPr/>
            <a:r>
              <a:t>Key points</a:t>
            </a:r>
          </a:p>
        </p:txBody>
      </p:sp>
      <p:sp>
        <p:nvSpPr>
          <p:cNvPr id="483" name="Content Placeholder 2"/>
          <p:cNvSpPr txBox="1"/>
          <p:nvPr>
            <p:ph type="body" idx="1"/>
          </p:nvPr>
        </p:nvSpPr>
        <p:spPr>
          <a:xfrm>
            <a:off x="457200" y="1600200"/>
            <a:ext cx="8229600" cy="4525963"/>
          </a:xfrm>
          <a:prstGeom prst="rect">
            <a:avLst/>
          </a:prstGeom>
        </p:spPr>
        <p:txBody>
          <a:bodyPr/>
          <a:lstStyle>
            <a:lvl1pPr>
              <a:defRPr sz="2000"/>
            </a:lvl1pPr>
          </a:lstStyle>
          <a:p>
            <a:pPr/>
            <a:r>
              <a:t>Estimation techniques for software may be experience-based, where managers judge the effort required, or algorithmic, where the effort required is computed from other estimated project parameters.</a:t>
            </a:r>
          </a:p>
        </p:txBody>
      </p:sp>
      <p:sp>
        <p:nvSpPr>
          <p:cNvPr id="48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Footer Placeholder 4"/>
          <p:cNvSpPr txBox="1"/>
          <p:nvPr/>
        </p:nvSpPr>
        <p:spPr>
          <a:xfrm>
            <a:off x="3169920" y="6356350"/>
            <a:ext cx="2804162" cy="3651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spcBef>
                <a:spcPts val="600"/>
              </a:spcBef>
              <a:defRPr sz="1200">
                <a:solidFill>
                  <a:srgbClr val="888888"/>
                </a:solidFill>
              </a:defRPr>
            </a:lvl1pPr>
          </a:lstStyle>
          <a:p>
            <a:pPr/>
            <a:r>
              <a:t>Chapter 23 Project Planning</a:t>
            </a:r>
          </a:p>
        </p:txBody>
      </p:sp>
      <p:sp>
        <p:nvSpPr>
          <p:cNvPr id="487" name="Title 1"/>
          <p:cNvSpPr txBox="1"/>
          <p:nvPr>
            <p:ph type="title"/>
          </p:nvPr>
        </p:nvSpPr>
        <p:spPr>
          <a:xfrm>
            <a:off x="457199" y="274638"/>
            <a:ext cx="7293234" cy="1143001"/>
          </a:xfrm>
          <a:prstGeom prst="rect">
            <a:avLst/>
          </a:prstGeom>
        </p:spPr>
        <p:txBody>
          <a:bodyPr/>
          <a:lstStyle/>
          <a:p>
            <a:pPr/>
            <a:r>
              <a:t>Professional Tip of the Day:  The 70/20/10 Rule for Post Tax Income</a:t>
            </a:r>
          </a:p>
        </p:txBody>
      </p:sp>
      <p:grpSp>
        <p:nvGrpSpPr>
          <p:cNvPr id="490" name="Picture 2"/>
          <p:cNvGrpSpPr/>
          <p:nvPr/>
        </p:nvGrpSpPr>
        <p:grpSpPr>
          <a:xfrm>
            <a:off x="494555" y="1600199"/>
            <a:ext cx="8154889" cy="4525965"/>
            <a:chOff x="0" y="0"/>
            <a:chExt cx="8154887" cy="4525964"/>
          </a:xfrm>
        </p:grpSpPr>
        <p:sp>
          <p:nvSpPr>
            <p:cNvPr id="488" name="Rectangle"/>
            <p:cNvSpPr/>
            <p:nvPr/>
          </p:nvSpPr>
          <p:spPr>
            <a:xfrm>
              <a:off x="-1" y="-1"/>
              <a:ext cx="8154889" cy="4525965"/>
            </a:xfrm>
            <a:prstGeom prst="rect">
              <a:avLst/>
            </a:prstGeom>
            <a:solidFill>
              <a:srgbClr val="FFFFFF"/>
            </a:solidFill>
            <a:ln w="12700" cap="flat">
              <a:noFill/>
              <a:miter lim="400000"/>
            </a:ln>
            <a:effectLst/>
          </p:spPr>
          <p:txBody>
            <a:bodyPr wrap="square" lIns="45718" tIns="45718" rIns="45718" bIns="45718" numCol="1" anchor="ctr">
              <a:noAutofit/>
            </a:bodyPr>
            <a:lstStyle/>
            <a:p>
              <a:pPr/>
            </a:p>
          </p:txBody>
        </p:sp>
        <p:pic>
          <p:nvPicPr>
            <p:cNvPr id="489" name="image16.png" descr="image16.png"/>
            <p:cNvPicPr>
              <a:picLocks noChangeAspect="1"/>
            </p:cNvPicPr>
            <p:nvPr/>
          </p:nvPicPr>
          <p:blipFill>
            <a:blip r:embed="rId2">
              <a:extLst/>
            </a:blip>
            <a:stretch>
              <a:fillRect/>
            </a:stretch>
          </p:blipFill>
          <p:spPr>
            <a:xfrm>
              <a:off x="0" y="-1"/>
              <a:ext cx="8154888" cy="4525965"/>
            </a:xfrm>
            <a:prstGeom prst="rect">
              <a:avLst/>
            </a:prstGeom>
            <a:ln w="12700" cap="flat">
              <a:noFill/>
              <a:miter lim="400000"/>
            </a:ln>
            <a:effectLst/>
          </p:spPr>
        </p:pic>
      </p:grpSp>
      <p:sp>
        <p:nvSpPr>
          <p:cNvPr id="49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600"/>
              </a:spcBef>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43" name="Title 1"/>
          <p:cNvSpPr txBox="1"/>
          <p:nvPr>
            <p:ph type="title"/>
          </p:nvPr>
        </p:nvSpPr>
        <p:spPr>
          <a:xfrm>
            <a:off x="457199" y="274638"/>
            <a:ext cx="7293234" cy="1143001"/>
          </a:xfrm>
          <a:prstGeom prst="rect">
            <a:avLst/>
          </a:prstGeom>
        </p:spPr>
        <p:txBody>
          <a:bodyPr/>
          <a:lstStyle/>
          <a:p>
            <a:pPr/>
            <a:r>
              <a:t>Project startup planning</a:t>
            </a:r>
          </a:p>
        </p:txBody>
      </p:sp>
      <p:sp>
        <p:nvSpPr>
          <p:cNvPr id="144" name="Content Placeholder 2"/>
          <p:cNvSpPr txBox="1"/>
          <p:nvPr>
            <p:ph type="body" idx="1"/>
          </p:nvPr>
        </p:nvSpPr>
        <p:spPr>
          <a:xfrm>
            <a:off x="457200" y="1600200"/>
            <a:ext cx="8229600" cy="4525963"/>
          </a:xfrm>
          <a:prstGeom prst="rect">
            <a:avLst/>
          </a:prstGeom>
        </p:spPr>
        <p:txBody>
          <a:bodyPr/>
          <a:lstStyle/>
          <a:p>
            <a:pPr/>
            <a:r>
              <a:t>At this stage, you know more about the system requirements but do not have design or implementation information</a:t>
            </a:r>
          </a:p>
          <a:p>
            <a:pPr/>
            <a:r>
              <a:t>Create a plan with enough detail to make decisions about the project budget and staffing. </a:t>
            </a:r>
          </a:p>
          <a:p>
            <a:pPr lvl="1" marL="742950" indent="-285750">
              <a:spcBef>
                <a:spcPts val="300"/>
              </a:spcBef>
              <a:defRPr sz="2000"/>
            </a:pPr>
            <a:r>
              <a:t>This plan is the basis for project resource allocation</a:t>
            </a:r>
          </a:p>
          <a:p>
            <a:pPr/>
            <a:r>
              <a:t>The startup plan should also define project monitoring mechanisms</a:t>
            </a:r>
          </a:p>
          <a:p>
            <a:pPr/>
            <a:r>
              <a:t>A startup plan is still needed for agile development to allow resources to be allocated to the project</a:t>
            </a:r>
          </a:p>
        </p:txBody>
      </p:sp>
      <p:sp>
        <p:nvSpPr>
          <p:cNvPr id="145"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48" name="Title 1"/>
          <p:cNvSpPr txBox="1"/>
          <p:nvPr>
            <p:ph type="title"/>
          </p:nvPr>
        </p:nvSpPr>
        <p:spPr>
          <a:xfrm>
            <a:off x="457199" y="274638"/>
            <a:ext cx="7293234" cy="1143001"/>
          </a:xfrm>
          <a:prstGeom prst="rect">
            <a:avLst/>
          </a:prstGeom>
        </p:spPr>
        <p:txBody>
          <a:bodyPr/>
          <a:lstStyle/>
          <a:p>
            <a:pPr/>
            <a:r>
              <a:t>Development planning</a:t>
            </a:r>
          </a:p>
        </p:txBody>
      </p:sp>
      <p:sp>
        <p:nvSpPr>
          <p:cNvPr id="149" name="Content Placeholder 2"/>
          <p:cNvSpPr txBox="1"/>
          <p:nvPr>
            <p:ph type="body" sz="half" idx="1"/>
          </p:nvPr>
        </p:nvSpPr>
        <p:spPr>
          <a:xfrm>
            <a:off x="457198" y="1600200"/>
            <a:ext cx="4030136" cy="4525963"/>
          </a:xfrm>
          <a:prstGeom prst="rect">
            <a:avLst/>
          </a:prstGeom>
        </p:spPr>
        <p:txBody>
          <a:bodyPr/>
          <a:lstStyle/>
          <a:p>
            <a:pPr/>
            <a:r>
              <a:t>The project plan should be regularly amended as the project progresses and you know more about the software and its development</a:t>
            </a:r>
          </a:p>
          <a:p>
            <a:pPr/>
            <a:r>
              <a:t>The project schedule, cost-estimate and risks have to be regularly revised</a:t>
            </a:r>
          </a:p>
        </p:txBody>
      </p:sp>
      <p:sp>
        <p:nvSpPr>
          <p:cNvPr id="150"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1" name="Picture 6" descr="Picture 6"/>
          <p:cNvPicPr>
            <a:picLocks noChangeAspect="1"/>
          </p:cNvPicPr>
          <p:nvPr/>
        </p:nvPicPr>
        <p:blipFill>
          <a:blip r:embed="rId2">
            <a:extLst/>
          </a:blip>
          <a:stretch>
            <a:fillRect/>
          </a:stretch>
        </p:blipFill>
        <p:spPr>
          <a:xfrm>
            <a:off x="4560492" y="1862664"/>
            <a:ext cx="4583508" cy="35221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54" name="Title 1"/>
          <p:cNvSpPr txBox="1"/>
          <p:nvPr>
            <p:ph type="title"/>
          </p:nvPr>
        </p:nvSpPr>
        <p:spPr>
          <a:xfrm>
            <a:off x="457200" y="2383942"/>
            <a:ext cx="8229600" cy="1143002"/>
          </a:xfrm>
          <a:prstGeom prst="rect">
            <a:avLst/>
          </a:prstGeom>
        </p:spPr>
        <p:txBody>
          <a:bodyPr/>
          <a:lstStyle>
            <a:lvl1pPr algn="ctr"/>
          </a:lstStyle>
          <a:p>
            <a:pPr/>
            <a:r>
              <a:t>Software pricing</a:t>
            </a:r>
          </a:p>
        </p:txBody>
      </p:sp>
      <p:sp>
        <p:nvSpPr>
          <p:cNvPr id="155"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 name="Picture 8" descr="Picture 8"/>
          <p:cNvPicPr>
            <a:picLocks noChangeAspect="1"/>
          </p:cNvPicPr>
          <p:nvPr/>
        </p:nvPicPr>
        <p:blipFill>
          <a:blip r:embed="rId2">
            <a:extLst/>
          </a:blip>
          <a:stretch>
            <a:fillRect/>
          </a:stretch>
        </p:blipFill>
        <p:spPr>
          <a:xfrm>
            <a:off x="1123466" y="3299959"/>
            <a:ext cx="6897066" cy="32389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23 Project Planning</a:t>
            </a:r>
          </a:p>
        </p:txBody>
      </p:sp>
      <p:sp>
        <p:nvSpPr>
          <p:cNvPr id="159" name="Rectangle 2"/>
          <p:cNvSpPr txBox="1"/>
          <p:nvPr>
            <p:ph type="title"/>
          </p:nvPr>
        </p:nvSpPr>
        <p:spPr>
          <a:xfrm>
            <a:off x="457199" y="274638"/>
            <a:ext cx="7293234" cy="1143001"/>
          </a:xfrm>
          <a:prstGeom prst="rect">
            <a:avLst/>
          </a:prstGeom>
        </p:spPr>
        <p:txBody>
          <a:bodyPr lIns="44622" tIns="44622" rIns="44622" bIns="44622"/>
          <a:lstStyle/>
          <a:p>
            <a:pPr/>
            <a:r>
              <a:t>Software pricing</a:t>
            </a:r>
          </a:p>
        </p:txBody>
      </p:sp>
      <p:sp>
        <p:nvSpPr>
          <p:cNvPr id="160" name="Rectangle 3"/>
          <p:cNvSpPr txBox="1"/>
          <p:nvPr>
            <p:ph type="body" idx="1"/>
          </p:nvPr>
        </p:nvSpPr>
        <p:spPr>
          <a:xfrm>
            <a:off x="457200" y="1600200"/>
            <a:ext cx="8229600" cy="4525963"/>
          </a:xfrm>
          <a:prstGeom prst="rect">
            <a:avLst/>
          </a:prstGeom>
        </p:spPr>
        <p:txBody>
          <a:bodyPr lIns="44622" tIns="44622" rIns="44622" bIns="44622"/>
          <a:lstStyle/>
          <a:p>
            <a:pPr/>
            <a:r>
              <a:t>Estimates are made to discover the cost, to the developer, of producing a software system.</a:t>
            </a:r>
          </a:p>
          <a:p>
            <a:pPr lvl="1" marL="742950" indent="-285750">
              <a:spcBef>
                <a:spcPts val="300"/>
              </a:spcBef>
              <a:defRPr sz="2000"/>
            </a:pPr>
            <a:r>
              <a:t>You take into account, hardware, software, travel, training and effort costs.</a:t>
            </a:r>
          </a:p>
          <a:p>
            <a:pPr/>
            <a:r>
              <a:t>There is not a simple relationship between the development cost and the price charged to the customer.</a:t>
            </a:r>
          </a:p>
          <a:p>
            <a:pPr/>
            <a:r>
              <a:t>Broader organisational, economic, political and business considerations influence the price charged.</a:t>
            </a:r>
          </a:p>
        </p:txBody>
      </p:sp>
      <p:sp>
        <p:nvSpPr>
          <p:cNvPr id="161"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