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CFD7E7"/>
          </a:solidFill>
        </a:fill>
      </a:tcStyle>
    </a:firstCol>
    <a:lastRow>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254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E8ECF4"/>
          </a:solidFill>
        </a:fill>
      </a:tcStyle>
    </a:lastRow>
    <a:firstRow>
      <a:tcTxStyle b="on" i="off">
        <a:fontRef idx="minor">
          <a:srgbClr val="000000"/>
        </a:fontRef>
        <a:srgbClr val="000000"/>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E8ECF4"/>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Calibri"/>
      </a:defRPr>
    </a:lvl1pPr>
    <a:lvl2pPr indent="228600" defTabSz="457200" latinLnBrk="0">
      <a:spcBef>
        <a:spcPts val="400"/>
      </a:spcBef>
      <a:defRPr sz="1200">
        <a:latin typeface="+mn-lt"/>
        <a:ea typeface="+mn-ea"/>
        <a:cs typeface="+mn-cs"/>
        <a:sym typeface="Calibri"/>
      </a:defRPr>
    </a:lvl2pPr>
    <a:lvl3pPr indent="457200" defTabSz="457200" latinLnBrk="0">
      <a:spcBef>
        <a:spcPts val="400"/>
      </a:spcBef>
      <a:defRPr sz="1200">
        <a:latin typeface="+mn-lt"/>
        <a:ea typeface="+mn-ea"/>
        <a:cs typeface="+mn-cs"/>
        <a:sym typeface="Calibri"/>
      </a:defRPr>
    </a:lvl3pPr>
    <a:lvl4pPr indent="685800" defTabSz="457200" latinLnBrk="0">
      <a:spcBef>
        <a:spcPts val="400"/>
      </a:spcBef>
      <a:defRPr sz="1200">
        <a:latin typeface="+mn-lt"/>
        <a:ea typeface="+mn-ea"/>
        <a:cs typeface="+mn-cs"/>
        <a:sym typeface="Calibri"/>
      </a:defRPr>
    </a:lvl4pPr>
    <a:lvl5pPr indent="914400" defTabSz="457200" latinLnBrk="0">
      <a:spcBef>
        <a:spcPts val="400"/>
      </a:spcBef>
      <a:defRPr sz="1200">
        <a:latin typeface="+mn-lt"/>
        <a:ea typeface="+mn-ea"/>
        <a:cs typeface="+mn-cs"/>
        <a:sym typeface="Calibri"/>
      </a:defRPr>
    </a:lvl5pPr>
    <a:lvl6pPr indent="1143000" defTabSz="457200" latinLnBrk="0">
      <a:spcBef>
        <a:spcPts val="400"/>
      </a:spcBef>
      <a:defRPr sz="1200">
        <a:latin typeface="+mn-lt"/>
        <a:ea typeface="+mn-ea"/>
        <a:cs typeface="+mn-cs"/>
        <a:sym typeface="Calibri"/>
      </a:defRPr>
    </a:lvl6pPr>
    <a:lvl7pPr indent="1371600" defTabSz="457200" latinLnBrk="0">
      <a:spcBef>
        <a:spcPts val="400"/>
      </a:spcBef>
      <a:defRPr sz="1200">
        <a:latin typeface="+mn-lt"/>
        <a:ea typeface="+mn-ea"/>
        <a:cs typeface="+mn-cs"/>
        <a:sym typeface="Calibri"/>
      </a:defRPr>
    </a:lvl7pPr>
    <a:lvl8pPr indent="1600200" defTabSz="457200" latinLnBrk="0">
      <a:spcBef>
        <a:spcPts val="400"/>
      </a:spcBef>
      <a:defRPr sz="1200">
        <a:latin typeface="+mn-lt"/>
        <a:ea typeface="+mn-ea"/>
        <a:cs typeface="+mn-cs"/>
        <a:sym typeface="Calibri"/>
      </a:defRPr>
    </a:lvl8pPr>
    <a:lvl9pPr indent="1828800" defTabSz="457200" latinLnBrk="0">
      <a:spcBef>
        <a:spcPts val="400"/>
      </a:spcBef>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4" name="Title Text"/>
          <p:cNvSpPr txBox="1"/>
          <p:nvPr>
            <p:ph type="title"/>
          </p:nvPr>
        </p:nvSpPr>
        <p:spPr>
          <a:xfrm>
            <a:off x="685800" y="2130425"/>
            <a:ext cx="7772400" cy="1470025"/>
          </a:xfrm>
          <a:prstGeom prst="rect">
            <a:avLst/>
          </a:prstGeom>
        </p:spPr>
        <p:txBody>
          <a:bodyPr/>
          <a:lstStyle/>
          <a:p>
            <a:pPr/>
            <a:r>
              <a:t>Title Text</a:t>
            </a:r>
          </a:p>
        </p:txBody>
      </p:sp>
      <p:sp>
        <p:nvSpPr>
          <p:cNvPr id="15" name="Body Level One…"/>
          <p:cNvSpPr txBox="1"/>
          <p:nvPr>
            <p:ph type="body" sz="quarter" idx="1"/>
          </p:nvPr>
        </p:nvSpPr>
        <p:spPr>
          <a:xfrm>
            <a:off x="1371600" y="3886200"/>
            <a:ext cx="6400800" cy="1752600"/>
          </a:xfrm>
          <a:prstGeom prst="rect">
            <a:avLst/>
          </a:prstGeom>
        </p:spPr>
        <p:txBody>
          <a:bodyPr/>
          <a:lstStyle>
            <a:lvl1pPr marL="0" indent="0" algn="ctr">
              <a:spcBef>
                <a:spcPts val="700"/>
              </a:spcBef>
              <a:buSzTx/>
              <a:buNone/>
              <a:defRPr sz="3200">
                <a:solidFill>
                  <a:srgbClr val="888888"/>
                </a:solidFill>
                <a:latin typeface="+mn-lt"/>
                <a:ea typeface="+mn-ea"/>
                <a:cs typeface="+mn-cs"/>
                <a:sym typeface="Calibri"/>
              </a:defRPr>
            </a:lvl1pPr>
            <a:lvl2pPr marL="0" indent="0" algn="ctr">
              <a:spcBef>
                <a:spcPts val="700"/>
              </a:spcBef>
              <a:buSzTx/>
              <a:buNone/>
              <a:defRPr sz="3200">
                <a:solidFill>
                  <a:srgbClr val="888888"/>
                </a:solidFill>
                <a:latin typeface="+mn-lt"/>
                <a:ea typeface="+mn-ea"/>
                <a:cs typeface="+mn-cs"/>
                <a:sym typeface="Calibri"/>
              </a:defRPr>
            </a:lvl2pPr>
            <a:lvl3pPr marL="0" indent="0" algn="ctr">
              <a:spcBef>
                <a:spcPts val="700"/>
              </a:spcBef>
              <a:buSzTx/>
              <a:buNone/>
              <a:defRPr sz="3200">
                <a:solidFill>
                  <a:srgbClr val="888888"/>
                </a:solidFill>
                <a:latin typeface="+mn-lt"/>
                <a:ea typeface="+mn-ea"/>
                <a:cs typeface="+mn-cs"/>
                <a:sym typeface="Calibri"/>
              </a:defRPr>
            </a:lvl3pPr>
            <a:lvl4pPr marL="0" indent="0" algn="ctr">
              <a:spcBef>
                <a:spcPts val="700"/>
              </a:spcBef>
              <a:buSzTx/>
              <a:buNone/>
              <a:defRPr sz="3200">
                <a:solidFill>
                  <a:srgbClr val="888888"/>
                </a:solidFill>
                <a:latin typeface="+mn-lt"/>
                <a:ea typeface="+mn-ea"/>
                <a:cs typeface="+mn-cs"/>
                <a:sym typeface="Calibri"/>
              </a:defRPr>
            </a:lvl4pPr>
            <a:lvl5pPr marL="0" indent="0" algn="ctr">
              <a:spcBef>
                <a:spcPts val="700"/>
              </a:spcBef>
              <a:buSzTx/>
              <a:buNone/>
              <a:defRPr sz="32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3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35" name="Title Text"/>
          <p:cNvSpPr txBox="1"/>
          <p:nvPr>
            <p:ph type="title"/>
          </p:nvPr>
        </p:nvSpPr>
        <p:spPr>
          <a:xfrm>
            <a:off x="722312" y="4406900"/>
            <a:ext cx="7772401" cy="1362075"/>
          </a:xfrm>
          <a:prstGeom prst="rect">
            <a:avLst/>
          </a:prstGeom>
        </p:spPr>
        <p:txBody>
          <a:bodyPr anchor="t"/>
          <a:lstStyle>
            <a:lvl1pPr>
              <a:defRPr cap="all" sz="4000"/>
            </a:lvl1pPr>
          </a:lstStyle>
          <a:p>
            <a:pPr/>
            <a:r>
              <a:t>Title Text</a:t>
            </a:r>
          </a:p>
        </p:txBody>
      </p:sp>
      <p:sp>
        <p:nvSpPr>
          <p:cNvPr id="36"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None/>
              <a:defRPr sz="2000">
                <a:solidFill>
                  <a:srgbClr val="888888"/>
                </a:solidFill>
                <a:latin typeface="+mn-lt"/>
                <a:ea typeface="+mn-ea"/>
                <a:cs typeface="+mn-cs"/>
                <a:sym typeface="Calibri"/>
              </a:defRPr>
            </a:lvl1pPr>
            <a:lvl2pPr marL="0" indent="0">
              <a:spcBef>
                <a:spcPts val="400"/>
              </a:spcBef>
              <a:buSzTx/>
              <a:buNone/>
              <a:defRPr sz="2000">
                <a:solidFill>
                  <a:srgbClr val="888888"/>
                </a:solidFill>
                <a:latin typeface="+mn-lt"/>
                <a:ea typeface="+mn-ea"/>
                <a:cs typeface="+mn-cs"/>
                <a:sym typeface="Calibri"/>
              </a:defRPr>
            </a:lvl2pPr>
            <a:lvl3pPr marL="0" indent="0">
              <a:spcBef>
                <a:spcPts val="400"/>
              </a:spcBef>
              <a:buSzTx/>
              <a:buNone/>
              <a:defRPr sz="2000">
                <a:solidFill>
                  <a:srgbClr val="888888"/>
                </a:solidFill>
                <a:latin typeface="+mn-lt"/>
                <a:ea typeface="+mn-ea"/>
                <a:cs typeface="+mn-cs"/>
                <a:sym typeface="Calibri"/>
              </a:defRPr>
            </a:lvl3pPr>
            <a:lvl4pPr marL="0" indent="0">
              <a:spcBef>
                <a:spcPts val="400"/>
              </a:spcBef>
              <a:buSzTx/>
              <a:buNone/>
              <a:defRPr sz="2000">
                <a:solidFill>
                  <a:srgbClr val="888888"/>
                </a:solidFill>
                <a:latin typeface="+mn-lt"/>
                <a:ea typeface="+mn-ea"/>
                <a:cs typeface="+mn-cs"/>
                <a:sym typeface="Calibri"/>
              </a:defRPr>
            </a:lvl4pPr>
            <a:lvl5pPr marL="0" indent="0">
              <a:spcBef>
                <a:spcPts val="400"/>
              </a:spcBef>
              <a:buSzTx/>
              <a:buNone/>
              <a:defRPr sz="2000">
                <a:solidFill>
                  <a:srgbClr val="888888"/>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45"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6"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457200" y="1600200"/>
            <a:ext cx="4038600" cy="4525963"/>
          </a:xfrm>
          <a:prstGeom prst="rect">
            <a:avLst/>
          </a:prstGeom>
        </p:spPr>
        <p:txBody>
          <a:bodyPr/>
          <a:lstStyle>
            <a:lvl1pPr>
              <a:buFont typeface="Arial"/>
              <a:buChar char="•"/>
              <a:defRPr sz="2800">
                <a:solidFill>
                  <a:srgbClr val="000000"/>
                </a:solidFill>
                <a:latin typeface="+mn-lt"/>
                <a:ea typeface="+mn-ea"/>
                <a:cs typeface="+mn-cs"/>
                <a:sym typeface="Calibri"/>
              </a:defRPr>
            </a:lvl1pPr>
            <a:lvl2pPr marL="0" indent="0">
              <a:buSzTx/>
              <a:buFont typeface="Arial"/>
              <a:buNone/>
              <a:defRPr sz="2800">
                <a:solidFill>
                  <a:srgbClr val="000000"/>
                </a:solidFill>
                <a:latin typeface="+mn-lt"/>
                <a:ea typeface="+mn-ea"/>
                <a:cs typeface="+mn-cs"/>
                <a:sym typeface="Calibri"/>
              </a:defRPr>
            </a:lvl2pPr>
            <a:lvl3pPr marL="1234438" indent="-320038">
              <a:buFont typeface="Arial"/>
              <a:defRPr sz="2800">
                <a:solidFill>
                  <a:srgbClr val="000000"/>
                </a:solidFill>
                <a:latin typeface="+mn-lt"/>
                <a:ea typeface="+mn-ea"/>
                <a:cs typeface="+mn-cs"/>
                <a:sym typeface="Calibri"/>
              </a:defRPr>
            </a:lvl3pPr>
            <a:lvl4pPr marL="1727200" indent="-355600">
              <a:buFont typeface="Arial"/>
              <a:defRPr sz="2800">
                <a:solidFill>
                  <a:srgbClr val="000000"/>
                </a:solidFill>
                <a:latin typeface="+mn-lt"/>
                <a:ea typeface="+mn-ea"/>
                <a:cs typeface="+mn-cs"/>
                <a:sym typeface="Calibri"/>
              </a:defRPr>
            </a:lvl4pPr>
            <a:lvl5pPr marL="2184400" indent="-355600">
              <a:buFont typeface="Arial"/>
              <a:defRPr sz="28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6"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57"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58"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9" name="Title Text"/>
          <p:cNvSpPr txBox="1"/>
          <p:nvPr>
            <p:ph type="title"/>
          </p:nvPr>
        </p:nvSpPr>
        <p:spPr>
          <a:prstGeom prst="rect">
            <a:avLst/>
          </a:prstGeom>
        </p:spPr>
        <p:txBody>
          <a:bodyPr/>
          <a:lstStyle/>
          <a:p>
            <a:pPr/>
            <a:r>
              <a:t>Title Text</a:t>
            </a:r>
          </a:p>
        </p:txBody>
      </p:sp>
      <p:sp>
        <p:nvSpPr>
          <p:cNvPr id="60"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None/>
              <a:defRPr b="1">
                <a:solidFill>
                  <a:srgbClr val="000000"/>
                </a:solidFill>
                <a:latin typeface="+mn-lt"/>
                <a:ea typeface="+mn-ea"/>
                <a:cs typeface="+mn-cs"/>
                <a:sym typeface="Calibri"/>
              </a:defRPr>
            </a:lvl1pPr>
            <a:lvl2pPr marL="0" indent="0">
              <a:spcBef>
                <a:spcPts val="500"/>
              </a:spcBef>
              <a:buSzTx/>
              <a:buNone/>
              <a:defRPr b="1">
                <a:solidFill>
                  <a:srgbClr val="000000"/>
                </a:solidFill>
                <a:latin typeface="+mn-lt"/>
                <a:ea typeface="+mn-ea"/>
                <a:cs typeface="+mn-cs"/>
                <a:sym typeface="Calibri"/>
              </a:defRPr>
            </a:lvl2pPr>
            <a:lvl3pPr marL="0" indent="0">
              <a:spcBef>
                <a:spcPts val="500"/>
              </a:spcBef>
              <a:buSzTx/>
              <a:buNone/>
              <a:defRPr b="1">
                <a:solidFill>
                  <a:srgbClr val="000000"/>
                </a:solidFill>
                <a:latin typeface="+mn-lt"/>
                <a:ea typeface="+mn-ea"/>
                <a:cs typeface="+mn-cs"/>
                <a:sym typeface="Calibri"/>
              </a:defRPr>
            </a:lvl3pPr>
            <a:lvl4pPr marL="0" indent="0">
              <a:spcBef>
                <a:spcPts val="500"/>
              </a:spcBef>
              <a:buSzTx/>
              <a:buNone/>
              <a:defRPr b="1">
                <a:solidFill>
                  <a:srgbClr val="000000"/>
                </a:solidFill>
                <a:latin typeface="+mn-lt"/>
                <a:ea typeface="+mn-ea"/>
                <a:cs typeface="+mn-cs"/>
                <a:sym typeface="Calibri"/>
              </a:defRPr>
            </a:lvl4pPr>
            <a:lvl5pPr marL="0" indent="0">
              <a:spcBef>
                <a:spcPts val="500"/>
              </a:spcBef>
              <a:buSzTx/>
              <a:buNone/>
              <a:defRPr b="1">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1" name="Text Placeholder 4"/>
          <p:cNvSpPr/>
          <p:nvPr>
            <p:ph type="body" sz="quarter" idx="21"/>
          </p:nvPr>
        </p:nvSpPr>
        <p:spPr>
          <a:xfrm>
            <a:off x="4645025" y="1535111"/>
            <a:ext cx="4041775" cy="639765"/>
          </a:xfrm>
          <a:prstGeom prst="rect">
            <a:avLst/>
          </a:prstGeom>
        </p:spPr>
        <p:txBody>
          <a:bodyPr anchor="b"/>
          <a:lstStyle/>
          <a:p>
            <a:pPr>
              <a:spcBef>
                <a:spcPts val="700"/>
              </a:spcBef>
              <a:buFont typeface="Arial"/>
              <a:buChar char="•"/>
              <a:defRPr sz="3200">
                <a:solidFill>
                  <a:srgbClr val="000000"/>
                </a:solidFill>
                <a:latin typeface="+mn-lt"/>
                <a:ea typeface="+mn-ea"/>
                <a:cs typeface="+mn-cs"/>
                <a:sym typeface="Calibri"/>
              </a:defRPr>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9"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70"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71"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72" name="Title Text"/>
          <p:cNvSpPr txBox="1"/>
          <p:nvPr>
            <p:ph type="title"/>
          </p:nvPr>
        </p:nvSpPr>
        <p:spPr>
          <a:prstGeom prst="rect">
            <a:avLst/>
          </a:prstGeom>
        </p:spPr>
        <p:txBody>
          <a:bodyPr/>
          <a:lstStyle/>
          <a:p>
            <a:pPr/>
            <a:r>
              <a:t>Title Text</a:t>
            </a: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0"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81"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82"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0"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91"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92"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3" name="Title Text"/>
          <p:cNvSpPr txBox="1"/>
          <p:nvPr>
            <p:ph type="title"/>
          </p:nvPr>
        </p:nvSpPr>
        <p:spPr>
          <a:xfrm>
            <a:off x="457200" y="273050"/>
            <a:ext cx="3008315" cy="1162050"/>
          </a:xfrm>
          <a:prstGeom prst="rect">
            <a:avLst/>
          </a:prstGeom>
        </p:spPr>
        <p:txBody>
          <a:bodyPr anchor="b"/>
          <a:lstStyle>
            <a:lvl1pPr>
              <a:defRPr sz="2000"/>
            </a:lvl1pPr>
          </a:lstStyle>
          <a:p>
            <a:pPr/>
            <a:r>
              <a:t>Title Text</a:t>
            </a:r>
          </a:p>
        </p:txBody>
      </p:sp>
      <p:sp>
        <p:nvSpPr>
          <p:cNvPr id="94" name="Body Level One…"/>
          <p:cNvSpPr txBox="1"/>
          <p:nvPr>
            <p:ph type="body" idx="1"/>
          </p:nvPr>
        </p:nvSpPr>
        <p:spPr>
          <a:xfrm>
            <a:off x="3575050" y="273050"/>
            <a:ext cx="5111750" cy="5853113"/>
          </a:xfrm>
          <a:prstGeom prst="rect">
            <a:avLst/>
          </a:prstGeom>
        </p:spPr>
        <p:txBody>
          <a:bodyPr/>
          <a:lstStyle>
            <a:lvl1pPr>
              <a:spcBef>
                <a:spcPts val="700"/>
              </a:spcBef>
              <a:buFont typeface="Arial"/>
              <a:buChar char="•"/>
              <a:defRPr sz="3200">
                <a:solidFill>
                  <a:srgbClr val="000000"/>
                </a:solidFill>
                <a:latin typeface="+mn-lt"/>
                <a:ea typeface="+mn-ea"/>
                <a:cs typeface="+mn-cs"/>
                <a:sym typeface="Calibri"/>
              </a:defRPr>
            </a:lvl1pPr>
            <a:lvl2pPr marL="0" indent="0">
              <a:spcBef>
                <a:spcPts val="700"/>
              </a:spcBef>
              <a:buSzTx/>
              <a:buFont typeface="Arial"/>
              <a:buNone/>
              <a:defRPr sz="3200">
                <a:solidFill>
                  <a:srgbClr val="000000"/>
                </a:solidFill>
                <a:latin typeface="+mn-lt"/>
                <a:ea typeface="+mn-ea"/>
                <a:cs typeface="+mn-cs"/>
                <a:sym typeface="Calibri"/>
              </a:defRPr>
            </a:lvl2pPr>
            <a:lvl3pPr>
              <a:spcBef>
                <a:spcPts val="700"/>
              </a:spcBef>
              <a:buFont typeface="Arial"/>
              <a:defRPr sz="3200">
                <a:solidFill>
                  <a:srgbClr val="000000"/>
                </a:solidFill>
                <a:latin typeface="+mn-lt"/>
                <a:ea typeface="+mn-ea"/>
                <a:cs typeface="+mn-cs"/>
                <a:sym typeface="Calibri"/>
              </a:defRPr>
            </a:lvl3pPr>
            <a:lvl4pPr marL="1737360" indent="-365760">
              <a:spcBef>
                <a:spcPts val="700"/>
              </a:spcBef>
              <a:buFont typeface="Arial"/>
              <a:defRPr sz="3200">
                <a:solidFill>
                  <a:srgbClr val="000000"/>
                </a:solidFill>
                <a:latin typeface="+mn-lt"/>
                <a:ea typeface="+mn-ea"/>
                <a:cs typeface="+mn-cs"/>
                <a:sym typeface="Calibri"/>
              </a:defRPr>
            </a:lvl4pPr>
            <a:lvl5pPr marL="2194560" indent="-365760">
              <a:spcBef>
                <a:spcPts val="700"/>
              </a:spcBef>
              <a:buFont typeface="Arial"/>
              <a:defRPr sz="32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5" name="Text Placeholder 3"/>
          <p:cNvSpPr/>
          <p:nvPr>
            <p:ph type="body" sz="half" idx="21"/>
          </p:nvPr>
        </p:nvSpPr>
        <p:spPr>
          <a:xfrm>
            <a:off x="457198" y="1435100"/>
            <a:ext cx="3008316" cy="4691063"/>
          </a:xfrm>
          <a:prstGeom prst="rect">
            <a:avLst/>
          </a:prstGeom>
        </p:spPr>
        <p:txBody>
          <a:bodyPr/>
          <a:lstStyle/>
          <a:p>
            <a:pPr>
              <a:spcBef>
                <a:spcPts val="700"/>
              </a:spcBef>
              <a:buFont typeface="Arial"/>
              <a:buChar char="•"/>
              <a:defRPr sz="3200">
                <a:solidFill>
                  <a:srgbClr val="000000"/>
                </a:solidFill>
                <a:latin typeface="+mn-lt"/>
                <a:ea typeface="+mn-ea"/>
                <a:cs typeface="+mn-cs"/>
                <a:sym typeface="Calibri"/>
              </a:defRPr>
            </a:pP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3"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04"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105"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6" name="Title Text"/>
          <p:cNvSpPr txBox="1"/>
          <p:nvPr>
            <p:ph type="title"/>
          </p:nvPr>
        </p:nvSpPr>
        <p:spPr>
          <a:xfrm>
            <a:off x="1792288" y="4800600"/>
            <a:ext cx="5486402" cy="566738"/>
          </a:xfrm>
          <a:prstGeom prst="rect">
            <a:avLst/>
          </a:prstGeom>
        </p:spPr>
        <p:txBody>
          <a:bodyPr anchor="b"/>
          <a:lstStyle>
            <a:lvl1pPr>
              <a:defRPr sz="2000"/>
            </a:lvl1pPr>
          </a:lstStyle>
          <a:p>
            <a:pPr/>
            <a:r>
              <a:t>Title Text</a:t>
            </a:r>
          </a:p>
        </p:txBody>
      </p:sp>
      <p:sp>
        <p:nvSpPr>
          <p:cNvPr id="107"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108"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None/>
              <a:defRPr sz="1400">
                <a:solidFill>
                  <a:srgbClr val="000000"/>
                </a:solidFill>
                <a:latin typeface="+mn-lt"/>
                <a:ea typeface="+mn-ea"/>
                <a:cs typeface="+mn-cs"/>
                <a:sym typeface="Calibri"/>
              </a:defRPr>
            </a:lvl1pPr>
            <a:lvl2pPr marL="0" indent="0">
              <a:spcBef>
                <a:spcPts val="300"/>
              </a:spcBef>
              <a:buSzTx/>
              <a:buNone/>
              <a:defRPr sz="1400">
                <a:solidFill>
                  <a:srgbClr val="000000"/>
                </a:solidFill>
                <a:latin typeface="+mn-lt"/>
                <a:ea typeface="+mn-ea"/>
                <a:cs typeface="+mn-cs"/>
                <a:sym typeface="Calibri"/>
              </a:defRPr>
            </a:lvl2pPr>
            <a:lvl3pPr marL="0" indent="0">
              <a:spcBef>
                <a:spcPts val="300"/>
              </a:spcBef>
              <a:buSzTx/>
              <a:buNone/>
              <a:defRPr sz="1400">
                <a:solidFill>
                  <a:srgbClr val="000000"/>
                </a:solidFill>
                <a:latin typeface="+mn-lt"/>
                <a:ea typeface="+mn-ea"/>
                <a:cs typeface="+mn-cs"/>
                <a:sym typeface="Calibri"/>
              </a:defRPr>
            </a:lvl3pPr>
            <a:lvl4pPr marL="0" indent="0">
              <a:spcBef>
                <a:spcPts val="300"/>
              </a:spcBef>
              <a:buSzTx/>
              <a:buNone/>
              <a:defRPr sz="1400">
                <a:solidFill>
                  <a:srgbClr val="000000"/>
                </a:solidFill>
                <a:latin typeface="+mn-lt"/>
                <a:ea typeface="+mn-ea"/>
                <a:cs typeface="+mn-cs"/>
                <a:sym typeface="Calibri"/>
              </a:defRPr>
            </a:lvl4pPr>
            <a:lvl5pPr marL="0" indent="0">
              <a:spcBef>
                <a:spcPts val="300"/>
              </a:spcBef>
              <a:buSzTx/>
              <a:buNone/>
              <a:defRPr sz="1400">
                <a:solidFill>
                  <a:srgbClr val="000000"/>
                </a:solidFill>
                <a:latin typeface="+mn-lt"/>
                <a:ea typeface="+mn-ea"/>
                <a:cs typeface="+mn-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 name="Title Text"/>
          <p:cNvSpPr txBox="1"/>
          <p:nvPr>
            <p:ph type="title"/>
          </p:nvPr>
        </p:nvSpPr>
        <p:spPr>
          <a:xfrm>
            <a:off x="457200" y="274638"/>
            <a:ext cx="7293234"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6"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428178" y="6414761"/>
            <a:ext cx="258623" cy="248303"/>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1pPr>
      <a:lvl2pPr marL="8001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2pPr>
      <a:lvl3pPr marL="12192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3pPr>
      <a:lvl4pPr marL="16764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4pPr>
      <a:lvl5pPr marL="21336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5pPr>
      <a:lvl6pPr marL="25603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6pPr>
      <a:lvl7pPr marL="30175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7pPr>
      <a:lvl8pPr marL="34747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8pPr>
      <a:lvl9pPr marL="39319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ansommerville.com/software-engineering-boo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 Requirements Engineering</a:t>
            </a:r>
          </a:p>
        </p:txBody>
      </p:sp>
      <p:sp>
        <p:nvSpPr>
          <p:cNvPr id="119" name="Title 1"/>
          <p:cNvSpPr txBox="1"/>
          <p:nvPr>
            <p:ph type="ctrTitle"/>
          </p:nvPr>
        </p:nvSpPr>
        <p:spPr>
          <a:xfrm>
            <a:off x="465137" y="1395411"/>
            <a:ext cx="7772401" cy="1470028"/>
          </a:xfrm>
          <a:prstGeom prst="rect">
            <a:avLst/>
          </a:prstGeom>
        </p:spPr>
        <p:txBody>
          <a:bodyPr/>
          <a:lstStyle/>
          <a:p>
            <a:pPr/>
            <a:r>
              <a:t>Chapter 4 – Requirements Engineering</a:t>
            </a:r>
          </a:p>
        </p:txBody>
      </p:sp>
      <p:sp>
        <p:nvSpPr>
          <p:cNvPr id="120"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 name="TextBox 4"/>
          <p:cNvSpPr txBox="1"/>
          <p:nvPr/>
        </p:nvSpPr>
        <p:spPr>
          <a:xfrm>
            <a:off x="510857" y="703263"/>
            <a:ext cx="3560821" cy="43706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595959"/>
                </a:solidFill>
                <a:latin typeface="Arial"/>
                <a:ea typeface="Arial"/>
                <a:cs typeface="Arial"/>
                <a:sym typeface="Arial"/>
              </a:defRPr>
            </a:lvl1pPr>
          </a:lstStyle>
          <a:p>
            <a:pPr/>
            <a:r>
              <a:t>CS 425 October 15, 2024</a:t>
            </a:r>
          </a:p>
        </p:txBody>
      </p:sp>
      <p:sp>
        <p:nvSpPr>
          <p:cNvPr id="122" name="Subtitle 2"/>
          <p:cNvSpPr txBox="1"/>
          <p:nvPr/>
        </p:nvSpPr>
        <p:spPr>
          <a:xfrm>
            <a:off x="1417319" y="2808422"/>
            <a:ext cx="6309362" cy="16654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700"/>
              </a:spcBef>
              <a:defRPr sz="3200">
                <a:solidFill>
                  <a:srgbClr val="595959"/>
                </a:solidFill>
                <a:latin typeface="+mn-lt"/>
                <a:ea typeface="+mn-ea"/>
                <a:cs typeface="+mn-cs"/>
                <a:sym typeface="Calibri"/>
              </a:defRPr>
            </a:pPr>
            <a:r>
              <a:t>Ian Sommerville, </a:t>
            </a:r>
            <a:endParaRPr>
              <a:latin typeface="Arial"/>
              <a:ea typeface="Arial"/>
              <a:cs typeface="Arial"/>
              <a:sym typeface="Arial"/>
            </a:endParaRPr>
          </a:p>
          <a:p>
            <a:pPr algn="ctr">
              <a:spcBef>
                <a:spcPts val="700"/>
              </a:spcBef>
              <a:defRPr i="1" sz="3200">
                <a:solidFill>
                  <a:srgbClr val="0070C0"/>
                </a:solidFill>
                <a:latin typeface="+mn-lt"/>
                <a:ea typeface="+mn-ea"/>
                <a:cs typeface="+mn-cs"/>
                <a:sym typeface="Calibri"/>
              </a:defRPr>
            </a:pPr>
            <a:r>
              <a:t>Software Engineering</a:t>
            </a:r>
            <a:r>
              <a:rPr i="0">
                <a:solidFill>
                  <a:srgbClr val="595959"/>
                </a:solidFill>
              </a:rPr>
              <a:t>, 10</a:t>
            </a:r>
            <a:r>
              <a:rPr baseline="30000" i="0">
                <a:solidFill>
                  <a:srgbClr val="595959"/>
                </a:solidFill>
              </a:rPr>
              <a:t>th</a:t>
            </a:r>
            <a:r>
              <a:rPr i="0">
                <a:solidFill>
                  <a:srgbClr val="595959"/>
                </a:solidFill>
              </a:rPr>
              <a:t> Edition</a:t>
            </a:r>
            <a:endParaRPr>
              <a:latin typeface="Arial"/>
              <a:ea typeface="Arial"/>
              <a:cs typeface="Arial"/>
              <a:sym typeface="Arial"/>
            </a:endParaRPr>
          </a:p>
          <a:p>
            <a:pPr algn="ctr">
              <a:spcBef>
                <a:spcPts val="700"/>
              </a:spcBef>
              <a:defRPr sz="3200">
                <a:solidFill>
                  <a:srgbClr val="595959"/>
                </a:solidFill>
                <a:latin typeface="+mn-lt"/>
                <a:ea typeface="+mn-ea"/>
                <a:cs typeface="+mn-cs"/>
                <a:sym typeface="Calibri"/>
              </a:defRPr>
            </a:pPr>
            <a:r>
              <a:t>Pearson Education, Addison-Wesley</a:t>
            </a:r>
          </a:p>
        </p:txBody>
      </p:sp>
      <p:sp>
        <p:nvSpPr>
          <p:cNvPr id="123" name="Rectangle 2"/>
          <p:cNvSpPr txBox="1"/>
          <p:nvPr/>
        </p:nvSpPr>
        <p:spPr>
          <a:xfrm>
            <a:off x="642593" y="5350856"/>
            <a:ext cx="8052731" cy="11482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595959"/>
                </a:solidFill>
                <a:latin typeface="Arial"/>
                <a:ea typeface="Arial"/>
                <a:cs typeface="Arial"/>
                <a:sym typeface="Arial"/>
              </a:defRPr>
            </a:pPr>
            <a:r>
              <a:t>Note: These are a slightly modified version of Chapter 4 slides available from the author’s site </a:t>
            </a:r>
            <a:r>
              <a:rPr u="sng">
                <a:solidFill>
                  <a:srgbClr val="0000FF"/>
                </a:solidFill>
                <a:uFill>
                  <a:solidFill>
                    <a:srgbClr val="0000FF"/>
                  </a:solidFill>
                </a:uFill>
                <a:hlinkClick r:id="rId2" invalidUrl="" action="" tgtFrame="" tooltip="" history="1" highlightClick="0" endSnd="0"/>
              </a:rPr>
              <a:t>http://iansommerville.com/software-engineering-book/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73" name="Rectangle 2"/>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Functional requirements</a:t>
            </a:r>
          </a:p>
        </p:txBody>
      </p:sp>
      <p:sp>
        <p:nvSpPr>
          <p:cNvPr id="174" name="Rectangle 3"/>
          <p:cNvSpPr txBox="1"/>
          <p:nvPr>
            <p:ph type="body" idx="1"/>
          </p:nvPr>
        </p:nvSpPr>
        <p:spPr>
          <a:xfrm>
            <a:off x="457200" y="1600200"/>
            <a:ext cx="8229600" cy="4525963"/>
          </a:xfrm>
          <a:prstGeom prst="rect">
            <a:avLst/>
          </a:prstGeom>
        </p:spPr>
        <p:txBody>
          <a:bodyPr/>
          <a:lstStyle/>
          <a:p>
            <a:pPr/>
            <a:r>
              <a:t>Describe </a:t>
            </a:r>
            <a:r>
              <a:rPr>
                <a:solidFill>
                  <a:srgbClr val="0000FF"/>
                </a:solidFill>
              </a:rPr>
              <a:t>functionality or system services</a:t>
            </a:r>
            <a:endParaRPr>
              <a:solidFill>
                <a:srgbClr val="0000FF"/>
              </a:solidFill>
            </a:endParaRPr>
          </a:p>
          <a:p>
            <a:pPr>
              <a:defRPr>
                <a:solidFill>
                  <a:srgbClr val="0000FF"/>
                </a:solidFill>
              </a:defRPr>
            </a:pPr>
            <a:r>
              <a:t>Dependent on </a:t>
            </a:r>
            <a:r>
              <a:rPr>
                <a:solidFill>
                  <a:srgbClr val="46424D"/>
                </a:solidFill>
              </a:rPr>
              <a:t>the type of software, expected users and the type of system where the software is used</a:t>
            </a:r>
            <a:endParaRPr>
              <a:solidFill>
                <a:srgbClr val="46424D"/>
              </a:solidFill>
            </a:endParaRPr>
          </a:p>
          <a:p>
            <a:pPr>
              <a:defRPr>
                <a:solidFill>
                  <a:srgbClr val="0000FF"/>
                </a:solidFill>
              </a:defRPr>
            </a:pPr>
            <a:r>
              <a:t>Functional user requirements </a:t>
            </a:r>
            <a:r>
              <a:rPr>
                <a:solidFill>
                  <a:srgbClr val="46424D"/>
                </a:solidFill>
              </a:rPr>
              <a:t>may be high-level statements of what the system should do</a:t>
            </a:r>
            <a:endParaRPr>
              <a:solidFill>
                <a:srgbClr val="46424D"/>
              </a:solidFill>
            </a:endParaRPr>
          </a:p>
          <a:p>
            <a:pPr>
              <a:defRPr>
                <a:solidFill>
                  <a:srgbClr val="0000FF"/>
                </a:solidFill>
              </a:defRPr>
            </a:pPr>
            <a:r>
              <a:t>Functional system requirements </a:t>
            </a:r>
            <a:r>
              <a:rPr>
                <a:solidFill>
                  <a:srgbClr val="46424D"/>
                </a:solidFill>
              </a:rPr>
              <a:t>should describe the system services in detail</a:t>
            </a:r>
          </a:p>
        </p:txBody>
      </p:sp>
      <p:sp>
        <p:nvSpPr>
          <p:cNvPr id="175"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6"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79" name="Rectangle 2"/>
          <p:cNvSpPr txBox="1"/>
          <p:nvPr>
            <p:ph type="title"/>
          </p:nvPr>
        </p:nvSpPr>
        <p:spPr>
          <a:xfrm>
            <a:off x="457199" y="274638"/>
            <a:ext cx="7293234" cy="1143001"/>
          </a:xfrm>
          <a:prstGeom prst="rect">
            <a:avLst/>
          </a:prstGeom>
        </p:spPr>
        <p:txBody>
          <a:bodyPr/>
          <a:lstStyle/>
          <a:p>
            <a:pPr/>
            <a:r>
              <a:t>Requirements imprecision</a:t>
            </a:r>
          </a:p>
        </p:txBody>
      </p:sp>
      <p:sp>
        <p:nvSpPr>
          <p:cNvPr id="180" name="Rectangle 3"/>
          <p:cNvSpPr txBox="1"/>
          <p:nvPr>
            <p:ph type="body" idx="1"/>
          </p:nvPr>
        </p:nvSpPr>
        <p:spPr>
          <a:xfrm>
            <a:off x="457200" y="1600200"/>
            <a:ext cx="8229600" cy="4525963"/>
          </a:xfrm>
          <a:prstGeom prst="rect">
            <a:avLst/>
          </a:prstGeom>
        </p:spPr>
        <p:txBody>
          <a:bodyPr/>
          <a:lstStyle/>
          <a:p>
            <a:pPr/>
            <a:r>
              <a:t>Problems arise when functional requirements are not precisely stated</a:t>
            </a:r>
          </a:p>
          <a:p>
            <a:pPr/>
            <a:r>
              <a:t>Ambiguous requirements may be interpreted in different ways by developers and users</a:t>
            </a:r>
          </a:p>
        </p:txBody>
      </p:sp>
      <p:sp>
        <p:nvSpPr>
          <p:cNvPr id="18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2"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85" name="Rectangle 2"/>
          <p:cNvSpPr txBox="1"/>
          <p:nvPr>
            <p:ph type="title"/>
          </p:nvPr>
        </p:nvSpPr>
        <p:spPr>
          <a:xfrm>
            <a:off x="457199" y="274638"/>
            <a:ext cx="7293234" cy="1143001"/>
          </a:xfrm>
          <a:prstGeom prst="rect">
            <a:avLst/>
          </a:prstGeom>
        </p:spPr>
        <p:txBody>
          <a:bodyPr/>
          <a:lstStyle/>
          <a:p>
            <a:pPr/>
            <a:r>
              <a:t>Requirements completeness and consistency</a:t>
            </a:r>
          </a:p>
        </p:txBody>
      </p:sp>
      <p:sp>
        <p:nvSpPr>
          <p:cNvPr id="186" name="Rectangle 3"/>
          <p:cNvSpPr txBox="1"/>
          <p:nvPr>
            <p:ph type="body" idx="1"/>
          </p:nvPr>
        </p:nvSpPr>
        <p:spPr>
          <a:xfrm>
            <a:off x="457200" y="1600200"/>
            <a:ext cx="8229600" cy="4525963"/>
          </a:xfrm>
          <a:prstGeom prst="rect">
            <a:avLst/>
          </a:prstGeom>
        </p:spPr>
        <p:txBody>
          <a:bodyPr/>
          <a:lstStyle/>
          <a:p>
            <a:pPr/>
            <a:r>
              <a:t>In principle, requirements should be both complete and consistent</a:t>
            </a:r>
          </a:p>
          <a:p>
            <a:pPr>
              <a:defRPr>
                <a:solidFill>
                  <a:srgbClr val="0000FF"/>
                </a:solidFill>
              </a:defRPr>
            </a:pPr>
            <a:r>
              <a:t>Complete</a:t>
            </a:r>
          </a:p>
          <a:p>
            <a:pPr lvl="1" marL="742950" indent="-285750">
              <a:spcBef>
                <a:spcPts val="300"/>
              </a:spcBef>
              <a:defRPr sz="2000"/>
            </a:pPr>
            <a:r>
              <a:t>They should include descriptions of all functions required</a:t>
            </a:r>
          </a:p>
          <a:p>
            <a:pPr>
              <a:defRPr>
                <a:solidFill>
                  <a:srgbClr val="0000FF"/>
                </a:solidFill>
              </a:defRPr>
            </a:pPr>
            <a:r>
              <a:t>Consistent</a:t>
            </a:r>
          </a:p>
          <a:p>
            <a:pPr lvl="1" marL="742950" indent="-285750">
              <a:spcBef>
                <a:spcPts val="300"/>
              </a:spcBef>
              <a:defRPr sz="2000"/>
            </a:pPr>
            <a:r>
              <a:t>There should be no conflicts or contradictions in the descriptions of the system facilities</a:t>
            </a:r>
          </a:p>
        </p:txBody>
      </p:sp>
      <p:sp>
        <p:nvSpPr>
          <p:cNvPr id="18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91" name="Title 1"/>
          <p:cNvSpPr txBox="1"/>
          <p:nvPr>
            <p:ph type="title"/>
          </p:nvPr>
        </p:nvSpPr>
        <p:spPr>
          <a:xfrm>
            <a:off x="457199" y="274638"/>
            <a:ext cx="7293234" cy="1143001"/>
          </a:xfrm>
          <a:prstGeom prst="rect">
            <a:avLst/>
          </a:prstGeom>
        </p:spPr>
        <p:txBody>
          <a:bodyPr/>
          <a:lstStyle/>
          <a:p>
            <a:pPr/>
            <a:r>
              <a:t>Requirements completeness and consistency</a:t>
            </a:r>
          </a:p>
        </p:txBody>
      </p:sp>
      <p:sp>
        <p:nvSpPr>
          <p:cNvPr id="192" name="Date Placeholder 3"/>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
        <p:nvSpPr>
          <p:cNvPr id="193"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4" name="Picture 2" descr="Picture 2"/>
          <p:cNvPicPr>
            <a:picLocks noChangeAspect="1"/>
          </p:cNvPicPr>
          <p:nvPr/>
        </p:nvPicPr>
        <p:blipFill>
          <a:blip r:embed="rId2">
            <a:extLst/>
          </a:blip>
          <a:stretch>
            <a:fillRect/>
          </a:stretch>
        </p:blipFill>
        <p:spPr>
          <a:xfrm>
            <a:off x="4873161" y="1844824"/>
            <a:ext cx="3429002" cy="4114802"/>
          </a:xfrm>
          <a:prstGeom prst="rect">
            <a:avLst/>
          </a:prstGeom>
          <a:ln w="12700">
            <a:miter lim="400000"/>
          </a:ln>
        </p:spPr>
      </p:pic>
      <p:sp>
        <p:nvSpPr>
          <p:cNvPr id="195" name="Rectangle 3"/>
          <p:cNvSpPr txBox="1"/>
          <p:nvPr>
            <p:ph type="body" sz="half" idx="1"/>
          </p:nvPr>
        </p:nvSpPr>
        <p:spPr>
          <a:xfrm>
            <a:off x="457199" y="1600200"/>
            <a:ext cx="4186811" cy="4525963"/>
          </a:xfrm>
          <a:prstGeom prst="rect">
            <a:avLst/>
          </a:prstGeom>
        </p:spPr>
        <p:txBody>
          <a:bodyPr/>
          <a:lstStyle/>
          <a:p>
            <a:pPr/>
            <a:r>
              <a:t>At what point does working towards completeness take away from the project?</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98" name="Rectangle 2"/>
          <p:cNvSpPr txBox="1"/>
          <p:nvPr>
            <p:ph type="title"/>
          </p:nvPr>
        </p:nvSpPr>
        <p:spPr>
          <a:xfrm>
            <a:off x="457199" y="274638"/>
            <a:ext cx="7293234" cy="1143001"/>
          </a:xfrm>
          <a:prstGeom prst="rect">
            <a:avLst/>
          </a:prstGeom>
        </p:spPr>
        <p:txBody>
          <a:bodyPr lIns="44450" tIns="44450" rIns="44450" bIns="44450"/>
          <a:lstStyle>
            <a:lvl1pPr>
              <a:defRPr>
                <a:solidFill>
                  <a:srgbClr val="0000FF"/>
                </a:solidFill>
              </a:defRPr>
            </a:lvl1pPr>
          </a:lstStyle>
          <a:p>
            <a:pPr/>
            <a:r>
              <a:t>Non-functional requirements</a:t>
            </a:r>
          </a:p>
        </p:txBody>
      </p:sp>
      <p:sp>
        <p:nvSpPr>
          <p:cNvPr id="199" name="Rectangle 3"/>
          <p:cNvSpPr txBox="1"/>
          <p:nvPr>
            <p:ph type="body" idx="1"/>
          </p:nvPr>
        </p:nvSpPr>
        <p:spPr>
          <a:xfrm>
            <a:off x="457200" y="1600200"/>
            <a:ext cx="8507288" cy="4525963"/>
          </a:xfrm>
          <a:prstGeom prst="rect">
            <a:avLst/>
          </a:prstGeom>
        </p:spPr>
        <p:txBody>
          <a:bodyPr lIns="44450" tIns="44450" rIns="44450" bIns="44450"/>
          <a:lstStyle/>
          <a:p>
            <a:pPr>
              <a:lnSpc>
                <a:spcPct val="90000"/>
              </a:lnSpc>
            </a:pPr>
            <a:r>
              <a:t>These define </a:t>
            </a:r>
            <a:r>
              <a:rPr>
                <a:solidFill>
                  <a:srgbClr val="0000FF"/>
                </a:solidFill>
              </a:rPr>
              <a:t>system properties and constraints </a:t>
            </a:r>
            <a:r>
              <a:t>e.g., reliability, response time, storage requirements, platform</a:t>
            </a:r>
          </a:p>
          <a:p>
            <a:pPr>
              <a:lnSpc>
                <a:spcPct val="90000"/>
              </a:lnSpc>
            </a:pPr>
            <a:r>
              <a:t>Process requirements may also be specified mandating a particular IDE, programming language or development method</a:t>
            </a:r>
          </a:p>
          <a:p>
            <a:pPr>
              <a:lnSpc>
                <a:spcPct val="90000"/>
              </a:lnSpc>
            </a:pPr>
            <a:r>
              <a:t>While functional requirements map directly to running code, non-functional requirements </a:t>
            </a:r>
            <a:r>
              <a:rPr>
                <a:solidFill>
                  <a:srgbClr val="0000FF"/>
                </a:solidFill>
              </a:rPr>
              <a:t>may be more critical than functional requirements</a:t>
            </a:r>
            <a:r>
              <a:t>. If these are not met, the system may be useless.</a:t>
            </a:r>
          </a:p>
          <a:p>
            <a:pPr>
              <a:lnSpc>
                <a:spcPct val="90000"/>
              </a:lnSpc>
            </a:pPr>
            <a:r>
              <a:t>They may also </a:t>
            </a:r>
            <a:r>
              <a:rPr>
                <a:solidFill>
                  <a:srgbClr val="0000FF"/>
                </a:solidFill>
              </a:rPr>
              <a:t>force functional requirements</a:t>
            </a:r>
            <a:r>
              <a:t>. For instance a mobile application will require a touch based UI.</a:t>
            </a:r>
          </a:p>
        </p:txBody>
      </p:sp>
      <p:sp>
        <p:nvSpPr>
          <p:cNvPr id="20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04" name="Title 1"/>
          <p:cNvSpPr txBox="1"/>
          <p:nvPr>
            <p:ph type="title"/>
          </p:nvPr>
        </p:nvSpPr>
        <p:spPr>
          <a:xfrm>
            <a:off x="457199" y="274638"/>
            <a:ext cx="7293234" cy="1143001"/>
          </a:xfrm>
          <a:prstGeom prst="rect">
            <a:avLst/>
          </a:prstGeom>
        </p:spPr>
        <p:txBody>
          <a:bodyPr/>
          <a:lstStyle/>
          <a:p>
            <a:pPr/>
            <a:r>
              <a:t>Non-functional requirements implementation</a:t>
            </a:r>
          </a:p>
        </p:txBody>
      </p:sp>
      <p:sp>
        <p:nvSpPr>
          <p:cNvPr id="205" name="Content Placeholder 2"/>
          <p:cNvSpPr txBox="1"/>
          <p:nvPr>
            <p:ph type="body" idx="1"/>
          </p:nvPr>
        </p:nvSpPr>
        <p:spPr>
          <a:xfrm>
            <a:off x="457200" y="1600200"/>
            <a:ext cx="8229600" cy="4525963"/>
          </a:xfrm>
          <a:prstGeom prst="rect">
            <a:avLst/>
          </a:prstGeom>
        </p:spPr>
        <p:txBody>
          <a:bodyPr/>
          <a:lstStyle/>
          <a:p>
            <a:pPr/>
            <a:r>
              <a:t>Non-functional requirements may affect the </a:t>
            </a:r>
            <a:r>
              <a:rPr>
                <a:solidFill>
                  <a:srgbClr val="0000FF"/>
                </a:solidFill>
              </a:rPr>
              <a:t>overall architecture of a system</a:t>
            </a:r>
            <a:r>
              <a:t> rather than the individual components</a:t>
            </a:r>
          </a:p>
          <a:p>
            <a:pPr lvl="1" marL="742950" indent="-285750">
              <a:spcBef>
                <a:spcPts val="300"/>
              </a:spcBef>
              <a:defRPr sz="2000"/>
            </a:pPr>
            <a:r>
              <a:t>For example, to ensure that performance requirements are met, you may have to organize the system to minimize communications between components</a:t>
            </a:r>
          </a:p>
        </p:txBody>
      </p:sp>
      <p:sp>
        <p:nvSpPr>
          <p:cNvPr id="20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7" name="Date Placeholder 5"/>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10" name="Rectangle 2"/>
          <p:cNvSpPr txBox="1"/>
          <p:nvPr>
            <p:ph type="title"/>
          </p:nvPr>
        </p:nvSpPr>
        <p:spPr>
          <a:xfrm>
            <a:off x="457199" y="274638"/>
            <a:ext cx="7293234" cy="1143001"/>
          </a:xfrm>
          <a:prstGeom prst="rect">
            <a:avLst/>
          </a:prstGeom>
        </p:spPr>
        <p:txBody>
          <a:bodyPr lIns="44450" tIns="44450" rIns="44450" bIns="44450"/>
          <a:lstStyle/>
          <a:p>
            <a:pPr/>
            <a:r>
              <a:t>Non-functional classifications</a:t>
            </a:r>
          </a:p>
        </p:txBody>
      </p:sp>
      <p:sp>
        <p:nvSpPr>
          <p:cNvPr id="211" name="Rectangle 3"/>
          <p:cNvSpPr txBox="1"/>
          <p:nvPr>
            <p:ph type="body" idx="1"/>
          </p:nvPr>
        </p:nvSpPr>
        <p:spPr>
          <a:xfrm>
            <a:off x="457200" y="1600200"/>
            <a:ext cx="8229600" cy="4525963"/>
          </a:xfrm>
          <a:prstGeom prst="rect">
            <a:avLst/>
          </a:prstGeom>
        </p:spPr>
        <p:txBody>
          <a:bodyPr lIns="44450" tIns="44450" rIns="44450" bIns="44450"/>
          <a:lstStyle/>
          <a:p>
            <a:pPr>
              <a:defRPr>
                <a:solidFill>
                  <a:srgbClr val="0000FF"/>
                </a:solidFill>
              </a:defRPr>
            </a:pPr>
            <a:r>
              <a:t>Product requirements</a:t>
            </a:r>
          </a:p>
          <a:p>
            <a:pPr lvl="1" marL="742950" indent="-285750">
              <a:spcBef>
                <a:spcPts val="300"/>
              </a:spcBef>
              <a:defRPr sz="2000"/>
            </a:pPr>
            <a:r>
              <a:t>Requirements which specify that the delivered product must behave in a particular way, e.g. execution speed, or reliability</a:t>
            </a:r>
          </a:p>
          <a:p>
            <a:pPr>
              <a:defRPr>
                <a:solidFill>
                  <a:srgbClr val="0000FF"/>
                </a:solidFill>
              </a:defRPr>
            </a:pPr>
            <a:r>
              <a:t>Organizational requirements</a:t>
            </a:r>
          </a:p>
          <a:p>
            <a:pPr lvl="1" marL="742950" indent="-285750">
              <a:spcBef>
                <a:spcPts val="300"/>
              </a:spcBef>
              <a:defRPr sz="2000"/>
            </a:pPr>
            <a:r>
              <a:t>Requirements which are a consequence of organizational policies and procedures, e.g. process standards used or  implementation requirements</a:t>
            </a:r>
          </a:p>
          <a:p>
            <a:pPr>
              <a:defRPr>
                <a:solidFill>
                  <a:srgbClr val="0000FF"/>
                </a:solidFill>
              </a:defRPr>
            </a:pPr>
            <a:r>
              <a:t>External requirements</a:t>
            </a:r>
          </a:p>
          <a:p>
            <a:pPr lvl="1" marL="742950" indent="-285750">
              <a:spcBef>
                <a:spcPts val="300"/>
              </a:spcBef>
              <a:defRPr sz="2000"/>
            </a:pPr>
            <a:r>
              <a:t>Requirements which arise from factors which are external to the system and its development process, e.g. interoperability requirements and legislative requirements</a:t>
            </a:r>
          </a:p>
        </p:txBody>
      </p:sp>
      <p:sp>
        <p:nvSpPr>
          <p:cNvPr id="212"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3"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16" name="Title 1"/>
          <p:cNvSpPr txBox="1"/>
          <p:nvPr>
            <p:ph type="title"/>
          </p:nvPr>
        </p:nvSpPr>
        <p:spPr>
          <a:xfrm>
            <a:off x="457199" y="274638"/>
            <a:ext cx="7293234" cy="1143001"/>
          </a:xfrm>
          <a:prstGeom prst="rect">
            <a:avLst/>
          </a:prstGeom>
        </p:spPr>
        <p:txBody>
          <a:bodyPr/>
          <a:lstStyle/>
          <a:p>
            <a:pPr/>
            <a:r>
              <a:t>Non-functional classifications</a:t>
            </a:r>
          </a:p>
        </p:txBody>
      </p:sp>
      <p:sp>
        <p:nvSpPr>
          <p:cNvPr id="217"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8" name="Picture 3" descr="Picture 3"/>
          <p:cNvPicPr>
            <a:picLocks noChangeAspect="1"/>
          </p:cNvPicPr>
          <p:nvPr/>
        </p:nvPicPr>
        <p:blipFill>
          <a:blip r:embed="rId2">
            <a:extLst/>
          </a:blip>
          <a:stretch>
            <a:fillRect/>
          </a:stretch>
        </p:blipFill>
        <p:spPr>
          <a:xfrm>
            <a:off x="990600" y="1911350"/>
            <a:ext cx="6915550" cy="3879850"/>
          </a:xfrm>
          <a:prstGeom prst="rect">
            <a:avLst/>
          </a:prstGeom>
          <a:ln w="12700">
            <a:miter lim="400000"/>
          </a:ln>
        </p:spPr>
      </p:pic>
      <p:sp>
        <p:nvSpPr>
          <p:cNvPr id="219"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22" name="Title 1"/>
          <p:cNvSpPr txBox="1"/>
          <p:nvPr>
            <p:ph type="title"/>
          </p:nvPr>
        </p:nvSpPr>
        <p:spPr>
          <a:xfrm>
            <a:off x="457199" y="274638"/>
            <a:ext cx="7293234" cy="1143001"/>
          </a:xfrm>
          <a:prstGeom prst="rect">
            <a:avLst/>
          </a:prstGeom>
        </p:spPr>
        <p:txBody>
          <a:bodyPr/>
          <a:lstStyle/>
          <a:p>
            <a:pPr/>
            <a:r>
              <a:t>Examples of nonfunctional requirements in the Mentcare system</a:t>
            </a:r>
          </a:p>
        </p:txBody>
      </p:sp>
      <p:sp>
        <p:nvSpPr>
          <p:cNvPr id="223"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24" name="Table 3"/>
          <p:cNvGraphicFramePr/>
          <p:nvPr/>
        </p:nvGraphicFramePr>
        <p:xfrm>
          <a:off x="968630" y="1905000"/>
          <a:ext cx="6781802" cy="4495800"/>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6781800"/>
              </a:tblGrid>
              <a:tr h="4495800">
                <a:tc>
                  <a:txBody>
                    <a:bodyPr/>
                    <a:lstStyle/>
                    <a:p>
                      <a:pPr algn="l">
                        <a:defRPr b="1" sz="1800"/>
                      </a:pPr>
                      <a:r>
                        <a:t>Product requirement</a:t>
                      </a:r>
                    </a:p>
                    <a:p>
                      <a:pPr algn="l">
                        <a:defRPr sz="1800"/>
                      </a:pPr>
                      <a:r>
                        <a:t>The Mentcare system shall be available to all clinics during normal working hours (Mon–Fri, 0830–17.30). Downtime within normal working hours shall not exceed five seconds in any one day.</a:t>
                      </a:r>
                      <a:endParaRPr b="1"/>
                    </a:p>
                    <a:p>
                      <a:pPr algn="l">
                        <a:defRPr sz="1800"/>
                      </a:pPr>
                    </a:p>
                    <a:p>
                      <a:pPr algn="l">
                        <a:defRPr b="1" sz="1800"/>
                      </a:pPr>
                      <a:r>
                        <a:t>Organizational requirement</a:t>
                      </a:r>
                      <a:br/>
                      <a:r>
                        <a:rPr b="0"/>
                        <a:t>Users of the Mentcare system shall authenticate themselves using their health authority identity card. (Some nonfunctional requirements inform the need for specific functional requirements)</a:t>
                      </a:r>
                    </a:p>
                    <a:p>
                      <a:pPr algn="l">
                        <a:defRPr sz="1800"/>
                      </a:pPr>
                    </a:p>
                    <a:p>
                      <a:pPr algn="l">
                        <a:defRPr b="1" sz="1800"/>
                      </a:pPr>
                      <a:r>
                        <a:t>External requirement</a:t>
                      </a:r>
                      <a:br/>
                      <a:r>
                        <a:rPr b="0"/>
                        <a:t>The system shall implement patient privacy provisions as set out in HStan-03-2006-priv.  </a:t>
                      </a:r>
                    </a:p>
                  </a:txBody>
                  <a:tcPr marL="45720" marR="45720" marT="45720" marB="45720" anchor="t" anchorCtr="0" horzOverflow="overflow">
                    <a:solidFill>
                      <a:srgbClr val="E8ECF4"/>
                    </a:solidFill>
                  </a:tcPr>
                </a:tc>
              </a:tr>
            </a:tbl>
          </a:graphicData>
        </a:graphic>
      </p:graphicFrame>
      <p:sp>
        <p:nvSpPr>
          <p:cNvPr id="225"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28" name="Rectangle 2"/>
          <p:cNvSpPr txBox="1"/>
          <p:nvPr>
            <p:ph type="title"/>
          </p:nvPr>
        </p:nvSpPr>
        <p:spPr>
          <a:xfrm>
            <a:off x="457199" y="274638"/>
            <a:ext cx="7293234" cy="1143001"/>
          </a:xfrm>
          <a:prstGeom prst="rect">
            <a:avLst/>
          </a:prstGeom>
        </p:spPr>
        <p:txBody>
          <a:bodyPr/>
          <a:lstStyle/>
          <a:p>
            <a:pPr/>
            <a:r>
              <a:t>Mentcare system: functional requirements</a:t>
            </a:r>
          </a:p>
        </p:txBody>
      </p:sp>
      <p:sp>
        <p:nvSpPr>
          <p:cNvPr id="229" name="Rectangle 3"/>
          <p:cNvSpPr txBox="1"/>
          <p:nvPr>
            <p:ph type="body" idx="1"/>
          </p:nvPr>
        </p:nvSpPr>
        <p:spPr>
          <a:xfrm>
            <a:off x="457200" y="1600200"/>
            <a:ext cx="8229600" cy="4525963"/>
          </a:xfrm>
          <a:prstGeom prst="rect">
            <a:avLst/>
          </a:prstGeom>
        </p:spPr>
        <p:txBody>
          <a:bodyPr/>
          <a:lstStyle/>
          <a:p>
            <a:pPr/>
            <a:r>
              <a:t>A user shall be able to search the appointments lists for all clinics.</a:t>
            </a:r>
          </a:p>
          <a:p>
            <a:pPr/>
            <a:r>
              <a:t>The system shall generate each day, for each clinic, a list of patients who are expected to attend appointments that day. </a:t>
            </a:r>
          </a:p>
          <a:p>
            <a:pPr/>
            <a:r>
              <a:t>Each staff member using the system shall be uniquely identified by his or her 8-digit employee number. </a:t>
            </a:r>
          </a:p>
        </p:txBody>
      </p:sp>
      <p:sp>
        <p:nvSpPr>
          <p:cNvPr id="23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1"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26" name="Title 1"/>
          <p:cNvSpPr txBox="1"/>
          <p:nvPr>
            <p:ph type="title"/>
          </p:nvPr>
        </p:nvSpPr>
        <p:spPr>
          <a:xfrm>
            <a:off x="457199" y="274638"/>
            <a:ext cx="7293234" cy="1143001"/>
          </a:xfrm>
          <a:prstGeom prst="rect">
            <a:avLst/>
          </a:prstGeom>
        </p:spPr>
        <p:txBody>
          <a:bodyPr/>
          <a:lstStyle/>
          <a:p>
            <a:pPr/>
            <a:r>
              <a:t>Topics covered</a:t>
            </a:r>
          </a:p>
        </p:txBody>
      </p:sp>
      <p:sp>
        <p:nvSpPr>
          <p:cNvPr id="127" name="Content Placeholder 2"/>
          <p:cNvSpPr txBox="1"/>
          <p:nvPr>
            <p:ph type="body" idx="1"/>
          </p:nvPr>
        </p:nvSpPr>
        <p:spPr>
          <a:xfrm>
            <a:off x="457200" y="1600200"/>
            <a:ext cx="8229600" cy="4525963"/>
          </a:xfrm>
          <a:prstGeom prst="rect">
            <a:avLst/>
          </a:prstGeom>
        </p:spPr>
        <p:txBody>
          <a:bodyPr/>
          <a:lstStyle/>
          <a:p>
            <a:pPr/>
            <a:r>
              <a:t>Functional and non-functional requirements</a:t>
            </a:r>
          </a:p>
          <a:p>
            <a:pPr/>
            <a:r>
              <a:t>Requirements engineering processes</a:t>
            </a:r>
          </a:p>
          <a:p>
            <a:pPr/>
            <a:r>
              <a:t>Requirements elicitation</a:t>
            </a:r>
          </a:p>
          <a:p>
            <a:pPr/>
            <a:r>
              <a:t>Requirements specification</a:t>
            </a:r>
          </a:p>
          <a:p>
            <a:pPr/>
            <a:r>
              <a:t>Requirements validation</a:t>
            </a:r>
          </a:p>
          <a:p>
            <a:pPr/>
            <a:r>
              <a:t>Requirements change</a:t>
            </a:r>
          </a:p>
        </p:txBody>
      </p:sp>
      <p:sp>
        <p:nvSpPr>
          <p:cNvPr id="128"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Date Placeholder 5"/>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34" name="Title 1"/>
          <p:cNvSpPr txBox="1"/>
          <p:nvPr>
            <p:ph type="title"/>
          </p:nvPr>
        </p:nvSpPr>
        <p:spPr>
          <a:xfrm>
            <a:off x="457199" y="274638"/>
            <a:ext cx="7293234" cy="1143001"/>
          </a:xfrm>
          <a:prstGeom prst="rect">
            <a:avLst/>
          </a:prstGeom>
        </p:spPr>
        <p:txBody>
          <a:bodyPr/>
          <a:lstStyle/>
          <a:p>
            <a:pPr/>
            <a:r>
              <a:t>Metrics for specifying non-functional requirements</a:t>
            </a:r>
          </a:p>
        </p:txBody>
      </p:sp>
      <p:sp>
        <p:nvSpPr>
          <p:cNvPr id="23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236" name="Table 3"/>
          <p:cNvGraphicFramePr/>
          <p:nvPr/>
        </p:nvGraphicFramePr>
        <p:xfrm>
          <a:off x="990600" y="1600200"/>
          <a:ext cx="7620000" cy="41148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952750"/>
                <a:gridCol w="4667250"/>
              </a:tblGrid>
              <a:tr h="397418">
                <a:tc>
                  <a:txBody>
                    <a:bodyPr/>
                    <a:lstStyle/>
                    <a:p>
                      <a:pPr algn="just">
                        <a:defRPr sz="1800"/>
                      </a:pPr>
                      <a:r>
                        <a:rPr b="1" sz="1600">
                          <a:latin typeface="Arial"/>
                          <a:ea typeface="Arial"/>
                          <a:cs typeface="Arial"/>
                          <a:sym typeface="Arial"/>
                        </a:rPr>
                        <a:t>Property</a:t>
                      </a:r>
                    </a:p>
                  </a:txBody>
                  <a:tcPr marL="73025" marR="73025" marT="73025" marB="73025"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just">
                        <a:defRPr sz="1800"/>
                      </a:pPr>
                      <a:r>
                        <a:rPr b="1" sz="1600">
                          <a:latin typeface="Arial"/>
                          <a:ea typeface="Arial"/>
                          <a:cs typeface="Arial"/>
                          <a:sym typeface="Arial"/>
                        </a:rPr>
                        <a:t>Measure</a:t>
                      </a:r>
                    </a:p>
                  </a:txBody>
                  <a:tcPr marL="73025" marR="73025" marT="73025" marB="73025"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r>
              <a:tr h="684781">
                <a:tc>
                  <a:txBody>
                    <a:bodyPr/>
                    <a:lstStyle/>
                    <a:p>
                      <a:pPr algn="just">
                        <a:defRPr sz="1800"/>
                      </a:pPr>
                      <a:r>
                        <a:rPr sz="1600">
                          <a:latin typeface="Arial"/>
                          <a:ea typeface="Arial"/>
                          <a:cs typeface="Arial"/>
                          <a:sym typeface="Arial"/>
                        </a:rPr>
                        <a:t>Speed</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D0D8E8"/>
                    </a:solidFill>
                  </a:tcPr>
                </a:tc>
                <a:tc>
                  <a:txBody>
                    <a:bodyPr/>
                    <a:lstStyle/>
                    <a:p>
                      <a:pPr algn="just">
                        <a:defRPr sz="1600">
                          <a:latin typeface="Arial"/>
                          <a:ea typeface="Arial"/>
                          <a:cs typeface="Arial"/>
                          <a:sym typeface="Arial"/>
                        </a:defRPr>
                      </a:pPr>
                      <a:r>
                        <a:t>Processed transactions/second</a:t>
                      </a:r>
                    </a:p>
                    <a:p>
                      <a:pPr algn="just">
                        <a:defRPr sz="1600">
                          <a:latin typeface="Arial"/>
                          <a:ea typeface="Arial"/>
                          <a:cs typeface="Arial"/>
                          <a:sym typeface="Arial"/>
                        </a:defRPr>
                      </a:pPr>
                      <a:r>
                        <a:t>User/event response time</a:t>
                      </a:r>
                    </a:p>
                    <a:p>
                      <a:pPr algn="just">
                        <a:defRPr sz="1600">
                          <a:latin typeface="Arial"/>
                          <a:ea typeface="Arial"/>
                          <a:cs typeface="Arial"/>
                          <a:sym typeface="Arial"/>
                        </a:defRPr>
                      </a:pPr>
                      <a:r>
                        <a:t>Screen refresh time</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D0D8E8"/>
                    </a:solidFill>
                  </a:tcPr>
                </a:tc>
              </a:tr>
              <a:tr h="489129">
                <a:tc>
                  <a:txBody>
                    <a:bodyPr/>
                    <a:lstStyle/>
                    <a:p>
                      <a:pPr algn="just">
                        <a:defRPr sz="1800"/>
                      </a:pPr>
                      <a:r>
                        <a:rPr sz="1600">
                          <a:latin typeface="Arial"/>
                          <a:ea typeface="Arial"/>
                          <a:cs typeface="Arial"/>
                          <a:sym typeface="Arial"/>
                        </a:rPr>
                        <a:t>Size</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c>
                  <a:txBody>
                    <a:bodyPr/>
                    <a:lstStyle/>
                    <a:p>
                      <a:pPr algn="just">
                        <a:defRPr sz="1600">
                          <a:latin typeface="Arial"/>
                          <a:ea typeface="Arial"/>
                          <a:cs typeface="Arial"/>
                          <a:sym typeface="Arial"/>
                        </a:defRPr>
                      </a:pPr>
                      <a:r>
                        <a:t>Mbytes</a:t>
                      </a:r>
                    </a:p>
                    <a:p>
                      <a:pPr algn="just">
                        <a:defRPr sz="1600">
                          <a:latin typeface="Arial"/>
                          <a:ea typeface="Arial"/>
                          <a:cs typeface="Arial"/>
                          <a:sym typeface="Arial"/>
                        </a:defRPr>
                      </a:pPr>
                      <a:r>
                        <a:t>Number of ROM chips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r>
              <a:tr h="489129">
                <a:tc>
                  <a:txBody>
                    <a:bodyPr/>
                    <a:lstStyle/>
                    <a:p>
                      <a:pPr algn="just">
                        <a:defRPr sz="1800"/>
                      </a:pPr>
                      <a:r>
                        <a:rPr sz="1600">
                          <a:latin typeface="Arial"/>
                          <a:ea typeface="Arial"/>
                          <a:cs typeface="Arial"/>
                          <a:sym typeface="Arial"/>
                        </a:rPr>
                        <a:t>Ease of use</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c>
                  <a:txBody>
                    <a:bodyPr/>
                    <a:lstStyle/>
                    <a:p>
                      <a:pPr algn="just">
                        <a:defRPr sz="1600">
                          <a:latin typeface="Arial"/>
                          <a:ea typeface="Arial"/>
                          <a:cs typeface="Arial"/>
                          <a:sym typeface="Arial"/>
                        </a:defRPr>
                      </a:pPr>
                      <a:r>
                        <a:t>Training time</a:t>
                      </a:r>
                    </a:p>
                    <a:p>
                      <a:pPr algn="just">
                        <a:defRPr sz="1600">
                          <a:latin typeface="Arial"/>
                          <a:ea typeface="Arial"/>
                          <a:cs typeface="Arial"/>
                          <a:sym typeface="Arial"/>
                        </a:defRPr>
                      </a:pPr>
                      <a:r>
                        <a:t>Number of help frames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r>
              <a:tr h="880433">
                <a:tc>
                  <a:txBody>
                    <a:bodyPr/>
                    <a:lstStyle/>
                    <a:p>
                      <a:pPr algn="l">
                        <a:defRPr sz="1800"/>
                      </a:pPr>
                      <a:r>
                        <a:rPr sz="1600">
                          <a:latin typeface="Arial"/>
                          <a:ea typeface="Arial"/>
                          <a:cs typeface="Arial"/>
                          <a:sym typeface="Arial"/>
                        </a:rPr>
                        <a:t>Reliability</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c>
                  <a:txBody>
                    <a:bodyPr/>
                    <a:lstStyle/>
                    <a:p>
                      <a:pPr algn="just">
                        <a:defRPr sz="1600">
                          <a:latin typeface="Arial"/>
                          <a:ea typeface="Arial"/>
                          <a:cs typeface="Arial"/>
                          <a:sym typeface="Arial"/>
                        </a:defRPr>
                      </a:pPr>
                      <a:r>
                        <a:t>Mean time to failure</a:t>
                      </a:r>
                    </a:p>
                    <a:p>
                      <a:pPr algn="just">
                        <a:defRPr sz="1600">
                          <a:latin typeface="Arial"/>
                          <a:ea typeface="Arial"/>
                          <a:cs typeface="Arial"/>
                          <a:sym typeface="Arial"/>
                        </a:defRPr>
                      </a:pPr>
                      <a:r>
                        <a:t>Probability of unavailability</a:t>
                      </a:r>
                    </a:p>
                    <a:p>
                      <a:pPr algn="just">
                        <a:defRPr sz="1600">
                          <a:latin typeface="Arial"/>
                          <a:ea typeface="Arial"/>
                          <a:cs typeface="Arial"/>
                          <a:sym typeface="Arial"/>
                        </a:defRPr>
                      </a:pPr>
                      <a:r>
                        <a:t>Rate of failure occurrence</a:t>
                      </a:r>
                    </a:p>
                    <a:p>
                      <a:pPr algn="just">
                        <a:defRPr sz="1600">
                          <a:latin typeface="Arial"/>
                          <a:ea typeface="Arial"/>
                          <a:cs typeface="Arial"/>
                          <a:sym typeface="Arial"/>
                        </a:defRPr>
                      </a:pPr>
                      <a:r>
                        <a:t>Availability</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r>
              <a:tr h="684781">
                <a:tc>
                  <a:txBody>
                    <a:bodyPr/>
                    <a:lstStyle/>
                    <a:p>
                      <a:pPr algn="just">
                        <a:defRPr sz="1800"/>
                      </a:pPr>
                      <a:r>
                        <a:rPr sz="1600">
                          <a:latin typeface="Arial"/>
                          <a:ea typeface="Arial"/>
                          <a:cs typeface="Arial"/>
                          <a:sym typeface="Arial"/>
                        </a:rPr>
                        <a:t>Robustness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c>
                  <a:txBody>
                    <a:bodyPr/>
                    <a:lstStyle/>
                    <a:p>
                      <a:pPr algn="just">
                        <a:defRPr sz="1600">
                          <a:latin typeface="Arial"/>
                          <a:ea typeface="Arial"/>
                          <a:cs typeface="Arial"/>
                          <a:sym typeface="Arial"/>
                        </a:defRPr>
                      </a:pPr>
                      <a:r>
                        <a:t>Time to restart after failure</a:t>
                      </a:r>
                    </a:p>
                    <a:p>
                      <a:pPr algn="just">
                        <a:defRPr sz="1600">
                          <a:latin typeface="Arial"/>
                          <a:ea typeface="Arial"/>
                          <a:cs typeface="Arial"/>
                          <a:sym typeface="Arial"/>
                        </a:defRPr>
                      </a:pPr>
                      <a:r>
                        <a:t>Percentage of events causing failure</a:t>
                      </a:r>
                    </a:p>
                    <a:p>
                      <a:pPr algn="just">
                        <a:defRPr sz="1600">
                          <a:latin typeface="Arial"/>
                          <a:ea typeface="Arial"/>
                          <a:cs typeface="Arial"/>
                          <a:sym typeface="Arial"/>
                        </a:defRPr>
                      </a:pPr>
                      <a:r>
                        <a:t>Probability of data corruption on failure</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r>
              <a:tr h="489129">
                <a:tc>
                  <a:txBody>
                    <a:bodyPr/>
                    <a:lstStyle/>
                    <a:p>
                      <a:pPr algn="just">
                        <a:defRPr sz="1800"/>
                      </a:pPr>
                      <a:r>
                        <a:rPr sz="1600">
                          <a:latin typeface="Arial"/>
                          <a:ea typeface="Arial"/>
                          <a:cs typeface="Arial"/>
                          <a:sym typeface="Arial"/>
                        </a:rPr>
                        <a:t>Portability</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c>
                  <a:txBody>
                    <a:bodyPr/>
                    <a:lstStyle/>
                    <a:p>
                      <a:pPr algn="just">
                        <a:defRPr sz="1600">
                          <a:latin typeface="Arial"/>
                          <a:ea typeface="Arial"/>
                          <a:cs typeface="Arial"/>
                          <a:sym typeface="Arial"/>
                        </a:defRPr>
                      </a:pPr>
                      <a:r>
                        <a:t>Percentage of target dependent statements</a:t>
                      </a:r>
                    </a:p>
                    <a:p>
                      <a:pPr algn="just">
                        <a:defRPr sz="1600">
                          <a:latin typeface="Arial"/>
                          <a:ea typeface="Arial"/>
                          <a:cs typeface="Arial"/>
                          <a:sym typeface="Arial"/>
                        </a:defRPr>
                      </a:pPr>
                      <a:r>
                        <a:t>Number of target systems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r>
            </a:tbl>
          </a:graphicData>
        </a:graphic>
      </p:graphicFrame>
      <p:sp>
        <p:nvSpPr>
          <p:cNvPr id="237"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40" name="Title 1"/>
          <p:cNvSpPr txBox="1"/>
          <p:nvPr>
            <p:ph type="title"/>
          </p:nvPr>
        </p:nvSpPr>
        <p:spPr>
          <a:xfrm>
            <a:off x="457200" y="1484783"/>
            <a:ext cx="8229600" cy="1143001"/>
          </a:xfrm>
          <a:prstGeom prst="rect">
            <a:avLst/>
          </a:prstGeom>
        </p:spPr>
        <p:txBody>
          <a:bodyPr/>
          <a:lstStyle>
            <a:lvl1pPr algn="ctr"/>
          </a:lstStyle>
          <a:p>
            <a:pPr/>
            <a:r>
              <a:t>Requirements elicitation</a:t>
            </a:r>
          </a:p>
        </p:txBody>
      </p:sp>
      <p:sp>
        <p:nvSpPr>
          <p:cNvPr id="24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Date Placeholder 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pic>
        <p:nvPicPr>
          <p:cNvPr id="243" name="Picture 2" descr="Picture 2"/>
          <p:cNvPicPr>
            <a:picLocks noChangeAspect="1"/>
          </p:cNvPicPr>
          <p:nvPr/>
        </p:nvPicPr>
        <p:blipFill>
          <a:blip r:embed="rId2">
            <a:extLst/>
          </a:blip>
          <a:stretch>
            <a:fillRect/>
          </a:stretch>
        </p:blipFill>
        <p:spPr>
          <a:xfrm>
            <a:off x="457200" y="2492896"/>
            <a:ext cx="8280921" cy="371813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46" name="Rectangle 2"/>
          <p:cNvSpPr txBox="1"/>
          <p:nvPr>
            <p:ph type="title"/>
          </p:nvPr>
        </p:nvSpPr>
        <p:spPr>
          <a:xfrm>
            <a:off x="457199" y="274638"/>
            <a:ext cx="7293234" cy="1143001"/>
          </a:xfrm>
          <a:prstGeom prst="rect">
            <a:avLst/>
          </a:prstGeom>
        </p:spPr>
        <p:txBody>
          <a:bodyPr lIns="44450" tIns="44450" rIns="44450" bIns="44450"/>
          <a:lstStyle>
            <a:lvl1pPr>
              <a:defRPr>
                <a:solidFill>
                  <a:srgbClr val="0000FF"/>
                </a:solidFill>
              </a:defRPr>
            </a:lvl1pPr>
          </a:lstStyle>
          <a:p>
            <a:pPr/>
            <a:r>
              <a:t>Requirements elicitation and analysis</a:t>
            </a:r>
          </a:p>
        </p:txBody>
      </p:sp>
      <p:sp>
        <p:nvSpPr>
          <p:cNvPr id="247" name="Rectangle 3"/>
          <p:cNvSpPr txBox="1"/>
          <p:nvPr>
            <p:ph type="body" idx="1"/>
          </p:nvPr>
        </p:nvSpPr>
        <p:spPr>
          <a:xfrm>
            <a:off x="457200" y="1600200"/>
            <a:ext cx="8229600" cy="4525963"/>
          </a:xfrm>
          <a:prstGeom prst="rect">
            <a:avLst/>
          </a:prstGeom>
        </p:spPr>
        <p:txBody>
          <a:bodyPr lIns="44450" tIns="44450" rIns="44450" bIns="44450"/>
          <a:lstStyle/>
          <a:p>
            <a:pPr/>
            <a:r>
              <a:t>Sometimes called </a:t>
            </a:r>
            <a:r>
              <a:rPr>
                <a:solidFill>
                  <a:srgbClr val="0000FF"/>
                </a:solidFill>
              </a:rPr>
              <a:t>requirements elicitation </a:t>
            </a:r>
            <a:r>
              <a:t>or </a:t>
            </a:r>
            <a:r>
              <a:rPr>
                <a:solidFill>
                  <a:srgbClr val="0000FF"/>
                </a:solidFill>
              </a:rPr>
              <a:t>requirements discovery</a:t>
            </a:r>
            <a:endParaRPr>
              <a:solidFill>
                <a:srgbClr val="0000FF"/>
              </a:solidFill>
            </a:endParaRPr>
          </a:p>
          <a:p>
            <a:pPr/>
            <a:r>
              <a:t>Involves </a:t>
            </a:r>
            <a:r>
              <a:rPr>
                <a:solidFill>
                  <a:srgbClr val="0000FF"/>
                </a:solidFill>
              </a:rPr>
              <a:t>technical staff working with customers </a:t>
            </a:r>
            <a:r>
              <a:t>to find out about the application domain, the services that the system should provide and the system’s operational constraints.</a:t>
            </a:r>
          </a:p>
          <a:p>
            <a:pPr/>
            <a:r>
              <a:t>May involve end-users, managers, engineers involved in maintenance, domain experts, trade unions, and other. These are called </a:t>
            </a:r>
            <a:r>
              <a:rPr i="1">
                <a:solidFill>
                  <a:srgbClr val="0000FF"/>
                </a:solidFill>
              </a:rPr>
              <a:t>stakeholders</a:t>
            </a:r>
            <a:r>
              <a:rPr i="1"/>
              <a:t>.</a:t>
            </a:r>
            <a:endParaRPr i="1"/>
          </a:p>
          <a:p>
            <a:pPr/>
            <a:r>
              <a:t>Find requirements!</a:t>
            </a:r>
          </a:p>
        </p:txBody>
      </p:sp>
      <p:sp>
        <p:nvSpPr>
          <p:cNvPr id="248"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9"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52" name="Title 1"/>
          <p:cNvSpPr txBox="1"/>
          <p:nvPr>
            <p:ph type="title"/>
          </p:nvPr>
        </p:nvSpPr>
        <p:spPr>
          <a:xfrm>
            <a:off x="457199" y="274638"/>
            <a:ext cx="7293234" cy="1143001"/>
          </a:xfrm>
          <a:prstGeom prst="rect">
            <a:avLst/>
          </a:prstGeom>
        </p:spPr>
        <p:txBody>
          <a:bodyPr/>
          <a:lstStyle/>
          <a:p>
            <a:pPr/>
            <a:r>
              <a:t>Requirements elicitation</a:t>
            </a:r>
          </a:p>
        </p:txBody>
      </p:sp>
      <p:sp>
        <p:nvSpPr>
          <p:cNvPr id="253" name="Content Placeholder 2"/>
          <p:cNvSpPr txBox="1"/>
          <p:nvPr>
            <p:ph type="body" idx="1"/>
          </p:nvPr>
        </p:nvSpPr>
        <p:spPr>
          <a:xfrm>
            <a:off x="457200" y="1600200"/>
            <a:ext cx="8229600" cy="4525963"/>
          </a:xfrm>
          <a:prstGeom prst="rect">
            <a:avLst/>
          </a:prstGeom>
        </p:spPr>
        <p:txBody>
          <a:bodyPr/>
          <a:lstStyle/>
          <a:p>
            <a:pPr/>
            <a:r>
              <a:t>Software engineers work with a range of </a:t>
            </a:r>
            <a:r>
              <a:rPr>
                <a:solidFill>
                  <a:srgbClr val="0000FF"/>
                </a:solidFill>
              </a:rPr>
              <a:t>system stakeholders</a:t>
            </a:r>
            <a:r>
              <a:t> to find out about the application domain, the services that the system should provide, the required system performance, hardware constraints, other systems.</a:t>
            </a:r>
          </a:p>
          <a:p>
            <a:pPr>
              <a:defRPr>
                <a:solidFill>
                  <a:srgbClr val="0000FF"/>
                </a:solidFill>
              </a:defRPr>
            </a:pPr>
            <a:r>
              <a:t>Stages</a:t>
            </a:r>
            <a:r>
              <a:rPr>
                <a:solidFill>
                  <a:srgbClr val="46424D"/>
                </a:solidFill>
              </a:rPr>
              <a:t> include:</a:t>
            </a:r>
            <a:endParaRPr>
              <a:solidFill>
                <a:srgbClr val="46424D"/>
              </a:solidFill>
            </a:endParaRPr>
          </a:p>
          <a:p>
            <a:pPr lvl="1" marL="742950" indent="-285750">
              <a:spcBef>
                <a:spcPts val="300"/>
              </a:spcBef>
              <a:defRPr sz="2000"/>
            </a:pPr>
            <a:r>
              <a:t>Requirements </a:t>
            </a:r>
            <a:r>
              <a:rPr>
                <a:solidFill>
                  <a:srgbClr val="0000FF"/>
                </a:solidFill>
              </a:rPr>
              <a:t>discovery</a:t>
            </a:r>
          </a:p>
          <a:p>
            <a:pPr lvl="1" marL="742950" indent="-285750">
              <a:spcBef>
                <a:spcPts val="300"/>
              </a:spcBef>
              <a:defRPr sz="2000"/>
            </a:pPr>
            <a:r>
              <a:t>Requirements </a:t>
            </a:r>
            <a:r>
              <a:rPr>
                <a:solidFill>
                  <a:srgbClr val="0000FF"/>
                </a:solidFill>
              </a:rPr>
              <a:t>classification and organization</a:t>
            </a:r>
          </a:p>
          <a:p>
            <a:pPr lvl="1" marL="742950" indent="-285750">
              <a:spcBef>
                <a:spcPts val="300"/>
              </a:spcBef>
              <a:defRPr sz="2000"/>
            </a:pPr>
            <a:r>
              <a:t>Requirements </a:t>
            </a:r>
            <a:r>
              <a:rPr>
                <a:solidFill>
                  <a:srgbClr val="0000FF"/>
                </a:solidFill>
              </a:rPr>
              <a:t>prioritization and negotiation</a:t>
            </a:r>
          </a:p>
          <a:p>
            <a:pPr lvl="1" marL="742950" indent="-285750">
              <a:spcBef>
                <a:spcPts val="300"/>
              </a:spcBef>
              <a:defRPr sz="2000"/>
            </a:pPr>
            <a:r>
              <a:t>Requirements </a:t>
            </a:r>
            <a:r>
              <a:rPr>
                <a:solidFill>
                  <a:srgbClr val="0000FF"/>
                </a:solidFill>
              </a:rPr>
              <a:t>specification</a:t>
            </a:r>
          </a:p>
        </p:txBody>
      </p:sp>
      <p:sp>
        <p:nvSpPr>
          <p:cNvPr id="254"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5" name="Date Placeholder 5"/>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58" name="Rectangle 2"/>
          <p:cNvSpPr txBox="1"/>
          <p:nvPr>
            <p:ph type="title"/>
          </p:nvPr>
        </p:nvSpPr>
        <p:spPr>
          <a:xfrm>
            <a:off x="381000" y="266700"/>
            <a:ext cx="8458200" cy="1104900"/>
          </a:xfrm>
          <a:prstGeom prst="rect">
            <a:avLst/>
          </a:prstGeom>
        </p:spPr>
        <p:txBody>
          <a:bodyPr lIns="44450" tIns="44450" rIns="44450" bIns="44450"/>
          <a:lstStyle/>
          <a:p>
            <a:pPr/>
            <a:r>
              <a:t>Problems of requirements elicitation</a:t>
            </a:r>
          </a:p>
        </p:txBody>
      </p:sp>
      <p:sp>
        <p:nvSpPr>
          <p:cNvPr id="259" name="Rectangle 3"/>
          <p:cNvSpPr txBox="1"/>
          <p:nvPr>
            <p:ph type="body" idx="1"/>
          </p:nvPr>
        </p:nvSpPr>
        <p:spPr>
          <a:xfrm>
            <a:off x="457200" y="1600200"/>
            <a:ext cx="8229600" cy="4525963"/>
          </a:xfrm>
          <a:prstGeom prst="rect">
            <a:avLst/>
          </a:prstGeom>
        </p:spPr>
        <p:txBody>
          <a:bodyPr lIns="44450" tIns="44450" rIns="44450" bIns="44450"/>
          <a:lstStyle/>
          <a:p>
            <a:pPr>
              <a:defRPr>
                <a:solidFill>
                  <a:srgbClr val="0000FF"/>
                </a:solidFill>
              </a:defRPr>
            </a:pPr>
            <a:r>
              <a:t>Stakeholders</a:t>
            </a:r>
            <a:r>
              <a:rPr>
                <a:solidFill>
                  <a:srgbClr val="46424D"/>
                </a:solidFill>
              </a:rPr>
              <a:t> don’t know what they really want</a:t>
            </a:r>
            <a:endParaRPr>
              <a:solidFill>
                <a:srgbClr val="46424D"/>
              </a:solidFill>
            </a:endParaRPr>
          </a:p>
          <a:p>
            <a:pPr/>
            <a:r>
              <a:t>Stakeholders express requirements </a:t>
            </a:r>
            <a:r>
              <a:rPr>
                <a:solidFill>
                  <a:srgbClr val="0000FF"/>
                </a:solidFill>
              </a:rPr>
              <a:t>in their own terms</a:t>
            </a:r>
            <a:endParaRPr>
              <a:solidFill>
                <a:srgbClr val="0000FF"/>
              </a:solidFill>
            </a:endParaRPr>
          </a:p>
          <a:p>
            <a:pPr/>
            <a:r>
              <a:t>Different stakeholders may have </a:t>
            </a:r>
            <a:r>
              <a:rPr>
                <a:solidFill>
                  <a:srgbClr val="0000FF"/>
                </a:solidFill>
              </a:rPr>
              <a:t>conflicting requirements</a:t>
            </a:r>
            <a:endParaRPr>
              <a:solidFill>
                <a:srgbClr val="0000FF"/>
              </a:solidFill>
            </a:endParaRPr>
          </a:p>
          <a:p>
            <a:pPr>
              <a:defRPr>
                <a:solidFill>
                  <a:srgbClr val="0000FF"/>
                </a:solidFill>
              </a:defRPr>
            </a:pPr>
            <a:r>
              <a:t>Organizational and political factors </a:t>
            </a:r>
            <a:r>
              <a:rPr>
                <a:solidFill>
                  <a:srgbClr val="46424D"/>
                </a:solidFill>
              </a:rPr>
              <a:t>may influence the system requirements</a:t>
            </a:r>
            <a:endParaRPr>
              <a:solidFill>
                <a:srgbClr val="46424D"/>
              </a:solidFill>
            </a:endParaRPr>
          </a:p>
          <a:p>
            <a:pPr/>
            <a:r>
              <a:t>The </a:t>
            </a:r>
            <a:r>
              <a:rPr>
                <a:solidFill>
                  <a:srgbClr val="0000FF"/>
                </a:solidFill>
              </a:rPr>
              <a:t>requirements change </a:t>
            </a:r>
            <a:r>
              <a:t>during the analysis process. New stakeholders may emerge and the business environment may change.</a:t>
            </a:r>
          </a:p>
        </p:txBody>
      </p:sp>
      <p:sp>
        <p:nvSpPr>
          <p:cNvPr id="26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1"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64" name="Title 1"/>
          <p:cNvSpPr txBox="1"/>
          <p:nvPr>
            <p:ph type="title"/>
          </p:nvPr>
        </p:nvSpPr>
        <p:spPr>
          <a:xfrm>
            <a:off x="457199" y="274638"/>
            <a:ext cx="7293234" cy="1143001"/>
          </a:xfrm>
          <a:prstGeom prst="rect">
            <a:avLst/>
          </a:prstGeom>
        </p:spPr>
        <p:txBody>
          <a:bodyPr/>
          <a:lstStyle/>
          <a:p>
            <a:pPr/>
            <a:r>
              <a:t>Problems of requirements elicitation</a:t>
            </a:r>
          </a:p>
        </p:txBody>
      </p:sp>
      <p:sp>
        <p:nvSpPr>
          <p:cNvPr id="265" name="Content Placeholder 2"/>
          <p:cNvSpPr txBox="1"/>
          <p:nvPr>
            <p:ph type="body" sz="quarter" idx="1"/>
          </p:nvPr>
        </p:nvSpPr>
        <p:spPr>
          <a:xfrm>
            <a:off x="457198" y="1600200"/>
            <a:ext cx="4762875" cy="1684784"/>
          </a:xfrm>
          <a:prstGeom prst="rect">
            <a:avLst/>
          </a:prstGeom>
        </p:spPr>
        <p:txBody>
          <a:bodyPr/>
          <a:lstStyle>
            <a:lvl2pPr marL="742950" indent="-285750">
              <a:spcBef>
                <a:spcPts val="300"/>
              </a:spcBef>
              <a:defRPr sz="2000"/>
            </a:lvl2pPr>
          </a:lstStyle>
          <a:p>
            <a:pPr/>
            <a:r>
              <a:t>Reality versus Perception</a:t>
            </a:r>
          </a:p>
          <a:p>
            <a:pPr lvl="1"/>
            <a:r>
              <a:t>Customer may not understand why a computer can’t do what a child can</a:t>
            </a:r>
          </a:p>
        </p:txBody>
      </p:sp>
      <p:sp>
        <p:nvSpPr>
          <p:cNvPr id="266" name="Date Placeholder 3"/>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
        <p:nvSpPr>
          <p:cNvPr id="267" name="Slide Number Placeholder 5"/>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8" name="Picture 2" descr="Picture 2"/>
          <p:cNvPicPr>
            <a:picLocks noChangeAspect="1"/>
          </p:cNvPicPr>
          <p:nvPr/>
        </p:nvPicPr>
        <p:blipFill>
          <a:blip r:embed="rId2">
            <a:extLst/>
          </a:blip>
          <a:stretch>
            <a:fillRect/>
          </a:stretch>
        </p:blipFill>
        <p:spPr>
          <a:xfrm>
            <a:off x="5508104" y="1772816"/>
            <a:ext cx="2543177" cy="426720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71"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Requirements discovery - Interviewing</a:t>
            </a:r>
          </a:p>
        </p:txBody>
      </p:sp>
      <p:sp>
        <p:nvSpPr>
          <p:cNvPr id="272" name="Content Placeholder 2"/>
          <p:cNvSpPr txBox="1"/>
          <p:nvPr>
            <p:ph type="body" idx="1"/>
          </p:nvPr>
        </p:nvSpPr>
        <p:spPr>
          <a:xfrm>
            <a:off x="457200" y="1600200"/>
            <a:ext cx="8229600" cy="4525963"/>
          </a:xfrm>
          <a:prstGeom prst="rect">
            <a:avLst/>
          </a:prstGeom>
        </p:spPr>
        <p:txBody>
          <a:bodyPr/>
          <a:lstStyle/>
          <a:p>
            <a:pPr/>
            <a:r>
              <a:t>Formal or </a:t>
            </a:r>
            <a:r>
              <a:rPr>
                <a:solidFill>
                  <a:srgbClr val="0000FF"/>
                </a:solidFill>
              </a:rPr>
              <a:t>informal interviews </a:t>
            </a:r>
            <a:r>
              <a:t>with stakeholders are part of most RE processes</a:t>
            </a:r>
          </a:p>
          <a:p>
            <a:pPr/>
            <a:r>
              <a:t>Types of </a:t>
            </a:r>
            <a:r>
              <a:rPr>
                <a:solidFill>
                  <a:srgbClr val="0000FF"/>
                </a:solidFill>
              </a:rPr>
              <a:t>interview</a:t>
            </a:r>
            <a:endParaRPr>
              <a:solidFill>
                <a:srgbClr val="0000FF"/>
              </a:solidFill>
            </a:endParaRPr>
          </a:p>
          <a:p>
            <a:pPr lvl="1" marL="742950" indent="-285750">
              <a:spcBef>
                <a:spcPts val="300"/>
              </a:spcBef>
              <a:defRPr sz="2000">
                <a:solidFill>
                  <a:srgbClr val="0000FF"/>
                </a:solidFill>
              </a:defRPr>
            </a:pPr>
            <a:r>
              <a:t>Closed</a:t>
            </a:r>
            <a:r>
              <a:rPr>
                <a:solidFill>
                  <a:srgbClr val="46424D"/>
                </a:solidFill>
              </a:rPr>
              <a:t> interviews based on pre-determined list of questions</a:t>
            </a:r>
          </a:p>
          <a:p>
            <a:pPr lvl="1" marL="742950" indent="-285750">
              <a:spcBef>
                <a:spcPts val="300"/>
              </a:spcBef>
              <a:defRPr sz="2000">
                <a:solidFill>
                  <a:srgbClr val="0000FF"/>
                </a:solidFill>
              </a:defRPr>
            </a:pPr>
            <a:r>
              <a:t>Open</a:t>
            </a:r>
            <a:r>
              <a:rPr>
                <a:solidFill>
                  <a:srgbClr val="46424D"/>
                </a:solidFill>
              </a:rPr>
              <a:t> interviews where various issues are explored with stakeholders</a:t>
            </a:r>
          </a:p>
          <a:p>
            <a:pPr>
              <a:defRPr>
                <a:solidFill>
                  <a:srgbClr val="0000FF"/>
                </a:solidFill>
              </a:defRPr>
            </a:pPr>
            <a:r>
              <a:t>Effective interviewing</a:t>
            </a:r>
          </a:p>
          <a:p>
            <a:pPr lvl="1" marL="742950" indent="-285750">
              <a:spcBef>
                <a:spcPts val="300"/>
              </a:spcBef>
              <a:defRPr sz="2000"/>
            </a:pPr>
            <a:r>
              <a:t>Be open-minded, avoid pre-conceived ideas about the requirements and be willing to listen to stakeholders </a:t>
            </a:r>
          </a:p>
          <a:p>
            <a:pPr lvl="1" marL="742950" indent="-285750">
              <a:spcBef>
                <a:spcPts val="300"/>
              </a:spcBef>
              <a:defRPr sz="2000"/>
            </a:pPr>
            <a:r>
              <a:t>Prompt the interviewee to get discussions going using a springboard question, a requirements proposal, or by working together on a prototype system</a:t>
            </a:r>
          </a:p>
        </p:txBody>
      </p:sp>
      <p:sp>
        <p:nvSpPr>
          <p:cNvPr id="273"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76" name="Title 1"/>
          <p:cNvSpPr txBox="1"/>
          <p:nvPr>
            <p:ph type="title"/>
          </p:nvPr>
        </p:nvSpPr>
        <p:spPr>
          <a:xfrm>
            <a:off x="457199" y="274638"/>
            <a:ext cx="7293234" cy="1143001"/>
          </a:xfrm>
          <a:prstGeom prst="rect">
            <a:avLst/>
          </a:prstGeom>
        </p:spPr>
        <p:txBody>
          <a:bodyPr/>
          <a:lstStyle/>
          <a:p>
            <a:pPr/>
            <a:r>
              <a:t>Problems with interviews</a:t>
            </a:r>
          </a:p>
        </p:txBody>
      </p:sp>
      <p:sp>
        <p:nvSpPr>
          <p:cNvPr id="277" name="Content Placeholder 2"/>
          <p:cNvSpPr txBox="1"/>
          <p:nvPr>
            <p:ph type="body" idx="1"/>
          </p:nvPr>
        </p:nvSpPr>
        <p:spPr>
          <a:xfrm>
            <a:off x="457200" y="1600200"/>
            <a:ext cx="8229600" cy="4525963"/>
          </a:xfrm>
          <a:prstGeom prst="rect">
            <a:avLst/>
          </a:prstGeom>
        </p:spPr>
        <p:txBody>
          <a:bodyPr/>
          <a:lstStyle/>
          <a:p>
            <a:pPr>
              <a:lnSpc>
                <a:spcPct val="90000"/>
              </a:lnSpc>
              <a:defRPr>
                <a:solidFill>
                  <a:srgbClr val="0000FF"/>
                </a:solidFill>
              </a:defRPr>
            </a:pPr>
            <a:r>
              <a:t>Application specialists </a:t>
            </a:r>
            <a:r>
              <a:rPr>
                <a:solidFill>
                  <a:srgbClr val="46424D"/>
                </a:solidFill>
              </a:rPr>
              <a:t>may use language to describe their work that isn’t easy for the requirements engineer to understand.</a:t>
            </a:r>
            <a:endParaRPr>
              <a:solidFill>
                <a:srgbClr val="46424D"/>
              </a:solidFill>
            </a:endParaRPr>
          </a:p>
          <a:p>
            <a:pPr lvl="1" marL="742950" indent="-285750">
              <a:lnSpc>
                <a:spcPct val="90000"/>
              </a:lnSpc>
              <a:spcBef>
                <a:spcPts val="300"/>
              </a:spcBef>
              <a:defRPr sz="2000"/>
            </a:pPr>
            <a:r>
              <a:t>Every profession has its own language</a:t>
            </a:r>
          </a:p>
          <a:p>
            <a:pPr>
              <a:lnSpc>
                <a:spcPct val="90000"/>
              </a:lnSpc>
            </a:pPr>
            <a:r>
              <a:t>Interviews are not good for understanding </a:t>
            </a:r>
            <a:r>
              <a:rPr>
                <a:solidFill>
                  <a:srgbClr val="0000FF"/>
                </a:solidFill>
              </a:rPr>
              <a:t>domain requirements</a:t>
            </a:r>
            <a:endParaRPr>
              <a:solidFill>
                <a:srgbClr val="0000FF"/>
              </a:solidFill>
            </a:endParaRPr>
          </a:p>
          <a:p>
            <a:pPr lvl="1" marL="742950" indent="-285750">
              <a:lnSpc>
                <a:spcPct val="90000"/>
              </a:lnSpc>
              <a:spcBef>
                <a:spcPts val="300"/>
              </a:spcBef>
              <a:defRPr sz="2000"/>
            </a:pPr>
            <a:r>
              <a:t>Requirements engineers cannot understand specific domain terminology (see above)</a:t>
            </a:r>
          </a:p>
          <a:p>
            <a:pPr lvl="1" marL="742950" indent="-285750">
              <a:lnSpc>
                <a:spcPct val="90000"/>
              </a:lnSpc>
              <a:spcBef>
                <a:spcPts val="300"/>
              </a:spcBef>
              <a:defRPr sz="2000"/>
            </a:pPr>
            <a:r>
              <a:t>Some domain knowledge is so familiar that people find it hard to articulate or think that it isn’t worth articulating</a:t>
            </a:r>
          </a:p>
          <a:p>
            <a:pPr lvl="1" marL="742950" indent="-285750">
              <a:lnSpc>
                <a:spcPct val="90000"/>
              </a:lnSpc>
              <a:spcBef>
                <a:spcPts val="300"/>
              </a:spcBef>
              <a:defRPr sz="2000"/>
            </a:pPr>
            <a:r>
              <a:t>The odd case that is unlikely to come up in an interview</a:t>
            </a:r>
          </a:p>
        </p:txBody>
      </p:sp>
      <p:sp>
        <p:nvSpPr>
          <p:cNvPr id="278"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81" name="Rectangle 2"/>
          <p:cNvSpPr txBox="1"/>
          <p:nvPr>
            <p:ph type="title"/>
          </p:nvPr>
        </p:nvSpPr>
        <p:spPr>
          <a:xfrm>
            <a:off x="457199" y="274638"/>
            <a:ext cx="7293234" cy="1143001"/>
          </a:xfrm>
          <a:prstGeom prst="rect">
            <a:avLst/>
          </a:prstGeom>
        </p:spPr>
        <p:txBody>
          <a:bodyPr lIns="44450" tIns="44450" rIns="44450" bIns="44450"/>
          <a:lstStyle>
            <a:lvl1pPr>
              <a:defRPr>
                <a:solidFill>
                  <a:srgbClr val="0000FF"/>
                </a:solidFill>
              </a:defRPr>
            </a:lvl1pPr>
          </a:lstStyle>
          <a:p>
            <a:pPr/>
            <a:r>
              <a:t>Requirements discovery - Ethnography</a:t>
            </a:r>
          </a:p>
        </p:txBody>
      </p:sp>
      <p:sp>
        <p:nvSpPr>
          <p:cNvPr id="282" name="Rectangle 3"/>
          <p:cNvSpPr txBox="1"/>
          <p:nvPr>
            <p:ph type="body" idx="1"/>
          </p:nvPr>
        </p:nvSpPr>
        <p:spPr>
          <a:xfrm>
            <a:off x="457200" y="1600200"/>
            <a:ext cx="8229600" cy="4525963"/>
          </a:xfrm>
          <a:prstGeom prst="rect">
            <a:avLst/>
          </a:prstGeom>
        </p:spPr>
        <p:txBody>
          <a:bodyPr lIns="44450" tIns="44450" rIns="44450" bIns="44450"/>
          <a:lstStyle/>
          <a:p>
            <a:pPr/>
            <a:r>
              <a:t>A social scientist spends a considerable time </a:t>
            </a:r>
            <a:r>
              <a:rPr>
                <a:solidFill>
                  <a:srgbClr val="0000FF"/>
                </a:solidFill>
              </a:rPr>
              <a:t>observing and analyzing how people actually work</a:t>
            </a:r>
            <a:endParaRPr>
              <a:solidFill>
                <a:srgbClr val="0000FF"/>
              </a:solidFill>
            </a:endParaRPr>
          </a:p>
          <a:p>
            <a:pPr/>
            <a:r>
              <a:t>People do not have to explain or articulate their work</a:t>
            </a:r>
          </a:p>
          <a:p>
            <a:pPr/>
            <a:r>
              <a:t>Social and organizational factors of importance may be observed</a:t>
            </a:r>
          </a:p>
          <a:p>
            <a:pPr>
              <a:defRPr>
                <a:solidFill>
                  <a:srgbClr val="0000FF"/>
                </a:solidFill>
              </a:defRPr>
            </a:pPr>
            <a:r>
              <a:t>Ethnographic studies </a:t>
            </a:r>
            <a:r>
              <a:rPr>
                <a:solidFill>
                  <a:srgbClr val="46424D"/>
                </a:solidFill>
              </a:rPr>
              <a:t>have shown that work is usually richer and more complex than suggested by simple system models</a:t>
            </a:r>
            <a:endParaRPr>
              <a:solidFill>
                <a:srgbClr val="46424D"/>
              </a:solidFill>
            </a:endParaRPr>
          </a:p>
          <a:p>
            <a:pPr/>
            <a:r>
              <a:t>Time consuming</a:t>
            </a:r>
          </a:p>
        </p:txBody>
      </p:sp>
      <p:sp>
        <p:nvSpPr>
          <p:cNvPr id="283"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4"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87" name="Rectangle 2"/>
          <p:cNvSpPr txBox="1"/>
          <p:nvPr>
            <p:ph type="title"/>
          </p:nvPr>
        </p:nvSpPr>
        <p:spPr>
          <a:xfrm>
            <a:off x="457199" y="274638"/>
            <a:ext cx="7293234" cy="1143001"/>
          </a:xfrm>
          <a:prstGeom prst="rect">
            <a:avLst/>
          </a:prstGeom>
        </p:spPr>
        <p:txBody>
          <a:bodyPr/>
          <a:lstStyle/>
          <a:p>
            <a:pPr/>
            <a:r>
              <a:t>Stories and scenarios</a:t>
            </a:r>
          </a:p>
        </p:txBody>
      </p:sp>
      <p:sp>
        <p:nvSpPr>
          <p:cNvPr id="288" name="Rectangle 3"/>
          <p:cNvSpPr txBox="1"/>
          <p:nvPr>
            <p:ph type="body" idx="1"/>
          </p:nvPr>
        </p:nvSpPr>
        <p:spPr>
          <a:xfrm>
            <a:off x="457200" y="1600200"/>
            <a:ext cx="8229600" cy="4525963"/>
          </a:xfrm>
          <a:prstGeom prst="rect">
            <a:avLst/>
          </a:prstGeom>
        </p:spPr>
        <p:txBody>
          <a:bodyPr/>
          <a:lstStyle/>
          <a:p>
            <a:pPr>
              <a:defRPr>
                <a:solidFill>
                  <a:srgbClr val="0000FF"/>
                </a:solidFill>
              </a:defRPr>
            </a:pPr>
            <a:r>
              <a:t>Scenarios</a:t>
            </a:r>
            <a:r>
              <a:rPr>
                <a:solidFill>
                  <a:srgbClr val="46424D"/>
                </a:solidFill>
              </a:rPr>
              <a:t> and </a:t>
            </a:r>
            <a:r>
              <a:t>user stories </a:t>
            </a:r>
            <a:r>
              <a:rPr>
                <a:solidFill>
                  <a:srgbClr val="46424D"/>
                </a:solidFill>
              </a:rPr>
              <a:t>are real-life examples of how a system can be used </a:t>
            </a:r>
            <a:endParaRPr>
              <a:solidFill>
                <a:srgbClr val="46424D"/>
              </a:solidFill>
            </a:endParaRPr>
          </a:p>
          <a:p>
            <a:pPr/>
            <a:r>
              <a:t>Stories and scenarios are a description of </a:t>
            </a:r>
            <a:r>
              <a:rPr>
                <a:solidFill>
                  <a:srgbClr val="0000FF"/>
                </a:solidFill>
              </a:rPr>
              <a:t>how a system may be used for a particular task</a:t>
            </a:r>
            <a:endParaRPr>
              <a:solidFill>
                <a:srgbClr val="0000FF"/>
              </a:solidFill>
            </a:endParaRPr>
          </a:p>
          <a:p>
            <a:pPr/>
            <a:r>
              <a:t>Because they are based on a practical situations, </a:t>
            </a:r>
            <a:r>
              <a:rPr>
                <a:solidFill>
                  <a:srgbClr val="0000FF"/>
                </a:solidFill>
              </a:rPr>
              <a:t>stakeholders can relate to them </a:t>
            </a:r>
            <a:r>
              <a:t>and can comment on their situation with respect to the story.</a:t>
            </a:r>
          </a:p>
        </p:txBody>
      </p:sp>
      <p:sp>
        <p:nvSpPr>
          <p:cNvPr id="289"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
        <p:nvSpPr>
          <p:cNvPr id="290"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32" name="Rectangle 2"/>
          <p:cNvSpPr txBox="1"/>
          <p:nvPr>
            <p:ph type="title"/>
          </p:nvPr>
        </p:nvSpPr>
        <p:spPr>
          <a:xfrm>
            <a:off x="457199" y="274638"/>
            <a:ext cx="7293234" cy="1143001"/>
          </a:xfrm>
          <a:prstGeom prst="rect">
            <a:avLst/>
          </a:prstGeom>
        </p:spPr>
        <p:txBody>
          <a:bodyPr lIns="44450" tIns="44450" rIns="44450" bIns="44450"/>
          <a:lstStyle>
            <a:lvl1pPr>
              <a:defRPr>
                <a:solidFill>
                  <a:srgbClr val="0000FF"/>
                </a:solidFill>
              </a:defRPr>
            </a:lvl1pPr>
          </a:lstStyle>
          <a:p>
            <a:pPr/>
            <a:r>
              <a:t>Requirements engineering</a:t>
            </a:r>
          </a:p>
        </p:txBody>
      </p:sp>
      <p:sp>
        <p:nvSpPr>
          <p:cNvPr id="133" name="Rectangle 3"/>
          <p:cNvSpPr txBox="1"/>
          <p:nvPr>
            <p:ph type="body" idx="1"/>
          </p:nvPr>
        </p:nvSpPr>
        <p:spPr>
          <a:xfrm>
            <a:off x="457200" y="1600200"/>
            <a:ext cx="8229600" cy="4525963"/>
          </a:xfrm>
          <a:prstGeom prst="rect">
            <a:avLst/>
          </a:prstGeom>
        </p:spPr>
        <p:txBody>
          <a:bodyPr lIns="44450" tIns="44450" rIns="44450" bIns="44450"/>
          <a:lstStyle/>
          <a:p>
            <a:pPr/>
            <a:r>
              <a:t>The process of establishing the </a:t>
            </a:r>
            <a:r>
              <a:rPr>
                <a:solidFill>
                  <a:srgbClr val="0000FF"/>
                </a:solidFill>
              </a:rPr>
              <a:t>services</a:t>
            </a:r>
            <a:r>
              <a:t> that a customer requires from a system and the </a:t>
            </a:r>
            <a:r>
              <a:rPr>
                <a:solidFill>
                  <a:srgbClr val="0000FF"/>
                </a:solidFill>
              </a:rPr>
              <a:t>constraints</a:t>
            </a:r>
            <a:r>
              <a:t> under which it operates and is developed.</a:t>
            </a:r>
          </a:p>
          <a:p>
            <a:pPr/>
            <a:r>
              <a:t>The </a:t>
            </a:r>
            <a:r>
              <a:rPr>
                <a:solidFill>
                  <a:srgbClr val="0000FF"/>
                </a:solidFill>
              </a:rPr>
              <a:t>system requirements </a:t>
            </a:r>
            <a:r>
              <a:t>are the </a:t>
            </a:r>
            <a:r>
              <a:rPr>
                <a:solidFill>
                  <a:srgbClr val="0000FF"/>
                </a:solidFill>
              </a:rPr>
              <a:t>descriptions of the system services and constraints</a:t>
            </a:r>
            <a:r>
              <a:t> that are generated during the requirements engineering process.</a:t>
            </a:r>
          </a:p>
          <a:p>
            <a:pPr/>
            <a:r>
              <a:t>Translation – Figure out </a:t>
            </a:r>
            <a:r>
              <a:rPr>
                <a:solidFill>
                  <a:srgbClr val="0000FF"/>
                </a:solidFill>
              </a:rPr>
              <a:t>what</a:t>
            </a:r>
            <a:r>
              <a:t> a system needs to do, write it down.</a:t>
            </a:r>
          </a:p>
        </p:txBody>
      </p:sp>
      <p:sp>
        <p:nvSpPr>
          <p:cNvPr id="134"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5"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3"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93"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Scenarios</a:t>
            </a:r>
          </a:p>
        </p:txBody>
      </p:sp>
      <p:sp>
        <p:nvSpPr>
          <p:cNvPr id="294" name="Content Placeholder 2"/>
          <p:cNvSpPr txBox="1"/>
          <p:nvPr>
            <p:ph type="body" idx="1"/>
          </p:nvPr>
        </p:nvSpPr>
        <p:spPr>
          <a:xfrm>
            <a:off x="457200" y="1600200"/>
            <a:ext cx="8229600" cy="4525963"/>
          </a:xfrm>
          <a:prstGeom prst="rect">
            <a:avLst/>
          </a:prstGeom>
        </p:spPr>
        <p:txBody>
          <a:bodyPr/>
          <a:lstStyle/>
          <a:p>
            <a:pPr/>
            <a:r>
              <a:t>A structured form of user story</a:t>
            </a:r>
          </a:p>
          <a:p>
            <a:pPr>
              <a:defRPr>
                <a:solidFill>
                  <a:srgbClr val="0000FF"/>
                </a:solidFill>
              </a:defRPr>
            </a:pPr>
            <a:r>
              <a:t>Scenarios</a:t>
            </a:r>
            <a:r>
              <a:rPr>
                <a:solidFill>
                  <a:srgbClr val="46424D"/>
                </a:solidFill>
              </a:rPr>
              <a:t> should include</a:t>
            </a:r>
            <a:endParaRPr>
              <a:solidFill>
                <a:srgbClr val="46424D"/>
              </a:solidFill>
            </a:endParaRPr>
          </a:p>
          <a:p>
            <a:pPr lvl="1" marL="742950" indent="-285750">
              <a:spcBef>
                <a:spcPts val="300"/>
              </a:spcBef>
              <a:defRPr sz="2000"/>
            </a:pPr>
            <a:r>
              <a:t>A description of the starting situation</a:t>
            </a:r>
          </a:p>
          <a:p>
            <a:pPr lvl="1" marL="742950" indent="-285750">
              <a:spcBef>
                <a:spcPts val="300"/>
              </a:spcBef>
              <a:defRPr sz="2000"/>
            </a:pPr>
            <a:r>
              <a:t>A description of the normal flow of events</a:t>
            </a:r>
          </a:p>
          <a:p>
            <a:pPr lvl="1" marL="742950" indent="-285750">
              <a:spcBef>
                <a:spcPts val="300"/>
              </a:spcBef>
              <a:defRPr sz="2000"/>
            </a:pPr>
            <a:r>
              <a:t>A description of what can go wrong</a:t>
            </a:r>
          </a:p>
          <a:p>
            <a:pPr lvl="1" marL="742950" indent="-285750">
              <a:spcBef>
                <a:spcPts val="300"/>
              </a:spcBef>
              <a:defRPr sz="2000"/>
            </a:pPr>
            <a:r>
              <a:t>Information about other concurrent activities</a:t>
            </a:r>
          </a:p>
          <a:p>
            <a:pPr lvl="1" marL="742950" indent="-285750">
              <a:spcBef>
                <a:spcPts val="300"/>
              </a:spcBef>
              <a:defRPr sz="2000"/>
            </a:pPr>
            <a:r>
              <a:t>A description of the state when the scenario finishes</a:t>
            </a:r>
          </a:p>
        </p:txBody>
      </p:sp>
      <p:sp>
        <p:nvSpPr>
          <p:cNvPr id="295"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6" name="Date Placeholder 5"/>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299" name="Title 1"/>
          <p:cNvSpPr txBox="1"/>
          <p:nvPr>
            <p:ph type="title"/>
          </p:nvPr>
        </p:nvSpPr>
        <p:spPr>
          <a:xfrm>
            <a:off x="457200" y="2276872"/>
            <a:ext cx="8229600" cy="1143002"/>
          </a:xfrm>
          <a:prstGeom prst="rect">
            <a:avLst/>
          </a:prstGeom>
        </p:spPr>
        <p:txBody>
          <a:bodyPr/>
          <a:lstStyle>
            <a:lvl1pPr algn="ctr"/>
          </a:lstStyle>
          <a:p>
            <a:pPr/>
            <a:r>
              <a:t>Requirements specification</a:t>
            </a:r>
          </a:p>
        </p:txBody>
      </p:sp>
      <p:sp>
        <p:nvSpPr>
          <p:cNvPr id="300"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1" name="Date Placeholder 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04"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Requirements specification</a:t>
            </a:r>
          </a:p>
        </p:txBody>
      </p:sp>
      <p:sp>
        <p:nvSpPr>
          <p:cNvPr id="305" name="Content Placeholder 2"/>
          <p:cNvSpPr txBox="1"/>
          <p:nvPr>
            <p:ph type="body" idx="1"/>
          </p:nvPr>
        </p:nvSpPr>
        <p:spPr>
          <a:xfrm>
            <a:off x="457200" y="1600200"/>
            <a:ext cx="8229600" cy="4525963"/>
          </a:xfrm>
          <a:prstGeom prst="rect">
            <a:avLst/>
          </a:prstGeom>
        </p:spPr>
        <p:txBody>
          <a:bodyPr/>
          <a:lstStyle/>
          <a:p>
            <a:pPr/>
            <a:r>
              <a:t>The process of writing down the user and system requirements in a </a:t>
            </a:r>
            <a:r>
              <a:rPr>
                <a:solidFill>
                  <a:srgbClr val="0000FF"/>
                </a:solidFill>
              </a:rPr>
              <a:t>requirements document</a:t>
            </a:r>
            <a:endParaRPr>
              <a:solidFill>
                <a:srgbClr val="0000FF"/>
              </a:solidFill>
            </a:endParaRPr>
          </a:p>
          <a:p>
            <a:pPr>
              <a:defRPr>
                <a:solidFill>
                  <a:srgbClr val="0000FF"/>
                </a:solidFill>
              </a:defRPr>
            </a:pPr>
            <a:r>
              <a:t>User requirements </a:t>
            </a:r>
            <a:r>
              <a:rPr>
                <a:solidFill>
                  <a:srgbClr val="46424D"/>
                </a:solidFill>
              </a:rPr>
              <a:t>must be </a:t>
            </a:r>
            <a:r>
              <a:t>understandable</a:t>
            </a:r>
            <a:r>
              <a:rPr>
                <a:solidFill>
                  <a:srgbClr val="46424D"/>
                </a:solidFill>
              </a:rPr>
              <a:t> by end-users and customers who do not have a technical background</a:t>
            </a:r>
            <a:endParaRPr>
              <a:solidFill>
                <a:srgbClr val="46424D"/>
              </a:solidFill>
            </a:endParaRPr>
          </a:p>
          <a:p>
            <a:pPr>
              <a:defRPr>
                <a:solidFill>
                  <a:srgbClr val="0000FF"/>
                </a:solidFill>
              </a:defRPr>
            </a:pPr>
            <a:r>
              <a:t>System requirements </a:t>
            </a:r>
            <a:r>
              <a:rPr>
                <a:solidFill>
                  <a:srgbClr val="46424D"/>
                </a:solidFill>
              </a:rPr>
              <a:t>are </a:t>
            </a:r>
            <a:r>
              <a:t>more detailed </a:t>
            </a:r>
            <a:r>
              <a:rPr>
                <a:solidFill>
                  <a:srgbClr val="46424D"/>
                </a:solidFill>
              </a:rPr>
              <a:t>requirements and may include more </a:t>
            </a:r>
            <a:r>
              <a:t>technical information</a:t>
            </a:r>
          </a:p>
          <a:p>
            <a:pPr/>
            <a:r>
              <a:t>The </a:t>
            </a:r>
            <a:r>
              <a:rPr>
                <a:solidFill>
                  <a:srgbClr val="0000FF"/>
                </a:solidFill>
              </a:rPr>
              <a:t>requirements may be part of a contract for the system development</a:t>
            </a:r>
            <a:endParaRPr>
              <a:solidFill>
                <a:srgbClr val="0000FF"/>
              </a:solidFill>
            </a:endParaRPr>
          </a:p>
          <a:p>
            <a:pPr lvl="1" marL="742950" indent="-285750">
              <a:spcBef>
                <a:spcPts val="300"/>
              </a:spcBef>
              <a:defRPr sz="2000"/>
            </a:pPr>
            <a:r>
              <a:t>It is therefore important that these are as complete as possible</a:t>
            </a:r>
          </a:p>
        </p:txBody>
      </p:sp>
      <p:sp>
        <p:nvSpPr>
          <p:cNvPr id="306"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 name="Date Placeholder 5"/>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10" name="Title 1"/>
          <p:cNvSpPr txBox="1"/>
          <p:nvPr>
            <p:ph type="title"/>
          </p:nvPr>
        </p:nvSpPr>
        <p:spPr>
          <a:xfrm>
            <a:off x="457199" y="274638"/>
            <a:ext cx="7293234" cy="1143001"/>
          </a:xfrm>
          <a:prstGeom prst="rect">
            <a:avLst/>
          </a:prstGeom>
        </p:spPr>
        <p:txBody>
          <a:bodyPr/>
          <a:lstStyle/>
          <a:p>
            <a:pPr/>
            <a:r>
              <a:t>Ways of writing a system requirements specification </a:t>
            </a:r>
          </a:p>
        </p:txBody>
      </p:sp>
      <p:sp>
        <p:nvSpPr>
          <p:cNvPr id="31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12" name="Table 4"/>
          <p:cNvGraphicFramePr/>
          <p:nvPr/>
        </p:nvGraphicFramePr>
        <p:xfrm>
          <a:off x="683568" y="1595478"/>
          <a:ext cx="7927034" cy="457200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735782"/>
                <a:gridCol w="6191250"/>
              </a:tblGrid>
              <a:tr h="370268">
                <a:tc>
                  <a:txBody>
                    <a:bodyPr/>
                    <a:lstStyle/>
                    <a:p>
                      <a:pPr algn="l">
                        <a:defRPr sz="1800"/>
                      </a:pPr>
                      <a:r>
                        <a:rPr b="1" sz="1400">
                          <a:latin typeface="Arial"/>
                          <a:ea typeface="Arial"/>
                          <a:cs typeface="Arial"/>
                          <a:sym typeface="Arial"/>
                        </a:rPr>
                        <a:t>Notation</a:t>
                      </a:r>
                    </a:p>
                  </a:txBody>
                  <a:tcPr marL="73025" marR="73025" marT="73025" marB="73025"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just">
                        <a:defRPr sz="1800"/>
                      </a:pPr>
                      <a:r>
                        <a:rPr b="1" sz="1400">
                          <a:latin typeface="Arial"/>
                          <a:ea typeface="Arial"/>
                          <a:cs typeface="Arial"/>
                          <a:sym typeface="Arial"/>
                        </a:rPr>
                        <a:t>Description</a:t>
                      </a:r>
                    </a:p>
                  </a:txBody>
                  <a:tcPr marL="73025" marR="73025" marT="73025" marB="73025"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r>
              <a:tr h="627845">
                <a:tc>
                  <a:txBody>
                    <a:bodyPr/>
                    <a:lstStyle/>
                    <a:p>
                      <a:pPr algn="just">
                        <a:defRPr sz="1800"/>
                      </a:pPr>
                      <a:r>
                        <a:rPr b="1" sz="1400">
                          <a:latin typeface="Arial"/>
                          <a:ea typeface="Arial"/>
                          <a:cs typeface="Arial"/>
                          <a:sym typeface="Arial"/>
                        </a:rPr>
                        <a:t>Natural language</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D0D8E8"/>
                    </a:solidFill>
                  </a:tcPr>
                </a:tc>
                <a:tc>
                  <a:txBody>
                    <a:bodyPr/>
                    <a:lstStyle/>
                    <a:p>
                      <a:pPr algn="just">
                        <a:defRPr sz="1800"/>
                      </a:pPr>
                      <a:r>
                        <a:rPr sz="1400">
                          <a:latin typeface="Arial"/>
                          <a:ea typeface="Arial"/>
                          <a:cs typeface="Arial"/>
                          <a:sym typeface="Arial"/>
                        </a:rPr>
                        <a:t>The requirements are written using numbered sentences in natural language. Each sentence should express one requirement.</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D0D8E8"/>
                    </a:solidFill>
                  </a:tcPr>
                </a:tc>
              </a:tr>
              <a:tr h="627845">
                <a:tc>
                  <a:txBody>
                    <a:bodyPr/>
                    <a:lstStyle/>
                    <a:p>
                      <a:pPr algn="l">
                        <a:defRPr sz="1800"/>
                      </a:pPr>
                      <a:r>
                        <a:rPr sz="1400">
                          <a:latin typeface="Arial"/>
                          <a:ea typeface="Arial"/>
                          <a:cs typeface="Arial"/>
                          <a:sym typeface="Arial"/>
                        </a:rPr>
                        <a:t>Structured natural language </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c>
                  <a:txBody>
                    <a:bodyPr/>
                    <a:lstStyle/>
                    <a:p>
                      <a:pPr algn="just">
                        <a:defRPr sz="1800"/>
                      </a:pPr>
                      <a:r>
                        <a:rPr sz="1400">
                          <a:latin typeface="Arial"/>
                          <a:ea typeface="Arial"/>
                          <a:cs typeface="Arial"/>
                          <a:sym typeface="Arial"/>
                        </a:rPr>
                        <a:t>The requirements are written in natural language on a standard form or template. Each field provides information about an aspect of the requirement.</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r>
              <a:tr h="982014">
                <a:tc>
                  <a:txBody>
                    <a:bodyPr/>
                    <a:lstStyle/>
                    <a:p>
                      <a:pPr algn="l">
                        <a:defRPr sz="1800"/>
                      </a:pPr>
                      <a:r>
                        <a:rPr sz="1400">
                          <a:latin typeface="Arial"/>
                          <a:ea typeface="Arial"/>
                          <a:cs typeface="Arial"/>
                          <a:sym typeface="Arial"/>
                        </a:rPr>
                        <a:t>Design description languages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c>
                  <a:txBody>
                    <a:bodyPr/>
                    <a:lstStyle/>
                    <a:p>
                      <a:pPr algn="just">
                        <a:defRPr sz="1800"/>
                      </a:pPr>
                      <a:r>
                        <a:rPr sz="1400">
                          <a:latin typeface="Arial"/>
                          <a:ea typeface="Arial"/>
                          <a:cs typeface="Arial"/>
                          <a:sym typeface="Arial"/>
                        </a:rPr>
                        <a:t>This approach uses a language like a programming language, but with more abstract features to specify the requirements by defining an operational model of the system. This approach is now rarely used although it can be useful for interface specifications. (almost pseudocode)</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r>
              <a:tr h="627845">
                <a:tc>
                  <a:txBody>
                    <a:bodyPr/>
                    <a:lstStyle/>
                    <a:p>
                      <a:pPr algn="just">
                        <a:defRPr sz="1800"/>
                      </a:pPr>
                      <a:r>
                        <a:rPr sz="1400">
                          <a:latin typeface="Arial"/>
                          <a:ea typeface="Arial"/>
                          <a:cs typeface="Arial"/>
                          <a:sym typeface="Arial"/>
                        </a:rPr>
                        <a:t>Graphical notations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c>
                  <a:txBody>
                    <a:bodyPr/>
                    <a:lstStyle/>
                    <a:p>
                      <a:pPr algn="just">
                        <a:defRPr sz="1800"/>
                      </a:pPr>
                      <a:r>
                        <a:rPr sz="1400">
                          <a:latin typeface="Arial"/>
                          <a:ea typeface="Arial"/>
                          <a:cs typeface="Arial"/>
                          <a:sym typeface="Arial"/>
                        </a:rPr>
                        <a:t>Graphical models, supplemented by text annotations, are used to define the functional requirements for the system; UML use case and sequence diagrams are commonly used.</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r>
              <a:tr h="1336183">
                <a:tc>
                  <a:txBody>
                    <a:bodyPr/>
                    <a:lstStyle/>
                    <a:p>
                      <a:pPr algn="just">
                        <a:defRPr sz="1800"/>
                      </a:pPr>
                      <a:r>
                        <a:rPr sz="1400">
                          <a:latin typeface="Arial"/>
                          <a:ea typeface="Arial"/>
                          <a:cs typeface="Arial"/>
                          <a:sym typeface="Arial"/>
                        </a:rPr>
                        <a:t>Mathematical specifications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c>
                  <a:txBody>
                    <a:bodyPr/>
                    <a:lstStyle/>
                    <a:p>
                      <a:pPr algn="just">
                        <a:defRPr sz="1800"/>
                      </a:pPr>
                      <a:r>
                        <a:rPr sz="1400">
                          <a:latin typeface="Arial"/>
                          <a:ea typeface="Arial"/>
                          <a:cs typeface="Arial"/>
                          <a:sym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r>
            </a:tbl>
          </a:graphicData>
        </a:graphic>
      </p:graphicFrame>
      <p:sp>
        <p:nvSpPr>
          <p:cNvPr id="313"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16" name="Rectangle 2"/>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Requirements and design</a:t>
            </a:r>
          </a:p>
        </p:txBody>
      </p:sp>
      <p:sp>
        <p:nvSpPr>
          <p:cNvPr id="317" name="Rectangle 3"/>
          <p:cNvSpPr txBox="1"/>
          <p:nvPr>
            <p:ph type="body" idx="1"/>
          </p:nvPr>
        </p:nvSpPr>
        <p:spPr>
          <a:xfrm>
            <a:off x="457200" y="1600200"/>
            <a:ext cx="8229600" cy="4525963"/>
          </a:xfrm>
          <a:prstGeom prst="rect">
            <a:avLst/>
          </a:prstGeom>
        </p:spPr>
        <p:txBody>
          <a:bodyPr/>
          <a:lstStyle/>
          <a:p>
            <a:pPr>
              <a:lnSpc>
                <a:spcPct val="90000"/>
              </a:lnSpc>
              <a:defRPr>
                <a:solidFill>
                  <a:srgbClr val="0000FF"/>
                </a:solidFill>
              </a:defRPr>
            </a:pPr>
            <a:r>
              <a:t>In principle</a:t>
            </a:r>
            <a:r>
              <a:rPr>
                <a:solidFill>
                  <a:srgbClr val="46424D"/>
                </a:solidFill>
              </a:rPr>
              <a:t>, requirements should state </a:t>
            </a:r>
            <a:r>
              <a:rPr b="1"/>
              <a:t>what</a:t>
            </a:r>
            <a:r>
              <a:rPr>
                <a:solidFill>
                  <a:srgbClr val="46424D"/>
                </a:solidFill>
              </a:rPr>
              <a:t> the system should do and the design should describe </a:t>
            </a:r>
            <a:r>
              <a:rPr b="1"/>
              <a:t>how</a:t>
            </a:r>
            <a:r>
              <a:rPr>
                <a:solidFill>
                  <a:srgbClr val="46424D"/>
                </a:solidFill>
              </a:rPr>
              <a:t> it does this</a:t>
            </a:r>
            <a:endParaRPr>
              <a:solidFill>
                <a:srgbClr val="46424D"/>
              </a:solidFill>
            </a:endParaRPr>
          </a:p>
          <a:p>
            <a:pPr>
              <a:lnSpc>
                <a:spcPct val="90000"/>
              </a:lnSpc>
              <a:defRPr>
                <a:solidFill>
                  <a:srgbClr val="0000FF"/>
                </a:solidFill>
              </a:defRPr>
            </a:pPr>
            <a:r>
              <a:t>In practice</a:t>
            </a:r>
            <a:r>
              <a:rPr>
                <a:solidFill>
                  <a:srgbClr val="46424D"/>
                </a:solidFill>
              </a:rPr>
              <a:t>, requirements and design are inseparable</a:t>
            </a:r>
            <a:endParaRPr>
              <a:solidFill>
                <a:srgbClr val="46424D"/>
              </a:solidFill>
            </a:endParaRPr>
          </a:p>
          <a:p>
            <a:pPr lvl="1" marL="742950" indent="-285750">
              <a:lnSpc>
                <a:spcPct val="90000"/>
              </a:lnSpc>
              <a:spcBef>
                <a:spcPts val="300"/>
              </a:spcBef>
              <a:defRPr sz="2000"/>
            </a:pPr>
            <a:r>
              <a:t>A system architecture may be designed to structure the requirements</a:t>
            </a:r>
          </a:p>
          <a:p>
            <a:pPr lvl="1" marL="742950" indent="-285750">
              <a:lnSpc>
                <a:spcPct val="90000"/>
              </a:lnSpc>
              <a:spcBef>
                <a:spcPts val="300"/>
              </a:spcBef>
              <a:defRPr sz="2000"/>
            </a:pPr>
            <a:r>
              <a:t>The system may inter-operate with other systems that generate design requirements</a:t>
            </a:r>
          </a:p>
          <a:p>
            <a:pPr lvl="1" marL="742950" indent="-285750">
              <a:lnSpc>
                <a:spcPct val="90000"/>
              </a:lnSpc>
              <a:spcBef>
                <a:spcPts val="300"/>
              </a:spcBef>
              <a:defRPr sz="2000"/>
            </a:pPr>
            <a:r>
              <a:t>The use of a specific architecture to satisfy non-functional requirements may be a domain requirement</a:t>
            </a:r>
            <a:endParaRPr sz="1800"/>
          </a:p>
          <a:p>
            <a:pPr lvl="1" marL="742950" indent="-285750">
              <a:lnSpc>
                <a:spcPct val="90000"/>
              </a:lnSpc>
              <a:spcBef>
                <a:spcPts val="300"/>
              </a:spcBef>
              <a:defRPr sz="1800"/>
            </a:pPr>
            <a:r>
              <a:t>This may be the consequence of a regulatory requirement</a:t>
            </a:r>
          </a:p>
        </p:txBody>
      </p:sp>
      <p:sp>
        <p:nvSpPr>
          <p:cNvPr id="318"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
        <p:nvSpPr>
          <p:cNvPr id="319"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22" name="Title 1"/>
          <p:cNvSpPr txBox="1"/>
          <p:nvPr>
            <p:ph type="title"/>
          </p:nvPr>
        </p:nvSpPr>
        <p:spPr>
          <a:xfrm>
            <a:off x="457199" y="274638"/>
            <a:ext cx="7293234" cy="1143001"/>
          </a:xfrm>
          <a:prstGeom prst="rect">
            <a:avLst/>
          </a:prstGeom>
        </p:spPr>
        <p:txBody>
          <a:bodyPr/>
          <a:lstStyle/>
          <a:p>
            <a:pPr/>
            <a:r>
              <a:t>Natural language specification</a:t>
            </a:r>
          </a:p>
        </p:txBody>
      </p:sp>
      <p:sp>
        <p:nvSpPr>
          <p:cNvPr id="323" name="Content Placeholder 2"/>
          <p:cNvSpPr txBox="1"/>
          <p:nvPr>
            <p:ph type="body" idx="1"/>
          </p:nvPr>
        </p:nvSpPr>
        <p:spPr>
          <a:xfrm>
            <a:off x="457200" y="1600200"/>
            <a:ext cx="8229600" cy="4525963"/>
          </a:xfrm>
          <a:prstGeom prst="rect">
            <a:avLst/>
          </a:prstGeom>
        </p:spPr>
        <p:txBody>
          <a:bodyPr/>
          <a:lstStyle/>
          <a:p>
            <a:pPr/>
            <a:r>
              <a:t>Requirements are written as natural language sentences supplemented by diagrams and tables</a:t>
            </a:r>
          </a:p>
          <a:p>
            <a:pPr/>
            <a:r>
              <a:t>Used for writing requirements because it is expressive, intuitive and universal. This means that the requirements  can be understood by users and customers.</a:t>
            </a:r>
          </a:p>
        </p:txBody>
      </p:sp>
      <p:sp>
        <p:nvSpPr>
          <p:cNvPr id="324"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5" name="Date Placeholder 5"/>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Footer Placeholder 2"/>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28" name="Rectangle 2"/>
          <p:cNvSpPr txBox="1"/>
          <p:nvPr>
            <p:ph type="title"/>
          </p:nvPr>
        </p:nvSpPr>
        <p:spPr>
          <a:xfrm>
            <a:off x="457199" y="274638"/>
            <a:ext cx="7293234" cy="1143001"/>
          </a:xfrm>
          <a:prstGeom prst="rect">
            <a:avLst/>
          </a:prstGeom>
        </p:spPr>
        <p:txBody>
          <a:bodyPr/>
          <a:lstStyle/>
          <a:p>
            <a:pPr/>
            <a:r>
              <a:t>Problems with natural language</a:t>
            </a:r>
          </a:p>
        </p:txBody>
      </p:sp>
      <p:sp>
        <p:nvSpPr>
          <p:cNvPr id="329" name="Rectangle 3"/>
          <p:cNvSpPr txBox="1"/>
          <p:nvPr>
            <p:ph type="body" idx="1"/>
          </p:nvPr>
        </p:nvSpPr>
        <p:spPr>
          <a:xfrm>
            <a:off x="457200" y="1600200"/>
            <a:ext cx="8229600" cy="4525963"/>
          </a:xfrm>
          <a:prstGeom prst="rect">
            <a:avLst/>
          </a:prstGeom>
        </p:spPr>
        <p:txBody>
          <a:bodyPr/>
          <a:lstStyle/>
          <a:p>
            <a:pPr/>
            <a:r>
              <a:t>Lack of clarity </a:t>
            </a:r>
          </a:p>
          <a:p>
            <a:pPr lvl="1" marL="742950" indent="-285750">
              <a:spcBef>
                <a:spcPts val="300"/>
              </a:spcBef>
              <a:defRPr sz="2000"/>
            </a:pPr>
            <a:r>
              <a:t>Precision is difficult without making the document difficult to read</a:t>
            </a:r>
          </a:p>
          <a:p>
            <a:pPr/>
            <a:r>
              <a:t>Requirements confusion</a:t>
            </a:r>
          </a:p>
          <a:p>
            <a:pPr lvl="1" marL="742950" indent="-285750">
              <a:spcBef>
                <a:spcPts val="300"/>
              </a:spcBef>
              <a:defRPr sz="2000"/>
            </a:pPr>
            <a:r>
              <a:t>Functional and non-functional requirements tend to be mixed-up</a:t>
            </a:r>
          </a:p>
          <a:p>
            <a:pPr/>
            <a:r>
              <a:t>Requirements amalgamation</a:t>
            </a:r>
          </a:p>
          <a:p>
            <a:pPr lvl="1" marL="742950" indent="-285750">
              <a:spcBef>
                <a:spcPts val="300"/>
              </a:spcBef>
              <a:defRPr sz="2000"/>
            </a:pPr>
            <a:r>
              <a:t>Several different requirements may be expressed together</a:t>
            </a:r>
          </a:p>
        </p:txBody>
      </p:sp>
      <p:sp>
        <p:nvSpPr>
          <p:cNvPr id="330"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
        <p:nvSpPr>
          <p:cNvPr id="33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34" name="Rectangle 2"/>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Use cases</a:t>
            </a:r>
          </a:p>
        </p:txBody>
      </p:sp>
      <p:sp>
        <p:nvSpPr>
          <p:cNvPr id="335" name="Rectangle 3"/>
          <p:cNvSpPr txBox="1"/>
          <p:nvPr>
            <p:ph type="body" idx="1"/>
          </p:nvPr>
        </p:nvSpPr>
        <p:spPr>
          <a:xfrm>
            <a:off x="457200" y="1600200"/>
            <a:ext cx="8229600" cy="4525963"/>
          </a:xfrm>
          <a:prstGeom prst="rect">
            <a:avLst/>
          </a:prstGeom>
        </p:spPr>
        <p:txBody>
          <a:bodyPr/>
          <a:lstStyle/>
          <a:p>
            <a:pPr>
              <a:defRPr>
                <a:solidFill>
                  <a:srgbClr val="0000FF"/>
                </a:solidFill>
              </a:defRPr>
            </a:pPr>
            <a:r>
              <a:t>Use-cases</a:t>
            </a:r>
            <a:r>
              <a:rPr>
                <a:solidFill>
                  <a:srgbClr val="46424D"/>
                </a:solidFill>
              </a:rPr>
              <a:t> are a kind of scenarios included in UML </a:t>
            </a:r>
            <a:endParaRPr>
              <a:solidFill>
                <a:srgbClr val="46424D"/>
              </a:solidFill>
            </a:endParaRPr>
          </a:p>
          <a:p>
            <a:pPr/>
            <a:r>
              <a:t>Use cases identify the </a:t>
            </a:r>
            <a:r>
              <a:rPr>
                <a:solidFill>
                  <a:srgbClr val="0000FF"/>
                </a:solidFill>
              </a:rPr>
              <a:t>actors </a:t>
            </a:r>
            <a:r>
              <a:t>in an interaction and which describe the interaction itself</a:t>
            </a:r>
          </a:p>
          <a:p>
            <a:pPr/>
            <a:r>
              <a:t>A </a:t>
            </a:r>
            <a:r>
              <a:rPr>
                <a:solidFill>
                  <a:srgbClr val="0000FF"/>
                </a:solidFill>
              </a:rPr>
              <a:t>set of use cases </a:t>
            </a:r>
            <a:r>
              <a:t>should describe all possible interactions with the system</a:t>
            </a:r>
          </a:p>
          <a:p>
            <a:pPr>
              <a:defRPr>
                <a:solidFill>
                  <a:srgbClr val="0000FF"/>
                </a:solidFill>
              </a:defRPr>
            </a:pPr>
            <a:r>
              <a:t>High-level graphical models </a:t>
            </a:r>
            <a:r>
              <a:rPr>
                <a:solidFill>
                  <a:srgbClr val="46424D"/>
                </a:solidFill>
              </a:rPr>
              <a:t>supplemented by more detailed </a:t>
            </a:r>
            <a:r>
              <a:t>tabular description </a:t>
            </a:r>
            <a:r>
              <a:rPr>
                <a:solidFill>
                  <a:srgbClr val="46424D"/>
                </a:solidFill>
              </a:rPr>
              <a:t>(see Chapter 5)</a:t>
            </a:r>
            <a:endParaRPr>
              <a:solidFill>
                <a:srgbClr val="46424D"/>
              </a:solidFill>
            </a:endParaRPr>
          </a:p>
          <a:p>
            <a:pPr/>
            <a:r>
              <a:t>UML </a:t>
            </a:r>
            <a:r>
              <a:rPr>
                <a:solidFill>
                  <a:srgbClr val="0000FF"/>
                </a:solidFill>
              </a:rPr>
              <a:t>sequence diagrams </a:t>
            </a:r>
            <a:r>
              <a:t>may be used to add detail to use-cases by showing the sequence of event processing in the system</a:t>
            </a:r>
          </a:p>
        </p:txBody>
      </p:sp>
      <p:sp>
        <p:nvSpPr>
          <p:cNvPr id="336"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40" name="Title 1"/>
          <p:cNvSpPr txBox="1"/>
          <p:nvPr>
            <p:ph type="title"/>
          </p:nvPr>
        </p:nvSpPr>
        <p:spPr>
          <a:xfrm>
            <a:off x="457199" y="274638"/>
            <a:ext cx="7293234" cy="1143001"/>
          </a:xfrm>
          <a:prstGeom prst="rect">
            <a:avLst/>
          </a:prstGeom>
        </p:spPr>
        <p:txBody>
          <a:bodyPr/>
          <a:lstStyle/>
          <a:p>
            <a:pPr/>
            <a:r>
              <a:t>Use cases for the Mentcare system</a:t>
            </a:r>
          </a:p>
        </p:txBody>
      </p:sp>
      <p:sp>
        <p:nvSpPr>
          <p:cNvPr id="341"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2" name="Picture 3" descr="Picture 3"/>
          <p:cNvPicPr>
            <a:picLocks noChangeAspect="1"/>
          </p:cNvPicPr>
          <p:nvPr/>
        </p:nvPicPr>
        <p:blipFill>
          <a:blip r:embed="rId2">
            <a:extLst/>
          </a:blip>
          <a:stretch>
            <a:fillRect/>
          </a:stretch>
        </p:blipFill>
        <p:spPr>
          <a:xfrm>
            <a:off x="1447799" y="1828800"/>
            <a:ext cx="6555510" cy="38862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45" name="Rectangle 2"/>
          <p:cNvSpPr txBox="1"/>
          <p:nvPr>
            <p:ph type="title"/>
          </p:nvPr>
        </p:nvSpPr>
        <p:spPr>
          <a:xfrm>
            <a:off x="457199" y="274638"/>
            <a:ext cx="7293234" cy="1143001"/>
          </a:xfrm>
          <a:prstGeom prst="rect">
            <a:avLst/>
          </a:prstGeom>
        </p:spPr>
        <p:txBody>
          <a:bodyPr lIns="44450" tIns="44450" rIns="44450" bIns="44450"/>
          <a:lstStyle/>
          <a:p>
            <a:pPr/>
            <a:r>
              <a:t>The </a:t>
            </a:r>
            <a:r>
              <a:rPr>
                <a:solidFill>
                  <a:srgbClr val="0000FF"/>
                </a:solidFill>
              </a:rPr>
              <a:t>software requirements document</a:t>
            </a:r>
          </a:p>
        </p:txBody>
      </p:sp>
      <p:sp>
        <p:nvSpPr>
          <p:cNvPr id="346" name="Rectangle 3"/>
          <p:cNvSpPr txBox="1"/>
          <p:nvPr>
            <p:ph type="body" idx="1"/>
          </p:nvPr>
        </p:nvSpPr>
        <p:spPr>
          <a:xfrm>
            <a:off x="457200" y="1600200"/>
            <a:ext cx="8507288" cy="4525963"/>
          </a:xfrm>
          <a:prstGeom prst="rect">
            <a:avLst/>
          </a:prstGeom>
        </p:spPr>
        <p:txBody>
          <a:bodyPr lIns="44450" tIns="44450" rIns="44450" bIns="44450"/>
          <a:lstStyle/>
          <a:p>
            <a:pPr/>
            <a:r>
              <a:t>The </a:t>
            </a:r>
            <a:r>
              <a:rPr>
                <a:solidFill>
                  <a:srgbClr val="0000FF"/>
                </a:solidFill>
              </a:rPr>
              <a:t>software requirements document </a:t>
            </a:r>
            <a:r>
              <a:t>is the official statement of what is required of the system developers</a:t>
            </a:r>
          </a:p>
          <a:p>
            <a:pPr/>
            <a:r>
              <a:t>Should include both a definition of user requirements and a specification of the </a:t>
            </a:r>
            <a:r>
              <a:rPr>
                <a:solidFill>
                  <a:srgbClr val="0000FF"/>
                </a:solidFill>
              </a:rPr>
              <a:t>system requirements</a:t>
            </a:r>
            <a:endParaRPr>
              <a:solidFill>
                <a:srgbClr val="0000FF"/>
              </a:solidFill>
            </a:endParaRPr>
          </a:p>
          <a:p>
            <a:pPr/>
            <a:r>
              <a:t>It is </a:t>
            </a:r>
            <a:r>
              <a:rPr>
                <a:solidFill>
                  <a:srgbClr val="0000FF"/>
                </a:solidFill>
              </a:rPr>
              <a:t>NOT a design document</a:t>
            </a:r>
            <a:r>
              <a:t>. As far as possible, it should set of WHAT the system should do rather than HOW it should do it.</a:t>
            </a:r>
          </a:p>
          <a:p>
            <a:pPr/>
            <a:r>
              <a:t>See general structure of a “</a:t>
            </a:r>
            <a:r>
              <a:rPr>
                <a:solidFill>
                  <a:srgbClr val="0000FF"/>
                </a:solidFill>
              </a:rPr>
              <a:t>req spec</a:t>
            </a:r>
            <a:r>
              <a:t>” document next, </a:t>
            </a:r>
            <a:r>
              <a:rPr i="1">
                <a:solidFill>
                  <a:srgbClr val="C00000"/>
                </a:solidFill>
              </a:rPr>
              <a:t>but note that we use a “streamlined” version in Project Part #2</a:t>
            </a:r>
          </a:p>
        </p:txBody>
      </p:sp>
      <p:sp>
        <p:nvSpPr>
          <p:cNvPr id="34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8"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38" name="Rectangle 2"/>
          <p:cNvSpPr txBox="1"/>
          <p:nvPr>
            <p:ph type="title"/>
          </p:nvPr>
        </p:nvSpPr>
        <p:spPr>
          <a:xfrm>
            <a:off x="457199" y="274638"/>
            <a:ext cx="7293234" cy="1143001"/>
          </a:xfrm>
          <a:prstGeom prst="rect">
            <a:avLst/>
          </a:prstGeom>
        </p:spPr>
        <p:txBody>
          <a:bodyPr lIns="44450" tIns="44450" rIns="44450" bIns="44450"/>
          <a:lstStyle/>
          <a:p>
            <a:pPr/>
            <a:r>
              <a:t>What is a </a:t>
            </a:r>
            <a:r>
              <a:rPr>
                <a:solidFill>
                  <a:srgbClr val="0000FF"/>
                </a:solidFill>
              </a:rPr>
              <a:t>requirement</a:t>
            </a:r>
            <a:r>
              <a:t>?</a:t>
            </a:r>
          </a:p>
        </p:txBody>
      </p:sp>
      <p:sp>
        <p:nvSpPr>
          <p:cNvPr id="139" name="Rectangle 3"/>
          <p:cNvSpPr txBox="1"/>
          <p:nvPr>
            <p:ph type="body" idx="1"/>
          </p:nvPr>
        </p:nvSpPr>
        <p:spPr>
          <a:xfrm>
            <a:off x="457200" y="1600200"/>
            <a:ext cx="8229600" cy="4525963"/>
          </a:xfrm>
          <a:prstGeom prst="rect">
            <a:avLst/>
          </a:prstGeom>
        </p:spPr>
        <p:txBody>
          <a:bodyPr lIns="44450" tIns="44450" rIns="44450" bIns="44450"/>
          <a:lstStyle/>
          <a:p>
            <a:pPr>
              <a:lnSpc>
                <a:spcPct val="90000"/>
              </a:lnSpc>
            </a:pPr>
            <a:r>
              <a:t>Some </a:t>
            </a:r>
            <a:r>
              <a:rPr>
                <a:solidFill>
                  <a:srgbClr val="0000FF"/>
                </a:solidFill>
              </a:rPr>
              <a:t>function</a:t>
            </a:r>
            <a:r>
              <a:t> or </a:t>
            </a:r>
            <a:r>
              <a:rPr>
                <a:solidFill>
                  <a:srgbClr val="0000FF"/>
                </a:solidFill>
              </a:rPr>
              <a:t>characteristic</a:t>
            </a:r>
            <a:r>
              <a:t> that must exist in a project</a:t>
            </a:r>
          </a:p>
          <a:p>
            <a:pPr>
              <a:lnSpc>
                <a:spcPct val="90000"/>
              </a:lnSpc>
            </a:pPr>
            <a:r>
              <a:t>It </a:t>
            </a:r>
            <a:r>
              <a:rPr>
                <a:solidFill>
                  <a:srgbClr val="0000FF"/>
                </a:solidFill>
              </a:rPr>
              <a:t>may range </a:t>
            </a:r>
            <a:r>
              <a:t>from a high-level abstract statement to an extremely detailed description of a function</a:t>
            </a:r>
          </a:p>
        </p:txBody>
      </p:sp>
      <p:sp>
        <p:nvSpPr>
          <p:cNvPr id="140"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1"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51" name="Title 1"/>
          <p:cNvSpPr txBox="1"/>
          <p:nvPr>
            <p:ph type="title"/>
          </p:nvPr>
        </p:nvSpPr>
        <p:spPr>
          <a:xfrm>
            <a:off x="176213" y="206375"/>
            <a:ext cx="7367586" cy="1089025"/>
          </a:xfrm>
          <a:prstGeom prst="rect">
            <a:avLst/>
          </a:prstGeom>
        </p:spPr>
        <p:txBody>
          <a:bodyPr/>
          <a:lstStyle/>
          <a:p>
            <a:pPr/>
            <a:r>
              <a:t>The structure of a requirements document </a:t>
            </a:r>
          </a:p>
        </p:txBody>
      </p:sp>
      <p:sp>
        <p:nvSpPr>
          <p:cNvPr id="352"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53" name="Table 3"/>
          <p:cNvGraphicFramePr/>
          <p:nvPr/>
        </p:nvGraphicFramePr>
        <p:xfrm>
          <a:off x="762000" y="1828800"/>
          <a:ext cx="7924800" cy="22288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905000"/>
                <a:gridCol w="6019800"/>
              </a:tblGrid>
              <a:tr h="371475">
                <a:tc>
                  <a:txBody>
                    <a:bodyPr/>
                    <a:lstStyle/>
                    <a:p>
                      <a:pPr algn="just">
                        <a:defRPr sz="1800"/>
                      </a:pPr>
                      <a:r>
                        <a:rPr b="1" sz="1400">
                          <a:latin typeface="Arial"/>
                          <a:ea typeface="Arial"/>
                          <a:cs typeface="Arial"/>
                          <a:sym typeface="Arial"/>
                        </a:rPr>
                        <a:t>Chapter</a:t>
                      </a:r>
                    </a:p>
                  </a:txBody>
                  <a:tcPr marL="54610" marR="54610" marT="54610" marB="5461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just">
                        <a:defRPr sz="1800"/>
                      </a:pPr>
                      <a:r>
                        <a:rPr b="1" sz="1400">
                          <a:latin typeface="Arial"/>
                          <a:ea typeface="Arial"/>
                          <a:cs typeface="Arial"/>
                          <a:sym typeface="Arial"/>
                        </a:rPr>
                        <a:t>Description</a:t>
                      </a:r>
                    </a:p>
                  </a:txBody>
                  <a:tcPr marL="54610" marR="54610" marT="54610" marB="5461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r>
              <a:tr h="371475">
                <a:tc>
                  <a:txBody>
                    <a:bodyPr/>
                    <a:lstStyle/>
                    <a:p>
                      <a:pPr algn="just">
                        <a:defRPr sz="1800"/>
                      </a:pPr>
                      <a:r>
                        <a:rPr sz="1400">
                          <a:latin typeface="Arial"/>
                          <a:ea typeface="Arial"/>
                          <a:cs typeface="Arial"/>
                          <a:sym typeface="Arial"/>
                        </a:rPr>
                        <a:t>Preface</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D0D8E8"/>
                    </a:solidFill>
                  </a:tcPr>
                </a:tc>
                <a:tc>
                  <a:txBody>
                    <a:bodyPr/>
                    <a:lstStyle/>
                    <a:p>
                      <a:pPr algn="just">
                        <a:defRPr sz="1800"/>
                      </a:pPr>
                      <a:r>
                        <a:rPr sz="1400">
                          <a:latin typeface="Arial"/>
                          <a:ea typeface="Arial"/>
                          <a:cs typeface="Arial"/>
                          <a:sym typeface="Arial"/>
                        </a:rPr>
                        <a:t>This should define the expected readership of the document and describe its version history, including a rationale for the creation of a new version and a summary of the changes made in each version. </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solidFill>
                      <a:srgbClr val="D0D8E8"/>
                    </a:solidFill>
                  </a:tcPr>
                </a:tc>
              </a:tr>
              <a:tr h="371475">
                <a:tc>
                  <a:txBody>
                    <a:bodyPr/>
                    <a:lstStyle/>
                    <a:p>
                      <a:pPr algn="just">
                        <a:defRPr sz="1800"/>
                      </a:pPr>
                      <a:r>
                        <a:rPr sz="1400">
                          <a:latin typeface="Arial"/>
                          <a:ea typeface="Arial"/>
                          <a:cs typeface="Arial"/>
                          <a:sym typeface="Arial"/>
                        </a:rPr>
                        <a:t>Introduction</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c>
                  <a:txBody>
                    <a:bodyPr/>
                    <a:lstStyle/>
                    <a:p>
                      <a:pPr algn="just">
                        <a:defRPr sz="1800"/>
                      </a:pPr>
                      <a:r>
                        <a:rPr sz="1400">
                          <a:latin typeface="Arial"/>
                          <a:ea typeface="Arial"/>
                          <a:cs typeface="Arial"/>
                          <a:sym typeface="Arial"/>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r>
              <a:tr h="371475">
                <a:tc>
                  <a:txBody>
                    <a:bodyPr/>
                    <a:lstStyle/>
                    <a:p>
                      <a:pPr algn="just">
                        <a:defRPr sz="1800"/>
                      </a:pPr>
                      <a:r>
                        <a:rPr sz="1400">
                          <a:latin typeface="Arial"/>
                          <a:ea typeface="Arial"/>
                          <a:cs typeface="Arial"/>
                          <a:sym typeface="Arial"/>
                        </a:rPr>
                        <a:t>Glossary</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c>
                  <a:txBody>
                    <a:bodyPr/>
                    <a:lstStyle/>
                    <a:p>
                      <a:pPr algn="just">
                        <a:defRPr sz="1800"/>
                      </a:pPr>
                      <a:r>
                        <a:rPr sz="1400">
                          <a:latin typeface="Arial"/>
                          <a:ea typeface="Arial"/>
                          <a:cs typeface="Arial"/>
                          <a:sym typeface="Arial"/>
                        </a:rPr>
                        <a:t>This should define the technical terms used in the document. You should not make assumptions about the experience or expertise of the reader.</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r>
              <a:tr h="371475">
                <a:tc>
                  <a:txBody>
                    <a:bodyPr/>
                    <a:lstStyle/>
                    <a:p>
                      <a:pPr algn="l">
                        <a:defRPr sz="1800"/>
                      </a:pPr>
                      <a:r>
                        <a:rPr sz="1400">
                          <a:latin typeface="Arial"/>
                          <a:ea typeface="Arial"/>
                          <a:cs typeface="Arial"/>
                          <a:sym typeface="Arial"/>
                        </a:rPr>
                        <a:t>User requirements definition</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c>
                  <a:txBody>
                    <a:bodyPr/>
                    <a:lstStyle/>
                    <a:p>
                      <a:pPr algn="just">
                        <a:defRPr sz="1800"/>
                      </a:pPr>
                      <a:r>
                        <a:rPr sz="1400">
                          <a:latin typeface="Arial"/>
                          <a:ea typeface="Arial"/>
                          <a:cs typeface="Arial"/>
                          <a:sym typeface="Arial"/>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E9EDF4"/>
                    </a:solidFill>
                  </a:tcPr>
                </a:tc>
              </a:tr>
              <a:tr h="371475">
                <a:tc>
                  <a:txBody>
                    <a:bodyPr/>
                    <a:lstStyle/>
                    <a:p>
                      <a:pPr algn="just">
                        <a:defRPr sz="1800"/>
                      </a:pPr>
                      <a:r>
                        <a:rPr sz="1400">
                          <a:latin typeface="Arial"/>
                          <a:ea typeface="Arial"/>
                          <a:cs typeface="Arial"/>
                          <a:sym typeface="Arial"/>
                        </a:rPr>
                        <a:t>System architecture</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c>
                  <a:txBody>
                    <a:bodyPr/>
                    <a:lstStyle/>
                    <a:p>
                      <a:pPr algn="just">
                        <a:defRPr sz="1800"/>
                      </a:pPr>
                      <a:r>
                        <a:rPr sz="1400">
                          <a:latin typeface="Arial"/>
                          <a:ea typeface="Arial"/>
                          <a:cs typeface="Arial"/>
                          <a:sym typeface="Arial"/>
                        </a:rPr>
                        <a:t>This chapter should present a high-level overview of the anticipated system architecture, showing the distribution of functions across system modules. Architectural components that are reused should be highlighted.</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solidFill>
                      <a:srgbClr val="D0D8E8"/>
                    </a:solidFill>
                  </a:tcPr>
                </a:tc>
              </a:tr>
            </a:tbl>
          </a:graphicData>
        </a:graphic>
      </p:graphicFrame>
      <p:sp>
        <p:nvSpPr>
          <p:cNvPr id="354"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57" name="Title 1"/>
          <p:cNvSpPr txBox="1"/>
          <p:nvPr>
            <p:ph type="title"/>
          </p:nvPr>
        </p:nvSpPr>
        <p:spPr>
          <a:xfrm>
            <a:off x="457199" y="274638"/>
            <a:ext cx="7293234" cy="1143001"/>
          </a:xfrm>
          <a:prstGeom prst="rect">
            <a:avLst/>
          </a:prstGeom>
        </p:spPr>
        <p:txBody>
          <a:bodyPr/>
          <a:lstStyle/>
          <a:p>
            <a:pPr/>
            <a:r>
              <a:t>The structure of a requirements document </a:t>
            </a:r>
          </a:p>
        </p:txBody>
      </p:sp>
      <p:graphicFrame>
        <p:nvGraphicFramePr>
          <p:cNvPr id="358" name="Content Placeholder 3"/>
          <p:cNvGraphicFramePr/>
          <p:nvPr/>
        </p:nvGraphicFramePr>
        <p:xfrm>
          <a:off x="457200" y="1676400"/>
          <a:ext cx="8229600" cy="46482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676400"/>
                <a:gridCol w="6553200"/>
              </a:tblGrid>
              <a:tr h="319976">
                <a:tc>
                  <a:txBody>
                    <a:bodyPr/>
                    <a:lstStyle/>
                    <a:p>
                      <a:pPr algn="l">
                        <a:defRPr b="0" sz="1800"/>
                      </a:pPr>
                      <a:r>
                        <a:rPr b="1" sz="1400">
                          <a:latin typeface="Arial"/>
                          <a:ea typeface="Arial"/>
                          <a:cs typeface="Arial"/>
                          <a:sym typeface="Arial"/>
                        </a:rPr>
                        <a:t>Chapter</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c>
                  <a:txBody>
                    <a:bodyPr/>
                    <a:lstStyle/>
                    <a:p>
                      <a:pPr algn="l">
                        <a:defRPr b="0" sz="1800"/>
                      </a:pPr>
                      <a:r>
                        <a:rPr b="1" sz="1400">
                          <a:latin typeface="Arial"/>
                          <a:ea typeface="Arial"/>
                          <a:cs typeface="Arial"/>
                          <a:sym typeface="Arial"/>
                        </a:rPr>
                        <a:t>Description</a:t>
                      </a:r>
                    </a:p>
                  </a:txBody>
                  <a:tcPr marL="45720" marR="45720" marT="45720" marB="45720" anchor="t" anchorCtr="0" horzOverflow="overflow">
                    <a:lnL w="12700">
                      <a:solidFill>
                        <a:srgbClr val="FFFFFF"/>
                      </a:solidFill>
                    </a:lnL>
                    <a:lnR w="12700">
                      <a:solidFill>
                        <a:srgbClr val="FFFFFF"/>
                      </a:solidFill>
                    </a:lnR>
                    <a:lnT w="12700">
                      <a:solidFill>
                        <a:srgbClr val="FFFFFF"/>
                      </a:solidFill>
                    </a:lnT>
                    <a:lnB w="38100">
                      <a:solidFill>
                        <a:srgbClr val="FFFFFF"/>
                      </a:solidFill>
                    </a:lnB>
                    <a:solidFill>
                      <a:schemeClr val="accent1"/>
                    </a:solidFill>
                  </a:tcPr>
                </a:tc>
              </a:tr>
              <a:tr h="698907">
                <a:tc>
                  <a:txBody>
                    <a:bodyPr/>
                    <a:lstStyle/>
                    <a:p>
                      <a:pPr algn="just">
                        <a:defRPr sz="1800"/>
                      </a:pPr>
                      <a:r>
                        <a:rPr sz="1400">
                          <a:latin typeface="Arial"/>
                          <a:ea typeface="Arial"/>
                          <a:cs typeface="Arial"/>
                          <a:sym typeface="Arial"/>
                        </a:rPr>
                        <a:t>System requirements specification</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tcPr>
                </a:tc>
                <a:tc>
                  <a:txBody>
                    <a:bodyPr/>
                    <a:lstStyle/>
                    <a:p>
                      <a:pPr algn="just">
                        <a:defRPr sz="1800"/>
                      </a:pPr>
                      <a:r>
                        <a:rPr sz="1400">
                          <a:latin typeface="Arial"/>
                          <a:ea typeface="Arial"/>
                          <a:cs typeface="Arial"/>
                          <a:sym typeface="Arial"/>
                        </a:rPr>
                        <a:t>This should describe the functional and nonfunctional requirements in more detail. If necessary, further detail may also be added to the nonfunctional requirements. Interfaces to other systems may be defined.</a:t>
                      </a:r>
                    </a:p>
                  </a:txBody>
                  <a:tcPr marL="0" marR="0" marT="0" marB="0" anchor="t" anchorCtr="0" horzOverflow="overflow">
                    <a:lnL w="12700">
                      <a:solidFill>
                        <a:srgbClr val="FFFFFF"/>
                      </a:solidFill>
                    </a:lnL>
                    <a:lnR w="12700">
                      <a:solidFill>
                        <a:srgbClr val="FFFFFF"/>
                      </a:solidFill>
                    </a:lnR>
                    <a:lnT w="38100">
                      <a:solidFill>
                        <a:srgbClr val="FFFFFF"/>
                      </a:solidFill>
                    </a:lnT>
                    <a:lnB w="12700">
                      <a:solidFill>
                        <a:srgbClr val="FFFFFF"/>
                      </a:solidFill>
                    </a:lnB>
                  </a:tcPr>
                </a:tc>
              </a:tr>
              <a:tr h="815280">
                <a:tc>
                  <a:txBody>
                    <a:bodyPr/>
                    <a:lstStyle/>
                    <a:p>
                      <a:pPr algn="just">
                        <a:defRPr sz="1800"/>
                      </a:pPr>
                      <a:r>
                        <a:rPr sz="1400">
                          <a:latin typeface="Arial"/>
                          <a:ea typeface="Arial"/>
                          <a:cs typeface="Arial"/>
                          <a:sym typeface="Arial"/>
                        </a:rPr>
                        <a:t>System models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just">
                        <a:defRPr sz="1800"/>
                      </a:pPr>
                      <a:r>
                        <a:rPr sz="1400">
                          <a:latin typeface="Arial"/>
                          <a:ea typeface="Arial"/>
                          <a:cs typeface="Arial"/>
                          <a:sym typeface="Arial"/>
                        </a:rPr>
                        <a:t>This might include graphical system models showing the relationships between the system components and the system and its environment. Examples of possible models are object models, data-flow models, or semantic data models. </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tcPr>
                </a:tc>
              </a:tr>
              <a:tr h="999377">
                <a:tc>
                  <a:txBody>
                    <a:bodyPr/>
                    <a:lstStyle/>
                    <a:p>
                      <a:pPr algn="just">
                        <a:defRPr sz="1800"/>
                      </a:pPr>
                      <a:r>
                        <a:rPr sz="1400">
                          <a:latin typeface="Arial"/>
                          <a:ea typeface="Arial"/>
                          <a:cs typeface="Arial"/>
                          <a:sym typeface="Arial"/>
                        </a:rPr>
                        <a:t>System evolution</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just">
                        <a:defRPr sz="1800"/>
                      </a:pPr>
                      <a:r>
                        <a:rPr sz="1400">
                          <a:latin typeface="Arial"/>
                          <a:ea typeface="Arial"/>
                          <a:cs typeface="Arial"/>
                          <a:sym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tcPr>
                </a:tc>
              </a:tr>
              <a:tr h="1183473">
                <a:tc>
                  <a:txBody>
                    <a:bodyPr/>
                    <a:lstStyle/>
                    <a:p>
                      <a:pPr algn="just">
                        <a:defRPr sz="1800"/>
                      </a:pPr>
                      <a:r>
                        <a:rPr sz="1400">
                          <a:latin typeface="Arial"/>
                          <a:ea typeface="Arial"/>
                          <a:cs typeface="Arial"/>
                          <a:sym typeface="Arial"/>
                        </a:rPr>
                        <a:t>Appendices</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just">
                        <a:defRPr sz="1800"/>
                      </a:pPr>
                      <a:r>
                        <a:rPr sz="1400">
                          <a:latin typeface="Arial"/>
                          <a:ea typeface="Arial"/>
                          <a:cs typeface="Arial"/>
                          <a:sym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tcPr>
                </a:tc>
              </a:tr>
              <a:tr h="631186">
                <a:tc>
                  <a:txBody>
                    <a:bodyPr/>
                    <a:lstStyle/>
                    <a:p>
                      <a:pPr algn="just">
                        <a:defRPr sz="1800"/>
                      </a:pPr>
                      <a:r>
                        <a:rPr sz="1400">
                          <a:latin typeface="Arial"/>
                          <a:ea typeface="Arial"/>
                          <a:cs typeface="Arial"/>
                          <a:sym typeface="Arial"/>
                        </a:rPr>
                        <a:t>Index</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tcPr>
                </a:tc>
                <a:tc>
                  <a:txBody>
                    <a:bodyPr/>
                    <a:lstStyle/>
                    <a:p>
                      <a:pPr algn="just">
                        <a:defRPr sz="1800"/>
                      </a:pPr>
                      <a:r>
                        <a:rPr sz="1400">
                          <a:latin typeface="Arial"/>
                          <a:ea typeface="Arial"/>
                          <a:cs typeface="Arial"/>
                          <a:sym typeface="Arial"/>
                        </a:rPr>
                        <a:t>Several indexes to the document may be included. As well as a normal alphabetic index, there may be an index of diagrams, an index of functions, and so on.</a:t>
                      </a:r>
                    </a:p>
                  </a:txBody>
                  <a:tcPr marL="0" marR="0" marT="0" marB="0" anchor="t" anchorCtr="0" horzOverflow="overflow">
                    <a:lnL w="12700">
                      <a:solidFill>
                        <a:srgbClr val="FFFFFF"/>
                      </a:solidFill>
                    </a:lnL>
                    <a:lnR w="12700">
                      <a:solidFill>
                        <a:srgbClr val="FFFFFF"/>
                      </a:solidFill>
                    </a:lnR>
                    <a:lnT w="12700">
                      <a:solidFill>
                        <a:srgbClr val="FFFFFF"/>
                      </a:solidFill>
                    </a:lnT>
                    <a:lnB w="12700">
                      <a:solidFill>
                        <a:srgbClr val="FFFFFF"/>
                      </a:solidFill>
                    </a:lnB>
                  </a:tcPr>
                </a:tc>
              </a:tr>
            </a:tbl>
          </a:graphicData>
        </a:graphic>
      </p:graphicFrame>
      <p:sp>
        <p:nvSpPr>
          <p:cNvPr id="35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62" name="Title 1"/>
          <p:cNvSpPr txBox="1"/>
          <p:nvPr>
            <p:ph type="title"/>
          </p:nvPr>
        </p:nvSpPr>
        <p:spPr>
          <a:xfrm>
            <a:off x="447243" y="2348880"/>
            <a:ext cx="8239557" cy="1143002"/>
          </a:xfrm>
          <a:prstGeom prst="rect">
            <a:avLst/>
          </a:prstGeom>
        </p:spPr>
        <p:txBody>
          <a:bodyPr/>
          <a:lstStyle>
            <a:lvl1pPr algn="ctr"/>
          </a:lstStyle>
          <a:p>
            <a:pPr/>
            <a:r>
              <a:t>Requirements validation</a:t>
            </a:r>
          </a:p>
        </p:txBody>
      </p:sp>
      <p:sp>
        <p:nvSpPr>
          <p:cNvPr id="363"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66" name="Rectangle 2"/>
          <p:cNvSpPr txBox="1"/>
          <p:nvPr>
            <p:ph type="title"/>
          </p:nvPr>
        </p:nvSpPr>
        <p:spPr>
          <a:xfrm>
            <a:off x="457199" y="274638"/>
            <a:ext cx="7293234" cy="1143001"/>
          </a:xfrm>
          <a:prstGeom prst="rect">
            <a:avLst/>
          </a:prstGeom>
        </p:spPr>
        <p:txBody>
          <a:bodyPr lIns="44450" tIns="44450" rIns="44450" bIns="44450"/>
          <a:lstStyle>
            <a:lvl1pPr>
              <a:defRPr>
                <a:solidFill>
                  <a:srgbClr val="0000FF"/>
                </a:solidFill>
              </a:defRPr>
            </a:lvl1pPr>
          </a:lstStyle>
          <a:p>
            <a:pPr/>
            <a:r>
              <a:t>Requirements validation</a:t>
            </a:r>
          </a:p>
        </p:txBody>
      </p:sp>
      <p:sp>
        <p:nvSpPr>
          <p:cNvPr id="367" name="Rectangle 3"/>
          <p:cNvSpPr txBox="1"/>
          <p:nvPr>
            <p:ph type="body" idx="1"/>
          </p:nvPr>
        </p:nvSpPr>
        <p:spPr>
          <a:xfrm>
            <a:off x="457200" y="1600200"/>
            <a:ext cx="8229600" cy="4525963"/>
          </a:xfrm>
          <a:prstGeom prst="rect">
            <a:avLst/>
          </a:prstGeom>
        </p:spPr>
        <p:txBody>
          <a:bodyPr lIns="44450" tIns="44450" rIns="44450" bIns="44450"/>
          <a:lstStyle/>
          <a:p>
            <a:pPr/>
            <a:r>
              <a:t>Concerned with demonstrating that the requirements define the system that </a:t>
            </a:r>
            <a:r>
              <a:rPr>
                <a:solidFill>
                  <a:srgbClr val="0000FF"/>
                </a:solidFill>
              </a:rPr>
              <a:t>the customer really wants</a:t>
            </a:r>
            <a:endParaRPr>
              <a:solidFill>
                <a:srgbClr val="0000FF"/>
              </a:solidFill>
            </a:endParaRPr>
          </a:p>
          <a:p>
            <a:pPr>
              <a:defRPr>
                <a:solidFill>
                  <a:srgbClr val="0000FF"/>
                </a:solidFill>
              </a:defRPr>
            </a:pPr>
            <a:r>
              <a:t>Requirements error costs are high </a:t>
            </a:r>
            <a:r>
              <a:rPr>
                <a:solidFill>
                  <a:srgbClr val="46424D"/>
                </a:solidFill>
              </a:rPr>
              <a:t>so validation is very important</a:t>
            </a:r>
            <a:endParaRPr>
              <a:solidFill>
                <a:srgbClr val="46424D"/>
              </a:solidFill>
            </a:endParaRPr>
          </a:p>
          <a:p>
            <a:pPr lvl="1" marL="742950" indent="-285750">
              <a:spcBef>
                <a:spcPts val="300"/>
              </a:spcBef>
              <a:defRPr sz="2000"/>
            </a:pPr>
            <a:r>
              <a:t>Fixing a requirements error after delivery may cost up to 100 times the cost of fixing an implementation error</a:t>
            </a:r>
          </a:p>
        </p:txBody>
      </p:sp>
      <p:sp>
        <p:nvSpPr>
          <p:cNvPr id="368"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9"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72" name="Rectangle 2"/>
          <p:cNvSpPr txBox="1"/>
          <p:nvPr>
            <p:ph type="title"/>
          </p:nvPr>
        </p:nvSpPr>
        <p:spPr>
          <a:xfrm>
            <a:off x="457199" y="274638"/>
            <a:ext cx="7293234" cy="1143001"/>
          </a:xfrm>
          <a:prstGeom prst="rect">
            <a:avLst/>
          </a:prstGeom>
        </p:spPr>
        <p:txBody>
          <a:bodyPr lIns="44450" tIns="44450" rIns="44450" bIns="44450"/>
          <a:lstStyle>
            <a:lvl1pPr>
              <a:defRPr>
                <a:solidFill>
                  <a:srgbClr val="0000FF"/>
                </a:solidFill>
              </a:defRPr>
            </a:lvl1pPr>
          </a:lstStyle>
          <a:p>
            <a:pPr/>
            <a:r>
              <a:t>Requirements checking</a:t>
            </a:r>
          </a:p>
        </p:txBody>
      </p:sp>
      <p:sp>
        <p:nvSpPr>
          <p:cNvPr id="373" name="Rectangle 3"/>
          <p:cNvSpPr txBox="1"/>
          <p:nvPr>
            <p:ph type="body" idx="1"/>
          </p:nvPr>
        </p:nvSpPr>
        <p:spPr>
          <a:xfrm>
            <a:off x="457200" y="1600200"/>
            <a:ext cx="8229600" cy="4525963"/>
          </a:xfrm>
          <a:prstGeom prst="rect">
            <a:avLst/>
          </a:prstGeom>
        </p:spPr>
        <p:txBody>
          <a:bodyPr lIns="44450" tIns="44450" rIns="44450" bIns="44450"/>
          <a:lstStyle/>
          <a:p>
            <a:pPr>
              <a:defRPr>
                <a:solidFill>
                  <a:srgbClr val="0000FF"/>
                </a:solidFill>
              </a:defRPr>
            </a:pPr>
            <a:r>
              <a:t>Validity</a:t>
            </a:r>
            <a:r>
              <a:rPr>
                <a:solidFill>
                  <a:srgbClr val="000000"/>
                </a:solidFill>
              </a:rPr>
              <a:t>. Does the system provide the functions which best support the customer’s needs?</a:t>
            </a:r>
            <a:endParaRPr>
              <a:solidFill>
                <a:srgbClr val="000000"/>
              </a:solidFill>
            </a:endParaRPr>
          </a:p>
          <a:p>
            <a:pPr>
              <a:defRPr>
                <a:solidFill>
                  <a:srgbClr val="0000FF"/>
                </a:solidFill>
              </a:defRPr>
            </a:pPr>
            <a:r>
              <a:t>Consistency</a:t>
            </a:r>
            <a:r>
              <a:rPr>
                <a:solidFill>
                  <a:srgbClr val="000000"/>
                </a:solidFill>
              </a:rPr>
              <a:t>. Are there any requirements conflicts?</a:t>
            </a:r>
            <a:endParaRPr>
              <a:solidFill>
                <a:srgbClr val="000000"/>
              </a:solidFill>
            </a:endParaRPr>
          </a:p>
          <a:p>
            <a:pPr>
              <a:defRPr>
                <a:solidFill>
                  <a:srgbClr val="0000FF"/>
                </a:solidFill>
              </a:defRPr>
            </a:pPr>
            <a:r>
              <a:t>Completeness</a:t>
            </a:r>
            <a:r>
              <a:rPr>
                <a:solidFill>
                  <a:srgbClr val="000000"/>
                </a:solidFill>
              </a:rPr>
              <a:t>. Are all functions required by the customer included?</a:t>
            </a:r>
            <a:endParaRPr>
              <a:solidFill>
                <a:srgbClr val="000000"/>
              </a:solidFill>
            </a:endParaRPr>
          </a:p>
          <a:p>
            <a:pPr>
              <a:defRPr>
                <a:solidFill>
                  <a:srgbClr val="0000FF"/>
                </a:solidFill>
              </a:defRPr>
            </a:pPr>
            <a:r>
              <a:t>Realism</a:t>
            </a:r>
            <a:r>
              <a:rPr>
                <a:solidFill>
                  <a:srgbClr val="000000"/>
                </a:solidFill>
              </a:rPr>
              <a:t>. Can the requirements be implemented given available budget and technology</a:t>
            </a:r>
            <a:endParaRPr>
              <a:solidFill>
                <a:srgbClr val="000000"/>
              </a:solidFill>
            </a:endParaRPr>
          </a:p>
          <a:p>
            <a:pPr>
              <a:defRPr>
                <a:solidFill>
                  <a:srgbClr val="0000FF"/>
                </a:solidFill>
              </a:defRPr>
            </a:pPr>
            <a:r>
              <a:t>Verifiability</a:t>
            </a:r>
            <a:r>
              <a:rPr>
                <a:solidFill>
                  <a:srgbClr val="000000"/>
                </a:solidFill>
              </a:rPr>
              <a:t>. Can the requirements be checked?</a:t>
            </a:r>
          </a:p>
        </p:txBody>
      </p:sp>
      <p:sp>
        <p:nvSpPr>
          <p:cNvPr id="374"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5"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78" name="Title 1"/>
          <p:cNvSpPr txBox="1"/>
          <p:nvPr>
            <p:ph type="title"/>
          </p:nvPr>
        </p:nvSpPr>
        <p:spPr>
          <a:xfrm>
            <a:off x="457200" y="2276872"/>
            <a:ext cx="8229600" cy="1143002"/>
          </a:xfrm>
          <a:prstGeom prst="rect">
            <a:avLst/>
          </a:prstGeom>
        </p:spPr>
        <p:txBody>
          <a:bodyPr/>
          <a:lstStyle>
            <a:lvl1pPr algn="ctr"/>
          </a:lstStyle>
          <a:p>
            <a:pPr/>
            <a:r>
              <a:t>Requirements change</a:t>
            </a:r>
          </a:p>
        </p:txBody>
      </p:sp>
      <p:sp>
        <p:nvSpPr>
          <p:cNvPr id="37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0" name="Date Placeholder 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83" name="Title 1"/>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Requirements evolution </a:t>
            </a:r>
          </a:p>
        </p:txBody>
      </p:sp>
      <p:sp>
        <p:nvSpPr>
          <p:cNvPr id="384"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5" name="Picture 3" descr="Picture 3"/>
          <p:cNvPicPr>
            <a:picLocks noChangeAspect="1"/>
          </p:cNvPicPr>
          <p:nvPr/>
        </p:nvPicPr>
        <p:blipFill>
          <a:blip r:embed="rId2">
            <a:extLst/>
          </a:blip>
          <a:stretch>
            <a:fillRect/>
          </a:stretch>
        </p:blipFill>
        <p:spPr>
          <a:xfrm>
            <a:off x="2133600" y="2514600"/>
            <a:ext cx="5005917" cy="2514600"/>
          </a:xfrm>
          <a:prstGeom prst="rect">
            <a:avLst/>
          </a:prstGeom>
          <a:ln w="12700">
            <a:miter lim="400000"/>
          </a:ln>
        </p:spPr>
      </p:pic>
      <p:sp>
        <p:nvSpPr>
          <p:cNvPr id="386"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89" name="Rectangle 2"/>
          <p:cNvSpPr txBox="1"/>
          <p:nvPr>
            <p:ph type="title"/>
          </p:nvPr>
        </p:nvSpPr>
        <p:spPr>
          <a:xfrm>
            <a:off x="457199" y="274638"/>
            <a:ext cx="7293234" cy="1143001"/>
          </a:xfrm>
          <a:prstGeom prst="rect">
            <a:avLst/>
          </a:prstGeom>
        </p:spPr>
        <p:txBody>
          <a:bodyPr/>
          <a:lstStyle>
            <a:lvl1pPr>
              <a:defRPr>
                <a:solidFill>
                  <a:srgbClr val="0000FF"/>
                </a:solidFill>
              </a:defRPr>
            </a:lvl1pPr>
          </a:lstStyle>
          <a:p>
            <a:pPr/>
            <a:r>
              <a:t>Requirements management</a:t>
            </a:r>
          </a:p>
        </p:txBody>
      </p:sp>
      <p:sp>
        <p:nvSpPr>
          <p:cNvPr id="390" name="Rectangle 3"/>
          <p:cNvSpPr txBox="1"/>
          <p:nvPr>
            <p:ph type="body" idx="1"/>
          </p:nvPr>
        </p:nvSpPr>
        <p:spPr>
          <a:xfrm>
            <a:off x="457200" y="1600200"/>
            <a:ext cx="8229600" cy="4525963"/>
          </a:xfrm>
          <a:prstGeom prst="rect">
            <a:avLst/>
          </a:prstGeom>
        </p:spPr>
        <p:txBody>
          <a:bodyPr/>
          <a:lstStyle/>
          <a:p>
            <a:pPr/>
            <a:r>
              <a:t>Requirements management is </a:t>
            </a:r>
            <a:r>
              <a:rPr>
                <a:solidFill>
                  <a:srgbClr val="0000FF"/>
                </a:solidFill>
              </a:rPr>
              <a:t>the process of managing changing requirements</a:t>
            </a:r>
            <a:r>
              <a:t> during the requirements engineering process and system development</a:t>
            </a:r>
          </a:p>
          <a:p>
            <a:pPr>
              <a:defRPr>
                <a:solidFill>
                  <a:srgbClr val="0000FF"/>
                </a:solidFill>
              </a:defRPr>
            </a:pPr>
            <a:r>
              <a:t>New requirements </a:t>
            </a:r>
            <a:r>
              <a:rPr>
                <a:solidFill>
                  <a:srgbClr val="46424D"/>
                </a:solidFill>
              </a:rPr>
              <a:t>emerge as a system is being developed and after it has gone into use</a:t>
            </a:r>
            <a:endParaRPr>
              <a:solidFill>
                <a:srgbClr val="46424D"/>
              </a:solidFill>
            </a:endParaRPr>
          </a:p>
          <a:p>
            <a:pPr/>
            <a:r>
              <a:t>You need to </a:t>
            </a:r>
            <a:r>
              <a:rPr>
                <a:solidFill>
                  <a:srgbClr val="0000FF"/>
                </a:solidFill>
              </a:rPr>
              <a:t>keep track </a:t>
            </a:r>
            <a:r>
              <a:t>of individual requirements and maintain </a:t>
            </a:r>
            <a:r>
              <a:rPr>
                <a:solidFill>
                  <a:srgbClr val="0000FF"/>
                </a:solidFill>
              </a:rPr>
              <a:t>links</a:t>
            </a:r>
            <a:r>
              <a:t> between dependent requirements so that you can assess the impact of requirements changes. You need to establish a formal process for making change proposals and linking these to system requirements. </a:t>
            </a:r>
          </a:p>
        </p:txBody>
      </p:sp>
      <p:sp>
        <p:nvSpPr>
          <p:cNvPr id="391"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2"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395" name="Title 1"/>
          <p:cNvSpPr txBox="1"/>
          <p:nvPr>
            <p:ph type="title"/>
          </p:nvPr>
        </p:nvSpPr>
        <p:spPr>
          <a:xfrm>
            <a:off x="457199" y="274638"/>
            <a:ext cx="7293234" cy="1143001"/>
          </a:xfrm>
          <a:prstGeom prst="rect">
            <a:avLst/>
          </a:prstGeom>
        </p:spPr>
        <p:txBody>
          <a:bodyPr/>
          <a:lstStyle/>
          <a:p>
            <a:pPr/>
            <a:r>
              <a:t>Key points</a:t>
            </a:r>
          </a:p>
        </p:txBody>
      </p:sp>
      <p:sp>
        <p:nvSpPr>
          <p:cNvPr id="396"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Requirements</a:t>
            </a:r>
            <a:r>
              <a:rPr>
                <a:solidFill>
                  <a:srgbClr val="46424D"/>
                </a:solidFill>
              </a:rPr>
              <a:t> for a software system set out what the system should do and define constraints on its operation and implementation</a:t>
            </a:r>
            <a:endParaRPr>
              <a:solidFill>
                <a:srgbClr val="46424D"/>
              </a:solidFill>
            </a:endParaRPr>
          </a:p>
          <a:p>
            <a:pPr>
              <a:defRPr>
                <a:solidFill>
                  <a:srgbClr val="0000FF"/>
                </a:solidFill>
              </a:defRPr>
            </a:pPr>
            <a:r>
              <a:t>Functional requirements </a:t>
            </a:r>
            <a:r>
              <a:rPr>
                <a:solidFill>
                  <a:srgbClr val="46424D"/>
                </a:solidFill>
              </a:rPr>
              <a:t>are statements of the services that the system must provide or are descriptions of how some computations must be carried out </a:t>
            </a:r>
            <a:endParaRPr>
              <a:solidFill>
                <a:srgbClr val="46424D"/>
              </a:solidFill>
            </a:endParaRPr>
          </a:p>
          <a:p>
            <a:pPr>
              <a:defRPr>
                <a:solidFill>
                  <a:srgbClr val="0000FF"/>
                </a:solidFill>
              </a:defRPr>
            </a:pPr>
            <a:r>
              <a:t>Non-functional requirements </a:t>
            </a:r>
            <a:r>
              <a:rPr>
                <a:solidFill>
                  <a:srgbClr val="46424D"/>
                </a:solidFill>
              </a:rPr>
              <a:t>often constrain the system being developed and the development process being used</a:t>
            </a:r>
            <a:endParaRPr>
              <a:solidFill>
                <a:srgbClr val="46424D"/>
              </a:solidFill>
            </a:endParaRPr>
          </a:p>
          <a:p>
            <a:pPr lvl="1" marL="742950" indent="-285750">
              <a:spcBef>
                <a:spcPts val="300"/>
              </a:spcBef>
              <a:defRPr sz="2000"/>
            </a:pPr>
            <a:r>
              <a:t>They often relate to the </a:t>
            </a:r>
            <a:r>
              <a:rPr>
                <a:solidFill>
                  <a:srgbClr val="0000FF"/>
                </a:solidFill>
              </a:rPr>
              <a:t>emergent properties </a:t>
            </a:r>
            <a:r>
              <a:t>of the system and therefore apply to the system as a whole</a:t>
            </a:r>
          </a:p>
        </p:txBody>
      </p:sp>
      <p:sp>
        <p:nvSpPr>
          <p:cNvPr id="397" name="Slide Number Placeholder 3"/>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8" name="Date Placeholder 5"/>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401" name="Title 1"/>
          <p:cNvSpPr txBox="1"/>
          <p:nvPr>
            <p:ph type="title"/>
          </p:nvPr>
        </p:nvSpPr>
        <p:spPr>
          <a:xfrm>
            <a:off x="457199" y="274638"/>
            <a:ext cx="7293234" cy="1143001"/>
          </a:xfrm>
          <a:prstGeom prst="rect">
            <a:avLst/>
          </a:prstGeom>
        </p:spPr>
        <p:txBody>
          <a:bodyPr/>
          <a:lstStyle/>
          <a:p>
            <a:pPr/>
            <a:r>
              <a:t>Key points</a:t>
            </a:r>
          </a:p>
        </p:txBody>
      </p:sp>
      <p:sp>
        <p:nvSpPr>
          <p:cNvPr id="402" name="Content Placeholder 2"/>
          <p:cNvSpPr txBox="1"/>
          <p:nvPr>
            <p:ph type="body" idx="1"/>
          </p:nvPr>
        </p:nvSpPr>
        <p:spPr>
          <a:xfrm>
            <a:off x="457200" y="1600200"/>
            <a:ext cx="8382000" cy="4525963"/>
          </a:xfrm>
          <a:prstGeom prst="rect">
            <a:avLst/>
          </a:prstGeom>
        </p:spPr>
        <p:txBody>
          <a:bodyPr/>
          <a:lstStyle/>
          <a:p>
            <a:pPr/>
            <a:r>
              <a:t>The </a:t>
            </a:r>
            <a:r>
              <a:rPr>
                <a:solidFill>
                  <a:srgbClr val="0000FF"/>
                </a:solidFill>
              </a:rPr>
              <a:t>requirements engineering process </a:t>
            </a:r>
            <a:r>
              <a:t>is an iterative process that includes </a:t>
            </a:r>
            <a:r>
              <a:rPr>
                <a:solidFill>
                  <a:srgbClr val="0000FF"/>
                </a:solidFill>
              </a:rPr>
              <a:t>requirements elicitation, specification, and validation</a:t>
            </a:r>
            <a:endParaRPr>
              <a:solidFill>
                <a:srgbClr val="0000FF"/>
              </a:solidFill>
            </a:endParaRPr>
          </a:p>
          <a:p>
            <a:pPr/>
            <a:r>
              <a:t>You can use a range of techniques for requirements elicitation including </a:t>
            </a:r>
            <a:r>
              <a:rPr>
                <a:solidFill>
                  <a:srgbClr val="0000FF"/>
                </a:solidFill>
              </a:rPr>
              <a:t>interviews</a:t>
            </a:r>
            <a:r>
              <a:t> and </a:t>
            </a:r>
            <a:r>
              <a:rPr>
                <a:solidFill>
                  <a:srgbClr val="0000FF"/>
                </a:solidFill>
              </a:rPr>
              <a:t>ethnography</a:t>
            </a:r>
            <a:r>
              <a:t>. </a:t>
            </a:r>
            <a:r>
              <a:rPr>
                <a:solidFill>
                  <a:srgbClr val="0000FF"/>
                </a:solidFill>
              </a:rPr>
              <a:t>User stories</a:t>
            </a:r>
            <a:r>
              <a:t> and </a:t>
            </a:r>
            <a:r>
              <a:rPr>
                <a:solidFill>
                  <a:srgbClr val="0000FF"/>
                </a:solidFill>
              </a:rPr>
              <a:t>scenarios</a:t>
            </a:r>
            <a:r>
              <a:t> may be used to facilitate discussions.</a:t>
            </a:r>
          </a:p>
          <a:p>
            <a:pPr>
              <a:defRPr>
                <a:solidFill>
                  <a:srgbClr val="0000FF"/>
                </a:solidFill>
              </a:defRPr>
            </a:pPr>
            <a:r>
              <a:t>Requirements specification </a:t>
            </a:r>
            <a:r>
              <a:rPr>
                <a:solidFill>
                  <a:srgbClr val="46424D"/>
                </a:solidFill>
              </a:rPr>
              <a:t>is the process of formally documenting the user and system requirements and creating a software requirements document</a:t>
            </a:r>
          </a:p>
        </p:txBody>
      </p:sp>
      <p:sp>
        <p:nvSpPr>
          <p:cNvPr id="403"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04" name="Date Placeholder 5"/>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44" name="Rectangle 2"/>
          <p:cNvSpPr txBox="1"/>
          <p:nvPr>
            <p:ph type="title"/>
          </p:nvPr>
        </p:nvSpPr>
        <p:spPr>
          <a:xfrm>
            <a:off x="533400" y="304800"/>
            <a:ext cx="8915400" cy="1104900"/>
          </a:xfrm>
          <a:prstGeom prst="rect">
            <a:avLst/>
          </a:prstGeom>
        </p:spPr>
        <p:txBody>
          <a:bodyPr lIns="44450" tIns="44450" rIns="44450" bIns="44450"/>
          <a:lstStyle/>
          <a:p>
            <a:pPr/>
            <a:r>
              <a:t>Types of requirement</a:t>
            </a:r>
          </a:p>
        </p:txBody>
      </p:sp>
      <p:sp>
        <p:nvSpPr>
          <p:cNvPr id="145" name="Rectangle 3"/>
          <p:cNvSpPr txBox="1"/>
          <p:nvPr>
            <p:ph type="body" idx="1"/>
          </p:nvPr>
        </p:nvSpPr>
        <p:spPr>
          <a:xfrm>
            <a:off x="457200" y="1600200"/>
            <a:ext cx="8229600" cy="4525963"/>
          </a:xfrm>
          <a:prstGeom prst="rect">
            <a:avLst/>
          </a:prstGeom>
        </p:spPr>
        <p:txBody>
          <a:bodyPr lIns="44450" tIns="44450" rIns="44450" bIns="44450"/>
          <a:lstStyle/>
          <a:p>
            <a:pPr>
              <a:defRPr>
                <a:solidFill>
                  <a:srgbClr val="0000FF"/>
                </a:solidFill>
              </a:defRPr>
            </a:pPr>
            <a:r>
              <a:t>User requirements</a:t>
            </a:r>
          </a:p>
          <a:p>
            <a:pPr lvl="1" marL="742950" indent="-285750">
              <a:spcBef>
                <a:spcPts val="300"/>
              </a:spcBef>
              <a:defRPr sz="2000"/>
            </a:pPr>
            <a:r>
              <a:t>Statements in natural language plus diagrams of the services the system provides and its operational constraints. Written for customers.</a:t>
            </a:r>
          </a:p>
          <a:p>
            <a:pPr lvl="2" marL="1143000" indent="-228600">
              <a:spcBef>
                <a:spcPts val="400"/>
              </a:spcBef>
              <a:buFont typeface="Arial"/>
              <a:defRPr sz="1800"/>
            </a:pPr>
            <a:r>
              <a:t>High level, easy to understand, potentially verbose</a:t>
            </a:r>
          </a:p>
          <a:p>
            <a:pPr>
              <a:defRPr>
                <a:solidFill>
                  <a:srgbClr val="0000FF"/>
                </a:solidFill>
              </a:defRPr>
            </a:pPr>
            <a:r>
              <a:t>System requirements</a:t>
            </a:r>
          </a:p>
          <a:p>
            <a:pPr lvl="1" marL="742950" indent="-285750">
              <a:spcBef>
                <a:spcPts val="300"/>
              </a:spcBef>
              <a:defRPr sz="2000"/>
            </a:pPr>
            <a:r>
              <a:t>A structured document setting out detailed descriptions of the system’s functions, services and operational constraints. Defines what should be implemented so may be part of a contract between client and contractor.</a:t>
            </a:r>
          </a:p>
          <a:p>
            <a:pPr lvl="2" marL="1143000" indent="-228600">
              <a:spcBef>
                <a:spcPts val="400"/>
              </a:spcBef>
              <a:buFont typeface="Arial"/>
              <a:defRPr sz="1800"/>
            </a:pPr>
            <a:r>
              <a:t>Lower level, more complex, quite detailed</a:t>
            </a:r>
          </a:p>
        </p:txBody>
      </p:sp>
      <p:sp>
        <p:nvSpPr>
          <p:cNvPr id="146"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7"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407" name="Title 1"/>
          <p:cNvSpPr txBox="1"/>
          <p:nvPr>
            <p:ph type="title"/>
          </p:nvPr>
        </p:nvSpPr>
        <p:spPr>
          <a:xfrm>
            <a:off x="457199" y="274638"/>
            <a:ext cx="7293234" cy="1143001"/>
          </a:xfrm>
          <a:prstGeom prst="rect">
            <a:avLst/>
          </a:prstGeom>
        </p:spPr>
        <p:txBody>
          <a:bodyPr/>
          <a:lstStyle/>
          <a:p>
            <a:pPr/>
            <a:r>
              <a:t>Key points</a:t>
            </a:r>
          </a:p>
        </p:txBody>
      </p:sp>
      <p:sp>
        <p:nvSpPr>
          <p:cNvPr id="408" name="Content Placeholder 2"/>
          <p:cNvSpPr txBox="1"/>
          <p:nvPr>
            <p:ph type="body" idx="1"/>
          </p:nvPr>
        </p:nvSpPr>
        <p:spPr>
          <a:xfrm>
            <a:off x="457200" y="1600200"/>
            <a:ext cx="8229600" cy="4525963"/>
          </a:xfrm>
          <a:prstGeom prst="rect">
            <a:avLst/>
          </a:prstGeom>
        </p:spPr>
        <p:txBody>
          <a:bodyPr/>
          <a:lstStyle/>
          <a:p>
            <a:pPr/>
            <a:r>
              <a:t>The </a:t>
            </a:r>
            <a:r>
              <a:rPr>
                <a:solidFill>
                  <a:srgbClr val="0000FF"/>
                </a:solidFill>
              </a:rPr>
              <a:t>software requirements document </a:t>
            </a:r>
            <a:r>
              <a:t>is an agreed statement of the system requirements. It should be organized so that both system customers and software developers can use it.</a:t>
            </a:r>
          </a:p>
          <a:p>
            <a:pPr>
              <a:defRPr>
                <a:solidFill>
                  <a:srgbClr val="0000FF"/>
                </a:solidFill>
              </a:defRPr>
            </a:pPr>
            <a:r>
              <a:t>Requirements</a:t>
            </a:r>
            <a:r>
              <a:rPr>
                <a:solidFill>
                  <a:srgbClr val="46424D"/>
                </a:solidFill>
              </a:rPr>
              <a:t> </a:t>
            </a:r>
            <a:r>
              <a:t>validation</a:t>
            </a:r>
            <a:r>
              <a:rPr>
                <a:solidFill>
                  <a:srgbClr val="46424D"/>
                </a:solidFill>
              </a:rPr>
              <a:t> is the process of checking the requirements for validity, consistency, completeness, realism and verifiability </a:t>
            </a:r>
            <a:endParaRPr>
              <a:solidFill>
                <a:srgbClr val="46424D"/>
              </a:solidFill>
            </a:endParaRPr>
          </a:p>
          <a:p>
            <a:pPr/>
            <a:r>
              <a:t>Business, organizational and technical changes inevitably lead to changes to the requirements for a software system. </a:t>
            </a:r>
            <a:r>
              <a:rPr>
                <a:solidFill>
                  <a:srgbClr val="0000FF"/>
                </a:solidFill>
              </a:rPr>
              <a:t>Requirements management </a:t>
            </a:r>
            <a:r>
              <a:t>is the process of managing and controlling these changes.</a:t>
            </a:r>
          </a:p>
        </p:txBody>
      </p:sp>
      <p:sp>
        <p:nvSpPr>
          <p:cNvPr id="409" name="Slide Number Placeholder 4"/>
          <p:cNvSpPr txBox="1"/>
          <p:nvPr>
            <p:ph type="sldNum" sz="quarter" idx="4294967295"/>
          </p:nvPr>
        </p:nvSpPr>
        <p:spPr>
          <a:xfrm>
            <a:off x="8428176" y="6414760"/>
            <a:ext cx="258622"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Footer Placeholder 5"/>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50" name="Title 1"/>
          <p:cNvSpPr txBox="1"/>
          <p:nvPr>
            <p:ph type="title"/>
          </p:nvPr>
        </p:nvSpPr>
        <p:spPr>
          <a:xfrm>
            <a:off x="457199" y="274638"/>
            <a:ext cx="7293234" cy="1143001"/>
          </a:xfrm>
          <a:prstGeom prst="rect">
            <a:avLst/>
          </a:prstGeom>
        </p:spPr>
        <p:txBody>
          <a:bodyPr/>
          <a:lstStyle/>
          <a:p>
            <a:pPr/>
            <a:r>
              <a:t>User and system requirements </a:t>
            </a:r>
          </a:p>
        </p:txBody>
      </p:sp>
      <p:sp>
        <p:nvSpPr>
          <p:cNvPr id="151"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2" name="Picture 1" descr="Picture 1"/>
          <p:cNvPicPr>
            <a:picLocks noChangeAspect="1"/>
          </p:cNvPicPr>
          <p:nvPr/>
        </p:nvPicPr>
        <p:blipFill>
          <a:blip r:embed="rId2">
            <a:extLst/>
          </a:blip>
          <a:stretch>
            <a:fillRect/>
          </a:stretch>
        </p:blipFill>
        <p:spPr>
          <a:xfrm>
            <a:off x="1262118" y="1556791"/>
            <a:ext cx="6262210" cy="483084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55" name="Title 1"/>
          <p:cNvSpPr txBox="1"/>
          <p:nvPr>
            <p:ph type="title"/>
          </p:nvPr>
        </p:nvSpPr>
        <p:spPr>
          <a:xfrm>
            <a:off x="457199" y="274638"/>
            <a:ext cx="7293234" cy="1143001"/>
          </a:xfrm>
          <a:prstGeom prst="rect">
            <a:avLst/>
          </a:prstGeom>
        </p:spPr>
        <p:txBody>
          <a:bodyPr/>
          <a:lstStyle/>
          <a:p>
            <a:pPr/>
            <a:r>
              <a:t>Agile methods and requirements</a:t>
            </a:r>
          </a:p>
        </p:txBody>
      </p:sp>
      <p:sp>
        <p:nvSpPr>
          <p:cNvPr id="156" name="Content Placeholder 2"/>
          <p:cNvSpPr txBox="1"/>
          <p:nvPr>
            <p:ph type="body" sz="half" idx="1"/>
          </p:nvPr>
        </p:nvSpPr>
        <p:spPr>
          <a:xfrm>
            <a:off x="457200" y="1600199"/>
            <a:ext cx="8229600" cy="2404867"/>
          </a:xfrm>
          <a:prstGeom prst="rect">
            <a:avLst/>
          </a:prstGeom>
        </p:spPr>
        <p:txBody>
          <a:bodyPr/>
          <a:lstStyle/>
          <a:p>
            <a:pPr/>
            <a:r>
              <a:t>Many agile methods argue that producing detailed system requirements is a waste of time. Requirements change quickly, thus the requirements document is always out of date.</a:t>
            </a:r>
          </a:p>
          <a:p>
            <a:pPr/>
            <a:r>
              <a:t>This is problematic for systems that require pre-delivery analysis or systems developed by several teams.</a:t>
            </a:r>
          </a:p>
        </p:txBody>
      </p:sp>
      <p:sp>
        <p:nvSpPr>
          <p:cNvPr id="157"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8" name="Date Placeholder 5"/>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pic>
        <p:nvPicPr>
          <p:cNvPr id="159" name="Picture 2" descr="Picture 2"/>
          <p:cNvPicPr>
            <a:picLocks noChangeAspect="1"/>
          </p:cNvPicPr>
          <p:nvPr/>
        </p:nvPicPr>
        <p:blipFill>
          <a:blip r:embed="rId2">
            <a:extLst/>
          </a:blip>
          <a:stretch>
            <a:fillRect/>
          </a:stretch>
        </p:blipFill>
        <p:spPr>
          <a:xfrm>
            <a:off x="987730" y="4148997"/>
            <a:ext cx="7010401" cy="220027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Footer Placeholder 3"/>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62" name="Title 1"/>
          <p:cNvSpPr txBox="1"/>
          <p:nvPr>
            <p:ph type="title"/>
          </p:nvPr>
        </p:nvSpPr>
        <p:spPr>
          <a:xfrm>
            <a:off x="457200" y="2276872"/>
            <a:ext cx="8229600" cy="1143002"/>
          </a:xfrm>
          <a:prstGeom prst="rect">
            <a:avLst/>
          </a:prstGeom>
        </p:spPr>
        <p:txBody>
          <a:bodyPr/>
          <a:lstStyle>
            <a:lvl1pPr algn="ctr"/>
          </a:lstStyle>
          <a:p>
            <a:pPr/>
            <a:r>
              <a:t>Functional and non-functional requirements</a:t>
            </a:r>
          </a:p>
        </p:txBody>
      </p:sp>
      <p:sp>
        <p:nvSpPr>
          <p:cNvPr id="163" name="Slide Number Placeholder 4"/>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4" name="Date Placeholder 2"/>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ooter Placeholder 4"/>
          <p:cNvSpPr txBox="1"/>
          <p:nvPr/>
        </p:nvSpPr>
        <p:spPr>
          <a:xfrm>
            <a:off x="3169920" y="6414761"/>
            <a:ext cx="2804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mn-lt"/>
                <a:ea typeface="+mn-ea"/>
                <a:cs typeface="+mn-cs"/>
                <a:sym typeface="Calibri"/>
              </a:defRPr>
            </a:lvl1pPr>
          </a:lstStyle>
          <a:p>
            <a:pPr/>
            <a:r>
              <a:t>Chapter 4 Requirements Engineering</a:t>
            </a:r>
          </a:p>
        </p:txBody>
      </p:sp>
      <p:sp>
        <p:nvSpPr>
          <p:cNvPr id="167" name="Rectangle 2"/>
          <p:cNvSpPr txBox="1"/>
          <p:nvPr>
            <p:ph type="title"/>
          </p:nvPr>
        </p:nvSpPr>
        <p:spPr>
          <a:xfrm>
            <a:off x="381000" y="266700"/>
            <a:ext cx="8382000" cy="1104900"/>
          </a:xfrm>
          <a:prstGeom prst="rect">
            <a:avLst/>
          </a:prstGeom>
        </p:spPr>
        <p:txBody>
          <a:bodyPr/>
          <a:lstStyle/>
          <a:p>
            <a:pPr/>
            <a:r>
              <a:t>Functional and non-functional requirements</a:t>
            </a:r>
          </a:p>
        </p:txBody>
      </p:sp>
      <p:sp>
        <p:nvSpPr>
          <p:cNvPr id="168" name="Rectangle 3"/>
          <p:cNvSpPr txBox="1"/>
          <p:nvPr>
            <p:ph type="body" idx="1"/>
          </p:nvPr>
        </p:nvSpPr>
        <p:spPr>
          <a:xfrm>
            <a:off x="457200" y="1600013"/>
            <a:ext cx="8382000" cy="4525963"/>
          </a:xfrm>
          <a:prstGeom prst="rect">
            <a:avLst/>
          </a:prstGeom>
        </p:spPr>
        <p:txBody>
          <a:bodyPr/>
          <a:lstStyle/>
          <a:p>
            <a:pPr>
              <a:lnSpc>
                <a:spcPct val="90000"/>
              </a:lnSpc>
              <a:defRPr>
                <a:solidFill>
                  <a:srgbClr val="0000FF"/>
                </a:solidFill>
              </a:defRPr>
            </a:pPr>
            <a:r>
              <a:t>Functional requirements</a:t>
            </a:r>
          </a:p>
          <a:p>
            <a:pPr lvl="1" marL="742950" indent="-285750">
              <a:lnSpc>
                <a:spcPct val="90000"/>
              </a:lnSpc>
              <a:spcBef>
                <a:spcPts val="300"/>
              </a:spcBef>
              <a:defRPr sz="2000"/>
            </a:pPr>
            <a:r>
              <a:t>Statements of </a:t>
            </a:r>
            <a:r>
              <a:rPr>
                <a:solidFill>
                  <a:srgbClr val="0000FF"/>
                </a:solidFill>
              </a:rPr>
              <a:t>services</a:t>
            </a:r>
            <a:r>
              <a:t> the system should provide, how the system should react to particular inputs and how the system should </a:t>
            </a:r>
            <a:r>
              <a:rPr>
                <a:solidFill>
                  <a:srgbClr val="0000FF"/>
                </a:solidFill>
              </a:rPr>
              <a:t>behave</a:t>
            </a:r>
            <a:r>
              <a:t> in particular situations (</a:t>
            </a:r>
            <a:r>
              <a:rPr>
                <a:solidFill>
                  <a:srgbClr val="0000FF"/>
                </a:solidFill>
              </a:rPr>
              <a:t>map directly to some code execution parts</a:t>
            </a:r>
            <a:r>
              <a:t>)</a:t>
            </a:r>
          </a:p>
          <a:p>
            <a:pPr lvl="2" marL="1143000" indent="-228600">
              <a:lnSpc>
                <a:spcPct val="90000"/>
              </a:lnSpc>
              <a:spcBef>
                <a:spcPts val="400"/>
              </a:spcBef>
              <a:buFont typeface="Arial"/>
              <a:defRPr sz="1800"/>
            </a:pPr>
            <a:r>
              <a:t>What the user sees, how they interact with the system, what the system does</a:t>
            </a:r>
          </a:p>
          <a:p>
            <a:pPr lvl="1" marL="742950" indent="-285750">
              <a:lnSpc>
                <a:spcPct val="90000"/>
              </a:lnSpc>
              <a:spcBef>
                <a:spcPts val="300"/>
              </a:spcBef>
              <a:defRPr sz="2000"/>
            </a:pPr>
            <a:r>
              <a:t>May state what the system should not do</a:t>
            </a:r>
          </a:p>
          <a:p>
            <a:pPr>
              <a:lnSpc>
                <a:spcPct val="90000"/>
              </a:lnSpc>
              <a:defRPr>
                <a:solidFill>
                  <a:srgbClr val="0000FF"/>
                </a:solidFill>
              </a:defRPr>
            </a:pPr>
            <a:r>
              <a:t>Non-functional requirements</a:t>
            </a:r>
          </a:p>
          <a:p>
            <a:pPr lvl="1" marL="742950" indent="-285750">
              <a:lnSpc>
                <a:spcPct val="90000"/>
              </a:lnSpc>
              <a:spcBef>
                <a:spcPts val="300"/>
              </a:spcBef>
              <a:defRPr sz="2000">
                <a:solidFill>
                  <a:srgbClr val="0000FF"/>
                </a:solidFill>
              </a:defRPr>
            </a:pPr>
            <a:r>
              <a:t>Constraints on (or characteristics of) </a:t>
            </a:r>
            <a:r>
              <a:rPr>
                <a:solidFill>
                  <a:srgbClr val="46424D"/>
                </a:solidFill>
              </a:rPr>
              <a:t>the services or functions offered by the system such as timing constraints, constraints on the development process, standards, etc.</a:t>
            </a:r>
          </a:p>
          <a:p>
            <a:pPr lvl="2" marL="1143000" indent="-228600">
              <a:lnSpc>
                <a:spcPct val="90000"/>
              </a:lnSpc>
              <a:spcBef>
                <a:spcPts val="400"/>
              </a:spcBef>
              <a:buFont typeface="Arial"/>
              <a:defRPr sz="1800"/>
            </a:pPr>
            <a:r>
              <a:t>Behind the scenes, inform functional requirements</a:t>
            </a:r>
          </a:p>
          <a:p>
            <a:pPr lvl="1" marL="742950" indent="-285750">
              <a:lnSpc>
                <a:spcPct val="90000"/>
              </a:lnSpc>
              <a:spcBef>
                <a:spcPts val="300"/>
              </a:spcBef>
              <a:defRPr sz="2000"/>
            </a:pPr>
            <a:r>
              <a:t>Often apply to </a:t>
            </a:r>
            <a:r>
              <a:rPr>
                <a:solidFill>
                  <a:srgbClr val="0000FF"/>
                </a:solidFill>
              </a:rPr>
              <a:t>the system as a whole </a:t>
            </a:r>
            <a:r>
              <a:t>rather than individual features or services</a:t>
            </a:r>
          </a:p>
        </p:txBody>
      </p:sp>
      <p:sp>
        <p:nvSpPr>
          <p:cNvPr id="169" name="Slide Number Placeholder 3"/>
          <p:cNvSpPr txBox="1"/>
          <p:nvPr>
            <p:ph type="sldNum" sz="quarter" idx="4294967295"/>
          </p:nvPr>
        </p:nvSpPr>
        <p:spPr>
          <a:xfrm>
            <a:off x="8505418" y="6414760"/>
            <a:ext cx="181380" cy="24830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0" name="Date Placeholder 1"/>
          <p:cNvSpPr txBox="1"/>
          <p:nvPr/>
        </p:nvSpPr>
        <p:spPr>
          <a:xfrm>
            <a:off x="502919" y="6414761"/>
            <a:ext cx="2042162"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mn-lt"/>
                <a:ea typeface="+mn-ea"/>
                <a:cs typeface="+mn-cs"/>
                <a:sym typeface="Calibri"/>
              </a:defRPr>
            </a:lvl1pPr>
          </a:lstStyle>
          <a:p>
            <a:pPr/>
            <a:r>
              <a:t> </a:t>
            </a:r>
          </a:p>
        </p:txBody>
      </p:sp>
    </p:spTree>
  </p:cSld>
  <p:clrMapOvr>
    <a:masterClrMapping/>
  </p:clrMapOvr>
  <mc:AlternateContent xmlns:mc="http://schemas.openxmlformats.org/markup-compatibility/2006">
    <mc:Choice xmlns:p14="http://schemas.microsoft.com/office/powerpoint/2010/main" Requires="p14">
      <p:transition spd="med" advClick="1" p14:dur="1000">
        <p:wipe dir="r"/>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Helvetica"/>
        <a:ea typeface="Helvetica"/>
        <a:cs typeface="Helvetica"/>
      </a:majorFont>
      <a:minorFont>
        <a:latin typeface="Calibri"/>
        <a:ea typeface="Calibri"/>
        <a:cs typeface="Calibri"/>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Helvetica"/>
        <a:ea typeface="Helvetica"/>
        <a:cs typeface="Helvetica"/>
      </a:majorFont>
      <a:minorFont>
        <a:latin typeface="Calibri"/>
        <a:ea typeface="Calibri"/>
        <a:cs typeface="Calibri"/>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