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ca204840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ca204840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ca20484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ca20484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e3de28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e3de28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e3de282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e3de282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ca20484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ca20484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ca20484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ca20484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ca20484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ca20484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ca204840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ca204840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ca20484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ca20484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ca204840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ca204840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Post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28aaf2b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28aaf2b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ca204840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ca204840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ca204840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ca204840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aa2e09e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aaa2e09e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ca204840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7ca204840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7ca204840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7ca204840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ca204840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ca204840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ca20484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ca20484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ca204840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ca204840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ca204840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ca204840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type of proxy server that distributes incoming requests among a set of downstream web servers.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balancers also monitor the status of those servers to ensure that they are providing timely and correct responses.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ca204840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ca204840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type of proxy server that distributes incoming requests among a set of downstream web servers.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balancers also monitor the status of those servers to ensure that they are providing timely and correct responses.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a20484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a20484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ca20484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ca20484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ca204840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ca204840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a204840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a204840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ca204840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ca204840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ca20484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ca20484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ca204840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ca204840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Cross-Origin Resource Sharing (CORS) is a mechanism that uses additional HTTP headers to tell browsers to give a web application running at one origin, access to resources at another origin.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ca204840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ca204840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7ca204840b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7ca204840b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7ca204840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7ca204840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ce0a09c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7ce0a09c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19b3c6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19b3c6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ce0a09c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ce0a09c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ce0a09c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ce0a09c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ce0a09cc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7ce0a09cc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7ce0a09cc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7ce0a09cc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ce0a09cc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ce0a09cc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ce0a09cc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ce0a09c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ce0a09c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ce0a09c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7ce0a09cc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7ce0a09cc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7ce0a09cc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7ce0a09cc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ce0a09cc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ce0a09c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a20484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ca20484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Marc Andreessen, still an undergraduate there, alongside Eric Bina at the University of Illinois. 18 HTML elements</a:t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An img tag ran against their visions for the WWW. Shouldn’t it be image not img. Release it first. First to market</a:t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1995 included in the HTML 2.0 spec</a:t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ce0a09cc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ce0a09c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aa2e09e3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aa2e09e3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aca78d05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aca78d05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ca204840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ca204840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Marc Andreessen, still an undergraduate there, alongside Eric Bina at the University of Illinois. 18 HTML elements</a:t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An img tag ran against their visions for the WWW. Shouldn’t it be image not img. Release it first. First to market</a:t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14141"/>
                </a:solidFill>
                <a:highlight>
                  <a:srgbClr val="FDFDFD"/>
                </a:highlight>
                <a:latin typeface="Verdana"/>
                <a:ea typeface="Verdana"/>
                <a:cs typeface="Verdana"/>
                <a:sym typeface="Verdana"/>
              </a:rPr>
              <a:t>1995 included in the HTML 2.0 spec</a:t>
            </a:r>
            <a:endParaRPr>
              <a:solidFill>
                <a:srgbClr val="414141"/>
              </a:solidFill>
              <a:highlight>
                <a:srgbClr val="FDFDFD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ca204840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ca204840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ca204840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ca204840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ca20484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ca20484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uchdb.apache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host/resourc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zestreito@unr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Hosting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request methods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- Most common verb followed by POST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vs 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should be idempotent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that send mails should use POST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used for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with APIs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https://couchdb.apache.org/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Responses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748" y="1017725"/>
            <a:ext cx="6697174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25" y="328988"/>
            <a:ext cx="7023099" cy="448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419100"/>
            <a:ext cx="7105650" cy="430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418 I'm a teapot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r>
              <a:rPr lang="en" sz="2400"/>
              <a:t>“Any attempt to brew coffee with a teapot should result in the error code "418 I'm a teapot". The resulting entity body MAY be short and stout.”</a:t>
            </a:r>
            <a:br>
              <a:rPr lang="en" sz="2400"/>
            </a:br>
            <a:r>
              <a:rPr lang="en" sz="2400"/>
              <a:t>        Hyper Text Coffee Pot Control Protocol (HTCPCP/1.0)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2400"/>
            </a:b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and Message Body</a:t>
            </a:r>
            <a:endParaRPr/>
          </a:p>
        </p:txBody>
      </p:sp>
      <p:pic>
        <p:nvPicPr>
          <p:cNvPr id="137" name="Google Shape;1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41" y="1017725"/>
            <a:ext cx="6651708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Headers are separate from the body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 can be text, binary or blank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curl -i \</a:t>
            </a:r>
            <a:br>
              <a:rPr lang="en"/>
            </a:br>
            <a:r>
              <a:rPr b="1" lang="en"/>
              <a:t>-H "Accept: application/json" \</a:t>
            </a:r>
            <a:br>
              <a:rPr b="1" lang="en"/>
            </a:br>
            <a:r>
              <a:rPr b="1" lang="en"/>
              <a:t>-H "Content-Type: application/json" \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http://host/resource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 HTTP from the command line</a:t>
            </a:r>
            <a:endParaRPr/>
          </a:p>
        </p:txBody>
      </p:sp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7114" y="951100"/>
            <a:ext cx="3775883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libcurl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client-side URL transfer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DICT, FILE, FTP, FTPS, Gopher, HTTP, HTTPS, IMAP, IMAPS, LDAP, LDAPS, POP3, POP3S, RTMP, RTSP, SCP, SFTP, SMTP, SMTPS, Telnet and TFTP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975" y="2432850"/>
            <a:ext cx="72580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url Examples</a:t>
            </a:r>
            <a:endParaRPr/>
          </a:p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https://www.google.com/accounts/ClientLogin \</a:t>
            </a:r>
            <a:br>
              <a:rPr lang="en"/>
            </a:br>
            <a:r>
              <a:rPr lang="en"/>
              <a:t>--data-urlencode Email=brad.gushue@example.com \</a:t>
            </a:r>
            <a:br>
              <a:rPr lang="en"/>
            </a:br>
            <a:r>
              <a:rPr lang="en"/>
              <a:t>--data-urlencode Passwd=new+foundland \</a:t>
            </a:r>
            <a:br>
              <a:rPr lang="en"/>
            </a:br>
            <a:r>
              <a:rPr lang="en"/>
              <a:t>-d accountType=GOOGLE \</a:t>
            </a:r>
            <a:br>
              <a:rPr lang="en"/>
            </a:br>
            <a:r>
              <a:rPr lang="en"/>
              <a:t>-d source=Google-cURL-Example \</a:t>
            </a:r>
            <a:br>
              <a:rPr lang="en"/>
            </a:br>
            <a:r>
              <a:rPr lang="en"/>
              <a:t>-d service=lh2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</a:t>
            </a:r>
            <a:r>
              <a:rPr lang="en"/>
              <a:t>url -X DELETE http://couch.db/index/resource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two most popular open-source HTTP servers?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components of a web </a:t>
            </a:r>
            <a:r>
              <a:rPr lang="en"/>
              <a:t>application</a:t>
            </a:r>
            <a:r>
              <a:rPr lang="en"/>
              <a:t>? (HTTP, UWSGI, Rev-Proxy...)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a URL?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HTTP verbs (transactions)?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common HTTP responses?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parts of an HTTP request?</a:t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connection reuse</a:t>
            </a:r>
            <a:endParaRPr/>
          </a:p>
        </p:txBody>
      </p:sp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connections are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3-way handshake before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Least</a:t>
            </a:r>
            <a:r>
              <a:rPr lang="en"/>
              <a:t> 7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Average site has 99 resources per 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 connection for each would be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“Connection: Keep-Alive” header allows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requests over one 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Non-trivial performance hit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Servers must </a:t>
            </a:r>
            <a:r>
              <a:rPr lang="en"/>
              <a:t>maintain</a:t>
            </a:r>
            <a:r>
              <a:rPr lang="en"/>
              <a:t> thousands of connections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HTTP/2 introduces multiplexing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transactions on a single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Lower overhead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over TLS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Provides no network-level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URLs, Headers and payload are open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 Layer Security runs between HTTP and TCP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and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replaced Secure Socket Layer (SSL)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SSL deprecated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SSL means TLS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verifies the server’s identity (domain name)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Certificate Authorities (ca-certificates)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Certificate Authorities</a:t>
            </a:r>
            <a:endParaRPr/>
          </a:p>
        </p:txBody>
      </p:sp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53" y="1152474"/>
            <a:ext cx="6227903" cy="359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410700" y="4608275"/>
            <a:ext cx="8421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https://letsencrypt.org/certificates/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hosts</a:t>
            </a:r>
            <a:endParaRPr/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domain names, one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CNAME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RFC2616 - Host 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examines the 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 in HTTP 1.1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TLS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TLS session required before Host header submitted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Name Indication (SNI) adds hostname to initial TLS message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Software</a:t>
            </a:r>
            <a:endParaRPr/>
          </a:p>
        </p:txBody>
      </p:sp>
      <p:pic>
        <p:nvPicPr>
          <p:cNvPr id="193" name="Google Shape;1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62" y="1585414"/>
            <a:ext cx="7861276" cy="25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Software</a:t>
            </a:r>
            <a:endParaRPr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43" y="1152474"/>
            <a:ext cx="741591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Servers and Proxies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Server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Server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Hosts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Handling TLS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 requests and responses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basic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Routing to downstream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Execution of Dynamic content</a:t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Popular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NGINX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20% of websites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Fairly new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High-performance, event-based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apache2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46 % of websites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Released in 1995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Reference HTTP implementation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Needs significant tweaking to get high performance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Multi-Processing Module pre-forking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Windows Web Server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balancers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 requests to other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Handle lots of concurrent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you to drain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Easily remove a server from </a:t>
            </a:r>
            <a:r>
              <a:rPr lang="en"/>
              <a:t>rotation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Health check mechanism can remove a server from rotation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50x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run in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Passive backup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Balancing</a:t>
            </a:r>
            <a:r>
              <a:rPr lang="en"/>
              <a:t> algorithms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Round robin - distributed in fixed order across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Load equalization - new request go to server with least 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Partitioning - Server selected based on a </a:t>
            </a:r>
            <a:r>
              <a:rPr lang="en"/>
              <a:t>client's</a:t>
            </a:r>
            <a:r>
              <a:rPr lang="en"/>
              <a:t> request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balancers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712" y="1477678"/>
            <a:ext cx="6774573" cy="30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Hosting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 and *NIX are the dominant platforms for serving WWW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67% of the top one million 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 is 80% of the web server software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applications are a set of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Databases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Cloud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Provision quickly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Simplifies design and deployment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balancers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Termination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WWW server won’t need HTTPs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Distribute other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load balancers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nginx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Amazon Elastic Load Balancer (ELB)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Caches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frequently access the same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CSS, Images, SQL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complexity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Stale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curl -H "Cache-Control: no-cache"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801" y="490050"/>
            <a:ext cx="6205651" cy="43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Delivery Networks</a:t>
            </a:r>
            <a:endParaRPr/>
          </a:p>
        </p:txBody>
      </p:sp>
      <p:sp>
        <p:nvSpPr>
          <p:cNvPr id="246" name="Google Shape;24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distributed system for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Improves web performance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Content is closer to users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Youtube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Traditionally for static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Images, CSS and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Requests to a CDN are routed to closest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servers are like proxy caches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114" y="1142187"/>
            <a:ext cx="7128024" cy="285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Delivery Networks</a:t>
            </a:r>
            <a:endParaRPr/>
          </a:p>
        </p:txBody>
      </p:sp>
      <p:sp>
        <p:nvSpPr>
          <p:cNvPr id="257" name="Google Shape;25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&lt;script src="https://ajax.googleapis.com/ajax/libs/d3js/5.15.0/d3.min.js"&gt;&lt;/script&gt;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&lt;script src="https://ajax.googleapis.com/ajax/libs/jquery/3.4.1/jquery.min.js"&gt;&lt;/script&gt;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&lt;link rel="stylesheet" href="https://maxcdn.bootstrapcdn.com/bootstrap/3.3.7/css/bootstrap.min.css" integrity="sha384-BVYiiSIFeK1dGmJRAkycuHAHRg32OmUcww7on3RYdg4Va+PmSTsz/K68vbdEjh4u" </a:t>
            </a:r>
            <a:r>
              <a:rPr b="1" lang="en" sz="1400">
                <a:latin typeface="Consolas"/>
                <a:ea typeface="Consolas"/>
                <a:cs typeface="Consolas"/>
                <a:sym typeface="Consolas"/>
              </a:rPr>
              <a:t>crossorigin="anonymous"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Languages of the web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Ruby - Ruby-on-Rails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Python </a:t>
            </a:r>
            <a:r>
              <a:rPr lang="en"/>
              <a:t>- Django, </a:t>
            </a:r>
            <a:r>
              <a:rPr b="1" lang="en"/>
              <a:t>Flask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- Grails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Node.js - Server-side 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 - Personal Home Page, Wordpress, Drupal, CakePHP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 </a:t>
            </a:r>
            <a:r>
              <a:rPr lang="en"/>
              <a:t>- Google’s lower-level language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.NET - Microsoft’s framework, ASP.NET MVC, C#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  <p:pic>
        <p:nvPicPr>
          <p:cNvPr id="269" name="Google Shape;2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638" y="1712900"/>
            <a:ext cx="40671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</a:t>
            </a:r>
            <a:endParaRPr/>
          </a:p>
        </p:txBody>
      </p:sp>
      <p:pic>
        <p:nvPicPr>
          <p:cNvPr id="275" name="Google Shape;2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651" y="1017727"/>
            <a:ext cx="5593922" cy="38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Programming Interfaces (APIs)</a:t>
            </a:r>
            <a:endParaRPr/>
          </a:p>
        </p:txBody>
      </p:sp>
      <p:sp>
        <p:nvSpPr>
          <p:cNvPr id="281" name="Google Shape;28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Intended for software agents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python3-requests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Exposed to the 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Promote use by eternal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normal HTTP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Text-based Serialization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- Can’t be used for evil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XML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696" y="1024888"/>
            <a:ext cx="2738600" cy="30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Example</a:t>
            </a:r>
            <a:endParaRPr/>
          </a:p>
        </p:txBody>
      </p:sp>
      <p:pic>
        <p:nvPicPr>
          <p:cNvPr id="287" name="Google Shape;28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600" y="885200"/>
            <a:ext cx="6538800" cy="425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Types</a:t>
            </a:r>
            <a:endParaRPr/>
          </a:p>
        </p:txBody>
      </p:sp>
      <p:sp>
        <p:nvSpPr>
          <p:cNvPr id="293" name="Google Shape;29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REST - </a:t>
            </a:r>
            <a:r>
              <a:rPr lang="en"/>
              <a:t>Representational</a:t>
            </a:r>
            <a:r>
              <a:rPr lang="en"/>
              <a:t> State Transfer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JSON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Canvas -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/api/v1/users/:user_id/courses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SOAP - “Simple” Object Access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 XML based format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 URLs, Large Requests, Poor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Microsoft..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hosting in the cloud</a:t>
            </a:r>
            <a:endParaRPr/>
          </a:p>
        </p:txBody>
      </p:sp>
      <p:sp>
        <p:nvSpPr>
          <p:cNvPr id="299" name="Google Shape;29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providers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Google, Amazon, Microsoft, Linode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Platform as a service - AppEngine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VMS - Linode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vs Buy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Raw VMS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Hybrid - AWS Load-Balancer with VMS’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DIY unless it’s a core competency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Firebase - Copy and Paste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nginx</a:t>
            </a:r>
            <a:endParaRPr/>
          </a:p>
        </p:txBody>
      </p:sp>
      <p:sp>
        <p:nvSpPr>
          <p:cNvPr id="305" name="Google Shape;30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pt install nginx-extras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extras = Standard HTTP, Optional, Mail and 3rd Party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FastCGI, SSL, IMAP, PAM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signals for some housekeeping</a:t>
            </a:r>
            <a:endParaRPr/>
          </a:p>
        </p:txBody>
      </p:sp>
      <p:pic>
        <p:nvPicPr>
          <p:cNvPr id="306" name="Google Shape;3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513" y="2626075"/>
            <a:ext cx="6210975" cy="25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nginx</a:t>
            </a:r>
            <a:endParaRPr/>
          </a:p>
        </p:txBody>
      </p:sp>
      <p:pic>
        <p:nvPicPr>
          <p:cNvPr id="312" name="Google Shape;31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538" y="1283575"/>
            <a:ext cx="6942924" cy="288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nginx</a:t>
            </a:r>
            <a:endParaRPr/>
          </a:p>
        </p:txBody>
      </p:sp>
      <p:sp>
        <p:nvSpPr>
          <p:cNvPr id="318" name="Google Shape;31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Contexts {}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850" y="1679450"/>
            <a:ext cx="5578300" cy="31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nginx</a:t>
            </a:r>
            <a:endParaRPr/>
          </a:p>
        </p:txBody>
      </p:sp>
      <p:pic>
        <p:nvPicPr>
          <p:cNvPr id="325" name="Google Shape;3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628" y="1015173"/>
            <a:ext cx="7064744" cy="36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TLS</a:t>
            </a:r>
            <a:endParaRPr/>
          </a:p>
        </p:txBody>
      </p:sp>
      <p:pic>
        <p:nvPicPr>
          <p:cNvPr id="331" name="Google Shape;33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0" y="1061668"/>
            <a:ext cx="9143999" cy="38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headers</a:t>
            </a:r>
            <a:endParaRPr/>
          </a:p>
        </p:txBody>
      </p:sp>
      <p:sp>
        <p:nvSpPr>
          <p:cNvPr id="337" name="Google Shape;337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location / {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proxy_set_header   Host $host;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proxy_set_header   X-Real-IP $remote_addr;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proxy_set_header   X-Forwarded-For $proxy_add_x_forwarded_for;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proxy_set_header   X-Forwarded-Host $server_name;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set_by_lua $client_cert "return ngx.var.ssl_client_raw_cert 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					   and ngx.var.ssl_client_raw_cert:gsub('\\n',' ') or nil";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uwsgi_param X-SSL-CERT $ssl_client_raw_cert;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}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500" y="0"/>
            <a:ext cx="4343624" cy="10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500" y="1110250"/>
            <a:ext cx="6992475" cy="38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</a:t>
            </a:r>
            <a:r>
              <a:rPr lang="en"/>
              <a:t> Transfer Protocol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</a:t>
            </a:r>
            <a:r>
              <a:rPr lang="en"/>
              <a:t>application</a:t>
            </a:r>
            <a:r>
              <a:rPr lang="en"/>
              <a:t> level protocol for the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 for all Sysadmins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DevOps, SWEs, SREs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Client/Server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Request - One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 </a:t>
            </a:r>
            <a:r>
              <a:rPr lang="en"/>
              <a:t>web page</a:t>
            </a:r>
            <a:r>
              <a:rPr lang="en"/>
              <a:t> needs multiple requests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Adapts slowly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popularity makes changes high stakes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Wasn’t always this way…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https://thehistoryoftheweb.com/the-origin-of-the-img-tag/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Proxying</a:t>
            </a:r>
            <a:endParaRPr/>
          </a:p>
        </p:txBody>
      </p:sp>
      <p:sp>
        <p:nvSpPr>
          <p:cNvPr id="349" name="Google Shape;34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Nginx serves static content and load balances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Server Gateway Interface (WSGI) handles dynamic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Python, Ruby, Perl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Proxy</a:t>
            </a:r>
            <a:endParaRPr/>
          </a:p>
        </p:txBody>
      </p:sp>
      <p:sp>
        <p:nvSpPr>
          <p:cNvPr id="355" name="Google Shape;35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facing 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configure it as a middleman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Fetches resources for the client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Proxy Auto-Configuration(PAC)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function for matching URL patterns to a proxy server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Sockets</a:t>
            </a:r>
            <a:endParaRPr/>
          </a:p>
        </p:txBody>
      </p:sp>
      <p:sp>
        <p:nvSpPr>
          <p:cNvPr id="361" name="Google Shape;361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2011 Google RFC6455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Bidirectional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Framing Protocol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ws-URI = "ws:" "//" host [ ":" port ] path [ "?" query ]</a:t>
            </a:r>
            <a:b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wss-URI = "wss:" "//" host [ ":" port ] path [ "?" query ]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11925"/>
            <a:ext cx="4207225" cy="251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HyperText Transfer Protocol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Versions 1.0 &amp; 1.1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 text protocol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</a:t>
            </a:r>
            <a:r>
              <a:rPr lang="en"/>
              <a:t>elnet google.com 80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GET /index.html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HTTP/2 (no longer) under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Backwards compatible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TLS-encrypted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Binary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HTTP/3 under development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Resource Locators (URLs)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how and where to </a:t>
            </a:r>
            <a:r>
              <a:rPr lang="en"/>
              <a:t>access a</a:t>
            </a:r>
            <a:r>
              <a:rPr lang="en"/>
              <a:t> resource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unique to 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FTP, SMB, git ssh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for URL is scheme:address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Scheme is a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is the resource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mailto:zestreito@unr.edu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smb://storage.unr.edu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Microsoft: \\storage.unr.edu\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Structure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scheme://[username:password@]hostname[:port][/path][?query][#anchor]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 and password are HTTP Basic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Bad idea because URLs are logged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encrypted by default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Hostname is a domain name or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 is the TCP port. Defaults 80 and 443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Query is a set of key value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key=value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Anchor is a subtarget of a URL.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&lt;h1 id=”Intro&gt;Introduction &lt;/h1&gt;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Transactions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line is the action then path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 /index.php HTTP/1.1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387" y="2462251"/>
            <a:ext cx="6895224" cy="22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