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c73e6163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The actual delay after a collision is somewhat random.</a:t>
            </a:r>
            <a:endParaRPr/>
          </a:p>
        </p:txBody>
      </p:sp>
      <p:sp>
        <p:nvSpPr>
          <p:cNvPr id="113" name="Google Shape;113;g7c73e6163c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c73e6163c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7c73e6163c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c73e6163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7c73e6163c_1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c73e6163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t>
            </a:r>
            <a:r>
              <a:rPr lang="en"/>
              <a:t>nicast packets are addressed to only one host. </a:t>
            </a:r>
            <a:endParaRPr/>
          </a:p>
          <a:p>
            <a:pPr indent="0" lvl="0" marL="0" rtl="0" algn="l">
              <a:spcBef>
                <a:spcPts val="0"/>
              </a:spcBef>
              <a:spcAft>
                <a:spcPts val="0"/>
              </a:spcAft>
              <a:buNone/>
            </a:pPr>
            <a:r>
              <a:rPr lang="en"/>
              <a:t>Multicast packets are addressed to a group of hosts. </a:t>
            </a:r>
            <a:endParaRPr/>
          </a:p>
          <a:p>
            <a:pPr indent="0" lvl="0" marL="0" rtl="0" algn="l">
              <a:spcBef>
                <a:spcPts val="0"/>
              </a:spcBef>
              <a:spcAft>
                <a:spcPts val="0"/>
              </a:spcAft>
              <a:buNone/>
            </a:pPr>
            <a:r>
              <a:rPr lang="en"/>
              <a:t>Broadcast packets are delivered to all hosts on a segment.</a:t>
            </a:r>
            <a:endParaRPr/>
          </a:p>
        </p:txBody>
      </p:sp>
      <p:sp>
        <p:nvSpPr>
          <p:cNvPr id="131" name="Google Shape;131;g7c73e6163c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c73e6163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Unshielded twisted-pair cabling</a:t>
            </a:r>
            <a:endParaRPr/>
          </a:p>
          <a:p>
            <a:pPr indent="0" lvl="0" marL="0" rtl="0" algn="l">
              <a:spcBef>
                <a:spcPts val="0"/>
              </a:spcBef>
              <a:spcAft>
                <a:spcPts val="0"/>
              </a:spcAft>
              <a:buNone/>
            </a:pPr>
            <a:r>
              <a:rPr lang="en"/>
              <a:t>Category 1 through Category 8, with a few special variants such as Category 5e and Category 6a thrown in for good measure.</a:t>
            </a:r>
            <a:endParaRPr/>
          </a:p>
        </p:txBody>
      </p:sp>
      <p:sp>
        <p:nvSpPr>
          <p:cNvPr id="137" name="Google Shape;137;g7c73e6163c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c73e6163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c73e6163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Cat7 and Cat7a are not recognized standards by TIA, EIA, or IEEE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Teflon and PVC jacketing</a:t>
            </a:r>
            <a:endParaRPr/>
          </a:p>
          <a:p>
            <a:pPr indent="0" lvl="0" marL="0" rtl="0" algn="l">
              <a:spcBef>
                <a:spcPts val="0"/>
              </a:spcBef>
              <a:spcAft>
                <a:spcPts val="0"/>
              </a:spcAft>
              <a:buNone/>
            </a:pPr>
            <a:r>
              <a:rPr lang="en"/>
              <a:t>Teflon for air plenums</a:t>
            </a:r>
            <a:endParaRPr/>
          </a:p>
          <a:p>
            <a:pPr indent="0" lvl="0" marL="0" rtl="0" algn="l">
              <a:spcBef>
                <a:spcPts val="0"/>
              </a:spcBef>
              <a:spcAft>
                <a:spcPts val="0"/>
              </a:spcAft>
              <a:buNone/>
            </a:pPr>
            <a:r>
              <a:rPr lang="en"/>
              <a:t>PVC for conduit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Terminated with RJ-45</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c73e6163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Won a nobel prize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Multimode</a:t>
            </a:r>
            <a:endParaRPr/>
          </a:p>
          <a:p>
            <a:pPr indent="0" lvl="0" marL="0" rtl="0" algn="l">
              <a:spcBef>
                <a:spcPts val="0"/>
              </a:spcBef>
              <a:spcAft>
                <a:spcPts val="0"/>
              </a:spcAft>
              <a:buNone/>
            </a:pPr>
            <a:r>
              <a:rPr lang="en"/>
              <a:t>Within buildings or campus</a:t>
            </a:r>
            <a:endParaRPr/>
          </a:p>
          <a:p>
            <a:pPr indent="0" lvl="0" marL="0" rtl="0" algn="l">
              <a:spcBef>
                <a:spcPts val="0"/>
              </a:spcBef>
              <a:spcAft>
                <a:spcPts val="0"/>
              </a:spcAft>
              <a:buNone/>
            </a:pPr>
            <a:r>
              <a:rPr lang="en"/>
              <a:t>100Mb = 2km, 10Gb 550m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Single mode</a:t>
            </a:r>
            <a:endParaRPr/>
          </a:p>
          <a:p>
            <a:pPr indent="0" lvl="0" marL="0" rtl="0" algn="l">
              <a:spcBef>
                <a:spcPts val="0"/>
              </a:spcBef>
              <a:spcAft>
                <a:spcPts val="0"/>
              </a:spcAft>
              <a:buNone/>
            </a:pPr>
            <a:r>
              <a:rPr lang="en"/>
              <a:t>40Gb = 40km, 10Gb = 10km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than 30 types of Connectors</a:t>
            </a:r>
            <a:endParaRPr/>
          </a:p>
        </p:txBody>
      </p:sp>
      <p:sp>
        <p:nvSpPr>
          <p:cNvPr id="148" name="Google Shape;148;g7c73e6163c_1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c73e6163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c73e6163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c73e6163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Hubs Cheapest and oldest. Retransmits ethernet frames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Join networks to make larger networks. Forward packets between ports</a:t>
            </a:r>
            <a:endParaRPr/>
          </a:p>
          <a:p>
            <a:pPr indent="0" lvl="0" marL="0" rtl="0" algn="l">
              <a:spcBef>
                <a:spcPts val="0"/>
              </a:spcBef>
              <a:spcAft>
                <a:spcPts val="0"/>
              </a:spcAft>
              <a:buNone/>
            </a:pPr>
            <a:r>
              <a:rPr lang="en"/>
              <a:t>All packets forwarded at first. Adaptive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Scan every packet to see if it can be forwarded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VLAN popular at large 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rgbClr val="424242"/>
                </a:solidFill>
                <a:highlight>
                  <a:srgbClr val="FFFFFF"/>
                </a:highlight>
              </a:rPr>
              <a:t> 500 Mbps</a:t>
            </a:r>
            <a:endParaRPr/>
          </a:p>
        </p:txBody>
      </p:sp>
      <p:sp>
        <p:nvSpPr>
          <p:cNvPr id="162" name="Google Shape;162;g7c73e6163c_1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59ed6b4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59ed6b4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91667d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91667d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59ed6b4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59ed6b4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c73e616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c73e616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c73e6163c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7c73e6163c_1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26c17d6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26c17d6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26c17d6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26c17d6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Security—Frames on an Ethernet segment are delivered everywhere, and devices only process (look inside) MAC frames that are addressed to them. Nothing stops a device from monitoring everything that arrives on the interface (that’s essentially how Ethernet works). Sensitive information, or departmental traffic, can be isolated with virtual LANs.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Cutting down on broadcasts—Some network protocols are much worse than others when it comes to broadcasts. These broadcast frames can be an issue because they rarely carry user data and each and every system on the segment must process the content of a broadcast frame. VLANs can isolate protocol broadcasts so that they arrive only at the systems that need to hear them. Also, a number of hosts that might otherwise make up a very large logical network (e.g., Page 19 what we will call later a “/19-sized wireless subnet”) could use VLANs because they can be just plain noisy.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Router delay—Older routers can be much slower than LAN switches. VLANs can be used to establish logical boundaries that do not need to employ a router to get traffic from one LAN segment to another. (In fairness, many routers today route at “wire speed” and do not introduce much latency into a network.)</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59ed6b4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59ed6b4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c73e6163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Mismatched speeds - Switch at 1Gb, host at 10Mb</a:t>
            </a:r>
            <a:endParaRPr/>
          </a:p>
          <a:p>
            <a:pPr indent="0" lvl="0" marL="0" rtl="0" algn="l">
              <a:spcBef>
                <a:spcPts val="0"/>
              </a:spcBef>
              <a:spcAft>
                <a:spcPts val="0"/>
              </a:spcAft>
              <a:buNone/>
            </a:pPr>
            <a:r>
              <a:rPr lang="en"/>
              <a:t>Required on 1Gb</a:t>
            </a:r>
            <a:endParaRPr/>
          </a:p>
          <a:p>
            <a:pPr indent="0" lvl="0" marL="0" rtl="0" algn="l">
              <a:spcBef>
                <a:spcPts val="0"/>
              </a:spcBef>
              <a:spcAft>
                <a:spcPts val="0"/>
              </a:spcAft>
              <a:buNone/>
            </a:pPr>
            <a:r>
              <a:rPr lang="en"/>
              <a:t>LLDP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PoE</a:t>
            </a:r>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100 watts</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Aware of PoE, WiFI APs</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Cooling for IDFs that have POE switches and Power budget</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JF</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NFSv4 or SMB 10% performance increase</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Configured everywhere</a:t>
            </a:r>
            <a:endParaRPr sz="1200">
              <a:solidFill>
                <a:srgbClr val="333333"/>
              </a:solidFill>
              <a:highlight>
                <a:srgbClr val="FFFFFF"/>
              </a:highlight>
              <a:latin typeface="Times New Roman"/>
              <a:ea typeface="Times New Roman"/>
              <a:cs typeface="Times New Roman"/>
              <a:sym typeface="Times New Roman"/>
            </a:endParaRPr>
          </a:p>
        </p:txBody>
      </p:sp>
      <p:sp>
        <p:nvSpPr>
          <p:cNvPr id="208" name="Google Shape;208;g7c73e6163c_1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c73e6163c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SSID - </a:t>
            </a:r>
            <a:r>
              <a:rPr lang="en" sz="1200">
                <a:solidFill>
                  <a:srgbClr val="333333"/>
                </a:solidFill>
                <a:highlight>
                  <a:srgbClr val="FFFFFF"/>
                </a:highlight>
                <a:latin typeface="Times New Roman"/>
                <a:ea typeface="Times New Roman"/>
                <a:cs typeface="Times New Roman"/>
                <a:sym typeface="Times New Roman"/>
              </a:rPr>
              <a:t>service set identifiers</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WPA2 can be cracked offline by capturing the handshake and using GPUs or FPGAs to brute force the password off-site</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A 10 character WPA2 password can be brute forced in a matter of hours with an RTX 4090</a:t>
            </a:r>
            <a:endParaRPr sz="1200">
              <a:solidFill>
                <a:srgbClr val="333333"/>
              </a:solidFill>
              <a:highlight>
                <a:srgbClr val="FFFFFF"/>
              </a:highlight>
              <a:latin typeface="Times New Roman"/>
              <a:ea typeface="Times New Roman"/>
              <a:cs typeface="Times New Roman"/>
              <a:sym typeface="Times New Roman"/>
            </a:endParaRPr>
          </a:p>
        </p:txBody>
      </p:sp>
      <p:sp>
        <p:nvSpPr>
          <p:cNvPr id="215" name="Google Shape;215;g7c73e6163c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c73e6163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c73e6163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c73e6163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c73e6163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59ed6b43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59ed6b43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Protocols define rules and conventions for inter-device communication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Open Systems Interconnection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c73e6163c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“link status” and “packet traffic”</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Green good, amber failing or negotiated a lower speed</a:t>
            </a:r>
            <a:endParaRPr sz="1200">
              <a:solidFill>
                <a:srgbClr val="333333"/>
              </a:solidFill>
              <a:highlight>
                <a:srgbClr val="FFFFFF"/>
              </a:highlight>
              <a:latin typeface="Times New Roman"/>
              <a:ea typeface="Times New Roman"/>
              <a:cs typeface="Times New Roman"/>
              <a:sym typeface="Times New Roman"/>
            </a:endParaRPr>
          </a:p>
        </p:txBody>
      </p:sp>
      <p:sp>
        <p:nvSpPr>
          <p:cNvPr id="235" name="Google Shape;235;g7c73e6163c_1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c73e6163c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7c73e6163c_1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c73e6163c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7c73e6163c_1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c73e6163c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Another key issue in network design is congestion control. For example, file-sharing protocols such as NFS and SMB tax the network quite heavily, and so file serving on a backbone cable is undesirable.</a:t>
            </a:r>
            <a:endParaRPr/>
          </a:p>
        </p:txBody>
      </p:sp>
      <p:sp>
        <p:nvSpPr>
          <p:cNvPr id="254" name="Google Shape;254;g7c73e6163c_1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c73e6163c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7c73e6163c_1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c73e6163c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7c73e6163c_1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c73e6163c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7c73e6163c_1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c73e6163c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7c73e6163c_1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9ed6b43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9ed6b43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c73e616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rgbClr val="FCFCFC"/>
                </a:highlight>
              </a:rPr>
              <a:t>telegraph, telephone, cellular mobile, broadcast radio, cable television, Internet</a:t>
            </a:r>
            <a:endParaRPr/>
          </a:p>
        </p:txBody>
      </p:sp>
      <p:sp>
        <p:nvSpPr>
          <p:cNvPr id="82" name="Google Shape;82;g7c73e6163c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c73e616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c73e616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Sarnoff’s Law -	V ∝ n</a:t>
            </a:r>
            <a:endParaRPr/>
          </a:p>
          <a:p>
            <a:pPr indent="0" lvl="0" marL="0" rtl="0" algn="l">
              <a:spcBef>
                <a:spcPts val="0"/>
              </a:spcBef>
              <a:spcAft>
                <a:spcPts val="0"/>
              </a:spcAft>
              <a:buNone/>
            </a:pPr>
            <a:r>
              <a:rPr lang="en"/>
              <a:t>Metcalfe’s Law -	V ∝ n^2</a:t>
            </a:r>
            <a:endParaRPr/>
          </a:p>
          <a:p>
            <a:pPr indent="0" lvl="0" marL="0" rtl="0" algn="l">
              <a:spcBef>
                <a:spcPts val="0"/>
              </a:spcBef>
              <a:spcAft>
                <a:spcPts val="0"/>
              </a:spcAft>
              <a:buNone/>
            </a:pPr>
            <a:r>
              <a:rPr lang="en"/>
              <a:t>Odlyzko’s Law -	V ∝ nlogn</a:t>
            </a:r>
            <a:endParaRPr/>
          </a:p>
          <a:p>
            <a:pPr indent="0" lvl="0" marL="0" rtl="0" algn="l">
              <a:spcBef>
                <a:spcPts val="0"/>
              </a:spcBef>
              <a:spcAft>
                <a:spcPts val="0"/>
              </a:spcAft>
              <a:buNone/>
            </a:pPr>
            <a:r>
              <a:rPr lang="en"/>
              <a:t>Reed’s Law -		V ∝ 2^n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c73e616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73e616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Leonard Bosack and Sandy Lerner</a:t>
            </a:r>
            <a:endParaRPr/>
          </a:p>
          <a:p>
            <a:pPr indent="0" lvl="0" marL="0" rtl="0" algn="l">
              <a:spcBef>
                <a:spcPts val="0"/>
              </a:spcBef>
              <a:spcAft>
                <a:spcPts val="0"/>
              </a:spcAft>
              <a:buNone/>
            </a:pPr>
            <a:r>
              <a:rPr lang="en"/>
              <a:t>Bosack created the blue box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c73e6163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7c73e6163c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a65e10e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a65e10e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150938" y="160735"/>
            <a:ext cx="7793037" cy="10965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p:txBody>
      </p:sp>
      <p:sp>
        <p:nvSpPr>
          <p:cNvPr id="52" name="Google Shape;52;p13"/>
          <p:cNvSpPr txBox="1"/>
          <p:nvPr>
            <p:ph idx="1" type="body"/>
          </p:nvPr>
        </p:nvSpPr>
        <p:spPr>
          <a:xfrm>
            <a:off x="1182688" y="1513285"/>
            <a:ext cx="7772400" cy="30861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53" name="Google Shape;53;p13"/>
          <p:cNvSpPr txBox="1"/>
          <p:nvPr>
            <p:ph idx="10" type="dt"/>
          </p:nvPr>
        </p:nvSpPr>
        <p:spPr>
          <a:xfrm>
            <a:off x="1162050" y="4682728"/>
            <a:ext cx="19050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3657600" y="4682728"/>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7042150" y="4682728"/>
            <a:ext cx="1905000" cy="3429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lt1"/>
                </a:solidFill>
                <a:latin typeface="Tahoma"/>
                <a:ea typeface="Tahoma"/>
                <a:cs typeface="Tahoma"/>
                <a:sym typeface="Tahoma"/>
              </a:defRPr>
            </a:lvl1pPr>
            <a:lvl2pPr indent="0" lvl="1" marL="0" marR="0" algn="r">
              <a:spcBef>
                <a:spcPts val="0"/>
              </a:spcBef>
              <a:spcAft>
                <a:spcPts val="0"/>
              </a:spcAft>
              <a:buNone/>
              <a:defRPr b="0" i="0" sz="1400" u="none" cap="none" strike="noStrike">
                <a:solidFill>
                  <a:schemeClr val="lt1"/>
                </a:solidFill>
                <a:latin typeface="Tahoma"/>
                <a:ea typeface="Tahoma"/>
                <a:cs typeface="Tahoma"/>
                <a:sym typeface="Tahoma"/>
              </a:defRPr>
            </a:lvl2pPr>
            <a:lvl3pPr indent="0" lvl="2" marL="0" marR="0" algn="r">
              <a:spcBef>
                <a:spcPts val="0"/>
              </a:spcBef>
              <a:spcAft>
                <a:spcPts val="0"/>
              </a:spcAft>
              <a:buNone/>
              <a:defRPr b="0" i="0" sz="1400" u="none" cap="none" strike="noStrike">
                <a:solidFill>
                  <a:schemeClr val="lt1"/>
                </a:solidFill>
                <a:latin typeface="Tahoma"/>
                <a:ea typeface="Tahoma"/>
                <a:cs typeface="Tahoma"/>
                <a:sym typeface="Tahoma"/>
              </a:defRPr>
            </a:lvl3pPr>
            <a:lvl4pPr indent="0" lvl="3" marL="0" marR="0" algn="r">
              <a:spcBef>
                <a:spcPts val="0"/>
              </a:spcBef>
              <a:spcAft>
                <a:spcPts val="0"/>
              </a:spcAft>
              <a:buNone/>
              <a:defRPr b="0" i="0" sz="1400" u="none" cap="none" strike="noStrike">
                <a:solidFill>
                  <a:schemeClr val="lt1"/>
                </a:solidFill>
                <a:latin typeface="Tahoma"/>
                <a:ea typeface="Tahoma"/>
                <a:cs typeface="Tahoma"/>
                <a:sym typeface="Tahoma"/>
              </a:defRPr>
            </a:lvl4pPr>
            <a:lvl5pPr indent="0" lvl="4" marL="0" marR="0" algn="r">
              <a:spcBef>
                <a:spcPts val="0"/>
              </a:spcBef>
              <a:spcAft>
                <a:spcPts val="0"/>
              </a:spcAft>
              <a:buNone/>
              <a:defRPr b="0" i="0" sz="1400" u="none" cap="none" strike="noStrike">
                <a:solidFill>
                  <a:schemeClr val="lt1"/>
                </a:solidFill>
                <a:latin typeface="Tahoma"/>
                <a:ea typeface="Tahoma"/>
                <a:cs typeface="Tahoma"/>
                <a:sym typeface="Tahoma"/>
              </a:defRPr>
            </a:lvl5pPr>
            <a:lvl6pPr indent="0" lvl="5" marL="0" marR="0" algn="r">
              <a:spcBef>
                <a:spcPts val="0"/>
              </a:spcBef>
              <a:spcAft>
                <a:spcPts val="0"/>
              </a:spcAft>
              <a:buNone/>
              <a:defRPr b="0" i="0" sz="1400" u="none" cap="none" strike="noStrike">
                <a:solidFill>
                  <a:schemeClr val="lt1"/>
                </a:solidFill>
                <a:latin typeface="Tahoma"/>
                <a:ea typeface="Tahoma"/>
                <a:cs typeface="Tahoma"/>
                <a:sym typeface="Tahoma"/>
              </a:defRPr>
            </a:lvl6pPr>
            <a:lvl7pPr indent="0" lvl="6" marL="0" marR="0" algn="r">
              <a:spcBef>
                <a:spcPts val="0"/>
              </a:spcBef>
              <a:spcAft>
                <a:spcPts val="0"/>
              </a:spcAft>
              <a:buNone/>
              <a:defRPr b="0" i="0" sz="1400" u="none" cap="none" strike="noStrike">
                <a:solidFill>
                  <a:schemeClr val="lt1"/>
                </a:solidFill>
                <a:latin typeface="Tahoma"/>
                <a:ea typeface="Tahoma"/>
                <a:cs typeface="Tahoma"/>
                <a:sym typeface="Tahoma"/>
              </a:defRPr>
            </a:lvl7pPr>
            <a:lvl8pPr indent="0" lvl="7" marL="0" marR="0" algn="r">
              <a:spcBef>
                <a:spcPts val="0"/>
              </a:spcBef>
              <a:spcAft>
                <a:spcPts val="0"/>
              </a:spcAft>
              <a:buNone/>
              <a:defRPr b="0" i="0" sz="1400" u="none" cap="none" strike="noStrike">
                <a:solidFill>
                  <a:schemeClr val="lt1"/>
                </a:solidFill>
                <a:latin typeface="Tahoma"/>
                <a:ea typeface="Tahoma"/>
                <a:cs typeface="Tahoma"/>
                <a:sym typeface="Tahoma"/>
              </a:defRPr>
            </a:lvl8pPr>
            <a:lvl9pPr indent="0" lvl="8" marL="0" marR="0" algn="r">
              <a:spcBef>
                <a:spcPts val="0"/>
              </a:spcBef>
              <a:spcAft>
                <a:spcPts val="0"/>
              </a:spcAft>
              <a:buNone/>
              <a:defRPr b="0" i="0" sz="1400" u="none" cap="none" strike="noStrik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www.forbes.com/forbes/2007/0507/052.html#4b9538ca47d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www.researchgate.net/publication/273895436_Tencent_and_Facebook_Data_Validate_Metcalfe's_La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447/647</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Physical Networking</a:t>
            </a:r>
            <a:endParaRPr/>
          </a:p>
        </p:txBody>
      </p:sp>
      <p:pic>
        <p:nvPicPr>
          <p:cNvPr id="62" name="Google Shape;62;p14"/>
          <p:cNvPicPr preferRelativeResize="0"/>
          <p:nvPr/>
        </p:nvPicPr>
        <p:blipFill>
          <a:blip r:embed="rId3">
            <a:alphaModFix/>
          </a:blip>
          <a:stretch>
            <a:fillRect/>
          </a:stretch>
        </p:blipFill>
        <p:spPr>
          <a:xfrm>
            <a:off x="3540274" y="327875"/>
            <a:ext cx="2063450" cy="1547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Ethernet	</a:t>
            </a:r>
            <a:endParaRPr>
              <a:solidFill>
                <a:srgbClr val="000000"/>
              </a:solidFill>
            </a:endParaRPr>
          </a:p>
        </p:txBody>
      </p:sp>
      <p:sp>
        <p:nvSpPr>
          <p:cNvPr id="116" name="Google Shape;116;p23"/>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1920"/>
              <a:buChar char="●"/>
            </a:pPr>
            <a:r>
              <a:rPr lang="en">
                <a:solidFill>
                  <a:srgbClr val="000000"/>
                </a:solidFill>
              </a:rPr>
              <a:t>95% of the world market</a:t>
            </a:r>
            <a:endParaRPr>
              <a:solidFill>
                <a:srgbClr val="000000"/>
              </a:solidFill>
            </a:endParaRPr>
          </a:p>
          <a:p>
            <a:pPr indent="-317500" lvl="1" marL="914400" rtl="0" algn="l">
              <a:lnSpc>
                <a:spcPct val="90000"/>
              </a:lnSpc>
              <a:spcBef>
                <a:spcPts val="0"/>
              </a:spcBef>
              <a:spcAft>
                <a:spcPts val="0"/>
              </a:spcAft>
              <a:buClr>
                <a:srgbClr val="000000"/>
              </a:buClr>
              <a:buSzPts val="1400"/>
              <a:buChar char="○"/>
            </a:pPr>
            <a:r>
              <a:rPr lang="en">
                <a:solidFill>
                  <a:srgbClr val="000000"/>
                </a:solidFill>
              </a:rPr>
              <a:t>Bob Metcalfe’s Ph.D dissertation at MIT</a:t>
            </a:r>
            <a:endParaRPr>
              <a:solidFill>
                <a:srgbClr val="000000"/>
              </a:solidFill>
            </a:endParaRPr>
          </a:p>
          <a:p>
            <a:pPr indent="-342900" lvl="0" marL="342900" rtl="0" algn="l">
              <a:lnSpc>
                <a:spcPct val="90000"/>
              </a:lnSpc>
              <a:spcBef>
                <a:spcPts val="0"/>
              </a:spcBef>
              <a:spcAft>
                <a:spcPts val="0"/>
              </a:spcAft>
              <a:buClr>
                <a:srgbClr val="000000"/>
              </a:buClr>
              <a:buSzPts val="1920"/>
              <a:buChar char="●"/>
            </a:pPr>
            <a:r>
              <a:rPr lang="en">
                <a:solidFill>
                  <a:srgbClr val="000000"/>
                </a:solidFill>
              </a:rPr>
              <a:t>CSMA/CD Model</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Carrier Sense</a:t>
            </a:r>
            <a:endParaRPr>
              <a:solidFill>
                <a:srgbClr val="000000"/>
              </a:solidFill>
            </a:endParaRPr>
          </a:p>
          <a:p>
            <a:pPr indent="-228600" lvl="2" marL="1143000" rtl="0" algn="l">
              <a:lnSpc>
                <a:spcPct val="90000"/>
              </a:lnSpc>
              <a:spcBef>
                <a:spcPts val="480"/>
              </a:spcBef>
              <a:spcAft>
                <a:spcPts val="0"/>
              </a:spcAft>
              <a:buClr>
                <a:srgbClr val="000000"/>
              </a:buClr>
              <a:buSzPts val="1200"/>
              <a:buChar char="■"/>
            </a:pPr>
            <a:r>
              <a:rPr lang="en">
                <a:solidFill>
                  <a:srgbClr val="000000"/>
                </a:solidFill>
              </a:rPr>
              <a:t>See if anyone is talking before talking</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Multiple Access</a:t>
            </a:r>
            <a:endParaRPr>
              <a:solidFill>
                <a:srgbClr val="000000"/>
              </a:solidFill>
            </a:endParaRPr>
          </a:p>
          <a:p>
            <a:pPr indent="-228600" lvl="2" marL="1143000" rtl="0" algn="l">
              <a:lnSpc>
                <a:spcPct val="90000"/>
              </a:lnSpc>
              <a:spcBef>
                <a:spcPts val="480"/>
              </a:spcBef>
              <a:spcAft>
                <a:spcPts val="0"/>
              </a:spcAft>
              <a:buClr>
                <a:srgbClr val="000000"/>
              </a:buClr>
              <a:buSzPts val="1200"/>
              <a:buChar char="■"/>
            </a:pPr>
            <a:r>
              <a:rPr lang="en">
                <a:solidFill>
                  <a:srgbClr val="000000"/>
                </a:solidFill>
              </a:rPr>
              <a:t>Anyone can talk – no tokens</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Collision Detection</a:t>
            </a:r>
            <a:endParaRPr>
              <a:solidFill>
                <a:srgbClr val="000000"/>
              </a:solidFill>
            </a:endParaRPr>
          </a:p>
          <a:p>
            <a:pPr indent="-228600" lvl="2" marL="1143000" rtl="0" algn="l">
              <a:lnSpc>
                <a:spcPct val="90000"/>
              </a:lnSpc>
              <a:spcBef>
                <a:spcPts val="480"/>
              </a:spcBef>
              <a:spcAft>
                <a:spcPts val="0"/>
              </a:spcAft>
              <a:buClr>
                <a:srgbClr val="000000"/>
              </a:buClr>
              <a:buSzPts val="1200"/>
              <a:buChar char="■"/>
            </a:pPr>
            <a:r>
              <a:rPr lang="en">
                <a:solidFill>
                  <a:srgbClr val="000000"/>
                </a:solidFill>
              </a:rPr>
              <a:t>Did I interrupt someone else?</a:t>
            </a:r>
            <a:endParaRPr>
              <a:solidFill>
                <a:srgbClr val="000000"/>
              </a:solidFill>
            </a:endParaRPr>
          </a:p>
          <a:p>
            <a:pPr indent="-342900" lvl="0" marL="457200" rtl="0" algn="l">
              <a:lnSpc>
                <a:spcPct val="90000"/>
              </a:lnSpc>
              <a:spcBef>
                <a:spcPts val="480"/>
              </a:spcBef>
              <a:spcAft>
                <a:spcPts val="0"/>
              </a:spcAft>
              <a:buClr>
                <a:srgbClr val="000000"/>
              </a:buClr>
              <a:buSzPts val="1800"/>
              <a:buChar char="●"/>
            </a:pPr>
            <a:r>
              <a:rPr lang="en">
                <a:solidFill>
                  <a:srgbClr val="000000"/>
                </a:solidFill>
              </a:rPr>
              <a:t>Less important now with Point-to-Point switches</a:t>
            </a:r>
            <a:endParaRPr>
              <a:solidFill>
                <a:srgbClr val="000000"/>
              </a:solidFill>
            </a:endParaRPr>
          </a:p>
          <a:p>
            <a:pPr indent="-317500" lvl="1" marL="914400" rtl="0" algn="l">
              <a:lnSpc>
                <a:spcPct val="90000"/>
              </a:lnSpc>
              <a:spcBef>
                <a:spcPts val="480"/>
              </a:spcBef>
              <a:spcAft>
                <a:spcPts val="0"/>
              </a:spcAft>
              <a:buClr>
                <a:srgbClr val="000000"/>
              </a:buClr>
              <a:buSzPts val="1400"/>
              <a:buChar char="○"/>
            </a:pPr>
            <a:r>
              <a:rPr lang="en">
                <a:solidFill>
                  <a:srgbClr val="000000"/>
                </a:solidFill>
              </a:rPr>
              <a:t>ARP</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2152189" y="517588"/>
            <a:ext cx="4839625" cy="4108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Ethernet topology</a:t>
            </a:r>
            <a:endParaRPr>
              <a:solidFill>
                <a:srgbClr val="000000"/>
              </a:solidFill>
            </a:endParaRPr>
          </a:p>
        </p:txBody>
      </p:sp>
      <p:sp>
        <p:nvSpPr>
          <p:cNvPr id="127" name="Google Shape;127;p25"/>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Branching bus with no loops</a:t>
            </a:r>
            <a:endParaRPr>
              <a:solidFill>
                <a:srgbClr val="000000"/>
              </a:solidFill>
            </a:endParaRPr>
          </a:p>
        </p:txBody>
      </p:sp>
      <p:pic>
        <p:nvPicPr>
          <p:cNvPr descr="\\unrnas\macusers\dahl\Shared\My Dropbox\utpswitch.jpg" id="128" name="Google Shape;128;p25"/>
          <p:cNvPicPr preferRelativeResize="0"/>
          <p:nvPr/>
        </p:nvPicPr>
        <p:blipFill rotWithShape="1">
          <a:blip r:embed="rId3">
            <a:alphaModFix/>
          </a:blip>
          <a:srcRect b="0" l="0" r="0" t="0"/>
          <a:stretch/>
        </p:blipFill>
        <p:spPr>
          <a:xfrm>
            <a:off x="762000" y="2228850"/>
            <a:ext cx="5393725" cy="205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Packet Types</a:t>
            </a:r>
            <a:endParaRPr>
              <a:solidFill>
                <a:srgbClr val="000000"/>
              </a:solidFill>
            </a:endParaRPr>
          </a:p>
        </p:txBody>
      </p:sp>
      <p:sp>
        <p:nvSpPr>
          <p:cNvPr id="134" name="Google Shape;134;p26"/>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rgbClr val="000000"/>
              </a:buClr>
              <a:buSzPts val="1540"/>
              <a:buChar char="○"/>
            </a:pPr>
            <a:r>
              <a:rPr lang="en">
                <a:solidFill>
                  <a:srgbClr val="000000"/>
                </a:solidFill>
              </a:rPr>
              <a:t>Unicast		Single host</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Multicast	Group of hosts</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Broadcast	All hosts on a segment</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Broadcast domain: the set of hosts that receive packets destined for the hardware broadcast address</a:t>
            </a:r>
            <a:endParaRPr>
              <a:solidFill>
                <a:srgbClr val="000000"/>
              </a:solidFill>
            </a:endParaRPr>
          </a:p>
          <a:p>
            <a:pPr indent="-317500" lvl="1" marL="914400" rtl="0" algn="l">
              <a:spcBef>
                <a:spcPts val="640"/>
              </a:spcBef>
              <a:spcAft>
                <a:spcPts val="0"/>
              </a:spcAft>
              <a:buClr>
                <a:srgbClr val="000000"/>
              </a:buClr>
              <a:buSzPts val="1400"/>
              <a:buChar char="○"/>
            </a:pPr>
            <a:r>
              <a:rPr lang="en">
                <a:solidFill>
                  <a:srgbClr val="000000"/>
                </a:solidFill>
              </a:rPr>
              <a:t>172.20.195.0/24</a:t>
            </a:r>
            <a:endParaRPr>
              <a:solidFill>
                <a:srgbClr val="000000"/>
              </a:solidFill>
            </a:endParaRPr>
          </a:p>
          <a:p>
            <a:pPr indent="-317500" lvl="1" marL="914400" rtl="0" algn="l">
              <a:spcBef>
                <a:spcPts val="640"/>
              </a:spcBef>
              <a:spcAft>
                <a:spcPts val="0"/>
              </a:spcAft>
              <a:buClr>
                <a:srgbClr val="000000"/>
              </a:buClr>
              <a:buSzPts val="1400"/>
              <a:buChar char="○"/>
            </a:pPr>
            <a:r>
              <a:rPr lang="en">
                <a:solidFill>
                  <a:srgbClr val="000000"/>
                </a:solidFill>
              </a:rPr>
              <a:t>Gateway: 172.20.195.1</a:t>
            </a:r>
            <a:endParaRPr>
              <a:solidFill>
                <a:srgbClr val="000000"/>
              </a:solidFill>
            </a:endParaRPr>
          </a:p>
          <a:p>
            <a:pPr indent="-317500" lvl="1" marL="914400" rtl="0" algn="l">
              <a:spcBef>
                <a:spcPts val="640"/>
              </a:spcBef>
              <a:spcAft>
                <a:spcPts val="0"/>
              </a:spcAft>
              <a:buClr>
                <a:srgbClr val="000000"/>
              </a:buClr>
              <a:buSzPts val="1400"/>
              <a:buChar char="○"/>
            </a:pPr>
            <a:r>
              <a:rPr lang="en">
                <a:solidFill>
                  <a:srgbClr val="000000"/>
                </a:solidFill>
              </a:rPr>
              <a:t>Broadcast: 172.20.195.255</a:t>
            </a:r>
            <a:endParaRPr>
              <a:solidFill>
                <a:srgbClr val="000000"/>
              </a:solidFill>
            </a:endParaRPr>
          </a:p>
          <a:p>
            <a:pPr indent="-317500" lvl="1" marL="914400" rtl="0" algn="l">
              <a:spcBef>
                <a:spcPts val="640"/>
              </a:spcBef>
              <a:spcAft>
                <a:spcPts val="0"/>
              </a:spcAft>
              <a:buClr>
                <a:srgbClr val="000000"/>
              </a:buClr>
              <a:buSzPts val="1400"/>
              <a:buChar char="○"/>
            </a:pPr>
            <a:r>
              <a:rPr lang="en">
                <a:solidFill>
                  <a:srgbClr val="000000"/>
                </a:solidFill>
              </a:rPr>
              <a:t>8 bit host network = 256 - 2</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UTP Unshielded twisted pair </a:t>
            </a:r>
            <a:endParaRPr>
              <a:solidFill>
                <a:srgbClr val="000000"/>
              </a:solidFill>
            </a:endParaRPr>
          </a:p>
        </p:txBody>
      </p:sp>
      <p:sp>
        <p:nvSpPr>
          <p:cNvPr id="140" name="Google Shape;140;p27"/>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TIA/EIA-568A RJ-45 Wiring Standard</a:t>
            </a:r>
            <a:endParaRPr>
              <a:solidFill>
                <a:srgbClr val="000000"/>
              </a:solidFill>
            </a:endParaRPr>
          </a:p>
          <a:p>
            <a:pPr indent="-342900" lvl="0" marL="342900" rtl="0" algn="l">
              <a:spcBef>
                <a:spcPts val="640"/>
              </a:spcBef>
              <a:spcAft>
                <a:spcPts val="0"/>
              </a:spcAft>
              <a:buSzPts val="1920"/>
              <a:buNone/>
            </a:pPr>
            <a:r>
              <a:rPr lang="en">
                <a:solidFill>
                  <a:srgbClr val="000000"/>
                </a:solidFill>
              </a:rPr>
              <a:t>Pair  	Colors		Pins</a:t>
            </a:r>
            <a:endParaRPr>
              <a:solidFill>
                <a:srgbClr val="000000"/>
              </a:solidFill>
            </a:endParaRPr>
          </a:p>
          <a:p>
            <a:pPr indent="-342900" lvl="0" marL="342900" rtl="0" algn="l">
              <a:spcBef>
                <a:spcPts val="640"/>
              </a:spcBef>
              <a:spcAft>
                <a:spcPts val="0"/>
              </a:spcAft>
              <a:buSzPts val="1920"/>
              <a:buNone/>
            </a:pPr>
            <a:r>
              <a:rPr lang="en">
                <a:solidFill>
                  <a:srgbClr val="000000"/>
                </a:solidFill>
              </a:rPr>
              <a:t> 1		White/Blue	 	 5/4</a:t>
            </a:r>
            <a:endParaRPr>
              <a:solidFill>
                <a:srgbClr val="000000"/>
              </a:solidFill>
            </a:endParaRPr>
          </a:p>
          <a:p>
            <a:pPr indent="-342900" lvl="0" marL="342900" rtl="0" algn="l">
              <a:spcBef>
                <a:spcPts val="640"/>
              </a:spcBef>
              <a:spcAft>
                <a:spcPts val="0"/>
              </a:spcAft>
              <a:buSzPts val="1920"/>
              <a:buNone/>
            </a:pPr>
            <a:r>
              <a:rPr lang="en">
                <a:solidFill>
                  <a:srgbClr val="000000"/>
                </a:solidFill>
              </a:rPr>
              <a:t> 2		White/Orange	 3/6</a:t>
            </a:r>
            <a:endParaRPr>
              <a:solidFill>
                <a:srgbClr val="000000"/>
              </a:solidFill>
            </a:endParaRPr>
          </a:p>
          <a:p>
            <a:pPr indent="-342900" lvl="0" marL="342900" rtl="0" algn="l">
              <a:spcBef>
                <a:spcPts val="640"/>
              </a:spcBef>
              <a:spcAft>
                <a:spcPts val="0"/>
              </a:spcAft>
              <a:buSzPts val="1920"/>
              <a:buNone/>
            </a:pPr>
            <a:r>
              <a:rPr lang="en">
                <a:solidFill>
                  <a:srgbClr val="000000"/>
                </a:solidFill>
              </a:rPr>
              <a:t> 3		White/Green	 	 1/2</a:t>
            </a:r>
            <a:endParaRPr>
              <a:solidFill>
                <a:srgbClr val="000000"/>
              </a:solidFill>
            </a:endParaRPr>
          </a:p>
          <a:p>
            <a:pPr indent="-342900" lvl="0" marL="342900" rtl="0" algn="l">
              <a:spcBef>
                <a:spcPts val="640"/>
              </a:spcBef>
              <a:spcAft>
                <a:spcPts val="0"/>
              </a:spcAft>
              <a:buSzPts val="1920"/>
              <a:buNone/>
            </a:pPr>
            <a:r>
              <a:rPr lang="en">
                <a:solidFill>
                  <a:srgbClr val="000000"/>
                </a:solidFill>
              </a:rPr>
              <a:t> 4		White/Brown	 	 7/8</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Gigabit and up require all 4 pairs</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8"/>
          <p:cNvPicPr preferRelativeResize="0"/>
          <p:nvPr/>
        </p:nvPicPr>
        <p:blipFill>
          <a:blip r:embed="rId3">
            <a:alphaModFix/>
          </a:blip>
          <a:stretch>
            <a:fillRect/>
          </a:stretch>
        </p:blipFill>
        <p:spPr>
          <a:xfrm>
            <a:off x="912825" y="1152474"/>
            <a:ext cx="7318350" cy="312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Optical Fiber</a:t>
            </a:r>
            <a:endParaRPr>
              <a:solidFill>
                <a:srgbClr val="000000"/>
              </a:solidFill>
            </a:endParaRPr>
          </a:p>
        </p:txBody>
      </p:sp>
      <p:sp>
        <p:nvSpPr>
          <p:cNvPr id="151" name="Google Shape;151;p29"/>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Used in cases where copper is not adequate</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Carries signal further than copper</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Resistant to electrical interference</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Types of fiber:</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Multi-mode: multiple rays of light - LEDs</a:t>
            </a:r>
            <a:endParaRPr>
              <a:solidFill>
                <a:srgbClr val="000000"/>
              </a:solidFill>
            </a:endParaRPr>
          </a:p>
          <a:p>
            <a:pPr indent="-317500" lvl="2" marL="1371600" rtl="0" algn="l">
              <a:spcBef>
                <a:spcPts val="560"/>
              </a:spcBef>
              <a:spcAft>
                <a:spcPts val="0"/>
              </a:spcAft>
              <a:buClr>
                <a:srgbClr val="000000"/>
              </a:buClr>
              <a:buSzPts val="1400"/>
              <a:buChar char="■"/>
            </a:pPr>
            <a:r>
              <a:rPr lang="en">
                <a:solidFill>
                  <a:srgbClr val="000000"/>
                </a:solidFill>
              </a:rPr>
              <a:t>850 nm and 1300 nm wavelengths</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Single mode: expensive endpoints - Lasers</a:t>
            </a:r>
            <a:endParaRPr>
              <a:solidFill>
                <a:srgbClr val="000000"/>
              </a:solidFill>
            </a:endParaRPr>
          </a:p>
          <a:p>
            <a:pPr indent="-317500" lvl="2" marL="1371600" rtl="0" algn="l">
              <a:spcBef>
                <a:spcPts val="560"/>
              </a:spcBef>
              <a:spcAft>
                <a:spcPts val="0"/>
              </a:spcAft>
              <a:buClr>
                <a:srgbClr val="000000"/>
              </a:buClr>
              <a:buSzPts val="1400"/>
              <a:buChar char="■"/>
            </a:pPr>
            <a:r>
              <a:rPr lang="en">
                <a:solidFill>
                  <a:srgbClr val="000000"/>
                </a:solidFill>
              </a:rPr>
              <a:t>1310 or 1550 nm wavelengths</a:t>
            </a:r>
            <a:endParaRPr>
              <a:solidFill>
                <a:srgbClr val="000000"/>
              </a:solidFill>
            </a:endParaRPr>
          </a:p>
          <a:p>
            <a:pPr indent="-342900" lvl="0" marL="457200" rtl="0" algn="l">
              <a:spcBef>
                <a:spcPts val="560"/>
              </a:spcBef>
              <a:spcAft>
                <a:spcPts val="0"/>
              </a:spcAft>
              <a:buClr>
                <a:srgbClr val="000000"/>
              </a:buClr>
              <a:buSzPts val="1800"/>
              <a:buChar char="●"/>
            </a:pPr>
            <a:r>
              <a:rPr lang="en">
                <a:solidFill>
                  <a:srgbClr val="000000"/>
                </a:solidFill>
              </a:rPr>
              <a:t>Coarse wavelength division multiplexing</a:t>
            </a:r>
            <a:endParaRPr>
              <a:solidFill>
                <a:srgbClr val="000000"/>
              </a:solidFill>
            </a:endParaRPr>
          </a:p>
          <a:p>
            <a:pPr indent="-317500" lvl="1" marL="914400" rtl="0" algn="l">
              <a:spcBef>
                <a:spcPts val="560"/>
              </a:spcBef>
              <a:spcAft>
                <a:spcPts val="0"/>
              </a:spcAft>
              <a:buClr>
                <a:srgbClr val="000000"/>
              </a:buClr>
              <a:buSzPts val="1400"/>
              <a:buChar char="○"/>
            </a:pPr>
            <a:r>
              <a:rPr lang="en">
                <a:solidFill>
                  <a:srgbClr val="000000"/>
                </a:solidFill>
              </a:rPr>
              <a:t>Uses multiple wavelengths of light</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Optical Fiber</a:t>
            </a:r>
            <a:endParaRPr/>
          </a:p>
        </p:txBody>
      </p:sp>
      <p:sp>
        <p:nvSpPr>
          <p:cNvPr id="157" name="Google Shape;157;p30"/>
          <p:cNvSpPr txBox="1"/>
          <p:nvPr>
            <p:ph idx="1" type="body"/>
          </p:nvPr>
        </p:nvSpPr>
        <p:spPr>
          <a:xfrm>
            <a:off x="311700" y="1152475"/>
            <a:ext cx="4260300" cy="172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 30 types of connectors</a:t>
            </a:r>
            <a:endParaRPr/>
          </a:p>
          <a:p>
            <a:pPr indent="-317500" lvl="1" marL="914400" rtl="0" algn="l">
              <a:spcBef>
                <a:spcPts val="0"/>
              </a:spcBef>
              <a:spcAft>
                <a:spcPts val="0"/>
              </a:spcAft>
              <a:buSzPts val="1400"/>
              <a:buChar char="○"/>
            </a:pPr>
            <a:r>
              <a:rPr lang="en"/>
              <a:t>SFP+ - 10Gb</a:t>
            </a:r>
            <a:endParaRPr/>
          </a:p>
          <a:p>
            <a:pPr indent="-317500" lvl="1" marL="914400" rtl="0" algn="l">
              <a:spcBef>
                <a:spcPts val="0"/>
              </a:spcBef>
              <a:spcAft>
                <a:spcPts val="0"/>
              </a:spcAft>
              <a:buSzPts val="1400"/>
              <a:buChar char="○"/>
            </a:pPr>
            <a:r>
              <a:rPr lang="en"/>
              <a:t>SFP28 - 25Gb</a:t>
            </a:r>
            <a:endParaRPr/>
          </a:p>
          <a:p>
            <a:pPr indent="-317500" lvl="1" marL="914400" rtl="0" algn="l">
              <a:spcBef>
                <a:spcPts val="0"/>
              </a:spcBef>
              <a:spcAft>
                <a:spcPts val="0"/>
              </a:spcAft>
              <a:buSzPts val="1400"/>
              <a:buChar char="○"/>
            </a:pPr>
            <a:r>
              <a:rPr lang="en"/>
              <a:t>SFP56 - 50Gb</a:t>
            </a:r>
            <a:endParaRPr/>
          </a:p>
          <a:p>
            <a:pPr indent="-317500" lvl="1" marL="914400" rtl="0" algn="l">
              <a:spcBef>
                <a:spcPts val="0"/>
              </a:spcBef>
              <a:spcAft>
                <a:spcPts val="0"/>
              </a:spcAft>
              <a:buSzPts val="1400"/>
              <a:buChar char="○"/>
            </a:pPr>
            <a:r>
              <a:rPr lang="en"/>
              <a:t>SFP112 - 100Gb</a:t>
            </a:r>
            <a:endParaRPr/>
          </a:p>
        </p:txBody>
      </p:sp>
      <p:pic>
        <p:nvPicPr>
          <p:cNvPr id="158" name="Google Shape;158;p30"/>
          <p:cNvPicPr preferRelativeResize="0"/>
          <p:nvPr/>
        </p:nvPicPr>
        <p:blipFill>
          <a:blip r:embed="rId3">
            <a:alphaModFix/>
          </a:blip>
          <a:stretch>
            <a:fillRect/>
          </a:stretch>
        </p:blipFill>
        <p:spPr>
          <a:xfrm>
            <a:off x="0" y="2873102"/>
            <a:ext cx="9144000" cy="2270396"/>
          </a:xfrm>
          <a:prstGeom prst="rect">
            <a:avLst/>
          </a:prstGeom>
          <a:noFill/>
          <a:ln>
            <a:noFill/>
          </a:ln>
        </p:spPr>
      </p:pic>
      <p:sp>
        <p:nvSpPr>
          <p:cNvPr id="159" name="Google Shape;159;p30"/>
          <p:cNvSpPr txBox="1"/>
          <p:nvPr>
            <p:ph idx="1" type="body"/>
          </p:nvPr>
        </p:nvSpPr>
        <p:spPr>
          <a:xfrm>
            <a:off x="2288625" y="1152475"/>
            <a:ext cx="4260300" cy="1720500"/>
          </a:xfrm>
          <a:prstGeom prst="rect">
            <a:avLst/>
          </a:prstGeom>
        </p:spPr>
        <p:txBody>
          <a:bodyPr anchorCtr="0" anchor="t" bIns="91425" lIns="91425" spcFirstLastPara="1" rIns="91425" wrap="square" tIns="91425">
            <a:noAutofit/>
          </a:bodyPr>
          <a:lstStyle/>
          <a:p>
            <a:pPr indent="-342900" lvl="8" marL="4114800" rtl="0" algn="l">
              <a:spcBef>
                <a:spcPts val="0"/>
              </a:spcBef>
              <a:spcAft>
                <a:spcPts val="0"/>
              </a:spcAft>
              <a:buClr>
                <a:schemeClr val="lt1"/>
              </a:buClr>
              <a:buSzPts val="1800"/>
              <a:buChar char="■"/>
            </a:pPr>
            <a:r>
              <a:t/>
            </a:r>
            <a:endParaRPr sz="1800">
              <a:solidFill>
                <a:schemeClr val="lt1"/>
              </a:solidFill>
            </a:endParaRPr>
          </a:p>
          <a:p>
            <a:pPr indent="-317500" lvl="1" marL="914400" rtl="0" algn="l">
              <a:spcBef>
                <a:spcPts val="0"/>
              </a:spcBef>
              <a:spcAft>
                <a:spcPts val="0"/>
              </a:spcAft>
              <a:buSzPts val="1400"/>
              <a:buChar char="○"/>
            </a:pPr>
            <a:r>
              <a:rPr lang="en"/>
              <a:t>Q</a:t>
            </a:r>
            <a:r>
              <a:rPr lang="en"/>
              <a:t>SFP+ - 40Gb</a:t>
            </a:r>
            <a:endParaRPr/>
          </a:p>
          <a:p>
            <a:pPr indent="-317500" lvl="1" marL="914400" rtl="0" algn="l">
              <a:spcBef>
                <a:spcPts val="0"/>
              </a:spcBef>
              <a:spcAft>
                <a:spcPts val="0"/>
              </a:spcAft>
              <a:buSzPts val="1400"/>
              <a:buChar char="○"/>
            </a:pPr>
            <a:r>
              <a:rPr lang="en"/>
              <a:t>QSFP28 - 100Gb</a:t>
            </a:r>
            <a:endParaRPr/>
          </a:p>
          <a:p>
            <a:pPr indent="-317500" lvl="1" marL="914400" rtl="0" algn="l">
              <a:spcBef>
                <a:spcPts val="0"/>
              </a:spcBef>
              <a:spcAft>
                <a:spcPts val="0"/>
              </a:spcAft>
              <a:buSzPts val="1400"/>
              <a:buChar char="○"/>
            </a:pPr>
            <a:r>
              <a:rPr lang="en"/>
              <a:t>QSFP56 - 200Gb</a:t>
            </a:r>
            <a:endParaRPr/>
          </a:p>
          <a:p>
            <a:pPr indent="-317500" lvl="1" marL="914400" rtl="0" algn="l">
              <a:spcBef>
                <a:spcPts val="0"/>
              </a:spcBef>
              <a:spcAft>
                <a:spcPts val="0"/>
              </a:spcAft>
              <a:buSzPts val="1400"/>
              <a:buChar char="○"/>
            </a:pPr>
            <a:r>
              <a:rPr lang="en"/>
              <a:t>QSFP112 - 400Gb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Ethernet connection and expansion</a:t>
            </a:r>
            <a:endParaRPr>
              <a:solidFill>
                <a:srgbClr val="000000"/>
              </a:solidFill>
            </a:endParaRPr>
          </a:p>
        </p:txBody>
      </p:sp>
      <p:sp>
        <p:nvSpPr>
          <p:cNvPr id="165" name="Google Shape;165;p31"/>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000000"/>
              </a:buClr>
              <a:buSzPts val="1800"/>
              <a:buChar char="●"/>
            </a:pPr>
            <a:r>
              <a:rPr lang="en">
                <a:solidFill>
                  <a:schemeClr val="dk1"/>
                </a:solidFill>
              </a:rPr>
              <a:t>Hubs (Repeaters) </a:t>
            </a:r>
            <a:r>
              <a:rPr lang="en">
                <a:solidFill>
                  <a:srgbClr val="000000"/>
                </a:solidFill>
              </a:rPr>
              <a:t>- Layer 1 – Physical</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10 Mb/s 	4 hubs max</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100 Mb/s 	2 hubs max</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1 Gb/s 	1 hub max</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Switches – Layer 2 – Data link</a:t>
            </a:r>
            <a:endParaRPr>
              <a:solidFill>
                <a:srgbClr val="000000"/>
              </a:solidFill>
            </a:endParaRPr>
          </a:p>
          <a:p>
            <a:pPr indent="-317500" lvl="1" marL="914400" rtl="0" algn="l">
              <a:spcBef>
                <a:spcPts val="640"/>
              </a:spcBef>
              <a:spcAft>
                <a:spcPts val="0"/>
              </a:spcAft>
              <a:buClr>
                <a:srgbClr val="000000"/>
              </a:buClr>
              <a:buSzPts val="1400"/>
              <a:buChar char="○"/>
            </a:pPr>
            <a:r>
              <a:rPr lang="en">
                <a:solidFill>
                  <a:srgbClr val="000000"/>
                </a:solidFill>
              </a:rPr>
              <a:t>Ethernet Frames and ARP</a:t>
            </a:r>
            <a:endParaRPr>
              <a:solidFill>
                <a:srgbClr val="000000"/>
              </a:solidFill>
            </a:endParaRPr>
          </a:p>
          <a:p>
            <a:pPr indent="-326390" lvl="0" marL="457200" rtl="0" algn="l">
              <a:spcBef>
                <a:spcPts val="560"/>
              </a:spcBef>
              <a:spcAft>
                <a:spcPts val="0"/>
              </a:spcAft>
              <a:buClr>
                <a:srgbClr val="000000"/>
              </a:buClr>
              <a:buSzPts val="1540"/>
              <a:buChar char="●"/>
            </a:pPr>
            <a:r>
              <a:rPr lang="en">
                <a:solidFill>
                  <a:srgbClr val="000000"/>
                </a:solidFill>
              </a:rPr>
              <a:t>Routers – Layer 3 – Network</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Connects different network types</a:t>
            </a:r>
            <a:endParaRPr>
              <a:solidFill>
                <a:srgbClr val="000000"/>
              </a:solidFill>
            </a:endParaRPr>
          </a:p>
        </p:txBody>
      </p:sp>
      <p:pic>
        <p:nvPicPr>
          <p:cNvPr id="166" name="Google Shape;166;p31"/>
          <p:cNvPicPr preferRelativeResize="0"/>
          <p:nvPr/>
        </p:nvPicPr>
        <p:blipFill>
          <a:blip r:embed="rId3">
            <a:alphaModFix/>
          </a:blip>
          <a:stretch>
            <a:fillRect/>
          </a:stretch>
        </p:blipFill>
        <p:spPr>
          <a:xfrm>
            <a:off x="4432050" y="1807150"/>
            <a:ext cx="4353851" cy="253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2"/>
          <p:cNvPicPr preferRelativeResize="0"/>
          <p:nvPr/>
        </p:nvPicPr>
        <p:blipFill>
          <a:blip r:embed="rId3">
            <a:alphaModFix/>
          </a:blip>
          <a:stretch>
            <a:fillRect/>
          </a:stretch>
        </p:blipFill>
        <p:spPr>
          <a:xfrm>
            <a:off x="625375" y="1026212"/>
            <a:ext cx="6926700" cy="309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915483" y="0"/>
            <a:ext cx="7313033"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Bridge</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Forwarded</a:t>
            </a:r>
            <a:r>
              <a:rPr lang="en"/>
              <a:t>—The frame is sent only onto the LAN segment where the destination is located. The bridge examines the source MAC address fields to find specific device locations.</a:t>
            </a:r>
            <a:endParaRPr/>
          </a:p>
          <a:p>
            <a:pPr indent="0" lvl="0" marL="0" rtl="0" algn="l">
              <a:spcBef>
                <a:spcPts val="1600"/>
              </a:spcBef>
              <a:spcAft>
                <a:spcPts val="0"/>
              </a:spcAft>
              <a:buNone/>
            </a:pPr>
            <a:r>
              <a:rPr lang="en"/>
              <a:t>• </a:t>
            </a:r>
            <a:r>
              <a:rPr b="1" lang="en"/>
              <a:t>Filtered</a:t>
            </a:r>
            <a:r>
              <a:rPr lang="en"/>
              <a:t>—The frame is dropped by the bridge. No message is sent back to the source.</a:t>
            </a:r>
            <a:endParaRPr/>
          </a:p>
          <a:p>
            <a:pPr indent="0" lvl="0" marL="0" rtl="0" algn="l">
              <a:spcBef>
                <a:spcPts val="1600"/>
              </a:spcBef>
              <a:spcAft>
                <a:spcPts val="1600"/>
              </a:spcAft>
              <a:buNone/>
            </a:pPr>
            <a:r>
              <a:rPr lang="en"/>
              <a:t>• </a:t>
            </a:r>
            <a:r>
              <a:rPr b="1" lang="en"/>
              <a:t>Flooded</a:t>
            </a:r>
            <a:r>
              <a:rPr lang="en"/>
              <a:t>—The frame is sent to every LAN segment attached to the bridge. This is done for broadcast and multicast traffic.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4"/>
          <p:cNvPicPr preferRelativeResize="0"/>
          <p:nvPr/>
        </p:nvPicPr>
        <p:blipFill>
          <a:blip r:embed="rId3">
            <a:alphaModFix/>
          </a:blip>
          <a:stretch>
            <a:fillRect/>
          </a:stretch>
        </p:blipFill>
        <p:spPr>
          <a:xfrm>
            <a:off x="1975201" y="288175"/>
            <a:ext cx="5193600" cy="4280700"/>
          </a:xfrm>
          <a:prstGeom prst="rect">
            <a:avLst/>
          </a:prstGeom>
          <a:noFill/>
          <a:ln>
            <a:noFill/>
          </a:ln>
        </p:spPr>
      </p:pic>
      <p:sp>
        <p:nvSpPr>
          <p:cNvPr id="183" name="Google Shape;183;p34"/>
          <p:cNvSpPr txBox="1"/>
          <p:nvPr/>
        </p:nvSpPr>
        <p:spPr>
          <a:xfrm>
            <a:off x="783050" y="4664500"/>
            <a:ext cx="70953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CCNA 200-301 Portable Command Guide, 5th Edition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VLANs</a:t>
            </a:r>
            <a:endParaRPr>
              <a:solidFill>
                <a:srgbClr val="000000"/>
              </a:solidFill>
            </a:endParaRPr>
          </a:p>
        </p:txBody>
      </p:sp>
      <p:sp>
        <p:nvSpPr>
          <p:cNvPr id="189" name="Google Shape;189;p35"/>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Virtual Local Area Networks</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VLAN is a group of ports that belong to the same logical segment</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Allows us to isolate traffic on the same switch</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6"/>
          <p:cNvPicPr preferRelativeResize="0"/>
          <p:nvPr/>
        </p:nvPicPr>
        <p:blipFill>
          <a:blip r:embed="rId3">
            <a:alphaModFix/>
          </a:blip>
          <a:stretch>
            <a:fillRect/>
          </a:stretch>
        </p:blipFill>
        <p:spPr>
          <a:xfrm>
            <a:off x="1788812" y="1017725"/>
            <a:ext cx="5566374" cy="3304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7"/>
          <p:cNvPicPr preferRelativeResize="0"/>
          <p:nvPr/>
        </p:nvPicPr>
        <p:blipFill>
          <a:blip r:embed="rId3">
            <a:alphaModFix/>
          </a:blip>
          <a:stretch>
            <a:fillRect/>
          </a:stretch>
        </p:blipFill>
        <p:spPr>
          <a:xfrm>
            <a:off x="1926026" y="418838"/>
            <a:ext cx="5220074" cy="43058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VLAN Why?</a:t>
            </a:r>
            <a:endParaRPr/>
          </a:p>
        </p:txBody>
      </p:sp>
      <p:sp>
        <p:nvSpPr>
          <p:cNvPr id="205" name="Google Shape;20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 Frames are delivered everywhere</a:t>
            </a:r>
            <a:endParaRPr/>
          </a:p>
          <a:p>
            <a:pPr indent="0" lvl="0" marL="0" rtl="0" algn="l">
              <a:spcBef>
                <a:spcPts val="1600"/>
              </a:spcBef>
              <a:spcAft>
                <a:spcPts val="0"/>
              </a:spcAft>
              <a:buNone/>
            </a:pPr>
            <a:r>
              <a:rPr lang="en"/>
              <a:t>Broadcasts - Every systems must process. Rarely carry user data.</a:t>
            </a:r>
            <a:endParaRPr/>
          </a:p>
          <a:p>
            <a:pPr indent="0" lvl="0" marL="0" rtl="0" algn="l">
              <a:spcBef>
                <a:spcPts val="1600"/>
              </a:spcBef>
              <a:spcAft>
                <a:spcPts val="0"/>
              </a:spcAft>
              <a:buNone/>
            </a:pPr>
            <a:r>
              <a:rPr lang="en"/>
              <a:t>Router Delay - Older routers are slower than LAN switches. Boundary without routing.</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Modes and  Configuration</a:t>
            </a:r>
            <a:endParaRPr>
              <a:solidFill>
                <a:srgbClr val="000000"/>
              </a:solidFill>
            </a:endParaRPr>
          </a:p>
        </p:txBody>
      </p:sp>
      <p:sp>
        <p:nvSpPr>
          <p:cNvPr id="211" name="Google Shape;211;p39"/>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Auto-</a:t>
            </a:r>
            <a:r>
              <a:rPr lang="en">
                <a:solidFill>
                  <a:srgbClr val="000000"/>
                </a:solidFill>
              </a:rPr>
              <a:t>negotiation</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Usually works</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PoE: Power over Ethernet</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More expensive </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Additional power requirements</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Jumbo Frames – +10% performance</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&gt; 1500 bytes</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9k – 64k bytes</a:t>
            </a:r>
            <a:endParaRPr>
              <a:solidFill>
                <a:srgbClr val="000000"/>
              </a:solidFill>
            </a:endParaRPr>
          </a:p>
        </p:txBody>
      </p:sp>
      <p:pic>
        <p:nvPicPr>
          <p:cNvPr id="212" name="Google Shape;212;p39"/>
          <p:cNvPicPr preferRelativeResize="0"/>
          <p:nvPr/>
        </p:nvPicPr>
        <p:blipFill>
          <a:blip r:embed="rId3">
            <a:alphaModFix/>
          </a:blip>
          <a:stretch>
            <a:fillRect/>
          </a:stretch>
        </p:blipFill>
        <p:spPr>
          <a:xfrm>
            <a:off x="5540400" y="1770326"/>
            <a:ext cx="3291900" cy="2468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Wireless Ethernet</a:t>
            </a:r>
            <a:endParaRPr>
              <a:solidFill>
                <a:srgbClr val="000000"/>
              </a:solidFill>
            </a:endParaRPr>
          </a:p>
        </p:txBody>
      </p:sp>
      <p:sp>
        <p:nvSpPr>
          <p:cNvPr id="218" name="Google Shape;218;p40"/>
          <p:cNvSpPr txBox="1"/>
          <p:nvPr>
            <p:ph idx="1" type="body"/>
          </p:nvPr>
        </p:nvSpPr>
        <p:spPr>
          <a:xfrm>
            <a:off x="311700" y="1152475"/>
            <a:ext cx="8520600" cy="3918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WAPs Wireless access points</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Apple Airport Extreme</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OpenWRT Linux based</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802.11g	2.4 GHz		54Mb/s</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802.11n	</a:t>
            </a:r>
            <a:r>
              <a:rPr lang="en">
                <a:solidFill>
                  <a:srgbClr val="000000"/>
                </a:solidFill>
              </a:rPr>
              <a:t>5 GHz</a:t>
            </a:r>
            <a:r>
              <a:rPr lang="en">
                <a:solidFill>
                  <a:srgbClr val="000000"/>
                </a:solidFill>
              </a:rPr>
              <a:t> 		600Mb/s</a:t>
            </a:r>
            <a:endParaRPr>
              <a:solidFill>
                <a:srgbClr val="000000"/>
              </a:solidFill>
            </a:endParaRPr>
          </a:p>
          <a:p>
            <a:pPr indent="-335280" lvl="0" marL="342900" rtl="0" algn="l">
              <a:spcBef>
                <a:spcPts val="640"/>
              </a:spcBef>
              <a:spcAft>
                <a:spcPts val="0"/>
              </a:spcAft>
              <a:buClr>
                <a:srgbClr val="000000"/>
              </a:buClr>
              <a:buSzPts val="1800"/>
              <a:buChar char="●"/>
            </a:pPr>
            <a:r>
              <a:rPr lang="en">
                <a:solidFill>
                  <a:srgbClr val="000000"/>
                </a:solidFill>
              </a:rPr>
              <a:t>802.11ac	5 GHz		1000Mb/s</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Wireless Security</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WEP – do not use – not secure &lt; 1min</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WPA2 – fine, but still not completely safe</a:t>
            </a:r>
            <a:endParaRPr>
              <a:solidFill>
                <a:srgbClr val="000000"/>
              </a:solidFill>
            </a:endParaRPr>
          </a:p>
          <a:p>
            <a:pPr indent="-276860" lvl="1" marL="742950" rtl="0" algn="l">
              <a:spcBef>
                <a:spcPts val="560"/>
              </a:spcBef>
              <a:spcAft>
                <a:spcPts val="0"/>
              </a:spcAft>
              <a:buClr>
                <a:srgbClr val="000000"/>
              </a:buClr>
              <a:buSzPts val="1400"/>
              <a:buChar char="○"/>
            </a:pPr>
            <a:r>
              <a:rPr lang="en">
                <a:solidFill>
                  <a:srgbClr val="000000"/>
                </a:solidFill>
              </a:rPr>
              <a:t>WPA3 - Use this instead</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Wireless Ethernet</a:t>
            </a:r>
            <a:endParaRPr/>
          </a:p>
        </p:txBody>
      </p:sp>
      <p:sp>
        <p:nvSpPr>
          <p:cNvPr id="224" name="Google Shape;22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OpenWRT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Linux Operating System for embedded devices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Package Management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Performance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Stability</a:t>
            </a:r>
            <a:endParaRPr>
              <a:solidFill>
                <a:srgbClr val="000000"/>
              </a:solidFill>
            </a:endParaRPr>
          </a:p>
        </p:txBody>
      </p:sp>
      <p:pic>
        <p:nvPicPr>
          <p:cNvPr id="225" name="Google Shape;225;p41"/>
          <p:cNvPicPr preferRelativeResize="0"/>
          <p:nvPr/>
        </p:nvPicPr>
        <p:blipFill>
          <a:blip r:embed="rId3">
            <a:alphaModFix/>
          </a:blip>
          <a:stretch>
            <a:fillRect/>
          </a:stretch>
        </p:blipFill>
        <p:spPr>
          <a:xfrm>
            <a:off x="5160197" y="1152475"/>
            <a:ext cx="3910101" cy="32272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Defined Networking</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Separate physical from functional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Flexibility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Management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Data-plane is programmable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OpenVSwitch</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Same subnet across a geographic area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Generic Routing Encapsulation</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Secure path through a public network</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Virtual Point-2-Point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Monitoring</a:t>
            </a:r>
            <a:endParaRPr>
              <a:solidFill>
                <a:srgbClr val="000000"/>
              </a:solidFill>
            </a:endParaRPr>
          </a:p>
        </p:txBody>
      </p:sp>
      <p:pic>
        <p:nvPicPr>
          <p:cNvPr id="232" name="Google Shape;232;p42"/>
          <p:cNvPicPr preferRelativeResize="0"/>
          <p:nvPr/>
        </p:nvPicPr>
        <p:blipFill>
          <a:blip r:embed="rId3">
            <a:alphaModFix/>
          </a:blip>
          <a:stretch>
            <a:fillRect/>
          </a:stretch>
        </p:blipFill>
        <p:spPr>
          <a:xfrm>
            <a:off x="5075575" y="1566450"/>
            <a:ext cx="4068426" cy="2162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Protocol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Processes must agree on a set of rules</a:t>
            </a:r>
            <a:endParaRPr/>
          </a:p>
          <a:p>
            <a:pPr indent="-317500" lvl="1" marL="914400" rtl="0" algn="l">
              <a:spcBef>
                <a:spcPts val="0"/>
              </a:spcBef>
              <a:spcAft>
                <a:spcPts val="0"/>
              </a:spcAft>
              <a:buSzPts val="1400"/>
              <a:buChar char="○"/>
            </a:pPr>
            <a:r>
              <a:rPr lang="en"/>
              <a:t>Protocol</a:t>
            </a:r>
            <a:endParaRPr/>
          </a:p>
          <a:p>
            <a:pPr indent="-342900" lvl="0" marL="457200" rtl="0" algn="l">
              <a:spcBef>
                <a:spcPts val="0"/>
              </a:spcBef>
              <a:spcAft>
                <a:spcPts val="0"/>
              </a:spcAft>
              <a:buSzPts val="1800"/>
              <a:buChar char="●"/>
            </a:pPr>
            <a:r>
              <a:rPr lang="en"/>
              <a:t>Enables</a:t>
            </a:r>
            <a:endParaRPr/>
          </a:p>
          <a:p>
            <a:pPr indent="-317500" lvl="1" marL="914400" rtl="0" algn="l">
              <a:spcBef>
                <a:spcPts val="0"/>
              </a:spcBef>
              <a:spcAft>
                <a:spcPts val="0"/>
              </a:spcAft>
              <a:buSzPts val="1400"/>
              <a:buChar char="○"/>
            </a:pPr>
            <a:r>
              <a:rPr lang="en"/>
              <a:t>Connection</a:t>
            </a:r>
            <a:endParaRPr/>
          </a:p>
          <a:p>
            <a:pPr indent="-317500" lvl="1" marL="914400" rtl="0" algn="l">
              <a:spcBef>
                <a:spcPts val="0"/>
              </a:spcBef>
              <a:spcAft>
                <a:spcPts val="0"/>
              </a:spcAft>
              <a:buSzPts val="1400"/>
              <a:buChar char="○"/>
            </a:pPr>
            <a:r>
              <a:rPr lang="en"/>
              <a:t>Communication</a:t>
            </a:r>
            <a:endParaRPr/>
          </a:p>
          <a:p>
            <a:pPr indent="-317500" lvl="1" marL="914400" rtl="0" algn="l">
              <a:spcBef>
                <a:spcPts val="0"/>
              </a:spcBef>
              <a:spcAft>
                <a:spcPts val="0"/>
              </a:spcAft>
              <a:buSzPts val="1400"/>
              <a:buChar char="○"/>
            </a:pPr>
            <a:r>
              <a:rPr lang="en"/>
              <a:t>Transfer of data</a:t>
            </a:r>
            <a:endParaRPr/>
          </a:p>
          <a:p>
            <a:pPr indent="-342900" lvl="0" marL="457200" rtl="0" algn="l">
              <a:spcBef>
                <a:spcPts val="0"/>
              </a:spcBef>
              <a:spcAft>
                <a:spcPts val="0"/>
              </a:spcAft>
              <a:buSzPts val="1800"/>
              <a:buChar char="●"/>
            </a:pPr>
            <a:r>
              <a:rPr lang="en"/>
              <a:t>Not a standard</a:t>
            </a:r>
            <a:endParaRPr/>
          </a:p>
          <a:p>
            <a:pPr indent="-317500" lvl="1" marL="914400" rtl="0" algn="l">
              <a:spcBef>
                <a:spcPts val="0"/>
              </a:spcBef>
              <a:spcAft>
                <a:spcPts val="0"/>
              </a:spcAft>
              <a:buSzPts val="1400"/>
              <a:buChar char="○"/>
            </a:pPr>
            <a:r>
              <a:rPr lang="en"/>
              <a:t>Some standards were never turned into protocols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Network Testing and Debugging</a:t>
            </a:r>
            <a:endParaRPr>
              <a:solidFill>
                <a:srgbClr val="000000"/>
              </a:solidFill>
            </a:endParaRPr>
          </a:p>
        </p:txBody>
      </p:sp>
      <p:sp>
        <p:nvSpPr>
          <p:cNvPr id="238" name="Google Shape;238;p43"/>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Check the status “idiot” lights</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Hand-held cable analyzer</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Time domain </a:t>
            </a:r>
            <a:r>
              <a:rPr lang="en">
                <a:solidFill>
                  <a:srgbClr val="000000"/>
                </a:solidFill>
              </a:rPr>
              <a:t>reflectometry</a:t>
            </a:r>
            <a:r>
              <a:rPr lang="en">
                <a:solidFill>
                  <a:srgbClr val="000000"/>
                </a:solidFill>
              </a:rPr>
              <a:t> TDR</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Fluke LanMeter</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T-berd FireBERD line analyzer jdsu.com</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Packet sniffer – Wireshark </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Cable Testers</a:t>
            </a:r>
            <a:endParaRPr>
              <a:solidFill>
                <a:srgbClr val="000000"/>
              </a:solidFill>
            </a:endParaRPr>
          </a:p>
        </p:txBody>
      </p:sp>
      <p:pic>
        <p:nvPicPr>
          <p:cNvPr id="239" name="Google Shape;239;p43"/>
          <p:cNvPicPr preferRelativeResize="0"/>
          <p:nvPr/>
        </p:nvPicPr>
        <p:blipFill>
          <a:blip r:embed="rId3">
            <a:alphaModFix/>
          </a:blip>
          <a:stretch>
            <a:fillRect/>
          </a:stretch>
        </p:blipFill>
        <p:spPr>
          <a:xfrm>
            <a:off x="6291500" y="1017713"/>
            <a:ext cx="2057400" cy="2219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Building Wiring</a:t>
            </a:r>
            <a:endParaRPr>
              <a:solidFill>
                <a:srgbClr val="000000"/>
              </a:solidFill>
            </a:endParaRPr>
          </a:p>
        </p:txBody>
      </p:sp>
      <p:sp>
        <p:nvSpPr>
          <p:cNvPr id="245" name="Google Shape;245;p44"/>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UTP – use Cat 6a for new wiring</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Connections to offices</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Install 2 to 4 connections per office</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Telephones – Visitors – Laptops – Demo</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Much cheaper to run cables once</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Materials only 5% - 10% of total cost</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People buy switches when they run out of ports</a:t>
            </a:r>
            <a:endParaRPr>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Wiring standards</a:t>
            </a:r>
            <a:endParaRPr>
              <a:solidFill>
                <a:srgbClr val="000000"/>
              </a:solidFill>
            </a:endParaRPr>
          </a:p>
        </p:txBody>
      </p:sp>
      <p:pic>
        <p:nvPicPr>
          <p:cNvPr id="251" name="Google Shape;251;p45"/>
          <p:cNvPicPr preferRelativeResize="0"/>
          <p:nvPr/>
        </p:nvPicPr>
        <p:blipFill>
          <a:blip r:embed="rId3">
            <a:alphaModFix/>
          </a:blip>
          <a:stretch>
            <a:fillRect/>
          </a:stretch>
        </p:blipFill>
        <p:spPr>
          <a:xfrm>
            <a:off x="773500" y="1017725"/>
            <a:ext cx="7596996" cy="38209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Network Design Issues</a:t>
            </a:r>
            <a:endParaRPr>
              <a:solidFill>
                <a:srgbClr val="000000"/>
              </a:solidFill>
            </a:endParaRPr>
          </a:p>
        </p:txBody>
      </p:sp>
      <p:sp>
        <p:nvSpPr>
          <p:cNvPr id="257" name="Google Shape;257;p46"/>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None/>
            </a:pPr>
            <a:r>
              <a:rPr lang="en">
                <a:solidFill>
                  <a:srgbClr val="000000"/>
                </a:solidFill>
              </a:rPr>
              <a:t>Network design consists of:</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Type of media to be used UTP vs. Fiber</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Topology and routing of cables</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Use of switches and routers</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Network Design (cont.)</a:t>
            </a:r>
            <a:endParaRPr>
              <a:solidFill>
                <a:srgbClr val="000000"/>
              </a:solidFill>
            </a:endParaRPr>
          </a:p>
        </p:txBody>
      </p:sp>
      <p:sp>
        <p:nvSpPr>
          <p:cNvPr id="263" name="Google Shape;263;p47"/>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1920"/>
              <a:buChar char="●"/>
            </a:pPr>
            <a:r>
              <a:rPr lang="en">
                <a:solidFill>
                  <a:srgbClr val="000000"/>
                </a:solidFill>
              </a:rPr>
              <a:t>Network architecture vs. building arch.</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They must coexist</a:t>
            </a:r>
            <a:endParaRPr>
              <a:solidFill>
                <a:srgbClr val="000000"/>
              </a:solidFill>
            </a:endParaRPr>
          </a:p>
          <a:p>
            <a:pPr indent="-342900" lvl="0" marL="342900" rtl="0" algn="l">
              <a:lnSpc>
                <a:spcPct val="90000"/>
              </a:lnSpc>
              <a:spcBef>
                <a:spcPts val="640"/>
              </a:spcBef>
              <a:spcAft>
                <a:spcPts val="0"/>
              </a:spcAft>
              <a:buClr>
                <a:srgbClr val="000000"/>
              </a:buClr>
              <a:buSzPts val="1920"/>
              <a:buChar char="●"/>
            </a:pPr>
            <a:r>
              <a:rPr lang="en">
                <a:solidFill>
                  <a:srgbClr val="000000"/>
                </a:solidFill>
              </a:rPr>
              <a:t>Existing buildings </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Maintain integrity of firewalls</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Run extra cables whenever possible</a:t>
            </a:r>
            <a:endParaRPr>
              <a:solidFill>
                <a:srgbClr val="000000"/>
              </a:solidFill>
            </a:endParaRPr>
          </a:p>
          <a:p>
            <a:pPr indent="-228600" lvl="2" marL="1143000" rtl="0" algn="l">
              <a:lnSpc>
                <a:spcPct val="90000"/>
              </a:lnSpc>
              <a:spcBef>
                <a:spcPts val="480"/>
              </a:spcBef>
              <a:spcAft>
                <a:spcPts val="0"/>
              </a:spcAft>
              <a:buClr>
                <a:srgbClr val="000000"/>
              </a:buClr>
              <a:buSzPts val="1200"/>
              <a:buChar char="■"/>
            </a:pPr>
            <a:r>
              <a:rPr lang="en">
                <a:solidFill>
                  <a:srgbClr val="000000"/>
                </a:solidFill>
              </a:rPr>
              <a:t>Especially in hard to reach places</a:t>
            </a:r>
            <a:endParaRPr>
              <a:solidFill>
                <a:srgbClr val="000000"/>
              </a:solidFill>
            </a:endParaRPr>
          </a:p>
          <a:p>
            <a:pPr indent="-342900" lvl="0" marL="342900" rtl="0" algn="l">
              <a:lnSpc>
                <a:spcPct val="90000"/>
              </a:lnSpc>
              <a:spcBef>
                <a:spcPts val="640"/>
              </a:spcBef>
              <a:spcAft>
                <a:spcPts val="0"/>
              </a:spcAft>
              <a:buClr>
                <a:srgbClr val="000000"/>
              </a:buClr>
              <a:buSzPts val="1920"/>
              <a:buChar char="●"/>
            </a:pPr>
            <a:r>
              <a:rPr lang="en">
                <a:solidFill>
                  <a:srgbClr val="000000"/>
                </a:solidFill>
              </a:rPr>
              <a:t>Expansion – plan for the future</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Single-mode fiber</a:t>
            </a:r>
            <a:endParaRPr>
              <a:solidFill>
                <a:srgbClr val="000000"/>
              </a:solidFill>
            </a:endParaRPr>
          </a:p>
          <a:p>
            <a:pPr indent="-276860" lvl="1" marL="742950" rtl="0" algn="l">
              <a:lnSpc>
                <a:spcPct val="90000"/>
              </a:lnSpc>
              <a:spcBef>
                <a:spcPts val="560"/>
              </a:spcBef>
              <a:spcAft>
                <a:spcPts val="0"/>
              </a:spcAft>
              <a:buClr>
                <a:srgbClr val="000000"/>
              </a:buClr>
              <a:buSzPts val="1400"/>
              <a:buChar char="○"/>
            </a:pPr>
            <a:r>
              <a:rPr lang="en">
                <a:solidFill>
                  <a:srgbClr val="000000"/>
                </a:solidFill>
              </a:rPr>
              <a:t>Run a lot of strands</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Network Design (cont.)</a:t>
            </a:r>
            <a:endParaRPr>
              <a:solidFill>
                <a:srgbClr val="000000"/>
              </a:solidFill>
            </a:endParaRPr>
          </a:p>
        </p:txBody>
      </p:sp>
      <p:sp>
        <p:nvSpPr>
          <p:cNvPr id="269" name="Google Shape;269;p48"/>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1920"/>
              <a:buChar char="●"/>
            </a:pPr>
            <a:r>
              <a:rPr lang="en">
                <a:solidFill>
                  <a:srgbClr val="000000"/>
                </a:solidFill>
              </a:rPr>
              <a:t>Minimize Congestion</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You network is only as good as </a:t>
            </a:r>
            <a:r>
              <a:rPr lang="en">
                <a:solidFill>
                  <a:srgbClr val="000000"/>
                </a:solidFill>
              </a:rPr>
              <a:t>its</a:t>
            </a:r>
            <a:r>
              <a:rPr lang="en">
                <a:solidFill>
                  <a:srgbClr val="000000"/>
                </a:solidFill>
              </a:rPr>
              <a:t>  weakest link</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Subnet high traffic areas, experimentation</a:t>
            </a:r>
            <a:endParaRPr>
              <a:solidFill>
                <a:srgbClr val="000000"/>
              </a:solidFill>
            </a:endParaRPr>
          </a:p>
          <a:p>
            <a:pPr indent="-342900" lvl="0" marL="342900" rtl="0" algn="l">
              <a:lnSpc>
                <a:spcPct val="90000"/>
              </a:lnSpc>
              <a:spcBef>
                <a:spcPts val="640"/>
              </a:spcBef>
              <a:spcAft>
                <a:spcPts val="0"/>
              </a:spcAft>
              <a:buClr>
                <a:srgbClr val="000000"/>
              </a:buClr>
              <a:buSzPts val="1920"/>
              <a:buChar char="●"/>
            </a:pPr>
            <a:r>
              <a:rPr lang="en">
                <a:solidFill>
                  <a:srgbClr val="000000"/>
                </a:solidFill>
              </a:rPr>
              <a:t>Maintenance and documentation</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Label cables at both termination points</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Update network maps</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Install routers between political and administrative domains</a:t>
            </a:r>
            <a:endParaRPr>
              <a:solidFill>
                <a:srgbClr val="000000"/>
              </a:solidFill>
            </a:endParaRPr>
          </a:p>
          <a:p>
            <a:pPr indent="-285750" lvl="1" marL="742950" rtl="0" algn="l">
              <a:lnSpc>
                <a:spcPct val="90000"/>
              </a:lnSpc>
              <a:spcBef>
                <a:spcPts val="560"/>
              </a:spcBef>
              <a:spcAft>
                <a:spcPts val="0"/>
              </a:spcAft>
              <a:buClr>
                <a:srgbClr val="000000"/>
              </a:buClr>
              <a:buSzPts val="1540"/>
              <a:buChar char="○"/>
            </a:pPr>
            <a:r>
              <a:rPr lang="en">
                <a:solidFill>
                  <a:srgbClr val="000000"/>
                </a:solidFill>
              </a:rPr>
              <a:t>Joints useful for debugging - isolation</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Management Issues</a:t>
            </a:r>
            <a:endParaRPr>
              <a:solidFill>
                <a:srgbClr val="000000"/>
              </a:solidFill>
            </a:endParaRPr>
          </a:p>
        </p:txBody>
      </p:sp>
      <p:sp>
        <p:nvSpPr>
          <p:cNvPr id="275" name="Google Shape;275;p49"/>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Typical environment:</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Backbone between buildings</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Departmental subnets</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Group subnets within a department</a:t>
            </a:r>
            <a:endParaRPr>
              <a:solidFill>
                <a:srgbClr val="000000"/>
              </a:solidFill>
            </a:endParaRPr>
          </a:p>
          <a:p>
            <a:pPr indent="-285750" lvl="1" marL="742950" rtl="0" algn="l">
              <a:spcBef>
                <a:spcPts val="560"/>
              </a:spcBef>
              <a:spcAft>
                <a:spcPts val="0"/>
              </a:spcAft>
              <a:buClr>
                <a:srgbClr val="000000"/>
              </a:buClr>
              <a:buSzPts val="1540"/>
              <a:buChar char="○"/>
            </a:pPr>
            <a:r>
              <a:rPr lang="en">
                <a:solidFill>
                  <a:srgbClr val="000000"/>
                </a:solidFill>
              </a:rPr>
              <a:t>Connections to the outside world</a:t>
            </a:r>
            <a:endParaRPr>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Things to Centralize</a:t>
            </a:r>
            <a:endParaRPr>
              <a:solidFill>
                <a:srgbClr val="000000"/>
              </a:solidFill>
            </a:endParaRPr>
          </a:p>
        </p:txBody>
      </p:sp>
      <p:sp>
        <p:nvSpPr>
          <p:cNvPr id="281" name="Google Shape;281;p50"/>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Network design, subnets, routers, switches, etc.</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The backbone cable, connections</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Host IP Addresses, hostnames, subdomain names</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Protocols, ensure they interoperate</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Routing policy to the Internet</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Protocol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Connection - Speed, endpoint presence</a:t>
            </a:r>
            <a:endParaRPr/>
          </a:p>
          <a:p>
            <a:pPr indent="0" lvl="0" marL="0" rtl="0" algn="l">
              <a:spcBef>
                <a:spcPts val="1600"/>
              </a:spcBef>
              <a:spcAft>
                <a:spcPts val="0"/>
              </a:spcAft>
              <a:buNone/>
            </a:pPr>
            <a:r>
              <a:rPr lang="en"/>
              <a:t>Handshaking - Rules for initial exchange</a:t>
            </a:r>
            <a:endParaRPr/>
          </a:p>
          <a:p>
            <a:pPr indent="0" lvl="0" marL="0" rtl="0" algn="l">
              <a:spcBef>
                <a:spcPts val="1600"/>
              </a:spcBef>
              <a:spcAft>
                <a:spcPts val="0"/>
              </a:spcAft>
              <a:buNone/>
            </a:pPr>
            <a:r>
              <a:rPr lang="en"/>
              <a:t>Negotiation of Parameters - rules and </a:t>
            </a:r>
            <a:r>
              <a:rPr lang="en"/>
              <a:t>limits</a:t>
            </a:r>
            <a:r>
              <a:rPr lang="en"/>
              <a:t> - TTL, MSS</a:t>
            </a:r>
            <a:endParaRPr/>
          </a:p>
          <a:p>
            <a:pPr indent="0" lvl="0" marL="0" rtl="0" algn="l">
              <a:spcBef>
                <a:spcPts val="1600"/>
              </a:spcBef>
              <a:spcAft>
                <a:spcPts val="0"/>
              </a:spcAft>
              <a:buNone/>
            </a:pPr>
            <a:r>
              <a:rPr lang="en"/>
              <a:t>Message Delimiters - Start and end of a message</a:t>
            </a:r>
            <a:endParaRPr/>
          </a:p>
          <a:p>
            <a:pPr indent="0" lvl="0" marL="0" rtl="0" algn="l">
              <a:spcBef>
                <a:spcPts val="1600"/>
              </a:spcBef>
              <a:spcAft>
                <a:spcPts val="0"/>
              </a:spcAft>
              <a:buNone/>
            </a:pPr>
            <a:r>
              <a:rPr lang="en"/>
              <a:t>Error Detection - Detect corruption</a:t>
            </a:r>
            <a:endParaRPr/>
          </a:p>
          <a:p>
            <a:pPr indent="0" lvl="0" marL="0" rtl="0" algn="l">
              <a:spcBef>
                <a:spcPts val="1600"/>
              </a:spcBef>
              <a:spcAft>
                <a:spcPts val="0"/>
              </a:spcAft>
              <a:buNone/>
            </a:pPr>
            <a:r>
              <a:rPr lang="en"/>
              <a:t>Error Correction - How to handle </a:t>
            </a:r>
            <a:r>
              <a:rPr lang="en"/>
              <a:t>errors</a:t>
            </a:r>
            <a:endParaRPr/>
          </a:p>
          <a:p>
            <a:pPr indent="0" lvl="0" marL="0" rtl="0" algn="l">
              <a:spcBef>
                <a:spcPts val="1600"/>
              </a:spcBef>
              <a:spcAft>
                <a:spcPts val="0"/>
              </a:spcAft>
              <a:buNone/>
            </a:pPr>
            <a:r>
              <a:rPr lang="en"/>
              <a:t>Termination - How to gracefully stop communication</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Networking</a:t>
            </a:r>
            <a:endParaRPr>
              <a:solidFill>
                <a:srgbClr val="000000"/>
              </a:solidFill>
            </a:endParaRPr>
          </a:p>
        </p:txBody>
      </p:sp>
      <p:sp>
        <p:nvSpPr>
          <p:cNvPr id="85" name="Google Shape;85;p18"/>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640"/>
              </a:spcBef>
              <a:spcAft>
                <a:spcPts val="0"/>
              </a:spcAft>
              <a:buClr>
                <a:srgbClr val="000000"/>
              </a:buClr>
              <a:buSzPts val="1920"/>
              <a:buChar char="●"/>
            </a:pPr>
            <a:r>
              <a:rPr lang="en">
                <a:solidFill>
                  <a:srgbClr val="000000"/>
                </a:solidFill>
              </a:rPr>
              <a:t>Metcalfe’s Law</a:t>
            </a:r>
            <a:endParaRPr>
              <a:solidFill>
                <a:srgbClr val="000000"/>
              </a:solidFill>
            </a:endParaRPr>
          </a:p>
          <a:p>
            <a:pPr indent="-317500" lvl="1" marL="914400" rtl="0" algn="l">
              <a:spcBef>
                <a:spcPts val="640"/>
              </a:spcBef>
              <a:spcAft>
                <a:spcPts val="0"/>
              </a:spcAft>
              <a:buClr>
                <a:srgbClr val="000000"/>
              </a:buClr>
              <a:buSzPts val="1400"/>
              <a:buChar char="○"/>
            </a:pPr>
            <a:r>
              <a:rPr lang="en">
                <a:solidFill>
                  <a:srgbClr val="000000"/>
                </a:solidFill>
              </a:rPr>
              <a:t>n^2</a:t>
            </a:r>
            <a:endParaRPr>
              <a:solidFill>
                <a:srgbClr val="000000"/>
              </a:solidFill>
            </a:endParaRPr>
          </a:p>
        </p:txBody>
      </p:sp>
      <p:pic>
        <p:nvPicPr>
          <p:cNvPr id="86" name="Google Shape;86;p18"/>
          <p:cNvPicPr preferRelativeResize="0"/>
          <p:nvPr/>
        </p:nvPicPr>
        <p:blipFill>
          <a:blip r:embed="rId3">
            <a:alphaModFix/>
          </a:blip>
          <a:stretch>
            <a:fillRect/>
          </a:stretch>
        </p:blipFill>
        <p:spPr>
          <a:xfrm>
            <a:off x="3628275" y="904875"/>
            <a:ext cx="4124618" cy="3664000"/>
          </a:xfrm>
          <a:prstGeom prst="rect">
            <a:avLst/>
          </a:prstGeom>
          <a:noFill/>
          <a:ln>
            <a:noFill/>
          </a:ln>
        </p:spPr>
      </p:pic>
      <p:sp>
        <p:nvSpPr>
          <p:cNvPr id="87" name="Google Shape;87;p18"/>
          <p:cNvSpPr txBox="1"/>
          <p:nvPr/>
        </p:nvSpPr>
        <p:spPr>
          <a:xfrm>
            <a:off x="3628275" y="4636400"/>
            <a:ext cx="46668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https://www.forbes.com/forbes/2007/0507/052.html#4b9538ca47d3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710942" y="343949"/>
            <a:ext cx="5722121" cy="4455601"/>
          </a:xfrm>
          <a:prstGeom prst="rect">
            <a:avLst/>
          </a:prstGeom>
          <a:noFill/>
          <a:ln>
            <a:noFill/>
          </a:ln>
        </p:spPr>
      </p:pic>
      <p:sp>
        <p:nvSpPr>
          <p:cNvPr id="93" name="Google Shape;93;p19"/>
          <p:cNvSpPr txBox="1"/>
          <p:nvPr/>
        </p:nvSpPr>
        <p:spPr>
          <a:xfrm>
            <a:off x="916300" y="4799550"/>
            <a:ext cx="74118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https://www.researchgate.net/publication/273895436_Tencent_and_Facebook_Data_Validate_Metcalfe's_Law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Networking</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Packetized data transport the most </a:t>
            </a:r>
            <a:r>
              <a:rPr lang="en"/>
              <a:t>influential</a:t>
            </a:r>
            <a:r>
              <a:rPr lang="en"/>
              <a:t> UNIX technology</a:t>
            </a:r>
            <a:endParaRPr/>
          </a:p>
          <a:p>
            <a:pPr indent="-317500" lvl="1" marL="914400" rtl="0" algn="l">
              <a:spcBef>
                <a:spcPts val="0"/>
              </a:spcBef>
              <a:spcAft>
                <a:spcPts val="0"/>
              </a:spcAft>
              <a:buSzPts val="1400"/>
              <a:buChar char="○"/>
            </a:pPr>
            <a:r>
              <a:rPr lang="en"/>
              <a:t>CISCO - Stanford CS Department</a:t>
            </a:r>
            <a:endParaRPr/>
          </a:p>
          <a:p>
            <a:pPr indent="-342900" lvl="0" marL="457200" rtl="0" algn="l">
              <a:spcBef>
                <a:spcPts val="0"/>
              </a:spcBef>
              <a:spcAft>
                <a:spcPts val="0"/>
              </a:spcAft>
              <a:buSzPts val="1800"/>
              <a:buChar char="●"/>
            </a:pPr>
            <a:r>
              <a:rPr lang="en"/>
              <a:t>Fast and reliable networking is essential</a:t>
            </a:r>
            <a:endParaRPr/>
          </a:p>
          <a:p>
            <a:pPr indent="-342900" lvl="0" marL="457200" rtl="0" algn="l">
              <a:spcBef>
                <a:spcPts val="0"/>
              </a:spcBef>
              <a:spcAft>
                <a:spcPts val="0"/>
              </a:spcAft>
              <a:buSzPts val="1800"/>
              <a:buChar char="●"/>
            </a:pPr>
            <a:r>
              <a:rPr lang="en"/>
              <a:t>Virtualization Increasing</a:t>
            </a:r>
            <a:endParaRPr/>
          </a:p>
          <a:p>
            <a:pPr indent="-317500" lvl="1" marL="914400" rtl="0" algn="l">
              <a:spcBef>
                <a:spcPts val="0"/>
              </a:spcBef>
              <a:spcAft>
                <a:spcPts val="0"/>
              </a:spcAft>
              <a:buSzPts val="1400"/>
              <a:buChar char="○"/>
            </a:pPr>
            <a:r>
              <a:rPr lang="en"/>
              <a:t>t</a:t>
            </a:r>
            <a:r>
              <a:rPr lang="en"/>
              <a:t>ap, tun, veth, virtio, software-defined</a:t>
            </a:r>
            <a:endParaRPr/>
          </a:p>
          <a:p>
            <a:pPr indent="-342900" lvl="0" marL="457200" rtl="0" algn="l">
              <a:spcBef>
                <a:spcPts val="0"/>
              </a:spcBef>
              <a:spcAft>
                <a:spcPts val="0"/>
              </a:spcAft>
              <a:buSzPts val="1800"/>
              <a:buChar char="●"/>
            </a:pPr>
            <a:r>
              <a:rPr lang="en"/>
              <a:t>Encapsulation</a:t>
            </a:r>
            <a:endParaRPr/>
          </a:p>
          <a:p>
            <a:pPr indent="-317500" lvl="1" marL="914400" rtl="0" algn="l">
              <a:spcBef>
                <a:spcPts val="0"/>
              </a:spcBef>
              <a:spcAft>
                <a:spcPts val="0"/>
              </a:spcAft>
              <a:buSzPts val="1400"/>
              <a:buChar char="○"/>
            </a:pPr>
            <a:r>
              <a:rPr lang="en"/>
              <a:t>VXLAN</a:t>
            </a:r>
            <a:endParaRPr/>
          </a:p>
          <a:p>
            <a:pPr indent="-342900" lvl="0" marL="457200" rtl="0" algn="l">
              <a:spcBef>
                <a:spcPts val="0"/>
              </a:spcBef>
              <a:spcAft>
                <a:spcPts val="0"/>
              </a:spcAft>
              <a:buSzPts val="1800"/>
              <a:buChar char="●"/>
            </a:pPr>
            <a:r>
              <a:rPr lang="en"/>
              <a:t>Real-world networking experience essential</a:t>
            </a:r>
            <a:endParaRPr/>
          </a:p>
          <a:p>
            <a:pPr indent="-342900" lvl="0" marL="457200" rtl="0" algn="l">
              <a:spcBef>
                <a:spcPts val="0"/>
              </a:spcBef>
              <a:spcAft>
                <a:spcPts val="0"/>
              </a:spcAft>
              <a:buSzPts val="1800"/>
              <a:buChar char="●"/>
            </a:pPr>
            <a:r>
              <a:rPr lang="en"/>
              <a:t>Ethernet is king</a:t>
            </a:r>
            <a:endParaRPr/>
          </a:p>
          <a:p>
            <a:pPr indent="-317500" lvl="1" marL="914400" rtl="0" algn="l">
              <a:spcBef>
                <a:spcPts val="0"/>
              </a:spcBef>
              <a:spcAft>
                <a:spcPts val="0"/>
              </a:spcAft>
              <a:buSzPts val="1400"/>
              <a:buChar char="○"/>
            </a:pPr>
            <a:r>
              <a:rPr lang="en"/>
              <a:t>Some niche contenders: RDMA, Infiniband, Omni-Path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solidFill>
                  <a:srgbClr val="000000"/>
                </a:solidFill>
              </a:rPr>
              <a:t>Elements of a Successful Network</a:t>
            </a:r>
            <a:endParaRPr>
              <a:solidFill>
                <a:srgbClr val="000000"/>
              </a:solidFill>
            </a:endParaRPr>
          </a:p>
        </p:txBody>
      </p:sp>
      <p:sp>
        <p:nvSpPr>
          <p:cNvPr id="105" name="Google Shape;105;p21"/>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920"/>
              <a:buChar char="●"/>
            </a:pPr>
            <a:r>
              <a:rPr lang="en">
                <a:solidFill>
                  <a:srgbClr val="000000"/>
                </a:solidFill>
              </a:rPr>
              <a:t>Develop a reasonable network design</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Select high-quality hardware</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Proper installation and documentation</a:t>
            </a:r>
            <a:endParaRPr>
              <a:solidFill>
                <a:srgbClr val="000000"/>
              </a:solidFill>
            </a:endParaRPr>
          </a:p>
          <a:p>
            <a:pPr indent="-342900" lvl="0" marL="342900" rtl="0" algn="l">
              <a:spcBef>
                <a:spcPts val="640"/>
              </a:spcBef>
              <a:spcAft>
                <a:spcPts val="0"/>
              </a:spcAft>
              <a:buClr>
                <a:srgbClr val="000000"/>
              </a:buClr>
              <a:buSzPts val="1920"/>
              <a:buChar char="●"/>
            </a:pPr>
            <a:r>
              <a:rPr lang="en">
                <a:solidFill>
                  <a:srgbClr val="000000"/>
                </a:solidFill>
              </a:rPr>
              <a:t>Competent ongoing operations and maintenance</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2925588" y="433075"/>
            <a:ext cx="3292825" cy="427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