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1b9d091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1b9d091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c9832496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9832496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Society (ISOC)—This is an international nonprofit organization formed in 1992 to support the Internet standards process. ISOC maintains and supports the other administrative bodies described in this section. ISOC also supports research and scholarly activities relating to the Internet.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Internet Architecture Board (IAB)—This group is the technical advisor to ISOC. The IAB oversees the continued development of the Internet protocol suite and plays a technical advisory role to members of the Internet community involved in research. The IAB does this primarily through the two organizations under it. In addition, the RFC editor derives authority from the IAB, and the IAB represents the Internet to other standards organizations and forums.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Internet Engineering Task Force (IETF)—This a forum of working groups managed by the Internet Engineering Steering Group (IESG). The IETF identifies operational problem areas and proposes solutions. They also develop and review the specifications intended to become Internet standards. The working groups are organized into areas devoted to a particular topic. Nine areas have been defined, although this can change: applications, Internet protocols, routing, operations, user services, network management, transport, IPv6, and security. The IETF has taken on some of the roles that were invested in ISOC.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Internet Research Task Force (IRTF)—This is another forum of working groups, organized directly under the Internet Research Steering Group (IESG) for management purposes. The IRTF is concerned with long-term research topics related to Internet protocols, applications, architecture, and technology.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other groups are important for Internet administration, although they do not appear in Figure 1.7.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Internet Corporation for Assigned Names and Numbers (ICANN)—This is a private nonprofit corporation that is responsible for the management of all Internet domain names (more on these later) and Internet addresses. Before 1998, this role was played by the Internet Assigned Numbers Authority (IANA), which was supported by the U.S. government.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Internet Network Information Center (InterNIC)—The job of the InterNIC, run by the U.S. Department of Commerce, is to collect and distribute information about IP names and addresses. They are at http://www.internic.net.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c9b1791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9b1791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FYIs are introductory or informational documents intended for a broad audience. They can be a good place to start research on an unfamiliar topic if you can find one that’s relevant. Unfortunately, this series has languished recently and not many of the FYIs are up to date.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BCPs document recommended procedures for Internet sites. They consist of administrative suggestions and for system administrators are often the most valuable of the RFC subseries.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STDs document Internet protocols that have completed the IETF’s review and testing process and have been formally adopted as standards.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c9832496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c983249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standard—The specification is now well understood, stable, and sufficiently interesting to the Internet community. The specification is now usually tested and implemented by several groups, if this has not already happened at the draft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Draft standard—After at least two successful and independent implementations, the proposed standard is elevated to a draft standard. Without complications, and with modifications if specific problems are uncovered, draft standards normally become Internet standards.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Internet standard—After demonstrations of successful implementation, a draft standard becomes an Internet standard.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Experimental RFCs—Not all drafts are intended for the “standards track” (and a huge number are not). Work related to an experimental situation that does affect Internet operation comprise experimental RFCs. These RFCs should not be implemented as part of any functional Internet service.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Informational RFCs—Some RFCs contain general, historical, or tutorial information rather than instructions.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c9832496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c9832496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conformance. For example, IPv4 and ICMP, both discussed in detail in this book, are required protocols. However, there are very few required RFCs.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Recommended—These RFCs are not required for minimum conformance, but are very useful. For example, FTP is a recommended protocol.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Elective—RFCs in this category are not required and not recommended. However, systems can use them for their benefit if they like, so they form a kind of “option set” for Internet protocols.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Limited Use—These RFCs are only used in certain situations. Most experimental RFCs are in this category.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Recommended—These RFCs are inappropriate for general use. Most historic (obsolete) RFCs are in this category.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c9b17910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c9b17910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c9b17910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c9b17910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Layer: Contains all the functions needed to carry the bit stream over a physical medium to another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Link Layer: Organizes the bit stream into a data unit called a “frame” and delivers the frame to an adjacent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Network Layer: Delivers data in the form of a packet from source to destination, across as many links as necessary, to non-adjacent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Transport Layer: Concerned with process-to-process delivery of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Application Layer: Concerned with differences in internal representation, user interfaces, and anything else that the user requires.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2c59544c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2c59544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ARP resolves an IP address to a MAC address</a:t>
            </a:r>
            <a:endParaRPr/>
          </a:p>
          <a:p>
            <a:pPr indent="0" lvl="0" marL="0" rtl="0" algn="l">
              <a:spcBef>
                <a:spcPts val="0"/>
              </a:spcBef>
              <a:spcAft>
                <a:spcPts val="0"/>
              </a:spcAft>
              <a:buNone/>
            </a:pPr>
            <a:r>
              <a:rPr lang="en"/>
              <a:t>RARP: the opposite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c59544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c59544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c9b17910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c9b17910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19b6ccb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19b6ccb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c9b17910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c9b1791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c9832496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c9832496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The frame header typically contains a source and destination address (known as the “physical address” since it refers to the physical communication port) and some control information. The control information is data passed from one data link layer to the other data link layer, and not user data. The body of the frame contains the sequence of bits being transferred across the network. The trailer usually contains information used in detecting bit errors (such as cyclical redundancy check [CRC]). A maximum size is associated with the frame that cannot be exceeded because all systems must allocate memory space (buffers) for the data. In a networking context, a buffer is just special memory allocated for communications.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c9d04fd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c9d04fd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Ethernet header - layer 2, contains MAC addresses for source and destination, as well as ethertype (IPv4 here)</a:t>
            </a:r>
            <a:endParaRPr/>
          </a:p>
          <a:p>
            <a:pPr indent="0" lvl="0" marL="0" rtl="0" algn="l">
              <a:spcBef>
                <a:spcPts val="0"/>
              </a:spcBef>
              <a:spcAft>
                <a:spcPts val="0"/>
              </a:spcAft>
              <a:buNone/>
            </a:pPr>
            <a:r>
              <a:rPr lang="en"/>
              <a:t>IPv4 header - layer 3, contains source/destination IP addresses, TTL, and protocol (UDP here)</a:t>
            </a:r>
            <a:endParaRPr/>
          </a:p>
          <a:p>
            <a:pPr indent="0" lvl="0" marL="0" rtl="0" algn="l">
              <a:spcBef>
                <a:spcPts val="0"/>
              </a:spcBef>
              <a:spcAft>
                <a:spcPts val="0"/>
              </a:spcAft>
              <a:buNone/>
            </a:pPr>
            <a:r>
              <a:rPr lang="en"/>
              <a:t>UDP header - layer 4 header, containing source/destination ports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CRC - cyclic redundancy check, used for error-correction</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c9d04fd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c9d04fd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Bits are just bits. With only a physical layer, System A has no way to tell System B, “Get ready some bits,” “Here are the bits,” and “Did you get those bits okay?” The data link layer solves this problem by organizing the bit stream into a data unit called a frame.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c9832496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c9832496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c9832496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c9832496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frame header typically contains a source and destination address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c9832496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c9832496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network layer delivers data in the form of a packet from source to destination, across as many links as necessary. The biggest difference between the network layer and the data link layer is that the data link layer is in charge of data delivery between adjacent systems (directly connected systems one hop away), while the network layer delivers data to systems that are not directly connected to the source.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can be many different types of data link and physical layers on the network, depending on the variety of the link types, but the network layer is essentially the same on all systems, end systems, and intermediate systems alike.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c9832496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c9832496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Process-to-process delivery is the task of the transport layer. Getting a packet to the destination system is not quite the same thing as determining which process should receive the packet’s content. A system can be running file transfer, email, and other network processes all at the same time, and all over a single physical interface. Naturally, the destination process has to know on which process the sender originated the bits inside the packet in order to reply. Also, systems cannot simply transfer a huge multimegabit file all in one packet. Many data units exceed the maximum allowable size of a packet.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TCP/IP, it is often said that the network layer (IP itself) offers an “unreliable” or “best effort” service, while the transport layer adds “reliability” in the form of flow and error control. Later in this book, we’ll see why these terms are unfortunate and what they really mean.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c9d04fd6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c9d04fd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c9d04fd6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c9d04fd6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fe2f38f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fe2f38f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c9d04fd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c9d04fd6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c9d04fd6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c9d04fd6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c9d04fd6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c9d04fd6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c9d04fd6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c9d04fd6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- 16 million</a:t>
            </a:r>
            <a:endParaRPr/>
          </a:p>
          <a:p>
            <a:pPr indent="0" lvl="0" marL="0" rtl="0" algn="l">
              <a:spcBef>
                <a:spcPts val="0"/>
              </a:spcBef>
              <a:spcAft>
                <a:spcPts val="0"/>
              </a:spcAft>
              <a:buNone/>
            </a:pPr>
            <a:r>
              <a:rPr lang="en"/>
              <a:t>B - 65,000</a:t>
            </a:r>
            <a:endParaRPr/>
          </a:p>
          <a:p>
            <a:pPr indent="0" lvl="0" marL="0" rtl="0" algn="l">
              <a:spcBef>
                <a:spcPts val="0"/>
              </a:spcBef>
              <a:spcAft>
                <a:spcPts val="0"/>
              </a:spcAft>
              <a:buNone/>
            </a:pPr>
            <a:r>
              <a:rPr lang="en"/>
              <a:t>C - 256</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c9d04fd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c9d04fd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c9d04fd6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c9d04fd6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65,536</a:t>
            </a:r>
            <a:endParaRPr/>
          </a:p>
          <a:p>
            <a:pPr indent="0" lvl="0" marL="0" rtl="0" algn="l">
              <a:spcBef>
                <a:spcPts val="0"/>
              </a:spcBef>
              <a:spcAft>
                <a:spcPts val="0"/>
              </a:spcAft>
              <a:buNone/>
            </a:pPr>
            <a:r>
              <a:rPr lang="en"/>
              <a:t>256</a:t>
            </a:r>
            <a:endParaRPr/>
          </a:p>
          <a:p>
            <a:pPr indent="0" lvl="0" marL="0" rtl="0" algn="l">
              <a:spcBef>
                <a:spcPts val="0"/>
              </a:spcBef>
              <a:spcAft>
                <a:spcPts val="0"/>
              </a:spcAft>
              <a:buNone/>
            </a:pPr>
            <a:r>
              <a:rPr lang="en"/>
              <a:t>64</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c9832496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c9832496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c9d04fd6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c9d04fd6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c9d04fd6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c9d04fd6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CIDR was an immediate answer to two problems: first, the impending exhaustion of the Class A and Class B address space, and second, the rapid increase in Internet core routing table sizes to handle the many Class C addresses required to handle new users.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c9d04fd6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c9d04fd6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ICANN deleted 5 blocks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fe2f38f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fe2f38f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c9832496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c9832496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7c9d04fd6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c9d04fd6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7c9d04fd6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c9d04fd6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c9d04fd6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c9d04fd6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c9d04fd6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c9d04fd6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7c9832496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c9832496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2c59544c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2c59544c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three ways? Because packets containing the TCP segment that ask a server to accept another connection and the server’s response might be lost on the IP router network, leaving the hosts unsure of exactly what is going on. The third message adds to the overall reliability.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c9d04fd6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c9d04fd6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1bf7d3e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1bf7d3e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c9832496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c983249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c9b1791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c9b1791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c9b1791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c9b1791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e0f2d894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e0f2d894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rfc-editor.org/rfc/rfc8700.tx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isc.sans.edu/diary/Over+20+thousand+servers+have+their+iLO+interfaces+exposed+to+the+internet%2C+many+with+outdated+and+vulnerable+versions+of+FW/28276"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learning.oreilly.com/library/view/the-illustrated-network/978012811028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cs.princeton.edu/courses/archive/fall06/cos561/papers/cerf74.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447/647</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TCP/IP Networking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Governance</a:t>
            </a:r>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Collaboratively Managed</a:t>
            </a:r>
            <a:endParaRPr/>
          </a:p>
          <a:p>
            <a:pPr indent="-317500" lvl="1" marL="914400" rtl="0" algn="l">
              <a:spcBef>
                <a:spcPts val="0"/>
              </a:spcBef>
              <a:spcAft>
                <a:spcPts val="0"/>
              </a:spcAft>
              <a:buSzPts val="1400"/>
              <a:buChar char="○"/>
            </a:pPr>
            <a:r>
              <a:rPr lang="en"/>
              <a:t>ICANN - Internet Corporation for Assigned Names and Numbers</a:t>
            </a:r>
            <a:endParaRPr/>
          </a:p>
          <a:p>
            <a:pPr indent="-317500" lvl="2" marL="1371600" rtl="0" algn="l">
              <a:spcBef>
                <a:spcPts val="0"/>
              </a:spcBef>
              <a:spcAft>
                <a:spcPts val="0"/>
              </a:spcAft>
              <a:buSzPts val="1400"/>
              <a:buChar char="■"/>
            </a:pPr>
            <a:r>
              <a:rPr lang="en"/>
              <a:t>Enforcement Capabilities</a:t>
            </a:r>
            <a:endParaRPr/>
          </a:p>
          <a:p>
            <a:pPr indent="-317500" lvl="2" marL="1371600" rtl="0" algn="l">
              <a:spcBef>
                <a:spcPts val="0"/>
              </a:spcBef>
              <a:spcAft>
                <a:spcPts val="0"/>
              </a:spcAft>
              <a:buSzPts val="1400"/>
              <a:buChar char="■"/>
            </a:pPr>
            <a:r>
              <a:rPr lang="en"/>
              <a:t>Controls the allocation of IPs, domains and protocol ports.</a:t>
            </a:r>
            <a:endParaRPr/>
          </a:p>
          <a:p>
            <a:pPr indent="-317500" lvl="1" marL="914400" rtl="0" algn="l">
              <a:spcBef>
                <a:spcPts val="0"/>
              </a:spcBef>
              <a:spcAft>
                <a:spcPts val="0"/>
              </a:spcAft>
              <a:buSzPts val="1400"/>
              <a:buChar char="○"/>
            </a:pPr>
            <a:r>
              <a:rPr lang="en"/>
              <a:t>ISOC - Internet Society</a:t>
            </a:r>
            <a:endParaRPr/>
          </a:p>
          <a:p>
            <a:pPr indent="-317500" lvl="2" marL="1371600" rtl="0" algn="l">
              <a:spcBef>
                <a:spcPts val="0"/>
              </a:spcBef>
              <a:spcAft>
                <a:spcPts val="0"/>
              </a:spcAft>
              <a:buSzPts val="1400"/>
              <a:buChar char="■"/>
            </a:pPr>
            <a:r>
              <a:rPr lang="en"/>
              <a:t>Technical development through IETF - Internet Engineering Task Force</a:t>
            </a:r>
            <a:endParaRPr/>
          </a:p>
          <a:p>
            <a:pPr indent="-317500" lvl="1" marL="914400" rtl="0" algn="l">
              <a:spcBef>
                <a:spcPts val="0"/>
              </a:spcBef>
              <a:spcAft>
                <a:spcPts val="0"/>
              </a:spcAft>
              <a:buSzPts val="1400"/>
              <a:buChar char="○"/>
            </a:pPr>
            <a:r>
              <a:rPr lang="en"/>
              <a:t>IGF - Internet Governance Forum</a:t>
            </a:r>
            <a:endParaRPr/>
          </a:p>
          <a:p>
            <a:pPr indent="-317500" lvl="2" marL="1371600" rtl="0" algn="l">
              <a:spcBef>
                <a:spcPts val="0"/>
              </a:spcBef>
              <a:spcAft>
                <a:spcPts val="0"/>
              </a:spcAft>
              <a:buSzPts val="1400"/>
              <a:buChar char="■"/>
            </a:pPr>
            <a:r>
              <a:rPr lang="en"/>
              <a:t>Created by the UN.</a:t>
            </a:r>
            <a:endParaRPr/>
          </a:p>
          <a:p>
            <a:pPr indent="-317500" lvl="2" marL="1371600" rtl="0" algn="l">
              <a:spcBef>
                <a:spcPts val="0"/>
              </a:spcBef>
              <a:spcAft>
                <a:spcPts val="0"/>
              </a:spcAft>
              <a:buSzPts val="1400"/>
              <a:buChar char="■"/>
            </a:pPr>
            <a:r>
              <a:rPr lang="en"/>
              <a:t>Used for policy-based discussions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3"/>
          <p:cNvPicPr preferRelativeResize="0"/>
          <p:nvPr/>
        </p:nvPicPr>
        <p:blipFill>
          <a:blip r:embed="rId3">
            <a:alphaModFix/>
          </a:blip>
          <a:stretch>
            <a:fillRect/>
          </a:stretch>
        </p:blipFill>
        <p:spPr>
          <a:xfrm>
            <a:off x="1578925" y="688789"/>
            <a:ext cx="5986126" cy="3935925"/>
          </a:xfrm>
          <a:prstGeom prst="rect">
            <a:avLst/>
          </a:prstGeom>
          <a:noFill/>
          <a:ln>
            <a:noFill/>
          </a:ln>
        </p:spPr>
      </p:pic>
      <p:sp>
        <p:nvSpPr>
          <p:cNvPr id="111" name="Google Shape;111;p23"/>
          <p:cNvSpPr txBox="1"/>
          <p:nvPr/>
        </p:nvSpPr>
        <p:spPr>
          <a:xfrm>
            <a:off x="2162200" y="2323800"/>
            <a:ext cx="21264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Internet Engineering Steering Group</a:t>
            </a:r>
            <a:endParaRPr sz="800"/>
          </a:p>
        </p:txBody>
      </p:sp>
      <p:sp>
        <p:nvSpPr>
          <p:cNvPr id="112" name="Google Shape;112;p23"/>
          <p:cNvSpPr txBox="1"/>
          <p:nvPr/>
        </p:nvSpPr>
        <p:spPr>
          <a:xfrm>
            <a:off x="2920750" y="3640000"/>
            <a:ext cx="6093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Routing</a:t>
            </a:r>
            <a:br>
              <a:rPr lang="en" sz="800"/>
            </a:br>
            <a:r>
              <a:rPr lang="en" sz="800"/>
              <a:t>Security</a:t>
            </a:r>
            <a:endParaRPr sz="800"/>
          </a:p>
        </p:txBody>
      </p:sp>
      <p:sp>
        <p:nvSpPr>
          <p:cNvPr id="113" name="Google Shape;113;p23"/>
          <p:cNvSpPr txBox="1"/>
          <p:nvPr/>
        </p:nvSpPr>
        <p:spPr>
          <a:xfrm>
            <a:off x="587500" y="4624725"/>
            <a:ext cx="30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https://datatracker.ietf.org/wg/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standards and documentation</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RFCs - Request for Comments</a:t>
            </a:r>
            <a:endParaRPr/>
          </a:p>
          <a:p>
            <a:pPr indent="-317500" lvl="1" marL="914400" rtl="0" algn="l">
              <a:spcBef>
                <a:spcPts val="0"/>
              </a:spcBef>
              <a:spcAft>
                <a:spcPts val="0"/>
              </a:spcAft>
              <a:buSzPts val="1400"/>
              <a:buChar char="○"/>
            </a:pPr>
            <a:r>
              <a:rPr lang="en"/>
              <a:t>Protocol Standards</a:t>
            </a:r>
            <a:endParaRPr/>
          </a:p>
          <a:p>
            <a:pPr indent="-317500" lvl="2" marL="1371600" rtl="0" algn="l">
              <a:spcBef>
                <a:spcPts val="0"/>
              </a:spcBef>
              <a:spcAft>
                <a:spcPts val="0"/>
              </a:spcAft>
              <a:buSzPts val="1400"/>
              <a:buChar char="■"/>
            </a:pPr>
            <a:r>
              <a:rPr lang="en"/>
              <a:t>TFTP, SMTP, HTTP, DNS, etc.</a:t>
            </a:r>
            <a:endParaRPr/>
          </a:p>
          <a:p>
            <a:pPr indent="-317500" lvl="1" marL="914400" rtl="0" algn="l">
              <a:spcBef>
                <a:spcPts val="0"/>
              </a:spcBef>
              <a:spcAft>
                <a:spcPts val="0"/>
              </a:spcAft>
              <a:buSzPts val="1400"/>
              <a:buChar char="○"/>
            </a:pPr>
            <a:r>
              <a:rPr lang="en"/>
              <a:t>Proposed Changes</a:t>
            </a:r>
            <a:endParaRPr/>
          </a:p>
          <a:p>
            <a:pPr indent="-317500" lvl="2" marL="1371600" rtl="0" algn="l">
              <a:spcBef>
                <a:spcPts val="0"/>
              </a:spcBef>
              <a:spcAft>
                <a:spcPts val="0"/>
              </a:spcAft>
              <a:buSzPts val="1400"/>
              <a:buChar char="■"/>
            </a:pPr>
            <a:r>
              <a:rPr lang="en"/>
              <a:t>SMTP Require TLS Option - REQUIRETLS</a:t>
            </a:r>
            <a:endParaRPr/>
          </a:p>
          <a:p>
            <a:pPr indent="-317500" lvl="3" marL="1828800" rtl="0" algn="l">
              <a:spcBef>
                <a:spcPts val="0"/>
              </a:spcBef>
              <a:spcAft>
                <a:spcPts val="0"/>
              </a:spcAft>
              <a:buSzPts val="1400"/>
              <a:buChar char="●"/>
            </a:pPr>
            <a:r>
              <a:rPr lang="en"/>
              <a:t>https://www.rfc-editor.org/rfc/rfc8689.txt</a:t>
            </a:r>
            <a:endParaRPr/>
          </a:p>
          <a:p>
            <a:pPr indent="-317500" lvl="1" marL="914400" rtl="0" algn="l">
              <a:spcBef>
                <a:spcPts val="0"/>
              </a:spcBef>
              <a:spcAft>
                <a:spcPts val="0"/>
              </a:spcAft>
              <a:buSzPts val="1400"/>
              <a:buChar char="○"/>
            </a:pPr>
            <a:r>
              <a:rPr lang="en"/>
              <a:t>Informational Bulletins</a:t>
            </a:r>
            <a:endParaRPr/>
          </a:p>
          <a:p>
            <a:pPr indent="-317500" lvl="2" marL="1371600" rtl="0" algn="l">
              <a:spcBef>
                <a:spcPts val="0"/>
              </a:spcBef>
              <a:spcAft>
                <a:spcPts val="0"/>
              </a:spcAft>
              <a:buSzPts val="1400"/>
              <a:buChar char="■"/>
            </a:pPr>
            <a:r>
              <a:rPr lang="en"/>
              <a:t>50 years of RFCs</a:t>
            </a:r>
            <a:endParaRPr/>
          </a:p>
          <a:p>
            <a:pPr indent="-317500" lvl="3" marL="1828800" rtl="0" algn="l">
              <a:spcBef>
                <a:spcPts val="0"/>
              </a:spcBef>
              <a:spcAft>
                <a:spcPts val="0"/>
              </a:spcAft>
              <a:buSzPts val="1400"/>
              <a:buChar char="●"/>
            </a:pPr>
            <a:r>
              <a:rPr lang="en" u="sng">
                <a:solidFill>
                  <a:schemeClr val="hlink"/>
                </a:solidFill>
                <a:hlinkClick r:id="rId3"/>
              </a:rPr>
              <a:t>https://www.rfc-editor.org/rfc/rfc8700.txt</a:t>
            </a:r>
            <a:endParaRPr/>
          </a:p>
          <a:p>
            <a:pPr indent="-342900" lvl="0" marL="457200" rtl="0" algn="l">
              <a:spcBef>
                <a:spcPts val="0"/>
              </a:spcBef>
              <a:spcAft>
                <a:spcPts val="0"/>
              </a:spcAft>
              <a:buSzPts val="1800"/>
              <a:buChar char="●"/>
            </a:pPr>
            <a:r>
              <a:rPr lang="en"/>
              <a:t>RFCs can be assigned</a:t>
            </a:r>
            <a:endParaRPr/>
          </a:p>
          <a:p>
            <a:pPr indent="-317500" lvl="1" marL="914400" rtl="0" algn="l">
              <a:spcBef>
                <a:spcPts val="0"/>
              </a:spcBef>
              <a:spcAft>
                <a:spcPts val="0"/>
              </a:spcAft>
              <a:buSzPts val="1400"/>
              <a:buChar char="○"/>
            </a:pPr>
            <a:r>
              <a:rPr lang="en"/>
              <a:t>BCP - Best Current </a:t>
            </a:r>
            <a:r>
              <a:rPr lang="en"/>
              <a:t>Practice</a:t>
            </a:r>
            <a:endParaRPr/>
          </a:p>
          <a:p>
            <a:pPr indent="-317500" lvl="2" marL="1371600" rtl="0" algn="l">
              <a:spcBef>
                <a:spcPts val="0"/>
              </a:spcBef>
              <a:spcAft>
                <a:spcPts val="0"/>
              </a:spcAft>
              <a:buSzPts val="1400"/>
              <a:buChar char="■"/>
            </a:pPr>
            <a:r>
              <a:rPr lang="en"/>
              <a:t>Network Time Protocol Best Current Practices</a:t>
            </a:r>
            <a:endParaRPr/>
          </a:p>
          <a:p>
            <a:pPr indent="-317500" lvl="1" marL="914400" rtl="0" algn="l">
              <a:spcBef>
                <a:spcPts val="0"/>
              </a:spcBef>
              <a:spcAft>
                <a:spcPts val="0"/>
              </a:spcAft>
              <a:buSzPts val="1400"/>
              <a:buChar char="○"/>
            </a:pPr>
            <a:r>
              <a:rPr lang="en"/>
              <a:t>STD - Standard</a:t>
            </a:r>
            <a:endParaRPr/>
          </a:p>
          <a:p>
            <a:pPr indent="-317500" lvl="1" marL="914400" rtl="0" algn="l">
              <a:spcBef>
                <a:spcPts val="0"/>
              </a:spcBef>
              <a:spcAft>
                <a:spcPts val="0"/>
              </a:spcAft>
              <a:buSzPts val="1400"/>
              <a:buChar char="○"/>
            </a:pPr>
            <a:r>
              <a:rPr lang="en"/>
              <a:t>FYI - For Your Information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2019803" y="457200"/>
            <a:ext cx="4897492" cy="422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6"/>
          <p:cNvPicPr preferRelativeResize="0"/>
          <p:nvPr/>
        </p:nvPicPr>
        <p:blipFill>
          <a:blip r:embed="rId3">
            <a:alphaModFix/>
          </a:blip>
          <a:stretch>
            <a:fillRect/>
          </a:stretch>
        </p:blipFill>
        <p:spPr>
          <a:xfrm>
            <a:off x="2154838" y="585975"/>
            <a:ext cx="4834325" cy="397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Networking Basics - Protocol Suite</a:t>
            </a:r>
            <a:endParaRPr/>
          </a:p>
        </p:txBody>
      </p:sp>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IP - Internet Protocol</a:t>
            </a:r>
            <a:endParaRPr/>
          </a:p>
          <a:p>
            <a:pPr indent="-317500" lvl="1" marL="914400" rtl="0" algn="l">
              <a:spcBef>
                <a:spcPts val="0"/>
              </a:spcBef>
              <a:spcAft>
                <a:spcPts val="0"/>
              </a:spcAft>
              <a:buSzPts val="1400"/>
              <a:buChar char="○"/>
            </a:pPr>
            <a:r>
              <a:rPr lang="en"/>
              <a:t>Routes data from one machine to another</a:t>
            </a:r>
            <a:endParaRPr/>
          </a:p>
          <a:p>
            <a:pPr indent="-342900" lvl="0" marL="457200" rtl="0" algn="l">
              <a:spcBef>
                <a:spcPts val="0"/>
              </a:spcBef>
              <a:spcAft>
                <a:spcPts val="0"/>
              </a:spcAft>
              <a:buSzPts val="1800"/>
              <a:buChar char="●"/>
            </a:pPr>
            <a:r>
              <a:rPr lang="en"/>
              <a:t>ICMP - Internet Control Message Protocol</a:t>
            </a:r>
            <a:endParaRPr/>
          </a:p>
          <a:p>
            <a:pPr indent="-317500" lvl="1" marL="914400" rtl="0" algn="l">
              <a:spcBef>
                <a:spcPts val="0"/>
              </a:spcBef>
              <a:spcAft>
                <a:spcPts val="0"/>
              </a:spcAft>
              <a:buSzPts val="1400"/>
              <a:buChar char="○"/>
            </a:pPr>
            <a:r>
              <a:rPr lang="en"/>
              <a:t>Low-level support for IP error message, routing and debugging</a:t>
            </a:r>
            <a:endParaRPr/>
          </a:p>
          <a:p>
            <a:pPr indent="-317500" lvl="1" marL="914400" rtl="0" algn="l">
              <a:spcBef>
                <a:spcPts val="0"/>
              </a:spcBef>
              <a:spcAft>
                <a:spcPts val="0"/>
              </a:spcAft>
              <a:buSzPts val="1400"/>
              <a:buChar char="○"/>
            </a:pPr>
            <a:r>
              <a:rPr lang="en"/>
              <a:t>p</a:t>
            </a:r>
            <a:r>
              <a:rPr lang="en"/>
              <a:t>ing, traceroute</a:t>
            </a:r>
            <a:endParaRPr/>
          </a:p>
          <a:p>
            <a:pPr indent="-342900" lvl="0" marL="457200" rtl="0" algn="l">
              <a:spcBef>
                <a:spcPts val="0"/>
              </a:spcBef>
              <a:spcAft>
                <a:spcPts val="0"/>
              </a:spcAft>
              <a:buSzPts val="1800"/>
              <a:buChar char="●"/>
            </a:pPr>
            <a:r>
              <a:rPr lang="en"/>
              <a:t>ARP - Address Resolution Protocol</a:t>
            </a:r>
            <a:endParaRPr/>
          </a:p>
          <a:p>
            <a:pPr indent="-317500" lvl="1" marL="914400" rtl="0" algn="l">
              <a:spcBef>
                <a:spcPts val="0"/>
              </a:spcBef>
              <a:spcAft>
                <a:spcPts val="0"/>
              </a:spcAft>
              <a:buSzPts val="1400"/>
              <a:buChar char="○"/>
            </a:pPr>
            <a:r>
              <a:rPr lang="en"/>
              <a:t>Translates IP to hardware address (MAC)</a:t>
            </a:r>
            <a:endParaRPr/>
          </a:p>
          <a:p>
            <a:pPr indent="-342900" lvl="0" marL="457200" rtl="0" algn="l">
              <a:spcBef>
                <a:spcPts val="0"/>
              </a:spcBef>
              <a:spcAft>
                <a:spcPts val="0"/>
              </a:spcAft>
              <a:buSzPts val="1800"/>
              <a:buChar char="●"/>
            </a:pPr>
            <a:r>
              <a:rPr lang="en"/>
              <a:t>UDP - User Datagram Packet</a:t>
            </a:r>
            <a:endParaRPr/>
          </a:p>
          <a:p>
            <a:pPr indent="-317500" lvl="1" marL="914400" rtl="0" algn="l">
              <a:spcBef>
                <a:spcPts val="0"/>
              </a:spcBef>
              <a:spcAft>
                <a:spcPts val="0"/>
              </a:spcAft>
              <a:buSzPts val="1400"/>
              <a:buChar char="○"/>
            </a:pPr>
            <a:r>
              <a:rPr lang="en"/>
              <a:t>Unreliable one-way delivery</a:t>
            </a:r>
            <a:endParaRPr/>
          </a:p>
          <a:p>
            <a:pPr indent="-342900" lvl="0" marL="457200" rtl="0" algn="l">
              <a:spcBef>
                <a:spcPts val="0"/>
              </a:spcBef>
              <a:spcAft>
                <a:spcPts val="0"/>
              </a:spcAft>
              <a:buSzPts val="1800"/>
              <a:buChar char="●"/>
            </a:pPr>
            <a:r>
              <a:rPr lang="en"/>
              <a:t>TCP - Transmission Control Protocol</a:t>
            </a:r>
            <a:endParaRPr/>
          </a:p>
          <a:p>
            <a:pPr indent="-317500" lvl="1" marL="914400" rtl="0" algn="l">
              <a:spcBef>
                <a:spcPts val="0"/>
              </a:spcBef>
              <a:spcAft>
                <a:spcPts val="0"/>
              </a:spcAft>
              <a:buSzPts val="1400"/>
              <a:buChar char="○"/>
            </a:pPr>
            <a:r>
              <a:rPr lang="en"/>
              <a:t>Reliable full-duplex and error corrected conversations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TCP/IP Layering model</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t/>
            </a:r>
            <a:endParaRPr/>
          </a:p>
        </p:txBody>
      </p:sp>
      <p:pic>
        <p:nvPicPr>
          <p:cNvPr id="142" name="Google Shape;142;p28"/>
          <p:cNvPicPr preferRelativeResize="0"/>
          <p:nvPr/>
        </p:nvPicPr>
        <p:blipFill>
          <a:blip r:embed="rId3">
            <a:alphaModFix/>
          </a:blip>
          <a:stretch>
            <a:fillRect/>
          </a:stretch>
        </p:blipFill>
        <p:spPr>
          <a:xfrm>
            <a:off x="473435" y="1152475"/>
            <a:ext cx="8197139" cy="3513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9"/>
          <p:cNvPicPr preferRelativeResize="0"/>
          <p:nvPr/>
        </p:nvPicPr>
        <p:blipFill>
          <a:blip r:embed="rId3">
            <a:alphaModFix/>
          </a:blip>
          <a:stretch>
            <a:fillRect/>
          </a:stretch>
        </p:blipFill>
        <p:spPr>
          <a:xfrm>
            <a:off x="2329790" y="797788"/>
            <a:ext cx="4484409" cy="4125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0"/>
          <p:cNvPicPr preferRelativeResize="0"/>
          <p:nvPr/>
        </p:nvPicPr>
        <p:blipFill>
          <a:blip r:embed="rId3">
            <a:alphaModFix/>
          </a:blip>
          <a:stretch>
            <a:fillRect/>
          </a:stretch>
        </p:blipFill>
        <p:spPr>
          <a:xfrm>
            <a:off x="1594173" y="834950"/>
            <a:ext cx="5701524" cy="405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and IPv6</a:t>
            </a:r>
            <a:endParaRPr/>
          </a:p>
        </p:txBody>
      </p:sp>
      <p:sp>
        <p:nvSpPr>
          <p:cNvPr id="158" name="Google Shape;15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IPv4</a:t>
            </a:r>
            <a:endParaRPr/>
          </a:p>
          <a:p>
            <a:pPr indent="-317500" lvl="1" marL="914400" rtl="0" algn="l">
              <a:spcBef>
                <a:spcPts val="0"/>
              </a:spcBef>
              <a:spcAft>
                <a:spcPts val="0"/>
              </a:spcAft>
              <a:buSzPts val="1400"/>
              <a:buChar char="○"/>
            </a:pPr>
            <a:r>
              <a:rPr lang="en"/>
              <a:t>32 bit</a:t>
            </a:r>
            <a:r>
              <a:rPr lang="en"/>
              <a:t> addresses</a:t>
            </a:r>
            <a:endParaRPr/>
          </a:p>
          <a:p>
            <a:pPr indent="-317500" lvl="1" marL="914400" rtl="0" algn="l">
              <a:spcBef>
                <a:spcPts val="0"/>
              </a:spcBef>
              <a:spcAft>
                <a:spcPts val="0"/>
              </a:spcAft>
              <a:buSzPts val="1400"/>
              <a:buChar char="○"/>
            </a:pPr>
            <a:r>
              <a:rPr lang="en"/>
              <a:t>4,294,967,296 addresses</a:t>
            </a:r>
            <a:endParaRPr/>
          </a:p>
          <a:p>
            <a:pPr indent="-317500" lvl="1" marL="914400" rtl="0" algn="l">
              <a:spcBef>
                <a:spcPts val="0"/>
              </a:spcBef>
              <a:spcAft>
                <a:spcPts val="0"/>
              </a:spcAft>
              <a:buSzPts val="1400"/>
              <a:buChar char="○"/>
            </a:pPr>
            <a:r>
              <a:rPr lang="en"/>
              <a:t>NAT - Network Address Translation</a:t>
            </a:r>
            <a:endParaRPr/>
          </a:p>
          <a:p>
            <a:pPr indent="-342900" lvl="0" marL="457200" rtl="0" algn="l">
              <a:spcBef>
                <a:spcPts val="0"/>
              </a:spcBef>
              <a:spcAft>
                <a:spcPts val="0"/>
              </a:spcAft>
              <a:buSzPts val="1800"/>
              <a:buChar char="●"/>
            </a:pPr>
            <a:r>
              <a:rPr lang="en"/>
              <a:t>IPv6</a:t>
            </a:r>
            <a:endParaRPr/>
          </a:p>
          <a:p>
            <a:pPr indent="-317500" lvl="1" marL="914400" rtl="0" algn="l">
              <a:spcBef>
                <a:spcPts val="0"/>
              </a:spcBef>
              <a:spcAft>
                <a:spcPts val="0"/>
              </a:spcAft>
              <a:buSzPts val="1400"/>
              <a:buChar char="○"/>
            </a:pPr>
            <a:r>
              <a:rPr lang="en"/>
              <a:t>128 bit addresses</a:t>
            </a:r>
            <a:endParaRPr/>
          </a:p>
          <a:p>
            <a:pPr indent="-317500" lvl="1" marL="914400" rtl="0" algn="l">
              <a:spcBef>
                <a:spcPts val="0"/>
              </a:spcBef>
              <a:spcAft>
                <a:spcPts val="0"/>
              </a:spcAft>
              <a:buSzPts val="1400"/>
              <a:buChar char="○"/>
            </a:pPr>
            <a:r>
              <a:rPr lang="en"/>
              <a:t>IPsec - </a:t>
            </a:r>
            <a:r>
              <a:rPr lang="en"/>
              <a:t>built in</a:t>
            </a:r>
            <a:r>
              <a:rPr lang="en"/>
              <a:t> authentication and encryption</a:t>
            </a:r>
            <a:endParaRPr/>
          </a:p>
          <a:p>
            <a:pPr indent="-317500" lvl="1" marL="914400" rtl="0" algn="l">
              <a:spcBef>
                <a:spcPts val="0"/>
              </a:spcBef>
              <a:spcAft>
                <a:spcPts val="0"/>
              </a:spcAft>
              <a:buSzPts val="1400"/>
              <a:buChar char="○"/>
            </a:pPr>
            <a:r>
              <a:rPr lang="en"/>
              <a:t>No checksum</a:t>
            </a:r>
            <a:endParaRPr/>
          </a:p>
          <a:p>
            <a:pPr indent="-317500" lvl="1" marL="914400" rtl="0" algn="l">
              <a:spcBef>
                <a:spcPts val="0"/>
              </a:spcBef>
              <a:spcAft>
                <a:spcPts val="0"/>
              </a:spcAft>
              <a:buSzPts val="1400"/>
              <a:buChar char="○"/>
            </a:pPr>
            <a:r>
              <a:rPr lang="en"/>
              <a:t>30% of google.com visits</a:t>
            </a:r>
            <a:endParaRPr/>
          </a:p>
          <a:p>
            <a:pPr indent="-342900" lvl="0" marL="457200" rtl="0" algn="l">
              <a:spcBef>
                <a:spcPts val="0"/>
              </a:spcBef>
              <a:spcAft>
                <a:spcPts val="0"/>
              </a:spcAft>
              <a:buSzPts val="1800"/>
              <a:buChar char="●"/>
            </a:pPr>
            <a:r>
              <a:rPr lang="en"/>
              <a:t>Adoption of IPv6 is slow</a:t>
            </a:r>
            <a:endParaRPr/>
          </a:p>
          <a:p>
            <a:pPr indent="-317500" lvl="1" marL="914400" rtl="0" algn="l">
              <a:spcBef>
                <a:spcPts val="0"/>
              </a:spcBef>
              <a:spcAft>
                <a:spcPts val="0"/>
              </a:spcAft>
              <a:buSzPts val="1400"/>
              <a:buChar char="○"/>
            </a:pPr>
            <a:r>
              <a:rPr lang="en"/>
              <a:t>Amazon, Bing, Wordpress, </a:t>
            </a:r>
            <a:r>
              <a:rPr lang="en"/>
              <a:t>craigslist</a:t>
            </a:r>
            <a:endParaRPr/>
          </a:p>
          <a:p>
            <a:pPr indent="-317500" lvl="1" marL="914400" rtl="0" algn="l">
              <a:spcBef>
                <a:spcPts val="0"/>
              </a:spcBef>
              <a:spcAft>
                <a:spcPts val="0"/>
              </a:spcAft>
              <a:buSzPts val="1400"/>
              <a:buChar char="○"/>
            </a:pPr>
            <a:r>
              <a:rPr lang="en"/>
              <a:t>Waiting for services to be IPv6 only</a:t>
            </a:r>
            <a:endParaRPr/>
          </a:p>
          <a:p>
            <a:pPr indent="-317500" lvl="1" marL="914400" rtl="0" algn="l">
              <a:spcBef>
                <a:spcPts val="0"/>
              </a:spcBef>
              <a:spcAft>
                <a:spcPts val="0"/>
              </a:spcAft>
              <a:buSzPts val="1400"/>
              <a:buChar char="○"/>
            </a:pPr>
            <a:r>
              <a:rPr lang="en"/>
              <a:t>Cleaned up version of IPv4</a:t>
            </a:r>
            <a:endParaRPr/>
          </a:p>
          <a:p>
            <a:pPr indent="-317500" lvl="2" marL="1371600" rtl="0" algn="l">
              <a:spcBef>
                <a:spcPts val="0"/>
              </a:spcBef>
              <a:spcAft>
                <a:spcPts val="0"/>
              </a:spcAft>
              <a:buSzPts val="1400"/>
              <a:buChar char="■"/>
            </a:pPr>
            <a:r>
              <a:rPr lang="en"/>
              <a:t>Python2</a:t>
            </a:r>
            <a:endParaRPr/>
          </a:p>
          <a:p>
            <a:pPr indent="-317500" lvl="3" marL="1828800" rtl="0" algn="l">
              <a:spcBef>
                <a:spcPts val="0"/>
              </a:spcBef>
              <a:spcAft>
                <a:spcPts val="0"/>
              </a:spcAft>
              <a:buSzPts val="1400"/>
              <a:buChar char="●"/>
            </a:pPr>
            <a:r>
              <a:rPr lang="en"/>
              <a:t>2010 to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255750" y="979300"/>
            <a:ext cx="5171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Ethernet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dst       = FF:FF:FF:FF:FF:FF</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src       = aa:00:00:fb:6c:78</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type      = ARP</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ARP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hwtype    = 0x1</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ptype     = IPv4</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hwlen     = None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plen      = None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op        = who-has</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hwsrc     = aa:00:00:fb:6c:78</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psrc      = 10.0.120.199</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hwdst     = 00:00:00:00:00:00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pdst      = 10.0.120.1</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Packet Encapsulation</a:t>
            </a:r>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Hardware</a:t>
            </a:r>
            <a:endParaRPr/>
          </a:p>
          <a:p>
            <a:pPr indent="-317500" lvl="1" marL="914400" rtl="0" algn="l">
              <a:spcBef>
                <a:spcPts val="0"/>
              </a:spcBef>
              <a:spcAft>
                <a:spcPts val="0"/>
              </a:spcAft>
              <a:buSzPts val="1400"/>
              <a:buChar char="○"/>
            </a:pPr>
            <a:r>
              <a:rPr lang="en"/>
              <a:t>Ethernet, token ring, Infiniband, Omni-path</a:t>
            </a:r>
            <a:endParaRPr/>
          </a:p>
          <a:p>
            <a:pPr indent="-342900" lvl="0" marL="457200" rtl="0" algn="l">
              <a:spcBef>
                <a:spcPts val="0"/>
              </a:spcBef>
              <a:spcAft>
                <a:spcPts val="0"/>
              </a:spcAft>
              <a:buSzPts val="1800"/>
              <a:buChar char="●"/>
            </a:pPr>
            <a:r>
              <a:rPr lang="en"/>
              <a:t>Data travels as packets</a:t>
            </a:r>
            <a:endParaRPr/>
          </a:p>
          <a:p>
            <a:pPr indent="-317500" lvl="1" marL="914400" rtl="0" algn="l">
              <a:spcBef>
                <a:spcPts val="0"/>
              </a:spcBef>
              <a:spcAft>
                <a:spcPts val="0"/>
              </a:spcAft>
              <a:buSzPts val="1400"/>
              <a:buChar char="○"/>
            </a:pPr>
            <a:r>
              <a:rPr lang="en"/>
              <a:t>Max length is dictated by the link layer (2)</a:t>
            </a:r>
            <a:endParaRPr/>
          </a:p>
          <a:p>
            <a:pPr indent="-317500" lvl="1" marL="914400" rtl="0" algn="l">
              <a:spcBef>
                <a:spcPts val="0"/>
              </a:spcBef>
              <a:spcAft>
                <a:spcPts val="0"/>
              </a:spcAft>
              <a:buSzPts val="1400"/>
              <a:buChar char="○"/>
            </a:pPr>
            <a:r>
              <a:rPr lang="en"/>
              <a:t>Packet header has source and destination</a:t>
            </a:r>
            <a:endParaRPr/>
          </a:p>
          <a:p>
            <a:pPr indent="-317500" lvl="1" marL="914400" rtl="0" algn="l">
              <a:spcBef>
                <a:spcPts val="0"/>
              </a:spcBef>
              <a:spcAft>
                <a:spcPts val="0"/>
              </a:spcAft>
              <a:buSzPts val="1400"/>
              <a:buChar char="○"/>
            </a:pPr>
            <a:r>
              <a:rPr lang="en"/>
              <a:t>Checksums, protocol options</a:t>
            </a:r>
            <a:endParaRPr/>
          </a:p>
          <a:p>
            <a:pPr indent="-317500" lvl="1" marL="914400" rtl="0" algn="l">
              <a:spcBef>
                <a:spcPts val="0"/>
              </a:spcBef>
              <a:spcAft>
                <a:spcPts val="0"/>
              </a:spcAft>
              <a:buSzPts val="1400"/>
              <a:buChar char="○"/>
            </a:pPr>
            <a:r>
              <a:rPr lang="en"/>
              <a:t>Handling instructions (TTL)</a:t>
            </a:r>
            <a:endParaRPr/>
          </a:p>
          <a:p>
            <a:pPr indent="-317500" lvl="1" marL="914400" rtl="0" algn="l">
              <a:spcBef>
                <a:spcPts val="0"/>
              </a:spcBef>
              <a:spcAft>
                <a:spcPts val="0"/>
              </a:spcAft>
              <a:buSzPts val="1400"/>
              <a:buChar char="○"/>
            </a:pPr>
            <a:r>
              <a:rPr lang="en"/>
              <a:t>Payload</a:t>
            </a:r>
            <a:endParaRPr/>
          </a:p>
          <a:p>
            <a:pPr indent="-342900" lvl="0" marL="457200" rtl="0" algn="l">
              <a:spcBef>
                <a:spcPts val="0"/>
              </a:spcBef>
              <a:spcAft>
                <a:spcPts val="0"/>
              </a:spcAft>
              <a:buSzPts val="1800"/>
              <a:buChar char="●"/>
            </a:pPr>
            <a:r>
              <a:rPr lang="en"/>
              <a:t>Encapsulation</a:t>
            </a:r>
            <a:endParaRPr/>
          </a:p>
          <a:p>
            <a:pPr indent="-317500" lvl="1" marL="914400" rtl="0" algn="l">
              <a:spcBef>
                <a:spcPts val="0"/>
              </a:spcBef>
              <a:spcAft>
                <a:spcPts val="0"/>
              </a:spcAft>
              <a:buSzPts val="1400"/>
              <a:buChar char="○"/>
            </a:pPr>
            <a:r>
              <a:rPr lang="en"/>
              <a:t>Packets are added to by each layer by the sender</a:t>
            </a:r>
            <a:endParaRPr/>
          </a:p>
          <a:p>
            <a:pPr indent="-317500" lvl="1" marL="914400" rtl="0" algn="l">
              <a:spcBef>
                <a:spcPts val="0"/>
              </a:spcBef>
              <a:spcAft>
                <a:spcPts val="0"/>
              </a:spcAft>
              <a:buSzPts val="1400"/>
              <a:buChar char="○"/>
            </a:pPr>
            <a:r>
              <a:rPr lang="en"/>
              <a:t>Each layer is removed by the receiver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3"/>
          <p:cNvPicPr preferRelativeResize="0"/>
          <p:nvPr/>
        </p:nvPicPr>
        <p:blipFill>
          <a:blip r:embed="rId3">
            <a:alphaModFix/>
          </a:blip>
          <a:stretch>
            <a:fillRect/>
          </a:stretch>
        </p:blipFill>
        <p:spPr>
          <a:xfrm>
            <a:off x="1966913" y="728663"/>
            <a:ext cx="5210175" cy="3686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34"/>
          <p:cNvPicPr preferRelativeResize="0"/>
          <p:nvPr/>
        </p:nvPicPr>
        <p:blipFill>
          <a:blip r:embed="rId3">
            <a:alphaModFix/>
          </a:blip>
          <a:stretch>
            <a:fillRect/>
          </a:stretch>
        </p:blipFill>
        <p:spPr>
          <a:xfrm>
            <a:off x="155850" y="1251253"/>
            <a:ext cx="8832298" cy="26409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Ethernet Framing</a:t>
            </a:r>
            <a:endParaRPr/>
          </a:p>
        </p:txBody>
      </p:sp>
      <p:sp>
        <p:nvSpPr>
          <p:cNvPr id="182" name="Google Shape;18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Adding extra bits to a packet</a:t>
            </a:r>
            <a:endParaRPr/>
          </a:p>
          <a:p>
            <a:pPr indent="-342900" lvl="0" marL="457200" rtl="0" algn="l">
              <a:spcBef>
                <a:spcPts val="0"/>
              </a:spcBef>
              <a:spcAft>
                <a:spcPts val="0"/>
              </a:spcAft>
              <a:buSzPts val="1800"/>
              <a:buChar char="●"/>
            </a:pPr>
            <a:r>
              <a:rPr lang="en"/>
              <a:t>Link layer adds headers to packets</a:t>
            </a:r>
            <a:endParaRPr/>
          </a:p>
          <a:p>
            <a:pPr indent="-317500" lvl="1" marL="914400" rtl="0" algn="l">
              <a:spcBef>
                <a:spcPts val="0"/>
              </a:spcBef>
              <a:spcAft>
                <a:spcPts val="0"/>
              </a:spcAft>
              <a:buSzPts val="1400"/>
              <a:buChar char="○"/>
            </a:pPr>
            <a:r>
              <a:rPr lang="en"/>
              <a:t>Header contains addresses</a:t>
            </a:r>
            <a:endParaRPr/>
          </a:p>
          <a:p>
            <a:pPr indent="-317500" lvl="1" marL="914400" rtl="0" algn="l">
              <a:spcBef>
                <a:spcPts val="0"/>
              </a:spcBef>
              <a:spcAft>
                <a:spcPts val="0"/>
              </a:spcAft>
              <a:buSzPts val="1400"/>
              <a:buChar char="○"/>
            </a:pPr>
            <a:r>
              <a:rPr lang="en"/>
              <a:t>Checksums</a:t>
            </a:r>
            <a:endParaRPr/>
          </a:p>
          <a:p>
            <a:pPr indent="-342900" lvl="0" marL="457200" rtl="0" algn="l">
              <a:spcBef>
                <a:spcPts val="0"/>
              </a:spcBef>
              <a:spcAft>
                <a:spcPts val="0"/>
              </a:spcAft>
              <a:buSzPts val="1800"/>
              <a:buChar char="●"/>
            </a:pPr>
            <a:r>
              <a:rPr lang="en"/>
              <a:t>Link layer adds </a:t>
            </a:r>
            <a:r>
              <a:rPr lang="en"/>
              <a:t>separators</a:t>
            </a:r>
            <a:r>
              <a:rPr lang="en"/>
              <a:t> between packets</a:t>
            </a:r>
            <a:endParaRPr/>
          </a:p>
          <a:p>
            <a:pPr indent="-342900" lvl="0" marL="457200" rtl="0" algn="l">
              <a:spcBef>
                <a:spcPts val="0"/>
              </a:spcBef>
              <a:spcAft>
                <a:spcPts val="0"/>
              </a:spcAft>
              <a:buSzPts val="1800"/>
              <a:buChar char="●"/>
            </a:pPr>
            <a:r>
              <a:rPr lang="en"/>
              <a:t>Two parts of link layer</a:t>
            </a:r>
            <a:endParaRPr/>
          </a:p>
          <a:p>
            <a:pPr indent="-317500" lvl="1" marL="914400" rtl="0" algn="l">
              <a:spcBef>
                <a:spcPts val="0"/>
              </a:spcBef>
              <a:spcAft>
                <a:spcPts val="0"/>
              </a:spcAft>
              <a:buSzPts val="1400"/>
              <a:buChar char="○"/>
            </a:pPr>
            <a:r>
              <a:rPr lang="en"/>
              <a:t>Media Access Control - Deals with hardware, puts packets onto the wire</a:t>
            </a:r>
            <a:endParaRPr/>
          </a:p>
          <a:p>
            <a:pPr indent="-317500" lvl="1" marL="914400" rtl="0" algn="l">
              <a:spcBef>
                <a:spcPts val="0"/>
              </a:spcBef>
              <a:spcAft>
                <a:spcPts val="0"/>
              </a:spcAft>
              <a:buSzPts val="1400"/>
              <a:buChar char="○"/>
            </a:pPr>
            <a:r>
              <a:rPr lang="en"/>
              <a:t>Logical Link Control - Ethernet framing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a:t>
            </a:r>
            <a:endParaRPr/>
          </a:p>
        </p:txBody>
      </p:sp>
      <p:pic>
        <p:nvPicPr>
          <p:cNvPr id="188" name="Google Shape;188;p36"/>
          <p:cNvPicPr preferRelativeResize="0"/>
          <p:nvPr/>
        </p:nvPicPr>
        <p:blipFill>
          <a:blip r:embed="rId3">
            <a:alphaModFix/>
          </a:blip>
          <a:stretch>
            <a:fillRect/>
          </a:stretch>
        </p:blipFill>
        <p:spPr>
          <a:xfrm>
            <a:off x="1267288" y="1128928"/>
            <a:ext cx="6609424" cy="2885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Link</a:t>
            </a:r>
            <a:endParaRPr/>
          </a:p>
        </p:txBody>
      </p:sp>
      <p:pic>
        <p:nvPicPr>
          <p:cNvPr id="194" name="Google Shape;194;p37"/>
          <p:cNvPicPr preferRelativeResize="0"/>
          <p:nvPr/>
        </p:nvPicPr>
        <p:blipFill>
          <a:blip r:embed="rId3">
            <a:alphaModFix/>
          </a:blip>
          <a:stretch>
            <a:fillRect/>
          </a:stretch>
        </p:blipFill>
        <p:spPr>
          <a:xfrm>
            <a:off x="847700" y="1240905"/>
            <a:ext cx="7448600" cy="2874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a:t>
            </a:r>
            <a:endParaRPr/>
          </a:p>
        </p:txBody>
      </p:sp>
      <p:pic>
        <p:nvPicPr>
          <p:cNvPr id="200" name="Google Shape;200;p38"/>
          <p:cNvPicPr preferRelativeResize="0"/>
          <p:nvPr/>
        </p:nvPicPr>
        <p:blipFill>
          <a:blip r:embed="rId3">
            <a:alphaModFix/>
          </a:blip>
          <a:stretch>
            <a:fillRect/>
          </a:stretch>
        </p:blipFill>
        <p:spPr>
          <a:xfrm>
            <a:off x="1303613" y="1152475"/>
            <a:ext cx="6536775" cy="25709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a:t>
            </a:r>
            <a:endParaRPr/>
          </a:p>
        </p:txBody>
      </p:sp>
      <p:pic>
        <p:nvPicPr>
          <p:cNvPr id="206" name="Google Shape;206;p39"/>
          <p:cNvPicPr preferRelativeResize="0"/>
          <p:nvPr/>
        </p:nvPicPr>
        <p:blipFill>
          <a:blip r:embed="rId3">
            <a:alphaModFix/>
          </a:blip>
          <a:stretch>
            <a:fillRect/>
          </a:stretch>
        </p:blipFill>
        <p:spPr>
          <a:xfrm>
            <a:off x="1393963" y="1304900"/>
            <a:ext cx="6356072" cy="3111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Maximum Transfer Unit</a:t>
            </a:r>
            <a:endParaRPr/>
          </a:p>
        </p:txBody>
      </p:sp>
      <p:sp>
        <p:nvSpPr>
          <p:cNvPr id="212" name="Google Shape;21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Packet size is limited</a:t>
            </a:r>
            <a:endParaRPr/>
          </a:p>
          <a:p>
            <a:pPr indent="-317500" lvl="1" marL="914400" rtl="0" algn="l">
              <a:spcBef>
                <a:spcPts val="0"/>
              </a:spcBef>
              <a:spcAft>
                <a:spcPts val="0"/>
              </a:spcAft>
              <a:buSzPts val="1400"/>
              <a:buChar char="○"/>
            </a:pPr>
            <a:r>
              <a:rPr lang="en"/>
              <a:t>Hardware</a:t>
            </a:r>
            <a:endParaRPr/>
          </a:p>
          <a:p>
            <a:pPr indent="-317500" lvl="2" marL="1371600" rtl="0" algn="l">
              <a:spcBef>
                <a:spcPts val="0"/>
              </a:spcBef>
              <a:spcAft>
                <a:spcPts val="0"/>
              </a:spcAft>
              <a:buSzPts val="1400"/>
              <a:buChar char="■"/>
            </a:pPr>
            <a:r>
              <a:rPr lang="en"/>
              <a:t>E1000 - 16,298 bytes</a:t>
            </a:r>
            <a:endParaRPr/>
          </a:p>
          <a:p>
            <a:pPr indent="-317500" lvl="1" marL="914400" rtl="0" algn="l">
              <a:spcBef>
                <a:spcPts val="0"/>
              </a:spcBef>
              <a:spcAft>
                <a:spcPts val="0"/>
              </a:spcAft>
              <a:buSzPts val="1400"/>
              <a:buChar char="○"/>
            </a:pPr>
            <a:r>
              <a:rPr lang="en"/>
              <a:t>Protocol</a:t>
            </a:r>
            <a:endParaRPr/>
          </a:p>
          <a:p>
            <a:pPr indent="-317500" lvl="2" marL="1371600" rtl="0" algn="l">
              <a:spcBef>
                <a:spcPts val="0"/>
              </a:spcBef>
              <a:spcAft>
                <a:spcPts val="0"/>
              </a:spcAft>
              <a:buSzPts val="1400"/>
              <a:buChar char="■"/>
            </a:pPr>
            <a:r>
              <a:rPr lang="en"/>
              <a:t>Ethernet - 1500 bytes</a:t>
            </a:r>
            <a:endParaRPr/>
          </a:p>
        </p:txBody>
      </p:sp>
      <p:pic>
        <p:nvPicPr>
          <p:cNvPr id="213" name="Google Shape;213;p40"/>
          <p:cNvPicPr preferRelativeResize="0"/>
          <p:nvPr/>
        </p:nvPicPr>
        <p:blipFill>
          <a:blip r:embed="rId3">
            <a:alphaModFix/>
          </a:blip>
          <a:stretch>
            <a:fillRect/>
          </a:stretch>
        </p:blipFill>
        <p:spPr>
          <a:xfrm>
            <a:off x="1332700" y="2624147"/>
            <a:ext cx="6145725" cy="1944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MTU</a:t>
            </a:r>
            <a:endParaRPr/>
          </a:p>
        </p:txBody>
      </p:sp>
      <p:sp>
        <p:nvSpPr>
          <p:cNvPr id="219" name="Google Shape;21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IPv4 Packets are split to conform to the MTU</a:t>
            </a:r>
            <a:endParaRPr/>
          </a:p>
          <a:p>
            <a:pPr indent="-317500" lvl="1" marL="914400" rtl="0" algn="l">
              <a:spcBef>
                <a:spcPts val="0"/>
              </a:spcBef>
              <a:spcAft>
                <a:spcPts val="0"/>
              </a:spcAft>
              <a:buSzPts val="1400"/>
              <a:buChar char="○"/>
            </a:pPr>
            <a:r>
              <a:rPr lang="en"/>
              <a:t>Test with</a:t>
            </a:r>
            <a:endParaRPr/>
          </a:p>
          <a:p>
            <a:pPr indent="-317500" lvl="2" marL="1371600" rtl="0" algn="l">
              <a:spcBef>
                <a:spcPts val="0"/>
              </a:spcBef>
              <a:spcAft>
                <a:spcPts val="0"/>
              </a:spcAft>
              <a:buSzPts val="1400"/>
              <a:buChar char="■"/>
            </a:pPr>
            <a:r>
              <a:rPr lang="en"/>
              <a:t>ping -s 4500 google.com</a:t>
            </a:r>
            <a:endParaRPr/>
          </a:p>
          <a:p>
            <a:pPr indent="-342900" lvl="0" marL="457200" rtl="0" algn="l">
              <a:spcBef>
                <a:spcPts val="0"/>
              </a:spcBef>
              <a:spcAft>
                <a:spcPts val="0"/>
              </a:spcAft>
              <a:buSzPts val="1800"/>
              <a:buChar char="●"/>
            </a:pPr>
            <a:r>
              <a:rPr lang="en"/>
              <a:t>Fragmentation</a:t>
            </a:r>
            <a:r>
              <a:rPr lang="en"/>
              <a:t> happens in-flight by routers</a:t>
            </a:r>
            <a:endParaRPr/>
          </a:p>
          <a:p>
            <a:pPr indent="-317500" lvl="1" marL="914400" rtl="0" algn="l">
              <a:spcBef>
                <a:spcPts val="0"/>
              </a:spcBef>
              <a:spcAft>
                <a:spcPts val="0"/>
              </a:spcAft>
              <a:buSzPts val="1400"/>
              <a:buChar char="○"/>
            </a:pPr>
            <a:r>
              <a:rPr lang="en"/>
              <a:t>IPv6 moves this to the sender</a:t>
            </a:r>
            <a:endParaRPr/>
          </a:p>
          <a:p>
            <a:pPr indent="-342900" lvl="0" marL="457200" rtl="0" algn="l">
              <a:spcBef>
                <a:spcPts val="0"/>
              </a:spcBef>
              <a:spcAft>
                <a:spcPts val="0"/>
              </a:spcAft>
              <a:buSzPts val="1800"/>
              <a:buChar char="●"/>
            </a:pPr>
            <a:r>
              <a:rPr lang="en"/>
              <a:t>Lowest MTU link can be found with “do not fragment” flag</a:t>
            </a:r>
            <a:endParaRPr/>
          </a:p>
          <a:p>
            <a:pPr indent="-317500" lvl="1" marL="914400" rtl="0" algn="l">
              <a:spcBef>
                <a:spcPts val="0"/>
              </a:spcBef>
              <a:spcAft>
                <a:spcPts val="0"/>
              </a:spcAft>
              <a:buSzPts val="1400"/>
              <a:buChar char="○"/>
            </a:pPr>
            <a:r>
              <a:rPr lang="en"/>
              <a:t>ICMP error response</a:t>
            </a:r>
            <a:endParaRPr/>
          </a:p>
          <a:p>
            <a:pPr indent="-317500" lvl="2" marL="1371600" rtl="0" algn="l">
              <a:spcBef>
                <a:spcPts val="0"/>
              </a:spcBef>
              <a:spcAft>
                <a:spcPts val="0"/>
              </a:spcAft>
              <a:buSzPts val="1400"/>
              <a:buChar char="■"/>
            </a:pPr>
            <a:r>
              <a:rPr lang="en"/>
              <a:t>Contains network info for lowest-MTU link</a:t>
            </a:r>
            <a:endParaRPr/>
          </a:p>
          <a:p>
            <a:pPr indent="-342900" lvl="0" marL="457200" rtl="0" algn="l">
              <a:spcBef>
                <a:spcPts val="0"/>
              </a:spcBef>
              <a:spcAft>
                <a:spcPts val="0"/>
              </a:spcAft>
              <a:buSzPts val="1800"/>
              <a:buChar char="●"/>
            </a:pPr>
            <a:r>
              <a:rPr lang="en"/>
              <a:t>TCP does automatic MTU discover</a:t>
            </a:r>
            <a:endParaRPr/>
          </a:p>
          <a:p>
            <a:pPr indent="-317500" lvl="1" marL="914400" rtl="0" algn="l">
              <a:spcBef>
                <a:spcPts val="0"/>
              </a:spcBef>
              <a:spcAft>
                <a:spcPts val="0"/>
              </a:spcAft>
              <a:buSzPts val="1400"/>
              <a:buChar char="○"/>
            </a:pPr>
            <a:r>
              <a:rPr lang="en"/>
              <a:t>UDP does not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hlink"/>
                </a:solidFill>
                <a:hlinkClick r:id="rId3"/>
              </a:rPr>
              <a:t>Over 20 thousand servers have their iLO interfaces exposed to the internet, many with outdated and vulnerable versions of FW</a:t>
            </a:r>
            <a:br>
              <a:rPr b="1" lang="en">
                <a:solidFill>
                  <a:schemeClr val="accent2"/>
                </a:solidFill>
              </a:rPr>
            </a:br>
            <a:r>
              <a:rPr b="1" lang="en" sz="1100">
                <a:solidFill>
                  <a:srgbClr val="222222"/>
                </a:solidFill>
                <a:highlight>
                  <a:srgbClr val="FFFFFF"/>
                </a:highlight>
              </a:rPr>
              <a:t>Published</a:t>
            </a:r>
            <a:r>
              <a:rPr lang="en" sz="1100">
                <a:solidFill>
                  <a:srgbClr val="222222"/>
                </a:solidFill>
                <a:highlight>
                  <a:srgbClr val="FFFFFF"/>
                </a:highlight>
              </a:rPr>
              <a:t>: 2022-01-26</a:t>
            </a:r>
            <a:endParaRPr sz="1100">
              <a:solidFill>
                <a:srgbClr val="222222"/>
              </a:solidFill>
              <a:highlight>
                <a:srgbClr val="FFFFFF"/>
              </a:highlight>
            </a:endParaRPr>
          </a:p>
          <a:p>
            <a:pPr indent="0" lvl="0" marL="0" rtl="0" algn="l">
              <a:spcBef>
                <a:spcPts val="1600"/>
              </a:spcBef>
              <a:spcAft>
                <a:spcPts val="0"/>
              </a:spcAft>
              <a:buNone/>
            </a:pPr>
            <a:r>
              <a:t/>
            </a:r>
            <a:endParaRPr sz="1100">
              <a:solidFill>
                <a:srgbClr val="222222"/>
              </a:solidFill>
              <a:highlight>
                <a:srgbClr val="FFFFFF"/>
              </a:highlight>
            </a:endParaRPr>
          </a:p>
          <a:p>
            <a:pPr indent="0" lvl="0" marL="0" rtl="0" algn="l">
              <a:spcBef>
                <a:spcPts val="1600"/>
              </a:spcBef>
              <a:spcAft>
                <a:spcPts val="0"/>
              </a:spcAft>
              <a:buNone/>
            </a:pPr>
            <a:r>
              <a:rPr lang="en" sz="1100">
                <a:solidFill>
                  <a:srgbClr val="222222"/>
                </a:solidFill>
                <a:highlight>
                  <a:srgbClr val="FFFFFF"/>
                </a:highlight>
              </a:rPr>
              <a:t>"A lot of devices and services we have seen during our research </a:t>
            </a:r>
            <a:r>
              <a:rPr b="1" i="1" lang="en" sz="1100">
                <a:solidFill>
                  <a:srgbClr val="222222"/>
                </a:solidFill>
                <a:highlight>
                  <a:srgbClr val="FFFFFF"/>
                </a:highlight>
              </a:rPr>
              <a:t>should never be connected to the public Internet at all</a:t>
            </a:r>
            <a:r>
              <a:rPr lang="en" sz="1100">
                <a:solidFill>
                  <a:srgbClr val="222222"/>
                </a:solidFill>
                <a:highlight>
                  <a:srgbClr val="FFFFFF"/>
                </a:highlight>
              </a:rPr>
              <a:t>. As a rule of thumb, if you believe that "nobody would connect that to the Internet, really nobody", there are at least 1000 people who did. Whenever you think "that shouldn't be on the Internet but will probably be found a few times" it's there a few hundred thousand times. Like half a million printers, or a Million Webcams, or devices that have root as a root password."</a:t>
            </a:r>
            <a:endParaRPr sz="1100">
              <a:solidFill>
                <a:srgbClr val="222222"/>
              </a:solidFill>
              <a:highlight>
                <a:srgbClr val="FFFFFF"/>
              </a:highlight>
            </a:endParaRPr>
          </a:p>
          <a:p>
            <a:pPr indent="0" lvl="0" marL="0" rtl="0" algn="l">
              <a:spcBef>
                <a:spcPts val="1600"/>
              </a:spcBef>
              <a:spcAft>
                <a:spcPts val="1600"/>
              </a:spcAft>
              <a:buNone/>
            </a:pPr>
            <a:r>
              <a:rPr lang="en" sz="1100">
                <a:solidFill>
                  <a:srgbClr val="222222"/>
                </a:solidFill>
                <a:highlight>
                  <a:srgbClr val="FFFFFF"/>
                </a:highlight>
              </a:rPr>
              <a:t>http://census2012.sourceforge.net/paper.html</a:t>
            </a:r>
            <a:endParaRPr sz="1100">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Packet Addressing</a:t>
            </a:r>
            <a:endParaRPr/>
          </a:p>
        </p:txBody>
      </p:sp>
      <p:sp>
        <p:nvSpPr>
          <p:cNvPr id="225" name="Google Shape;22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MAC Address</a:t>
            </a:r>
            <a:endParaRPr/>
          </a:p>
          <a:p>
            <a:pPr indent="-317500" lvl="1" marL="914400" rtl="0" algn="l">
              <a:spcBef>
                <a:spcPts val="0"/>
              </a:spcBef>
              <a:spcAft>
                <a:spcPts val="0"/>
              </a:spcAft>
              <a:buSzPts val="1400"/>
              <a:buChar char="○"/>
            </a:pPr>
            <a:r>
              <a:rPr lang="en"/>
              <a:t>Hardware</a:t>
            </a:r>
            <a:br>
              <a:rPr lang="en"/>
            </a:br>
            <a:endParaRPr/>
          </a:p>
          <a:p>
            <a:pPr indent="-342900" lvl="0" marL="457200" rtl="0" algn="l">
              <a:spcBef>
                <a:spcPts val="0"/>
              </a:spcBef>
              <a:spcAft>
                <a:spcPts val="0"/>
              </a:spcAft>
              <a:buSzPts val="1800"/>
              <a:buChar char="●"/>
            </a:pPr>
            <a:r>
              <a:rPr lang="en"/>
              <a:t>IPv4 and IPv6 addresses</a:t>
            </a:r>
            <a:endParaRPr/>
          </a:p>
          <a:p>
            <a:pPr indent="-317500" lvl="1" marL="914400" rtl="0" algn="l">
              <a:spcBef>
                <a:spcPts val="0"/>
              </a:spcBef>
              <a:spcAft>
                <a:spcPts val="0"/>
              </a:spcAft>
              <a:buSzPts val="1400"/>
              <a:buChar char="○"/>
            </a:pPr>
            <a:r>
              <a:rPr lang="en"/>
              <a:t>Software</a:t>
            </a:r>
            <a:br>
              <a:rPr lang="en"/>
            </a:br>
            <a:endParaRPr/>
          </a:p>
          <a:p>
            <a:pPr indent="-342900" lvl="0" marL="457200" rtl="0" algn="l">
              <a:spcBef>
                <a:spcPts val="0"/>
              </a:spcBef>
              <a:spcAft>
                <a:spcPts val="0"/>
              </a:spcAft>
              <a:buSzPts val="1800"/>
              <a:buChar char="●"/>
            </a:pPr>
            <a:r>
              <a:rPr b="1" lang="en"/>
              <a:t>Hostnames</a:t>
            </a:r>
            <a:endParaRPr b="1"/>
          </a:p>
          <a:p>
            <a:pPr indent="-317500" lvl="1" marL="914400" rtl="0" algn="l">
              <a:spcBef>
                <a:spcPts val="0"/>
              </a:spcBef>
              <a:spcAft>
                <a:spcPts val="0"/>
              </a:spcAft>
              <a:buSzPts val="1400"/>
              <a:buChar char="○"/>
            </a:pPr>
            <a:r>
              <a:rPr lang="en"/>
              <a:t>Humans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Hostnames</a:t>
            </a:r>
            <a:endParaRPr/>
          </a:p>
        </p:txBody>
      </p:sp>
      <p:sp>
        <p:nvSpPr>
          <p:cNvPr id="231" name="Google Shape;23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Domain Name System (DNS)</a:t>
            </a:r>
            <a:endParaRPr/>
          </a:p>
          <a:p>
            <a:pPr indent="-317500" lvl="1" marL="914400" rtl="0" algn="l">
              <a:spcBef>
                <a:spcPts val="0"/>
              </a:spcBef>
              <a:spcAft>
                <a:spcPts val="0"/>
              </a:spcAft>
              <a:buSzPts val="1400"/>
              <a:buChar char="○"/>
            </a:pPr>
            <a:r>
              <a:rPr lang="en"/>
              <a:t>A - IPv4</a:t>
            </a:r>
            <a:endParaRPr/>
          </a:p>
          <a:p>
            <a:pPr indent="-317500" lvl="1" marL="914400" rtl="0" algn="l">
              <a:spcBef>
                <a:spcPts val="0"/>
              </a:spcBef>
              <a:spcAft>
                <a:spcPts val="0"/>
              </a:spcAft>
              <a:buSzPts val="1400"/>
              <a:buChar char="○"/>
            </a:pPr>
            <a:r>
              <a:rPr lang="en"/>
              <a:t>AAAA - IPv6</a:t>
            </a:r>
            <a:endParaRPr/>
          </a:p>
          <a:p>
            <a:pPr indent="-317500" lvl="1" marL="914400" rtl="0" algn="l">
              <a:spcBef>
                <a:spcPts val="0"/>
              </a:spcBef>
              <a:spcAft>
                <a:spcPts val="0"/>
              </a:spcAft>
              <a:buSzPts val="1400"/>
              <a:buChar char="○"/>
            </a:pPr>
            <a:r>
              <a:rPr lang="en"/>
              <a:t>PTR - IP to Hostname aka. Reverse </a:t>
            </a:r>
            <a:r>
              <a:rPr lang="en"/>
              <a:t>lookup</a:t>
            </a:r>
            <a:endParaRPr/>
          </a:p>
          <a:p>
            <a:pPr indent="-342900" lvl="0" marL="457200" rtl="0" algn="l">
              <a:spcBef>
                <a:spcPts val="0"/>
              </a:spcBef>
              <a:spcAft>
                <a:spcPts val="0"/>
              </a:spcAft>
              <a:buSzPts val="1800"/>
              <a:buChar char="●"/>
            </a:pPr>
            <a:r>
              <a:rPr lang="en"/>
              <a:t>/etc/hosts (Windows: C:\Windows\System32\drivers\etc\hosts)</a:t>
            </a:r>
            <a:endParaRPr/>
          </a:p>
          <a:p>
            <a:pPr indent="-317500" lvl="1" marL="914400" rtl="0" algn="l">
              <a:spcBef>
                <a:spcPts val="0"/>
              </a:spcBef>
              <a:spcAft>
                <a:spcPts val="0"/>
              </a:spcAft>
              <a:buSzPts val="1400"/>
              <a:buChar char="○"/>
            </a:pPr>
            <a:r>
              <a:rPr i="1" lang="en"/>
              <a:t>IP	hostname hostname1 hostname2</a:t>
            </a:r>
            <a:endParaRPr i="1"/>
          </a:p>
          <a:p>
            <a:pPr indent="-342900" lvl="0" marL="457200" rtl="0" algn="l">
              <a:spcBef>
                <a:spcPts val="0"/>
              </a:spcBef>
              <a:spcAft>
                <a:spcPts val="0"/>
              </a:spcAft>
              <a:buSzPts val="1800"/>
              <a:buChar char="●"/>
            </a:pPr>
            <a:r>
              <a:rPr lang="en"/>
              <a:t>Lookup</a:t>
            </a:r>
            <a:r>
              <a:rPr lang="en"/>
              <a:t> with dig</a:t>
            </a:r>
            <a:endParaRPr/>
          </a:p>
          <a:p>
            <a:pPr indent="-317500" lvl="1" marL="914400" rtl="0" algn="l">
              <a:spcBef>
                <a:spcPts val="0"/>
              </a:spcBef>
              <a:spcAft>
                <a:spcPts val="0"/>
              </a:spcAft>
              <a:buSzPts val="1400"/>
              <a:buChar char="○"/>
            </a:pPr>
            <a:r>
              <a:rPr lang="en"/>
              <a:t>d</a:t>
            </a:r>
            <a:r>
              <a:rPr lang="en"/>
              <a:t>ig A google.com</a:t>
            </a:r>
            <a:endParaRPr/>
          </a:p>
          <a:p>
            <a:pPr indent="-317500" lvl="1" marL="914400" rtl="0" algn="l">
              <a:spcBef>
                <a:spcPts val="0"/>
              </a:spcBef>
              <a:spcAft>
                <a:spcPts val="0"/>
              </a:spcAft>
              <a:buSzPts val="1400"/>
              <a:buChar char="○"/>
            </a:pPr>
            <a:r>
              <a:rPr lang="en"/>
              <a:t>d</a:t>
            </a:r>
            <a:r>
              <a:rPr lang="en"/>
              <a:t>ig A cse.unr.edu @8.8.8.8</a:t>
            </a:r>
            <a:endParaRPr/>
          </a:p>
          <a:p>
            <a:pPr indent="-317500" lvl="1" marL="914400" rtl="0" algn="l">
              <a:spcBef>
                <a:spcPts val="0"/>
              </a:spcBef>
              <a:spcAft>
                <a:spcPts val="0"/>
              </a:spcAft>
              <a:buSzPts val="1400"/>
              <a:buChar char="○"/>
            </a:pPr>
            <a:r>
              <a:rPr lang="en"/>
              <a:t>dig A </a:t>
            </a:r>
            <a:r>
              <a:rPr lang="en"/>
              <a:t>cse.unr.edu @134.197.5.1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Ports</a:t>
            </a:r>
            <a:endParaRPr/>
          </a:p>
        </p:txBody>
      </p:sp>
      <p:sp>
        <p:nvSpPr>
          <p:cNvPr id="237" name="Google Shape;23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IP is an address. IE: 127.0.0.1</a:t>
            </a:r>
            <a:endParaRPr/>
          </a:p>
          <a:p>
            <a:pPr indent="-342900" lvl="0" marL="457200" rtl="0" algn="l">
              <a:spcBef>
                <a:spcPts val="0"/>
              </a:spcBef>
              <a:spcAft>
                <a:spcPts val="0"/>
              </a:spcAft>
              <a:buSzPts val="1800"/>
              <a:buChar char="●"/>
            </a:pPr>
            <a:r>
              <a:rPr lang="en"/>
              <a:t>Port is a communication channel for an </a:t>
            </a:r>
            <a:r>
              <a:rPr lang="en"/>
              <a:t>application</a:t>
            </a:r>
            <a:endParaRPr/>
          </a:p>
          <a:p>
            <a:pPr indent="-317500" lvl="1" marL="914400" rtl="0" algn="l">
              <a:spcBef>
                <a:spcPts val="0"/>
              </a:spcBef>
              <a:spcAft>
                <a:spcPts val="0"/>
              </a:spcAft>
              <a:buSzPts val="1400"/>
              <a:buChar char="○"/>
            </a:pPr>
            <a:r>
              <a:rPr lang="en"/>
              <a:t>1 - 65,535</a:t>
            </a:r>
            <a:endParaRPr/>
          </a:p>
          <a:p>
            <a:pPr indent="-342900" lvl="0" marL="457200" rtl="0" algn="l">
              <a:spcBef>
                <a:spcPts val="0"/>
              </a:spcBef>
              <a:spcAft>
                <a:spcPts val="0"/>
              </a:spcAft>
              <a:buSzPts val="1800"/>
              <a:buChar char="●"/>
            </a:pPr>
            <a:r>
              <a:rPr lang="en"/>
              <a:t>IP + Port = Socket</a:t>
            </a:r>
            <a:endParaRPr/>
          </a:p>
          <a:p>
            <a:pPr indent="-317500" lvl="1" marL="914400" rtl="0" algn="l">
              <a:spcBef>
                <a:spcPts val="0"/>
              </a:spcBef>
              <a:spcAft>
                <a:spcPts val="0"/>
              </a:spcAft>
              <a:buSzPts val="1400"/>
              <a:buChar char="○"/>
            </a:pPr>
            <a:r>
              <a:rPr lang="en"/>
              <a:t>127.0.0.1:80 = HTTP</a:t>
            </a:r>
            <a:endParaRPr/>
          </a:p>
          <a:p>
            <a:pPr indent="-342900" lvl="0" marL="457200" rtl="0" algn="l">
              <a:spcBef>
                <a:spcPts val="0"/>
              </a:spcBef>
              <a:spcAft>
                <a:spcPts val="0"/>
              </a:spcAft>
              <a:buSzPts val="1800"/>
              <a:buChar char="●"/>
            </a:pPr>
            <a:r>
              <a:rPr lang="en"/>
              <a:t>/etc/services defines common network services</a:t>
            </a:r>
            <a:endParaRPr/>
          </a:p>
          <a:p>
            <a:pPr indent="-317500" lvl="1" marL="914400" rtl="0" algn="l">
              <a:spcBef>
                <a:spcPts val="0"/>
              </a:spcBef>
              <a:spcAft>
                <a:spcPts val="0"/>
              </a:spcAft>
              <a:buSzPts val="1400"/>
              <a:buChar char="○"/>
            </a:pPr>
            <a:r>
              <a:rPr lang="en"/>
              <a:t>g</a:t>
            </a:r>
            <a:r>
              <a:rPr lang="en"/>
              <a:t>rep daytime /etc/services</a:t>
            </a:r>
            <a:endParaRPr/>
          </a:p>
          <a:p>
            <a:pPr indent="-342900" lvl="0" marL="457200" rtl="0" algn="l">
              <a:spcBef>
                <a:spcPts val="0"/>
              </a:spcBef>
              <a:spcAft>
                <a:spcPts val="0"/>
              </a:spcAft>
              <a:buSzPts val="1800"/>
              <a:buChar char="●"/>
            </a:pPr>
            <a:r>
              <a:rPr lang="en"/>
              <a:t>Ports &lt; 1024 reserved for root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Address Classes</a:t>
            </a:r>
            <a:endParaRPr/>
          </a:p>
        </p:txBody>
      </p:sp>
      <p:pic>
        <p:nvPicPr>
          <p:cNvPr id="243" name="Google Shape;243;p45"/>
          <p:cNvPicPr preferRelativeResize="0"/>
          <p:nvPr/>
        </p:nvPicPr>
        <p:blipFill>
          <a:blip r:embed="rId3">
            <a:alphaModFix/>
          </a:blip>
          <a:stretch>
            <a:fillRect/>
          </a:stretch>
        </p:blipFill>
        <p:spPr>
          <a:xfrm>
            <a:off x="927587" y="1152473"/>
            <a:ext cx="7288826" cy="3500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Subnetting</a:t>
            </a:r>
            <a:endParaRPr/>
          </a:p>
        </p:txBody>
      </p:sp>
      <p:pic>
        <p:nvPicPr>
          <p:cNvPr id="249" name="Google Shape;249;p46"/>
          <p:cNvPicPr preferRelativeResize="0"/>
          <p:nvPr/>
        </p:nvPicPr>
        <p:blipFill>
          <a:blip r:embed="rId3">
            <a:alphaModFix/>
          </a:blip>
          <a:stretch>
            <a:fillRect/>
          </a:stretch>
        </p:blipFill>
        <p:spPr>
          <a:xfrm>
            <a:off x="1624000" y="1152463"/>
            <a:ext cx="5895975" cy="619125"/>
          </a:xfrm>
          <a:prstGeom prst="rect">
            <a:avLst/>
          </a:prstGeom>
          <a:noFill/>
          <a:ln>
            <a:noFill/>
          </a:ln>
        </p:spPr>
      </p:pic>
      <p:pic>
        <p:nvPicPr>
          <p:cNvPr id="250" name="Google Shape;250;p46"/>
          <p:cNvPicPr preferRelativeResize="0"/>
          <p:nvPr/>
        </p:nvPicPr>
        <p:blipFill>
          <a:blip r:embed="rId4">
            <a:alphaModFix/>
          </a:blip>
          <a:stretch>
            <a:fillRect/>
          </a:stretch>
        </p:blipFill>
        <p:spPr>
          <a:xfrm>
            <a:off x="1633538" y="2468863"/>
            <a:ext cx="5895975" cy="609600"/>
          </a:xfrm>
          <a:prstGeom prst="rect">
            <a:avLst/>
          </a:prstGeom>
          <a:noFill/>
          <a:ln>
            <a:noFill/>
          </a:ln>
        </p:spPr>
      </p:pic>
      <p:pic>
        <p:nvPicPr>
          <p:cNvPr id="251" name="Google Shape;251;p46"/>
          <p:cNvPicPr preferRelativeResize="0"/>
          <p:nvPr/>
        </p:nvPicPr>
        <p:blipFill>
          <a:blip r:embed="rId5">
            <a:alphaModFix/>
          </a:blip>
          <a:stretch>
            <a:fillRect/>
          </a:stretch>
        </p:blipFill>
        <p:spPr>
          <a:xfrm>
            <a:off x="1633550" y="3712706"/>
            <a:ext cx="5895975" cy="629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7"/>
          <p:cNvPicPr preferRelativeResize="0"/>
          <p:nvPr/>
        </p:nvPicPr>
        <p:blipFill>
          <a:blip r:embed="rId3">
            <a:alphaModFix/>
          </a:blip>
          <a:stretch>
            <a:fillRect/>
          </a:stretch>
        </p:blipFill>
        <p:spPr>
          <a:xfrm>
            <a:off x="916187" y="1730215"/>
            <a:ext cx="7311625" cy="1683075"/>
          </a:xfrm>
          <a:prstGeom prst="rect">
            <a:avLst/>
          </a:prstGeom>
          <a:noFill/>
          <a:ln>
            <a:noFill/>
          </a:ln>
        </p:spPr>
      </p:pic>
      <p:sp>
        <p:nvSpPr>
          <p:cNvPr id="257" name="Google Shape;257;p47"/>
          <p:cNvSpPr txBox="1"/>
          <p:nvPr/>
        </p:nvSpPr>
        <p:spPr>
          <a:xfrm>
            <a:off x="3110700" y="3255375"/>
            <a:ext cx="16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192 = </a:t>
            </a:r>
            <a:r>
              <a:rPr lang="en"/>
              <a:t>1100 0000</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8"/>
          <p:cNvPicPr preferRelativeResize="0"/>
          <p:nvPr/>
        </p:nvPicPr>
        <p:blipFill>
          <a:blip r:embed="rId3">
            <a:alphaModFix/>
          </a:blip>
          <a:stretch>
            <a:fillRect/>
          </a:stretch>
        </p:blipFill>
        <p:spPr>
          <a:xfrm>
            <a:off x="1607800" y="319088"/>
            <a:ext cx="5548430" cy="4505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Subnetting</a:t>
            </a:r>
            <a:endParaRPr/>
          </a:p>
        </p:txBody>
      </p:sp>
      <p:sp>
        <p:nvSpPr>
          <p:cNvPr id="268" name="Google Shape;26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pt install ipcalc</a:t>
            </a:r>
            <a:endParaRPr/>
          </a:p>
          <a:p>
            <a:pPr indent="0" lvl="0" marL="0" rtl="0" algn="l">
              <a:spcBef>
                <a:spcPts val="1600"/>
              </a:spcBef>
              <a:spcAft>
                <a:spcPts val="1600"/>
              </a:spcAft>
              <a:buNone/>
            </a:pPr>
            <a:r>
              <a:t/>
            </a:r>
            <a:endParaRPr/>
          </a:p>
        </p:txBody>
      </p:sp>
      <p:pic>
        <p:nvPicPr>
          <p:cNvPr id="269" name="Google Shape;269;p49"/>
          <p:cNvPicPr preferRelativeResize="0"/>
          <p:nvPr/>
        </p:nvPicPr>
        <p:blipFill>
          <a:blip r:embed="rId3">
            <a:alphaModFix/>
          </a:blip>
          <a:stretch>
            <a:fillRect/>
          </a:stretch>
        </p:blipFill>
        <p:spPr>
          <a:xfrm>
            <a:off x="306938" y="1608750"/>
            <a:ext cx="8530131" cy="2685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Classless Inter-Domain Routing (CIDR)</a:t>
            </a:r>
            <a:endParaRPr/>
          </a:p>
        </p:txBody>
      </p:sp>
      <p:sp>
        <p:nvSpPr>
          <p:cNvPr id="275" name="Google Shape;275;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Splitting networks for routing purposes</a:t>
            </a:r>
            <a:endParaRPr/>
          </a:p>
          <a:p>
            <a:pPr indent="-342900" lvl="0" marL="457200" rtl="0" algn="l">
              <a:spcBef>
                <a:spcPts val="0"/>
              </a:spcBef>
              <a:spcAft>
                <a:spcPts val="0"/>
              </a:spcAft>
              <a:buSzPts val="1800"/>
              <a:buChar char="●"/>
            </a:pPr>
            <a:r>
              <a:rPr lang="en"/>
              <a:t>Example</a:t>
            </a:r>
            <a:endParaRPr/>
          </a:p>
          <a:p>
            <a:pPr indent="0" lvl="0" marL="0" rtl="0" algn="l">
              <a:spcBef>
                <a:spcPts val="1600"/>
              </a:spcBef>
              <a:spcAft>
                <a:spcPts val="0"/>
              </a:spcAft>
              <a:buNone/>
            </a:pPr>
            <a:r>
              <a:rPr lang="en"/>
              <a:t>S</a:t>
            </a:r>
            <a:r>
              <a:rPr lang="en"/>
              <a:t>ite has been given a block of eight class C addresses numbered 192.144.0.0 through 192.144.7.0</a:t>
            </a:r>
            <a:endParaRPr/>
          </a:p>
          <a:p>
            <a:pPr indent="0" lvl="0" marL="0" rtl="0" algn="l">
              <a:spcBef>
                <a:spcPts val="1600"/>
              </a:spcBef>
              <a:spcAft>
                <a:spcPts val="1600"/>
              </a:spcAft>
              <a:buNone/>
            </a:pPr>
            <a:r>
              <a:t/>
            </a:r>
            <a:endParaRPr/>
          </a:p>
        </p:txBody>
      </p:sp>
      <p:pic>
        <p:nvPicPr>
          <p:cNvPr id="276" name="Google Shape;276;p50"/>
          <p:cNvPicPr preferRelativeResize="0"/>
          <p:nvPr/>
        </p:nvPicPr>
        <p:blipFill>
          <a:blip r:embed="rId3">
            <a:alphaModFix/>
          </a:blip>
          <a:stretch>
            <a:fillRect/>
          </a:stretch>
        </p:blipFill>
        <p:spPr>
          <a:xfrm>
            <a:off x="1928800" y="3001738"/>
            <a:ext cx="5286375" cy="1704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 Allocation</a:t>
            </a:r>
            <a:endParaRPr/>
          </a:p>
        </p:txBody>
      </p:sp>
      <p:pic>
        <p:nvPicPr>
          <p:cNvPr id="282" name="Google Shape;282;p51"/>
          <p:cNvPicPr preferRelativeResize="0"/>
          <p:nvPr/>
        </p:nvPicPr>
        <p:blipFill>
          <a:blip r:embed="rId3">
            <a:alphaModFix/>
          </a:blip>
          <a:stretch>
            <a:fillRect/>
          </a:stretch>
        </p:blipFill>
        <p:spPr>
          <a:xfrm>
            <a:off x="155850" y="1251101"/>
            <a:ext cx="8832301" cy="26412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825937" y="152400"/>
            <a:ext cx="3492123" cy="4838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forms of IPv4 Addressing</a:t>
            </a:r>
            <a:endParaRPr/>
          </a:p>
        </p:txBody>
      </p:sp>
      <p:pic>
        <p:nvPicPr>
          <p:cNvPr id="288" name="Google Shape;288;p52"/>
          <p:cNvPicPr preferRelativeResize="0"/>
          <p:nvPr/>
        </p:nvPicPr>
        <p:blipFill>
          <a:blip r:embed="rId3">
            <a:alphaModFix/>
          </a:blip>
          <a:stretch>
            <a:fillRect/>
          </a:stretch>
        </p:blipFill>
        <p:spPr>
          <a:xfrm>
            <a:off x="1226877" y="1152463"/>
            <a:ext cx="6358575" cy="3571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Address Translation</a:t>
            </a:r>
            <a:endParaRPr/>
          </a:p>
        </p:txBody>
      </p:sp>
      <p:sp>
        <p:nvSpPr>
          <p:cNvPr id="294" name="Google Shape;29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Made to deal with IPv4 exhaustion</a:t>
            </a:r>
            <a:endParaRPr/>
          </a:p>
          <a:p>
            <a:pPr indent="-342900" lvl="0" marL="457200" rtl="0" algn="l">
              <a:spcBef>
                <a:spcPts val="0"/>
              </a:spcBef>
              <a:spcAft>
                <a:spcPts val="0"/>
              </a:spcAft>
              <a:buSzPts val="1800"/>
              <a:buChar char="●"/>
            </a:pPr>
            <a:r>
              <a:rPr lang="en"/>
              <a:t>Private address spaces</a:t>
            </a:r>
            <a:endParaRPr/>
          </a:p>
          <a:p>
            <a:pPr indent="-342900" lvl="0" marL="457200" rtl="0" algn="l">
              <a:spcBef>
                <a:spcPts val="0"/>
              </a:spcBef>
              <a:spcAft>
                <a:spcPts val="0"/>
              </a:spcAft>
              <a:buSzPts val="1800"/>
              <a:buChar char="●"/>
            </a:pPr>
            <a:r>
              <a:rPr lang="en"/>
              <a:t>Border router translates between private and public</a:t>
            </a:r>
            <a:endParaRPr/>
          </a:p>
        </p:txBody>
      </p:sp>
      <p:pic>
        <p:nvPicPr>
          <p:cNvPr id="295" name="Google Shape;295;p53"/>
          <p:cNvPicPr preferRelativeResize="0"/>
          <p:nvPr/>
        </p:nvPicPr>
        <p:blipFill>
          <a:blip r:embed="rId3">
            <a:alphaModFix/>
          </a:blip>
          <a:stretch>
            <a:fillRect/>
          </a:stretch>
        </p:blipFill>
        <p:spPr>
          <a:xfrm>
            <a:off x="1049547" y="2571750"/>
            <a:ext cx="6416901" cy="1898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Routing</a:t>
            </a:r>
            <a:endParaRPr/>
          </a:p>
        </p:txBody>
      </p:sp>
      <p:sp>
        <p:nvSpPr>
          <p:cNvPr id="301" name="Google Shape;301;p54"/>
          <p:cNvSpPr txBox="1"/>
          <p:nvPr>
            <p:ph idx="1" type="body"/>
          </p:nvPr>
        </p:nvSpPr>
        <p:spPr>
          <a:xfrm>
            <a:off x="311700" y="11358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Direct a packet to </a:t>
            </a:r>
            <a:r>
              <a:rPr lang="en"/>
              <a:t>its</a:t>
            </a:r>
            <a:r>
              <a:rPr lang="en"/>
              <a:t> destination</a:t>
            </a:r>
            <a:endParaRPr/>
          </a:p>
          <a:p>
            <a:pPr indent="-317500" lvl="1" marL="914400" rtl="0" algn="l">
              <a:spcBef>
                <a:spcPts val="0"/>
              </a:spcBef>
              <a:spcAft>
                <a:spcPts val="0"/>
              </a:spcAft>
              <a:buSzPts val="1400"/>
              <a:buChar char="○"/>
            </a:pPr>
            <a:r>
              <a:rPr lang="en"/>
              <a:t>To reach network A</a:t>
            </a:r>
            <a:endParaRPr/>
          </a:p>
          <a:p>
            <a:pPr indent="-317500" lvl="2" marL="1371600" rtl="0" algn="l">
              <a:spcBef>
                <a:spcPts val="0"/>
              </a:spcBef>
              <a:spcAft>
                <a:spcPts val="0"/>
              </a:spcAft>
              <a:buSzPts val="1400"/>
              <a:buChar char="■"/>
            </a:pPr>
            <a:r>
              <a:rPr lang="en"/>
              <a:t>Send packets through machine C</a:t>
            </a:r>
            <a:endParaRPr/>
          </a:p>
          <a:p>
            <a:pPr indent="-317500" lvl="1" marL="914400" rtl="0" algn="l">
              <a:spcBef>
                <a:spcPts val="0"/>
              </a:spcBef>
              <a:spcAft>
                <a:spcPts val="0"/>
              </a:spcAft>
              <a:buSzPts val="1400"/>
              <a:buChar char="○"/>
            </a:pPr>
            <a:r>
              <a:rPr lang="en"/>
              <a:t>Default route</a:t>
            </a:r>
            <a:endParaRPr/>
          </a:p>
          <a:p>
            <a:pPr indent="-317500" lvl="2" marL="1371600" rtl="0" algn="l">
              <a:spcBef>
                <a:spcPts val="0"/>
              </a:spcBef>
              <a:spcAft>
                <a:spcPts val="0"/>
              </a:spcAft>
              <a:buSzPts val="1400"/>
              <a:buChar char="■"/>
            </a:pPr>
            <a:r>
              <a:rPr lang="en"/>
              <a:t>Often the gateway assigned by DHCP</a:t>
            </a:r>
            <a:endParaRPr/>
          </a:p>
          <a:p>
            <a:pPr indent="0" lvl="0" marL="0" rtl="0" algn="l">
              <a:spcBef>
                <a:spcPts val="1600"/>
              </a:spcBef>
              <a:spcAft>
                <a:spcPts val="0"/>
              </a:spcAft>
              <a:buNone/>
            </a:pPr>
            <a:r>
              <a:rPr lang="en"/>
              <a:t>i</a:t>
            </a:r>
            <a:r>
              <a:rPr lang="en"/>
              <a:t>p route show</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55"/>
          <p:cNvPicPr preferRelativeResize="0"/>
          <p:nvPr/>
        </p:nvPicPr>
        <p:blipFill>
          <a:blip r:embed="rId3">
            <a:alphaModFix/>
          </a:blip>
          <a:stretch>
            <a:fillRect/>
          </a:stretch>
        </p:blipFill>
        <p:spPr>
          <a:xfrm>
            <a:off x="187525" y="2112862"/>
            <a:ext cx="8768950" cy="917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Host Control Protocol</a:t>
            </a:r>
            <a:endParaRPr/>
          </a:p>
        </p:txBody>
      </p:sp>
      <p:sp>
        <p:nvSpPr>
          <p:cNvPr id="312" name="Google Shape;312;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Enables automatic</a:t>
            </a:r>
            <a:endParaRPr/>
          </a:p>
          <a:p>
            <a:pPr indent="-317500" lvl="1" marL="914400" rtl="0" algn="l">
              <a:spcBef>
                <a:spcPts val="0"/>
              </a:spcBef>
              <a:spcAft>
                <a:spcPts val="0"/>
              </a:spcAft>
              <a:buSzPts val="1400"/>
              <a:buChar char="○"/>
            </a:pPr>
            <a:r>
              <a:rPr lang="en"/>
              <a:t>IP Address</a:t>
            </a:r>
            <a:endParaRPr/>
          </a:p>
          <a:p>
            <a:pPr indent="-317500" lvl="1" marL="914400" rtl="0" algn="l">
              <a:spcBef>
                <a:spcPts val="0"/>
              </a:spcBef>
              <a:spcAft>
                <a:spcPts val="0"/>
              </a:spcAft>
              <a:buSzPts val="1400"/>
              <a:buChar char="○"/>
            </a:pPr>
            <a:r>
              <a:rPr lang="en"/>
              <a:t>Netmask</a:t>
            </a:r>
            <a:endParaRPr/>
          </a:p>
          <a:p>
            <a:pPr indent="-317500" lvl="1" marL="914400" rtl="0" algn="l">
              <a:spcBef>
                <a:spcPts val="0"/>
              </a:spcBef>
              <a:spcAft>
                <a:spcPts val="0"/>
              </a:spcAft>
              <a:buSzPts val="1400"/>
              <a:buChar char="○"/>
            </a:pPr>
            <a:r>
              <a:rPr lang="en"/>
              <a:t>Gateway</a:t>
            </a:r>
            <a:endParaRPr/>
          </a:p>
          <a:p>
            <a:pPr indent="-317500" lvl="1" marL="914400" rtl="0" algn="l">
              <a:spcBef>
                <a:spcPts val="0"/>
              </a:spcBef>
              <a:spcAft>
                <a:spcPts val="0"/>
              </a:spcAft>
              <a:buSzPts val="1400"/>
              <a:buChar char="○"/>
            </a:pPr>
            <a:r>
              <a:rPr lang="en"/>
              <a:t>DNS Server configuration</a:t>
            </a:r>
            <a:endParaRPr/>
          </a:p>
          <a:p>
            <a:pPr indent="-342900" lvl="0" marL="457200" rtl="0" algn="l">
              <a:spcBef>
                <a:spcPts val="0"/>
              </a:spcBef>
              <a:spcAft>
                <a:spcPts val="0"/>
              </a:spcAft>
              <a:buSzPts val="1800"/>
              <a:buChar char="●"/>
            </a:pPr>
            <a:r>
              <a:rPr lang="en"/>
              <a:t>Offers a lease</a:t>
            </a:r>
            <a:endParaRPr/>
          </a:p>
          <a:p>
            <a:pPr indent="-317500" lvl="1" marL="914400" rtl="0" algn="l">
              <a:spcBef>
                <a:spcPts val="0"/>
              </a:spcBef>
              <a:spcAft>
                <a:spcPts val="0"/>
              </a:spcAft>
              <a:buSzPts val="1400"/>
              <a:buChar char="○"/>
            </a:pPr>
            <a:r>
              <a:rPr lang="en"/>
              <a:t>Expires after a configurable amount of time</a:t>
            </a:r>
            <a:endParaRPr/>
          </a:p>
          <a:p>
            <a:pPr indent="-317500" lvl="1" marL="914400" rtl="0" algn="l">
              <a:spcBef>
                <a:spcPts val="0"/>
              </a:spcBef>
              <a:spcAft>
                <a:spcPts val="0"/>
              </a:spcAft>
              <a:buSzPts val="1400"/>
              <a:buChar char="○"/>
            </a:pPr>
            <a:r>
              <a:rPr lang="en"/>
              <a:t>Must be renewed</a:t>
            </a:r>
            <a:endParaRPr/>
          </a:p>
          <a:p>
            <a:pPr indent="-342900" lvl="0" marL="457200" rtl="0" algn="l">
              <a:spcBef>
                <a:spcPts val="0"/>
              </a:spcBef>
              <a:spcAft>
                <a:spcPts val="0"/>
              </a:spcAft>
              <a:buSzPts val="1800"/>
              <a:buChar char="●"/>
            </a:pPr>
            <a:r>
              <a:rPr lang="en"/>
              <a:t>Software</a:t>
            </a:r>
            <a:endParaRPr/>
          </a:p>
          <a:p>
            <a:pPr indent="-317500" lvl="1" marL="914400" rtl="0" algn="l">
              <a:spcBef>
                <a:spcPts val="0"/>
              </a:spcBef>
              <a:spcAft>
                <a:spcPts val="0"/>
              </a:spcAft>
              <a:buSzPts val="1400"/>
              <a:buChar char="○"/>
            </a:pPr>
            <a:r>
              <a:rPr lang="en"/>
              <a:t>isc-dhcp-server</a:t>
            </a:r>
            <a:endParaRPr/>
          </a:p>
          <a:p>
            <a:pPr indent="-317500" lvl="1" marL="914400" rtl="0" algn="l">
              <a:spcBef>
                <a:spcPts val="0"/>
              </a:spcBef>
              <a:spcAft>
                <a:spcPts val="0"/>
              </a:spcAft>
              <a:buSzPts val="1400"/>
              <a:buChar char="○"/>
            </a:pPr>
            <a:r>
              <a:rPr lang="en"/>
              <a:t>d</a:t>
            </a:r>
            <a:r>
              <a:rPr lang="en"/>
              <a:t>nsmasq - simple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7"/>
          <p:cNvPicPr preferRelativeResize="0"/>
          <p:nvPr/>
        </p:nvPicPr>
        <p:blipFill>
          <a:blip r:embed="rId3">
            <a:alphaModFix/>
          </a:blip>
          <a:stretch>
            <a:fillRect/>
          </a:stretch>
        </p:blipFill>
        <p:spPr>
          <a:xfrm>
            <a:off x="1343550" y="1152478"/>
            <a:ext cx="6265775" cy="3202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58"/>
          <p:cNvPicPr preferRelativeResize="0"/>
          <p:nvPr/>
        </p:nvPicPr>
        <p:blipFill>
          <a:blip r:embed="rId3">
            <a:alphaModFix/>
          </a:blip>
          <a:stretch>
            <a:fillRect/>
          </a:stretch>
        </p:blipFill>
        <p:spPr>
          <a:xfrm>
            <a:off x="2627827" y="607400"/>
            <a:ext cx="4142799" cy="39287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Network Configuration</a:t>
            </a:r>
            <a:endParaRPr/>
          </a:p>
        </p:txBody>
      </p:sp>
      <p:sp>
        <p:nvSpPr>
          <p:cNvPr id="328" name="Google Shape;32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a:t>
            </a:r>
            <a:r>
              <a:rPr lang="en">
                <a:latin typeface="Consolas"/>
                <a:ea typeface="Consolas"/>
                <a:cs typeface="Consolas"/>
                <a:sym typeface="Consolas"/>
              </a:rPr>
              <a:t>p link set eth0 up</a:t>
            </a:r>
            <a:endParaRPr>
              <a:latin typeface="Consolas"/>
              <a:ea typeface="Consolas"/>
              <a:cs typeface="Consolas"/>
              <a:sym typeface="Consolas"/>
            </a:endParaRPr>
          </a:p>
          <a:p>
            <a:pPr indent="0" lvl="0" marL="0" rtl="0" algn="l">
              <a:spcBef>
                <a:spcPts val="1600"/>
              </a:spcBef>
              <a:spcAft>
                <a:spcPts val="0"/>
              </a:spcAft>
              <a:buNone/>
            </a:pPr>
            <a:r>
              <a:rPr lang="en">
                <a:latin typeface="Consolas"/>
                <a:ea typeface="Consolas"/>
                <a:cs typeface="Consolas"/>
                <a:sym typeface="Consolas"/>
              </a:rPr>
              <a:t>ip add 192.168.47.20/24 dev eth0</a:t>
            </a:r>
            <a:endParaRPr>
              <a:latin typeface="Consolas"/>
              <a:ea typeface="Consolas"/>
              <a:cs typeface="Consolas"/>
              <a:sym typeface="Consolas"/>
            </a:endParaRPr>
          </a:p>
          <a:p>
            <a:pPr indent="0" lvl="0" marL="0" rtl="0" algn="l">
              <a:spcBef>
                <a:spcPts val="1600"/>
              </a:spcBef>
              <a:spcAft>
                <a:spcPts val="0"/>
              </a:spcAft>
              <a:buNone/>
            </a:pPr>
            <a:r>
              <a:rPr lang="en">
                <a:latin typeface="Consolas"/>
                <a:ea typeface="Consolas"/>
                <a:cs typeface="Consolas"/>
                <a:sym typeface="Consolas"/>
              </a:rPr>
              <a:t>ip route add default via 192.168.47.1</a:t>
            </a:r>
            <a:endParaRPr>
              <a:latin typeface="Consolas"/>
              <a:ea typeface="Consolas"/>
              <a:cs typeface="Consolas"/>
              <a:sym typeface="Consolas"/>
            </a:endParaRPr>
          </a:p>
          <a:p>
            <a:pPr indent="0" lvl="0" marL="0" rtl="0" algn="l">
              <a:spcBef>
                <a:spcPts val="1600"/>
              </a:spcBef>
              <a:spcAft>
                <a:spcPts val="0"/>
              </a:spcAft>
              <a:buNone/>
            </a:pPr>
            <a:r>
              <a:rPr lang="en">
                <a:latin typeface="Consolas"/>
                <a:ea typeface="Consolas"/>
                <a:cs typeface="Consolas"/>
                <a:sym typeface="Consolas"/>
              </a:rPr>
              <a:t># Setup DNS Modify</a:t>
            </a:r>
            <a:endParaRPr>
              <a:latin typeface="Consolas"/>
              <a:ea typeface="Consolas"/>
              <a:cs typeface="Consolas"/>
              <a:sym typeface="Consolas"/>
            </a:endParaRPr>
          </a:p>
          <a:p>
            <a:pPr indent="0" lvl="0" marL="0" rtl="0" algn="l">
              <a:spcBef>
                <a:spcPts val="1600"/>
              </a:spcBef>
              <a:spcAft>
                <a:spcPts val="0"/>
              </a:spcAft>
              <a:buNone/>
            </a:pPr>
            <a:r>
              <a:rPr lang="en">
                <a:latin typeface="Consolas"/>
                <a:ea typeface="Consolas"/>
                <a:cs typeface="Consolas"/>
                <a:sym typeface="Consolas"/>
              </a:rPr>
              <a:t>/etc/resolv.conf</a:t>
            </a:r>
            <a:endParaRPr>
              <a:latin typeface="Consolas"/>
              <a:ea typeface="Consolas"/>
              <a:cs typeface="Consolas"/>
              <a:sym typeface="Consolas"/>
            </a:endParaRPr>
          </a:p>
          <a:p>
            <a:pPr indent="0" lvl="0" marL="0" rtl="0" algn="l">
              <a:spcBef>
                <a:spcPts val="1600"/>
              </a:spcBef>
              <a:spcAft>
                <a:spcPts val="1600"/>
              </a:spcAft>
              <a:buNone/>
            </a:pPr>
            <a:r>
              <a:rPr lang="en">
                <a:latin typeface="Consolas"/>
                <a:ea typeface="Consolas"/>
                <a:cs typeface="Consolas"/>
                <a:sym typeface="Consolas"/>
              </a:rPr>
              <a:t>/etc/systemd/resolved.conf</a:t>
            </a:r>
            <a:endParaRPr>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core Internet Protocols? (IP, ICMP, UDP, and ARP)</a:t>
            </a:r>
            <a:endParaRPr/>
          </a:p>
          <a:p>
            <a:pPr indent="0" lvl="0" marL="0" rtl="0" algn="l">
              <a:spcBef>
                <a:spcPts val="1600"/>
              </a:spcBef>
              <a:spcAft>
                <a:spcPts val="0"/>
              </a:spcAft>
              <a:buNone/>
            </a:pPr>
            <a:r>
              <a:rPr lang="en"/>
              <a:t>How is the Internet governed? (ICANN, ISOC and IGF)</a:t>
            </a:r>
            <a:endParaRPr/>
          </a:p>
          <a:p>
            <a:pPr indent="0" lvl="0" marL="0" rtl="0" algn="l">
              <a:spcBef>
                <a:spcPts val="1600"/>
              </a:spcBef>
              <a:spcAft>
                <a:spcPts val="0"/>
              </a:spcAft>
              <a:buNone/>
            </a:pPr>
            <a:r>
              <a:rPr lang="en"/>
              <a:t>How are standards developed? (RFC)</a:t>
            </a:r>
            <a:endParaRPr/>
          </a:p>
          <a:p>
            <a:pPr indent="0" lvl="0" marL="0" rtl="0" algn="l">
              <a:spcBef>
                <a:spcPts val="1600"/>
              </a:spcBef>
              <a:spcAft>
                <a:spcPts val="0"/>
              </a:spcAft>
              <a:buNone/>
            </a:pPr>
            <a:r>
              <a:rPr lang="en"/>
              <a:t>What are the 5 layers of the TCP/IP Model?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Goralski, W. (2017). The Illustrated Network: How TCP/IP works in a modern network. Amsterdam: Elsevier.</a:t>
            </a:r>
            <a:endParaRPr/>
          </a:p>
          <a:p>
            <a:pPr indent="0" lvl="0" marL="0" rtl="0" algn="l">
              <a:spcBef>
                <a:spcPts val="1600"/>
              </a:spcBef>
              <a:spcAft>
                <a:spcPts val="0"/>
              </a:spcAft>
              <a:buNone/>
            </a:pPr>
            <a:r>
              <a:rPr lang="en" sz="1400" u="sng">
                <a:solidFill>
                  <a:schemeClr val="hlink"/>
                </a:solidFill>
                <a:hlinkClick r:id="rId3"/>
              </a:rPr>
              <a:t>https://learning.oreilly.com/library/view/the-illustrated-network/9780128110287</a:t>
            </a:r>
            <a:endParaRPr sz="1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TCP/IP Networking</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TCP/IP underpins the Internet</a:t>
            </a:r>
            <a:endParaRPr/>
          </a:p>
          <a:p>
            <a:pPr indent="-317500" lvl="1" marL="914400" rtl="0" algn="l">
              <a:spcBef>
                <a:spcPts val="0"/>
              </a:spcBef>
              <a:spcAft>
                <a:spcPts val="0"/>
              </a:spcAft>
              <a:buSzPts val="1400"/>
              <a:buChar char="○"/>
            </a:pPr>
            <a:r>
              <a:rPr lang="en"/>
              <a:t>Web</a:t>
            </a:r>
            <a:endParaRPr/>
          </a:p>
          <a:p>
            <a:pPr indent="-317500" lvl="1" marL="914400" rtl="0" algn="l">
              <a:spcBef>
                <a:spcPts val="0"/>
              </a:spcBef>
              <a:spcAft>
                <a:spcPts val="0"/>
              </a:spcAft>
              <a:buSzPts val="1400"/>
              <a:buChar char="○"/>
            </a:pPr>
            <a:r>
              <a:rPr lang="en"/>
              <a:t>Email</a:t>
            </a:r>
            <a:endParaRPr/>
          </a:p>
          <a:p>
            <a:pPr indent="-317500" lvl="1" marL="914400" rtl="0" algn="l">
              <a:spcBef>
                <a:spcPts val="0"/>
              </a:spcBef>
              <a:spcAft>
                <a:spcPts val="0"/>
              </a:spcAft>
              <a:buSzPts val="1400"/>
              <a:buChar char="○"/>
            </a:pPr>
            <a:r>
              <a:rPr lang="en"/>
              <a:t>Zoom (TCP+UDP)</a:t>
            </a:r>
            <a:endParaRPr/>
          </a:p>
          <a:p>
            <a:pPr indent="-342900" lvl="0" marL="457200" rtl="0" algn="l">
              <a:spcBef>
                <a:spcPts val="0"/>
              </a:spcBef>
              <a:spcAft>
                <a:spcPts val="0"/>
              </a:spcAft>
              <a:buSzPts val="1800"/>
              <a:buChar char="●"/>
            </a:pPr>
            <a:r>
              <a:rPr lang="en"/>
              <a:t>TCP/IP is flexible</a:t>
            </a:r>
            <a:endParaRPr/>
          </a:p>
          <a:p>
            <a:pPr indent="-317500" lvl="1" marL="914400" rtl="0" algn="l">
              <a:spcBef>
                <a:spcPts val="0"/>
              </a:spcBef>
              <a:spcAft>
                <a:spcPts val="0"/>
              </a:spcAft>
              <a:buSzPts val="1400"/>
              <a:buChar char="○"/>
            </a:pPr>
            <a:r>
              <a:rPr lang="en"/>
              <a:t>OS Independent</a:t>
            </a:r>
            <a:endParaRPr/>
          </a:p>
          <a:p>
            <a:pPr indent="-317500" lvl="1" marL="914400" rtl="0" algn="l">
              <a:spcBef>
                <a:spcPts val="0"/>
              </a:spcBef>
              <a:spcAft>
                <a:spcPts val="0"/>
              </a:spcAft>
              <a:buSzPts val="1400"/>
              <a:buChar char="○"/>
            </a:pPr>
            <a:r>
              <a:rPr lang="en"/>
              <a:t>Hardware Independent</a:t>
            </a:r>
            <a:endParaRPr/>
          </a:p>
          <a:p>
            <a:pPr indent="-317500" lvl="1" marL="914400" rtl="0" algn="l">
              <a:spcBef>
                <a:spcPts val="0"/>
              </a:spcBef>
              <a:spcAft>
                <a:spcPts val="0"/>
              </a:spcAft>
              <a:buSzPts val="1400"/>
              <a:buChar char="○"/>
            </a:pPr>
            <a:r>
              <a:rPr lang="en"/>
              <a:t>Works on any size or topology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TCP/IP Networking &amp; The Internet</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TCP/IP and the Internet have a shared history</a:t>
            </a:r>
            <a:endParaRPr/>
          </a:p>
          <a:p>
            <a:pPr indent="-317500" lvl="1" marL="914400" rtl="0" algn="l">
              <a:spcBef>
                <a:spcPts val="0"/>
              </a:spcBef>
              <a:spcAft>
                <a:spcPts val="0"/>
              </a:spcAft>
              <a:buSzPts val="1400"/>
              <a:buChar char="○"/>
            </a:pPr>
            <a:r>
              <a:rPr lang="en"/>
              <a:t>TCP was created in 1974 by Vint Cerf</a:t>
            </a:r>
            <a:endParaRPr/>
          </a:p>
          <a:p>
            <a:pPr indent="-317500" lvl="2" marL="1371600" rtl="0" algn="l">
              <a:spcBef>
                <a:spcPts val="0"/>
              </a:spcBef>
              <a:spcAft>
                <a:spcPts val="0"/>
              </a:spcAft>
              <a:buSzPts val="1400"/>
              <a:buChar char="■"/>
            </a:pPr>
            <a:r>
              <a:rPr lang="en" sz="1100" u="sng">
                <a:solidFill>
                  <a:schemeClr val="hlink"/>
                </a:solidFill>
                <a:hlinkClick r:id="rId3"/>
              </a:rPr>
              <a:t>https://www.cs.princeton.edu/courses/archive/fall06/cos561/papers/cerf74.pdf</a:t>
            </a:r>
            <a:endParaRPr/>
          </a:p>
          <a:p>
            <a:pPr indent="-342900" lvl="0" marL="457200" rtl="0" algn="l">
              <a:spcBef>
                <a:spcPts val="0"/>
              </a:spcBef>
              <a:spcAft>
                <a:spcPts val="0"/>
              </a:spcAft>
              <a:buSzPts val="1800"/>
              <a:buChar char="●"/>
            </a:pPr>
            <a:r>
              <a:rPr lang="en"/>
              <a:t>Progenitor was a network called ARPANET in 1969</a:t>
            </a:r>
            <a:endParaRPr/>
          </a:p>
          <a:p>
            <a:pPr indent="-317500" lvl="1" marL="914400" rtl="0" algn="l">
              <a:spcBef>
                <a:spcPts val="0"/>
              </a:spcBef>
              <a:spcAft>
                <a:spcPts val="0"/>
              </a:spcAft>
              <a:buSzPts val="1400"/>
              <a:buChar char="○"/>
            </a:pPr>
            <a:r>
              <a:rPr lang="en"/>
              <a:t>In the 1980’s in transitioned into the </a:t>
            </a:r>
            <a:r>
              <a:rPr lang="en"/>
              <a:t>commercial</a:t>
            </a:r>
            <a:r>
              <a:rPr lang="en"/>
              <a:t> Internet</a:t>
            </a:r>
            <a:endParaRPr/>
          </a:p>
          <a:p>
            <a:pPr indent="-342900" lvl="0" marL="457200" rtl="0" algn="l">
              <a:spcBef>
                <a:spcPts val="0"/>
              </a:spcBef>
              <a:spcAft>
                <a:spcPts val="0"/>
              </a:spcAft>
              <a:buSzPts val="1800"/>
              <a:buChar char="●"/>
            </a:pPr>
            <a:r>
              <a:rPr lang="en"/>
              <a:t>Collaboratively Managed</a:t>
            </a:r>
            <a:endParaRPr/>
          </a:p>
          <a:p>
            <a:pPr indent="-317500" lvl="1" marL="914400" rtl="0" algn="l">
              <a:spcBef>
                <a:spcPts val="0"/>
              </a:spcBef>
              <a:spcAft>
                <a:spcPts val="0"/>
              </a:spcAft>
              <a:buSzPts val="1400"/>
              <a:buChar char="○"/>
            </a:pPr>
            <a:r>
              <a:rPr lang="en"/>
              <a:t>ICANN - Internet Corporation for Assigned Names and Numbers</a:t>
            </a:r>
            <a:endParaRPr/>
          </a:p>
          <a:p>
            <a:pPr indent="-317500" lvl="2" marL="1371600" rtl="0" algn="l">
              <a:spcBef>
                <a:spcPts val="0"/>
              </a:spcBef>
              <a:spcAft>
                <a:spcPts val="0"/>
              </a:spcAft>
              <a:buSzPts val="1400"/>
              <a:buChar char="■"/>
            </a:pPr>
            <a:r>
              <a:rPr lang="en"/>
              <a:t>Enforcement Capabilities</a:t>
            </a:r>
            <a:endParaRPr/>
          </a:p>
          <a:p>
            <a:pPr indent="-317500" lvl="2" marL="1371600" rtl="0" algn="l">
              <a:spcBef>
                <a:spcPts val="0"/>
              </a:spcBef>
              <a:spcAft>
                <a:spcPts val="0"/>
              </a:spcAft>
              <a:buSzPts val="1400"/>
              <a:buChar char="■"/>
            </a:pPr>
            <a:r>
              <a:rPr lang="en"/>
              <a:t>Controls the allocation of IPs, domains and protocol ports.</a:t>
            </a:r>
            <a:endParaRPr/>
          </a:p>
          <a:p>
            <a:pPr indent="-317500" lvl="1" marL="914400" rtl="0" algn="l">
              <a:spcBef>
                <a:spcPts val="0"/>
              </a:spcBef>
              <a:spcAft>
                <a:spcPts val="0"/>
              </a:spcAft>
              <a:buSzPts val="1400"/>
              <a:buChar char="○"/>
            </a:pPr>
            <a:r>
              <a:rPr lang="en"/>
              <a:t>ISOC - Internet Society</a:t>
            </a:r>
            <a:endParaRPr/>
          </a:p>
          <a:p>
            <a:pPr indent="-317500" lvl="2" marL="1371600" rtl="0" algn="l">
              <a:spcBef>
                <a:spcPts val="0"/>
              </a:spcBef>
              <a:spcAft>
                <a:spcPts val="0"/>
              </a:spcAft>
              <a:buSzPts val="1400"/>
              <a:buChar char="■"/>
            </a:pPr>
            <a:r>
              <a:rPr lang="en"/>
              <a:t>Technical development through IETF - Internet Engineering Task Force</a:t>
            </a:r>
            <a:endParaRPr/>
          </a:p>
          <a:p>
            <a:pPr indent="-317500" lvl="1" marL="914400" rtl="0" algn="l">
              <a:spcBef>
                <a:spcPts val="0"/>
              </a:spcBef>
              <a:spcAft>
                <a:spcPts val="0"/>
              </a:spcAft>
              <a:buSzPts val="1400"/>
              <a:buChar char="○"/>
            </a:pPr>
            <a:r>
              <a:rPr lang="en"/>
              <a:t>IGF - Internet Governance Forum</a:t>
            </a:r>
            <a:endParaRPr/>
          </a:p>
          <a:p>
            <a:pPr indent="-317500" lvl="2" marL="1371600" rtl="0" algn="l">
              <a:spcBef>
                <a:spcPts val="0"/>
              </a:spcBef>
              <a:spcAft>
                <a:spcPts val="0"/>
              </a:spcAft>
              <a:buSzPts val="1400"/>
              <a:buChar char="■"/>
            </a:pPr>
            <a:r>
              <a:rPr lang="en"/>
              <a:t>Created by the UN.</a:t>
            </a:r>
            <a:endParaRPr/>
          </a:p>
          <a:p>
            <a:pPr indent="-317500" lvl="2" marL="1371600" rtl="0" algn="l">
              <a:spcBef>
                <a:spcPts val="0"/>
              </a:spcBef>
              <a:spcAft>
                <a:spcPts val="0"/>
              </a:spcAft>
              <a:buSzPts val="1400"/>
              <a:buChar char="■"/>
            </a:pPr>
            <a:r>
              <a:rPr lang="en"/>
              <a:t>Used for policy-based discussions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2925588" y="433075"/>
            <a:ext cx="3292825" cy="427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