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process that runs inside the initial ram fs is 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nit is a shell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 </a:t>
            </a:r>
            <a:r>
              <a:rPr lang="en"/>
              <a:t>i</a:t>
            </a:r>
            <a:r>
              <a:rPr lang="en"/>
              <a:t>nit finds the real root 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receives params from grub (bootloader) about uuid of a fs or the path to a disk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parses those args to mount a disk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Traditionally rootfs is on a local disk, but init ramfs allows rootfs to be anywhere (nfs, iscsi, etc.)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4c1bec5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4c1bec5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written in bash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df189585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df18958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Busybox for embedded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server is not easily reproducible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c1bec5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c1bec5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4df189585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4df189585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universities involved in legal actions, due to inaccessible technology used on campus and in education.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means that for now the ability to bring website claims under the ADA remains intact.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4df18958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4df18958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df189585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df189585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df1895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df1895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4df18958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4df18958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4df18958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4df18958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df18958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4df18958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c1bec5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c1bec5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 from the unix hater’s handbook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Thompson shell was 500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shells have hundreds of thousands of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shell is a collection of tools that can be composed to solve problems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4df189585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4df189585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They must be used on a graphics display to work on a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Most of the WYSIWYG systems are either non-free or are not 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portable.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'troff' is firmly entrenched in all Unix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It is difficult to have a wide range of capabilities within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confines of a GUI/window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It is more difficult to make global changes to a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4df189585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4df189585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df189585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df189585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c1bec5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c1bec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“run off a document”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 is stands for grandpa, jk it’s gnu roff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says we don’t teach you anything contemporary. Calculus is 400 years old…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an older Unix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into modularity and design philosophy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c1bec5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c1bec5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use in air gapped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in versions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4c367a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4c367a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- Executable and Linkable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Spack and rootless containers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Spack was created by lawrence livermore national lab to compile whatever they need on HPC systems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4df189585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4df189585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calls are how users interact with the kernel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System calls - open, read, write, close (part of POSIX standard, maintained by IEEE)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Process manager - scheduler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VFS - abstraction layer that provides an interface for different filesystems (ext4, XFS, NTFS, etc.)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4c367a5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4c367a5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- create child process, deprecated for clone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 - run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4c367a5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4c367a5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redirect from file to stdin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redirect stdout into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 redirect stdout to append to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redirect stout to stdin (pipe)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runs command in the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for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command substitution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() numerous uses, including arithmetic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r>
              <a:rPr lang="en"/>
              <a:t> are not binaries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is treated as a stack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c367a5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c367a5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c367a5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c367a5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c367a5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4c367a5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it-pdos/xv6-public/blob/master/sh.c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a shell?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Services and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Layer Protocols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DHCP,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 and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Glu</a:t>
            </a:r>
            <a:r>
              <a:rPr lang="en"/>
              <a:t>e</a:t>
            </a:r>
            <a:r>
              <a:rPr lang="en"/>
              <a:t>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runtime parameters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25" y="1527175"/>
            <a:ext cx="2190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shells still popular?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Blanket exception for CLI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 Federal money, must be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use*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718" y="2786568"/>
            <a:ext cx="1717375" cy="17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475" y="0"/>
            <a:ext cx="39090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25" y="620446"/>
            <a:ext cx="4183749" cy="504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8" name="Google Shape;138;p25"/>
          <p:cNvSpPr txBox="1"/>
          <p:nvPr/>
        </p:nvSpPr>
        <p:spPr>
          <a:xfrm>
            <a:off x="280825" y="1124725"/>
            <a:ext cx="39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MIT - </a:t>
            </a:r>
            <a:r>
              <a:rPr lang="en" sz="1200"/>
              <a:t>$1,000,000 in </a:t>
            </a:r>
            <a:r>
              <a:rPr lang="en" sz="1200"/>
              <a:t>attorney</a:t>
            </a:r>
            <a:r>
              <a:rPr lang="en" sz="1200"/>
              <a:t> fees</a:t>
            </a:r>
            <a:endParaRPr sz="1200"/>
          </a:p>
        </p:txBody>
      </p:sp>
      <p:sp>
        <p:nvSpPr>
          <p:cNvPr id="139" name="Google Shape;139;p25"/>
          <p:cNvSpPr txBox="1"/>
          <p:nvPr/>
        </p:nvSpPr>
        <p:spPr>
          <a:xfrm>
            <a:off x="296975" y="4574800"/>
            <a:ext cx="817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Lazar, J. Managing digital accessibility at universities during the COVID-19 pandemic. </a:t>
            </a:r>
            <a:r>
              <a:rPr i="1" lang="en" sz="12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Univ Access Inf Soc</a:t>
            </a:r>
            <a:r>
              <a:rPr lang="en" sz="12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(2021). https://doi.org/10.1007/s10209-021-00792-5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247" y="720950"/>
            <a:ext cx="2801528" cy="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5975" y="1494025"/>
            <a:ext cx="2857500" cy="89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50" y="2043225"/>
            <a:ext cx="1057050" cy="10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4575" y="2247900"/>
            <a:ext cx="1638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2867" y="3240528"/>
            <a:ext cx="3413349" cy="76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Windows Service Management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00" y="1017725"/>
            <a:ext cx="631600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Linux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10725" y="1200575"/>
            <a:ext cx="827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systemctl restart bind9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systemctl status bind9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700"/>
            <a:ext cx="8839200" cy="3082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configuration and dotfiles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/etc/bash.bashrc</a:t>
            </a:r>
            <a:r>
              <a:rPr lang="en" sz="1700"/>
              <a:t> - System-wide .bashrc file for interactive bash(1) shells.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/etc/profile</a:t>
            </a:r>
            <a:r>
              <a:rPr lang="en" sz="1700"/>
              <a:t> - Profile file for sh(1) and bash(1)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/etc/profile.d</a:t>
            </a:r>
            <a:r>
              <a:rPr lang="en" sz="1700"/>
              <a:t> - Collections of profile scripts. Often used for $PATH modifications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modules!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~/.bashrc</a:t>
            </a:r>
            <a:r>
              <a:rPr lang="en" sz="1700"/>
              <a:t> - Interactive shell configuration file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~/.bash_profile</a:t>
            </a:r>
            <a:r>
              <a:rPr lang="en" sz="1700"/>
              <a:t> - Executed for login shells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way to learn bash?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Use it!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58875" y="24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help - man(1)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00" y="968275"/>
            <a:ext cx="4406651" cy="3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4383500" y="1814599"/>
            <a:ext cx="709500" cy="18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4311417" y="1713200"/>
            <a:ext cx="148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manpage?</a:t>
            </a:r>
            <a:endParaRPr sz="13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087350" y="1681500"/>
            <a:ext cx="6969300" cy="17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75">
                <a:solidFill>
                  <a:srgbClr val="404040"/>
                </a:solidFill>
                <a:highlight>
                  <a:schemeClr val="lt1"/>
                </a:highlight>
              </a:rPr>
              <a:t>“Classic Unix documentation is written to be </a:t>
            </a:r>
            <a:r>
              <a:rPr b="1" lang="en" sz="1475">
                <a:solidFill>
                  <a:srgbClr val="404040"/>
                </a:solidFill>
                <a:highlight>
                  <a:schemeClr val="lt1"/>
                </a:highlight>
              </a:rPr>
              <a:t>telegraphic</a:t>
            </a:r>
            <a:r>
              <a:rPr lang="en" sz="1475">
                <a:solidFill>
                  <a:srgbClr val="404040"/>
                </a:solidFill>
                <a:highlight>
                  <a:schemeClr val="lt1"/>
                </a:highlight>
              </a:rPr>
              <a:t> but complete… The style assumes an active reader, one who is </a:t>
            </a:r>
            <a:r>
              <a:rPr b="1" lang="en" sz="1475">
                <a:solidFill>
                  <a:srgbClr val="404040"/>
                </a:solidFill>
                <a:highlight>
                  <a:schemeClr val="lt1"/>
                </a:highlight>
              </a:rPr>
              <a:t>able to deduce obvious unsaid consequences</a:t>
            </a:r>
            <a:r>
              <a:rPr lang="en" sz="1475">
                <a:solidFill>
                  <a:srgbClr val="404040"/>
                </a:solidFill>
                <a:highlight>
                  <a:schemeClr val="lt1"/>
                </a:highlight>
              </a:rPr>
              <a:t> of what is said, and who has the self-confidence to trust those deductions. </a:t>
            </a:r>
            <a:r>
              <a:rPr b="1" lang="en" sz="1475">
                <a:solidFill>
                  <a:srgbClr val="404040"/>
                </a:solidFill>
                <a:highlight>
                  <a:schemeClr val="lt1"/>
                </a:highlight>
              </a:rPr>
              <a:t>Read every word carefully</a:t>
            </a:r>
            <a:r>
              <a:rPr lang="en" sz="1475">
                <a:solidFill>
                  <a:srgbClr val="404040"/>
                </a:solidFill>
                <a:highlight>
                  <a:schemeClr val="lt1"/>
                </a:highlight>
              </a:rPr>
              <a:t>, because you will seldom be told anything twice.”  </a:t>
            </a:r>
            <a:endParaRPr sz="1475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75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75">
                <a:solidFill>
                  <a:srgbClr val="404040"/>
                </a:solidFill>
                <a:highlight>
                  <a:schemeClr val="lt1"/>
                </a:highlight>
              </a:rPr>
              <a:t>Eric Raymond</a:t>
            </a:r>
            <a:endParaRPr sz="1475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75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75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00" y="1852500"/>
            <a:ext cx="3911400" cy="14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899" y="0"/>
            <a:ext cx="359220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2"/>
          <p:cNvCxnSpPr/>
          <p:nvPr/>
        </p:nvCxnSpPr>
        <p:spPr>
          <a:xfrm>
            <a:off x="2317550" y="3506025"/>
            <a:ext cx="5487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manpage sections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49" y="1157750"/>
            <a:ext cx="46267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38" y="726650"/>
            <a:ext cx="4098325" cy="4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man pages rendered?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for typesetting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TeX..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troff in 1971.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groff in 1990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like a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input files with embedded formatting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7 groff_man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apt install -y man manpages manpages-dev info groff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mandb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#Regenerate manpages from roff source.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#Config in /etc/manpath.config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 -k ext4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# Keyword search for string “ext4”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 -K ext4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# Page through manpages that  contain ext4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 -a intro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# Page through the intro manual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man ls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# manpage for 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Why do we need any of this when Google exists?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shell?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commands?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ELF binaries?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are binaries located?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are shared libraries located?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do we build a dynamic user space?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163" y="890024"/>
            <a:ext cx="5185675" cy="3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shell?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85325" y="948275"/>
            <a:ext cx="31218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command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fork()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wait()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75250" y="4364625"/>
            <a:ext cx="78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https://github.com/mit-pdos/xv6-public/blob/master/sh.c</a:t>
            </a:r>
            <a:r>
              <a:rPr lang="en"/>
              <a:t> Line 158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400" y="1245900"/>
            <a:ext cx="4938474" cy="30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8031525" y="1446750"/>
            <a:ext cx="486600" cy="127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031525" y="3161888"/>
            <a:ext cx="353700" cy="76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587250" y="1884900"/>
            <a:ext cx="4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8565500" y="3386125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interpret?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Commands typed by a user or read from a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Symbols: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&lt;&gt;|&amp;$`()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Keywords: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cd, if, while, for, exit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Searches for the commands on the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 environment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execute?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|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for, if, while,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ELF binaries*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7169050" y="4631250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 5 elf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87600" y="4581875"/>
            <a:ext cx="70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https://github.com/torvalds/linux/blob/master/include/uapi/linux/elf.h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950"/>
            <a:ext cx="88392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coreutils (ELF </a:t>
            </a:r>
            <a:r>
              <a:rPr lang="en"/>
              <a:t>binaries</a:t>
            </a:r>
            <a:r>
              <a:rPr lang="en"/>
              <a:t>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Core utilities which are expected to exist on every operating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96375" y="1733850"/>
            <a:ext cx="41757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head</a:t>
            </a:r>
            <a:br>
              <a:rPr b="1" lang="en"/>
            </a:br>
            <a:r>
              <a:rPr b="1" lang="en"/>
              <a:t>tail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md5sum</a:t>
            </a:r>
            <a:br>
              <a:rPr lang="en"/>
            </a:br>
            <a:r>
              <a:rPr b="1" lang="en"/>
              <a:t>sort</a:t>
            </a:r>
            <a:br>
              <a:rPr lang="en"/>
            </a:br>
            <a:r>
              <a:rPr lang="en"/>
              <a:t>shuf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uniq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</a:t>
            </a:r>
            <a:br>
              <a:rPr lang="en"/>
            </a:br>
            <a:r>
              <a:rPr lang="en"/>
              <a:t>split</a:t>
            </a:r>
            <a:br>
              <a:rPr lang="en"/>
            </a:br>
            <a:r>
              <a:rPr b="1" lang="en"/>
              <a:t>tr</a:t>
            </a:r>
            <a:br>
              <a:rPr lang="en"/>
            </a:br>
            <a:r>
              <a:rPr lang="en"/>
              <a:t>basename</a:t>
            </a:r>
            <a:br>
              <a:rPr lang="en"/>
            </a:br>
            <a:r>
              <a:rPr lang="en"/>
              <a:t>mktemp</a:t>
            </a:r>
            <a:br>
              <a:rPr lang="en"/>
            </a:br>
            <a:r>
              <a:rPr lang="en"/>
              <a:t>uptime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572000" y="1777375"/>
            <a:ext cx="42603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</a:t>
            </a:r>
            <a:br>
              <a:rPr b="1" lang="en"/>
            </a:br>
            <a:r>
              <a:rPr b="1" lang="en"/>
              <a:t>rm</a:t>
            </a:r>
            <a:br>
              <a:rPr b="1" lang="en"/>
            </a:br>
            <a:r>
              <a:rPr b="1" lang="en"/>
              <a:t>cp</a:t>
            </a:r>
            <a:br>
              <a:rPr b="1" lang="en"/>
            </a:br>
            <a:r>
              <a:rPr b="1" lang="en"/>
              <a:t>mv</a:t>
            </a:r>
            <a:br>
              <a:rPr b="1" lang="en"/>
            </a:br>
            <a:r>
              <a:rPr b="1" lang="en"/>
              <a:t>ln</a:t>
            </a:r>
            <a:br>
              <a:rPr b="1" lang="en"/>
            </a:br>
            <a:r>
              <a:rPr b="1" lang="en"/>
              <a:t>chgrp</a:t>
            </a:r>
            <a:br>
              <a:rPr b="1" lang="en"/>
            </a:br>
            <a:r>
              <a:rPr b="1" lang="en"/>
              <a:t>chown</a:t>
            </a:r>
            <a:br>
              <a:rPr b="1" lang="en"/>
            </a:br>
            <a:r>
              <a:rPr b="1" lang="en"/>
              <a:t>chmod</a:t>
            </a:r>
            <a:br>
              <a:rPr b="1" lang="en"/>
            </a:br>
            <a:r>
              <a:rPr b="1" lang="en"/>
              <a:t>echo</a:t>
            </a:r>
            <a:br>
              <a:rPr b="1" lang="en"/>
            </a:br>
            <a:r>
              <a:rPr b="1" lang="en"/>
              <a:t>printf</a:t>
            </a:r>
            <a:br>
              <a:rPr b="1" lang="en"/>
            </a:br>
            <a:r>
              <a:rPr b="1" lang="en"/>
              <a:t>tee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19700" y="4780775"/>
            <a:ext cx="53973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https://www.gnu.org/software/coreutils/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998" y="119725"/>
            <a:ext cx="1377450" cy="13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7675"/>
            <a:ext cx="8839202" cy="4233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94250" y="216200"/>
            <a:ext cx="1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ls(1)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71700" y="4762775"/>
            <a:ext cx="53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https://www.maizure.org/projects/decoded-gnu-coreutils/ls.html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