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C1B3C6-ED45-418B-8112-04A970DCDB4E}">
  <a:tblStyle styleId="{20C1B3C6-ED45-418B-8112-04A970DCDB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refspecs.linuxfoundation.org/LSB_3.1.0/LSB-Core-generic/LSB-Core-generic/initscrcomconv.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6c15168b6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c15168b6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6c15168b6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c15168b6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Journalctl compresses logs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describe it in a generic way, the Systemd System and Service Manager</a:t>
            </a:r>
            <a:r>
              <a:rPr b="1" lang="en"/>
              <a:t> is used to start stuff.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The stuff is referred to as </a:t>
            </a:r>
            <a:r>
              <a:rPr b="1" lang="en"/>
              <a:t>units</a:t>
            </a:r>
            <a:r>
              <a:rPr lang="en"/>
              <a:t>. Units can be many things.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most important unit types is the </a:t>
            </a:r>
            <a:r>
              <a:rPr b="1" lang="en"/>
              <a:t>service.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Typically, services are processes that provide specific functionality and allow connections from external clients coming in,</a:t>
            </a:r>
            <a:r>
              <a:rPr b="1" lang="en"/>
              <a:t> such as the SSH service, the Apache web service, and many more.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Apart from services, other unit types exist, such as </a:t>
            </a:r>
            <a:r>
              <a:rPr b="1" lang="en"/>
              <a:t>socket, mount, and target.</a:t>
            </a:r>
            <a:r>
              <a:rPr lang="en"/>
              <a:t> To display a list of available units, type systemctl -t help (see Example 11-1).</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ab88f861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ab88f861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was it developed?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Aggressive parallelization</a:t>
            </a:r>
            <a:endParaRPr/>
          </a:p>
          <a:p>
            <a:pPr indent="0" lvl="0" marL="0" rtl="0" algn="l">
              <a:spcBef>
                <a:spcPts val="0"/>
              </a:spcBef>
              <a:spcAft>
                <a:spcPts val="0"/>
              </a:spcAft>
              <a:buNone/>
            </a:pPr>
            <a:r>
              <a:rPr lang="en"/>
              <a:t>Configuration oriented</a:t>
            </a:r>
            <a:endParaRPr/>
          </a:p>
          <a:p>
            <a:pPr indent="0" lvl="0" marL="0" rtl="0" algn="l">
              <a:spcBef>
                <a:spcPts val="0"/>
              </a:spcBef>
              <a:spcAft>
                <a:spcPts val="0"/>
              </a:spcAft>
              <a:buNone/>
            </a:pPr>
            <a:r>
              <a:rPr lang="en"/>
              <a:t>SysV was breaking a core Unix principle don’t be clever in code. Store things in a configuration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6c15168b6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c15168b6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Services - ssh, apache, dhcp</a:t>
            </a:r>
            <a:endParaRPr/>
          </a:p>
          <a:p>
            <a:pPr indent="0" lvl="0" marL="0" rtl="0" algn="l">
              <a:spcBef>
                <a:spcPts val="0"/>
              </a:spcBef>
              <a:spcAft>
                <a:spcPts val="0"/>
              </a:spcAft>
              <a:buNone/>
            </a:pPr>
            <a:r>
              <a:rPr lang="en"/>
              <a:t>SystemD timer won’t replicate</a:t>
            </a:r>
            <a:endParaRPr/>
          </a:p>
          <a:p>
            <a:pPr indent="0" lvl="0" marL="0" rtl="0" algn="l">
              <a:spcBef>
                <a:spcPts val="0"/>
              </a:spcBef>
              <a:spcAft>
                <a:spcPts val="0"/>
              </a:spcAft>
              <a:buNone/>
            </a:pPr>
            <a:r>
              <a:rPr lang="en"/>
              <a:t>Target replaces runlevels (group of units)</a:t>
            </a:r>
            <a:endParaRPr/>
          </a:p>
          <a:p>
            <a:pPr indent="0" lvl="0" marL="0" rtl="0" algn="l">
              <a:spcBef>
                <a:spcPts val="0"/>
              </a:spcBef>
              <a:spcAft>
                <a:spcPts val="0"/>
              </a:spcAft>
              <a:buNone/>
            </a:pPr>
            <a:r>
              <a:rPr lang="en"/>
              <a:t>Scope</a:t>
            </a:r>
            <a:endParaRPr/>
          </a:p>
          <a:p>
            <a:pPr indent="0" lvl="0" marL="0" rtl="0" algn="l">
              <a:spcBef>
                <a:spcPts val="0"/>
              </a:spcBef>
              <a:spcAft>
                <a:spcPts val="0"/>
              </a:spcAft>
              <a:buNone/>
            </a:pPr>
            <a:r>
              <a:rPr lang="en"/>
              <a:t>Slice - set of resources for a scope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d28f0265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d28f0265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abbee36a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abbee36a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generated mount units come from the fstab</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abbee36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abbee36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abbee36a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abbee36a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abbee36a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abbee36a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c295ef8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c295ef8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d28f026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d28f026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d28f0265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d28f0265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Describes the unit and defines dependencies</a:t>
            </a:r>
            <a:endParaRPr/>
          </a:p>
          <a:p>
            <a:pPr indent="0" lvl="0" marL="0" rtl="0" algn="l">
              <a:spcBef>
                <a:spcPts val="0"/>
              </a:spcBef>
              <a:spcAft>
                <a:spcPts val="0"/>
              </a:spcAft>
              <a:buNone/>
            </a:pPr>
            <a:r>
              <a:rPr lang="en"/>
              <a:t>The Before statement indicates that this unit should be started before the unit that is specified.</a:t>
            </a:r>
            <a:endParaRPr/>
          </a:p>
          <a:p>
            <a:pPr indent="0" lvl="0" marL="0" rtl="0" algn="l">
              <a:spcBef>
                <a:spcPts val="0"/>
              </a:spcBef>
              <a:spcAft>
                <a:spcPts val="0"/>
              </a:spcAft>
              <a:buNone/>
            </a:pPr>
            <a:r>
              <a:rPr lang="en"/>
              <a:t>The After statement indicates that this unit should be started after the unit that is specified.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[Service] Describes how to start and stop the service and request status installation.</a:t>
            </a:r>
            <a:endParaRPr/>
          </a:p>
          <a:p>
            <a:pPr indent="0" lvl="0" marL="0" rtl="0" algn="l">
              <a:spcBef>
                <a:spcPts val="0"/>
              </a:spcBef>
              <a:spcAft>
                <a:spcPts val="0"/>
              </a:spcAft>
              <a:buNone/>
            </a:pPr>
            <a:r>
              <a:rPr lang="en"/>
              <a:t>ExecStart line is expected</a:t>
            </a:r>
            <a:endParaRPr/>
          </a:p>
          <a:p>
            <a:pPr indent="0" lvl="0" marL="0" rtl="0" algn="l">
              <a:spcBef>
                <a:spcPts val="0"/>
              </a:spcBef>
              <a:spcAft>
                <a:spcPts val="0"/>
              </a:spcAft>
              <a:buNone/>
            </a:pPr>
            <a:r>
              <a:rPr lang="en"/>
              <a:t>The forking type is commonly used by daemon processes, but you can also use other types, such as oneshot, which will start any command from a Systemd unit.</a:t>
            </a:r>
            <a:endParaRPr/>
          </a:p>
          <a:p>
            <a:pPr indent="0" lvl="0" marL="0" rtl="0" algn="l">
              <a:spcBef>
                <a:spcPts val="0"/>
              </a:spcBef>
              <a:spcAft>
                <a:spcPts val="0"/>
              </a:spcAft>
              <a:buNone/>
            </a:pPr>
            <a:r>
              <a:rPr lang="en"/>
              <a:t>man 5 systemd.service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[Install] Indicates in which target this unit has to be started.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d28f0265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28f0265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6c295ef8f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c295ef8f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d287460f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d287460f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 only yourself</a:t>
            </a:r>
            <a:endParaRPr/>
          </a:p>
          <a:p>
            <a:pPr indent="0" lvl="0" marL="0" rtl="0" algn="l">
              <a:spcBef>
                <a:spcPts val="0"/>
              </a:spcBef>
              <a:spcAft>
                <a:spcPts val="0"/>
              </a:spcAft>
              <a:buNone/>
            </a:pPr>
            <a:r>
              <a:rPr lang="en"/>
              <a:t>x</a:t>
            </a:r>
            <a:r>
              <a:rPr lang="en"/>
              <a:t> - outside of tty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t>
            </a:r>
            <a:r>
              <a:rPr lang="en"/>
              <a:t> - by PID</a:t>
            </a:r>
            <a:endParaRPr/>
          </a:p>
          <a:p>
            <a:pPr indent="0" lvl="0" marL="0" rtl="0" algn="l">
              <a:spcBef>
                <a:spcPts val="0"/>
              </a:spcBef>
              <a:spcAft>
                <a:spcPts val="0"/>
              </a:spcAft>
              <a:buNone/>
            </a:pPr>
            <a:r>
              <a:rPr lang="en"/>
              <a:t>f</a:t>
            </a:r>
            <a:r>
              <a:rPr lang="en"/>
              <a:t> -  Do full-format listing.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UID        PID  PPID  C STIME TTY          TIME CMD</a:t>
            </a:r>
            <a:endParaRPr/>
          </a:p>
          <a:p>
            <a:pPr indent="0" lvl="0" marL="0" rtl="0" algn="l">
              <a:spcBef>
                <a:spcPts val="0"/>
              </a:spcBef>
              <a:spcAft>
                <a:spcPts val="0"/>
              </a:spcAft>
              <a:buNone/>
            </a:pPr>
            <a:r>
              <a:rPr lang="en"/>
              <a:t>PPID - parent process</a:t>
            </a:r>
            <a:endParaRPr/>
          </a:p>
          <a:p>
            <a:pPr indent="0" lvl="0" marL="0" rtl="0" algn="l">
              <a:spcBef>
                <a:spcPts val="0"/>
              </a:spcBef>
              <a:spcAft>
                <a:spcPts val="0"/>
              </a:spcAft>
              <a:buNone/>
            </a:pPr>
            <a:r>
              <a:rPr lang="en"/>
              <a:t>C = CPU utilization</a:t>
            </a:r>
            <a:endParaRPr/>
          </a:p>
          <a:p>
            <a:pPr indent="0" lvl="0" marL="0" rtl="0" algn="l">
              <a:spcBef>
                <a:spcPts val="0"/>
              </a:spcBef>
              <a:spcAft>
                <a:spcPts val="0"/>
              </a:spcAft>
              <a:buNone/>
            </a:pPr>
            <a:r>
              <a:rPr lang="en"/>
              <a:t>STIME - Start time</a:t>
            </a:r>
            <a:endParaRPr/>
          </a:p>
          <a:p>
            <a:pPr indent="0" lvl="0" marL="0" rtl="0" algn="l">
              <a:spcBef>
                <a:spcPts val="0"/>
              </a:spcBef>
              <a:spcAft>
                <a:spcPts val="0"/>
              </a:spcAft>
              <a:buNone/>
            </a:pPr>
            <a:r>
              <a:rPr lang="en"/>
              <a:t>TIME = accumulated CPU time in MMM:SS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ab5a63e2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ab5a63e2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The systemd unit 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LOAD: Whether the unit’s configuration has been parsed by systemd. The configuration of loaded units is kept in memory.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ACTIVE: A summary state about whether the unit is active. This is usually a fairly basic way to tell if the unit has started successfully or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SUB: This is a lower-level state that indicates more detailed information about the unit. This often varies by unit type, state, and the actual method in which the unit runs.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DESCRIPTION: A short textual description of what the unit is/does.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649350b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649350b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649350b7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649350b7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6d0811a9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6d0811a9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af4582d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af4582d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ab88f86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ab88f86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socket unit, a matching service unit must exist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6d0811a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6d0811a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ab88f861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ab88f86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If yes, a service instance is spawned for each incoming connection and only the connection socket is passed to it. If false, all listening sockets themselves are passed to the started service unit, and only one service unit is spawned for all connections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ab88f861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ab88f861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Generous font size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ab88f86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ab88f86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execute permissions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7d28f0265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d28f0265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c00d1f1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c00d1f1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latin typeface="Helvetica Neue"/>
                <a:ea typeface="Helvetica Neue"/>
                <a:cs typeface="Helvetica Neue"/>
                <a:sym typeface="Helvetica Neue"/>
              </a:rPr>
              <a:t>A monotonic clock is a time source that won't ever jump forward or backward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7c00d1f1d2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c00d1f1d2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Daily and hourly for backups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7c00d1f1d2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c00d1f1d2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7c00d1f1d2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c00d1f1d2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7c00d1f1d2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c00d1f1d2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7c00d1f1d2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c00d1f1d2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6c15168b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c15168b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Kernel unpacks initramfs into memory</a:t>
            </a:r>
            <a:endParaRPr/>
          </a:p>
          <a:p>
            <a:pPr indent="0" lvl="0" marL="0" rtl="0" algn="l">
              <a:spcBef>
                <a:spcPts val="0"/>
              </a:spcBef>
              <a:spcAft>
                <a:spcPts val="0"/>
              </a:spcAft>
              <a:buNone/>
            </a:pPr>
            <a:r>
              <a:rPr lang="en"/>
              <a:t>Executes /sbin/init</a:t>
            </a:r>
            <a:endParaRPr/>
          </a:p>
          <a:p>
            <a:pPr indent="0" lvl="0" marL="0" rtl="0" algn="l">
              <a:spcBef>
                <a:spcPts val="0"/>
              </a:spcBef>
              <a:spcAft>
                <a:spcPts val="0"/>
              </a:spcAft>
              <a:buNone/>
            </a:pPr>
            <a:r>
              <a:rPr lang="en"/>
              <a:t>Init creates /proc /sys /dev</a:t>
            </a:r>
            <a:endParaRPr/>
          </a:p>
          <a:p>
            <a:pPr indent="0" lvl="0" marL="0" rtl="0" algn="l">
              <a:spcBef>
                <a:spcPts val="0"/>
              </a:spcBef>
              <a:spcAft>
                <a:spcPts val="0"/>
              </a:spcAft>
              <a:buNone/>
            </a:pPr>
            <a:r>
              <a:rPr lang="en"/>
              <a:t>/dev is for special devices, block devices, character devices (GPU, audio card, serial port ttys0, etc.)</a:t>
            </a:r>
            <a:endParaRPr/>
          </a:p>
          <a:p>
            <a:pPr indent="0" lvl="0" marL="0" rtl="0" algn="l">
              <a:spcBef>
                <a:spcPts val="0"/>
              </a:spcBef>
              <a:spcAft>
                <a:spcPts val="0"/>
              </a:spcAft>
              <a:buNone/>
            </a:pPr>
            <a:r>
              <a:rPr lang="en"/>
              <a:t>/proc is runtime environment of the kernel (running processes, environment, file descriptor table - stdin, stdout, stderr)</a:t>
            </a:r>
            <a:endParaRPr/>
          </a:p>
          <a:p>
            <a:pPr indent="0" lvl="0" marL="0" rtl="0" algn="l">
              <a:spcBef>
                <a:spcPts val="0"/>
              </a:spcBef>
              <a:spcAft>
                <a:spcPts val="0"/>
              </a:spcAft>
              <a:buNone/>
            </a:pPr>
            <a:r>
              <a:rPr lang="en"/>
              <a:t>/sys is an interface for kernel objects / devices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pivot_root, then executes systemd</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7c00d1f1d2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c00d1f1d2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6d0811a9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6d0811a9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abeefad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abeefad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33333"/>
                </a:solidFill>
                <a:highlight>
                  <a:srgbClr val="FFFFFF"/>
                </a:highlight>
                <a:latin typeface="Times New Roman"/>
                <a:ea typeface="Times New Roman"/>
                <a:cs typeface="Times New Roman"/>
                <a:sym typeface="Times New Roman"/>
              </a:rPr>
              <a:t>/etc/systemd/journald.conf</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[Journal]</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Storage=Persistent</a:t>
            </a:r>
            <a:endParaRPr sz="1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7abeefad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abeefad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7ab88f861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ab88f861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d28f0265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d28f0265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d28f0265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d28f0265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Debian voted to change from SysV to systemd in 2014</a:t>
            </a:r>
            <a:endParaRPr/>
          </a:p>
          <a:p>
            <a:pPr indent="0" lvl="0" marL="0" rtl="0" algn="l">
              <a:spcBef>
                <a:spcPts val="0"/>
              </a:spcBef>
              <a:spcAft>
                <a:spcPts val="0"/>
              </a:spcAft>
              <a:buNone/>
            </a:pPr>
            <a:r>
              <a:rPr lang="en"/>
              <a:t>SysV is called System 5 because it was part of AT&amp;T’s fifth official UNIX release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Lift the BSD-style "only yourself" restriction</a:t>
            </a:r>
            <a:endParaRPr/>
          </a:p>
          <a:p>
            <a:pPr indent="0" lvl="0" marL="0" rtl="0" algn="l">
              <a:spcBef>
                <a:spcPts val="0"/>
              </a:spcBef>
              <a:spcAft>
                <a:spcPts val="0"/>
              </a:spcAft>
              <a:buNone/>
            </a:pPr>
            <a:r>
              <a:rPr lang="en"/>
              <a:t>Lift the BSD-style "must have a tty" restriction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d28f0265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d28f0265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c15168b6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c15168b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c15168b6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c15168b6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FFFFFF"/>
                </a:highlight>
              </a:rPr>
              <a:t>Tedious to maintain and difficult to debug</a:t>
            </a:r>
            <a:endParaRPr b="1">
              <a:highlight>
                <a:srgbClr val="FFFFFF"/>
              </a:highlight>
            </a:endParaRPr>
          </a:p>
          <a:p>
            <a:pPr indent="0" lvl="0" marL="0" rtl="0" algn="l">
              <a:spcBef>
                <a:spcPts val="0"/>
              </a:spcBef>
              <a:spcAft>
                <a:spcPts val="0"/>
              </a:spcAft>
              <a:buNone/>
            </a:pPr>
            <a:r>
              <a:rPr b="1" lang="en">
                <a:highlight>
                  <a:srgbClr val="FFFFFF"/>
                </a:highlight>
              </a:rPr>
              <a:t>If you thought the bash in assignment 2 was difficult wait till you have to deal with Sys5 scripts</a:t>
            </a:r>
            <a:endParaRPr b="1">
              <a:highlight>
                <a:srgbClr val="FFFFFF"/>
              </a:highlight>
            </a:endParaRPr>
          </a:p>
          <a:p>
            <a:pPr indent="0" lvl="0" marL="0" rtl="0" algn="l">
              <a:spcBef>
                <a:spcPts val="0"/>
              </a:spcBef>
              <a:spcAft>
                <a:spcPts val="0"/>
              </a:spcAft>
              <a:buNone/>
            </a:pPr>
            <a:r>
              <a:t/>
            </a:r>
            <a:endParaRPr b="1">
              <a:highlight>
                <a:srgbClr val="FFFFFF"/>
              </a:highlight>
            </a:endParaRPr>
          </a:p>
          <a:p>
            <a:pPr indent="0" lvl="0" marL="0" rtl="0" algn="l">
              <a:spcBef>
                <a:spcPts val="0"/>
              </a:spcBef>
              <a:spcAft>
                <a:spcPts val="0"/>
              </a:spcAft>
              <a:buNone/>
            </a:pPr>
            <a:r>
              <a:rPr b="1" lang="en">
                <a:highlight>
                  <a:srgbClr val="FFFFFF"/>
                </a:highlight>
              </a:rPr>
              <a:t>start</a:t>
            </a:r>
            <a:endParaRPr b="1">
              <a:highlight>
                <a:srgbClr val="FFFFFF"/>
              </a:highlight>
            </a:endParaRPr>
          </a:p>
          <a:p>
            <a:pPr indent="0" lvl="0" marL="0" rtl="0" algn="l">
              <a:spcBef>
                <a:spcPts val="0"/>
              </a:spcBef>
              <a:spcAft>
                <a:spcPts val="0"/>
              </a:spcAft>
              <a:buNone/>
            </a:pPr>
            <a:r>
              <a:rPr lang="en">
                <a:highlight>
                  <a:srgbClr val="FFFFFF"/>
                </a:highlight>
              </a:rPr>
              <a:t>start the service</a:t>
            </a:r>
            <a:endParaRPr>
              <a:highlight>
                <a:srgbClr val="FFFFFF"/>
              </a:highlight>
            </a:endParaRPr>
          </a:p>
          <a:p>
            <a:pPr indent="0" lvl="0" marL="0" rtl="0" algn="l">
              <a:spcBef>
                <a:spcPts val="0"/>
              </a:spcBef>
              <a:spcAft>
                <a:spcPts val="0"/>
              </a:spcAft>
              <a:buNone/>
            </a:pPr>
            <a:r>
              <a:rPr b="1" lang="en">
                <a:highlight>
                  <a:srgbClr val="FFFFFF"/>
                </a:highlight>
              </a:rPr>
              <a:t>stop</a:t>
            </a:r>
            <a:endParaRPr b="1">
              <a:highlight>
                <a:srgbClr val="FFFFFF"/>
              </a:highlight>
            </a:endParaRPr>
          </a:p>
          <a:p>
            <a:pPr indent="0" lvl="0" marL="0" rtl="0" algn="l">
              <a:spcBef>
                <a:spcPts val="0"/>
              </a:spcBef>
              <a:spcAft>
                <a:spcPts val="0"/>
              </a:spcAft>
              <a:buNone/>
            </a:pPr>
            <a:r>
              <a:rPr lang="en">
                <a:highlight>
                  <a:srgbClr val="FFFFFF"/>
                </a:highlight>
              </a:rPr>
              <a:t>stop the service</a:t>
            </a:r>
            <a:endParaRPr>
              <a:highlight>
                <a:srgbClr val="FFFFFF"/>
              </a:highlight>
            </a:endParaRPr>
          </a:p>
          <a:p>
            <a:pPr indent="0" lvl="0" marL="0" rtl="0" algn="l">
              <a:spcBef>
                <a:spcPts val="0"/>
              </a:spcBef>
              <a:spcAft>
                <a:spcPts val="0"/>
              </a:spcAft>
              <a:buNone/>
            </a:pPr>
            <a:r>
              <a:rPr b="1" lang="en">
                <a:highlight>
                  <a:srgbClr val="FFFFFF"/>
                </a:highlight>
              </a:rPr>
              <a:t>restart</a:t>
            </a:r>
            <a:endParaRPr b="1">
              <a:highlight>
                <a:srgbClr val="FFFFFF"/>
              </a:highlight>
            </a:endParaRPr>
          </a:p>
          <a:p>
            <a:pPr indent="0" lvl="0" marL="0" rtl="0" algn="l">
              <a:spcBef>
                <a:spcPts val="0"/>
              </a:spcBef>
              <a:spcAft>
                <a:spcPts val="0"/>
              </a:spcAft>
              <a:buNone/>
            </a:pPr>
            <a:r>
              <a:rPr lang="en">
                <a:highlight>
                  <a:srgbClr val="FFFFFF"/>
                </a:highlight>
              </a:rPr>
              <a:t>stop and restart the service if the service is already running, otherwise start the service</a:t>
            </a:r>
            <a:endParaRPr>
              <a:highlight>
                <a:srgbClr val="FFFFFF"/>
              </a:highlight>
            </a:endParaRPr>
          </a:p>
          <a:p>
            <a:pPr indent="0" lvl="0" marL="0" rtl="0" algn="l">
              <a:spcBef>
                <a:spcPts val="0"/>
              </a:spcBef>
              <a:spcAft>
                <a:spcPts val="0"/>
              </a:spcAft>
              <a:buNone/>
            </a:pPr>
            <a:r>
              <a:rPr b="1" lang="en">
                <a:highlight>
                  <a:srgbClr val="FFFFFF"/>
                </a:highlight>
              </a:rPr>
              <a:t>try-restart</a:t>
            </a:r>
            <a:endParaRPr b="1">
              <a:highlight>
                <a:srgbClr val="FFFFFF"/>
              </a:highlight>
            </a:endParaRPr>
          </a:p>
          <a:p>
            <a:pPr indent="0" lvl="0" marL="0" rtl="0" algn="l">
              <a:spcBef>
                <a:spcPts val="0"/>
              </a:spcBef>
              <a:spcAft>
                <a:spcPts val="0"/>
              </a:spcAft>
              <a:buNone/>
            </a:pPr>
            <a:r>
              <a:rPr lang="en">
                <a:highlight>
                  <a:srgbClr val="FFFFFF"/>
                </a:highlight>
              </a:rPr>
              <a:t>restart the service if the service is already running</a:t>
            </a:r>
            <a:endParaRPr>
              <a:highlight>
                <a:srgbClr val="FFFFFF"/>
              </a:highlight>
            </a:endParaRPr>
          </a:p>
          <a:p>
            <a:pPr indent="0" lvl="0" marL="0" rtl="0" algn="l">
              <a:spcBef>
                <a:spcPts val="0"/>
              </a:spcBef>
              <a:spcAft>
                <a:spcPts val="0"/>
              </a:spcAft>
              <a:buNone/>
            </a:pPr>
            <a:r>
              <a:rPr b="1" lang="en">
                <a:highlight>
                  <a:srgbClr val="FFFFFF"/>
                </a:highlight>
              </a:rPr>
              <a:t>reload</a:t>
            </a:r>
            <a:endParaRPr b="1">
              <a:highlight>
                <a:srgbClr val="FFFFFF"/>
              </a:highlight>
            </a:endParaRPr>
          </a:p>
          <a:p>
            <a:pPr indent="0" lvl="0" marL="0" rtl="0" algn="l">
              <a:spcBef>
                <a:spcPts val="0"/>
              </a:spcBef>
              <a:spcAft>
                <a:spcPts val="0"/>
              </a:spcAft>
              <a:buNone/>
            </a:pPr>
            <a:r>
              <a:rPr lang="en">
                <a:highlight>
                  <a:srgbClr val="FFFFFF"/>
                </a:highlight>
              </a:rPr>
              <a:t>cause the configuration of the service to be reloaded without actually stopping and restarting the service</a:t>
            </a:r>
            <a:endParaRPr>
              <a:highlight>
                <a:srgbClr val="FFFFFF"/>
              </a:highlight>
            </a:endParaRPr>
          </a:p>
          <a:p>
            <a:pPr indent="0" lvl="0" marL="0" rtl="0" algn="l">
              <a:spcBef>
                <a:spcPts val="0"/>
              </a:spcBef>
              <a:spcAft>
                <a:spcPts val="0"/>
              </a:spcAft>
              <a:buNone/>
            </a:pPr>
            <a:r>
              <a:rPr b="1" lang="en">
                <a:highlight>
                  <a:srgbClr val="FFFFFF"/>
                </a:highlight>
              </a:rPr>
              <a:t>force-reload</a:t>
            </a:r>
            <a:endParaRPr b="1">
              <a:highlight>
                <a:srgbClr val="FFFFFF"/>
              </a:highlight>
            </a:endParaRPr>
          </a:p>
          <a:p>
            <a:pPr indent="0" lvl="0" marL="0" rtl="0" algn="l">
              <a:spcBef>
                <a:spcPts val="0"/>
              </a:spcBef>
              <a:spcAft>
                <a:spcPts val="0"/>
              </a:spcAft>
              <a:buNone/>
            </a:pPr>
            <a:r>
              <a:rPr lang="en">
                <a:highlight>
                  <a:srgbClr val="FFFFFF"/>
                </a:highlight>
              </a:rPr>
              <a:t>cause the configuration to be reloaded if the service supports this, otherwise restart the service if it is running</a:t>
            </a:r>
            <a:endParaRPr>
              <a:highlight>
                <a:srgbClr val="FFFFFF"/>
              </a:highlight>
            </a:endParaRPr>
          </a:p>
          <a:p>
            <a:pPr indent="0" lvl="0" marL="0" rtl="0" algn="l">
              <a:spcBef>
                <a:spcPts val="0"/>
              </a:spcBef>
              <a:spcAft>
                <a:spcPts val="0"/>
              </a:spcAft>
              <a:buNone/>
            </a:pPr>
            <a:r>
              <a:rPr b="1" lang="en">
                <a:highlight>
                  <a:srgbClr val="FFFFFF"/>
                </a:highlight>
              </a:rPr>
              <a:t>status</a:t>
            </a:r>
            <a:endParaRPr b="1">
              <a:highlight>
                <a:srgbClr val="FFFFFF"/>
              </a:highlight>
            </a:endParaRPr>
          </a:p>
          <a:p>
            <a:pPr indent="0" lvl="0" marL="0" rtl="0" algn="l">
              <a:spcBef>
                <a:spcPts val="0"/>
              </a:spcBef>
              <a:spcAft>
                <a:spcPts val="0"/>
              </a:spcAft>
              <a:buNone/>
            </a:pPr>
            <a:r>
              <a:rPr lang="en">
                <a:highlight>
                  <a:srgbClr val="FFFFFF"/>
                </a:highlight>
              </a:rPr>
              <a:t>print the current status of the service</a:t>
            </a:r>
            <a:endParaRPr>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http://refspecs.linuxfoundation.org/LSB_3.1.0/LSB-Core-generic/LSB-Core-generic/initscrcomconv.html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minecraft.azureedge.net/bin-linux/bedrock-server-1.16.40.02.zi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 447/647</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5200">
                <a:solidFill>
                  <a:schemeClr val="dk1"/>
                </a:solidFill>
              </a:rPr>
              <a:t>init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SysV init issues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 parallel</a:t>
            </a:r>
            <a:endParaRPr/>
          </a:p>
          <a:p>
            <a:pPr indent="-342900" lvl="0" marL="457200" rtl="0" algn="l">
              <a:spcBef>
                <a:spcPts val="0"/>
              </a:spcBef>
              <a:spcAft>
                <a:spcPts val="0"/>
              </a:spcAft>
              <a:buSzPts val="1800"/>
              <a:buChar char="●"/>
            </a:pPr>
            <a:r>
              <a:rPr lang="en"/>
              <a:t>Issues with dependencies</a:t>
            </a:r>
            <a:endParaRPr/>
          </a:p>
          <a:p>
            <a:pPr indent="-342900" lvl="0" marL="457200" rtl="0" algn="l">
              <a:spcBef>
                <a:spcPts val="0"/>
              </a:spcBef>
              <a:spcAft>
                <a:spcPts val="0"/>
              </a:spcAft>
              <a:buSzPts val="1800"/>
              <a:buChar char="●"/>
            </a:pPr>
            <a:r>
              <a:rPr lang="en"/>
              <a:t>Different conventions\code</a:t>
            </a:r>
            <a:endParaRPr/>
          </a:p>
          <a:p>
            <a:pPr indent="-342900" lvl="0" marL="457200" rtl="0" algn="l">
              <a:spcBef>
                <a:spcPts val="0"/>
              </a:spcBef>
              <a:spcAft>
                <a:spcPts val="0"/>
              </a:spcAft>
              <a:buSzPts val="1800"/>
              <a:buChar char="●"/>
            </a:pPr>
            <a:r>
              <a:rPr lang="en"/>
              <a:t>Difficult to maintain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systemd init</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Standardize system services management</a:t>
            </a:r>
            <a:endParaRPr/>
          </a:p>
          <a:p>
            <a:pPr indent="-342900" lvl="0" marL="457200" rtl="0" algn="l">
              <a:spcBef>
                <a:spcPts val="0"/>
              </a:spcBef>
              <a:spcAft>
                <a:spcPts val="0"/>
              </a:spcAft>
              <a:buSzPts val="1800"/>
              <a:buChar char="●"/>
            </a:pPr>
            <a:r>
              <a:rPr lang="en"/>
              <a:t>Collection of programs, daemons, libraries, technologies and kernel components</a:t>
            </a:r>
            <a:endParaRPr/>
          </a:p>
          <a:p>
            <a:pPr indent="-317500" lvl="1" marL="914400" rtl="0" algn="l">
              <a:spcBef>
                <a:spcPts val="0"/>
              </a:spcBef>
              <a:spcAft>
                <a:spcPts val="0"/>
              </a:spcAft>
              <a:buSzPts val="1400"/>
              <a:buChar char="○"/>
            </a:pPr>
            <a:r>
              <a:rPr lang="en"/>
              <a:t>systemctl 		- Manages units</a:t>
            </a:r>
            <a:endParaRPr/>
          </a:p>
          <a:p>
            <a:pPr indent="-317500" lvl="1" marL="914400" rtl="0" algn="l">
              <a:spcBef>
                <a:spcPts val="0"/>
              </a:spcBef>
              <a:spcAft>
                <a:spcPts val="0"/>
              </a:spcAft>
              <a:buSzPts val="1400"/>
              <a:buChar char="○"/>
            </a:pPr>
            <a:r>
              <a:rPr lang="en"/>
              <a:t>journalctl		- Logging</a:t>
            </a:r>
            <a:endParaRPr/>
          </a:p>
          <a:p>
            <a:pPr indent="-317500" lvl="1" marL="914400" rtl="0" algn="l">
              <a:spcBef>
                <a:spcPts val="0"/>
              </a:spcBef>
              <a:spcAft>
                <a:spcPts val="0"/>
              </a:spcAft>
              <a:buSzPts val="1400"/>
              <a:buChar char="○"/>
            </a:pPr>
            <a:r>
              <a:rPr lang="en"/>
              <a:t>networkd		- Network Configuration</a:t>
            </a:r>
            <a:endParaRPr/>
          </a:p>
          <a:p>
            <a:pPr indent="-317500" lvl="1" marL="914400" rtl="0" algn="l">
              <a:spcBef>
                <a:spcPts val="0"/>
              </a:spcBef>
              <a:spcAft>
                <a:spcPts val="0"/>
              </a:spcAft>
              <a:buSzPts val="1400"/>
              <a:buChar char="○"/>
            </a:pPr>
            <a:r>
              <a:rPr lang="en"/>
              <a:t>loginctl		- Login manager</a:t>
            </a:r>
            <a:endParaRPr/>
          </a:p>
          <a:p>
            <a:pPr indent="-317500" lvl="1" marL="914400" rtl="0" algn="l">
              <a:spcBef>
                <a:spcPts val="0"/>
              </a:spcBef>
              <a:spcAft>
                <a:spcPts val="0"/>
              </a:spcAft>
              <a:buSzPts val="1400"/>
              <a:buChar char="○"/>
            </a:pPr>
            <a:r>
              <a:rPr lang="en"/>
              <a:t>hostnamectl	- Control the system hostname</a:t>
            </a:r>
            <a:endParaRPr/>
          </a:p>
          <a:p>
            <a:pPr indent="-342900" lvl="0" marL="457200" rtl="0" algn="l">
              <a:spcBef>
                <a:spcPts val="0"/>
              </a:spcBef>
              <a:spcAft>
                <a:spcPts val="0"/>
              </a:spcAft>
              <a:buSzPts val="1800"/>
              <a:buChar char="●"/>
            </a:pPr>
            <a:r>
              <a:rPr lang="en"/>
              <a:t>In short, it starts stuff.</a:t>
            </a:r>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4"/>
          <p:cNvPicPr preferRelativeResize="0"/>
          <p:nvPr/>
        </p:nvPicPr>
        <p:blipFill>
          <a:blip r:embed="rId3">
            <a:alphaModFix/>
          </a:blip>
          <a:stretch>
            <a:fillRect/>
          </a:stretch>
        </p:blipFill>
        <p:spPr>
          <a:xfrm>
            <a:off x="1147459" y="0"/>
            <a:ext cx="6849083"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systemd.unit</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Unit - entity managed by systemd</a:t>
            </a:r>
            <a:endParaRPr/>
          </a:p>
          <a:p>
            <a:pPr indent="-317500" lvl="1" marL="914400" rtl="0" algn="l">
              <a:spcBef>
                <a:spcPts val="0"/>
              </a:spcBef>
              <a:spcAft>
                <a:spcPts val="0"/>
              </a:spcAft>
              <a:buSzPts val="1400"/>
              <a:buChar char="○"/>
            </a:pPr>
            <a:r>
              <a:rPr b="1" lang="en"/>
              <a:t>Service - Most common</a:t>
            </a:r>
            <a:endParaRPr b="1"/>
          </a:p>
          <a:p>
            <a:pPr indent="-317500" lvl="1" marL="914400" rtl="0" algn="l">
              <a:spcBef>
                <a:spcPts val="0"/>
              </a:spcBef>
              <a:spcAft>
                <a:spcPts val="0"/>
              </a:spcAft>
              <a:buSzPts val="1400"/>
              <a:buChar char="○"/>
            </a:pPr>
            <a:r>
              <a:rPr b="1" lang="en"/>
              <a:t>Socket - Interprocess Communication (IPC)</a:t>
            </a:r>
            <a:endParaRPr b="1"/>
          </a:p>
          <a:p>
            <a:pPr indent="-317500" lvl="1" marL="914400" rtl="0" algn="l">
              <a:spcBef>
                <a:spcPts val="0"/>
              </a:spcBef>
              <a:spcAft>
                <a:spcPts val="0"/>
              </a:spcAft>
              <a:buSzPts val="1400"/>
              <a:buChar char="○"/>
            </a:pPr>
            <a:r>
              <a:rPr b="1" lang="en"/>
              <a:t>Timer - Time-based process</a:t>
            </a:r>
            <a:endParaRPr b="1"/>
          </a:p>
          <a:p>
            <a:pPr indent="-317500" lvl="1" marL="914400" rtl="0" algn="l">
              <a:spcBef>
                <a:spcPts val="0"/>
              </a:spcBef>
              <a:spcAft>
                <a:spcPts val="0"/>
              </a:spcAft>
              <a:buSzPts val="1400"/>
              <a:buChar char="○"/>
            </a:pPr>
            <a:r>
              <a:rPr b="1" lang="en"/>
              <a:t>Mount - Filesystem mounting</a:t>
            </a:r>
            <a:endParaRPr b="1"/>
          </a:p>
          <a:p>
            <a:pPr indent="-317500" lvl="1" marL="914400" rtl="0" algn="l">
              <a:spcBef>
                <a:spcPts val="0"/>
              </a:spcBef>
              <a:spcAft>
                <a:spcPts val="0"/>
              </a:spcAft>
              <a:buSzPts val="1400"/>
              <a:buChar char="○"/>
            </a:pPr>
            <a:r>
              <a:rPr b="1" lang="en"/>
              <a:t>Target - Group of Units</a:t>
            </a:r>
            <a:endParaRPr b="1"/>
          </a:p>
          <a:p>
            <a:pPr indent="-317500" lvl="1" marL="914400" rtl="0" algn="l">
              <a:spcBef>
                <a:spcPts val="0"/>
              </a:spcBef>
              <a:spcAft>
                <a:spcPts val="0"/>
              </a:spcAft>
              <a:buSzPts val="1400"/>
              <a:buChar char="○"/>
            </a:pPr>
            <a:r>
              <a:rPr lang="en"/>
              <a:t>Scope - Group of processes</a:t>
            </a:r>
            <a:endParaRPr/>
          </a:p>
          <a:p>
            <a:pPr indent="-317500" lvl="1" marL="914400" rtl="0" algn="l">
              <a:spcBef>
                <a:spcPts val="0"/>
              </a:spcBef>
              <a:spcAft>
                <a:spcPts val="0"/>
              </a:spcAft>
              <a:buSzPts val="1400"/>
              <a:buChar char="○"/>
            </a:pPr>
            <a:r>
              <a:rPr lang="en"/>
              <a:t>Slice - Resources for a group of processes</a:t>
            </a:r>
            <a:endParaRPr/>
          </a:p>
          <a:p>
            <a:pPr indent="-317500" lvl="1" marL="914400" rtl="0" algn="l">
              <a:spcBef>
                <a:spcPts val="0"/>
              </a:spcBef>
              <a:spcAft>
                <a:spcPts val="0"/>
              </a:spcAft>
              <a:buSzPts val="1400"/>
              <a:buChar char="○"/>
            </a:pPr>
            <a:r>
              <a:rPr lang="en"/>
              <a:t>Path - A path monitored by systemd</a:t>
            </a:r>
            <a:endParaRPr/>
          </a:p>
          <a:p>
            <a:pPr indent="-317500" lvl="1" marL="914400" rtl="0" algn="l">
              <a:spcBef>
                <a:spcPts val="0"/>
              </a:spcBef>
              <a:spcAft>
                <a:spcPts val="0"/>
              </a:spcAft>
              <a:buSzPts val="1400"/>
              <a:buChar char="○"/>
            </a:pPr>
            <a:r>
              <a:rPr lang="en"/>
              <a:t>Whatever else Lennart Poettering implements</a:t>
            </a:r>
            <a:endParaRPr/>
          </a:p>
          <a:p>
            <a:pPr indent="0" lvl="0" marL="0" rtl="0" algn="l">
              <a:spcBef>
                <a:spcPts val="1600"/>
              </a:spcBef>
              <a:spcAft>
                <a:spcPts val="1600"/>
              </a:spcAft>
              <a:buNone/>
            </a:pPr>
            <a:r>
              <a:rPr lang="en">
                <a:solidFill>
                  <a:srgbClr val="000000"/>
                </a:solidFill>
                <a:latin typeface="Consolas"/>
                <a:ea typeface="Consolas"/>
                <a:cs typeface="Consolas"/>
                <a:sym typeface="Consolas"/>
              </a:rPr>
              <a:t>systemctl --type help</a:t>
            </a:r>
            <a:endParaRPr>
              <a:solidFill>
                <a:srgbClr val="000000"/>
              </a:solidFill>
              <a:latin typeface="Consolas"/>
              <a:ea typeface="Consolas"/>
              <a:cs typeface="Consolas"/>
              <a:sym typeface="Consolas"/>
            </a:endParaRPr>
          </a:p>
        </p:txBody>
      </p:sp>
      <p:sp>
        <p:nvSpPr>
          <p:cNvPr id="129" name="Google Shape;129;p25"/>
          <p:cNvSpPr txBox="1"/>
          <p:nvPr/>
        </p:nvSpPr>
        <p:spPr>
          <a:xfrm>
            <a:off x="311700" y="4498150"/>
            <a:ext cx="7280100" cy="3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systemctl list-units #Shows all units</a:t>
            </a:r>
            <a:endParaRPr>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Managing a systemd unit</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r>
              <a:rPr lang="en"/>
              <a:t>sftpd - lightweight, efficient FTP server written for security</a:t>
            </a:r>
            <a:endParaRPr/>
          </a:p>
          <a:p>
            <a:pPr indent="-342900" lvl="0" marL="457200" rtl="0" algn="l">
              <a:spcBef>
                <a:spcPts val="1600"/>
              </a:spcBef>
              <a:spcAft>
                <a:spcPts val="0"/>
              </a:spcAft>
              <a:buSzPts val="1800"/>
              <a:buAutoNum type="arabicPeriod"/>
            </a:pPr>
            <a:r>
              <a:rPr lang="en"/>
              <a:t>Type </a:t>
            </a:r>
            <a:r>
              <a:rPr b="1" lang="en"/>
              <a:t>apt install -y vsftpd</a:t>
            </a:r>
            <a:r>
              <a:rPr lang="en"/>
              <a:t> to Install the Very Secure FTP Server</a:t>
            </a:r>
            <a:endParaRPr/>
          </a:p>
          <a:p>
            <a:pPr indent="-342900" lvl="0" marL="457200" rtl="0" algn="l">
              <a:spcBef>
                <a:spcPts val="0"/>
              </a:spcBef>
              <a:spcAft>
                <a:spcPts val="0"/>
              </a:spcAft>
              <a:buSzPts val="1800"/>
              <a:buAutoNum type="arabicPeriod"/>
            </a:pPr>
            <a:r>
              <a:rPr lang="en"/>
              <a:t>Type </a:t>
            </a:r>
            <a:r>
              <a:rPr b="1" lang="en"/>
              <a:t>systemctl start vsftpd </a:t>
            </a:r>
            <a:r>
              <a:rPr lang="en"/>
              <a:t>to activate the FTP server on your machine.</a:t>
            </a:r>
            <a:endParaRPr/>
          </a:p>
          <a:p>
            <a:pPr indent="-342900" lvl="0" marL="457200" rtl="0" algn="l">
              <a:spcBef>
                <a:spcPts val="0"/>
              </a:spcBef>
              <a:spcAft>
                <a:spcPts val="0"/>
              </a:spcAft>
              <a:buSzPts val="1800"/>
              <a:buAutoNum type="arabicPeriod"/>
            </a:pPr>
            <a:r>
              <a:rPr lang="en"/>
              <a:t>Type </a:t>
            </a:r>
            <a:r>
              <a:rPr b="1" lang="en"/>
              <a:t>systemctl status vsftpd</a:t>
            </a:r>
            <a:r>
              <a:rPr lang="en"/>
              <a:t>. You’ll get output where you can see that the vsftpd service is currently operational.</a:t>
            </a:r>
            <a:endParaRPr/>
          </a:p>
          <a:p>
            <a:pPr indent="-342900" lvl="0" marL="457200" rtl="0" algn="l">
              <a:spcBef>
                <a:spcPts val="0"/>
              </a:spcBef>
              <a:spcAft>
                <a:spcPts val="0"/>
              </a:spcAft>
              <a:buSzPts val="1800"/>
              <a:buAutoNum type="arabicPeriod"/>
            </a:pPr>
            <a:r>
              <a:rPr lang="en"/>
              <a:t>Type </a:t>
            </a:r>
            <a:r>
              <a:rPr b="1" lang="en"/>
              <a:t>systemctl disable vsftpd</a:t>
            </a:r>
            <a:r>
              <a:rPr lang="en"/>
              <a:t> to stop the service from starting at boot.</a:t>
            </a:r>
            <a:endParaRPr/>
          </a:p>
          <a:p>
            <a:pPr indent="-342900" lvl="0" marL="457200" rtl="0" algn="l">
              <a:spcBef>
                <a:spcPts val="0"/>
              </a:spcBef>
              <a:spcAft>
                <a:spcPts val="0"/>
              </a:spcAft>
              <a:buSzPts val="1800"/>
              <a:buAutoNum type="arabicPeriod"/>
            </a:pPr>
            <a:r>
              <a:rPr lang="en"/>
              <a:t>Type</a:t>
            </a:r>
            <a:r>
              <a:rPr b="1" lang="en"/>
              <a:t> systemctl enable vsftpd</a:t>
            </a:r>
            <a:r>
              <a:rPr lang="en"/>
              <a:t> to automatically start the service  after a restart.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295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systemd.unit</a:t>
            </a:r>
            <a:endParaRPr/>
          </a:p>
        </p:txBody>
      </p:sp>
      <p:sp>
        <p:nvSpPr>
          <p:cNvPr id="141" name="Google Shape;141;p27"/>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Consolas"/>
                <a:ea typeface="Consolas"/>
                <a:cs typeface="Consolas"/>
                <a:sym typeface="Consolas"/>
              </a:rPr>
              <a:t>s</a:t>
            </a:r>
            <a:r>
              <a:rPr lang="en">
                <a:solidFill>
                  <a:srgbClr val="000000"/>
                </a:solidFill>
                <a:latin typeface="Consolas"/>
                <a:ea typeface="Consolas"/>
                <a:cs typeface="Consolas"/>
                <a:sym typeface="Consolas"/>
              </a:rPr>
              <a:t>ystemctl list-unit-files</a:t>
            </a:r>
            <a:endParaRPr>
              <a:solidFill>
                <a:srgbClr val="000000"/>
              </a:solidFill>
              <a:latin typeface="Consolas"/>
              <a:ea typeface="Consolas"/>
              <a:cs typeface="Consolas"/>
              <a:sym typeface="Consolas"/>
            </a:endParaRPr>
          </a:p>
        </p:txBody>
      </p:sp>
      <p:pic>
        <p:nvPicPr>
          <p:cNvPr id="142" name="Google Shape;142;p27"/>
          <p:cNvPicPr preferRelativeResize="0"/>
          <p:nvPr/>
        </p:nvPicPr>
        <p:blipFill>
          <a:blip r:embed="rId3">
            <a:alphaModFix/>
          </a:blip>
          <a:stretch>
            <a:fillRect/>
          </a:stretch>
        </p:blipFill>
        <p:spPr>
          <a:xfrm>
            <a:off x="1369425" y="1355475"/>
            <a:ext cx="5905500" cy="3609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systemd.unit states</a:t>
            </a:r>
            <a:endParaRPr/>
          </a:p>
        </p:txBody>
      </p:sp>
      <p:pic>
        <p:nvPicPr>
          <p:cNvPr id="148" name="Google Shape;148;p28"/>
          <p:cNvPicPr preferRelativeResize="0"/>
          <p:nvPr/>
        </p:nvPicPr>
        <p:blipFill>
          <a:blip r:embed="rId3">
            <a:alphaModFix/>
          </a:blip>
          <a:stretch>
            <a:fillRect/>
          </a:stretch>
        </p:blipFill>
        <p:spPr>
          <a:xfrm>
            <a:off x="442079" y="1401926"/>
            <a:ext cx="8259845"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systemd.target</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Similar to runlevels</a:t>
            </a:r>
            <a:endParaRPr/>
          </a:p>
          <a:p>
            <a:pPr indent="-342900" lvl="0" marL="457200" rtl="0" algn="l">
              <a:spcBef>
                <a:spcPts val="0"/>
              </a:spcBef>
              <a:spcAft>
                <a:spcPts val="0"/>
              </a:spcAft>
              <a:buSzPts val="1800"/>
              <a:buChar char="●"/>
            </a:pPr>
            <a:r>
              <a:rPr lang="en"/>
              <a:t>Groups units together</a:t>
            </a:r>
            <a:endParaRPr/>
          </a:p>
          <a:p>
            <a:pPr indent="-342900" lvl="0" marL="457200" rtl="0" algn="l">
              <a:spcBef>
                <a:spcPts val="0"/>
              </a:spcBef>
              <a:spcAft>
                <a:spcPts val="0"/>
              </a:spcAft>
              <a:buSzPts val="1800"/>
              <a:buChar char="●"/>
            </a:pPr>
            <a:r>
              <a:rPr lang="en"/>
              <a:t>Important targets</a:t>
            </a:r>
            <a:endParaRPr/>
          </a:p>
          <a:p>
            <a:pPr indent="-317500" lvl="1" marL="914400" rtl="0" algn="l">
              <a:spcBef>
                <a:spcPts val="0"/>
              </a:spcBef>
              <a:spcAft>
                <a:spcPts val="0"/>
              </a:spcAft>
              <a:buSzPts val="1400"/>
              <a:buChar char="○"/>
            </a:pPr>
            <a:r>
              <a:rPr lang="en">
                <a:latin typeface="Consolas"/>
                <a:ea typeface="Consolas"/>
                <a:cs typeface="Consolas"/>
                <a:sym typeface="Consolas"/>
              </a:rPr>
              <a:t>multi-user.target</a:t>
            </a:r>
            <a:r>
              <a:rPr lang="en"/>
              <a:t>: day-to-day use server</a:t>
            </a:r>
            <a:endParaRPr/>
          </a:p>
          <a:p>
            <a:pPr indent="-317500" lvl="1" marL="914400" rtl="0" algn="l">
              <a:spcBef>
                <a:spcPts val="0"/>
              </a:spcBef>
              <a:spcAft>
                <a:spcPts val="0"/>
              </a:spcAft>
              <a:buSzPts val="1400"/>
              <a:buChar char="○"/>
            </a:pPr>
            <a:r>
              <a:rPr lang="en">
                <a:latin typeface="Consolas"/>
                <a:ea typeface="Consolas"/>
                <a:cs typeface="Consolas"/>
                <a:sym typeface="Consolas"/>
              </a:rPr>
              <a:t>graphical.target</a:t>
            </a:r>
            <a:r>
              <a:rPr lang="en"/>
              <a:t>: day-to-day use desktop</a:t>
            </a:r>
            <a:endParaRPr/>
          </a:p>
          <a:p>
            <a:pPr indent="-317500" lvl="1" marL="914400" rtl="0" algn="l">
              <a:spcBef>
                <a:spcPts val="0"/>
              </a:spcBef>
              <a:spcAft>
                <a:spcPts val="0"/>
              </a:spcAft>
              <a:buSzPts val="1400"/>
              <a:buChar char="○"/>
            </a:pPr>
            <a:r>
              <a:rPr lang="en">
                <a:latin typeface="Consolas"/>
                <a:ea typeface="Consolas"/>
                <a:cs typeface="Consolas"/>
                <a:sym typeface="Consolas"/>
              </a:rPr>
              <a:t>emergency.target</a:t>
            </a:r>
            <a:r>
              <a:rPr lang="en"/>
              <a:t>: used for recovery</a:t>
            </a:r>
            <a:endParaRPr/>
          </a:p>
          <a:p>
            <a:pPr indent="-317500" lvl="1" marL="914400" rtl="0" algn="l">
              <a:spcBef>
                <a:spcPts val="0"/>
              </a:spcBef>
              <a:spcAft>
                <a:spcPts val="0"/>
              </a:spcAft>
              <a:buSzPts val="1400"/>
              <a:buChar char="○"/>
            </a:pPr>
            <a:r>
              <a:rPr lang="en">
                <a:latin typeface="Consolas"/>
                <a:ea typeface="Consolas"/>
                <a:cs typeface="Consolas"/>
                <a:sym typeface="Consolas"/>
              </a:rPr>
              <a:t>rescue.target</a:t>
            </a:r>
            <a:r>
              <a:rPr lang="en"/>
              <a:t>: used for single-user mode</a:t>
            </a:r>
            <a:endParaRPr/>
          </a:p>
          <a:p>
            <a:pPr indent="0" lvl="0" marL="0" rtl="0" algn="l">
              <a:spcBef>
                <a:spcPts val="1600"/>
              </a:spcBef>
              <a:spcAft>
                <a:spcPts val="0"/>
              </a:spcAft>
              <a:buNone/>
            </a:pPr>
            <a:r>
              <a:rPr lang="en">
                <a:latin typeface="Consolas"/>
                <a:ea typeface="Consolas"/>
                <a:cs typeface="Consolas"/>
                <a:sym typeface="Consolas"/>
              </a:rPr>
              <a:t>systemctl --type target #Show all targets</a:t>
            </a:r>
            <a:br>
              <a:rPr lang="en">
                <a:latin typeface="Consolas"/>
                <a:ea typeface="Consolas"/>
                <a:cs typeface="Consolas"/>
                <a:sym typeface="Consolas"/>
              </a:rPr>
            </a:br>
            <a:r>
              <a:rPr lang="en">
                <a:latin typeface="Consolas"/>
                <a:ea typeface="Consolas"/>
                <a:cs typeface="Consolas"/>
                <a:sym typeface="Consolas"/>
              </a:rPr>
              <a:t>systemctl list-dependencies multi-user.target #Show dependencies</a:t>
            </a:r>
            <a:br>
              <a:rPr lang="en">
                <a:latin typeface="Consolas"/>
                <a:ea typeface="Consolas"/>
                <a:cs typeface="Consolas"/>
                <a:sym typeface="Consolas"/>
              </a:rPr>
            </a:br>
            <a:r>
              <a:rPr lang="en">
                <a:latin typeface="Consolas"/>
                <a:ea typeface="Consolas"/>
                <a:cs typeface="Consolas"/>
                <a:sym typeface="Consolas"/>
              </a:rPr>
              <a:t>systemctl get-default #Display the default target</a:t>
            </a:r>
            <a:br>
              <a:rPr lang="en">
                <a:latin typeface="Consolas"/>
                <a:ea typeface="Consolas"/>
                <a:cs typeface="Consolas"/>
                <a:sym typeface="Consolas"/>
              </a:rPr>
            </a:br>
            <a:r>
              <a:rPr lang="en">
                <a:latin typeface="Consolas"/>
                <a:ea typeface="Consolas"/>
                <a:cs typeface="Consolas"/>
                <a:sym typeface="Consolas"/>
              </a:rPr>
              <a:t>systemctl set-default multi-user.target #Set the default target</a:t>
            </a:r>
            <a:br>
              <a:rPr lang="en">
                <a:latin typeface="Consolas"/>
                <a:ea typeface="Consolas"/>
                <a:cs typeface="Consolas"/>
                <a:sym typeface="Consolas"/>
              </a:rPr>
            </a:br>
            <a:r>
              <a:rPr lang="en">
                <a:latin typeface="Consolas"/>
                <a:ea typeface="Consolas"/>
                <a:cs typeface="Consolas"/>
                <a:sym typeface="Consolas"/>
              </a:rPr>
              <a:t>systemctl isolate reboot.target #Start these units and stop others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30"/>
          <p:cNvPicPr preferRelativeResize="0"/>
          <p:nvPr/>
        </p:nvPicPr>
        <p:blipFill>
          <a:blip r:embed="rId3">
            <a:alphaModFix/>
          </a:blip>
          <a:stretch>
            <a:fillRect/>
          </a:stretch>
        </p:blipFill>
        <p:spPr>
          <a:xfrm>
            <a:off x="924512" y="1091015"/>
            <a:ext cx="7294975" cy="3539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locations</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800"/>
              </a:spcBef>
              <a:spcAft>
                <a:spcPts val="0"/>
              </a:spcAft>
              <a:buClr>
                <a:srgbClr val="000000"/>
              </a:buClr>
              <a:buSzPts val="1800"/>
              <a:buFont typeface="Arial"/>
              <a:buChar char="●"/>
            </a:pPr>
            <a:r>
              <a:rPr b="1" lang="en">
                <a:solidFill>
                  <a:srgbClr val="000000"/>
                </a:solidFill>
                <a:highlight>
                  <a:srgbClr val="FFFFFF"/>
                </a:highlight>
              </a:rPr>
              <a:t>/usr/lib/systemd/system</a:t>
            </a:r>
            <a:r>
              <a:rPr lang="en">
                <a:solidFill>
                  <a:srgbClr val="000000"/>
                </a:solidFill>
                <a:highlight>
                  <a:srgbClr val="FFFFFF"/>
                </a:highlight>
              </a:rPr>
              <a:t> </a:t>
            </a:r>
            <a:endParaRPr>
              <a:solidFill>
                <a:srgbClr val="000000"/>
              </a:solidFill>
              <a:highlight>
                <a:srgbClr val="FFFFFF"/>
              </a:highlight>
            </a:endParaRPr>
          </a:p>
          <a:p>
            <a:pPr indent="-342900" lvl="1" marL="914400" rtl="0" algn="l">
              <a:spcBef>
                <a:spcPts val="0"/>
              </a:spcBef>
              <a:spcAft>
                <a:spcPts val="0"/>
              </a:spcAft>
              <a:buClr>
                <a:srgbClr val="000000"/>
              </a:buClr>
              <a:buSzPts val="1800"/>
              <a:buFont typeface="Arial"/>
              <a:buAutoNum type="alphaLcPeriod"/>
            </a:pPr>
            <a:r>
              <a:rPr lang="en">
                <a:solidFill>
                  <a:srgbClr val="000000"/>
                </a:solidFill>
                <a:highlight>
                  <a:srgbClr val="FFFFFF"/>
                </a:highlight>
              </a:rPr>
              <a:t>Contains default unit files that have been installed from packages. You should never edit these files directly.</a:t>
            </a:r>
            <a:endParaRPr>
              <a:solidFill>
                <a:srgbClr val="000000"/>
              </a:solidFill>
              <a:highlight>
                <a:srgbClr val="FFFFFF"/>
              </a:highlight>
            </a:endParaRPr>
          </a:p>
          <a:p>
            <a:pPr indent="-342900" lvl="0" marL="457200" rtl="0" algn="l">
              <a:spcBef>
                <a:spcPts val="0"/>
              </a:spcBef>
              <a:spcAft>
                <a:spcPts val="0"/>
              </a:spcAft>
              <a:buClr>
                <a:srgbClr val="000000"/>
              </a:buClr>
              <a:buSzPts val="1800"/>
              <a:buFont typeface="Georgia"/>
              <a:buChar char="●"/>
            </a:pPr>
            <a:r>
              <a:rPr b="1" lang="en">
                <a:solidFill>
                  <a:srgbClr val="000000"/>
                </a:solidFill>
                <a:highlight>
                  <a:srgbClr val="FFFFFF"/>
                </a:highlight>
              </a:rPr>
              <a:t>/etc/systemd/system</a:t>
            </a:r>
            <a:r>
              <a:rPr lang="en">
                <a:solidFill>
                  <a:srgbClr val="000000"/>
                </a:solidFill>
                <a:highlight>
                  <a:srgbClr val="FFFFFF"/>
                </a:highlight>
              </a:rPr>
              <a:t> contains custom unit files. </a:t>
            </a:r>
            <a:endParaRPr>
              <a:solidFill>
                <a:srgbClr val="000000"/>
              </a:solidFill>
              <a:highlight>
                <a:srgbClr val="FFFFFF"/>
              </a:highlight>
            </a:endParaRPr>
          </a:p>
          <a:p>
            <a:pPr indent="-342900" lvl="1" marL="914400" rtl="0" algn="l">
              <a:spcBef>
                <a:spcPts val="0"/>
              </a:spcBef>
              <a:spcAft>
                <a:spcPts val="0"/>
              </a:spcAft>
              <a:buClr>
                <a:srgbClr val="000000"/>
              </a:buClr>
              <a:buSzPts val="1800"/>
              <a:buAutoNum type="alphaLcPeriod"/>
            </a:pPr>
            <a:r>
              <a:rPr lang="en">
                <a:solidFill>
                  <a:srgbClr val="000000"/>
                </a:solidFill>
                <a:highlight>
                  <a:srgbClr val="FFFFFF"/>
                </a:highlight>
              </a:rPr>
              <a:t>It may also contain files that have been written by an administrator or generated by the </a:t>
            </a:r>
            <a:r>
              <a:rPr b="1" lang="en">
                <a:solidFill>
                  <a:srgbClr val="000000"/>
                </a:solidFill>
                <a:highlight>
                  <a:srgbClr val="FFFFFF"/>
                </a:highlight>
              </a:rPr>
              <a:t>systemctl edit</a:t>
            </a:r>
            <a:r>
              <a:rPr lang="en">
                <a:solidFill>
                  <a:srgbClr val="000000"/>
                </a:solidFill>
                <a:highlight>
                  <a:srgbClr val="FFFFFF"/>
                </a:highlight>
              </a:rPr>
              <a:t> command.</a:t>
            </a:r>
            <a:endParaRPr>
              <a:solidFill>
                <a:srgbClr val="000000"/>
              </a:solidFill>
              <a:highlight>
                <a:srgbClr val="FFFFFF"/>
              </a:highlight>
            </a:endParaRPr>
          </a:p>
          <a:p>
            <a:pPr indent="-342900" lvl="0" marL="457200" rtl="0" algn="l">
              <a:spcBef>
                <a:spcPts val="0"/>
              </a:spcBef>
              <a:spcAft>
                <a:spcPts val="0"/>
              </a:spcAft>
              <a:buClr>
                <a:srgbClr val="000000"/>
              </a:buClr>
              <a:buSzPts val="1800"/>
              <a:buFont typeface="Georgia"/>
              <a:buChar char="●"/>
            </a:pPr>
            <a:r>
              <a:rPr b="1" lang="en">
                <a:solidFill>
                  <a:srgbClr val="000000"/>
                </a:solidFill>
                <a:highlight>
                  <a:srgbClr val="FFFFFF"/>
                </a:highlight>
              </a:rPr>
              <a:t>/run/systemd/system</a:t>
            </a:r>
            <a:r>
              <a:rPr lang="en">
                <a:solidFill>
                  <a:srgbClr val="000000"/>
                </a:solidFill>
                <a:highlight>
                  <a:srgbClr val="FFFFFF"/>
                </a:highlight>
              </a:rPr>
              <a:t> </a:t>
            </a:r>
            <a:endParaRPr>
              <a:solidFill>
                <a:srgbClr val="000000"/>
              </a:solidFill>
              <a:highlight>
                <a:srgbClr val="FFFFFF"/>
              </a:highlight>
            </a:endParaRPr>
          </a:p>
          <a:p>
            <a:pPr indent="-342900" lvl="1" marL="914400" rtl="0" algn="l">
              <a:spcBef>
                <a:spcPts val="0"/>
              </a:spcBef>
              <a:spcAft>
                <a:spcPts val="0"/>
              </a:spcAft>
              <a:buClr>
                <a:srgbClr val="000000"/>
              </a:buClr>
              <a:buSzPts val="1800"/>
              <a:buFont typeface="Arial"/>
              <a:buAutoNum type="alphaLcPeriod"/>
            </a:pPr>
            <a:r>
              <a:rPr lang="en">
                <a:solidFill>
                  <a:srgbClr val="000000"/>
                </a:solidFill>
                <a:highlight>
                  <a:srgbClr val="FFFFFF"/>
                </a:highlight>
              </a:rPr>
              <a:t>Contains unit files that have automatically been generated.</a:t>
            </a:r>
            <a:endParaRPr>
              <a:solidFill>
                <a:srgbClr val="000000"/>
              </a:solidFill>
              <a:highlight>
                <a:srgbClr val="FFFFFF"/>
              </a:highlight>
            </a:endParaRPr>
          </a:p>
          <a:p>
            <a:pPr indent="-349250" lvl="0" marL="457200" rtl="0" algn="l">
              <a:spcBef>
                <a:spcPts val="0"/>
              </a:spcBef>
              <a:spcAft>
                <a:spcPts val="0"/>
              </a:spcAft>
              <a:buClr>
                <a:srgbClr val="000000"/>
              </a:buClr>
              <a:buSzPts val="1900"/>
              <a:buFont typeface="Georgia"/>
              <a:buChar char="●"/>
            </a:pPr>
            <a:r>
              <a:rPr lang="en">
                <a:solidFill>
                  <a:srgbClr val="000000"/>
                </a:solidFill>
                <a:highlight>
                  <a:srgbClr val="FFFFFF"/>
                </a:highlight>
                <a:latin typeface="Courier New"/>
                <a:ea typeface="Courier New"/>
                <a:cs typeface="Courier New"/>
                <a:sym typeface="Courier New"/>
              </a:rPr>
              <a:t>SYSTEMD_UNIT_PATH </a:t>
            </a:r>
            <a:r>
              <a:rPr lang="en">
                <a:solidFill>
                  <a:srgbClr val="000000"/>
                </a:solidFill>
                <a:highlight>
                  <a:srgbClr val="FFFFFF"/>
                </a:highlight>
              </a:rPr>
              <a:t>env variable</a:t>
            </a:r>
            <a:endParaRPr>
              <a:solidFill>
                <a:srgbClr val="000000"/>
              </a:solidFill>
              <a:highlight>
                <a:srgbClr val="FFFFFF"/>
              </a:highlight>
            </a:endParaRPr>
          </a:p>
          <a:p>
            <a:pPr indent="-298450" lvl="1" marL="914400" rtl="0" algn="l">
              <a:spcBef>
                <a:spcPts val="0"/>
              </a:spcBef>
              <a:spcAft>
                <a:spcPts val="0"/>
              </a:spcAft>
              <a:buClr>
                <a:srgbClr val="000000"/>
              </a:buClr>
              <a:buSzPts val="1100"/>
              <a:buAutoNum type="alphaLcPeriod"/>
            </a:pPr>
            <a:r>
              <a:rPr lang="en">
                <a:solidFill>
                  <a:srgbClr val="000000"/>
                </a:solidFill>
                <a:highlight>
                  <a:srgbClr val="FFFFFF"/>
                </a:highlight>
              </a:rPr>
              <a:t>Has to exist before /sbin/init is executed.</a:t>
            </a:r>
            <a:endParaRPr>
              <a:solidFill>
                <a:srgbClr val="000000"/>
              </a:solidFill>
              <a:highlight>
                <a:srgbClr val="FFFFFF"/>
              </a:highlight>
            </a:endParaRPr>
          </a:p>
          <a:p>
            <a:pPr indent="-298450" lvl="1" marL="914400" rtl="0" algn="l">
              <a:spcBef>
                <a:spcPts val="0"/>
              </a:spcBef>
              <a:spcAft>
                <a:spcPts val="0"/>
              </a:spcAft>
              <a:buClr>
                <a:srgbClr val="000000"/>
              </a:buClr>
              <a:buSzPts val="1100"/>
              <a:buAutoNum type="alphaLcPeriod"/>
            </a:pPr>
            <a:r>
              <a:rPr lang="en">
                <a:solidFill>
                  <a:srgbClr val="000000"/>
                </a:solidFill>
                <a:highlight>
                  <a:srgbClr val="FFFFFF"/>
                </a:highlight>
              </a:rPr>
              <a:t>$SYSTEMD_UNIT_PATH ends with an empty component (":"), the usual unit load path will be appended to the contents of the variable.</a:t>
            </a:r>
            <a:endParaRPr>
              <a:solidFill>
                <a:srgbClr val="000000"/>
              </a:solidFill>
              <a:highlight>
                <a:srgbClr val="FFFFFF"/>
              </a:highlight>
            </a:endParaRPr>
          </a:p>
          <a:p>
            <a:pPr indent="0" lvl="0" marL="0" rtl="0" algn="l">
              <a:spcBef>
                <a:spcPts val="24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init?</a:t>
            </a:r>
            <a:endParaRPr/>
          </a:p>
          <a:p>
            <a:pPr indent="0" lvl="0" marL="0" rtl="0" algn="l">
              <a:spcBef>
                <a:spcPts val="1600"/>
              </a:spcBef>
              <a:spcAft>
                <a:spcPts val="0"/>
              </a:spcAft>
              <a:buNone/>
            </a:pPr>
            <a:r>
              <a:rPr lang="en"/>
              <a:t>What are units?</a:t>
            </a:r>
            <a:endParaRPr/>
          </a:p>
          <a:p>
            <a:pPr indent="0" lvl="0" marL="0" rtl="0" algn="l">
              <a:spcBef>
                <a:spcPts val="1600"/>
              </a:spcBef>
              <a:spcAft>
                <a:spcPts val="1600"/>
              </a:spcAft>
              <a:buNone/>
            </a:pPr>
            <a:r>
              <a:rPr lang="en"/>
              <a:t>Exercises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2"/>
          <p:cNvPicPr preferRelativeResize="0"/>
          <p:nvPr/>
        </p:nvPicPr>
        <p:blipFill>
          <a:blip r:embed="rId3">
            <a:alphaModFix/>
          </a:blip>
          <a:stretch>
            <a:fillRect/>
          </a:stretch>
        </p:blipFill>
        <p:spPr>
          <a:xfrm>
            <a:off x="1858525" y="926699"/>
            <a:ext cx="5427000" cy="3290100"/>
          </a:xfrm>
          <a:prstGeom prst="rect">
            <a:avLst/>
          </a:prstGeom>
          <a:noFill/>
          <a:ln>
            <a:noFill/>
          </a:ln>
        </p:spPr>
      </p:pic>
      <p:sp>
        <p:nvSpPr>
          <p:cNvPr id="171" name="Google Shape;171;p32"/>
          <p:cNvSpPr txBox="1"/>
          <p:nvPr/>
        </p:nvSpPr>
        <p:spPr>
          <a:xfrm>
            <a:off x="311725" y="4598075"/>
            <a:ext cx="8520600" cy="3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man 5 systemd.service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3"/>
          <p:cNvPicPr preferRelativeResize="0"/>
          <p:nvPr/>
        </p:nvPicPr>
        <p:blipFill>
          <a:blip r:embed="rId3">
            <a:alphaModFix/>
          </a:blip>
          <a:stretch>
            <a:fillRect/>
          </a:stretch>
        </p:blipFill>
        <p:spPr>
          <a:xfrm>
            <a:off x="977935" y="574375"/>
            <a:ext cx="7188138" cy="4143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a unit configuration</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Consolas"/>
              <a:buAutoNum type="arabicPeriod"/>
            </a:pPr>
            <a:r>
              <a:rPr lang="en" sz="1500">
                <a:solidFill>
                  <a:srgbClr val="000000"/>
                </a:solidFill>
              </a:rPr>
              <a:t>Type </a:t>
            </a:r>
            <a:r>
              <a:rPr b="1" lang="en" sz="1500">
                <a:solidFill>
                  <a:srgbClr val="000000"/>
                </a:solidFill>
              </a:rPr>
              <a:t>apt install nginx-extras</a:t>
            </a:r>
            <a:r>
              <a:rPr lang="en" sz="1500">
                <a:solidFill>
                  <a:srgbClr val="000000"/>
                </a:solidFill>
              </a:rPr>
              <a:t> to install the nginx web server package.</a:t>
            </a:r>
            <a:endParaRPr sz="1500">
              <a:solidFill>
                <a:srgbClr val="000000"/>
              </a:solidFill>
            </a:endParaRPr>
          </a:p>
          <a:p>
            <a:pPr indent="-323850" lvl="0" marL="457200" rtl="0" algn="l">
              <a:lnSpc>
                <a:spcPct val="115000"/>
              </a:lnSpc>
              <a:spcBef>
                <a:spcPts val="0"/>
              </a:spcBef>
              <a:spcAft>
                <a:spcPts val="0"/>
              </a:spcAft>
              <a:buClr>
                <a:srgbClr val="000000"/>
              </a:buClr>
              <a:buSzPts val="1500"/>
              <a:buFont typeface="Consolas"/>
              <a:buAutoNum type="arabicPeriod"/>
            </a:pPr>
            <a:r>
              <a:rPr lang="en" sz="1500">
                <a:solidFill>
                  <a:srgbClr val="000000"/>
                </a:solidFill>
              </a:rPr>
              <a:t>Type </a:t>
            </a:r>
            <a:r>
              <a:rPr b="1" lang="en" sz="1500">
                <a:solidFill>
                  <a:srgbClr val="000000"/>
                </a:solidFill>
              </a:rPr>
              <a:t>systemctl cat nginx.service</a:t>
            </a:r>
            <a:r>
              <a:rPr lang="en" sz="1500">
                <a:solidFill>
                  <a:srgbClr val="000000"/>
                </a:solidFill>
              </a:rPr>
              <a:t> to show the current configuration of the unit file that starts the nginx web server.</a:t>
            </a:r>
            <a:endParaRPr sz="1500">
              <a:solidFill>
                <a:srgbClr val="000000"/>
              </a:solidFill>
            </a:endParaRPr>
          </a:p>
          <a:p>
            <a:pPr indent="-323850" lvl="0" marL="457200" rtl="0" algn="l">
              <a:lnSpc>
                <a:spcPct val="115000"/>
              </a:lnSpc>
              <a:spcBef>
                <a:spcPts val="0"/>
              </a:spcBef>
              <a:spcAft>
                <a:spcPts val="0"/>
              </a:spcAft>
              <a:buClr>
                <a:srgbClr val="000000"/>
              </a:buClr>
              <a:buSzPts val="1500"/>
              <a:buFont typeface="Consolas"/>
              <a:buAutoNum type="arabicPeriod"/>
            </a:pPr>
            <a:r>
              <a:rPr lang="en" sz="1500">
                <a:solidFill>
                  <a:srgbClr val="000000"/>
                </a:solidFill>
              </a:rPr>
              <a:t>Type </a:t>
            </a:r>
            <a:r>
              <a:rPr b="1" lang="en" sz="1500">
                <a:solidFill>
                  <a:srgbClr val="000000"/>
                </a:solidFill>
              </a:rPr>
              <a:t>systemctl show nginx.service</a:t>
            </a:r>
            <a:r>
              <a:rPr lang="en" sz="1500">
                <a:solidFill>
                  <a:srgbClr val="000000"/>
                </a:solidFill>
              </a:rPr>
              <a:t> to get an overview of available configuration options for this unit file.</a:t>
            </a:r>
            <a:endParaRPr sz="1500">
              <a:solidFill>
                <a:srgbClr val="000000"/>
              </a:solidFill>
            </a:endParaRPr>
          </a:p>
          <a:p>
            <a:pPr indent="-323850" lvl="0" marL="457200" rtl="0" algn="l">
              <a:lnSpc>
                <a:spcPct val="115000"/>
              </a:lnSpc>
              <a:spcBef>
                <a:spcPts val="0"/>
              </a:spcBef>
              <a:spcAft>
                <a:spcPts val="0"/>
              </a:spcAft>
              <a:buClr>
                <a:srgbClr val="000000"/>
              </a:buClr>
              <a:buSzPts val="1500"/>
              <a:buFont typeface="Consolas"/>
              <a:buAutoNum type="arabicPeriod"/>
            </a:pPr>
            <a:r>
              <a:rPr lang="en" sz="1500">
                <a:solidFill>
                  <a:srgbClr val="000000"/>
                </a:solidFill>
              </a:rPr>
              <a:t>Type </a:t>
            </a:r>
            <a:r>
              <a:rPr b="1" lang="en" sz="1500">
                <a:solidFill>
                  <a:srgbClr val="000000"/>
                </a:solidFill>
              </a:rPr>
              <a:t>systemctl edit nginx.service </a:t>
            </a:r>
            <a:r>
              <a:rPr lang="en" sz="1500">
                <a:solidFill>
                  <a:srgbClr val="000000"/>
                </a:solidFill>
              </a:rPr>
              <a:t>to change the default configuration, and ensure that the </a:t>
            </a:r>
            <a:r>
              <a:rPr b="1" lang="en" sz="1500">
                <a:solidFill>
                  <a:srgbClr val="000000"/>
                </a:solidFill>
              </a:rPr>
              <a:t>[Service] </a:t>
            </a:r>
            <a:r>
              <a:rPr lang="en" sz="1500">
                <a:solidFill>
                  <a:srgbClr val="000000"/>
                </a:solidFill>
              </a:rPr>
              <a:t>section includes the lines</a:t>
            </a:r>
            <a:r>
              <a:rPr b="1" lang="en" sz="1500">
                <a:solidFill>
                  <a:srgbClr val="000000"/>
                </a:solidFill>
              </a:rPr>
              <a:t> Restart=always </a:t>
            </a:r>
            <a:r>
              <a:rPr lang="en" sz="1500">
                <a:solidFill>
                  <a:srgbClr val="000000"/>
                </a:solidFill>
              </a:rPr>
              <a:t>and </a:t>
            </a:r>
            <a:r>
              <a:rPr b="1" lang="en" sz="1500">
                <a:solidFill>
                  <a:srgbClr val="000000"/>
                </a:solidFill>
              </a:rPr>
              <a:t>RestartSec=5</a:t>
            </a:r>
            <a:r>
              <a:rPr lang="en" sz="1500">
                <a:solidFill>
                  <a:srgbClr val="000000"/>
                </a:solidFill>
              </a:rPr>
              <a:t>s.</a:t>
            </a:r>
            <a:endParaRPr sz="1500">
              <a:solidFill>
                <a:srgbClr val="000000"/>
              </a:solidFill>
            </a:endParaRPr>
          </a:p>
          <a:p>
            <a:pPr indent="-323850" lvl="0" marL="457200" rtl="0" algn="l">
              <a:lnSpc>
                <a:spcPct val="115000"/>
              </a:lnSpc>
              <a:spcBef>
                <a:spcPts val="0"/>
              </a:spcBef>
              <a:spcAft>
                <a:spcPts val="0"/>
              </a:spcAft>
              <a:buClr>
                <a:srgbClr val="000000"/>
              </a:buClr>
              <a:buSzPts val="1500"/>
              <a:buFont typeface="Consolas"/>
              <a:buAutoNum type="arabicPeriod"/>
            </a:pPr>
            <a:r>
              <a:rPr lang="en" sz="1500">
                <a:solidFill>
                  <a:srgbClr val="000000"/>
                </a:solidFill>
              </a:rPr>
              <a:t>Type </a:t>
            </a:r>
            <a:r>
              <a:rPr b="1" lang="en" sz="1500">
                <a:solidFill>
                  <a:srgbClr val="000000"/>
                </a:solidFill>
              </a:rPr>
              <a:t>systemctl daemon-reload</a:t>
            </a:r>
            <a:r>
              <a:rPr lang="en" sz="1500">
                <a:solidFill>
                  <a:srgbClr val="000000"/>
                </a:solidFill>
              </a:rPr>
              <a:t> to ensure that systemd picks up the new configuration.</a:t>
            </a:r>
            <a:endParaRPr sz="1500">
              <a:solidFill>
                <a:srgbClr val="000000"/>
              </a:solidFill>
            </a:endParaRPr>
          </a:p>
          <a:p>
            <a:pPr indent="-323850" lvl="0" marL="457200" rtl="0" algn="l">
              <a:lnSpc>
                <a:spcPct val="115000"/>
              </a:lnSpc>
              <a:spcBef>
                <a:spcPts val="0"/>
              </a:spcBef>
              <a:spcAft>
                <a:spcPts val="0"/>
              </a:spcAft>
              <a:buClr>
                <a:srgbClr val="000000"/>
              </a:buClr>
              <a:buSzPts val="1500"/>
              <a:buFont typeface="Consolas"/>
              <a:buAutoNum type="arabicPeriod"/>
            </a:pPr>
            <a:r>
              <a:rPr lang="en" sz="1500">
                <a:solidFill>
                  <a:srgbClr val="000000"/>
                </a:solidFill>
              </a:rPr>
              <a:t>Type </a:t>
            </a:r>
            <a:r>
              <a:rPr b="1" lang="en" sz="1500">
                <a:solidFill>
                  <a:srgbClr val="000000"/>
                </a:solidFill>
              </a:rPr>
              <a:t>systemctl restart nginx </a:t>
            </a:r>
            <a:r>
              <a:rPr lang="en" sz="1500">
                <a:solidFill>
                  <a:srgbClr val="000000"/>
                </a:solidFill>
              </a:rPr>
              <a:t>to restart the nginx service.</a:t>
            </a:r>
            <a:endParaRPr sz="1500">
              <a:solidFill>
                <a:srgbClr val="000000"/>
              </a:solidFill>
            </a:endParaRPr>
          </a:p>
          <a:p>
            <a:pPr indent="-323850" lvl="0" marL="457200" rtl="0" algn="l">
              <a:lnSpc>
                <a:spcPct val="115000"/>
              </a:lnSpc>
              <a:spcBef>
                <a:spcPts val="0"/>
              </a:spcBef>
              <a:spcAft>
                <a:spcPts val="0"/>
              </a:spcAft>
              <a:buClr>
                <a:srgbClr val="000000"/>
              </a:buClr>
              <a:buSzPts val="1500"/>
              <a:buFont typeface="Consolas"/>
              <a:buAutoNum type="arabicPeriod"/>
            </a:pPr>
            <a:r>
              <a:rPr lang="en" sz="1500">
                <a:solidFill>
                  <a:srgbClr val="000000"/>
                </a:solidFill>
              </a:rPr>
              <a:t>Type </a:t>
            </a:r>
            <a:r>
              <a:rPr b="1" lang="en" sz="1500">
                <a:solidFill>
                  <a:srgbClr val="000000"/>
                </a:solidFill>
              </a:rPr>
              <a:t>systemctl status nginx</a:t>
            </a:r>
            <a:r>
              <a:rPr lang="en" sz="1500">
                <a:solidFill>
                  <a:srgbClr val="000000"/>
                </a:solidFill>
              </a:rPr>
              <a:t> and then repeat after 5 seconds. You’ll notice that the nginx process gets automatically restarted.</a:t>
            </a:r>
            <a:endParaRPr sz="1500">
              <a:solidFill>
                <a:srgbClr val="000000"/>
              </a:solidFill>
            </a:endParaRPr>
          </a:p>
        </p:txBody>
      </p:sp>
      <p:sp>
        <p:nvSpPr>
          <p:cNvPr id="183" name="Google Shape;183;p34"/>
          <p:cNvSpPr txBox="1"/>
          <p:nvPr/>
        </p:nvSpPr>
        <p:spPr>
          <a:xfrm>
            <a:off x="366675" y="4690425"/>
            <a:ext cx="71286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export SYSTEMD_EDITOR=”/usr/bin/vim” #Changes the editor</a:t>
            </a:r>
            <a:endParaRPr>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“Restart=always”</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solidFill>
                  <a:srgbClr val="000000"/>
                </a:solidFill>
              </a:rPr>
              <a:t>View the process</a:t>
            </a:r>
            <a:br>
              <a:rPr lang="en">
                <a:solidFill>
                  <a:srgbClr val="000000"/>
                </a:solidFill>
              </a:rPr>
            </a:br>
            <a:r>
              <a:rPr lang="en">
                <a:solidFill>
                  <a:srgbClr val="434343"/>
                </a:solidFill>
                <a:latin typeface="Consolas"/>
                <a:ea typeface="Consolas"/>
                <a:cs typeface="Consolas"/>
                <a:sym typeface="Consolas"/>
              </a:rPr>
              <a:t>ps ax | grep nginx </a:t>
            </a:r>
            <a:br>
              <a:rPr lang="en">
                <a:solidFill>
                  <a:srgbClr val="434343"/>
                </a:solidFill>
                <a:latin typeface="Consolas"/>
                <a:ea typeface="Consolas"/>
                <a:cs typeface="Consolas"/>
                <a:sym typeface="Consolas"/>
              </a:rPr>
            </a:br>
            <a:r>
              <a:rPr lang="en">
                <a:solidFill>
                  <a:srgbClr val="434343"/>
                </a:solidFill>
                <a:latin typeface="Consolas"/>
                <a:ea typeface="Consolas"/>
                <a:cs typeface="Consolas"/>
                <a:sym typeface="Consolas"/>
              </a:rPr>
              <a:t>#or</a:t>
            </a:r>
            <a:br>
              <a:rPr lang="en">
                <a:solidFill>
                  <a:srgbClr val="434343"/>
                </a:solidFill>
                <a:latin typeface="Consolas"/>
                <a:ea typeface="Consolas"/>
                <a:cs typeface="Consolas"/>
                <a:sym typeface="Consolas"/>
              </a:rPr>
            </a:br>
            <a:r>
              <a:rPr lang="en">
                <a:solidFill>
                  <a:srgbClr val="434343"/>
                </a:solidFill>
                <a:latin typeface="Consolas"/>
                <a:ea typeface="Consolas"/>
                <a:cs typeface="Consolas"/>
                <a:sym typeface="Consolas"/>
              </a:rPr>
              <a:t>ps -fp $(pgrep -d, -x nginx) #pgrep finds the process by name</a:t>
            </a:r>
            <a:endParaRPr>
              <a:solidFill>
                <a:srgbClr val="434343"/>
              </a:solidFill>
              <a:latin typeface="Consolas"/>
              <a:ea typeface="Consolas"/>
              <a:cs typeface="Consolas"/>
              <a:sym typeface="Consolas"/>
            </a:endParaRPr>
          </a:p>
          <a:p>
            <a:pPr indent="-342900" lvl="0" marL="457200" rtl="0" algn="l">
              <a:spcBef>
                <a:spcPts val="0"/>
              </a:spcBef>
              <a:spcAft>
                <a:spcPts val="0"/>
              </a:spcAft>
              <a:buSzPts val="1800"/>
              <a:buAutoNum type="arabicPeriod"/>
            </a:pPr>
            <a:r>
              <a:rPr lang="en">
                <a:solidFill>
                  <a:srgbClr val="000000"/>
                </a:solidFill>
              </a:rPr>
              <a:t>Kill the process with a signal</a:t>
            </a:r>
            <a:br>
              <a:rPr lang="en">
                <a:solidFill>
                  <a:srgbClr val="000000"/>
                </a:solidFill>
                <a:latin typeface="Consolas"/>
                <a:ea typeface="Consolas"/>
                <a:cs typeface="Consolas"/>
                <a:sym typeface="Consolas"/>
              </a:rPr>
            </a:br>
            <a:r>
              <a:rPr lang="en">
                <a:solidFill>
                  <a:srgbClr val="434343"/>
                </a:solidFill>
                <a:latin typeface="Consolas"/>
                <a:ea typeface="Consolas"/>
                <a:cs typeface="Consolas"/>
                <a:sym typeface="Consolas"/>
              </a:rPr>
              <a:t>pkill -SIGTERM -f nginx</a:t>
            </a:r>
            <a:endParaRPr>
              <a:solidFill>
                <a:srgbClr val="000000"/>
              </a:solidFill>
              <a:latin typeface="Consolas"/>
              <a:ea typeface="Consolas"/>
              <a:cs typeface="Consolas"/>
              <a:sym typeface="Consolas"/>
            </a:endParaRPr>
          </a:p>
          <a:p>
            <a:pPr indent="-342900" lvl="0" marL="457200" rtl="0" algn="l">
              <a:spcBef>
                <a:spcPts val="0"/>
              </a:spcBef>
              <a:spcAft>
                <a:spcPts val="0"/>
              </a:spcAft>
              <a:buSzPts val="1800"/>
              <a:buAutoNum type="arabicPeriod"/>
            </a:pPr>
            <a:r>
              <a:rPr lang="en">
                <a:solidFill>
                  <a:srgbClr val="000000"/>
                </a:solidFill>
              </a:rPr>
              <a:t>Wait 5 seconds… then check if it’s running</a:t>
            </a:r>
            <a:br>
              <a:rPr lang="en">
                <a:solidFill>
                  <a:srgbClr val="000000"/>
                </a:solidFill>
                <a:latin typeface="Consolas"/>
                <a:ea typeface="Consolas"/>
                <a:cs typeface="Consolas"/>
                <a:sym typeface="Consolas"/>
              </a:rPr>
            </a:br>
            <a:r>
              <a:rPr lang="en">
                <a:solidFill>
                  <a:srgbClr val="434343"/>
                </a:solidFill>
                <a:latin typeface="Consolas"/>
                <a:ea typeface="Consolas"/>
                <a:cs typeface="Consolas"/>
                <a:sym typeface="Consolas"/>
              </a:rPr>
              <a:t>ps ax | grep nginx</a:t>
            </a:r>
            <a:endParaRPr>
              <a:solidFill>
                <a:srgbClr val="434343"/>
              </a:solidFill>
              <a:latin typeface="Consolas"/>
              <a:ea typeface="Consolas"/>
              <a:cs typeface="Consolas"/>
              <a:sym typeface="Consolas"/>
            </a:endParaRPr>
          </a:p>
          <a:p>
            <a:pPr indent="-342900" lvl="0" marL="457200" rtl="0" algn="l">
              <a:spcBef>
                <a:spcPts val="0"/>
              </a:spcBef>
              <a:spcAft>
                <a:spcPts val="0"/>
              </a:spcAft>
              <a:buSzPts val="1800"/>
              <a:buAutoNum type="arabicPeriod"/>
            </a:pPr>
            <a:r>
              <a:rPr lang="en">
                <a:solidFill>
                  <a:srgbClr val="000000"/>
                </a:solidFill>
              </a:rPr>
              <a:t>Check status</a:t>
            </a:r>
            <a:br>
              <a:rPr lang="en">
                <a:solidFill>
                  <a:srgbClr val="000000"/>
                </a:solidFill>
                <a:latin typeface="Consolas"/>
                <a:ea typeface="Consolas"/>
                <a:cs typeface="Consolas"/>
                <a:sym typeface="Consolas"/>
              </a:rPr>
            </a:br>
            <a:r>
              <a:rPr lang="en">
                <a:solidFill>
                  <a:srgbClr val="434343"/>
                </a:solidFill>
                <a:latin typeface="Consolas"/>
                <a:ea typeface="Consolas"/>
                <a:cs typeface="Consolas"/>
                <a:sym typeface="Consolas"/>
              </a:rPr>
              <a:t>s</a:t>
            </a:r>
            <a:r>
              <a:rPr lang="en">
                <a:solidFill>
                  <a:srgbClr val="434343"/>
                </a:solidFill>
                <a:latin typeface="Consolas"/>
                <a:ea typeface="Consolas"/>
                <a:cs typeface="Consolas"/>
                <a:sym typeface="Consolas"/>
              </a:rPr>
              <a:t>ystemctl status nginx</a:t>
            </a:r>
            <a:br>
              <a:rPr lang="en">
                <a:solidFill>
                  <a:srgbClr val="000000"/>
                </a:solidFill>
                <a:latin typeface="Consolas"/>
                <a:ea typeface="Consolas"/>
                <a:cs typeface="Consolas"/>
                <a:sym typeface="Consolas"/>
              </a:rPr>
            </a:br>
            <a:endParaRPr>
              <a:solidFill>
                <a:srgbClr val="000000"/>
              </a:solidFill>
              <a:latin typeface="Consolas"/>
              <a:ea typeface="Consolas"/>
              <a:cs typeface="Consolas"/>
              <a:sym typeface="Consolas"/>
            </a:endParaRPr>
          </a:p>
          <a:p>
            <a:pPr indent="0" lvl="0" marL="0" rtl="0" algn="l">
              <a:spcBef>
                <a:spcPts val="1600"/>
              </a:spcBef>
              <a:spcAft>
                <a:spcPts val="0"/>
              </a:spcAft>
              <a:buNone/>
            </a:pPr>
            <a:r>
              <a:t/>
            </a:r>
            <a:endParaRPr>
              <a:solidFill>
                <a:srgbClr val="000000"/>
              </a:solidFill>
              <a:latin typeface="Consolas"/>
              <a:ea typeface="Consolas"/>
              <a:cs typeface="Consolas"/>
              <a:sym typeface="Consolas"/>
            </a:endParaRPr>
          </a:p>
          <a:p>
            <a:pPr indent="0" lvl="0" marL="0" rtl="0" algn="l">
              <a:spcBef>
                <a:spcPts val="1600"/>
              </a:spcBef>
              <a:spcAft>
                <a:spcPts val="1600"/>
              </a:spcAft>
              <a:buNone/>
            </a:pPr>
            <a:r>
              <a:t/>
            </a:r>
            <a:endParaRPr>
              <a:solidFill>
                <a:srgbClr val="000000"/>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a:t>
            </a:r>
            <a:endParaRPr/>
          </a:p>
        </p:txBody>
      </p:sp>
      <p:pic>
        <p:nvPicPr>
          <p:cNvPr id="195" name="Google Shape;195;p36"/>
          <p:cNvPicPr preferRelativeResize="0"/>
          <p:nvPr/>
        </p:nvPicPr>
        <p:blipFill>
          <a:blip r:embed="rId3">
            <a:alphaModFix/>
          </a:blip>
          <a:stretch>
            <a:fillRect/>
          </a:stretch>
        </p:blipFill>
        <p:spPr>
          <a:xfrm>
            <a:off x="5000" y="1841178"/>
            <a:ext cx="9144000" cy="2604144"/>
          </a:xfrm>
          <a:prstGeom prst="rect">
            <a:avLst/>
          </a:prstGeom>
          <a:noFill/>
          <a:ln>
            <a:noFill/>
          </a:ln>
        </p:spPr>
      </p:pic>
      <p:sp>
        <p:nvSpPr>
          <p:cNvPr id="196" name="Google Shape;196;p36"/>
          <p:cNvSpPr txBox="1"/>
          <p:nvPr/>
        </p:nvSpPr>
        <p:spPr>
          <a:xfrm>
            <a:off x="173825" y="1311850"/>
            <a:ext cx="8520600" cy="3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systemctl --type=service --all</a:t>
            </a:r>
            <a:endParaRPr>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Minecraft .service</a:t>
            </a:r>
            <a:endParaRPr/>
          </a:p>
        </p:txBody>
      </p:sp>
      <p:sp>
        <p:nvSpPr>
          <p:cNvPr id="202" name="Google Shape;20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000000"/>
                </a:solidFill>
                <a:latin typeface="Consolas"/>
                <a:ea typeface="Consolas"/>
                <a:cs typeface="Consolas"/>
                <a:sym typeface="Consolas"/>
              </a:rPr>
              <a:t>apt install unzip</a:t>
            </a:r>
            <a:br>
              <a:rPr lang="en" sz="1500">
                <a:solidFill>
                  <a:srgbClr val="000000"/>
                </a:solidFill>
                <a:latin typeface="Consolas"/>
                <a:ea typeface="Consolas"/>
                <a:cs typeface="Consolas"/>
                <a:sym typeface="Consolas"/>
              </a:rPr>
            </a:br>
            <a:r>
              <a:rPr lang="en" sz="1500">
                <a:solidFill>
                  <a:srgbClr val="000000"/>
                </a:solidFill>
                <a:latin typeface="Consolas"/>
                <a:ea typeface="Consolas"/>
                <a:cs typeface="Consolas"/>
                <a:sym typeface="Consolas"/>
              </a:rPr>
              <a:t>mkdir /srv/minecraft</a:t>
            </a:r>
            <a:br>
              <a:rPr lang="en" sz="1500">
                <a:solidFill>
                  <a:srgbClr val="000000"/>
                </a:solidFill>
                <a:latin typeface="Consolas"/>
                <a:ea typeface="Consolas"/>
                <a:cs typeface="Consolas"/>
                <a:sym typeface="Consolas"/>
              </a:rPr>
            </a:br>
            <a:r>
              <a:rPr lang="en" sz="1500">
                <a:solidFill>
                  <a:srgbClr val="000000"/>
                </a:solidFill>
                <a:latin typeface="Consolas"/>
                <a:ea typeface="Consolas"/>
                <a:cs typeface="Consolas"/>
                <a:sym typeface="Consolas"/>
              </a:rPr>
              <a:t>cd /srv/minecraft/</a:t>
            </a:r>
            <a:br>
              <a:rPr lang="en" sz="1500">
                <a:solidFill>
                  <a:srgbClr val="000000"/>
                </a:solidFill>
                <a:latin typeface="Consolas"/>
                <a:ea typeface="Consolas"/>
                <a:cs typeface="Consolas"/>
                <a:sym typeface="Consolas"/>
              </a:rPr>
            </a:br>
            <a:r>
              <a:rPr lang="en" sz="1500">
                <a:solidFill>
                  <a:srgbClr val="000000"/>
                </a:solidFill>
                <a:latin typeface="Consolas"/>
                <a:ea typeface="Consolas"/>
                <a:cs typeface="Consolas"/>
                <a:sym typeface="Consolas"/>
              </a:rPr>
              <a:t>wget </a:t>
            </a:r>
            <a:r>
              <a:rPr lang="en" sz="1500" u="sng">
                <a:solidFill>
                  <a:schemeClr val="hlink"/>
                </a:solidFill>
                <a:latin typeface="Consolas"/>
                <a:ea typeface="Consolas"/>
                <a:cs typeface="Consolas"/>
                <a:sym typeface="Consolas"/>
                <a:hlinkClick r:id="rId3"/>
              </a:rPr>
              <a:t>https://minecraft.azureedge.net/bin-linux/bedrock-server-1.16.40.02.zip</a:t>
            </a:r>
            <a:br>
              <a:rPr lang="en" sz="1500">
                <a:solidFill>
                  <a:srgbClr val="000000"/>
                </a:solidFill>
                <a:latin typeface="Consolas"/>
                <a:ea typeface="Consolas"/>
                <a:cs typeface="Consolas"/>
                <a:sym typeface="Consolas"/>
              </a:rPr>
            </a:br>
            <a:r>
              <a:rPr lang="en" sz="1500">
                <a:solidFill>
                  <a:srgbClr val="000000"/>
                </a:solidFill>
                <a:latin typeface="Consolas"/>
                <a:ea typeface="Consolas"/>
                <a:cs typeface="Consolas"/>
                <a:sym typeface="Consolas"/>
              </a:rPr>
              <a:t>unzip bedrock-server-1.16.40.02.zip</a:t>
            </a:r>
            <a:br>
              <a:rPr lang="en" sz="1500">
                <a:solidFill>
                  <a:srgbClr val="000000"/>
                </a:solidFill>
                <a:latin typeface="Consolas"/>
                <a:ea typeface="Consolas"/>
                <a:cs typeface="Consolas"/>
                <a:sym typeface="Consolas"/>
              </a:rPr>
            </a:br>
            <a:r>
              <a:rPr lang="en" sz="1500">
                <a:solidFill>
                  <a:srgbClr val="000000"/>
                </a:solidFill>
                <a:latin typeface="Consolas"/>
                <a:ea typeface="Consolas"/>
                <a:cs typeface="Consolas"/>
                <a:sym typeface="Consolas"/>
              </a:rPr>
              <a:t>#Test it</a:t>
            </a:r>
            <a:br>
              <a:rPr lang="en" sz="1500">
                <a:solidFill>
                  <a:srgbClr val="000000"/>
                </a:solidFill>
                <a:latin typeface="Consolas"/>
                <a:ea typeface="Consolas"/>
                <a:cs typeface="Consolas"/>
                <a:sym typeface="Consolas"/>
              </a:rPr>
            </a:br>
            <a:r>
              <a:rPr lang="en" sz="1500">
                <a:solidFill>
                  <a:srgbClr val="000000"/>
                </a:solidFill>
                <a:latin typeface="Consolas"/>
                <a:ea typeface="Consolas"/>
                <a:cs typeface="Consolas"/>
                <a:sym typeface="Consolas"/>
              </a:rPr>
              <a:t>./bedrock_server</a:t>
            </a:r>
            <a:br>
              <a:rPr lang="en" sz="1500">
                <a:solidFill>
                  <a:srgbClr val="000000"/>
                </a:solidFill>
                <a:latin typeface="Consolas"/>
                <a:ea typeface="Consolas"/>
                <a:cs typeface="Consolas"/>
                <a:sym typeface="Consolas"/>
              </a:rPr>
            </a:br>
            <a:endParaRPr sz="1500">
              <a:solidFill>
                <a:srgbClr val="000000"/>
              </a:solidFill>
              <a:latin typeface="Consolas"/>
              <a:ea typeface="Consolas"/>
              <a:cs typeface="Consolas"/>
              <a:sym typeface="Consolas"/>
            </a:endParaRPr>
          </a:p>
          <a:p>
            <a:pPr indent="0" lvl="0" marL="0" rtl="0" algn="l">
              <a:spcBef>
                <a:spcPts val="1600"/>
              </a:spcBef>
              <a:spcAft>
                <a:spcPts val="1600"/>
              </a:spcAft>
              <a:buNone/>
            </a:pPr>
            <a:r>
              <a:t/>
            </a:r>
            <a:endParaRPr sz="1500">
              <a:solidFill>
                <a:srgbClr val="000000"/>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 file</a:t>
            </a:r>
            <a:endParaRPr/>
          </a:p>
        </p:txBody>
      </p:sp>
      <p:pic>
        <p:nvPicPr>
          <p:cNvPr id="208" name="Google Shape;208;p38"/>
          <p:cNvPicPr preferRelativeResize="0"/>
          <p:nvPr/>
        </p:nvPicPr>
        <p:blipFill>
          <a:blip r:embed="rId3">
            <a:alphaModFix/>
          </a:blip>
          <a:stretch>
            <a:fillRect/>
          </a:stretch>
        </p:blipFill>
        <p:spPr>
          <a:xfrm>
            <a:off x="184775" y="1457451"/>
            <a:ext cx="8774452" cy="2228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chroot-ssh</a:t>
            </a:r>
            <a:endParaRPr/>
          </a:p>
        </p:txBody>
      </p:sp>
      <p:sp>
        <p:nvSpPr>
          <p:cNvPr id="214" name="Google Shape;21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a separate SSH service</a:t>
            </a:r>
            <a:endParaRPr/>
          </a:p>
          <a:p>
            <a:pPr indent="-342900" lvl="0" marL="457200" rtl="0" algn="l">
              <a:spcBef>
                <a:spcPts val="0"/>
              </a:spcBef>
              <a:spcAft>
                <a:spcPts val="0"/>
              </a:spcAft>
              <a:buSzPts val="1800"/>
              <a:buChar char="●"/>
            </a:pPr>
            <a:r>
              <a:rPr lang="en"/>
              <a:t>Limit filesystem access</a:t>
            </a:r>
            <a:endParaRPr/>
          </a:p>
          <a:p>
            <a:pPr indent="-342900" lvl="0" marL="457200" rtl="0" algn="l">
              <a:spcBef>
                <a:spcPts val="0"/>
              </a:spcBef>
              <a:spcAft>
                <a:spcPts val="0"/>
              </a:spcAft>
              <a:buSzPts val="1800"/>
              <a:buChar char="●"/>
            </a:pPr>
            <a:r>
              <a:rPr lang="en"/>
              <a:t>Untrustworthy users</a:t>
            </a:r>
            <a:endParaRPr/>
          </a:p>
          <a:p>
            <a:pPr indent="-342900" lvl="0" marL="457200" rtl="0" algn="l">
              <a:spcBef>
                <a:spcPts val="0"/>
              </a:spcBef>
              <a:spcAft>
                <a:spcPts val="0"/>
              </a:spcAft>
              <a:buSzPts val="1800"/>
              <a:buChar char="●"/>
            </a:pPr>
            <a:r>
              <a:rPr lang="en"/>
              <a:t>Limit userland commands</a:t>
            </a:r>
            <a:endParaRPr/>
          </a:p>
        </p:txBody>
      </p:sp>
      <p:pic>
        <p:nvPicPr>
          <p:cNvPr id="215" name="Google Shape;215;p39"/>
          <p:cNvPicPr preferRelativeResize="0"/>
          <p:nvPr/>
        </p:nvPicPr>
        <p:blipFill>
          <a:blip r:embed="rId3">
            <a:alphaModFix/>
          </a:blip>
          <a:stretch>
            <a:fillRect/>
          </a:stretch>
        </p:blipFill>
        <p:spPr>
          <a:xfrm>
            <a:off x="1548000" y="2470150"/>
            <a:ext cx="6048000" cy="2540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chroot-ssh</a:t>
            </a:r>
            <a:endParaRPr/>
          </a:p>
          <a:p>
            <a:pPr indent="0" lvl="0" marL="0" rtl="0" algn="l">
              <a:spcBef>
                <a:spcPts val="0"/>
              </a:spcBef>
              <a:spcAft>
                <a:spcPts val="0"/>
              </a:spcAft>
              <a:buNone/>
            </a:pPr>
            <a:r>
              <a:t/>
            </a:r>
            <a:endParaRPr/>
          </a:p>
        </p:txBody>
      </p:sp>
      <p:sp>
        <p:nvSpPr>
          <p:cNvPr id="221" name="Google Shape;22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Consolas"/>
                <a:ea typeface="Consolas"/>
                <a:cs typeface="Consolas"/>
                <a:sym typeface="Consolas"/>
              </a:rPr>
              <a:t>l</a:t>
            </a:r>
            <a:r>
              <a:rPr lang="en">
                <a:latin typeface="Consolas"/>
                <a:ea typeface="Consolas"/>
                <a:cs typeface="Consolas"/>
                <a:sym typeface="Consolas"/>
              </a:rPr>
              <a:t>xc config device add c0 proxy22 proxy listen=tcp:0.0.0.0:2222 connect=tcp:127.0.0.1:22</a:t>
            </a:r>
            <a:endParaRPr>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socket</a:t>
            </a:r>
            <a:endParaRPr/>
          </a:p>
        </p:txBody>
      </p:sp>
      <p:sp>
        <p:nvSpPr>
          <p:cNvPr id="227" name="Google Shape;227;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unit file that ends in “.socket”</a:t>
            </a:r>
            <a:endParaRPr/>
          </a:p>
          <a:p>
            <a:pPr indent="-342900" lvl="0" marL="457200" rtl="0" algn="l">
              <a:spcBef>
                <a:spcPts val="0"/>
              </a:spcBef>
              <a:spcAft>
                <a:spcPts val="0"/>
              </a:spcAft>
              <a:buSzPts val="1800"/>
              <a:buChar char="●"/>
            </a:pPr>
            <a:r>
              <a:rPr lang="en"/>
              <a:t>Unix Socket or Network Socket</a:t>
            </a:r>
            <a:endParaRPr/>
          </a:p>
          <a:p>
            <a:pPr indent="-317500" lvl="1" marL="914400" rtl="0" algn="l">
              <a:spcBef>
                <a:spcPts val="0"/>
              </a:spcBef>
              <a:spcAft>
                <a:spcPts val="0"/>
              </a:spcAft>
              <a:buSzPts val="1400"/>
              <a:buChar char="○"/>
            </a:pPr>
            <a:r>
              <a:rPr lang="en"/>
              <a:t>A unix socket is a file</a:t>
            </a:r>
            <a:endParaRPr/>
          </a:p>
          <a:p>
            <a:pPr indent="-317500" lvl="1" marL="914400" rtl="0" algn="l">
              <a:spcBef>
                <a:spcPts val="0"/>
              </a:spcBef>
              <a:spcAft>
                <a:spcPts val="0"/>
              </a:spcAft>
              <a:buSzPts val="1400"/>
              <a:buChar char="○"/>
            </a:pPr>
            <a:r>
              <a:rPr lang="en"/>
              <a:t>Network socket is an Internet Protocol (IP) address and a port. 127.0.0.01:4444</a:t>
            </a:r>
            <a:endParaRPr/>
          </a:p>
          <a:p>
            <a:pPr indent="-317500" lvl="1" marL="914400" rtl="0" algn="l">
              <a:spcBef>
                <a:spcPts val="0"/>
              </a:spcBef>
              <a:spcAft>
                <a:spcPts val="0"/>
              </a:spcAft>
              <a:buSzPts val="1400"/>
              <a:buChar char="○"/>
            </a:pPr>
            <a:r>
              <a:rPr lang="en"/>
              <a:t>Inter-Process Communication</a:t>
            </a:r>
            <a:endParaRPr/>
          </a:p>
          <a:p>
            <a:pPr indent="-342900" lvl="0" marL="457200" rtl="0" algn="l">
              <a:spcBef>
                <a:spcPts val="0"/>
              </a:spcBef>
              <a:spcAft>
                <a:spcPts val="0"/>
              </a:spcAft>
              <a:buSzPts val="1800"/>
              <a:buChar char="●"/>
            </a:pPr>
            <a:r>
              <a:rPr lang="en"/>
              <a:t>Needs three sections</a:t>
            </a:r>
            <a:endParaRPr/>
          </a:p>
          <a:p>
            <a:pPr indent="-317500" lvl="1" marL="914400" rtl="0" algn="l">
              <a:spcBef>
                <a:spcPts val="0"/>
              </a:spcBef>
              <a:spcAft>
                <a:spcPts val="0"/>
              </a:spcAft>
              <a:buSzPts val="1400"/>
              <a:buChar char="○"/>
            </a:pPr>
            <a:r>
              <a:rPr lang="en"/>
              <a:t>[Unit]</a:t>
            </a:r>
            <a:endParaRPr/>
          </a:p>
          <a:p>
            <a:pPr indent="-317500" lvl="1" marL="914400" rtl="0" algn="l">
              <a:spcBef>
                <a:spcPts val="0"/>
              </a:spcBef>
              <a:spcAft>
                <a:spcPts val="0"/>
              </a:spcAft>
              <a:buSzPts val="1400"/>
              <a:buChar char="○"/>
            </a:pPr>
            <a:r>
              <a:rPr lang="en"/>
              <a:t>[Install]</a:t>
            </a:r>
            <a:endParaRPr/>
          </a:p>
          <a:p>
            <a:pPr indent="-317500" lvl="1" marL="914400" rtl="0" algn="l">
              <a:spcBef>
                <a:spcPts val="0"/>
              </a:spcBef>
              <a:spcAft>
                <a:spcPts val="0"/>
              </a:spcAft>
              <a:buSzPts val="1400"/>
              <a:buChar char="○"/>
            </a:pPr>
            <a:r>
              <a:rPr lang="en"/>
              <a:t>[Socket]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636200" y="3152573"/>
            <a:ext cx="7707425" cy="1291225"/>
          </a:xfrm>
          <a:prstGeom prst="rect">
            <a:avLst/>
          </a:prstGeom>
          <a:noFill/>
          <a:ln>
            <a:noFill/>
          </a:ln>
        </p:spPr>
      </p:pic>
      <p:pic>
        <p:nvPicPr>
          <p:cNvPr id="67" name="Google Shape;67;p15"/>
          <p:cNvPicPr preferRelativeResize="0"/>
          <p:nvPr/>
        </p:nvPicPr>
        <p:blipFill>
          <a:blip r:embed="rId4">
            <a:alphaModFix/>
          </a:blip>
          <a:stretch>
            <a:fillRect/>
          </a:stretch>
        </p:blipFill>
        <p:spPr>
          <a:xfrm>
            <a:off x="1899525" y="976175"/>
            <a:ext cx="5180774" cy="1423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/etc/systemd/system/echo.socket</a:t>
            </a:r>
            <a:endParaRPr/>
          </a:p>
        </p:txBody>
      </p:sp>
      <p:pic>
        <p:nvPicPr>
          <p:cNvPr id="233" name="Google Shape;233;p42"/>
          <p:cNvPicPr preferRelativeResize="0"/>
          <p:nvPr/>
        </p:nvPicPr>
        <p:blipFill>
          <a:blip r:embed="rId3">
            <a:alphaModFix/>
          </a:blip>
          <a:stretch>
            <a:fillRect/>
          </a:stretch>
        </p:blipFill>
        <p:spPr>
          <a:xfrm>
            <a:off x="1811875" y="1380023"/>
            <a:ext cx="5520250" cy="2383450"/>
          </a:xfrm>
          <a:prstGeom prst="rect">
            <a:avLst/>
          </a:prstGeom>
          <a:noFill/>
          <a:ln>
            <a:noFill/>
          </a:ln>
        </p:spPr>
      </p:pic>
      <p:sp>
        <p:nvSpPr>
          <p:cNvPr id="234" name="Google Shape;234;p42"/>
          <p:cNvSpPr txBox="1"/>
          <p:nvPr/>
        </p:nvSpPr>
        <p:spPr>
          <a:xfrm>
            <a:off x="1023025" y="4595825"/>
            <a:ext cx="73818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systemctl list-unit-files | grep socket</a:t>
            </a:r>
            <a:endParaRPr sz="1800">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/etc/systemd/system/echo@.service</a:t>
            </a:r>
            <a:endParaRPr/>
          </a:p>
        </p:txBody>
      </p:sp>
      <p:pic>
        <p:nvPicPr>
          <p:cNvPr id="240" name="Google Shape;240;p43"/>
          <p:cNvPicPr preferRelativeResize="0"/>
          <p:nvPr/>
        </p:nvPicPr>
        <p:blipFill>
          <a:blip r:embed="rId3">
            <a:alphaModFix/>
          </a:blip>
          <a:stretch>
            <a:fillRect/>
          </a:stretch>
        </p:blipFill>
        <p:spPr>
          <a:xfrm>
            <a:off x="1966287" y="1760616"/>
            <a:ext cx="5211425" cy="1622275"/>
          </a:xfrm>
          <a:prstGeom prst="rect">
            <a:avLst/>
          </a:prstGeom>
          <a:noFill/>
          <a:ln>
            <a:noFill/>
          </a:ln>
        </p:spPr>
      </p:pic>
      <p:sp>
        <p:nvSpPr>
          <p:cNvPr id="241" name="Google Shape;241;p43"/>
          <p:cNvSpPr txBox="1"/>
          <p:nvPr/>
        </p:nvSpPr>
        <p:spPr>
          <a:xfrm>
            <a:off x="1023025" y="4595825"/>
            <a:ext cx="73818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systemctl list-unit-files | grep “echo@”</a:t>
            </a:r>
            <a:endParaRPr sz="18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/usr/local/bin/echo.py</a:t>
            </a:r>
            <a:endParaRPr/>
          </a:p>
        </p:txBody>
      </p:sp>
      <p:sp>
        <p:nvSpPr>
          <p:cNvPr id="247" name="Google Shape;247;p44"/>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Create a file:</a:t>
            </a:r>
            <a:endParaRPr>
              <a:solidFill>
                <a:srgbClr val="000000"/>
              </a:solidFill>
            </a:endParaRPr>
          </a:p>
        </p:txBody>
      </p:sp>
      <p:sp>
        <p:nvSpPr>
          <p:cNvPr id="248" name="Google Shape;248;p44"/>
          <p:cNvSpPr txBox="1"/>
          <p:nvPr/>
        </p:nvSpPr>
        <p:spPr>
          <a:xfrm>
            <a:off x="353875" y="4016100"/>
            <a:ext cx="8119200" cy="11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onsolas"/>
                <a:ea typeface="Consolas"/>
                <a:cs typeface="Consolas"/>
                <a:sym typeface="Consolas"/>
              </a:rPr>
              <a:t>apt install -y socat</a:t>
            </a:r>
            <a:br>
              <a:rPr lang="en" sz="1700">
                <a:latin typeface="Consolas"/>
                <a:ea typeface="Consolas"/>
                <a:cs typeface="Consolas"/>
                <a:sym typeface="Consolas"/>
              </a:rPr>
            </a:br>
            <a:r>
              <a:rPr lang="en" sz="1700">
                <a:latin typeface="Consolas"/>
                <a:ea typeface="Consolas"/>
                <a:cs typeface="Consolas"/>
                <a:sym typeface="Consolas"/>
              </a:rPr>
              <a:t>chmod +x /usr/local/bin/echo.py</a:t>
            </a:r>
            <a:br>
              <a:rPr lang="en" sz="1700">
                <a:latin typeface="Consolas"/>
                <a:ea typeface="Consolas"/>
                <a:cs typeface="Consolas"/>
                <a:sym typeface="Consolas"/>
              </a:rPr>
            </a:br>
            <a:r>
              <a:rPr lang="en" sz="1700">
                <a:latin typeface="Consolas"/>
                <a:ea typeface="Consolas"/>
                <a:cs typeface="Consolas"/>
                <a:sym typeface="Consolas"/>
              </a:rPr>
              <a:t>echo “test” | echo.py # Output: TEST</a:t>
            </a:r>
            <a:endParaRPr sz="1300">
              <a:latin typeface="Consolas"/>
              <a:ea typeface="Consolas"/>
              <a:cs typeface="Consolas"/>
              <a:sym typeface="Consolas"/>
            </a:endParaRPr>
          </a:p>
        </p:txBody>
      </p:sp>
      <p:pic>
        <p:nvPicPr>
          <p:cNvPr id="249" name="Google Shape;249;p44"/>
          <p:cNvPicPr preferRelativeResize="0"/>
          <p:nvPr/>
        </p:nvPicPr>
        <p:blipFill>
          <a:blip r:embed="rId3">
            <a:alphaModFix/>
          </a:blip>
          <a:stretch>
            <a:fillRect/>
          </a:stretch>
        </p:blipFill>
        <p:spPr>
          <a:xfrm>
            <a:off x="1706537" y="1631075"/>
            <a:ext cx="5413875" cy="1881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use our echo.socket</a:t>
            </a:r>
            <a:endParaRPr/>
          </a:p>
        </p:txBody>
      </p:sp>
      <p:sp>
        <p:nvSpPr>
          <p:cNvPr id="255" name="Google Shape;255;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Consolas"/>
              <a:buAutoNum type="arabicPeriod"/>
            </a:pPr>
            <a:r>
              <a:rPr lang="en">
                <a:solidFill>
                  <a:srgbClr val="000000"/>
                </a:solidFill>
                <a:latin typeface="Consolas"/>
                <a:ea typeface="Consolas"/>
                <a:cs typeface="Consolas"/>
                <a:sym typeface="Consolas"/>
              </a:rPr>
              <a:t>systemctl daemon-reload</a:t>
            </a:r>
            <a:br>
              <a:rPr lang="en">
                <a:solidFill>
                  <a:srgbClr val="000000"/>
                </a:solidFill>
                <a:latin typeface="Consolas"/>
                <a:ea typeface="Consolas"/>
                <a:cs typeface="Consolas"/>
                <a:sym typeface="Consolas"/>
              </a:rPr>
            </a:br>
            <a:endParaRPr>
              <a:solidFill>
                <a:srgbClr val="000000"/>
              </a:solidFill>
              <a:latin typeface="Consolas"/>
              <a:ea typeface="Consolas"/>
              <a:cs typeface="Consolas"/>
              <a:sym typeface="Consolas"/>
            </a:endParaRPr>
          </a:p>
          <a:p>
            <a:pPr indent="-342900" lvl="0" marL="457200" rtl="0" algn="l">
              <a:spcBef>
                <a:spcPts val="0"/>
              </a:spcBef>
              <a:spcAft>
                <a:spcPts val="0"/>
              </a:spcAft>
              <a:buClr>
                <a:srgbClr val="000000"/>
              </a:buClr>
              <a:buSzPts val="1800"/>
              <a:buFont typeface="Consolas"/>
              <a:buAutoNum type="arabicPeriod"/>
            </a:pPr>
            <a:r>
              <a:rPr lang="en">
                <a:solidFill>
                  <a:srgbClr val="000000"/>
                </a:solidFill>
                <a:latin typeface="Consolas"/>
                <a:ea typeface="Consolas"/>
                <a:cs typeface="Consolas"/>
                <a:sym typeface="Consolas"/>
              </a:rPr>
              <a:t>systemctl list-unit-files | grep echo</a:t>
            </a:r>
            <a:br>
              <a:rPr lang="en">
                <a:solidFill>
                  <a:srgbClr val="000000"/>
                </a:solidFill>
                <a:latin typeface="Consolas"/>
                <a:ea typeface="Consolas"/>
                <a:cs typeface="Consolas"/>
                <a:sym typeface="Consolas"/>
              </a:rPr>
            </a:br>
            <a:endParaRPr>
              <a:solidFill>
                <a:srgbClr val="000000"/>
              </a:solidFill>
              <a:latin typeface="Consolas"/>
              <a:ea typeface="Consolas"/>
              <a:cs typeface="Consolas"/>
              <a:sym typeface="Consolas"/>
            </a:endParaRPr>
          </a:p>
          <a:p>
            <a:pPr indent="-342900" lvl="0" marL="457200" rtl="0" algn="l">
              <a:spcBef>
                <a:spcPts val="0"/>
              </a:spcBef>
              <a:spcAft>
                <a:spcPts val="0"/>
              </a:spcAft>
              <a:buClr>
                <a:srgbClr val="000000"/>
              </a:buClr>
              <a:buSzPts val="1800"/>
              <a:buFont typeface="Consolas"/>
              <a:buAutoNum type="arabicPeriod"/>
            </a:pPr>
            <a:r>
              <a:rPr lang="en">
                <a:solidFill>
                  <a:srgbClr val="000000"/>
                </a:solidFill>
                <a:latin typeface="Consolas"/>
                <a:ea typeface="Consolas"/>
                <a:cs typeface="Consolas"/>
                <a:sym typeface="Consolas"/>
              </a:rPr>
              <a:t>s</a:t>
            </a:r>
            <a:r>
              <a:rPr lang="en">
                <a:solidFill>
                  <a:srgbClr val="000000"/>
                </a:solidFill>
                <a:latin typeface="Consolas"/>
                <a:ea typeface="Consolas"/>
                <a:cs typeface="Consolas"/>
                <a:sym typeface="Consolas"/>
              </a:rPr>
              <a:t>ystemctl start echo.socket</a:t>
            </a:r>
            <a:br>
              <a:rPr lang="en">
                <a:solidFill>
                  <a:srgbClr val="000000"/>
                </a:solidFill>
                <a:latin typeface="Consolas"/>
                <a:ea typeface="Consolas"/>
                <a:cs typeface="Consolas"/>
                <a:sym typeface="Consolas"/>
              </a:rPr>
            </a:br>
            <a:endParaRPr>
              <a:solidFill>
                <a:srgbClr val="000000"/>
              </a:solidFill>
              <a:latin typeface="Consolas"/>
              <a:ea typeface="Consolas"/>
              <a:cs typeface="Consolas"/>
              <a:sym typeface="Consolas"/>
            </a:endParaRPr>
          </a:p>
          <a:p>
            <a:pPr indent="-342900" lvl="0" marL="457200" rtl="0" algn="l">
              <a:spcBef>
                <a:spcPts val="0"/>
              </a:spcBef>
              <a:spcAft>
                <a:spcPts val="0"/>
              </a:spcAft>
              <a:buClr>
                <a:srgbClr val="000000"/>
              </a:buClr>
              <a:buSzPts val="1800"/>
              <a:buFont typeface="Consolas"/>
              <a:buAutoNum type="arabicPeriod"/>
            </a:pPr>
            <a:r>
              <a:rPr lang="en">
                <a:solidFill>
                  <a:srgbClr val="000000"/>
                </a:solidFill>
                <a:latin typeface="Consolas"/>
                <a:ea typeface="Consolas"/>
                <a:cs typeface="Consolas"/>
                <a:sym typeface="Consolas"/>
              </a:rPr>
              <a:t>a</a:t>
            </a:r>
            <a:r>
              <a:rPr lang="en">
                <a:solidFill>
                  <a:srgbClr val="000000"/>
                </a:solidFill>
                <a:latin typeface="Consolas"/>
                <a:ea typeface="Consolas"/>
                <a:cs typeface="Consolas"/>
                <a:sym typeface="Consolas"/>
              </a:rPr>
              <a:t>pt install -y socat # Used for communicating with a Unix socket</a:t>
            </a:r>
            <a:br>
              <a:rPr lang="en">
                <a:solidFill>
                  <a:srgbClr val="000000"/>
                </a:solidFill>
                <a:latin typeface="Consolas"/>
                <a:ea typeface="Consolas"/>
                <a:cs typeface="Consolas"/>
                <a:sym typeface="Consolas"/>
              </a:rPr>
            </a:br>
            <a:endParaRPr>
              <a:solidFill>
                <a:srgbClr val="000000"/>
              </a:solidFill>
              <a:latin typeface="Consolas"/>
              <a:ea typeface="Consolas"/>
              <a:cs typeface="Consolas"/>
              <a:sym typeface="Consolas"/>
            </a:endParaRPr>
          </a:p>
          <a:p>
            <a:pPr indent="-342900" lvl="0" marL="457200" rtl="0" algn="l">
              <a:spcBef>
                <a:spcPts val="0"/>
              </a:spcBef>
              <a:spcAft>
                <a:spcPts val="0"/>
              </a:spcAft>
              <a:buClr>
                <a:srgbClr val="000000"/>
              </a:buClr>
              <a:buSzPts val="1800"/>
              <a:buFont typeface="Consolas"/>
              <a:buAutoNum type="arabicPeriod"/>
            </a:pPr>
            <a:r>
              <a:rPr lang="en">
                <a:solidFill>
                  <a:srgbClr val="000000"/>
                </a:solidFill>
                <a:latin typeface="Consolas"/>
                <a:ea typeface="Consolas"/>
                <a:cs typeface="Consolas"/>
                <a:sym typeface="Consolas"/>
              </a:rPr>
              <a:t>echo hello world | socat - unix-connect:/run/echo</a:t>
            </a:r>
            <a:endParaRPr>
              <a:solidFill>
                <a:srgbClr val="000000"/>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timer</a:t>
            </a:r>
            <a:endParaRPr/>
          </a:p>
        </p:txBody>
      </p:sp>
      <p:sp>
        <p:nvSpPr>
          <p:cNvPr id="261" name="Google Shape;261;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A unit file that ends in “.timer” that runs a service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Built-in support for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Calendar Time, IE: OnCalendar=Mon *-*-* 00:00:00</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Monotonic Time Events, IE: OnBootSec, OnStartupSec</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Transient</a:t>
            </a:r>
            <a:endParaRPr>
              <a:solidFill>
                <a:srgbClr val="000000"/>
              </a:solidFill>
            </a:endParaRPr>
          </a:p>
          <a:p>
            <a:pPr indent="-317500" lvl="2" marL="1371600" rtl="0" algn="l">
              <a:spcBef>
                <a:spcPts val="0"/>
              </a:spcBef>
              <a:spcAft>
                <a:spcPts val="0"/>
              </a:spcAft>
              <a:buClr>
                <a:srgbClr val="000000"/>
              </a:buClr>
              <a:buSzPts val="1400"/>
              <a:buFont typeface="Consolas"/>
              <a:buChar char="■"/>
            </a:pPr>
            <a:r>
              <a:rPr lang="en">
                <a:solidFill>
                  <a:srgbClr val="000000"/>
                </a:solidFill>
                <a:latin typeface="Consolas"/>
                <a:ea typeface="Consolas"/>
                <a:cs typeface="Consolas"/>
                <a:sym typeface="Consolas"/>
              </a:rPr>
              <a:t>systemd-run --on-active=30 /bin/touch /tmp/foo</a:t>
            </a:r>
            <a:endParaRPr>
              <a:solidFill>
                <a:srgbClr val="000000"/>
              </a:solidFill>
              <a:latin typeface="Consolas"/>
              <a:ea typeface="Consolas"/>
              <a:cs typeface="Consolas"/>
              <a:sym typeface="Consolas"/>
            </a:endParaRPr>
          </a:p>
          <a:p>
            <a:pPr indent="-342900" lvl="0" marL="457200" rtl="0" algn="l">
              <a:spcBef>
                <a:spcPts val="0"/>
              </a:spcBef>
              <a:spcAft>
                <a:spcPts val="0"/>
              </a:spcAft>
              <a:buClr>
                <a:srgbClr val="000000"/>
              </a:buClr>
              <a:buSzPts val="1800"/>
              <a:buChar char="●"/>
            </a:pPr>
            <a:r>
              <a:rPr lang="en">
                <a:solidFill>
                  <a:srgbClr val="000000"/>
                </a:solidFill>
              </a:rPr>
              <a:t>Needs three sections</a:t>
            </a:r>
            <a:endParaRPr>
              <a:solidFill>
                <a:srgbClr val="000000"/>
              </a:solidFill>
            </a:endParaRPr>
          </a:p>
          <a:p>
            <a:pPr indent="-317500" lvl="1" marL="914400" rtl="0" algn="l">
              <a:spcBef>
                <a:spcPts val="0"/>
              </a:spcBef>
              <a:spcAft>
                <a:spcPts val="0"/>
              </a:spcAft>
              <a:buClr>
                <a:srgbClr val="000000"/>
              </a:buClr>
              <a:buSzPts val="1400"/>
              <a:buFont typeface="Consolas"/>
              <a:buChar char="○"/>
            </a:pPr>
            <a:r>
              <a:rPr lang="en">
                <a:solidFill>
                  <a:srgbClr val="000000"/>
                </a:solidFill>
                <a:latin typeface="Consolas"/>
                <a:ea typeface="Consolas"/>
                <a:cs typeface="Consolas"/>
                <a:sym typeface="Consolas"/>
              </a:rPr>
              <a:t>[Unit]</a:t>
            </a:r>
            <a:endParaRPr>
              <a:solidFill>
                <a:srgbClr val="000000"/>
              </a:solidFill>
              <a:latin typeface="Consolas"/>
              <a:ea typeface="Consolas"/>
              <a:cs typeface="Consolas"/>
              <a:sym typeface="Consolas"/>
            </a:endParaRPr>
          </a:p>
          <a:p>
            <a:pPr indent="-317500" lvl="1" marL="914400" rtl="0" algn="l">
              <a:spcBef>
                <a:spcPts val="0"/>
              </a:spcBef>
              <a:spcAft>
                <a:spcPts val="0"/>
              </a:spcAft>
              <a:buClr>
                <a:srgbClr val="000000"/>
              </a:buClr>
              <a:buSzPts val="1400"/>
              <a:buFont typeface="Consolas"/>
              <a:buChar char="○"/>
            </a:pPr>
            <a:r>
              <a:rPr lang="en">
                <a:solidFill>
                  <a:srgbClr val="000000"/>
                </a:solidFill>
                <a:latin typeface="Consolas"/>
                <a:ea typeface="Consolas"/>
                <a:cs typeface="Consolas"/>
                <a:sym typeface="Consolas"/>
              </a:rPr>
              <a:t>[Install]</a:t>
            </a:r>
            <a:endParaRPr>
              <a:solidFill>
                <a:srgbClr val="000000"/>
              </a:solidFill>
              <a:latin typeface="Consolas"/>
              <a:ea typeface="Consolas"/>
              <a:cs typeface="Consolas"/>
              <a:sym typeface="Consolas"/>
            </a:endParaRPr>
          </a:p>
          <a:p>
            <a:pPr indent="-317500" lvl="1" marL="914400" rtl="0" algn="l">
              <a:spcBef>
                <a:spcPts val="0"/>
              </a:spcBef>
              <a:spcAft>
                <a:spcPts val="0"/>
              </a:spcAft>
              <a:buClr>
                <a:srgbClr val="000000"/>
              </a:buClr>
              <a:buSzPts val="1400"/>
              <a:buFont typeface="Consolas"/>
              <a:buChar char="○"/>
            </a:pPr>
            <a:r>
              <a:rPr lang="en">
                <a:solidFill>
                  <a:srgbClr val="000000"/>
                </a:solidFill>
                <a:latin typeface="Consolas"/>
                <a:ea typeface="Consolas"/>
                <a:cs typeface="Consolas"/>
                <a:sym typeface="Consolas"/>
              </a:rPr>
              <a:t>[Timer]</a:t>
            </a:r>
            <a:endParaRPr>
              <a:solidFill>
                <a:srgbClr val="000000"/>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timer - OnCalendar Examples</a:t>
            </a:r>
            <a:endParaRPr/>
          </a:p>
        </p:txBody>
      </p:sp>
      <p:sp>
        <p:nvSpPr>
          <p:cNvPr id="267" name="Google Shape;267;p47"/>
          <p:cNvSpPr txBox="1"/>
          <p:nvPr>
            <p:ph idx="1" type="body"/>
          </p:nvPr>
        </p:nvSpPr>
        <p:spPr>
          <a:xfrm>
            <a:off x="311700" y="1130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nsolas"/>
                <a:ea typeface="Consolas"/>
                <a:cs typeface="Consolas"/>
                <a:sym typeface="Consolas"/>
              </a:rPr>
              <a:t>DayOfWeek Year-Month-Day Hour:Minute:Second</a:t>
            </a:r>
            <a:endParaRPr>
              <a:solidFill>
                <a:srgbClr val="000000"/>
              </a:solidFill>
              <a:latin typeface="Consolas"/>
              <a:ea typeface="Consolas"/>
              <a:cs typeface="Consolas"/>
              <a:sym typeface="Consolas"/>
            </a:endParaRPr>
          </a:p>
          <a:p>
            <a:pPr indent="0" lvl="0" marL="0" rtl="0" algn="l">
              <a:spcBef>
                <a:spcPts val="1600"/>
              </a:spcBef>
              <a:spcAft>
                <a:spcPts val="1600"/>
              </a:spcAft>
              <a:buNone/>
            </a:pPr>
            <a:r>
              <a:rPr lang="en">
                <a:solidFill>
                  <a:srgbClr val="000000"/>
                </a:solidFill>
                <a:latin typeface="Consolas"/>
                <a:ea typeface="Consolas"/>
                <a:cs typeface="Consolas"/>
                <a:sym typeface="Consolas"/>
              </a:rPr>
              <a:t>m</a:t>
            </a:r>
            <a:r>
              <a:rPr lang="en">
                <a:solidFill>
                  <a:srgbClr val="000000"/>
                </a:solidFill>
                <a:latin typeface="Consolas"/>
                <a:ea typeface="Consolas"/>
                <a:cs typeface="Consolas"/>
                <a:sym typeface="Consolas"/>
              </a:rPr>
              <a:t>inutely     → *-*-* *:*:00</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hourly       → *-*-* *:00:00</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daily        → *-*-* 00:00:00</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monthly      → *-*-01 00:00:00</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weekly       → Mon *-*-* 00:00:00</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yearly       → *-01-01 00:00:00</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quarterly    → *-01,04,07,10-01 00:00:00</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semiannually → *-01,07-01 00:00:00</a:t>
            </a:r>
            <a:endParaRPr>
              <a:solidFill>
                <a:srgbClr val="000000"/>
              </a:solidFill>
              <a:latin typeface="Consolas"/>
              <a:ea typeface="Consolas"/>
              <a:cs typeface="Consolas"/>
              <a:sym typeface="Consolas"/>
            </a:endParaRPr>
          </a:p>
        </p:txBody>
      </p:sp>
      <p:sp>
        <p:nvSpPr>
          <p:cNvPr id="268" name="Google Shape;268;p47"/>
          <p:cNvSpPr txBox="1"/>
          <p:nvPr/>
        </p:nvSpPr>
        <p:spPr>
          <a:xfrm>
            <a:off x="311700" y="4454725"/>
            <a:ext cx="784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systemd-run -d --user --on-calendar '2022-02-22 23:59:00 PST' </a:t>
            </a:r>
            <a:r>
              <a:rPr i="1" lang="en">
                <a:latin typeface="Consolas"/>
                <a:ea typeface="Consolas"/>
                <a:cs typeface="Consolas"/>
                <a:sym typeface="Consolas"/>
              </a:rPr>
              <a:t>some-command</a:t>
            </a:r>
            <a:endParaRPr i="1">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timer - OnCalendar Examples</a:t>
            </a:r>
            <a:endParaRPr/>
          </a:p>
        </p:txBody>
      </p:sp>
      <p:sp>
        <p:nvSpPr>
          <p:cNvPr id="274" name="Google Shape;274;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nsolas"/>
                <a:ea typeface="Consolas"/>
                <a:cs typeface="Consolas"/>
                <a:sym typeface="Consolas"/>
              </a:rPr>
              <a:t>#First Saturday of each month</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Sat *-*-1..7 18:00:00</a:t>
            </a:r>
            <a:br>
              <a:rPr lang="en">
                <a:solidFill>
                  <a:srgbClr val="000000"/>
                </a:solidFill>
                <a:latin typeface="Consolas"/>
                <a:ea typeface="Consolas"/>
                <a:cs typeface="Consolas"/>
                <a:sym typeface="Consolas"/>
              </a:rPr>
            </a:b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#Monday through Friday 10:30PM</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Mon..Fri 22:30</a:t>
            </a:r>
            <a:endParaRPr>
              <a:solidFill>
                <a:srgbClr val="000000"/>
              </a:solidFill>
              <a:latin typeface="Consolas"/>
              <a:ea typeface="Consolas"/>
              <a:cs typeface="Consolas"/>
              <a:sym typeface="Consolas"/>
            </a:endParaRPr>
          </a:p>
          <a:p>
            <a:pPr indent="0" lvl="0" marL="0" rtl="0" algn="l">
              <a:spcBef>
                <a:spcPts val="1600"/>
              </a:spcBef>
              <a:spcAft>
                <a:spcPts val="0"/>
              </a:spcAft>
              <a:buNone/>
            </a:pPr>
            <a:r>
              <a:rPr lang="en">
                <a:solidFill>
                  <a:srgbClr val="000000"/>
                </a:solidFill>
                <a:latin typeface="Consolas"/>
                <a:ea typeface="Consolas"/>
                <a:cs typeface="Consolas"/>
                <a:sym typeface="Consolas"/>
              </a:rPr>
              <a:t>#Run the first 4 days of a Month only if Mon or Tue</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Mon,Tue *-*-01..04 12:00:00</a:t>
            </a:r>
            <a:endParaRPr>
              <a:solidFill>
                <a:srgbClr val="000000"/>
              </a:solidFill>
              <a:latin typeface="Consolas"/>
              <a:ea typeface="Consolas"/>
              <a:cs typeface="Consolas"/>
              <a:sym typeface="Consolas"/>
            </a:endParaRPr>
          </a:p>
          <a:p>
            <a:pPr indent="0" lvl="0" marL="0" rtl="0" algn="l">
              <a:spcBef>
                <a:spcPts val="1600"/>
              </a:spcBef>
              <a:spcAft>
                <a:spcPts val="0"/>
              </a:spcAft>
              <a:buNone/>
            </a:pPr>
            <a:r>
              <a:rPr b="1" lang="en">
                <a:solidFill>
                  <a:srgbClr val="000000"/>
                </a:solidFill>
                <a:latin typeface="Consolas"/>
                <a:ea typeface="Consolas"/>
                <a:cs typeface="Consolas"/>
                <a:sym typeface="Consolas"/>
              </a:rPr>
              <a:t>#Run these</a:t>
            </a:r>
            <a:br>
              <a:rPr b="1" lang="en">
                <a:solidFill>
                  <a:srgbClr val="000000"/>
                </a:solidFill>
                <a:latin typeface="Consolas"/>
                <a:ea typeface="Consolas"/>
                <a:cs typeface="Consolas"/>
                <a:sym typeface="Consolas"/>
              </a:rPr>
            </a:br>
            <a:r>
              <a:rPr b="1" lang="en">
                <a:solidFill>
                  <a:srgbClr val="000000"/>
                </a:solidFill>
                <a:latin typeface="Consolas"/>
                <a:ea typeface="Consolas"/>
                <a:cs typeface="Consolas"/>
                <a:sym typeface="Consolas"/>
              </a:rPr>
              <a:t>systemd-analyze calendar '*-*-* 20:00:0'</a:t>
            </a:r>
            <a:br>
              <a:rPr b="1" lang="en">
                <a:solidFill>
                  <a:srgbClr val="000000"/>
                </a:solidFill>
                <a:latin typeface="Consolas"/>
                <a:ea typeface="Consolas"/>
                <a:cs typeface="Consolas"/>
                <a:sym typeface="Consolas"/>
              </a:rPr>
            </a:br>
            <a:r>
              <a:rPr b="1" lang="en">
                <a:solidFill>
                  <a:srgbClr val="000000"/>
                </a:solidFill>
                <a:latin typeface="Consolas"/>
                <a:ea typeface="Consolas"/>
                <a:cs typeface="Consolas"/>
                <a:sym typeface="Consolas"/>
              </a:rPr>
              <a:t>systemd-analyze calendar 'Mon,Tue *-*-01..04 12:00:00'</a:t>
            </a:r>
            <a:endParaRPr b="1">
              <a:solidFill>
                <a:srgbClr val="000000"/>
              </a:solidFill>
              <a:latin typeface="Consolas"/>
              <a:ea typeface="Consolas"/>
              <a:cs typeface="Consolas"/>
              <a:sym typeface="Consolas"/>
            </a:endParaRPr>
          </a:p>
          <a:p>
            <a:pPr indent="0" lvl="0" marL="0" rtl="0" algn="l">
              <a:spcBef>
                <a:spcPts val="1600"/>
              </a:spcBef>
              <a:spcAft>
                <a:spcPts val="1600"/>
              </a:spcAft>
              <a:buNone/>
            </a:pPr>
            <a:r>
              <a:t/>
            </a:r>
            <a:endParaRPr>
              <a:solidFill>
                <a:srgbClr val="000000"/>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/etc/systemd/system/</a:t>
            </a:r>
            <a:r>
              <a:rPr lang="en">
                <a:latin typeface="Consolas"/>
                <a:ea typeface="Consolas"/>
                <a:cs typeface="Consolas"/>
                <a:sym typeface="Consolas"/>
              </a:rPr>
              <a:t>backup@.service</a:t>
            </a:r>
            <a:endParaRPr>
              <a:latin typeface="Consolas"/>
              <a:ea typeface="Consolas"/>
              <a:cs typeface="Consolas"/>
              <a:sym typeface="Consolas"/>
            </a:endParaRPr>
          </a:p>
        </p:txBody>
      </p:sp>
      <p:sp>
        <p:nvSpPr>
          <p:cNvPr id="280" name="Google Shape;280;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latin typeface="Consolas"/>
                <a:ea typeface="Consolas"/>
                <a:cs typeface="Consolas"/>
                <a:sym typeface="Consolas"/>
              </a:rPr>
              <a:t>[Unit]</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Description=Performs a system backup</a:t>
            </a:r>
            <a:endParaRPr>
              <a:solidFill>
                <a:srgbClr val="000000"/>
              </a:solidFill>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
                <a:solidFill>
                  <a:srgbClr val="000000"/>
                </a:solidFill>
                <a:latin typeface="Consolas"/>
                <a:ea typeface="Consolas"/>
                <a:cs typeface="Consolas"/>
                <a:sym typeface="Consolas"/>
              </a:rPr>
              <a:t>[Service]</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Type=oneshot</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ExecStart=/usr/local/bin/backup.sh</a:t>
            </a:r>
            <a:endParaRPr>
              <a:solidFill>
                <a:srgbClr val="000000"/>
              </a:solidFill>
              <a:latin typeface="Consolas"/>
              <a:ea typeface="Consolas"/>
              <a:cs typeface="Consolas"/>
              <a:sym typeface="Consolas"/>
            </a:endParaRPr>
          </a:p>
          <a:p>
            <a:pPr indent="0" lvl="0" marL="0" rtl="0" algn="l">
              <a:spcBef>
                <a:spcPts val="1600"/>
              </a:spcBef>
              <a:spcAft>
                <a:spcPts val="1600"/>
              </a:spcAft>
              <a:buNone/>
            </a:pPr>
            <a:r>
              <a:t/>
            </a:r>
            <a:endParaRPr>
              <a:solidFill>
                <a:srgbClr val="000000"/>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/etc/systemd/system/backup@</a:t>
            </a:r>
            <a:r>
              <a:rPr i="1" lang="en">
                <a:solidFill>
                  <a:srgbClr val="FF9900"/>
                </a:solidFill>
              </a:rPr>
              <a:t>%</a:t>
            </a:r>
            <a:r>
              <a:rPr i="1" lang="en">
                <a:solidFill>
                  <a:srgbClr val="FF9900"/>
                </a:solidFill>
              </a:rPr>
              <a:t>i</a:t>
            </a:r>
            <a:r>
              <a:rPr lang="en"/>
              <a:t>.timer</a:t>
            </a:r>
            <a:endParaRPr/>
          </a:p>
        </p:txBody>
      </p:sp>
      <p:sp>
        <p:nvSpPr>
          <p:cNvPr id="286" name="Google Shape;28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latin typeface="Consolas"/>
                <a:ea typeface="Consolas"/>
                <a:cs typeface="Consolas"/>
                <a:sym typeface="Consolas"/>
              </a:rPr>
              <a:t>[Unit]</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Description=Run a backup at %i interval</a:t>
            </a:r>
            <a:endParaRPr>
              <a:solidFill>
                <a:srgbClr val="000000"/>
              </a:solidFill>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
                <a:solidFill>
                  <a:srgbClr val="000000"/>
                </a:solidFill>
                <a:latin typeface="Consolas"/>
                <a:ea typeface="Consolas"/>
                <a:cs typeface="Consolas"/>
                <a:sym typeface="Consolas"/>
              </a:rPr>
              <a:t>[Timer]</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OnCalendar=</a:t>
            </a:r>
            <a:r>
              <a:rPr lang="en">
                <a:solidFill>
                  <a:srgbClr val="FF9900"/>
                </a:solidFill>
                <a:latin typeface="Consolas"/>
                <a:ea typeface="Consolas"/>
                <a:cs typeface="Consolas"/>
                <a:sym typeface="Consolas"/>
              </a:rPr>
              <a:t>%i</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Persistent=true</a:t>
            </a:r>
            <a:endParaRPr>
              <a:solidFill>
                <a:srgbClr val="000000"/>
              </a:solidFill>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
                <a:solidFill>
                  <a:srgbClr val="000000"/>
                </a:solidFill>
                <a:latin typeface="Consolas"/>
                <a:ea typeface="Consolas"/>
                <a:cs typeface="Consolas"/>
                <a:sym typeface="Consolas"/>
              </a:rPr>
              <a:t>[Install]</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WantedBy=timers.target</a:t>
            </a:r>
            <a:endParaRPr>
              <a:solidFill>
                <a:srgbClr val="000000"/>
              </a:solidFill>
              <a:latin typeface="Consolas"/>
              <a:ea typeface="Consolas"/>
              <a:cs typeface="Consolas"/>
              <a:sym typeface="Consolas"/>
            </a:endParaRPr>
          </a:p>
          <a:p>
            <a:pPr indent="0" lvl="0" marL="0" rtl="0" algn="l">
              <a:spcBef>
                <a:spcPts val="1600"/>
              </a:spcBef>
              <a:spcAft>
                <a:spcPts val="1600"/>
              </a:spcAft>
              <a:buNone/>
            </a:pPr>
            <a:r>
              <a:t/>
            </a:r>
            <a:endParaRPr>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/usr/local/bin/backup.sh</a:t>
            </a:r>
            <a:endParaRPr>
              <a:latin typeface="Consolas"/>
              <a:ea typeface="Consolas"/>
              <a:cs typeface="Consolas"/>
              <a:sym typeface="Consolas"/>
            </a:endParaRPr>
          </a:p>
        </p:txBody>
      </p:sp>
      <p:sp>
        <p:nvSpPr>
          <p:cNvPr id="292" name="Google Shape;292;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nsolas"/>
                <a:ea typeface="Consolas"/>
                <a:cs typeface="Consolas"/>
                <a:sym typeface="Consolas"/>
              </a:rPr>
              <a:t>#!/bin/bash</a:t>
            </a:r>
            <a:endParaRPr>
              <a:solidFill>
                <a:srgbClr val="000000"/>
              </a:solidFill>
              <a:latin typeface="Consolas"/>
              <a:ea typeface="Consolas"/>
              <a:cs typeface="Consolas"/>
              <a:sym typeface="Consolas"/>
            </a:endParaRPr>
          </a:p>
          <a:p>
            <a:pPr indent="0" lvl="0" marL="0" rtl="0" algn="l">
              <a:spcBef>
                <a:spcPts val="1600"/>
              </a:spcBef>
              <a:spcAft>
                <a:spcPts val="0"/>
              </a:spcAft>
              <a:buNone/>
            </a:pPr>
            <a:r>
              <a:rPr lang="en">
                <a:solidFill>
                  <a:srgbClr val="000000"/>
                </a:solidFill>
                <a:latin typeface="Consolas"/>
                <a:ea typeface="Consolas"/>
                <a:cs typeface="Consolas"/>
                <a:sym typeface="Consolas"/>
              </a:rPr>
              <a:t>DATE_STR=`date +'%d_%m_%Y_%H_%M'`</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echo "Backup Script ${DATE_STR}"</a:t>
            </a:r>
            <a:endParaRPr>
              <a:solidFill>
                <a:srgbClr val="000000"/>
              </a:solidFill>
              <a:latin typeface="Consolas"/>
              <a:ea typeface="Consolas"/>
              <a:cs typeface="Consolas"/>
              <a:sym typeface="Consolas"/>
            </a:endParaRPr>
          </a:p>
          <a:p>
            <a:pPr indent="0" lvl="0" marL="0" rtl="0" algn="l">
              <a:spcBef>
                <a:spcPts val="1600"/>
              </a:spcBef>
              <a:spcAft>
                <a:spcPts val="0"/>
              </a:spcAft>
              <a:buNone/>
            </a:pPr>
            <a:r>
              <a:t/>
            </a:r>
            <a:endParaRPr>
              <a:solidFill>
                <a:srgbClr val="000000"/>
              </a:solidFill>
              <a:latin typeface="Consolas"/>
              <a:ea typeface="Consolas"/>
              <a:cs typeface="Consolas"/>
              <a:sym typeface="Consolas"/>
            </a:endParaRPr>
          </a:p>
          <a:p>
            <a:pPr indent="0" lvl="0" marL="0" rtl="0" algn="l">
              <a:spcBef>
                <a:spcPts val="1600"/>
              </a:spcBef>
              <a:spcAft>
                <a:spcPts val="0"/>
              </a:spcAft>
              <a:buNone/>
            </a:pPr>
            <a:r>
              <a:rPr lang="en">
                <a:solidFill>
                  <a:srgbClr val="000000"/>
                </a:solidFill>
                <a:latin typeface="Consolas"/>
                <a:ea typeface="Consolas"/>
                <a:cs typeface="Consolas"/>
                <a:sym typeface="Consolas"/>
              </a:rPr>
              <a:t># Test in with bash..</a:t>
            </a:r>
            <a:endParaRPr>
              <a:solidFill>
                <a:srgbClr val="000000"/>
              </a:solidFill>
              <a:latin typeface="Consolas"/>
              <a:ea typeface="Consolas"/>
              <a:cs typeface="Consolas"/>
              <a:sym typeface="Consolas"/>
            </a:endParaRPr>
          </a:p>
          <a:p>
            <a:pPr indent="0" lvl="0" marL="0" rtl="0" algn="l">
              <a:spcBef>
                <a:spcPts val="1600"/>
              </a:spcBef>
              <a:spcAft>
                <a:spcPts val="0"/>
              </a:spcAft>
              <a:buNone/>
            </a:pPr>
            <a:r>
              <a:rPr lang="en">
                <a:solidFill>
                  <a:srgbClr val="000000"/>
                </a:solidFill>
                <a:latin typeface="Consolas"/>
                <a:ea typeface="Consolas"/>
                <a:cs typeface="Consolas"/>
                <a:sym typeface="Consolas"/>
              </a:rPr>
              <a:t>chmod +x /usr/local/bin/backup.sh</a:t>
            </a:r>
            <a:br>
              <a:rPr lang="en">
                <a:solidFill>
                  <a:srgbClr val="000000"/>
                </a:solidFill>
                <a:latin typeface="Consolas"/>
                <a:ea typeface="Consolas"/>
                <a:cs typeface="Consolas"/>
                <a:sym typeface="Consolas"/>
              </a:rPr>
            </a:br>
            <a:r>
              <a:rPr lang="en">
                <a:solidFill>
                  <a:schemeClr val="dk1"/>
                </a:solidFill>
                <a:latin typeface="Consolas"/>
                <a:ea typeface="Consolas"/>
                <a:cs typeface="Consolas"/>
                <a:sym typeface="Consolas"/>
              </a:rPr>
              <a:t>/usr/local/bin/backup.sh #Test it</a:t>
            </a:r>
            <a:endParaRPr>
              <a:solidFill>
                <a:srgbClr val="000000"/>
              </a:solidFill>
              <a:latin typeface="Consolas"/>
              <a:ea typeface="Consolas"/>
              <a:cs typeface="Consolas"/>
              <a:sym typeface="Consolas"/>
            </a:endParaRPr>
          </a:p>
          <a:p>
            <a:pPr indent="0" lvl="0" marL="0" rtl="0" algn="l">
              <a:spcBef>
                <a:spcPts val="1600"/>
              </a:spcBef>
              <a:spcAft>
                <a:spcPts val="1600"/>
              </a:spcAft>
              <a:buNone/>
            </a:pPr>
            <a:r>
              <a:t/>
            </a:r>
            <a:endParaRPr>
              <a:solidFill>
                <a:srgbClr val="000000"/>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Machine Boot (Recap)</a:t>
            </a:r>
            <a:endParaRPr/>
          </a:p>
        </p:txBody>
      </p:sp>
      <p:graphicFrame>
        <p:nvGraphicFramePr>
          <p:cNvPr id="73" name="Google Shape;73;p16"/>
          <p:cNvGraphicFramePr/>
          <p:nvPr/>
        </p:nvGraphicFramePr>
        <p:xfrm>
          <a:off x="2898025" y="1152475"/>
          <a:ext cx="3000000" cy="3000000"/>
        </p:xfrm>
        <a:graphic>
          <a:graphicData uri="http://schemas.openxmlformats.org/drawingml/2006/table">
            <a:tbl>
              <a:tblPr>
                <a:noFill/>
                <a:tableStyleId>{20C1B3C6-ED45-418B-8112-04A970DCDB4E}</a:tableStyleId>
              </a:tblPr>
              <a:tblGrid>
                <a:gridCol w="3347950"/>
              </a:tblGrid>
              <a:tr h="602800">
                <a:tc>
                  <a:txBody>
                    <a:bodyPr/>
                    <a:lstStyle/>
                    <a:p>
                      <a:pPr indent="0" lvl="0" marL="0" rtl="0" algn="ctr">
                        <a:spcBef>
                          <a:spcPts val="0"/>
                        </a:spcBef>
                        <a:spcAft>
                          <a:spcPts val="0"/>
                        </a:spcAft>
                        <a:buNone/>
                      </a:pPr>
                      <a:r>
                        <a:rPr lang="en"/>
                        <a:t>BIOS or UEFI</a:t>
                      </a:r>
                      <a:endParaRPr/>
                    </a:p>
                  </a:txBody>
                  <a:tcPr marT="91425" marB="91425" marR="91425" marL="91425"/>
                </a:tc>
              </a:tr>
              <a:tr h="602800">
                <a:tc>
                  <a:txBody>
                    <a:bodyPr/>
                    <a:lstStyle/>
                    <a:p>
                      <a:pPr indent="0" lvl="0" marL="0" rtl="0" algn="ctr">
                        <a:spcBef>
                          <a:spcPts val="0"/>
                        </a:spcBef>
                        <a:spcAft>
                          <a:spcPts val="0"/>
                        </a:spcAft>
                        <a:buNone/>
                      </a:pPr>
                      <a:r>
                        <a:rPr lang="en"/>
                        <a:t>Bootloader (GRUB)</a:t>
                      </a:r>
                      <a:endParaRPr/>
                    </a:p>
                  </a:txBody>
                  <a:tcPr marT="91425" marB="91425" marR="91425" marL="91425"/>
                </a:tc>
              </a:tr>
              <a:tr h="602800">
                <a:tc>
                  <a:txBody>
                    <a:bodyPr/>
                    <a:lstStyle/>
                    <a:p>
                      <a:pPr indent="0" lvl="0" marL="0" rtl="0" algn="ctr">
                        <a:spcBef>
                          <a:spcPts val="0"/>
                        </a:spcBef>
                        <a:spcAft>
                          <a:spcPts val="0"/>
                        </a:spcAft>
                        <a:buNone/>
                      </a:pPr>
                      <a:r>
                        <a:rPr lang="en"/>
                        <a:t>Kernel and initramfs</a:t>
                      </a:r>
                      <a:endParaRPr/>
                    </a:p>
                  </a:txBody>
                  <a:tcPr marT="91425" marB="91425" marR="91425" marL="91425"/>
                </a:tc>
              </a:tr>
              <a:tr h="602800">
                <a:tc>
                  <a:txBody>
                    <a:bodyPr/>
                    <a:lstStyle/>
                    <a:p>
                      <a:pPr indent="0" lvl="0" marL="0" rtl="0" algn="ctr">
                        <a:spcBef>
                          <a:spcPts val="0"/>
                        </a:spcBef>
                        <a:spcAft>
                          <a:spcPts val="0"/>
                        </a:spcAft>
                        <a:buNone/>
                      </a:pPr>
                      <a:r>
                        <a:rPr lang="en"/>
                        <a:t>initramfs init (shell script)</a:t>
                      </a:r>
                      <a:endParaRPr/>
                    </a:p>
                  </a:txBody>
                  <a:tcPr marT="91425" marB="91425" marR="91425" marL="91425"/>
                </a:tc>
              </a:tr>
              <a:tr h="602800">
                <a:tc>
                  <a:txBody>
                    <a:bodyPr/>
                    <a:lstStyle/>
                    <a:p>
                      <a:pPr indent="0" lvl="0" marL="0" rtl="0" algn="ctr">
                        <a:spcBef>
                          <a:spcPts val="0"/>
                        </a:spcBef>
                        <a:spcAft>
                          <a:spcPts val="0"/>
                        </a:spcAft>
                        <a:buNone/>
                      </a:pPr>
                      <a:r>
                        <a:rPr b="1" lang="en"/>
                        <a:t>systemd init</a:t>
                      </a:r>
                      <a:endParaRPr b="1"/>
                    </a:p>
                  </a:txBody>
                  <a:tcPr marT="91425" marB="91425" marR="91425" marL="91425"/>
                </a:tc>
              </a:tr>
            </a:tbl>
          </a:graphicData>
        </a:graphic>
      </p:graphicFrame>
      <p:sp>
        <p:nvSpPr>
          <p:cNvPr id="74" name="Google Shape;74;p16"/>
          <p:cNvSpPr/>
          <p:nvPr/>
        </p:nvSpPr>
        <p:spPr>
          <a:xfrm>
            <a:off x="4455875" y="1504250"/>
            <a:ext cx="201000" cy="2010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4471500" y="2078100"/>
            <a:ext cx="201000" cy="2010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4455875" y="2699850"/>
            <a:ext cx="201000" cy="2010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4471500" y="3321600"/>
            <a:ext cx="201000" cy="2010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timer</a:t>
            </a:r>
            <a:endParaRPr/>
          </a:p>
        </p:txBody>
      </p:sp>
      <p:sp>
        <p:nvSpPr>
          <p:cNvPr id="298" name="Google Shape;298;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Consolas"/>
                <a:ea typeface="Consolas"/>
                <a:cs typeface="Consolas"/>
                <a:sym typeface="Consolas"/>
              </a:rPr>
              <a:t>systemctl start backup@hourly.timer</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systemctl status backup@hourly.timer</a:t>
            </a:r>
            <a:br>
              <a:rPr lang="en">
                <a:solidFill>
                  <a:srgbClr val="000000"/>
                </a:solidFill>
                <a:latin typeface="Consolas"/>
                <a:ea typeface="Consolas"/>
                <a:cs typeface="Consolas"/>
                <a:sym typeface="Consolas"/>
              </a:rPr>
            </a:br>
            <a:endParaRPr>
              <a:solidFill>
                <a:srgbClr val="000000"/>
              </a:solidFill>
              <a:latin typeface="Consolas"/>
              <a:ea typeface="Consolas"/>
              <a:cs typeface="Consolas"/>
              <a:sym typeface="Consolas"/>
            </a:endParaRPr>
          </a:p>
          <a:p>
            <a:pPr indent="0" lvl="0" marL="0" rtl="0" algn="l">
              <a:spcBef>
                <a:spcPts val="1600"/>
              </a:spcBef>
              <a:spcAft>
                <a:spcPts val="0"/>
              </a:spcAft>
              <a:buNone/>
            </a:pPr>
            <a:r>
              <a:rPr lang="en">
                <a:solidFill>
                  <a:srgbClr val="000000"/>
                </a:solidFill>
                <a:latin typeface="Consolas"/>
                <a:ea typeface="Consolas"/>
                <a:cs typeface="Consolas"/>
                <a:sym typeface="Consolas"/>
              </a:rPr>
              <a:t>systemctl list-timers</a:t>
            </a:r>
            <a:br>
              <a:rPr lang="en">
                <a:solidFill>
                  <a:srgbClr val="000000"/>
                </a:solidFill>
                <a:latin typeface="Consolas"/>
                <a:ea typeface="Consolas"/>
                <a:cs typeface="Consolas"/>
                <a:sym typeface="Consolas"/>
              </a:rPr>
            </a:b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systemctl start backup@hourly.service</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systemctl status backup@hourly.service</a:t>
            </a:r>
            <a:endParaRPr>
              <a:solidFill>
                <a:srgbClr val="000000"/>
              </a:solidFill>
              <a:latin typeface="Consolas"/>
              <a:ea typeface="Consolas"/>
              <a:cs typeface="Consolas"/>
              <a:sym typeface="Consolas"/>
            </a:endParaRPr>
          </a:p>
          <a:p>
            <a:pPr indent="0" lvl="0" marL="0" rtl="0" algn="l">
              <a:spcBef>
                <a:spcPts val="1600"/>
              </a:spcBef>
              <a:spcAft>
                <a:spcPts val="1600"/>
              </a:spcAft>
              <a:buNone/>
            </a:pPr>
            <a:r>
              <a:rPr lang="en">
                <a:solidFill>
                  <a:srgbClr val="000000"/>
                </a:solidFill>
                <a:latin typeface="Consolas"/>
                <a:ea typeface="Consolas"/>
                <a:cs typeface="Consolas"/>
                <a:sym typeface="Consolas"/>
              </a:rPr>
              <a:t>#Transient Timer Example</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systemd-run --on-active=30 /usr/local/bin/backup.sh</a:t>
            </a:r>
            <a:endParaRPr>
              <a:solidFill>
                <a:srgbClr val="000000"/>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mount - Filesystem Mountpoint</a:t>
            </a:r>
            <a:endParaRPr/>
          </a:p>
        </p:txBody>
      </p:sp>
      <p:sp>
        <p:nvSpPr>
          <p:cNvPr id="304" name="Google Shape;304;p53"/>
          <p:cNvSpPr txBox="1"/>
          <p:nvPr>
            <p:ph idx="1" type="body"/>
          </p:nvPr>
        </p:nvSpPr>
        <p:spPr>
          <a:xfrm>
            <a:off x="311700" y="1152475"/>
            <a:ext cx="8520600" cy="38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#/etc/systemd/system/cs447.mount</a:t>
            </a:r>
            <a:br>
              <a:rPr lang="en" sz="1600">
                <a:solidFill>
                  <a:schemeClr val="dk1"/>
                </a:solidFill>
                <a:latin typeface="Consolas"/>
                <a:ea typeface="Consolas"/>
                <a:cs typeface="Consolas"/>
                <a:sym typeface="Consolas"/>
              </a:rPr>
            </a:br>
            <a:r>
              <a:rPr lang="en" sz="1600">
                <a:solidFill>
                  <a:schemeClr val="dk1"/>
                </a:solidFill>
                <a:latin typeface="Consolas"/>
                <a:ea typeface="Consolas"/>
                <a:cs typeface="Consolas"/>
                <a:sym typeface="Consolas"/>
              </a:rPr>
              <a:t>[Unit]</a:t>
            </a:r>
            <a:br>
              <a:rPr lang="en" sz="1600">
                <a:solidFill>
                  <a:schemeClr val="dk1"/>
                </a:solidFill>
                <a:latin typeface="Consolas"/>
                <a:ea typeface="Consolas"/>
                <a:cs typeface="Consolas"/>
                <a:sym typeface="Consolas"/>
              </a:rPr>
            </a:br>
            <a:r>
              <a:rPr lang="en" sz="1600">
                <a:solidFill>
                  <a:schemeClr val="dk1"/>
                </a:solidFill>
                <a:latin typeface="Consolas"/>
                <a:ea typeface="Consolas"/>
                <a:cs typeface="Consolas"/>
                <a:sym typeface="Consolas"/>
              </a:rPr>
              <a:t>Description=Server CS447 directory</a:t>
            </a:r>
            <a:br>
              <a:rPr lang="en" sz="1600">
                <a:solidFill>
                  <a:schemeClr val="dk1"/>
                </a:solidFill>
                <a:latin typeface="Consolas"/>
                <a:ea typeface="Consolas"/>
                <a:cs typeface="Consolas"/>
                <a:sym typeface="Consolas"/>
              </a:rPr>
            </a:br>
            <a:r>
              <a:rPr b="1" lang="en" sz="1600">
                <a:solidFill>
                  <a:schemeClr val="dk1"/>
                </a:solidFill>
                <a:latin typeface="Consolas"/>
                <a:ea typeface="Consolas"/>
                <a:cs typeface="Consolas"/>
                <a:sym typeface="Consolas"/>
              </a:rPr>
              <a:t>After=network.target</a:t>
            </a:r>
            <a:endParaRPr b="1" sz="1600">
              <a:solidFill>
                <a:schemeClr val="dk1"/>
              </a:solidFill>
              <a:latin typeface="Consolas"/>
              <a:ea typeface="Consolas"/>
              <a:cs typeface="Consolas"/>
              <a:sym typeface="Consolas"/>
            </a:endParaRPr>
          </a:p>
          <a:p>
            <a:pPr indent="0" lvl="0" marL="0" rtl="0" algn="l">
              <a:spcBef>
                <a:spcPts val="1600"/>
              </a:spcBef>
              <a:spcAft>
                <a:spcPts val="0"/>
              </a:spcAft>
              <a:buNone/>
            </a:pPr>
            <a:r>
              <a:rPr lang="en" sz="1600">
                <a:solidFill>
                  <a:schemeClr val="dk1"/>
                </a:solidFill>
                <a:latin typeface="Consolas"/>
                <a:ea typeface="Consolas"/>
                <a:cs typeface="Consolas"/>
                <a:sym typeface="Consolas"/>
              </a:rPr>
              <a:t>[Mount]</a:t>
            </a:r>
            <a:br>
              <a:rPr lang="en" sz="1600">
                <a:solidFill>
                  <a:schemeClr val="dk1"/>
                </a:solidFill>
                <a:latin typeface="Consolas"/>
                <a:ea typeface="Consolas"/>
                <a:cs typeface="Consolas"/>
                <a:sym typeface="Consolas"/>
              </a:rPr>
            </a:br>
            <a:r>
              <a:rPr lang="en" sz="1600">
                <a:solidFill>
                  <a:schemeClr val="dk1"/>
                </a:solidFill>
                <a:latin typeface="Consolas"/>
                <a:ea typeface="Consolas"/>
                <a:cs typeface="Consolas"/>
                <a:sym typeface="Consolas"/>
              </a:rPr>
              <a:t>What=192.168.1.1:/cs447</a:t>
            </a:r>
            <a:br>
              <a:rPr lang="en" sz="1600">
                <a:solidFill>
                  <a:schemeClr val="dk1"/>
                </a:solidFill>
                <a:latin typeface="Consolas"/>
                <a:ea typeface="Consolas"/>
                <a:cs typeface="Consolas"/>
                <a:sym typeface="Consolas"/>
              </a:rPr>
            </a:br>
            <a:r>
              <a:rPr lang="en" sz="1600">
                <a:solidFill>
                  <a:schemeClr val="dk1"/>
                </a:solidFill>
                <a:latin typeface="Consolas"/>
                <a:ea typeface="Consolas"/>
                <a:cs typeface="Consolas"/>
                <a:sym typeface="Consolas"/>
              </a:rPr>
              <a:t>Where=/cs447</a:t>
            </a:r>
            <a:br>
              <a:rPr lang="en" sz="1600">
                <a:solidFill>
                  <a:schemeClr val="dk1"/>
                </a:solidFill>
                <a:latin typeface="Consolas"/>
                <a:ea typeface="Consolas"/>
                <a:cs typeface="Consolas"/>
                <a:sym typeface="Consolas"/>
              </a:rPr>
            </a:br>
            <a:r>
              <a:rPr lang="en" sz="1600">
                <a:solidFill>
                  <a:schemeClr val="dk1"/>
                </a:solidFill>
                <a:latin typeface="Consolas"/>
                <a:ea typeface="Consolas"/>
                <a:cs typeface="Consolas"/>
                <a:sym typeface="Consolas"/>
              </a:rPr>
              <a:t>Type=nfs</a:t>
            </a:r>
            <a:br>
              <a:rPr lang="en" sz="1600">
                <a:solidFill>
                  <a:schemeClr val="dk1"/>
                </a:solidFill>
                <a:latin typeface="Consolas"/>
                <a:ea typeface="Consolas"/>
                <a:cs typeface="Consolas"/>
                <a:sym typeface="Consolas"/>
              </a:rPr>
            </a:br>
            <a:r>
              <a:rPr lang="en" sz="1600">
                <a:solidFill>
                  <a:schemeClr val="dk1"/>
                </a:solidFill>
                <a:latin typeface="Consolas"/>
                <a:ea typeface="Consolas"/>
                <a:cs typeface="Consolas"/>
                <a:sym typeface="Consolas"/>
              </a:rPr>
              <a:t>Options=_netdev,auto</a:t>
            </a:r>
            <a:endParaRPr sz="1600">
              <a:solidFill>
                <a:schemeClr val="dk1"/>
              </a:solidFill>
              <a:latin typeface="Consolas"/>
              <a:ea typeface="Consolas"/>
              <a:cs typeface="Consolas"/>
              <a:sym typeface="Consolas"/>
            </a:endParaRPr>
          </a:p>
          <a:p>
            <a:pPr indent="0" lvl="0" marL="0" rtl="0" algn="l">
              <a:spcBef>
                <a:spcPts val="1600"/>
              </a:spcBef>
              <a:spcAft>
                <a:spcPts val="1600"/>
              </a:spcAft>
              <a:buNone/>
            </a:pPr>
            <a:r>
              <a:rPr lang="en" sz="1600">
                <a:solidFill>
                  <a:schemeClr val="dk1"/>
                </a:solidFill>
                <a:latin typeface="Consolas"/>
                <a:ea typeface="Consolas"/>
                <a:cs typeface="Consolas"/>
                <a:sym typeface="Consolas"/>
              </a:rPr>
              <a:t>[Install]</a:t>
            </a:r>
            <a:br>
              <a:rPr lang="en" sz="1600">
                <a:solidFill>
                  <a:schemeClr val="dk1"/>
                </a:solidFill>
                <a:latin typeface="Consolas"/>
                <a:ea typeface="Consolas"/>
                <a:cs typeface="Consolas"/>
                <a:sym typeface="Consolas"/>
              </a:rPr>
            </a:br>
            <a:r>
              <a:rPr lang="en" sz="1600">
                <a:solidFill>
                  <a:schemeClr val="dk1"/>
                </a:solidFill>
                <a:latin typeface="Consolas"/>
                <a:ea typeface="Consolas"/>
                <a:cs typeface="Consolas"/>
                <a:sym typeface="Consolas"/>
              </a:rPr>
              <a:t>WantedBy=multi-user.target</a:t>
            </a:r>
            <a:endParaRPr sz="1600">
              <a:solidFill>
                <a:schemeClr val="dk1"/>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systemd logging</a:t>
            </a:r>
            <a:endParaRPr/>
          </a:p>
        </p:txBody>
      </p:sp>
      <p:sp>
        <p:nvSpPr>
          <p:cNvPr id="310" name="Google Shape;31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journald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Handles logging from the kernel and all services from the early boot process (initramfs) to final shutdown</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Messages are stored in /run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rsyslog can forward them to /var/log</a:t>
            </a:r>
            <a:endParaRPr>
              <a:solidFill>
                <a:srgbClr val="000000"/>
              </a:solidFill>
            </a:endParaRPr>
          </a:p>
          <a:p>
            <a:pPr indent="0" lvl="0" marL="0" rtl="0" algn="l">
              <a:spcBef>
                <a:spcPts val="1600"/>
              </a:spcBef>
              <a:spcAft>
                <a:spcPts val="1600"/>
              </a:spcAft>
              <a:buNone/>
            </a:pPr>
            <a:r>
              <a:rPr b="1" lang="en">
                <a:solidFill>
                  <a:srgbClr val="000000"/>
                </a:solidFill>
              </a:rPr>
              <a:t>Common Commands</a:t>
            </a:r>
            <a:br>
              <a:rPr lang="en">
                <a:solidFill>
                  <a:srgbClr val="000000"/>
                </a:solidFill>
              </a:rPr>
            </a:br>
            <a:r>
              <a:rPr lang="en">
                <a:solidFill>
                  <a:srgbClr val="000000"/>
                </a:solidFill>
                <a:latin typeface="Consolas"/>
                <a:ea typeface="Consolas"/>
                <a:cs typeface="Consolas"/>
                <a:sym typeface="Consolas"/>
              </a:rPr>
              <a:t>SYSTEMD_LOG_LEVEL=debug #Environmental variable for debugging</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journalctl -n 20 #Last 20 lines</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journalctl -u echo.socket</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journalctl -f -u echo.socket #Follow the log, similar to tail -f</a:t>
            </a:r>
            <a:br>
              <a:rPr lang="en">
                <a:solidFill>
                  <a:srgbClr val="000000"/>
                </a:solidFill>
                <a:latin typeface="Consolas"/>
                <a:ea typeface="Consolas"/>
                <a:cs typeface="Consolas"/>
                <a:sym typeface="Consolas"/>
              </a:rPr>
            </a:br>
            <a:r>
              <a:rPr lang="en">
                <a:solidFill>
                  <a:srgbClr val="000000"/>
                </a:solidFill>
                <a:latin typeface="Consolas"/>
                <a:ea typeface="Consolas"/>
                <a:cs typeface="Consolas"/>
                <a:sym typeface="Consolas"/>
              </a:rPr>
              <a:t>journalctl /usr/local/bin/echo.py #All lines from echo.py</a:t>
            </a:r>
            <a:br>
              <a:rPr lang="en">
                <a:solidFill>
                  <a:srgbClr val="000000"/>
                </a:solidFill>
                <a:latin typeface="Consolas"/>
                <a:ea typeface="Consolas"/>
                <a:cs typeface="Consolas"/>
                <a:sym typeface="Consolas"/>
              </a:rPr>
            </a:br>
            <a:endParaRPr>
              <a:solidFill>
                <a:srgbClr val="000000"/>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55"/>
          <p:cNvPicPr preferRelativeResize="0"/>
          <p:nvPr/>
        </p:nvPicPr>
        <p:blipFill>
          <a:blip r:embed="rId3">
            <a:alphaModFix/>
          </a:blip>
          <a:stretch>
            <a:fillRect/>
          </a:stretch>
        </p:blipFill>
        <p:spPr>
          <a:xfrm>
            <a:off x="1974013" y="635763"/>
            <a:ext cx="5195974" cy="3871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321" name="Google Shape;321;p56"/>
          <p:cNvSpPr txBox="1"/>
          <p:nvPr>
            <p:ph idx="1" type="body"/>
          </p:nvPr>
        </p:nvSpPr>
        <p:spPr>
          <a:xfrm>
            <a:off x="311700" y="1152475"/>
            <a:ext cx="8520600" cy="39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Tar file inspecting socket</a:t>
            </a:r>
            <a:endParaRPr>
              <a:latin typeface="Consolas"/>
              <a:ea typeface="Consolas"/>
              <a:cs typeface="Consolas"/>
              <a:sym typeface="Consolas"/>
            </a:endParaRPr>
          </a:p>
          <a:p>
            <a:pPr indent="-342900" lvl="0" marL="457200" rtl="0" algn="l">
              <a:spcBef>
                <a:spcPts val="1600"/>
              </a:spcBef>
              <a:spcAft>
                <a:spcPts val="0"/>
              </a:spcAft>
              <a:buSzPts val="1800"/>
              <a:buFont typeface="Consolas"/>
              <a:buAutoNum type="arabicPeriod"/>
            </a:pPr>
            <a:r>
              <a:rPr lang="en">
                <a:latin typeface="Consolas"/>
                <a:ea typeface="Consolas"/>
                <a:cs typeface="Consolas"/>
                <a:sym typeface="Consolas"/>
              </a:rPr>
              <a:t>Pipe a </a:t>
            </a:r>
            <a:r>
              <a:rPr lang="en">
                <a:latin typeface="Consolas"/>
                <a:ea typeface="Consolas"/>
                <a:cs typeface="Consolas"/>
                <a:sym typeface="Consolas"/>
              </a:rPr>
              <a:t>tar file</a:t>
            </a:r>
            <a:r>
              <a:rPr lang="en">
                <a:latin typeface="Consolas"/>
                <a:ea typeface="Consolas"/>
                <a:cs typeface="Consolas"/>
                <a:sym typeface="Consolas"/>
              </a:rPr>
              <a:t> to the socket. </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The socket sends the input to list_tar.py, </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list_tar.py iterates over the TarInfo objects and prints their names.</a:t>
            </a:r>
            <a:endParaRPr>
              <a:latin typeface="Consolas"/>
              <a:ea typeface="Consolas"/>
              <a:cs typeface="Consolas"/>
              <a:sym typeface="Consolas"/>
            </a:endParaRPr>
          </a:p>
          <a:p>
            <a:pPr indent="-342900" lvl="0" marL="457200" rtl="0" algn="l">
              <a:spcBef>
                <a:spcPts val="0"/>
              </a:spcBef>
              <a:spcAft>
                <a:spcPts val="0"/>
              </a:spcAft>
              <a:buSzPts val="1800"/>
              <a:buFont typeface="Consolas"/>
              <a:buAutoNum type="arabicPeriod"/>
            </a:pPr>
            <a:r>
              <a:rPr lang="en">
                <a:latin typeface="Consolas"/>
                <a:ea typeface="Consolas"/>
                <a:cs typeface="Consolas"/>
                <a:sym typeface="Consolas"/>
              </a:rPr>
              <a:t>Need .socket and .service files</a:t>
            </a:r>
            <a:endParaRPr>
              <a:latin typeface="Consolas"/>
              <a:ea typeface="Consolas"/>
              <a:cs typeface="Consolas"/>
              <a:sym typeface="Consolas"/>
            </a:endParaRPr>
          </a:p>
          <a:p>
            <a:pPr indent="0" lvl="0" marL="0" rtl="0" algn="l">
              <a:spcBef>
                <a:spcPts val="1600"/>
              </a:spcBef>
              <a:spcAft>
                <a:spcPts val="1600"/>
              </a:spcAft>
              <a:buNone/>
            </a:pPr>
            <a:r>
              <a:rPr lang="en" sz="1600">
                <a:latin typeface="Consolas"/>
                <a:ea typeface="Consolas"/>
                <a:cs typeface="Consolas"/>
                <a:sym typeface="Consolas"/>
              </a:rPr>
              <a:t>cp /cs447/demos/systemd/list_tar-socket/list_tar.py.start ~/</a:t>
            </a:r>
            <a:br>
              <a:rPr lang="en" sz="1600">
                <a:latin typeface="Consolas"/>
                <a:ea typeface="Consolas"/>
                <a:cs typeface="Consolas"/>
                <a:sym typeface="Consolas"/>
              </a:rPr>
            </a:br>
            <a:r>
              <a:rPr lang="en" sz="1600">
                <a:latin typeface="Consolas"/>
                <a:ea typeface="Consolas"/>
                <a:cs typeface="Consolas"/>
                <a:sym typeface="Consolas"/>
              </a:rPr>
              <a:t>cp </a:t>
            </a:r>
            <a:r>
              <a:rPr lang="en" sz="1600">
                <a:latin typeface="Consolas"/>
                <a:ea typeface="Consolas"/>
                <a:cs typeface="Consolas"/>
                <a:sym typeface="Consolas"/>
              </a:rPr>
              <a:t>/cs447/demos/systemd/list_tar-socket/troff_files.tar ~/</a:t>
            </a:r>
            <a:br>
              <a:rPr lang="en" sz="1600">
                <a:latin typeface="Consolas"/>
                <a:ea typeface="Consolas"/>
                <a:cs typeface="Consolas"/>
                <a:sym typeface="Consolas"/>
              </a:rPr>
            </a:br>
            <a:r>
              <a:rPr lang="en" sz="1600">
                <a:latin typeface="Consolas"/>
                <a:ea typeface="Consolas"/>
                <a:cs typeface="Consolas"/>
                <a:sym typeface="Consolas"/>
              </a:rPr>
              <a:t>m</a:t>
            </a:r>
            <a:r>
              <a:rPr lang="en" sz="1600">
                <a:latin typeface="Consolas"/>
                <a:ea typeface="Consolas"/>
                <a:cs typeface="Consolas"/>
                <a:sym typeface="Consolas"/>
              </a:rPr>
              <a:t>v list_tar.py /usr/local/bin/list_tar.py</a:t>
            </a:r>
            <a:br>
              <a:rPr lang="en" sz="1600">
                <a:latin typeface="Consolas"/>
                <a:ea typeface="Consolas"/>
                <a:cs typeface="Consolas"/>
                <a:sym typeface="Consolas"/>
              </a:rPr>
            </a:br>
            <a:r>
              <a:rPr lang="en" sz="1600">
                <a:latin typeface="Consolas"/>
                <a:ea typeface="Consolas"/>
                <a:cs typeface="Consolas"/>
                <a:sym typeface="Consolas"/>
              </a:rPr>
              <a:t>cat troff_files.tar | list_tar.py</a:t>
            </a:r>
            <a:br>
              <a:rPr lang="en" sz="1600">
                <a:latin typeface="Consolas"/>
                <a:ea typeface="Consolas"/>
                <a:cs typeface="Consolas"/>
                <a:sym typeface="Consolas"/>
              </a:rPr>
            </a:br>
            <a:r>
              <a:rPr lang="en" sz="1600">
                <a:latin typeface="Consolas"/>
                <a:ea typeface="Consolas"/>
                <a:cs typeface="Consolas"/>
                <a:sym typeface="Consolas"/>
              </a:rPr>
              <a:t>cat troff_files.tar | socat - unix-connect:/run/list_tar #UDS</a:t>
            </a:r>
            <a:endParaRPr sz="16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is init?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Short for </a:t>
            </a:r>
            <a:r>
              <a:rPr lang="en"/>
              <a:t>initialization</a:t>
            </a:r>
            <a:endParaRPr/>
          </a:p>
          <a:p>
            <a:pPr indent="-342900" lvl="0" marL="457200" rtl="0" algn="l">
              <a:spcBef>
                <a:spcPts val="0"/>
              </a:spcBef>
              <a:spcAft>
                <a:spcPts val="0"/>
              </a:spcAft>
              <a:buSzPts val="1800"/>
              <a:buChar char="●"/>
            </a:pPr>
            <a:r>
              <a:rPr lang="en"/>
              <a:t>First process to run</a:t>
            </a:r>
            <a:endParaRPr/>
          </a:p>
          <a:p>
            <a:pPr indent="-317500" lvl="1" marL="914400" rtl="0" algn="l">
              <a:spcBef>
                <a:spcPts val="0"/>
              </a:spcBef>
              <a:spcAft>
                <a:spcPts val="0"/>
              </a:spcAft>
              <a:buSzPts val="1400"/>
              <a:buChar char="○"/>
            </a:pPr>
            <a:r>
              <a:rPr lang="en"/>
              <a:t>PID 1</a:t>
            </a:r>
            <a:endParaRPr/>
          </a:p>
          <a:p>
            <a:pPr indent="-317500" lvl="2" marL="1371600" rtl="0" algn="l">
              <a:spcBef>
                <a:spcPts val="0"/>
              </a:spcBef>
              <a:spcAft>
                <a:spcPts val="0"/>
              </a:spcAft>
              <a:buSzPts val="1400"/>
              <a:buChar char="■"/>
            </a:pPr>
            <a:r>
              <a:rPr lang="en"/>
              <a:t>Query processes with the ps(1) command: </a:t>
            </a:r>
            <a:r>
              <a:rPr lang="en">
                <a:latin typeface="Consolas"/>
                <a:ea typeface="Consolas"/>
                <a:cs typeface="Consolas"/>
                <a:sym typeface="Consolas"/>
              </a:rPr>
              <a:t>ps -q 1</a:t>
            </a:r>
            <a:endParaRPr>
              <a:latin typeface="Consolas"/>
              <a:ea typeface="Consolas"/>
              <a:cs typeface="Consolas"/>
              <a:sym typeface="Consolas"/>
            </a:endParaRPr>
          </a:p>
          <a:p>
            <a:pPr indent="-317500" lvl="2" marL="1371600" rtl="0" algn="l">
              <a:spcBef>
                <a:spcPts val="0"/>
              </a:spcBef>
              <a:spcAft>
                <a:spcPts val="0"/>
              </a:spcAft>
              <a:buSzPts val="1400"/>
              <a:buFont typeface="Consolas"/>
              <a:buChar char="■"/>
            </a:pPr>
            <a:r>
              <a:rPr lang="en">
                <a:latin typeface="Consolas"/>
                <a:ea typeface="Consolas"/>
                <a:cs typeface="Consolas"/>
                <a:sym typeface="Consolas"/>
              </a:rPr>
              <a:t>/sbin/init &gt; /lib/systemd/systemd</a:t>
            </a:r>
            <a:endParaRPr>
              <a:latin typeface="Consolas"/>
              <a:ea typeface="Consolas"/>
              <a:cs typeface="Consolas"/>
              <a:sym typeface="Consolas"/>
            </a:endParaRPr>
          </a:p>
          <a:p>
            <a:pPr indent="-342900" lvl="0" marL="457200" rtl="0" algn="l">
              <a:spcBef>
                <a:spcPts val="0"/>
              </a:spcBef>
              <a:spcAft>
                <a:spcPts val="0"/>
              </a:spcAft>
              <a:buSzPts val="1800"/>
              <a:buChar char="●"/>
            </a:pPr>
            <a:r>
              <a:rPr lang="en"/>
              <a:t>Three types</a:t>
            </a:r>
            <a:endParaRPr/>
          </a:p>
          <a:p>
            <a:pPr indent="-317500" lvl="1" marL="914400" rtl="0" algn="l">
              <a:spcBef>
                <a:spcPts val="0"/>
              </a:spcBef>
              <a:spcAft>
                <a:spcPts val="0"/>
              </a:spcAft>
              <a:buSzPts val="1400"/>
              <a:buChar char="○"/>
            </a:pPr>
            <a:r>
              <a:rPr lang="en"/>
              <a:t>SysV - System 5, Just a bunch of shell scripts (Legacy). 1983</a:t>
            </a:r>
            <a:endParaRPr/>
          </a:p>
          <a:p>
            <a:pPr indent="-317500" lvl="1" marL="914400" rtl="0" algn="l">
              <a:spcBef>
                <a:spcPts val="0"/>
              </a:spcBef>
              <a:spcAft>
                <a:spcPts val="0"/>
              </a:spcAft>
              <a:buSzPts val="1400"/>
              <a:buChar char="○"/>
            </a:pPr>
            <a:r>
              <a:rPr lang="en"/>
              <a:t>BSD - Just like Sys5 but for the Berkeley Software Distribution</a:t>
            </a:r>
            <a:endParaRPr/>
          </a:p>
          <a:p>
            <a:pPr indent="-317500" lvl="1" marL="914400" rtl="0" algn="l">
              <a:spcBef>
                <a:spcPts val="0"/>
              </a:spcBef>
              <a:spcAft>
                <a:spcPts val="0"/>
              </a:spcAft>
              <a:buSzPts val="1400"/>
              <a:buChar char="○"/>
            </a:pPr>
            <a:r>
              <a:rPr b="1" lang="en"/>
              <a:t>s</a:t>
            </a:r>
            <a:r>
              <a:rPr b="1" lang="en"/>
              <a:t>ystemd - Replaces SysV. used on nearly all modern Linux distributions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you need to know SysV</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Legacy systems</a:t>
            </a:r>
            <a:endParaRPr/>
          </a:p>
          <a:p>
            <a:pPr indent="-317500" lvl="1" marL="914400" rtl="0" algn="l">
              <a:spcBef>
                <a:spcPts val="0"/>
              </a:spcBef>
              <a:spcAft>
                <a:spcPts val="0"/>
              </a:spcAft>
              <a:buSzPts val="1400"/>
              <a:buChar char="○"/>
            </a:pPr>
            <a:r>
              <a:rPr lang="en"/>
              <a:t>CentOS 5 and older</a:t>
            </a:r>
            <a:endParaRPr/>
          </a:p>
          <a:p>
            <a:pPr indent="-342900" lvl="0" marL="457200" rtl="0" algn="l">
              <a:spcBef>
                <a:spcPts val="0"/>
              </a:spcBef>
              <a:spcAft>
                <a:spcPts val="0"/>
              </a:spcAft>
              <a:buSzPts val="1800"/>
              <a:buChar char="●"/>
            </a:pPr>
            <a:r>
              <a:rPr lang="en"/>
              <a:t>Debian used it before 2014</a:t>
            </a:r>
            <a:endParaRPr/>
          </a:p>
          <a:p>
            <a:pPr indent="-317500" lvl="1" marL="914400" rtl="0" algn="l">
              <a:spcBef>
                <a:spcPts val="0"/>
              </a:spcBef>
              <a:spcAft>
                <a:spcPts val="0"/>
              </a:spcAft>
              <a:buSzPts val="1400"/>
              <a:buChar char="○"/>
            </a:pPr>
            <a:r>
              <a:rPr lang="en"/>
              <a:t>Ubuntu is downstream of Debian</a:t>
            </a:r>
            <a:endParaRPr/>
          </a:p>
          <a:p>
            <a:pPr indent="-342900" lvl="0" marL="457200" rtl="0" algn="l">
              <a:spcBef>
                <a:spcPts val="0"/>
              </a:spcBef>
              <a:spcAft>
                <a:spcPts val="0"/>
              </a:spcAft>
              <a:buSzPts val="1800"/>
              <a:buChar char="●"/>
            </a:pPr>
            <a:r>
              <a:rPr lang="en"/>
              <a:t>“The only reason why we still use it today is the cost of a migration.”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SysV init - Runlevels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Modes of operation</a:t>
            </a:r>
            <a:endParaRPr/>
          </a:p>
          <a:p>
            <a:pPr indent="0" lvl="0" marL="0" rtl="0" algn="l">
              <a:spcBef>
                <a:spcPts val="1600"/>
              </a:spcBef>
              <a:spcAft>
                <a:spcPts val="0"/>
              </a:spcAft>
              <a:buNone/>
            </a:pPr>
            <a:r>
              <a:rPr lang="en"/>
              <a:t>0 	Shutdown</a:t>
            </a:r>
            <a:endParaRPr/>
          </a:p>
          <a:p>
            <a:pPr indent="0" lvl="0" marL="0" rtl="0" algn="l">
              <a:spcBef>
                <a:spcPts val="1600"/>
              </a:spcBef>
              <a:spcAft>
                <a:spcPts val="0"/>
              </a:spcAft>
              <a:buNone/>
            </a:pPr>
            <a:r>
              <a:rPr lang="en"/>
              <a:t>1 	Single user mode - AKA Recovery</a:t>
            </a:r>
            <a:endParaRPr/>
          </a:p>
          <a:p>
            <a:pPr indent="0" lvl="0" marL="0" rtl="0" algn="l">
              <a:spcBef>
                <a:spcPts val="1600"/>
              </a:spcBef>
              <a:spcAft>
                <a:spcPts val="0"/>
              </a:spcAft>
              <a:buNone/>
            </a:pPr>
            <a:r>
              <a:rPr lang="en"/>
              <a:t>2-5	Normal multi-user mode - Most things run here, Networking, Graphics</a:t>
            </a:r>
            <a:endParaRPr/>
          </a:p>
          <a:p>
            <a:pPr indent="0" lvl="0" marL="0" rtl="0" algn="l">
              <a:spcBef>
                <a:spcPts val="1600"/>
              </a:spcBef>
              <a:spcAft>
                <a:spcPts val="0"/>
              </a:spcAft>
              <a:buNone/>
            </a:pPr>
            <a:r>
              <a:rPr lang="en"/>
              <a:t>6	Reboot</a:t>
            </a:r>
            <a:endParaRPr/>
          </a:p>
          <a:p>
            <a:pPr indent="0" lvl="0" marL="0" rtl="0" algn="l">
              <a:spcBef>
                <a:spcPts val="1600"/>
              </a:spcBef>
              <a:spcAft>
                <a:spcPts val="1600"/>
              </a:spcAft>
              <a:buNone/>
            </a:pPr>
            <a:r>
              <a:t/>
            </a:r>
            <a:endParaRPr i="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744824" y="0"/>
            <a:ext cx="7654352"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