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5" r:id="rId2"/>
  </p:sldMasterIdLst>
  <p:notesMasterIdLst>
    <p:notesMasterId r:id="rId35"/>
  </p:notesMasterIdLst>
  <p:handoutMasterIdLst>
    <p:handoutMasterId r:id="rId36"/>
  </p:handoutMasterIdLst>
  <p:sldIdLst>
    <p:sldId id="354" r:id="rId3"/>
    <p:sldId id="355" r:id="rId4"/>
    <p:sldId id="275" r:id="rId5"/>
    <p:sldId id="356" r:id="rId6"/>
    <p:sldId id="312" r:id="rId7"/>
    <p:sldId id="357" r:id="rId8"/>
    <p:sldId id="358" r:id="rId9"/>
    <p:sldId id="313" r:id="rId10"/>
    <p:sldId id="314" r:id="rId11"/>
    <p:sldId id="279" r:id="rId12"/>
    <p:sldId id="361" r:id="rId13"/>
    <p:sldId id="360" r:id="rId14"/>
    <p:sldId id="363" r:id="rId15"/>
    <p:sldId id="362" r:id="rId16"/>
    <p:sldId id="364" r:id="rId17"/>
    <p:sldId id="366" r:id="rId18"/>
    <p:sldId id="367" r:id="rId19"/>
    <p:sldId id="368" r:id="rId20"/>
    <p:sldId id="365" r:id="rId21"/>
    <p:sldId id="369" r:id="rId22"/>
    <p:sldId id="371" r:id="rId23"/>
    <p:sldId id="372" r:id="rId24"/>
    <p:sldId id="373" r:id="rId25"/>
    <p:sldId id="370" r:id="rId26"/>
    <p:sldId id="374" r:id="rId27"/>
    <p:sldId id="375" r:id="rId28"/>
    <p:sldId id="299" r:id="rId29"/>
    <p:sldId id="376" r:id="rId30"/>
    <p:sldId id="379" r:id="rId31"/>
    <p:sldId id="381" r:id="rId32"/>
    <p:sldId id="382" r:id="rId33"/>
    <p:sldId id="383" r:id="rId34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 autoAdjust="0"/>
    <p:restoredTop sz="89773" autoAdjust="0"/>
  </p:normalViewPr>
  <p:slideViewPr>
    <p:cSldViewPr>
      <p:cViewPr varScale="1">
        <p:scale>
          <a:sx n="131" d="100"/>
          <a:sy n="131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Session identifier</a:t>
          </a:r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gm:t>
    </dgm:pt>
    <dgm:pt modelId="{8684C6DD-2A2D-E341-814F-017F710512BD}" type="parTrans" cxnId="{BE973F7A-A45E-064F-8DFB-54B076F7E5C4}">
      <dgm:prSet/>
      <dgm:spPr/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>
              <a:solidFill>
                <a:srgbClr val="000000"/>
              </a:solidFill>
            </a:rPr>
            <a:t>Peer certificate</a:t>
          </a: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/>
      <dgm:spPr>
        <a:effectLst/>
      </dgm:spPr>
      <dgm:t>
        <a:bodyPr/>
        <a:lstStyle/>
        <a:p>
          <a:pPr rtl="0"/>
          <a:r>
            <a:rPr lang="en-US" dirty="0">
              <a:solidFill>
                <a:srgbClr val="FFFFFF"/>
              </a:solidFill>
            </a:rPr>
            <a:t>An X509.v3 certificate of the peer. </a:t>
          </a:r>
          <a:r>
            <a:rPr lang="en-US" dirty="0">
              <a:solidFill>
                <a:srgbClr val="FFFF00"/>
              </a:solidFill>
            </a:rPr>
            <a:t>Used to verify the identity</a:t>
          </a:r>
          <a:r>
            <a:rPr lang="en-US" dirty="0">
              <a:solidFill>
                <a:srgbClr val="FFFFFF"/>
              </a:solidFill>
            </a:rPr>
            <a:t>.</a:t>
          </a:r>
        </a:p>
        <a:p>
          <a:pPr rtl="0"/>
          <a:endParaRPr lang="en-US" dirty="0">
            <a:solidFill>
              <a:srgbClr val="FFFFFF"/>
            </a:solidFill>
          </a:endParaRPr>
        </a:p>
      </dgm:t>
    </dgm:pt>
    <dgm:pt modelId="{13E26DD3-EB3A-014C-9990-21D0E465E280}" type="parTrans" cxnId="{F76FD580-A0E4-2C4A-B4F5-0D3AB89491FD}">
      <dgm:prSet/>
      <dgm:spPr/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/>
            <a:t>Compression method</a:t>
          </a:r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/>
      <dgm:spPr>
        <a:effectLst/>
      </dgm:spPr>
      <dgm:t>
        <a:bodyPr/>
        <a:lstStyle/>
        <a:p>
          <a:pPr rtl="0"/>
          <a:r>
            <a:rPr lang="en-US" dirty="0"/>
            <a:t>The algorithm used to compress data prior to encryption</a:t>
          </a:r>
        </a:p>
      </dgm:t>
    </dgm:pt>
    <dgm:pt modelId="{15F5704C-38E4-A245-839A-C73B473AE95E}" type="parTrans" cxnId="{0D3112EB-CE5C-B246-B585-48C35AE78FA8}">
      <dgm:prSet/>
      <dgm:spPr/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>
              <a:solidFill>
                <a:srgbClr val="FF0000"/>
              </a:solidFill>
            </a:rPr>
            <a:t>Cipher </a:t>
          </a:r>
        </a:p>
        <a:p>
          <a:pPr rtl="0">
            <a:lnSpc>
              <a:spcPct val="80000"/>
            </a:lnSpc>
          </a:pPr>
          <a:r>
            <a:rPr lang="en-US" dirty="0">
              <a:solidFill>
                <a:srgbClr val="FF0000"/>
              </a:solidFill>
            </a:rPr>
            <a:t>spec</a:t>
          </a:r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/>
      <dgm:spPr>
        <a:effectLst/>
      </dgm:spPr>
      <dgm:t>
        <a:bodyPr/>
        <a:lstStyle/>
        <a:p>
          <a:pPr rtl="0"/>
          <a:r>
            <a:rPr lang="en-US" dirty="0"/>
            <a:t>Specifies the bulk data encryption algorithm and a hash algorithm used for MAC calculation; also defines cryptographic attributes such as the hash_size</a:t>
          </a:r>
        </a:p>
      </dgm:t>
    </dgm:pt>
    <dgm:pt modelId="{DAF81873-E1E9-594F-919A-4A415230D305}" type="parTrans" cxnId="{9D57014E-9CCA-0A42-8977-72017E6E5AD6}">
      <dgm:prSet/>
      <dgm:spPr/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Master </a:t>
          </a:r>
        </a:p>
        <a:p>
          <a:pPr rtl="0">
            <a:lnSpc>
              <a:spcPct val="80000"/>
            </a:lnSpc>
          </a:pPr>
          <a:r>
            <a:rPr lang="en-US" dirty="0"/>
            <a:t>secret</a:t>
          </a:r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/>
      <dgm:spPr>
        <a:effectLst/>
      </dgm:spPr>
      <dgm:t>
        <a:bodyPr/>
        <a:lstStyle/>
        <a:p>
          <a:pPr rtl="0"/>
          <a:r>
            <a:rPr lang="en-US" dirty="0"/>
            <a:t>48-byte secret shared between the client and the server. </a:t>
          </a:r>
          <a:r>
            <a:rPr lang="en-US" dirty="0">
              <a:solidFill>
                <a:srgbClr val="FFFF00"/>
              </a:solidFill>
            </a:rPr>
            <a:t>Used to generate session keys</a:t>
          </a:r>
          <a:r>
            <a:rPr lang="en-US" dirty="0"/>
            <a:t>.</a:t>
          </a:r>
        </a:p>
        <a:p>
          <a:pPr rtl="0"/>
          <a:endParaRPr lang="en-US" dirty="0"/>
        </a:p>
      </dgm:t>
    </dgm:pt>
    <dgm:pt modelId="{001C024F-7F63-8944-9099-3F6A6333EE76}" type="parTrans" cxnId="{C16D1667-CB0E-7E42-AAB4-95E2A4D5A618}">
      <dgm:prSet/>
      <dgm:spPr/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/>
            <a:t>Is </a:t>
          </a:r>
        </a:p>
        <a:p>
          <a:pPr rtl="0">
            <a:lnSpc>
              <a:spcPct val="80000"/>
            </a:lnSpc>
          </a:pPr>
          <a:r>
            <a:rPr lang="en-US" dirty="0"/>
            <a:t>resumable</a:t>
          </a:r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/>
      <dgm:spPr>
        <a:effectLst/>
      </dgm:spPr>
      <dgm:t>
        <a:bodyPr/>
        <a:lstStyle/>
        <a:p>
          <a:pPr rtl="0"/>
          <a:r>
            <a:rPr lang="en-US" dirty="0"/>
            <a:t>A flag indicating whether the session can be used to initiate new connections</a:t>
          </a:r>
        </a:p>
      </dgm:t>
    </dgm:pt>
    <dgm:pt modelId="{D48B0ED2-486F-724F-8430-4F50E9209C92}" type="parTrans" cxnId="{70D07AA8-7A9E-E040-B0A1-8C806D64AB74}">
      <dgm:prSet/>
      <dgm:spPr/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BB299834-EA8B-5647-9C4B-11E8233D2609}" type="pres">
      <dgm:prSet presAssocID="{A5F3DE4E-6DAF-BD43-A85C-1EDF3C446A1E}" presName="theList" presStyleCnt="0">
        <dgm:presLayoutVars>
          <dgm:dir/>
          <dgm:animLvl val="lvl"/>
          <dgm:resizeHandles val="exact"/>
        </dgm:presLayoutVars>
      </dgm:prSet>
      <dgm:spPr/>
    </dgm:pt>
    <dgm:pt modelId="{464EE982-DDC3-3949-A999-EDC2B56F72AB}" type="pres">
      <dgm:prSet presAssocID="{6D8F7BBC-740A-8A4C-9427-D926A9BFA2DE}" presName="compNode" presStyleCnt="0"/>
      <dgm:spPr/>
    </dgm:pt>
    <dgm:pt modelId="{B978609A-B009-D04C-A3FA-8F8FE3A7D3B4}" type="pres">
      <dgm:prSet presAssocID="{6D8F7BBC-740A-8A4C-9427-D926A9BFA2DE}" presName="aNode" presStyleLbl="bgShp" presStyleIdx="0" presStyleCnt="6"/>
      <dgm:spPr/>
    </dgm:pt>
    <dgm:pt modelId="{D0F5662C-7B9A-7549-8A52-04C360B1E9DC}" type="pres">
      <dgm:prSet presAssocID="{6D8F7BBC-740A-8A4C-9427-D926A9BFA2DE}" presName="textNode" presStyleLbl="bgShp" presStyleIdx="0" presStyleCnt="6"/>
      <dgm:spPr/>
    </dgm:pt>
    <dgm:pt modelId="{BBF4867F-11FE-4C42-AEA7-E580E351FE34}" type="pres">
      <dgm:prSet presAssocID="{6D8F7BBC-740A-8A4C-9427-D926A9BFA2DE}" presName="compChildNode" presStyleCnt="0"/>
      <dgm:spPr/>
    </dgm:pt>
    <dgm:pt modelId="{31AB0319-BE67-114C-99FC-9D99BDAFB2A0}" type="pres">
      <dgm:prSet presAssocID="{6D8F7BBC-740A-8A4C-9427-D926A9BFA2DE}" presName="theInnerList" presStyleCnt="0"/>
      <dgm:spPr/>
    </dgm:pt>
    <dgm:pt modelId="{F5B6A124-B107-574E-8267-A8251DC0F0D2}" type="pres">
      <dgm:prSet presAssocID="{8382F78D-E468-3440-A64F-358F0068217D}" presName="childNode" presStyleLbl="node1" presStyleIdx="0" presStyleCnt="6">
        <dgm:presLayoutVars>
          <dgm:bulletEnabled val="1"/>
        </dgm:presLayoutVars>
      </dgm:prSet>
      <dgm:spPr/>
    </dgm:pt>
    <dgm:pt modelId="{B9BB8B99-39E6-804A-81A0-17AF29B05B79}" type="pres">
      <dgm:prSet presAssocID="{6D8F7BBC-740A-8A4C-9427-D926A9BFA2DE}" presName="aSpace" presStyleCnt="0"/>
      <dgm:spPr/>
    </dgm:pt>
    <dgm:pt modelId="{A01E68F7-EAC0-934D-BC86-DE19F6B52140}" type="pres">
      <dgm:prSet presAssocID="{C0F17812-76D6-3947-B0C3-CFA36910D4D6}" presName="compNode" presStyleCnt="0"/>
      <dgm:spPr/>
    </dgm:pt>
    <dgm:pt modelId="{37720813-09DC-0D43-8726-FEF831974E71}" type="pres">
      <dgm:prSet presAssocID="{C0F17812-76D6-3947-B0C3-CFA36910D4D6}" presName="aNode" presStyleLbl="bgShp" presStyleIdx="1" presStyleCnt="6"/>
      <dgm:spPr/>
    </dgm:pt>
    <dgm:pt modelId="{2EAC4359-044B-C54C-852D-CA2250D4A834}" type="pres">
      <dgm:prSet presAssocID="{C0F17812-76D6-3947-B0C3-CFA36910D4D6}" presName="textNode" presStyleLbl="bgShp" presStyleIdx="1" presStyleCnt="6"/>
      <dgm:spPr/>
    </dgm:pt>
    <dgm:pt modelId="{566B947D-C47D-164B-9202-922C83B41822}" type="pres">
      <dgm:prSet presAssocID="{C0F17812-76D6-3947-B0C3-CFA36910D4D6}" presName="compChildNode" presStyleCnt="0"/>
      <dgm:spPr/>
    </dgm:pt>
    <dgm:pt modelId="{61D9C7BB-E1EF-BE43-BE04-1FD66498AA63}" type="pres">
      <dgm:prSet presAssocID="{C0F17812-76D6-3947-B0C3-CFA36910D4D6}" presName="theInnerList" presStyleCnt="0"/>
      <dgm:spPr/>
    </dgm:pt>
    <dgm:pt modelId="{4BAC7494-6691-5540-9E84-64138A9590BF}" type="pres">
      <dgm:prSet presAssocID="{B16DAC5C-E172-0541-9872-8C2DDAED40A4}" presName="childNode" presStyleLbl="node1" presStyleIdx="1" presStyleCnt="6">
        <dgm:presLayoutVars>
          <dgm:bulletEnabled val="1"/>
        </dgm:presLayoutVars>
      </dgm:prSet>
      <dgm:spPr/>
    </dgm:pt>
    <dgm:pt modelId="{08838F3B-D74F-AB49-AFA2-929EE87CBD73}" type="pres">
      <dgm:prSet presAssocID="{C0F17812-76D6-3947-B0C3-CFA36910D4D6}" presName="aSpace" presStyleCnt="0"/>
      <dgm:spPr/>
    </dgm:pt>
    <dgm:pt modelId="{0B1A6265-1240-754F-956A-2747A1DC4821}" type="pres">
      <dgm:prSet presAssocID="{EAC18A97-27DC-B144-A10F-9D65A986D40E}" presName="compNode" presStyleCnt="0"/>
      <dgm:spPr/>
    </dgm:pt>
    <dgm:pt modelId="{36DE3875-DEFB-7F4C-937C-9E976FA7A00B}" type="pres">
      <dgm:prSet presAssocID="{EAC18A97-27DC-B144-A10F-9D65A986D40E}" presName="aNode" presStyleLbl="bgShp" presStyleIdx="2" presStyleCnt="6"/>
      <dgm:spPr/>
    </dgm:pt>
    <dgm:pt modelId="{9739B01C-9278-5E47-884F-AF89AE74E4CA}" type="pres">
      <dgm:prSet presAssocID="{EAC18A97-27DC-B144-A10F-9D65A986D40E}" presName="textNode" presStyleLbl="bgShp" presStyleIdx="2" presStyleCnt="6"/>
      <dgm:spPr/>
    </dgm:pt>
    <dgm:pt modelId="{2A74653C-E81F-3847-A2F9-0085DAFE6172}" type="pres">
      <dgm:prSet presAssocID="{EAC18A97-27DC-B144-A10F-9D65A986D40E}" presName="compChildNode" presStyleCnt="0"/>
      <dgm:spPr/>
    </dgm:pt>
    <dgm:pt modelId="{2C162677-248F-1744-84F0-31D64D1C4492}" type="pres">
      <dgm:prSet presAssocID="{EAC18A97-27DC-B144-A10F-9D65A986D40E}" presName="theInnerList" presStyleCnt="0"/>
      <dgm:spPr/>
    </dgm:pt>
    <dgm:pt modelId="{A418C61E-2CF9-9744-86CB-49F4785FBC10}" type="pres">
      <dgm:prSet presAssocID="{84084736-5032-0E40-B20C-7C287C5E0FEB}" presName="childNode" presStyleLbl="node1" presStyleIdx="2" presStyleCnt="6">
        <dgm:presLayoutVars>
          <dgm:bulletEnabled val="1"/>
        </dgm:presLayoutVars>
      </dgm:prSet>
      <dgm:spPr/>
    </dgm:pt>
    <dgm:pt modelId="{33464EFE-70C6-EB43-A546-9B246F8ADBE1}" type="pres">
      <dgm:prSet presAssocID="{EAC18A97-27DC-B144-A10F-9D65A986D40E}" presName="aSpace" presStyleCnt="0"/>
      <dgm:spPr/>
    </dgm:pt>
    <dgm:pt modelId="{A6DD7631-F4B0-B949-A0E9-8F08D259D152}" type="pres">
      <dgm:prSet presAssocID="{9DDC117E-AF68-5843-9E99-3DC7EB25ADA0}" presName="compNode" presStyleCnt="0"/>
      <dgm:spPr/>
    </dgm:pt>
    <dgm:pt modelId="{2E7FED49-57CD-7745-80D7-28C445B0D9DA}" type="pres">
      <dgm:prSet presAssocID="{9DDC117E-AF68-5843-9E99-3DC7EB25ADA0}" presName="aNode" presStyleLbl="bgShp" presStyleIdx="3" presStyleCnt="6"/>
      <dgm:spPr/>
    </dgm:pt>
    <dgm:pt modelId="{B564A802-7FA2-394B-9520-FF6525729638}" type="pres">
      <dgm:prSet presAssocID="{9DDC117E-AF68-5843-9E99-3DC7EB25ADA0}" presName="textNode" presStyleLbl="bgShp" presStyleIdx="3" presStyleCnt="6"/>
      <dgm:spPr/>
    </dgm:pt>
    <dgm:pt modelId="{EF885A03-BC38-B746-916C-EBE2278C6E84}" type="pres">
      <dgm:prSet presAssocID="{9DDC117E-AF68-5843-9E99-3DC7EB25ADA0}" presName="compChildNode" presStyleCnt="0"/>
      <dgm:spPr/>
    </dgm:pt>
    <dgm:pt modelId="{E521B996-2D09-D94C-8F24-8CE6C2164159}" type="pres">
      <dgm:prSet presAssocID="{9DDC117E-AF68-5843-9E99-3DC7EB25ADA0}" presName="theInnerList" presStyleCnt="0"/>
      <dgm:spPr/>
    </dgm:pt>
    <dgm:pt modelId="{CF5F0EF7-9814-CF4C-9A4C-692818C28C28}" type="pres">
      <dgm:prSet presAssocID="{0D3DBE77-5E35-034D-9AA9-AC7EC570C533}" presName="childNode" presStyleLbl="node1" presStyleIdx="3" presStyleCnt="6">
        <dgm:presLayoutVars>
          <dgm:bulletEnabled val="1"/>
        </dgm:presLayoutVars>
      </dgm:prSet>
      <dgm:spPr/>
    </dgm:pt>
    <dgm:pt modelId="{BF77C866-12BD-D244-82CA-DC23E3573972}" type="pres">
      <dgm:prSet presAssocID="{9DDC117E-AF68-5843-9E99-3DC7EB25ADA0}" presName="aSpace" presStyleCnt="0"/>
      <dgm:spPr/>
    </dgm:pt>
    <dgm:pt modelId="{2639D4D7-E102-D24D-8606-0BCDB094917E}" type="pres">
      <dgm:prSet presAssocID="{E04A0AF3-F816-7549-8BAC-5B57B10D9849}" presName="compNode" presStyleCnt="0"/>
      <dgm:spPr/>
    </dgm:pt>
    <dgm:pt modelId="{E28B94FF-AA50-DA49-9E33-283EB97B697F}" type="pres">
      <dgm:prSet presAssocID="{E04A0AF3-F816-7549-8BAC-5B57B10D9849}" presName="aNode" presStyleLbl="bgShp" presStyleIdx="4" presStyleCnt="6"/>
      <dgm:spPr/>
    </dgm:pt>
    <dgm:pt modelId="{DE3CB904-78B6-C841-89E7-1CF134B844EC}" type="pres">
      <dgm:prSet presAssocID="{E04A0AF3-F816-7549-8BAC-5B57B10D9849}" presName="textNode" presStyleLbl="bgShp" presStyleIdx="4" presStyleCnt="6"/>
      <dgm:spPr/>
    </dgm:pt>
    <dgm:pt modelId="{C0067FC1-6347-2241-8F5B-D30789273798}" type="pres">
      <dgm:prSet presAssocID="{E04A0AF3-F816-7549-8BAC-5B57B10D9849}" presName="compChildNode" presStyleCnt="0"/>
      <dgm:spPr/>
    </dgm:pt>
    <dgm:pt modelId="{17AA235E-561E-C44D-AB0F-E1DBADDF8386}" type="pres">
      <dgm:prSet presAssocID="{E04A0AF3-F816-7549-8BAC-5B57B10D9849}" presName="theInnerList" presStyleCnt="0"/>
      <dgm:spPr/>
    </dgm:pt>
    <dgm:pt modelId="{BE87C3C9-B00C-F944-85FE-8E09483A0354}" type="pres">
      <dgm:prSet presAssocID="{29DE9CAF-84EA-2B41-8AAB-7CE53FDA2925}" presName="childNode" presStyleLbl="node1" presStyleIdx="4" presStyleCnt="6">
        <dgm:presLayoutVars>
          <dgm:bulletEnabled val="1"/>
        </dgm:presLayoutVars>
      </dgm:prSet>
      <dgm:spPr/>
    </dgm:pt>
    <dgm:pt modelId="{51A881CE-37C7-2E49-9FB8-1D239CA487EA}" type="pres">
      <dgm:prSet presAssocID="{E04A0AF3-F816-7549-8BAC-5B57B10D9849}" presName="aSpace" presStyleCnt="0"/>
      <dgm:spPr/>
    </dgm:pt>
    <dgm:pt modelId="{35D51A9C-7BF8-9048-94BF-26D702AE33B0}" type="pres">
      <dgm:prSet presAssocID="{9557F4B9-936E-E043-881D-9E4A7CC27127}" presName="compNode" presStyleCnt="0"/>
      <dgm:spPr/>
    </dgm:pt>
    <dgm:pt modelId="{2087E774-7261-444D-9D7A-25920C44F10F}" type="pres">
      <dgm:prSet presAssocID="{9557F4B9-936E-E043-881D-9E4A7CC27127}" presName="aNode" presStyleLbl="bgShp" presStyleIdx="5" presStyleCnt="6"/>
      <dgm:spPr/>
    </dgm:pt>
    <dgm:pt modelId="{0C96AA60-F4E3-CA4A-918F-5322A6FA48AF}" type="pres">
      <dgm:prSet presAssocID="{9557F4B9-936E-E043-881D-9E4A7CC27127}" presName="textNode" presStyleLbl="bgShp" presStyleIdx="5" presStyleCnt="6"/>
      <dgm:spPr/>
    </dgm:pt>
    <dgm:pt modelId="{0A8A5E02-C49B-8845-B244-1947BFB25DE5}" type="pres">
      <dgm:prSet presAssocID="{9557F4B9-936E-E043-881D-9E4A7CC27127}" presName="compChildNode" presStyleCnt="0"/>
      <dgm:spPr/>
    </dgm:pt>
    <dgm:pt modelId="{305BCD54-624B-3E48-A0F2-6DBD5432072D}" type="pres">
      <dgm:prSet presAssocID="{9557F4B9-936E-E043-881D-9E4A7CC27127}" presName="theInnerList" presStyleCnt="0"/>
      <dgm:spPr/>
    </dgm:pt>
    <dgm:pt modelId="{F83743C7-8ED2-464F-BBBA-644492BEC57B}" type="pres">
      <dgm:prSet presAssocID="{62B37CCF-6C16-E740-8CD1-F8C3F4F5E50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3ACA3624-637F-6548-93AD-BE719837A42B}" type="presOf" srcId="{29DE9CAF-84EA-2B41-8AAB-7CE53FDA2925}" destId="{BE87C3C9-B00C-F944-85FE-8E09483A0354}" srcOrd="0" destOrd="0" presId="urn:microsoft.com/office/officeart/2005/8/layout/lProcess2"/>
    <dgm:cxn modelId="{5816B925-26CE-0E4B-A5BB-71F244622A22}" type="presOf" srcId="{6D8F7BBC-740A-8A4C-9427-D926A9BFA2DE}" destId="{B978609A-B009-D04C-A3FA-8F8FE3A7D3B4}" srcOrd="0" destOrd="0" presId="urn:microsoft.com/office/officeart/2005/8/layout/lProcess2"/>
    <dgm:cxn modelId="{3C04E82B-CA9D-A449-9B36-76D94CAFF0E7}" type="presOf" srcId="{9557F4B9-936E-E043-881D-9E4A7CC27127}" destId="{2087E774-7261-444D-9D7A-25920C44F10F}" srcOrd="0" destOrd="0" presId="urn:microsoft.com/office/officeart/2005/8/layout/lProcess2"/>
    <dgm:cxn modelId="{4358CB37-A123-4944-B89D-91F0C9AA1EB9}" type="presOf" srcId="{EAC18A97-27DC-B144-A10F-9D65A986D40E}" destId="{9739B01C-9278-5E47-884F-AF89AE74E4CA}" srcOrd="1" destOrd="0" presId="urn:microsoft.com/office/officeart/2005/8/layout/lProcess2"/>
    <dgm:cxn modelId="{CE61E241-35A3-9545-9456-1984EC603512}" type="presOf" srcId="{0D3DBE77-5E35-034D-9AA9-AC7EC570C533}" destId="{CF5F0EF7-9814-CF4C-9A4C-692818C28C28}" srcOrd="0" destOrd="0" presId="urn:microsoft.com/office/officeart/2005/8/layout/lProcess2"/>
    <dgm:cxn modelId="{669FA842-06CA-0B4B-ADCC-08C64B1FEE5E}" type="presOf" srcId="{E04A0AF3-F816-7549-8BAC-5B57B10D9849}" destId="{DE3CB904-78B6-C841-89E7-1CF134B844EC}" srcOrd="1" destOrd="0" presId="urn:microsoft.com/office/officeart/2005/8/layout/lProcess2"/>
    <dgm:cxn modelId="{E064704C-9784-8941-ADF2-FAA46BA82299}" type="presOf" srcId="{C0F17812-76D6-3947-B0C3-CFA36910D4D6}" destId="{2EAC4359-044B-C54C-852D-CA2250D4A834}" srcOrd="1" destOrd="0" presId="urn:microsoft.com/office/officeart/2005/8/layout/lProcess2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3A735F51-8B56-CB45-B5B0-D4E894F2618E}" type="presOf" srcId="{84084736-5032-0E40-B20C-7C287C5E0FEB}" destId="{A418C61E-2CF9-9744-86CB-49F4785FBC10}" srcOrd="0" destOrd="0" presId="urn:microsoft.com/office/officeart/2005/8/layout/lProcess2"/>
    <dgm:cxn modelId="{0E36F051-9998-A24C-B8FE-680512D883CC}" type="presOf" srcId="{E04A0AF3-F816-7549-8BAC-5B57B10D9849}" destId="{E28B94FF-AA50-DA49-9E33-283EB97B697F}" srcOrd="0" destOrd="0" presId="urn:microsoft.com/office/officeart/2005/8/layout/lProcess2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A27C7563-1AEC-E24E-8D30-AB0409BA9728}" type="presOf" srcId="{9557F4B9-936E-E043-881D-9E4A7CC27127}" destId="{0C96AA60-F4E3-CA4A-918F-5322A6FA48AF}" srcOrd="1" destOrd="0" presId="urn:microsoft.com/office/officeart/2005/8/layout/lProcess2"/>
    <dgm:cxn modelId="{ACFF7963-76A3-BA4B-A167-2FB404C3D4A0}" type="presOf" srcId="{62B37CCF-6C16-E740-8CD1-F8C3F4F5E504}" destId="{F83743C7-8ED2-464F-BBBA-644492BEC57B}" srcOrd="0" destOrd="0" presId="urn:microsoft.com/office/officeart/2005/8/layout/lProcess2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60CACC73-1B0D-3D4F-8E42-8F9E7FFA167D}" type="presOf" srcId="{8382F78D-E468-3440-A64F-358F0068217D}" destId="{F5B6A124-B107-574E-8267-A8251DC0F0D2}" srcOrd="0" destOrd="0" presId="urn:microsoft.com/office/officeart/2005/8/layout/lProcess2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6724C98A-5A8D-FD45-8829-CF9382139D1B}" type="presOf" srcId="{EAC18A97-27DC-B144-A10F-9D65A986D40E}" destId="{36DE3875-DEFB-7F4C-937C-9E976FA7A00B}" srcOrd="0" destOrd="0" presId="urn:microsoft.com/office/officeart/2005/8/layout/lProcess2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0FF88C90-E955-864B-B795-FCC00C73C55D}" type="presOf" srcId="{A5F3DE4E-6DAF-BD43-A85C-1EDF3C446A1E}" destId="{BB299834-EA8B-5647-9C4B-11E8233D2609}" srcOrd="0" destOrd="0" presId="urn:microsoft.com/office/officeart/2005/8/layout/lProcess2"/>
    <dgm:cxn modelId="{E9CB4AA2-318A-5546-A546-9CA45F09BDDA}" type="presOf" srcId="{C0F17812-76D6-3947-B0C3-CFA36910D4D6}" destId="{37720813-09DC-0D43-8726-FEF831974E71}" srcOrd="0" destOrd="0" presId="urn:microsoft.com/office/officeart/2005/8/layout/lProcess2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76AFC8B4-8D27-0B46-9DF5-09D88A5D8B78}" type="presOf" srcId="{9DDC117E-AF68-5843-9E99-3DC7EB25ADA0}" destId="{B564A802-7FA2-394B-9520-FF6525729638}" srcOrd="1" destOrd="0" presId="urn:microsoft.com/office/officeart/2005/8/layout/lProcess2"/>
    <dgm:cxn modelId="{5ED3E9C9-9DBE-1C48-8412-3CB572BDA2C3}" type="presOf" srcId="{6D8F7BBC-740A-8A4C-9427-D926A9BFA2DE}" destId="{D0F5662C-7B9A-7549-8A52-04C360B1E9DC}" srcOrd="1" destOrd="0" presId="urn:microsoft.com/office/officeart/2005/8/layout/lProcess2"/>
    <dgm:cxn modelId="{71C92BE5-8210-AC44-8EF9-98389660784D}" type="presOf" srcId="{9DDC117E-AF68-5843-9E99-3DC7EB25ADA0}" destId="{2E7FED49-57CD-7745-80D7-28C445B0D9DA}" srcOrd="0" destOrd="0" presId="urn:microsoft.com/office/officeart/2005/8/layout/lProcess2"/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89F480FA-9754-C148-BF6C-95580A401F86}" type="presOf" srcId="{B16DAC5C-E172-0541-9872-8C2DDAED40A4}" destId="{4BAC7494-6691-5540-9E84-64138A9590BF}" srcOrd="0" destOrd="0" presId="urn:microsoft.com/office/officeart/2005/8/layout/lProcess2"/>
    <dgm:cxn modelId="{B83B3778-5632-2D43-857E-3A466FD46289}" type="presParOf" srcId="{BB299834-EA8B-5647-9C4B-11E8233D2609}" destId="{464EE982-DDC3-3949-A999-EDC2B56F72AB}" srcOrd="0" destOrd="0" presId="urn:microsoft.com/office/officeart/2005/8/layout/lProcess2"/>
    <dgm:cxn modelId="{75D75491-6329-EC41-BA07-719A740CF22F}" type="presParOf" srcId="{464EE982-DDC3-3949-A999-EDC2B56F72AB}" destId="{B978609A-B009-D04C-A3FA-8F8FE3A7D3B4}" srcOrd="0" destOrd="0" presId="urn:microsoft.com/office/officeart/2005/8/layout/lProcess2"/>
    <dgm:cxn modelId="{6CBC6428-C6E7-C843-ACC6-EF984E574A39}" type="presParOf" srcId="{464EE982-DDC3-3949-A999-EDC2B56F72AB}" destId="{D0F5662C-7B9A-7549-8A52-04C360B1E9DC}" srcOrd="1" destOrd="0" presId="urn:microsoft.com/office/officeart/2005/8/layout/lProcess2"/>
    <dgm:cxn modelId="{A616C005-537A-FE40-A96F-23AB0DC8ADDD}" type="presParOf" srcId="{464EE982-DDC3-3949-A999-EDC2B56F72AB}" destId="{BBF4867F-11FE-4C42-AEA7-E580E351FE34}" srcOrd="2" destOrd="0" presId="urn:microsoft.com/office/officeart/2005/8/layout/lProcess2"/>
    <dgm:cxn modelId="{2088E431-B96E-A14E-9F83-536E2E3429F6}" type="presParOf" srcId="{BBF4867F-11FE-4C42-AEA7-E580E351FE34}" destId="{31AB0319-BE67-114C-99FC-9D99BDAFB2A0}" srcOrd="0" destOrd="0" presId="urn:microsoft.com/office/officeart/2005/8/layout/lProcess2"/>
    <dgm:cxn modelId="{3A9283A8-6C6C-A644-B778-4C7451924330}" type="presParOf" srcId="{31AB0319-BE67-114C-99FC-9D99BDAFB2A0}" destId="{F5B6A124-B107-574E-8267-A8251DC0F0D2}" srcOrd="0" destOrd="0" presId="urn:microsoft.com/office/officeart/2005/8/layout/lProcess2"/>
    <dgm:cxn modelId="{8A3490E4-BA84-5A44-90C1-8127B0ED97F2}" type="presParOf" srcId="{BB299834-EA8B-5647-9C4B-11E8233D2609}" destId="{B9BB8B99-39E6-804A-81A0-17AF29B05B79}" srcOrd="1" destOrd="0" presId="urn:microsoft.com/office/officeart/2005/8/layout/lProcess2"/>
    <dgm:cxn modelId="{D959E712-4B68-9E40-A73D-AECBF3A38814}" type="presParOf" srcId="{BB299834-EA8B-5647-9C4B-11E8233D2609}" destId="{A01E68F7-EAC0-934D-BC86-DE19F6B52140}" srcOrd="2" destOrd="0" presId="urn:microsoft.com/office/officeart/2005/8/layout/lProcess2"/>
    <dgm:cxn modelId="{B7C942FF-463C-4446-A4D6-23DA5DE1A30E}" type="presParOf" srcId="{A01E68F7-EAC0-934D-BC86-DE19F6B52140}" destId="{37720813-09DC-0D43-8726-FEF831974E71}" srcOrd="0" destOrd="0" presId="urn:microsoft.com/office/officeart/2005/8/layout/lProcess2"/>
    <dgm:cxn modelId="{3952D1EF-D9B2-F44A-9F07-DBC2DF076686}" type="presParOf" srcId="{A01E68F7-EAC0-934D-BC86-DE19F6B52140}" destId="{2EAC4359-044B-C54C-852D-CA2250D4A834}" srcOrd="1" destOrd="0" presId="urn:microsoft.com/office/officeart/2005/8/layout/lProcess2"/>
    <dgm:cxn modelId="{8D222557-E374-B044-B6B9-49CE3EC30CA1}" type="presParOf" srcId="{A01E68F7-EAC0-934D-BC86-DE19F6B52140}" destId="{566B947D-C47D-164B-9202-922C83B41822}" srcOrd="2" destOrd="0" presId="urn:microsoft.com/office/officeart/2005/8/layout/lProcess2"/>
    <dgm:cxn modelId="{2469B93D-E96A-8142-BD13-61D1565F65D7}" type="presParOf" srcId="{566B947D-C47D-164B-9202-922C83B41822}" destId="{61D9C7BB-E1EF-BE43-BE04-1FD66498AA63}" srcOrd="0" destOrd="0" presId="urn:microsoft.com/office/officeart/2005/8/layout/lProcess2"/>
    <dgm:cxn modelId="{26AFE4F8-871A-9747-A227-1EDAA86AE01D}" type="presParOf" srcId="{61D9C7BB-E1EF-BE43-BE04-1FD66498AA63}" destId="{4BAC7494-6691-5540-9E84-64138A9590BF}" srcOrd="0" destOrd="0" presId="urn:microsoft.com/office/officeart/2005/8/layout/lProcess2"/>
    <dgm:cxn modelId="{D3EA42CE-FF02-CA44-BE62-A2AF693918CD}" type="presParOf" srcId="{BB299834-EA8B-5647-9C4B-11E8233D2609}" destId="{08838F3B-D74F-AB49-AFA2-929EE87CBD73}" srcOrd="3" destOrd="0" presId="urn:microsoft.com/office/officeart/2005/8/layout/lProcess2"/>
    <dgm:cxn modelId="{CF413DC6-623C-5248-B2A3-9B1E6937E882}" type="presParOf" srcId="{BB299834-EA8B-5647-9C4B-11E8233D2609}" destId="{0B1A6265-1240-754F-956A-2747A1DC4821}" srcOrd="4" destOrd="0" presId="urn:microsoft.com/office/officeart/2005/8/layout/lProcess2"/>
    <dgm:cxn modelId="{AB1F9342-1367-A046-952B-B5586C3744D6}" type="presParOf" srcId="{0B1A6265-1240-754F-956A-2747A1DC4821}" destId="{36DE3875-DEFB-7F4C-937C-9E976FA7A00B}" srcOrd="0" destOrd="0" presId="urn:microsoft.com/office/officeart/2005/8/layout/lProcess2"/>
    <dgm:cxn modelId="{30A16EB6-83E7-5944-9E19-1EF7CB1173DF}" type="presParOf" srcId="{0B1A6265-1240-754F-956A-2747A1DC4821}" destId="{9739B01C-9278-5E47-884F-AF89AE74E4CA}" srcOrd="1" destOrd="0" presId="urn:microsoft.com/office/officeart/2005/8/layout/lProcess2"/>
    <dgm:cxn modelId="{99B57F51-CA35-9E40-8227-10D8B7E930D9}" type="presParOf" srcId="{0B1A6265-1240-754F-956A-2747A1DC4821}" destId="{2A74653C-E81F-3847-A2F9-0085DAFE6172}" srcOrd="2" destOrd="0" presId="urn:microsoft.com/office/officeart/2005/8/layout/lProcess2"/>
    <dgm:cxn modelId="{41CDDAA5-C96D-384E-8D4E-3C67325B1660}" type="presParOf" srcId="{2A74653C-E81F-3847-A2F9-0085DAFE6172}" destId="{2C162677-248F-1744-84F0-31D64D1C4492}" srcOrd="0" destOrd="0" presId="urn:microsoft.com/office/officeart/2005/8/layout/lProcess2"/>
    <dgm:cxn modelId="{7CD63002-2B13-7B4D-8820-0F7F9C42A238}" type="presParOf" srcId="{2C162677-248F-1744-84F0-31D64D1C4492}" destId="{A418C61E-2CF9-9744-86CB-49F4785FBC10}" srcOrd="0" destOrd="0" presId="urn:microsoft.com/office/officeart/2005/8/layout/lProcess2"/>
    <dgm:cxn modelId="{44B68265-35B6-A945-865A-D1583693353F}" type="presParOf" srcId="{BB299834-EA8B-5647-9C4B-11E8233D2609}" destId="{33464EFE-70C6-EB43-A546-9B246F8ADBE1}" srcOrd="5" destOrd="0" presId="urn:microsoft.com/office/officeart/2005/8/layout/lProcess2"/>
    <dgm:cxn modelId="{2A0626DC-4A69-3344-A11F-87ED8749E2E6}" type="presParOf" srcId="{BB299834-EA8B-5647-9C4B-11E8233D2609}" destId="{A6DD7631-F4B0-B949-A0E9-8F08D259D152}" srcOrd="6" destOrd="0" presId="urn:microsoft.com/office/officeart/2005/8/layout/lProcess2"/>
    <dgm:cxn modelId="{E5FAAF39-0AC0-1D45-8B9A-00485D2C7DAF}" type="presParOf" srcId="{A6DD7631-F4B0-B949-A0E9-8F08D259D152}" destId="{2E7FED49-57CD-7745-80D7-28C445B0D9DA}" srcOrd="0" destOrd="0" presId="urn:microsoft.com/office/officeart/2005/8/layout/lProcess2"/>
    <dgm:cxn modelId="{2A1993EA-F29A-7146-99DA-7EC127082116}" type="presParOf" srcId="{A6DD7631-F4B0-B949-A0E9-8F08D259D152}" destId="{B564A802-7FA2-394B-9520-FF6525729638}" srcOrd="1" destOrd="0" presId="urn:microsoft.com/office/officeart/2005/8/layout/lProcess2"/>
    <dgm:cxn modelId="{E24B3732-BD87-DE45-95C9-1970E691ADCF}" type="presParOf" srcId="{A6DD7631-F4B0-B949-A0E9-8F08D259D152}" destId="{EF885A03-BC38-B746-916C-EBE2278C6E84}" srcOrd="2" destOrd="0" presId="urn:microsoft.com/office/officeart/2005/8/layout/lProcess2"/>
    <dgm:cxn modelId="{02285B5E-5DFC-614F-A8C9-010621F092E5}" type="presParOf" srcId="{EF885A03-BC38-B746-916C-EBE2278C6E84}" destId="{E521B996-2D09-D94C-8F24-8CE6C2164159}" srcOrd="0" destOrd="0" presId="urn:microsoft.com/office/officeart/2005/8/layout/lProcess2"/>
    <dgm:cxn modelId="{CA4B8791-498A-384E-A6FD-8F25293CA51A}" type="presParOf" srcId="{E521B996-2D09-D94C-8F24-8CE6C2164159}" destId="{CF5F0EF7-9814-CF4C-9A4C-692818C28C28}" srcOrd="0" destOrd="0" presId="urn:microsoft.com/office/officeart/2005/8/layout/lProcess2"/>
    <dgm:cxn modelId="{EDBF058D-3C5A-3F4B-B3C0-D2996E7667C5}" type="presParOf" srcId="{BB299834-EA8B-5647-9C4B-11E8233D2609}" destId="{BF77C866-12BD-D244-82CA-DC23E3573972}" srcOrd="7" destOrd="0" presId="urn:microsoft.com/office/officeart/2005/8/layout/lProcess2"/>
    <dgm:cxn modelId="{F42377F5-6D32-9849-B1B8-F1A853240681}" type="presParOf" srcId="{BB299834-EA8B-5647-9C4B-11E8233D2609}" destId="{2639D4D7-E102-D24D-8606-0BCDB094917E}" srcOrd="8" destOrd="0" presId="urn:microsoft.com/office/officeart/2005/8/layout/lProcess2"/>
    <dgm:cxn modelId="{DC1972E2-B721-4142-A59D-5C9005C3F335}" type="presParOf" srcId="{2639D4D7-E102-D24D-8606-0BCDB094917E}" destId="{E28B94FF-AA50-DA49-9E33-283EB97B697F}" srcOrd="0" destOrd="0" presId="urn:microsoft.com/office/officeart/2005/8/layout/lProcess2"/>
    <dgm:cxn modelId="{D28AB88D-892A-924C-9811-D46473C3306F}" type="presParOf" srcId="{2639D4D7-E102-D24D-8606-0BCDB094917E}" destId="{DE3CB904-78B6-C841-89E7-1CF134B844EC}" srcOrd="1" destOrd="0" presId="urn:microsoft.com/office/officeart/2005/8/layout/lProcess2"/>
    <dgm:cxn modelId="{CB052DA5-D30B-E444-AAEE-E36D7AB80A77}" type="presParOf" srcId="{2639D4D7-E102-D24D-8606-0BCDB094917E}" destId="{C0067FC1-6347-2241-8F5B-D30789273798}" srcOrd="2" destOrd="0" presId="urn:microsoft.com/office/officeart/2005/8/layout/lProcess2"/>
    <dgm:cxn modelId="{0EDE602A-FACD-C844-B0EE-CDE98BC2C201}" type="presParOf" srcId="{C0067FC1-6347-2241-8F5B-D30789273798}" destId="{17AA235E-561E-C44D-AB0F-E1DBADDF8386}" srcOrd="0" destOrd="0" presId="urn:microsoft.com/office/officeart/2005/8/layout/lProcess2"/>
    <dgm:cxn modelId="{E2D45B4B-8239-5241-BB1C-9EBAEBEFADEC}" type="presParOf" srcId="{17AA235E-561E-C44D-AB0F-E1DBADDF8386}" destId="{BE87C3C9-B00C-F944-85FE-8E09483A0354}" srcOrd="0" destOrd="0" presId="urn:microsoft.com/office/officeart/2005/8/layout/lProcess2"/>
    <dgm:cxn modelId="{F4CD1278-BD10-0D46-A3D5-2620600DF5C3}" type="presParOf" srcId="{BB299834-EA8B-5647-9C4B-11E8233D2609}" destId="{51A881CE-37C7-2E49-9FB8-1D239CA487EA}" srcOrd="9" destOrd="0" presId="urn:microsoft.com/office/officeart/2005/8/layout/lProcess2"/>
    <dgm:cxn modelId="{A3A14D3A-9F33-ED4C-BB94-5F703AE5F47E}" type="presParOf" srcId="{BB299834-EA8B-5647-9C4B-11E8233D2609}" destId="{35D51A9C-7BF8-9048-94BF-26D702AE33B0}" srcOrd="10" destOrd="0" presId="urn:microsoft.com/office/officeart/2005/8/layout/lProcess2"/>
    <dgm:cxn modelId="{216C7638-9B10-BB4E-A9A3-D8B6D8912C7E}" type="presParOf" srcId="{35D51A9C-7BF8-9048-94BF-26D702AE33B0}" destId="{2087E774-7261-444D-9D7A-25920C44F10F}" srcOrd="0" destOrd="0" presId="urn:microsoft.com/office/officeart/2005/8/layout/lProcess2"/>
    <dgm:cxn modelId="{9E19CAF6-AC57-614E-BEAE-C2453EB66805}" type="presParOf" srcId="{35D51A9C-7BF8-9048-94BF-26D702AE33B0}" destId="{0C96AA60-F4E3-CA4A-918F-5322A6FA48AF}" srcOrd="1" destOrd="0" presId="urn:microsoft.com/office/officeart/2005/8/layout/lProcess2"/>
    <dgm:cxn modelId="{D25FD51F-8F90-AF45-ADA1-839CBBF99557}" type="presParOf" srcId="{35D51A9C-7BF8-9048-94BF-26D702AE33B0}" destId="{0A8A5E02-C49B-8845-B244-1947BFB25DE5}" srcOrd="2" destOrd="0" presId="urn:microsoft.com/office/officeart/2005/8/layout/lProcess2"/>
    <dgm:cxn modelId="{752FD3CC-E572-F243-A387-DD08C6E84D35}" type="presParOf" srcId="{0A8A5E02-C49B-8845-B244-1947BFB25DE5}" destId="{305BCD54-624B-3E48-A0F2-6DBD5432072D}" srcOrd="0" destOrd="0" presId="urn:microsoft.com/office/officeart/2005/8/layout/lProcess2"/>
    <dgm:cxn modelId="{034855EF-00CF-E741-9576-EA0B79A28BB6}" type="presParOf" srcId="{305BCD54-624B-3E48-A0F2-6DBD5432072D}" destId="{F83743C7-8ED2-464F-BBBA-644492BEC5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Byte sequences that are chosen by the server and client for each connection. Used for </a:t>
          </a:r>
          <a:r>
            <a:rPr lang="en-US" dirty="0">
              <a:solidFill>
                <a:srgbClr val="FF0000"/>
              </a:solidFill>
            </a:rPr>
            <a:t>key generation </a:t>
          </a:r>
          <a:r>
            <a:rPr lang="en-US" dirty="0"/>
            <a:t>and prevent </a:t>
          </a:r>
          <a:r>
            <a:rPr lang="en-US" dirty="0">
              <a:solidFill>
                <a:srgbClr val="FF0000"/>
              </a:solidFill>
            </a:rPr>
            <a:t>replay attack</a:t>
          </a:r>
          <a:r>
            <a:rPr lang="en-US" dirty="0"/>
            <a:t>.</a:t>
          </a:r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server</a:t>
          </a:r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key used in MAC operations on data sent by the client</a:t>
          </a:r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secret encryption key for data encrypted by the server and decrypted by the client</a:t>
          </a:r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The symmetric encryption key for data encrypted by the client and decrypted by the server</a:t>
          </a:r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 custScaleX="57526" custScaleY="90997">
        <dgm:presLayoutVars>
          <dgm:chMax val="1"/>
          <dgm:bulletEnabled val="1"/>
        </dgm:presLayoutVars>
      </dgm:prSet>
      <dgm:spPr/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 custScaleX="57526" custScaleY="92670">
        <dgm:presLayoutVars>
          <dgm:chMax val="1"/>
          <dgm:bulletEnabled val="1"/>
        </dgm:presLayoutVars>
      </dgm:prSet>
      <dgm:spPr/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 custScaleX="57526" custScaleY="95118">
        <dgm:presLayoutVars>
          <dgm:chMax val="1"/>
          <dgm:bulletEnabled val="1"/>
        </dgm:presLayoutVars>
      </dgm:prSet>
      <dgm:spPr/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 custScaleX="57526" custScaleY="94053">
        <dgm:presLayoutVars>
          <dgm:chMax val="1"/>
          <dgm:bulletEnabled val="1"/>
        </dgm:presLayoutVars>
      </dgm:prSet>
      <dgm:spPr/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 custScaleX="57526" custScaleY="88963">
        <dgm:presLayoutVars>
          <dgm:chMax val="1"/>
          <dgm:bulletEnabled val="1"/>
        </dgm:presLayoutVars>
      </dgm:prSet>
      <dgm:spPr/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block cipher in Cipher Block Chaining mode is used, an initialization vector (IV) is maintained for each key</a:t>
          </a:r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Each party maintains </a:t>
          </a:r>
          <a:r>
            <a:rPr lang="en-US" dirty="0">
              <a:solidFill>
                <a:srgbClr val="FF0000"/>
              </a:solidFill>
            </a:rPr>
            <a:t>separate sequence</a:t>
          </a:r>
          <a:r>
            <a:rPr lang="en-US" dirty="0"/>
            <a:t> numbers for transmitted and received messages for each connection</a:t>
          </a:r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When a party sends or receives a change cipher spec message, the appropriate sequence number is set to zero</a:t>
          </a:r>
        </a:p>
      </dgm:t>
    </dgm:pt>
    <dgm:pt modelId="{BEC39DDC-F4B4-C046-937E-5808DB5666A0}" type="parTrans" cxnId="{7B20EBCD-5689-554E-AAD6-F83D0ACDF02B}">
      <dgm:prSet/>
      <dgm:spPr/>
      <dgm:t>
        <a:bodyPr/>
        <a:lstStyle/>
        <a:p>
          <a:endParaRPr lang="en-US"/>
        </a:p>
      </dgm:t>
    </dgm:pt>
    <dgm:pt modelId="{6D1F88BC-C031-C846-BE76-35E73DD1D30D}" type="sibTrans" cxnId="{7B20EBCD-5689-554E-AAD6-F83D0ACDF02B}">
      <dgm:prSet/>
      <dgm:spPr/>
      <dgm:t>
        <a:bodyPr/>
        <a:lstStyle/>
        <a:p>
          <a:endParaRPr lang="en-US"/>
        </a:p>
      </dgm:t>
    </dgm:pt>
    <dgm:pt modelId="{8B8DCD33-72E6-8044-921D-3F2BF246D22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/>
            <a:t>Sequence numbers may not exceed 2</a:t>
          </a:r>
          <a:r>
            <a:rPr lang="en-US" baseline="30000" dirty="0"/>
            <a:t>64</a:t>
          </a:r>
          <a:r>
            <a:rPr lang="en-US" dirty="0"/>
            <a:t> – 1 (64 bits)</a:t>
          </a:r>
        </a:p>
      </dgm:t>
    </dgm:pt>
    <dgm:pt modelId="{37E40401-6C00-9D43-AF2A-64B016A24E76}" type="parTrans" cxnId="{873B8C93-7772-524F-9724-6CCBCA705926}">
      <dgm:prSet/>
      <dgm:spPr/>
      <dgm:t>
        <a:bodyPr/>
        <a:lstStyle/>
        <a:p>
          <a:endParaRPr lang="en-US"/>
        </a:p>
      </dgm:t>
    </dgm:pt>
    <dgm:pt modelId="{F41F762A-AA76-9B47-AF7D-F3A2971F114F}" type="sibTrans" cxnId="{873B8C93-7772-524F-9724-6CCBCA705926}">
      <dgm:prSet/>
      <dgm:spPr/>
      <dgm:t>
        <a:bodyPr/>
        <a:lstStyle/>
        <a:p>
          <a:endParaRPr lang="en-US"/>
        </a:p>
      </dgm:t>
    </dgm:pt>
    <dgm:pt modelId="{C2F8C2B4-8E20-9E4D-BD01-22055D338370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r>
            <a:rPr lang="en-US" dirty="0"/>
            <a:t>This field is first initialized by the TLS Handshake Protocol</a:t>
          </a:r>
        </a:p>
      </dgm:t>
    </dgm:pt>
    <dgm:pt modelId="{BB46144E-73EE-F446-BE00-D432C82BED9C}" type="parTrans" cxnId="{4B5D79FC-E953-DA4B-8787-3EA70C7C0255}">
      <dgm:prSet/>
      <dgm:spPr/>
      <dgm:t>
        <a:bodyPr/>
        <a:lstStyle/>
        <a:p>
          <a:endParaRPr lang="en-US"/>
        </a:p>
      </dgm:t>
    </dgm:pt>
    <dgm:pt modelId="{6BE30579-E929-AA49-932E-49646B3ABC33}" type="sibTrans" cxnId="{4B5D79FC-E953-DA4B-8787-3EA70C7C0255}">
      <dgm:prSet/>
      <dgm:spPr/>
      <dgm:t>
        <a:bodyPr/>
        <a:lstStyle/>
        <a:p>
          <a:endParaRPr lang="en-US"/>
        </a:p>
      </dgm:t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 custScaleX="92593" custScaleY="85916">
        <dgm:presLayoutVars>
          <dgm:chMax val="1"/>
          <dgm:bulletEnabled val="1"/>
        </dgm:presLayoutVars>
      </dgm:prSet>
      <dgm:spPr/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 custScaleX="92593" custScaleY="81219">
        <dgm:presLayoutVars>
          <dgm:chMax val="1"/>
          <dgm:bulletEnabled val="1"/>
        </dgm:presLayoutVars>
      </dgm:prSet>
      <dgm:spPr/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</dgm:pt>
  </dgm:ptLst>
  <dgm:cxnLst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3F1A5B3E-43C1-6D46-BC5A-E7EACEB758F4}" type="presOf" srcId="{C2F8C2B4-8E20-9E4D-BD01-22055D338370}" destId="{3D4ABCB5-0C6A-7A48-B3CD-C704E06F7B05}" srcOrd="0" destOrd="0" presId="urn:microsoft.com/office/officeart/2005/8/layout/vList5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B0BF3F5D-5EC6-BC46-8616-605C7029CDF2}" srcId="{024C89A4-6AA6-3443-BD29-4EE66B91FC2D}" destId="{34985D32-CE1C-3E45-922A-5D479800EC59}" srcOrd="1" destOrd="0" parTransId="{74D6A196-E4DA-444A-90D4-CF4ACC5DBDF0}" sibTransId="{1F8A5267-4295-9145-AD76-734C5ECA83D3}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ADAF18B3-3E4F-0947-972F-8CA932E5D841}" type="presOf" srcId="{34985D32-CE1C-3E45-922A-5D479800EC59}" destId="{3D4ABCB5-0C6A-7A48-B3CD-C704E06F7B05}" srcOrd="0" destOrd="1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4B5D79FC-E953-DA4B-8787-3EA70C7C0255}" srcId="{024C89A4-6AA6-3443-BD29-4EE66B91FC2D}" destId="{C2F8C2B4-8E20-9E4D-BD01-22055D338370}" srcOrd="0" destOrd="0" parTransId="{BB46144E-73EE-F446-BE00-D432C82BED9C}" sibTransId="{6BE30579-E929-AA49-932E-49646B3ABC33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8609A-B009-D04C-A3FA-8F8FE3A7D3B4}">
      <dsp:nvSpPr>
        <dsp:cNvPr id="0" name=""/>
        <dsp:cNvSpPr/>
      </dsp:nvSpPr>
      <dsp:spPr>
        <a:xfrm>
          <a:off x="3506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Session identifier</a:t>
          </a:r>
        </a:p>
      </dsp:txBody>
      <dsp:txXfrm>
        <a:off x="3506" y="0"/>
        <a:ext cx="1385441" cy="1479232"/>
      </dsp:txXfrm>
    </dsp:sp>
    <dsp:sp modelId="{F5B6A124-B107-574E-8267-A8251DC0F0D2}">
      <dsp:nvSpPr>
        <dsp:cNvPr id="0" name=""/>
        <dsp:cNvSpPr/>
      </dsp:nvSpPr>
      <dsp:spPr>
        <a:xfrm>
          <a:off x="142050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An arbitrary byte sequence chosen by the server to identify an active or resumable session state</a:t>
          </a:r>
        </a:p>
      </dsp:txBody>
      <dsp:txXfrm>
        <a:off x="174513" y="1511695"/>
        <a:ext cx="1043426" cy="3140077"/>
      </dsp:txXfrm>
    </dsp:sp>
    <dsp:sp modelId="{37720813-09DC-0D43-8726-FEF831974E71}">
      <dsp:nvSpPr>
        <dsp:cNvPr id="0" name=""/>
        <dsp:cNvSpPr/>
      </dsp:nvSpPr>
      <dsp:spPr>
        <a:xfrm>
          <a:off x="1492855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000000"/>
              </a:solidFill>
            </a:rPr>
            <a:t>Peer certificate</a:t>
          </a:r>
        </a:p>
      </dsp:txBody>
      <dsp:txXfrm>
        <a:off x="1492855" y="0"/>
        <a:ext cx="1385441" cy="1479232"/>
      </dsp:txXfrm>
    </dsp:sp>
    <dsp:sp modelId="{4BAC7494-6691-5540-9E84-64138A9590BF}">
      <dsp:nvSpPr>
        <dsp:cNvPr id="0" name=""/>
        <dsp:cNvSpPr/>
      </dsp:nvSpPr>
      <dsp:spPr>
        <a:xfrm>
          <a:off x="1631399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</a:rPr>
            <a:t>An X509.v3 certificate of the peer. </a:t>
          </a:r>
          <a:r>
            <a:rPr lang="en-US" sz="1300" kern="1200" dirty="0">
              <a:solidFill>
                <a:srgbClr val="FFFF00"/>
              </a:solidFill>
            </a:rPr>
            <a:t>Used to verify the identity</a:t>
          </a:r>
          <a:r>
            <a:rPr lang="en-US" sz="1300" kern="1200" dirty="0">
              <a:solidFill>
                <a:srgbClr val="FFFFFF"/>
              </a:solidFill>
            </a:rPr>
            <a:t>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rgbClr val="FFFFFF"/>
            </a:solidFill>
          </a:endParaRPr>
        </a:p>
      </dsp:txBody>
      <dsp:txXfrm>
        <a:off x="1663862" y="1511695"/>
        <a:ext cx="1043426" cy="3140077"/>
      </dsp:txXfrm>
    </dsp:sp>
    <dsp:sp modelId="{36DE3875-DEFB-7F4C-937C-9E976FA7A00B}">
      <dsp:nvSpPr>
        <dsp:cNvPr id="0" name=""/>
        <dsp:cNvSpPr/>
      </dsp:nvSpPr>
      <dsp:spPr>
        <a:xfrm>
          <a:off x="298220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Compression method</a:t>
          </a:r>
        </a:p>
      </dsp:txBody>
      <dsp:txXfrm>
        <a:off x="2982204" y="0"/>
        <a:ext cx="1385441" cy="1479232"/>
      </dsp:txXfrm>
    </dsp:sp>
    <dsp:sp modelId="{A418C61E-2CF9-9744-86CB-49F4785FBC10}">
      <dsp:nvSpPr>
        <dsp:cNvPr id="0" name=""/>
        <dsp:cNvSpPr/>
      </dsp:nvSpPr>
      <dsp:spPr>
        <a:xfrm>
          <a:off x="3120749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algorithm used to compress data prior to encryption</a:t>
          </a:r>
        </a:p>
      </dsp:txBody>
      <dsp:txXfrm>
        <a:off x="3153212" y="1511695"/>
        <a:ext cx="1043426" cy="3140077"/>
      </dsp:txXfrm>
    </dsp:sp>
    <dsp:sp modelId="{2E7FED49-57CD-7745-80D7-28C445B0D9DA}">
      <dsp:nvSpPr>
        <dsp:cNvPr id="0" name=""/>
        <dsp:cNvSpPr/>
      </dsp:nvSpPr>
      <dsp:spPr>
        <a:xfrm>
          <a:off x="447155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Cipher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FF0000"/>
              </a:solidFill>
            </a:rPr>
            <a:t>spec</a:t>
          </a:r>
        </a:p>
      </dsp:txBody>
      <dsp:txXfrm>
        <a:off x="4471554" y="0"/>
        <a:ext cx="1385441" cy="1479232"/>
      </dsp:txXfrm>
    </dsp:sp>
    <dsp:sp modelId="{CF5F0EF7-9814-CF4C-9A4C-692818C28C28}">
      <dsp:nvSpPr>
        <dsp:cNvPr id="0" name=""/>
        <dsp:cNvSpPr/>
      </dsp:nvSpPr>
      <dsp:spPr>
        <a:xfrm>
          <a:off x="4610098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Specifies the bulk data encryption algorithm and a hash algorithm used for MAC calculation; also defines cryptographic attributes such as the hash_size</a:t>
          </a:r>
        </a:p>
      </dsp:txBody>
      <dsp:txXfrm>
        <a:off x="4642561" y="1511695"/>
        <a:ext cx="1043426" cy="3140077"/>
      </dsp:txXfrm>
    </dsp:sp>
    <dsp:sp modelId="{E28B94FF-AA50-DA49-9E33-283EB97B697F}">
      <dsp:nvSpPr>
        <dsp:cNvPr id="0" name=""/>
        <dsp:cNvSpPr/>
      </dsp:nvSpPr>
      <dsp:spPr>
        <a:xfrm>
          <a:off x="5960903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Master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secret</a:t>
          </a:r>
        </a:p>
      </dsp:txBody>
      <dsp:txXfrm>
        <a:off x="5960903" y="0"/>
        <a:ext cx="1385441" cy="1479232"/>
      </dsp:txXfrm>
    </dsp:sp>
    <dsp:sp modelId="{BE87C3C9-B00C-F944-85FE-8E09483A0354}">
      <dsp:nvSpPr>
        <dsp:cNvPr id="0" name=""/>
        <dsp:cNvSpPr/>
      </dsp:nvSpPr>
      <dsp:spPr>
        <a:xfrm>
          <a:off x="6099447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48-byte secret shared between the client and the server. </a:t>
          </a:r>
          <a:r>
            <a:rPr lang="en-US" sz="1300" kern="1200" dirty="0">
              <a:solidFill>
                <a:srgbClr val="FFFF00"/>
              </a:solidFill>
            </a:rPr>
            <a:t>Used to generate session keys</a:t>
          </a:r>
          <a:r>
            <a:rPr lang="en-US" sz="1300" kern="1200" dirty="0"/>
            <a:t>.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6131910" y="1511695"/>
        <a:ext cx="1043426" cy="3140077"/>
      </dsp:txXfrm>
    </dsp:sp>
    <dsp:sp modelId="{2087E774-7261-444D-9D7A-25920C44F10F}">
      <dsp:nvSpPr>
        <dsp:cNvPr id="0" name=""/>
        <dsp:cNvSpPr/>
      </dsp:nvSpPr>
      <dsp:spPr>
        <a:xfrm>
          <a:off x="7450252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Is </a:t>
          </a:r>
        </a:p>
        <a:p>
          <a:pPr marL="0" lvl="0" indent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resumable</a:t>
          </a:r>
        </a:p>
      </dsp:txBody>
      <dsp:txXfrm>
        <a:off x="7450252" y="0"/>
        <a:ext cx="1385441" cy="1479232"/>
      </dsp:txXfrm>
    </dsp:sp>
    <dsp:sp modelId="{F83743C7-8ED2-464F-BBBA-644492BEC57B}">
      <dsp:nvSpPr>
        <dsp:cNvPr id="0" name=""/>
        <dsp:cNvSpPr/>
      </dsp:nvSpPr>
      <dsp:spPr>
        <a:xfrm>
          <a:off x="7588796" y="1479232"/>
          <a:ext cx="1108352" cy="3205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flag indicating whether the session can be used to initiate new connections</a:t>
          </a:r>
        </a:p>
      </dsp:txBody>
      <dsp:txXfrm>
        <a:off x="7621259" y="1511695"/>
        <a:ext cx="1043426" cy="3140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413775" y="-1029694"/>
          <a:ext cx="82227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Byte sequences that are chosen by the server and client for each connection. Used for </a:t>
          </a:r>
          <a:r>
            <a:rPr lang="en-US" sz="1200" kern="1200" dirty="0">
              <a:solidFill>
                <a:srgbClr val="FF0000"/>
              </a:solidFill>
            </a:rPr>
            <a:t>key generation </a:t>
          </a:r>
          <a:r>
            <a:rPr lang="en-US" sz="1200" kern="1200" dirty="0"/>
            <a:t>and prevent </a:t>
          </a:r>
          <a:r>
            <a:rPr lang="en-US" sz="1200" kern="1200" dirty="0">
              <a:solidFill>
                <a:srgbClr val="FF0000"/>
              </a:solidFill>
            </a:rPr>
            <a:t>replay attack</a:t>
          </a:r>
          <a:r>
            <a:rPr lang="en-US" sz="1200" kern="1200" dirty="0"/>
            <a:t>.</a:t>
          </a:r>
        </a:p>
      </dsp:txBody>
      <dsp:txXfrm rot="-5400000">
        <a:off x="1327147" y="97074"/>
        <a:ext cx="2955392" cy="741995"/>
      </dsp:txXfrm>
    </dsp:sp>
    <dsp:sp modelId="{AB31F307-D6A3-5B4D-9204-68FD34BF8471}">
      <dsp:nvSpPr>
        <dsp:cNvPr id="0" name=""/>
        <dsp:cNvSpPr/>
      </dsp:nvSpPr>
      <dsp:spPr>
        <a:xfrm>
          <a:off x="357840" y="418"/>
          <a:ext cx="969305" cy="93530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</a:p>
      </dsp:txBody>
      <dsp:txXfrm>
        <a:off x="403498" y="46076"/>
        <a:ext cx="877989" cy="843991"/>
      </dsp:txXfrm>
    </dsp:sp>
    <dsp:sp modelId="{3EDCB463-4E72-F544-A3F9-973A619FE49F}">
      <dsp:nvSpPr>
        <dsp:cNvPr id="0" name=""/>
        <dsp:cNvSpPr/>
      </dsp:nvSpPr>
      <dsp:spPr>
        <a:xfrm rot="5400000">
          <a:off x="2413775" y="-34397"/>
          <a:ext cx="82227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secret key used in MAC operations on data sent by the server</a:t>
          </a:r>
        </a:p>
      </dsp:txBody>
      <dsp:txXfrm rot="-5400000">
        <a:off x="1327147" y="1092371"/>
        <a:ext cx="2955392" cy="741995"/>
      </dsp:txXfrm>
    </dsp:sp>
    <dsp:sp modelId="{D0357970-DB85-D24C-BDB1-176EEA4C36D2}">
      <dsp:nvSpPr>
        <dsp:cNvPr id="0" name=""/>
        <dsp:cNvSpPr/>
      </dsp:nvSpPr>
      <dsp:spPr>
        <a:xfrm>
          <a:off x="357840" y="987117"/>
          <a:ext cx="969305" cy="952503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</a:p>
      </dsp:txBody>
      <dsp:txXfrm>
        <a:off x="404337" y="1033614"/>
        <a:ext cx="876311" cy="859509"/>
      </dsp:txXfrm>
    </dsp:sp>
    <dsp:sp modelId="{B002FAE3-04D6-7643-985B-65254FEA663E}">
      <dsp:nvSpPr>
        <dsp:cNvPr id="0" name=""/>
        <dsp:cNvSpPr/>
      </dsp:nvSpPr>
      <dsp:spPr>
        <a:xfrm rot="5400000">
          <a:off x="2413775" y="982079"/>
          <a:ext cx="82227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secret key used in MAC operations on data sent by the client</a:t>
          </a:r>
        </a:p>
      </dsp:txBody>
      <dsp:txXfrm rot="-5400000">
        <a:off x="1327147" y="2108847"/>
        <a:ext cx="2955392" cy="741995"/>
      </dsp:txXfrm>
    </dsp:sp>
    <dsp:sp modelId="{73AC2C07-3E80-9E40-B584-66C4F03A2C76}">
      <dsp:nvSpPr>
        <dsp:cNvPr id="0" name=""/>
        <dsp:cNvSpPr/>
      </dsp:nvSpPr>
      <dsp:spPr>
        <a:xfrm>
          <a:off x="357840" y="1991013"/>
          <a:ext cx="969305" cy="97766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</a:p>
      </dsp:txBody>
      <dsp:txXfrm>
        <a:off x="405158" y="2038331"/>
        <a:ext cx="874669" cy="883028"/>
      </dsp:txXfrm>
    </dsp:sp>
    <dsp:sp modelId="{42B03287-F4B3-BD41-8DEA-3CDC6A7BBBCA}">
      <dsp:nvSpPr>
        <dsp:cNvPr id="0" name=""/>
        <dsp:cNvSpPr/>
      </dsp:nvSpPr>
      <dsp:spPr>
        <a:xfrm rot="5400000">
          <a:off x="2413775" y="2005663"/>
          <a:ext cx="82227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secret encryption key for data encrypted by the server and decrypted by the client</a:t>
          </a:r>
        </a:p>
      </dsp:txBody>
      <dsp:txXfrm rot="-5400000">
        <a:off x="1327147" y="3132431"/>
        <a:ext cx="2955392" cy="741995"/>
      </dsp:txXfrm>
    </dsp:sp>
    <dsp:sp modelId="{38EC38B6-367F-3F42-86DF-A57A3FC0697F}">
      <dsp:nvSpPr>
        <dsp:cNvPr id="0" name=""/>
        <dsp:cNvSpPr/>
      </dsp:nvSpPr>
      <dsp:spPr>
        <a:xfrm>
          <a:off x="357840" y="3020070"/>
          <a:ext cx="969305" cy="96671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</a:p>
      </dsp:txBody>
      <dsp:txXfrm>
        <a:off x="405031" y="3067261"/>
        <a:ext cx="874923" cy="872336"/>
      </dsp:txXfrm>
    </dsp:sp>
    <dsp:sp modelId="{F551B332-2D22-7746-90C7-D7539BCEEB2B}">
      <dsp:nvSpPr>
        <dsp:cNvPr id="0" name=""/>
        <dsp:cNvSpPr/>
      </dsp:nvSpPr>
      <dsp:spPr>
        <a:xfrm rot="5400000">
          <a:off x="2413775" y="2997614"/>
          <a:ext cx="822275" cy="29955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The symmetric encryption key for data encrypted by the client and decrypted by the server</a:t>
          </a:r>
        </a:p>
      </dsp:txBody>
      <dsp:txXfrm rot="-5400000">
        <a:off x="1327147" y="4124382"/>
        <a:ext cx="2955392" cy="741995"/>
      </dsp:txXfrm>
    </dsp:sp>
    <dsp:sp modelId="{A2DA323E-ACDB-7A4C-8D6D-E929AAC15355}">
      <dsp:nvSpPr>
        <dsp:cNvPr id="0" name=""/>
        <dsp:cNvSpPr/>
      </dsp:nvSpPr>
      <dsp:spPr>
        <a:xfrm>
          <a:off x="357840" y="4038180"/>
          <a:ext cx="969305" cy="91440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</a:p>
      </dsp:txBody>
      <dsp:txXfrm>
        <a:off x="402477" y="4082817"/>
        <a:ext cx="880031" cy="825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617359" y="-105119"/>
          <a:ext cx="2251687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field is first initialized by the TLS Handshake Protocol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When a block cipher in Cipher Block Chaining mode is used, an initialization vector (IV) is maintained for each key</a:t>
          </a:r>
        </a:p>
      </dsp:txBody>
      <dsp:txXfrm rot="-5400000">
        <a:off x="1426467" y="195691"/>
        <a:ext cx="2523554" cy="2031851"/>
      </dsp:txXfrm>
    </dsp:sp>
    <dsp:sp modelId="{AAEC2D5B-2495-6F46-9A1B-08486F6FF577}">
      <dsp:nvSpPr>
        <dsp:cNvPr id="0" name=""/>
        <dsp:cNvSpPr/>
      </dsp:nvSpPr>
      <dsp:spPr>
        <a:xfrm>
          <a:off x="54860" y="2516"/>
          <a:ext cx="1371606" cy="241819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</a:p>
      </dsp:txBody>
      <dsp:txXfrm>
        <a:off x="121816" y="69472"/>
        <a:ext cx="1237694" cy="2284287"/>
      </dsp:txXfrm>
    </dsp:sp>
    <dsp:sp modelId="{DF27ABE6-AA87-E24C-8D06-3D4A4D91938C}">
      <dsp:nvSpPr>
        <dsp:cNvPr id="0" name=""/>
        <dsp:cNvSpPr/>
      </dsp:nvSpPr>
      <dsp:spPr>
        <a:xfrm rot="5400000">
          <a:off x="1483597" y="2504316"/>
          <a:ext cx="2519210" cy="26334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party maintains </a:t>
          </a:r>
          <a:r>
            <a:rPr lang="en-US" sz="1400" kern="1200" dirty="0">
              <a:solidFill>
                <a:srgbClr val="FF0000"/>
              </a:solidFill>
            </a:rPr>
            <a:t>separate sequence</a:t>
          </a:r>
          <a:r>
            <a:rPr lang="en-US" sz="1400" kern="1200" dirty="0"/>
            <a:t> numbers for transmitted and received messages for each connection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When a party sends or receives a change cipher spec message, the appropriate sequence number is set to zero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Sequence numbers may not exceed 2</a:t>
          </a:r>
          <a:r>
            <a:rPr lang="en-US" sz="1400" kern="1200" baseline="30000" dirty="0"/>
            <a:t>64</a:t>
          </a:r>
          <a:r>
            <a:rPr lang="en-US" sz="1400" kern="1200" dirty="0"/>
            <a:t> – 1 (64 bits)</a:t>
          </a:r>
        </a:p>
      </dsp:txBody>
      <dsp:txXfrm rot="-5400000">
        <a:off x="1426466" y="2684425"/>
        <a:ext cx="2510494" cy="2273254"/>
      </dsp:txXfrm>
    </dsp:sp>
    <dsp:sp modelId="{DB48CF94-EB7F-4D41-9D55-8FAF07429072}">
      <dsp:nvSpPr>
        <dsp:cNvPr id="0" name=""/>
        <dsp:cNvSpPr/>
      </dsp:nvSpPr>
      <dsp:spPr>
        <a:xfrm>
          <a:off x="54860" y="2678053"/>
          <a:ext cx="1371606" cy="228599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</a:p>
      </dsp:txBody>
      <dsp:txXfrm>
        <a:off x="121816" y="2745009"/>
        <a:ext cx="1237694" cy="215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4F64-2AA8-FF46-BAF6-E2D7195E894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36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1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0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7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0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4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0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62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009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0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charyyev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atatracker.ietf.org/doc/html/rfc5246" TargetMode="Externa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52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58702A-BFEA-B9F0-1D2E-F3FB268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 Pearson Education, Inc., Hoboken, NJ.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861A-763D-5551-355E-BAAB911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47" y="523745"/>
            <a:ext cx="4521986" cy="581050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53D45E4-C156-D7BC-BF9F-A07BC3F8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21" y="1490951"/>
            <a:ext cx="385493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University of Nevada – Reno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&amp; Engineering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CS454/654 Reliability and Security of Computing Systems  - Fall 2024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23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Dr. Batyr Charyyev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bcharyyev.com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Handshake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0D69-B714-CEC3-1F4B-035DADB0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52564"/>
            <a:ext cx="8568952" cy="4609678"/>
          </a:xfrm>
        </p:spPr>
        <p:txBody>
          <a:bodyPr/>
          <a:lstStyle/>
          <a:p>
            <a:pPr marL="349250" lvl="1" indent="0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4925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TLS messages Types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Handshake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</a:rPr>
              <a:t>Change_cipher_spec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 err="1"/>
              <a:t>Application_data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Alert</a:t>
            </a:r>
          </a:p>
          <a:p>
            <a:pPr marL="0" indent="0">
              <a:buNone/>
            </a:pPr>
            <a:r>
              <a:rPr lang="en-US" sz="2000" b="1" dirty="0"/>
              <a:t>TLS Handshake</a:t>
            </a:r>
          </a:p>
          <a:p>
            <a:r>
              <a:rPr lang="en-US" sz="2000" dirty="0"/>
              <a:t>Allows the server and client to authenticate each other and to </a:t>
            </a:r>
            <a:r>
              <a:rPr lang="en-US" sz="2000" dirty="0">
                <a:solidFill>
                  <a:srgbClr val="FF0000"/>
                </a:solidFill>
              </a:rPr>
              <a:t>negotiate</a:t>
            </a:r>
            <a:r>
              <a:rPr lang="en-US" sz="2000" dirty="0"/>
              <a:t> an </a:t>
            </a:r>
            <a:r>
              <a:rPr lang="en-US" sz="2000" dirty="0">
                <a:solidFill>
                  <a:srgbClr val="FF0000"/>
                </a:solidFill>
              </a:rPr>
              <a:t>encryption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MAC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algorithm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cryptographic keys </a:t>
            </a:r>
            <a:r>
              <a:rPr lang="en-US" sz="2000" dirty="0"/>
              <a:t>to be used to protect data sent over TLS.</a:t>
            </a:r>
          </a:p>
          <a:p>
            <a:r>
              <a:rPr lang="en-US" sz="2000" dirty="0"/>
              <a:t>All the messages exchanged in TLS Handshake is of this form.</a:t>
            </a:r>
          </a:p>
        </p:txBody>
      </p:sp>
      <p:pic>
        <p:nvPicPr>
          <p:cNvPr id="7" name="Picture 6" descr="A grey rectangular object with black text&#10;&#10;Description automatically generated">
            <a:extLst>
              <a:ext uri="{FF2B5EF4-FFF2-40B4-BE49-F238E27FC236}">
                <a16:creationId xmlns:a16="http://schemas.microsoft.com/office/drawing/2014/main" id="{599F40DC-A05F-5095-D6B0-D40F5425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798682"/>
            <a:ext cx="4101686" cy="1009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Handshake</a:t>
            </a:r>
            <a:endParaRPr lang="en-AU" dirty="0"/>
          </a:p>
        </p:txBody>
      </p:sp>
      <p:pic>
        <p:nvPicPr>
          <p:cNvPr id="7" name="Picture 6" descr="A grey rectangular object with black text&#10;&#10;Description automatically generated">
            <a:extLst>
              <a:ext uri="{FF2B5EF4-FFF2-40B4-BE49-F238E27FC236}">
                <a16:creationId xmlns:a16="http://schemas.microsoft.com/office/drawing/2014/main" id="{599F40DC-A05F-5095-D6B0-D40F5425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27" y="1648693"/>
            <a:ext cx="4094486" cy="10081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74DC0-AB85-5505-958D-1F982AC2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48" y="2852936"/>
            <a:ext cx="9100980" cy="42894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Type</a:t>
            </a:r>
            <a:r>
              <a:rPr lang="en-US" sz="2000" dirty="0"/>
              <a:t> (1 byte): Type of the message (10 message types, listed in table).</a:t>
            </a:r>
          </a:p>
          <a:p>
            <a:pPr>
              <a:spcBef>
                <a:spcPts val="0"/>
              </a:spcBef>
            </a:pPr>
            <a:r>
              <a:rPr lang="en-US" sz="2000" b="1" dirty="0"/>
              <a:t>Length</a:t>
            </a:r>
            <a:r>
              <a:rPr lang="en-US" sz="2000" dirty="0"/>
              <a:t> (3 bytes): The length of the message in bytes.</a:t>
            </a:r>
            <a:endParaRPr lang="en-US" sz="2000" b="1" dirty="0"/>
          </a:p>
          <a:p>
            <a:pPr>
              <a:spcBef>
                <a:spcPts val="0"/>
              </a:spcBef>
            </a:pPr>
            <a:r>
              <a:rPr lang="en-US" sz="2000" b="1" dirty="0"/>
              <a:t>Content</a:t>
            </a:r>
            <a:r>
              <a:rPr lang="en-US" sz="2000" dirty="0"/>
              <a:t> (&gt;= 0 bytes): The parameters associated with the message (for each message associated parameters are listed in table)</a:t>
            </a:r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D13C4106-0EF7-04F7-0A9D-BB646CD79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267200"/>
            <a:ext cx="5295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F33E0054-BFBB-477A-4917-26E67081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6" y="620688"/>
            <a:ext cx="5025834" cy="62373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661646-6D45-5BC1-8FC6-D5B7484655AE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388843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Phase –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Initiated by client, which sends </a:t>
            </a:r>
            <a:r>
              <a:rPr lang="en-US" sz="1800" dirty="0" err="1"/>
              <a:t>client_hello</a:t>
            </a:r>
            <a:r>
              <a:rPr lang="en-US" sz="1800" dirty="0"/>
              <a:t> message.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Inside </a:t>
            </a:r>
            <a:r>
              <a:rPr lang="en-US" sz="1800" b="1" dirty="0" err="1"/>
              <a:t>client_hello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Version: </a:t>
            </a:r>
            <a:r>
              <a:rPr lang="en-US" sz="1800" dirty="0"/>
              <a:t>version of TLS (highest that client knows)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Random: </a:t>
            </a:r>
            <a:r>
              <a:rPr lang="en-US" sz="1800" dirty="0"/>
              <a:t>28-bit timestamp, and random 28 bytes generated by random number generator. Used as </a:t>
            </a:r>
            <a:r>
              <a:rPr lang="en-US" sz="1800" dirty="0">
                <a:solidFill>
                  <a:srgbClr val="FF0000"/>
                </a:solidFill>
              </a:rPr>
              <a:t>Nonces</a:t>
            </a:r>
            <a:r>
              <a:rPr lang="en-US" sz="1800" dirty="0"/>
              <a:t>. 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Session ID: </a:t>
            </a:r>
            <a:r>
              <a:rPr lang="en-US" sz="1800" dirty="0"/>
              <a:t>non-zero value indicates client wants to update parameters of existing connection or create new connection on this session. Zero value indicates client wishes to create new connection or new session.</a:t>
            </a:r>
          </a:p>
          <a:p>
            <a:pPr>
              <a:spcBef>
                <a:spcPts val="0"/>
              </a:spcBef>
            </a:pPr>
            <a:r>
              <a:rPr lang="en-US" sz="1800" b="1" dirty="0" err="1"/>
              <a:t>CipherSuite</a:t>
            </a:r>
            <a:r>
              <a:rPr lang="en-US" sz="1800" b="1" dirty="0"/>
              <a:t>: </a:t>
            </a:r>
            <a:r>
              <a:rPr lang="en-US" sz="1800" dirty="0">
                <a:solidFill>
                  <a:srgbClr val="FF0000"/>
                </a:solidFill>
              </a:rPr>
              <a:t>list of cryptographic algorithms</a:t>
            </a:r>
            <a:r>
              <a:rPr lang="en-US" sz="1800" dirty="0"/>
              <a:t> supported by client, in decreasing order of preference.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Compression Method: </a:t>
            </a:r>
            <a:r>
              <a:rPr lang="en-US" sz="1800" dirty="0">
                <a:solidFill>
                  <a:srgbClr val="FF0000"/>
                </a:solidFill>
              </a:rPr>
              <a:t>list of compression </a:t>
            </a:r>
            <a:r>
              <a:rPr lang="en-US" sz="1800" dirty="0"/>
              <a:t>methods supported by client.</a:t>
            </a:r>
          </a:p>
        </p:txBody>
      </p:sp>
    </p:spTree>
    <p:extLst>
      <p:ext uri="{BB962C8B-B14F-4D97-AF65-F5344CB8AC3E}">
        <p14:creationId xmlns:p14="http://schemas.microsoft.com/office/powerpoint/2010/main" val="36065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F33E0054-BFBB-477A-4917-26E67081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6" y="620688"/>
            <a:ext cx="5025834" cy="62373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661646-6D45-5BC1-8FC6-D5B7484655AE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399634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Phase –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Client waits for </a:t>
            </a:r>
            <a:r>
              <a:rPr lang="en-US" sz="1800" b="1" dirty="0" err="1"/>
              <a:t>server_hello</a:t>
            </a:r>
            <a:r>
              <a:rPr lang="en-US" sz="1800" b="1" dirty="0"/>
              <a:t> </a:t>
            </a:r>
            <a:r>
              <a:rPr lang="en-US" sz="1800" dirty="0"/>
              <a:t>message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server_hello</a:t>
            </a:r>
            <a:r>
              <a:rPr lang="en-US" sz="1800" b="1" dirty="0"/>
              <a:t> </a:t>
            </a:r>
            <a:r>
              <a:rPr lang="en-US" sz="1800" dirty="0"/>
              <a:t>message contains the same parameters as the </a:t>
            </a:r>
            <a:r>
              <a:rPr lang="en-US" sz="1800" dirty="0" err="1"/>
              <a:t>client_hello</a:t>
            </a:r>
            <a:r>
              <a:rPr lang="en-US" sz="1800" dirty="0"/>
              <a:t> message.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Version: </a:t>
            </a:r>
            <a:r>
              <a:rPr lang="en-US" sz="1800" dirty="0">
                <a:solidFill>
                  <a:srgbClr val="FF0000"/>
                </a:solidFill>
              </a:rPr>
              <a:t>lowest</a:t>
            </a:r>
            <a:r>
              <a:rPr lang="en-US" sz="1800" dirty="0"/>
              <a:t> (client version, server version).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Random field: is </a:t>
            </a:r>
            <a:r>
              <a:rPr lang="en-US" sz="1800" dirty="0">
                <a:solidFill>
                  <a:srgbClr val="FF0000"/>
                </a:solidFill>
              </a:rPr>
              <a:t>independent</a:t>
            </a:r>
            <a:r>
              <a:rPr lang="en-US" sz="1800" dirty="0"/>
              <a:t> of the client’s Random field.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If the </a:t>
            </a:r>
            <a:r>
              <a:rPr lang="en-US" sz="1800" dirty="0" err="1"/>
              <a:t>SessionID</a:t>
            </a:r>
            <a:r>
              <a:rPr lang="en-US" sz="1800" dirty="0"/>
              <a:t> field of the client was nonzero, the same value is used by the server; otherwise the server’s </a:t>
            </a:r>
            <a:r>
              <a:rPr lang="en-US" sz="1800" dirty="0" err="1"/>
              <a:t>SessionID</a:t>
            </a:r>
            <a:r>
              <a:rPr lang="en-US" sz="1800" dirty="0"/>
              <a:t> field contains the value for a new session. 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 err="1"/>
              <a:t>CipherSuite</a:t>
            </a:r>
            <a:r>
              <a:rPr lang="en-US" sz="1800" dirty="0"/>
              <a:t> and Compression fields contain the </a:t>
            </a:r>
            <a:r>
              <a:rPr lang="en-US" sz="1800" dirty="0">
                <a:solidFill>
                  <a:srgbClr val="FF0000"/>
                </a:solidFill>
              </a:rPr>
              <a:t>single cipher suite and compression </a:t>
            </a:r>
            <a:r>
              <a:rPr lang="en-US" sz="1800" dirty="0"/>
              <a:t>method selected from list provided by client.</a:t>
            </a:r>
          </a:p>
        </p:txBody>
      </p:sp>
    </p:spTree>
    <p:extLst>
      <p:ext uri="{BB962C8B-B14F-4D97-AF65-F5344CB8AC3E}">
        <p14:creationId xmlns:p14="http://schemas.microsoft.com/office/powerpoint/2010/main" val="23996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48E9-9EA3-DE7E-2BEB-E9893D6E61B1}"/>
              </a:ext>
            </a:extLst>
          </p:cNvPr>
          <p:cNvSpPr txBox="1">
            <a:spLocks/>
          </p:cNvSpPr>
          <p:nvPr/>
        </p:nvSpPr>
        <p:spPr>
          <a:xfrm>
            <a:off x="356778" y="764704"/>
            <a:ext cx="8787221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Details on </a:t>
            </a:r>
            <a:r>
              <a:rPr lang="en-US" sz="2000" b="1" dirty="0" err="1"/>
              <a:t>CipherSuite</a:t>
            </a:r>
            <a:endParaRPr lang="en-US" sz="20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Key exchange algorithms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RSA, Fixed Diffie–Hellman, Ephemeral Diffie-Hellman, Anonymous Diffie–Hellman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Cipher Algorithms for data encryption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DES, 3DES, DES40, RC4 etc.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MAC Algorithm for data integrity: </a:t>
            </a:r>
            <a:r>
              <a:rPr lang="en-US" sz="1600" dirty="0"/>
              <a:t>MD5, SHA-1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 err="1"/>
              <a:t>CipherType</a:t>
            </a:r>
            <a:r>
              <a:rPr lang="en-US" sz="1800" dirty="0"/>
              <a:t>: Stream or Block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 err="1"/>
              <a:t>HashSize</a:t>
            </a:r>
            <a:endParaRPr lang="en-US" sz="1800" b="1" dirty="0"/>
          </a:p>
          <a:p>
            <a:pPr lvl="1">
              <a:spcBef>
                <a:spcPts val="0"/>
              </a:spcBef>
            </a:pPr>
            <a:r>
              <a:rPr lang="en-US" sz="1600" dirty="0"/>
              <a:t>MD5 produces a 128-bit hash (16 bytes)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SHA-1 produces a 160-bit hash (20 bytes)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/>
              <a:t>Key Material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Raw bytes used in generating the write keys (both encryption and MAC)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/>
              <a:t>Initialization Vector Size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Size of block cipher operators.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115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17F58F1E-DC42-5021-E8DF-BE390615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6" y="620688"/>
            <a:ext cx="5025834" cy="62373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56AB1-4A2B-BE3E-ECA7-4135F6292230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399634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Phase –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Server initiates phase2 and send </a:t>
            </a:r>
            <a:r>
              <a:rPr lang="en-US" sz="1800" b="1" dirty="0"/>
              <a:t>certificate</a:t>
            </a:r>
            <a:r>
              <a:rPr lang="en-US" sz="1800" dirty="0"/>
              <a:t> message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certificate: </a:t>
            </a:r>
            <a:r>
              <a:rPr lang="en-US" sz="1800" dirty="0"/>
              <a:t>This message is used by the server to </a:t>
            </a:r>
            <a:r>
              <a:rPr lang="en-US" sz="1800" dirty="0">
                <a:solidFill>
                  <a:srgbClr val="FF0000"/>
                </a:solidFill>
              </a:rPr>
              <a:t>authenticate</a:t>
            </a:r>
            <a:r>
              <a:rPr lang="en-US" sz="1800" dirty="0"/>
              <a:t> itself to the client by sending its </a:t>
            </a:r>
            <a:r>
              <a:rPr lang="en-US" sz="1800" dirty="0">
                <a:solidFill>
                  <a:srgbClr val="FF0000"/>
                </a:solidFill>
              </a:rPr>
              <a:t>public key </a:t>
            </a:r>
            <a:r>
              <a:rPr lang="en-US" sz="1800" dirty="0"/>
              <a:t>in the form of an </a:t>
            </a:r>
            <a:r>
              <a:rPr lang="en-US" sz="1800" dirty="0">
                <a:solidFill>
                  <a:srgbClr val="FF0000"/>
                </a:solidFill>
              </a:rPr>
              <a:t>X.509 certificate</a:t>
            </a:r>
            <a:r>
              <a:rPr lang="en-US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server_key_exchange</a:t>
            </a:r>
            <a:r>
              <a:rPr lang="en-US" sz="1800" b="1" dirty="0"/>
              <a:t>: </a:t>
            </a:r>
            <a:r>
              <a:rPr lang="en-US" sz="1800" dirty="0"/>
              <a:t>sent when required (</a:t>
            </a:r>
            <a:r>
              <a:rPr lang="en-US" sz="1800" dirty="0">
                <a:solidFill>
                  <a:srgbClr val="FF0000"/>
                </a:solidFill>
              </a:rPr>
              <a:t>depending</a:t>
            </a:r>
            <a:r>
              <a:rPr lang="en-US" sz="1800" dirty="0"/>
              <a:t> on the key exchange method). It contains </a:t>
            </a:r>
            <a:r>
              <a:rPr lang="en-US" sz="1800" dirty="0">
                <a:solidFill>
                  <a:srgbClr val="FF0000"/>
                </a:solidFill>
              </a:rPr>
              <a:t>key exchange parameters.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Anonymous Diffie-Helman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Prime number, public key, etc.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certificate_request</a:t>
            </a:r>
            <a:r>
              <a:rPr lang="en-US" sz="1800" b="1" dirty="0"/>
              <a:t>:</a:t>
            </a:r>
            <a:r>
              <a:rPr lang="en-US" sz="1800" dirty="0"/>
              <a:t> server can </a:t>
            </a:r>
            <a:r>
              <a:rPr lang="en-US" sz="1800" dirty="0">
                <a:solidFill>
                  <a:srgbClr val="FF0000"/>
                </a:solidFill>
              </a:rPr>
              <a:t>optionally</a:t>
            </a:r>
            <a:r>
              <a:rPr lang="en-US" sz="1800" dirty="0"/>
              <a:t> request a certificate from the client for </a:t>
            </a:r>
            <a:r>
              <a:rPr lang="en-US" sz="1800" dirty="0">
                <a:solidFill>
                  <a:srgbClr val="FF0000"/>
                </a:solidFill>
              </a:rPr>
              <a:t>client authentication</a:t>
            </a:r>
            <a:r>
              <a:rPr lang="en-US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server_hello</a:t>
            </a:r>
            <a:r>
              <a:rPr lang="en-US" sz="1800" b="1" dirty="0"/>
              <a:t>_ done: </a:t>
            </a:r>
            <a:r>
              <a:rPr lang="en-US" sz="1800" dirty="0"/>
              <a:t>has no parameters, basically indicates the end of server’s hello and associated messages.</a:t>
            </a:r>
          </a:p>
        </p:txBody>
      </p:sp>
    </p:spTree>
    <p:extLst>
      <p:ext uri="{BB962C8B-B14F-4D97-AF65-F5344CB8AC3E}">
        <p14:creationId xmlns:p14="http://schemas.microsoft.com/office/powerpoint/2010/main" val="29260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17F58F1E-DC42-5021-E8DF-BE390615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6" y="620688"/>
            <a:ext cx="5025834" cy="62373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56AB1-4A2B-BE3E-ECA7-4135F6292230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388843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Phase – 3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Client sends </a:t>
            </a:r>
            <a:r>
              <a:rPr lang="en-US" sz="1800" b="1" dirty="0"/>
              <a:t>certificate</a:t>
            </a:r>
            <a:r>
              <a:rPr lang="en-US" sz="1800" dirty="0"/>
              <a:t> if </a:t>
            </a:r>
            <a:r>
              <a:rPr lang="en-US" sz="1800" dirty="0">
                <a:solidFill>
                  <a:srgbClr val="FF0000"/>
                </a:solidFill>
              </a:rPr>
              <a:t>requested</a:t>
            </a:r>
            <a:r>
              <a:rPr lang="en-US" sz="18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Can be used for client authentication.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Certificate Verify:</a:t>
            </a:r>
            <a:r>
              <a:rPr lang="en-US" sz="1800" dirty="0"/>
              <a:t> contains signature (HMAC) of all handshake messages up to this point, ensuring integrity.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Prevents Trudy to modifying the message (deleting strong encryption algorithms).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Proves client possession of its private key.</a:t>
            </a:r>
          </a:p>
          <a:p>
            <a:pPr lvl="1">
              <a:spcBef>
                <a:spcPts val="0"/>
              </a:spcBef>
            </a:pPr>
            <a:r>
              <a:rPr lang="en-US" sz="1400" dirty="0" err="1"/>
              <a:t>ClientPrivateKey</a:t>
            </a:r>
            <a:r>
              <a:rPr lang="en-US" sz="1400" dirty="0"/>
              <a:t>(HMAC(</a:t>
            </a:r>
            <a:r>
              <a:rPr lang="en-US" sz="1400" dirty="0" err="1"/>
              <a:t>all_messages</a:t>
            </a:r>
            <a:r>
              <a:rPr lang="en-US" sz="1400" dirty="0"/>
              <a:t>))=</a:t>
            </a:r>
            <a:r>
              <a:rPr lang="en-US" sz="1400" dirty="0" err="1"/>
              <a:t>ClientPublicKey</a:t>
            </a:r>
            <a:r>
              <a:rPr lang="en-US" sz="1400" dirty="0"/>
              <a:t>(HMAC(</a:t>
            </a:r>
            <a:r>
              <a:rPr lang="en-US" sz="1400" dirty="0" err="1"/>
              <a:t>all_messages</a:t>
            </a:r>
            <a:r>
              <a:rPr lang="en-US" sz="1400" dirty="0"/>
              <a:t>))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HMAC is whatever MAC algorithm client server agreed on cipher suite.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b="1" dirty="0" err="1"/>
              <a:t>Client_Key_Exchange</a:t>
            </a:r>
            <a:r>
              <a:rPr lang="en-US" sz="1800" b="1" dirty="0"/>
              <a:t>: </a:t>
            </a:r>
            <a:r>
              <a:rPr lang="en-US" sz="1800" dirty="0"/>
              <a:t>Similar to </a:t>
            </a:r>
            <a:r>
              <a:rPr lang="en-US" sz="1800" dirty="0" err="1"/>
              <a:t>server_key_exchange</a:t>
            </a:r>
            <a:r>
              <a:rPr lang="en-US" sz="1800" dirty="0"/>
              <a:t> sends key exchange parameters if needed.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Parameters are encrypted using servers private key.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604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17F58F1E-DC42-5021-E8DF-BE390615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46" y="620688"/>
            <a:ext cx="5025834" cy="62373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56AB1-4A2B-BE3E-ECA7-4135F6292230}"/>
              </a:ext>
            </a:extLst>
          </p:cNvPr>
          <p:cNvSpPr txBox="1">
            <a:spLocks/>
          </p:cNvSpPr>
          <p:nvPr/>
        </p:nvSpPr>
        <p:spPr>
          <a:xfrm>
            <a:off x="107504" y="44624"/>
            <a:ext cx="410445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Phase – 4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Change_cipher_spec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1 byte message</a:t>
            </a:r>
            <a:r>
              <a:rPr lang="en-US" sz="1800" dirty="0"/>
              <a:t>, if 0x01 indicates that session's negotiated cipher suite and keys are now </a:t>
            </a:r>
            <a:r>
              <a:rPr lang="en-US" sz="1800" dirty="0">
                <a:solidFill>
                  <a:srgbClr val="FF0000"/>
                </a:solidFill>
              </a:rPr>
              <a:t>active</a:t>
            </a:r>
            <a:r>
              <a:rPr lang="en-US" sz="1800" dirty="0"/>
              <a:t>. All subsequent messages will be encrypted and protected using the negotiated cryptographic parameters.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Finished: </a:t>
            </a:r>
            <a:r>
              <a:rPr lang="en-US" sz="1800" dirty="0"/>
              <a:t>both parties take hash of the all messages exchanged in handshake process. Then use agreed </a:t>
            </a:r>
            <a:r>
              <a:rPr lang="en-US" sz="1800" dirty="0">
                <a:solidFill>
                  <a:srgbClr val="FF0000"/>
                </a:solidFill>
              </a:rPr>
              <a:t>session key (Master Key) </a:t>
            </a:r>
            <a:r>
              <a:rPr lang="en-US" sz="1800" dirty="0"/>
              <a:t>to compute HMAC of the hash.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HMAC=agreed MAC algorithm (Master Key, all messages)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74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56AB1-4A2B-BE3E-ECA7-4135F6292230}"/>
              </a:ext>
            </a:extLst>
          </p:cNvPr>
          <p:cNvSpPr txBox="1">
            <a:spLocks/>
          </p:cNvSpPr>
          <p:nvPr/>
        </p:nvSpPr>
        <p:spPr>
          <a:xfrm>
            <a:off x="251520" y="836712"/>
            <a:ext cx="8640960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In </a:t>
            </a:r>
            <a:r>
              <a:rPr lang="en-US" sz="1800" dirty="0" err="1">
                <a:solidFill>
                  <a:srgbClr val="FF0000"/>
                </a:solidFill>
              </a:rPr>
              <a:t>client_key_exchange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rgbClr val="FF0000"/>
                </a:solidFill>
              </a:rPr>
              <a:t>server_key_exchange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messages parties </a:t>
            </a:r>
            <a:r>
              <a:rPr lang="en-US" sz="1800" dirty="0">
                <a:solidFill>
                  <a:srgbClr val="FF0000"/>
                </a:solidFill>
              </a:rPr>
              <a:t>agree</a:t>
            </a:r>
            <a:r>
              <a:rPr lang="en-US" sz="1800" dirty="0"/>
              <a:t> on </a:t>
            </a:r>
            <a:r>
              <a:rPr lang="en-US" sz="1800" dirty="0">
                <a:solidFill>
                  <a:srgbClr val="FF0000"/>
                </a:solidFill>
              </a:rPr>
              <a:t>parameters</a:t>
            </a:r>
            <a:r>
              <a:rPr lang="en-US" sz="1800" dirty="0"/>
              <a:t> of the </a:t>
            </a:r>
            <a:r>
              <a:rPr lang="en-US" sz="1800" dirty="0">
                <a:solidFill>
                  <a:srgbClr val="FF0000"/>
                </a:solidFill>
              </a:rPr>
              <a:t>key exchange algorithm</a:t>
            </a:r>
            <a:r>
              <a:rPr lang="en-US" sz="1800" dirty="0"/>
              <a:t>. Using those parameters both client and server independently generate </a:t>
            </a:r>
            <a:r>
              <a:rPr lang="en-US" sz="1800" dirty="0">
                <a:solidFill>
                  <a:srgbClr val="FF0000"/>
                </a:solidFill>
              </a:rPr>
              <a:t>Master Key, </a:t>
            </a:r>
            <a:r>
              <a:rPr lang="en-US" sz="1800" b="1" dirty="0">
                <a:solidFill>
                  <a:schemeClr val="tx1"/>
                </a:solidFill>
              </a:rPr>
              <a:t>using Pseudo Random Function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Then using the Master Key both client and server generate following keys, again using the </a:t>
            </a:r>
            <a:r>
              <a:rPr lang="en-US" sz="1800" b="1" dirty="0">
                <a:solidFill>
                  <a:schemeClr val="tx1"/>
                </a:solidFill>
              </a:rPr>
              <a:t>Pseudo Random Function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981075" lvl="1" indent="0">
              <a:buNone/>
            </a:pPr>
            <a:r>
              <a:rPr lang="en-US" sz="1800" dirty="0"/>
              <a:t>K</a:t>
            </a:r>
            <a:r>
              <a:rPr lang="en-US" sz="1800" baseline="-25000" dirty="0"/>
              <a:t>c</a:t>
            </a:r>
            <a:r>
              <a:rPr lang="en-US" sz="1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1800" dirty="0"/>
              <a:t>M</a:t>
            </a:r>
            <a:r>
              <a:rPr lang="en-US" sz="1800" baseline="-25000" dirty="0"/>
              <a:t>c</a:t>
            </a:r>
            <a:r>
              <a:rPr lang="en-US" sz="1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1800" dirty="0"/>
              <a:t>K</a:t>
            </a:r>
            <a:r>
              <a:rPr lang="en-US" sz="1800" baseline="-25000" dirty="0"/>
              <a:t>s</a:t>
            </a:r>
            <a:r>
              <a:rPr lang="en-US" sz="1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1800" dirty="0" err="1"/>
              <a:t>M</a:t>
            </a:r>
            <a:r>
              <a:rPr lang="en-US" sz="1800" baseline="-25000" dirty="0" err="1"/>
              <a:t>s</a:t>
            </a:r>
            <a:r>
              <a:rPr lang="en-US" sz="1800" dirty="0"/>
              <a:t> : MAC key for data sent from server to client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two encryption keys </a:t>
            </a:r>
            <a:r>
              <a:rPr lang="en-US" sz="1800" dirty="0"/>
              <a:t>will be used to </a:t>
            </a:r>
            <a:r>
              <a:rPr lang="en-US" sz="1800" dirty="0">
                <a:solidFill>
                  <a:srgbClr val="FF0000"/>
                </a:solidFill>
              </a:rPr>
              <a:t>encrypt data</a:t>
            </a:r>
            <a:r>
              <a:rPr lang="en-US" sz="1800" dirty="0"/>
              <a:t>; the </a:t>
            </a:r>
            <a:r>
              <a:rPr lang="en-US" sz="1800" dirty="0">
                <a:solidFill>
                  <a:srgbClr val="FF0000"/>
                </a:solidFill>
              </a:rPr>
              <a:t>two MAC keys </a:t>
            </a:r>
            <a:r>
              <a:rPr lang="en-US" sz="1800" dirty="0"/>
              <a:t>will be used to </a:t>
            </a:r>
            <a:r>
              <a:rPr lang="en-US" sz="1800" dirty="0">
                <a:solidFill>
                  <a:srgbClr val="FF0000"/>
                </a:solidFill>
              </a:rPr>
              <a:t>verify the integrity</a:t>
            </a:r>
            <a:r>
              <a:rPr lang="en-US" sz="1800" dirty="0"/>
              <a:t> of the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863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26-6517-9B86-379B-F134AC707DDF}"/>
              </a:ext>
            </a:extLst>
          </p:cNvPr>
          <p:cNvSpPr txBox="1">
            <a:spLocks/>
          </p:cNvSpPr>
          <p:nvPr/>
        </p:nvSpPr>
        <p:spPr>
          <a:xfrm>
            <a:off x="5428" y="116632"/>
            <a:ext cx="8640960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Pseudo Random Function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5" name="Picture 4" descr="A diagram of a secret code&#10;&#10;Description automatically generated">
            <a:extLst>
              <a:ext uri="{FF2B5EF4-FFF2-40B4-BE49-F238E27FC236}">
                <a16:creationId xmlns:a16="http://schemas.microsoft.com/office/drawing/2014/main" id="{0D5AC2DC-5816-C671-2D0E-22FAC0FC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73" y="1196752"/>
            <a:ext cx="4942847" cy="4896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1ED5B-29B4-C85A-60D8-5E33AA838015}"/>
              </a:ext>
            </a:extLst>
          </p:cNvPr>
          <p:cNvSpPr txBox="1"/>
          <p:nvPr/>
        </p:nvSpPr>
        <p:spPr>
          <a:xfrm>
            <a:off x="0" y="620688"/>
            <a:ext cx="9270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master_secret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PRF(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pre_master_secret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“master secret”,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ClientHello.random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||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ServerHello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.random)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C7796-F1EA-8283-AD76-58C53548EF50}"/>
              </a:ext>
            </a:extLst>
          </p:cNvPr>
          <p:cNvSpPr txBox="1"/>
          <p:nvPr/>
        </p:nvSpPr>
        <p:spPr>
          <a:xfrm>
            <a:off x="27380" y="1124744"/>
            <a:ext cx="4256588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7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re_master_secret</a:t>
            </a:r>
            <a:r>
              <a:rPr lang="en-US" sz="17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exchanged as part of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client_key_exchange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server_key_exchande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If key exchange algorithm is RSA it is value of 48 byte.</a:t>
            </a:r>
          </a:p>
          <a:p>
            <a:endParaRPr lang="en-US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ClientHello.random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7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ServerHello</a:t>
            </a:r>
            <a:r>
              <a:rPr lang="en-US" sz="17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.random: 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random values exchanged in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client_hello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server_hello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|| means we combine them.</a:t>
            </a:r>
          </a:p>
          <a:p>
            <a:endParaRPr lang="en-US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”master secret” is a just a label. 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combination of 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ClientHello.random</a:t>
            </a:r>
            <a:endParaRPr lang="en-US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ServerHello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.random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HMAC=agreed MAC algorithm (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pre_master_secret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Seed)</a:t>
            </a:r>
          </a:p>
          <a:p>
            <a:pPr>
              <a:spcBef>
                <a:spcPts val="0"/>
              </a:spcBef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7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C3C13DB7-B69E-25B8-6AA9-369D0F27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96850"/>
            <a:ext cx="54483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26-6517-9B86-379B-F134AC707DDF}"/>
              </a:ext>
            </a:extLst>
          </p:cNvPr>
          <p:cNvSpPr txBox="1">
            <a:spLocks/>
          </p:cNvSpPr>
          <p:nvPr/>
        </p:nvSpPr>
        <p:spPr>
          <a:xfrm>
            <a:off x="5428" y="116632"/>
            <a:ext cx="8640960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Pseudo Random Function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5" name="Picture 4" descr="A diagram of a secret code&#10;&#10;Description automatically generated">
            <a:extLst>
              <a:ext uri="{FF2B5EF4-FFF2-40B4-BE49-F238E27FC236}">
                <a16:creationId xmlns:a16="http://schemas.microsoft.com/office/drawing/2014/main" id="{0D5AC2DC-5816-C671-2D0E-22FAC0FC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73" y="1196752"/>
            <a:ext cx="4942847" cy="4896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1ED5B-29B4-C85A-60D8-5E33AA838015}"/>
              </a:ext>
            </a:extLst>
          </p:cNvPr>
          <p:cNvSpPr txBox="1"/>
          <p:nvPr/>
        </p:nvSpPr>
        <p:spPr>
          <a:xfrm>
            <a:off x="-36512" y="593249"/>
            <a:ext cx="93823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ecret_of_size_Total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PRF(</a:t>
            </a:r>
            <a:r>
              <a:rPr lang="en-US" sz="17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master_secret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“key expansion”,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ClientHello.random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|| </a:t>
            </a:r>
            <a:r>
              <a:rPr lang="en-US" sz="17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ServerHello</a:t>
            </a:r>
            <a:r>
              <a:rPr lang="en-US" sz="17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.random)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7403F-4334-E3E3-D248-1F09C9655C73}"/>
              </a:ext>
            </a:extLst>
          </p:cNvPr>
          <p:cNvSpPr txBox="1"/>
          <p:nvPr/>
        </p:nvSpPr>
        <p:spPr>
          <a:xfrm>
            <a:off x="-864845" y="1371692"/>
            <a:ext cx="494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1075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have size of X bytes</a:t>
            </a:r>
          </a:p>
          <a:p>
            <a:pPr marL="981075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both have size of Y bytes</a:t>
            </a:r>
          </a:p>
          <a:p>
            <a:pPr marL="981075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1075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we generate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ecret_of_size_Total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2*X+2*Y </a:t>
            </a:r>
          </a:p>
          <a:p>
            <a:pPr marL="981075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1075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split it into X X Y Y which will correspond to Kc, Ks, Mc, Ms.</a:t>
            </a:r>
          </a:p>
          <a:p>
            <a:pPr marL="981075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1075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as a result of last iteration in PRF we have let’s say 2*X+2*Y + Z bytes, the Z bytes are ignored. </a:t>
            </a:r>
          </a:p>
          <a:p>
            <a:pPr marL="981075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9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Record Protocol</a:t>
            </a:r>
            <a:endParaRPr lang="en-AU" dirty="0"/>
          </a:p>
        </p:txBody>
      </p:sp>
      <p:pic>
        <p:nvPicPr>
          <p:cNvPr id="6" name="Picture 5" descr="A diagram of a computer process&#10;&#10;Description automatically generated with medium confidence">
            <a:extLst>
              <a:ext uri="{FF2B5EF4-FFF2-40B4-BE49-F238E27FC236}">
                <a16:creationId xmlns:a16="http://schemas.microsoft.com/office/drawing/2014/main" id="{549E9CB7-FDC8-AECE-35BB-418AE124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95712"/>
            <a:ext cx="45212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DBEFB-4FA0-BE83-218C-B729604B3818}"/>
              </a:ext>
            </a:extLst>
          </p:cNvPr>
          <p:cNvSpPr txBox="1"/>
          <p:nvPr/>
        </p:nvSpPr>
        <p:spPr>
          <a:xfrm>
            <a:off x="-252536" y="2780928"/>
            <a:ext cx="452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9625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75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A9B819-C00C-6F97-47DE-E44F3E1B663C}"/>
              </a:ext>
            </a:extLst>
          </p:cNvPr>
          <p:cNvSpPr txBox="1">
            <a:spLocks/>
          </p:cNvSpPr>
          <p:nvPr/>
        </p:nvSpPr>
        <p:spPr>
          <a:xfrm>
            <a:off x="179512" y="1650999"/>
            <a:ext cx="87053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TLS Record Protocol </a:t>
            </a:r>
            <a:r>
              <a:rPr lang="en-US" sz="1800" dirty="0"/>
              <a:t>provides </a:t>
            </a:r>
            <a:r>
              <a:rPr lang="en-US" sz="1800" dirty="0">
                <a:solidFill>
                  <a:srgbClr val="FF0000"/>
                </a:solidFill>
              </a:rPr>
              <a:t>Confidentiality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Message Integrity </a:t>
            </a:r>
            <a:r>
              <a:rPr lang="en-US" sz="1800" dirty="0"/>
              <a:t>using the 4 keys derived in TLS Handshake.</a:t>
            </a:r>
            <a:r>
              <a:rPr lang="en-US" sz="1800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dirty="0"/>
              <a:t>Takes an application message to be transmitted, </a:t>
            </a:r>
            <a:r>
              <a:rPr lang="en-US" sz="1800" dirty="0">
                <a:solidFill>
                  <a:srgbClr val="FF0000"/>
                </a:solidFill>
              </a:rPr>
              <a:t>fragments the data </a:t>
            </a:r>
            <a:r>
              <a:rPr lang="en-US" sz="1800" dirty="0"/>
              <a:t>into manageable blocks, </a:t>
            </a:r>
            <a:r>
              <a:rPr lang="en-US" sz="1800" dirty="0">
                <a:solidFill>
                  <a:srgbClr val="FF0000"/>
                </a:solidFill>
              </a:rPr>
              <a:t>optionally compresses the data</a:t>
            </a:r>
            <a:r>
              <a:rPr lang="en-US" sz="1800" dirty="0"/>
              <a:t>, applies a </a:t>
            </a:r>
            <a:r>
              <a:rPr lang="en-US" sz="1800" dirty="0">
                <a:solidFill>
                  <a:srgbClr val="FF0000"/>
                </a:solidFill>
              </a:rPr>
              <a:t>MAC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encrypts</a:t>
            </a:r>
            <a:r>
              <a:rPr lang="en-US" sz="1800" dirty="0"/>
              <a:t>, adds a </a:t>
            </a:r>
            <a:r>
              <a:rPr lang="en-US" sz="1800" dirty="0">
                <a:solidFill>
                  <a:srgbClr val="FF0000"/>
                </a:solidFill>
              </a:rPr>
              <a:t>header</a:t>
            </a:r>
            <a:r>
              <a:rPr lang="en-US" sz="1800" dirty="0"/>
              <a:t>, and transmits the resulting unit in a </a:t>
            </a:r>
            <a:r>
              <a:rPr lang="en-US" sz="1800" dirty="0">
                <a:solidFill>
                  <a:srgbClr val="FF0000"/>
                </a:solidFill>
              </a:rPr>
              <a:t>TCP segment</a:t>
            </a:r>
            <a:r>
              <a:rPr lang="en-US" sz="1800" dirty="0"/>
              <a:t>. Received data are decrypted, verified, decompressed, and reassembled before being delivered to higher-level users.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65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Record Protocol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BEFB-4FA0-BE83-218C-B729604B3818}"/>
              </a:ext>
            </a:extLst>
          </p:cNvPr>
          <p:cNvSpPr txBox="1"/>
          <p:nvPr/>
        </p:nvSpPr>
        <p:spPr>
          <a:xfrm>
            <a:off x="-252536" y="2780928"/>
            <a:ext cx="452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9625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75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978DCC49-94C9-8C47-F94E-2D04E12D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05" y="1724352"/>
            <a:ext cx="6147834" cy="33842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769A51-C8EC-74D9-4B89-DFD2A7ADCC13}"/>
              </a:ext>
            </a:extLst>
          </p:cNvPr>
          <p:cNvSpPr txBox="1">
            <a:spLocks/>
          </p:cNvSpPr>
          <p:nvPr/>
        </p:nvSpPr>
        <p:spPr>
          <a:xfrm>
            <a:off x="445500" y="1700808"/>
            <a:ext cx="87053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HMAC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2410A2-D068-EC85-82D3-5B4714879230}"/>
              </a:ext>
            </a:extLst>
          </p:cNvPr>
          <p:cNvSpPr txBox="1">
            <a:spLocks/>
          </p:cNvSpPr>
          <p:nvPr/>
        </p:nvSpPr>
        <p:spPr>
          <a:xfrm>
            <a:off x="219342" y="5661248"/>
            <a:ext cx="87053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Next, the </a:t>
            </a:r>
            <a:r>
              <a:rPr lang="en-US" sz="1800" dirty="0">
                <a:solidFill>
                  <a:srgbClr val="FF0000"/>
                </a:solidFill>
              </a:rPr>
              <a:t>compressed message </a:t>
            </a:r>
            <a:r>
              <a:rPr lang="en-US" sz="1800" dirty="0"/>
              <a:t>plus the </a:t>
            </a:r>
            <a:r>
              <a:rPr lang="en-US" sz="1800" dirty="0">
                <a:solidFill>
                  <a:srgbClr val="FF0000"/>
                </a:solidFill>
              </a:rPr>
              <a:t>MAC</a:t>
            </a:r>
            <a:r>
              <a:rPr lang="en-US" sz="1800" dirty="0"/>
              <a:t> are </a:t>
            </a:r>
            <a:r>
              <a:rPr lang="en-US" sz="1800" dirty="0">
                <a:solidFill>
                  <a:srgbClr val="FF0000"/>
                </a:solidFill>
              </a:rPr>
              <a:t>encrypted</a:t>
            </a:r>
            <a:r>
              <a:rPr lang="en-US" sz="1800" dirty="0"/>
              <a:t> using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188749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Record Protocol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DBEFB-4FA0-BE83-218C-B729604B3818}"/>
              </a:ext>
            </a:extLst>
          </p:cNvPr>
          <p:cNvSpPr txBox="1"/>
          <p:nvPr/>
        </p:nvSpPr>
        <p:spPr>
          <a:xfrm>
            <a:off x="-252536" y="2780928"/>
            <a:ext cx="452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9625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75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769A51-C8EC-74D9-4B89-DFD2A7ADCC13}"/>
              </a:ext>
            </a:extLst>
          </p:cNvPr>
          <p:cNvSpPr txBox="1">
            <a:spLocks/>
          </p:cNvSpPr>
          <p:nvPr/>
        </p:nvSpPr>
        <p:spPr>
          <a:xfrm>
            <a:off x="445500" y="1700808"/>
            <a:ext cx="87053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TLS Header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2410A2-D068-EC85-82D3-5B4714879230}"/>
              </a:ext>
            </a:extLst>
          </p:cNvPr>
          <p:cNvSpPr txBox="1">
            <a:spLocks/>
          </p:cNvSpPr>
          <p:nvPr/>
        </p:nvSpPr>
        <p:spPr>
          <a:xfrm>
            <a:off x="179512" y="2132856"/>
            <a:ext cx="5789488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/>
              <a:t>Content Type (8 bits)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Handshake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Change_cipher_spec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dirty="0"/>
              <a:t>Alert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Application_data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b="1" dirty="0"/>
              <a:t>Major Version (8 bits):</a:t>
            </a:r>
            <a:r>
              <a:rPr lang="en-US" sz="1800" dirty="0"/>
              <a:t> Indicates major version of TLS in use (TLSv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.0, TLSv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.0, </a:t>
            </a:r>
            <a:r>
              <a:rPr lang="en-US" sz="1800" dirty="0" err="1"/>
              <a:t>etc</a:t>
            </a:r>
            <a:r>
              <a:rPr lang="en-US" sz="1800" dirty="0"/>
              <a:t>) 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Minor Version (8 bits)</a:t>
            </a:r>
            <a:r>
              <a:rPr lang="en-US" sz="1800" dirty="0"/>
              <a:t>: Indicates minor version in use (TLSv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/>
              <a:t>.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, TLSv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/>
              <a:t>.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).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Compressed Length (16 bits):</a:t>
            </a:r>
            <a:r>
              <a:rPr lang="en-US" sz="1800" dirty="0"/>
              <a:t> The length in bytes of the plaintext fragment (or compressed fragment if compression is used). </a:t>
            </a:r>
          </a:p>
        </p:txBody>
      </p:sp>
      <p:pic>
        <p:nvPicPr>
          <p:cNvPr id="6" name="Picture 5" descr="A diagram of a type of type&#10;&#10;Description automatically generated">
            <a:extLst>
              <a:ext uri="{FF2B5EF4-FFF2-40B4-BE49-F238E27FC236}">
                <a16:creationId xmlns:a16="http://schemas.microsoft.com/office/drawing/2014/main" id="{CB7FD97E-ED9F-DEA7-8EAB-9AA37C3B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936" y="3104093"/>
            <a:ext cx="3175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5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32967B9A-5D43-47E1-29AD-1D3839A0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57" y="120686"/>
            <a:ext cx="5025834" cy="62373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7097ECB-102A-F9C3-2F78-C110AA214478}"/>
              </a:ext>
            </a:extLst>
          </p:cNvPr>
          <p:cNvSpPr/>
          <p:nvPr/>
        </p:nvSpPr>
        <p:spPr>
          <a:xfrm rot="615310">
            <a:off x="5148064" y="4005064"/>
            <a:ext cx="1512168" cy="360040"/>
          </a:xfrm>
          <a:prstGeom prst="ellips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3DFF31-36E2-62BF-6E35-99EE5C09C9FB}"/>
              </a:ext>
            </a:extLst>
          </p:cNvPr>
          <p:cNvSpPr/>
          <p:nvPr/>
        </p:nvSpPr>
        <p:spPr>
          <a:xfrm rot="20935979">
            <a:off x="5240042" y="4730093"/>
            <a:ext cx="1512168" cy="360040"/>
          </a:xfrm>
          <a:prstGeom prst="ellipse">
            <a:avLst/>
          </a:prstGeom>
          <a:noFill/>
          <a:ln>
            <a:solidFill>
              <a:srgbClr val="FF0000">
                <a:alpha val="7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F7710-8B02-0518-B344-87FDFF89FEB9}"/>
              </a:ext>
            </a:extLst>
          </p:cNvPr>
          <p:cNvSpPr txBox="1">
            <a:spLocks/>
          </p:cNvSpPr>
          <p:nvPr/>
        </p:nvSpPr>
        <p:spPr>
          <a:xfrm>
            <a:off x="107504" y="298880"/>
            <a:ext cx="3593244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/>
              <a:t>Content Type (8 bits)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Handshake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solidFill>
                  <a:srgbClr val="FF0000"/>
                </a:solidFill>
              </a:rPr>
              <a:t>Change_cipher_spec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/>
              <a:t>Alert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Application_data</a:t>
            </a: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r>
              <a:rPr lang="en-US" sz="2000" b="1" dirty="0" err="1"/>
              <a:t>Change_cipher_spec</a:t>
            </a:r>
            <a:r>
              <a:rPr lang="en-US" sz="2000" b="1" dirty="0"/>
              <a:t>:</a:t>
            </a:r>
            <a:r>
              <a:rPr lang="en-US" sz="2000" dirty="0"/>
              <a:t> 1 byte message, if 0x01 indicates that session's negotiated cipher suite and keys are now active.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r>
              <a:rPr lang="en-US" sz="2000" b="1" dirty="0" err="1"/>
              <a:t>Application_data</a:t>
            </a:r>
            <a:r>
              <a:rPr lang="en-US" sz="2000" b="1" dirty="0"/>
              <a:t>:</a:t>
            </a:r>
            <a:r>
              <a:rPr lang="en-US" sz="2000" dirty="0"/>
              <a:t> indicates everything is working as expected and we are sending data to upper layer protocol (application layer protocol - HTTP)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0704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F7710-8B02-0518-B344-87FDFF89FEB9}"/>
              </a:ext>
            </a:extLst>
          </p:cNvPr>
          <p:cNvSpPr txBox="1">
            <a:spLocks/>
          </p:cNvSpPr>
          <p:nvPr/>
        </p:nvSpPr>
        <p:spPr>
          <a:xfrm>
            <a:off x="107504" y="332656"/>
            <a:ext cx="892899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b="1" dirty="0"/>
              <a:t>Content Type (8 bits)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Handshake</a:t>
            </a:r>
          </a:p>
          <a:p>
            <a:pPr lvl="1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</a:rPr>
              <a:t>Change_cipher_spec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Alert</a:t>
            </a:r>
          </a:p>
          <a:p>
            <a:pPr lvl="1">
              <a:spcBef>
                <a:spcPts val="0"/>
              </a:spcBef>
            </a:pPr>
            <a:r>
              <a:rPr lang="en-US" sz="2000" dirty="0" err="1"/>
              <a:t>Application_data</a:t>
            </a: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The Alert is used to convey TLS-related alerts to the peer entity.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Each message in this protocol consists of </a:t>
            </a:r>
            <a:r>
              <a:rPr lang="en-US" sz="2000" dirty="0">
                <a:solidFill>
                  <a:srgbClr val="FF0000"/>
                </a:solidFill>
              </a:rPr>
              <a:t>two bytes</a:t>
            </a:r>
            <a:r>
              <a:rPr lang="en-US" sz="2000" dirty="0"/>
              <a:t>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first byte </a:t>
            </a:r>
            <a:r>
              <a:rPr lang="en-US" sz="1800" dirty="0"/>
              <a:t>is either </a:t>
            </a:r>
            <a:r>
              <a:rPr lang="en-US" sz="1800" dirty="0">
                <a:solidFill>
                  <a:srgbClr val="FF0000"/>
                </a:solidFill>
              </a:rPr>
              <a:t>warning (1) or fatal (2) </a:t>
            </a:r>
            <a:r>
              <a:rPr lang="en-US" sz="1800" dirty="0"/>
              <a:t>to convey the severity of the message. 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If the level is fatal, </a:t>
            </a:r>
            <a:r>
              <a:rPr lang="en-US" sz="1800" dirty="0">
                <a:solidFill>
                  <a:srgbClr val="FF0000"/>
                </a:solidFill>
              </a:rPr>
              <a:t>TLS immediately terminates the connection</a:t>
            </a:r>
            <a:r>
              <a:rPr lang="en-US" sz="1800" dirty="0"/>
              <a:t>. Other connections on the same session </a:t>
            </a:r>
            <a:r>
              <a:rPr lang="en-US" sz="1800" dirty="0">
                <a:solidFill>
                  <a:srgbClr val="FF0000"/>
                </a:solidFill>
              </a:rPr>
              <a:t>may continue</a:t>
            </a:r>
            <a:r>
              <a:rPr lang="en-US" sz="1800" dirty="0"/>
              <a:t>, but </a:t>
            </a:r>
            <a:r>
              <a:rPr lang="en-US" sz="1800" dirty="0">
                <a:solidFill>
                  <a:srgbClr val="FF0000"/>
                </a:solidFill>
              </a:rPr>
              <a:t>no new connections </a:t>
            </a:r>
            <a:r>
              <a:rPr lang="en-US" sz="1800" dirty="0"/>
              <a:t>on this session may be established.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second byte </a:t>
            </a:r>
            <a:r>
              <a:rPr lang="en-US" sz="1800" dirty="0"/>
              <a:t>contains a code that indicates the specific alert.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Examples: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Fatal - </a:t>
            </a:r>
            <a:r>
              <a:rPr lang="en-US" sz="1800" b="1" dirty="0" err="1"/>
              <a:t>bad_record_mac</a:t>
            </a:r>
            <a:r>
              <a:rPr lang="en-US" sz="1800" b="1" dirty="0"/>
              <a:t> </a:t>
            </a:r>
            <a:r>
              <a:rPr lang="en-US" sz="1800" dirty="0"/>
              <a:t>(an incorrect MAC was received)	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Fatal - </a:t>
            </a:r>
            <a:r>
              <a:rPr lang="en-US" sz="1800" b="1" dirty="0" err="1"/>
              <a:t>handshake_failure</a:t>
            </a:r>
            <a:r>
              <a:rPr lang="en-US" sz="1800" b="1" dirty="0"/>
              <a:t> </a:t>
            </a:r>
            <a:r>
              <a:rPr lang="en-US" sz="1800" dirty="0"/>
              <a:t>(sender was unable to negotiate an acceptable set of security parameters given the options available). </a:t>
            </a:r>
          </a:p>
          <a:p>
            <a:pPr lvl="3">
              <a:spcBef>
                <a:spcPts val="0"/>
              </a:spcBef>
            </a:pPr>
            <a:r>
              <a:rPr lang="en-US" sz="1800" dirty="0"/>
              <a:t>Warning - </a:t>
            </a:r>
            <a:r>
              <a:rPr lang="en-US" sz="1800" b="1" dirty="0" err="1"/>
              <a:t>unsupported_certificate</a:t>
            </a:r>
            <a:r>
              <a:rPr lang="en-US" sz="1800" b="1" dirty="0"/>
              <a:t> </a:t>
            </a:r>
            <a:r>
              <a:rPr lang="en-US" sz="1800" dirty="0"/>
              <a:t>(the type of the received certificate is not supported).</a:t>
            </a:r>
          </a:p>
          <a:p>
            <a:r>
              <a:rPr lang="en-US" sz="2000" dirty="0"/>
              <a:t>TLS:  RFC 5246 </a:t>
            </a:r>
            <a:r>
              <a:rPr lang="en-US" sz="1800" dirty="0">
                <a:hlinkClick r:id="rId2"/>
              </a:rPr>
              <a:t>https://datatracker.ietf.org/doc/html/rfc5246</a:t>
            </a:r>
            <a:endParaRPr lang="en-US" sz="1800" dirty="0"/>
          </a:p>
          <a:p>
            <a:pPr marL="349250" lvl="1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3" name="Picture 2" descr="A close-up of a brown rectangular object&#10;&#10;Description automatically generated">
            <a:extLst>
              <a:ext uri="{FF2B5EF4-FFF2-40B4-BE49-F238E27FC236}">
                <a16:creationId xmlns:a16="http://schemas.microsoft.com/office/drawing/2014/main" id="{4F9D4706-80DA-40DB-5E7B-25AA5617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94" y="620688"/>
            <a:ext cx="1314948" cy="8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85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5F552A-EDFA-E02B-6CD2-184FCB00C219}"/>
              </a:ext>
            </a:extLst>
          </p:cNvPr>
          <p:cNvSpPr txBox="1">
            <a:spLocks/>
          </p:cNvSpPr>
          <p:nvPr/>
        </p:nvSpPr>
        <p:spPr>
          <a:xfrm>
            <a:off x="-324544" y="2852936"/>
            <a:ext cx="7570787" cy="1412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r>
              <a:rPr lang="en-US"/>
              <a:t>SECURE SHELL (SSH)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0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SHELL (SSH)</a:t>
            </a:r>
          </a:p>
        </p:txBody>
      </p:sp>
      <p:pic>
        <p:nvPicPr>
          <p:cNvPr id="8" name="Picture 7" descr="A diagram of a server&#10;&#10;Description automatically generated with medium confidence">
            <a:extLst>
              <a:ext uri="{FF2B5EF4-FFF2-40B4-BE49-F238E27FC236}">
                <a16:creationId xmlns:a16="http://schemas.microsoft.com/office/drawing/2014/main" id="{5C758BA3-CFCF-E7E1-B5F0-6E91DC03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80928"/>
            <a:ext cx="3657600" cy="3683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29478A-9852-E96E-0F56-9BB321939904}"/>
              </a:ext>
            </a:extLst>
          </p:cNvPr>
          <p:cNvSpPr txBox="1">
            <a:spLocks/>
          </p:cNvSpPr>
          <p:nvPr/>
        </p:nvSpPr>
        <p:spPr>
          <a:xfrm>
            <a:off x="107504" y="1916832"/>
            <a:ext cx="8928992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/>
              <a:t>SSH is organized as </a:t>
            </a:r>
            <a:r>
              <a:rPr lang="en-US" sz="2000" b="1" dirty="0"/>
              <a:t>three protocols </a:t>
            </a:r>
            <a:r>
              <a:rPr lang="en-US" sz="2000" dirty="0"/>
              <a:t>that typically run on top of TCP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Transport Layer Protocol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User Authentication Protocol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Connection Protocol</a:t>
            </a:r>
          </a:p>
        </p:txBody>
      </p:sp>
    </p:spTree>
    <p:extLst>
      <p:ext uri="{BB962C8B-B14F-4D97-AF65-F5344CB8AC3E}">
        <p14:creationId xmlns:p14="http://schemas.microsoft.com/office/powerpoint/2010/main" val="120848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9846A519-A1EC-3FF1-6E70-B317F588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" y="2579825"/>
            <a:ext cx="3528392" cy="42781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5F923-8BA7-B536-11C8-E6D6F1320D4E}"/>
              </a:ext>
            </a:extLst>
          </p:cNvPr>
          <p:cNvSpPr txBox="1">
            <a:spLocks/>
          </p:cNvSpPr>
          <p:nvPr/>
        </p:nvSpPr>
        <p:spPr>
          <a:xfrm>
            <a:off x="86144" y="0"/>
            <a:ext cx="4291190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- Transport Layer Protocol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400" dirty="0"/>
              <a:t>Initially TCP connection is established which is separate from SSH Transport Layer Protocol.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Then set of packets are exchanged 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SSH-</a:t>
            </a:r>
            <a:r>
              <a:rPr lang="en-US" sz="1400" dirty="0" err="1"/>
              <a:t>protoversion</a:t>
            </a:r>
            <a:r>
              <a:rPr lang="en-US" sz="1400" dirty="0"/>
              <a:t>-</a:t>
            </a:r>
            <a:r>
              <a:rPr lang="en-US" sz="1400" dirty="0" err="1"/>
              <a:t>softwareversion</a:t>
            </a:r>
            <a:endParaRPr lang="en-US" sz="1400" dirty="0"/>
          </a:p>
          <a:p>
            <a:pPr lvl="1">
              <a:spcBef>
                <a:spcPts val="0"/>
              </a:spcBef>
            </a:pPr>
            <a:r>
              <a:rPr lang="en-US" sz="1400" dirty="0"/>
              <a:t>SSH_MSG_KEXINIT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Once the connection is established, the client and server exchange data, referred to as packets, in the </a:t>
            </a:r>
            <a:r>
              <a:rPr lang="en-US" sz="1400" dirty="0">
                <a:solidFill>
                  <a:srgbClr val="FF0000"/>
                </a:solidFill>
              </a:rPr>
              <a:t>data field of a TCP segment</a:t>
            </a:r>
            <a:r>
              <a:rPr lang="en-US" sz="1400" dirty="0"/>
              <a:t>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pic>
        <p:nvPicPr>
          <p:cNvPr id="7" name="Picture 6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73A6407F-8292-90FE-829F-7D556DE92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3" y="3448154"/>
            <a:ext cx="3172447" cy="33585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A04B2-B600-5842-18BD-7133904CE039}"/>
              </a:ext>
            </a:extLst>
          </p:cNvPr>
          <p:cNvCxnSpPr/>
          <p:nvPr/>
        </p:nvCxnSpPr>
        <p:spPr>
          <a:xfrm>
            <a:off x="428396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B9FD9C-560E-D2D5-63B9-157529CBA056}"/>
              </a:ext>
            </a:extLst>
          </p:cNvPr>
          <p:cNvSpPr txBox="1">
            <a:spLocks/>
          </p:cNvSpPr>
          <p:nvPr/>
        </p:nvSpPr>
        <p:spPr>
          <a:xfrm>
            <a:off x="4377336" y="0"/>
            <a:ext cx="4875184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- Transport Layer Protocol Packet Structure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Packet length:</a:t>
            </a:r>
            <a:r>
              <a:rPr lang="en-US" sz="1400" dirty="0"/>
              <a:t> Length of the packet in bytes, </a:t>
            </a:r>
            <a:r>
              <a:rPr lang="en-US" sz="1400" dirty="0">
                <a:solidFill>
                  <a:srgbClr val="FF0000"/>
                </a:solidFill>
              </a:rPr>
              <a:t>not including the packet length and MAC fields.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Padding length:</a:t>
            </a:r>
            <a:r>
              <a:rPr lang="en-US" sz="1400" dirty="0"/>
              <a:t> Length of the random padding field.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Payload: </a:t>
            </a:r>
            <a:r>
              <a:rPr lang="en-US" sz="1400" dirty="0"/>
              <a:t>Useful contents of the packet.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Random padding:</a:t>
            </a:r>
            <a:r>
              <a:rPr lang="en-US" sz="1400" dirty="0"/>
              <a:t> random bytes to make total length (excluding MAC) of the packet a </a:t>
            </a:r>
            <a:r>
              <a:rPr lang="en-US" sz="1400" dirty="0">
                <a:solidFill>
                  <a:srgbClr val="FF0000"/>
                </a:solidFill>
              </a:rPr>
              <a:t>multiply of cipher block size or 8 bytes for a stream cipher.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Message authentication code: </a:t>
            </a:r>
            <a:r>
              <a:rPr lang="en-US" sz="1400" dirty="0"/>
              <a:t>If message authentication has been negotiated, this field contains the MAC value. It is computed over the (</a:t>
            </a:r>
            <a:r>
              <a:rPr lang="en-US" sz="1400" dirty="0" err="1"/>
              <a:t>unecrypted</a:t>
            </a:r>
            <a:r>
              <a:rPr lang="en-US" sz="1400" dirty="0"/>
              <a:t>) entire packet plus a sequence number, excluding the MAC field.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Sequence number: </a:t>
            </a:r>
            <a:r>
              <a:rPr lang="en-US" sz="1400" dirty="0">
                <a:solidFill>
                  <a:srgbClr val="FF0000"/>
                </a:solidFill>
              </a:rPr>
              <a:t>32-bit packet </a:t>
            </a:r>
            <a:r>
              <a:rPr lang="en-US" sz="1400" dirty="0"/>
              <a:t>sequence that is initialized to 0 for the 1st packet and incremented for every packet.</a:t>
            </a:r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881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9846A519-A1EC-3FF1-6E70-B317F588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-30651"/>
            <a:ext cx="3203848" cy="38846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5F923-8BA7-B536-11C8-E6D6F1320D4E}"/>
              </a:ext>
            </a:extLst>
          </p:cNvPr>
          <p:cNvSpPr txBox="1">
            <a:spLocks/>
          </p:cNvSpPr>
          <p:nvPr/>
        </p:nvSpPr>
        <p:spPr>
          <a:xfrm>
            <a:off x="86143" y="0"/>
            <a:ext cx="5779447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- Transport Layer Protocol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Identification string exchange: </a:t>
            </a:r>
            <a:r>
              <a:rPr lang="en-US" sz="1400" dirty="0"/>
              <a:t>it is a string value of the form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SSH-</a:t>
            </a:r>
            <a:r>
              <a:rPr lang="en-US" sz="1200" dirty="0" err="1"/>
              <a:t>protoversion</a:t>
            </a:r>
            <a:r>
              <a:rPr lang="en-US" sz="1200" dirty="0"/>
              <a:t>-</a:t>
            </a:r>
            <a:r>
              <a:rPr lang="en-US" sz="1200" dirty="0" err="1"/>
              <a:t>softwareversion</a:t>
            </a:r>
            <a:r>
              <a:rPr lang="en-US" sz="1200" dirty="0"/>
              <a:t> SP comments CR LF</a:t>
            </a:r>
          </a:p>
          <a:p>
            <a:pPr lvl="1">
              <a:spcBef>
                <a:spcPts val="0"/>
              </a:spcBef>
            </a:pPr>
            <a:r>
              <a:rPr lang="en-US" sz="1200" dirty="0" err="1">
                <a:solidFill>
                  <a:srgbClr val="FF0000"/>
                </a:solidFill>
              </a:rPr>
              <a:t>protoversion</a:t>
            </a:r>
            <a:r>
              <a:rPr lang="en-US" sz="1200" dirty="0"/>
              <a:t>: is a SSH protocol version -&gt; 1.5, 2.0, etc.</a:t>
            </a:r>
          </a:p>
          <a:p>
            <a:pPr lvl="1">
              <a:spcBef>
                <a:spcPts val="0"/>
              </a:spcBef>
            </a:pPr>
            <a:r>
              <a:rPr lang="en-US" sz="1200" dirty="0" err="1">
                <a:solidFill>
                  <a:srgbClr val="FF0000"/>
                </a:solidFill>
              </a:rPr>
              <a:t>softwareversion</a:t>
            </a:r>
            <a:r>
              <a:rPr lang="en-US" sz="1200" dirty="0"/>
              <a:t>: implementation of SSH -&gt; OpenSSH, </a:t>
            </a:r>
            <a:r>
              <a:rPr lang="en-US" sz="1200" dirty="0" err="1"/>
              <a:t>Sun_SSH</a:t>
            </a:r>
            <a:r>
              <a:rPr lang="en-US" sz="1200" dirty="0"/>
              <a:t>, </a:t>
            </a:r>
            <a:r>
              <a:rPr lang="en-US" sz="1200" dirty="0" err="1"/>
              <a:t>etc</a:t>
            </a: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SP</a:t>
            </a:r>
            <a:r>
              <a:rPr lang="en-US" sz="1200" dirty="0"/>
              <a:t>: is a space character -&gt; “ ”, 0x20</a:t>
            </a:r>
          </a:p>
          <a:p>
            <a:pPr lvl="1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Comment</a:t>
            </a:r>
            <a:r>
              <a:rPr lang="en-US" sz="1200" dirty="0"/>
              <a:t>: an optional information about platform -&gt; Ubuntu_20.04, Debian </a:t>
            </a:r>
          </a:p>
          <a:p>
            <a:pPr lvl="1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CR</a:t>
            </a:r>
            <a:r>
              <a:rPr lang="en-US" sz="1200" dirty="0"/>
              <a:t> (Carriage Return) -&gt; 0x0D, used to terminate line along with LF</a:t>
            </a:r>
          </a:p>
          <a:p>
            <a:pPr lvl="1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</a:rPr>
              <a:t>LF</a:t>
            </a:r>
            <a:r>
              <a:rPr lang="en-US" sz="1200" dirty="0"/>
              <a:t> (Line Feed) -&gt; 0x0A, which signals end of the identification string.</a:t>
            </a:r>
          </a:p>
          <a:p>
            <a:pPr lvl="1">
              <a:spcBef>
                <a:spcPts val="0"/>
              </a:spcBef>
            </a:pPr>
            <a:r>
              <a:rPr lang="en-US" sz="1200" b="1" dirty="0"/>
              <a:t>Example:</a:t>
            </a:r>
            <a:r>
              <a:rPr lang="en-US" sz="1200" dirty="0"/>
              <a:t> SSH-2.0-OpenSSH_8.6 Ubuntu-20.04&lt;CR&gt;&lt;LF&gt;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The </a:t>
            </a:r>
            <a:r>
              <a:rPr lang="en-US" sz="1400" b="1" dirty="0"/>
              <a:t>Identification string </a:t>
            </a:r>
            <a:r>
              <a:rPr lang="en-US" sz="1400" dirty="0"/>
              <a:t>might be different for client and server however overall, they should be compatible if they are not compatible then connection will fail. (update needed).</a:t>
            </a:r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 lvl="1">
              <a:spcBef>
                <a:spcPts val="0"/>
              </a:spcBef>
            </a:pPr>
            <a:endParaRPr lang="en-US" sz="1200" dirty="0"/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066355-FBB0-6B9F-1D92-C669C3DEC429}"/>
              </a:ext>
            </a:extLst>
          </p:cNvPr>
          <p:cNvSpPr txBox="1">
            <a:spLocks/>
          </p:cNvSpPr>
          <p:nvPr/>
        </p:nvSpPr>
        <p:spPr>
          <a:xfrm>
            <a:off x="194156" y="3284984"/>
            <a:ext cx="4770827" cy="30882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Algorithm negotiation: </a:t>
            </a:r>
            <a:r>
              <a:rPr lang="en-US" sz="1400" dirty="0"/>
              <a:t>Each side sends an </a:t>
            </a:r>
            <a:r>
              <a:rPr lang="en-US" sz="1400" dirty="0">
                <a:solidFill>
                  <a:srgbClr val="FF0000"/>
                </a:solidFill>
              </a:rPr>
              <a:t>SSH_MSG_KEXINIT </a:t>
            </a:r>
            <a:r>
              <a:rPr lang="en-US" sz="1400" dirty="0"/>
              <a:t>containing </a:t>
            </a:r>
            <a:r>
              <a:rPr lang="en-US" sz="1400" dirty="0">
                <a:solidFill>
                  <a:srgbClr val="FF0000"/>
                </a:solidFill>
              </a:rPr>
              <a:t>lists of supported algorithms </a:t>
            </a:r>
            <a:r>
              <a:rPr lang="en-US" sz="1400" dirty="0"/>
              <a:t>in the </a:t>
            </a:r>
            <a:r>
              <a:rPr lang="en-US" sz="1400" dirty="0">
                <a:solidFill>
                  <a:srgbClr val="FF0000"/>
                </a:solidFill>
              </a:rPr>
              <a:t>order of preference </a:t>
            </a:r>
            <a:r>
              <a:rPr lang="en-US" sz="1400" dirty="0"/>
              <a:t>to the sender.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There is one list for each type of cryptographic algorithm.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The algorithms include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Key exchange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Encryption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MAC algorithm 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Compression algorithm</a:t>
            </a:r>
          </a:p>
        </p:txBody>
      </p:sp>
      <p:pic>
        <p:nvPicPr>
          <p:cNvPr id="6" name="Picture 5" descr="A table with text and numbers&#10;&#10;Description automatically generated">
            <a:extLst>
              <a:ext uri="{FF2B5EF4-FFF2-40B4-BE49-F238E27FC236}">
                <a16:creationId xmlns:a16="http://schemas.microsoft.com/office/drawing/2014/main" id="{2F114D23-C7E8-712E-DEC1-9F87978C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83" y="3702612"/>
            <a:ext cx="4104456" cy="31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/>
              <a:t>Web Security Considerations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772816"/>
            <a:ext cx="8424936" cy="5248275"/>
          </a:xfrm>
        </p:spPr>
        <p:txBody>
          <a:bodyPr>
            <a:noAutofit/>
          </a:bodyPr>
          <a:lstStyle/>
          <a:p>
            <a:r>
              <a:rPr lang="en-US" sz="2000" dirty="0"/>
              <a:t>The World Wide Web is fundamentally a client/server application running over the Internet and TCP/IP</a:t>
            </a:r>
          </a:p>
          <a:p>
            <a:r>
              <a:rPr lang="en-US" sz="2000" dirty="0"/>
              <a:t>Overall</a:t>
            </a:r>
          </a:p>
          <a:p>
            <a:pPr lvl="1"/>
            <a:r>
              <a:rPr lang="en-US" sz="1800" dirty="0"/>
              <a:t>Web </a:t>
            </a:r>
            <a:r>
              <a:rPr lang="en-US" sz="1800" dirty="0">
                <a:solidFill>
                  <a:srgbClr val="FF0000"/>
                </a:solidFill>
              </a:rPr>
              <a:t>servers</a:t>
            </a:r>
            <a:r>
              <a:rPr lang="en-US" sz="1800" dirty="0"/>
              <a:t> are relatively </a:t>
            </a:r>
            <a:r>
              <a:rPr lang="en-US" sz="1800" dirty="0">
                <a:solidFill>
                  <a:srgbClr val="FF0000"/>
                </a:solidFill>
              </a:rPr>
              <a:t>easy to configure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manage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Web </a:t>
            </a:r>
            <a:r>
              <a:rPr lang="en-US" sz="1800" dirty="0">
                <a:solidFill>
                  <a:srgbClr val="FF0000"/>
                </a:solidFill>
              </a:rPr>
              <a:t>content</a:t>
            </a:r>
            <a:r>
              <a:rPr lang="en-US" sz="1800" dirty="0"/>
              <a:t> is increasingly </a:t>
            </a:r>
            <a:r>
              <a:rPr lang="en-US" sz="1800" dirty="0">
                <a:solidFill>
                  <a:srgbClr val="FF0000"/>
                </a:solidFill>
              </a:rPr>
              <a:t>easy to develop</a:t>
            </a:r>
            <a:r>
              <a:rPr lang="en-US" sz="1800" dirty="0"/>
              <a:t>.</a:t>
            </a:r>
          </a:p>
          <a:p>
            <a:r>
              <a:rPr lang="en-US" sz="2000" dirty="0"/>
              <a:t>However</a:t>
            </a:r>
          </a:p>
          <a:p>
            <a:pPr lvl="1"/>
            <a:r>
              <a:rPr lang="en-US" sz="1800" dirty="0"/>
              <a:t>Web server as an entry point to organization's internal network.</a:t>
            </a:r>
          </a:p>
          <a:p>
            <a:pPr lvl="2"/>
            <a:r>
              <a:rPr lang="en-US" sz="1600" dirty="0"/>
              <a:t>SQL injections, remote code execution.</a:t>
            </a:r>
          </a:p>
          <a:p>
            <a:pPr lvl="1"/>
            <a:r>
              <a:rPr lang="en-US" sz="1800" dirty="0"/>
              <a:t>Users are everyday users and do not have technical expertise.</a:t>
            </a:r>
          </a:p>
          <a:p>
            <a:pPr lvl="2"/>
            <a:r>
              <a:rPr lang="en-US" sz="1600" dirty="0"/>
              <a:t>Lack of security awareness. </a:t>
            </a:r>
          </a:p>
          <a:p>
            <a:pPr lvl="3"/>
            <a:r>
              <a:rPr lang="en-US" sz="1600" dirty="0"/>
              <a:t>Phishing attacks, weak passwords, insecure browsing.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730750"/>
            <a:ext cx="2438772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9846A519-A1EC-3FF1-6E70-B317F588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-30651"/>
            <a:ext cx="3203848" cy="38846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5F923-8BA7-B536-11C8-E6D6F1320D4E}"/>
              </a:ext>
            </a:extLst>
          </p:cNvPr>
          <p:cNvSpPr txBox="1">
            <a:spLocks/>
          </p:cNvSpPr>
          <p:nvPr/>
        </p:nvSpPr>
        <p:spPr>
          <a:xfrm>
            <a:off x="86144" y="0"/>
            <a:ext cx="5926016" cy="4289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- Transport Layer Protocol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Key exchange: </a:t>
            </a:r>
            <a:r>
              <a:rPr lang="en-US" sz="1400" dirty="0"/>
              <a:t>This step is different for each type of the key.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It is used to establish shared secret key: </a:t>
            </a:r>
            <a:r>
              <a:rPr lang="en-US" sz="1400" b="1" dirty="0"/>
              <a:t>Master Key </a:t>
            </a:r>
            <a:r>
              <a:rPr lang="en-US" sz="1400" dirty="0"/>
              <a:t>between client and server. Book shows example with Diffie–Hellman.</a:t>
            </a:r>
          </a:p>
          <a:p>
            <a:pPr lvl="1">
              <a:spcBef>
                <a:spcPts val="0"/>
              </a:spcBef>
            </a:pPr>
            <a:r>
              <a:rPr lang="en-US" sz="1000" dirty="0"/>
              <a:t>p: large prime number - publicly known</a:t>
            </a:r>
          </a:p>
          <a:p>
            <a:pPr lvl="1">
              <a:spcBef>
                <a:spcPts val="0"/>
              </a:spcBef>
            </a:pPr>
            <a:r>
              <a:rPr lang="en-US" sz="1000" dirty="0"/>
              <a:t>g: a generator  - publicly known</a:t>
            </a:r>
          </a:p>
          <a:p>
            <a:pPr lvl="1">
              <a:spcBef>
                <a:spcPts val="0"/>
              </a:spcBef>
            </a:pPr>
            <a:r>
              <a:rPr lang="en-US" sz="1000" dirty="0"/>
              <a:t>A- Alice’s private key - private</a:t>
            </a:r>
          </a:p>
          <a:p>
            <a:pPr lvl="1">
              <a:spcBef>
                <a:spcPts val="0"/>
              </a:spcBef>
            </a:pPr>
            <a:r>
              <a:rPr lang="en-US" sz="1000" dirty="0"/>
              <a:t>B-Bob’s private key - private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Alice computes her public key = </a:t>
            </a:r>
            <a:r>
              <a:rPr lang="en-US" sz="1200" dirty="0" err="1"/>
              <a:t>A_public</a:t>
            </a:r>
            <a:r>
              <a:rPr lang="en-US" sz="1200" dirty="0"/>
              <a:t> = </a:t>
            </a:r>
            <a:r>
              <a:rPr lang="en-US" sz="1200" dirty="0" err="1"/>
              <a:t>g^A</a:t>
            </a:r>
            <a:r>
              <a:rPr lang="en-US" sz="1200" dirty="0"/>
              <a:t> mod p</a:t>
            </a:r>
          </a:p>
          <a:p>
            <a:pPr lvl="2">
              <a:spcBef>
                <a:spcPts val="0"/>
              </a:spcBef>
            </a:pPr>
            <a:r>
              <a:rPr lang="en-US" sz="1000" dirty="0"/>
              <a:t>Sends it to Bob</a:t>
            </a:r>
          </a:p>
          <a:p>
            <a:pPr lvl="2">
              <a:spcBef>
                <a:spcPts val="0"/>
              </a:spcBef>
            </a:pPr>
            <a:r>
              <a:rPr lang="en-US" sz="1000" dirty="0"/>
              <a:t>Same is done by Bob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Alice and Bob calculate shared key =&gt; (</a:t>
            </a:r>
            <a:r>
              <a:rPr lang="en-US" sz="1200" dirty="0" err="1"/>
              <a:t>A_public</a:t>
            </a:r>
            <a:r>
              <a:rPr lang="en-US" sz="1200" dirty="0"/>
              <a:t>)^B mod p=(</a:t>
            </a:r>
            <a:r>
              <a:rPr lang="en-US" sz="1200" dirty="0" err="1"/>
              <a:t>B_public</a:t>
            </a:r>
            <a:r>
              <a:rPr lang="en-US" sz="1200" dirty="0"/>
              <a:t>)^A mod p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066355-FBB0-6B9F-1D92-C669C3DEC429}"/>
              </a:ext>
            </a:extLst>
          </p:cNvPr>
          <p:cNvSpPr txBox="1">
            <a:spLocks/>
          </p:cNvSpPr>
          <p:nvPr/>
        </p:nvSpPr>
        <p:spPr>
          <a:xfrm>
            <a:off x="179512" y="3068960"/>
            <a:ext cx="4770827" cy="30882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End of key exchange: </a:t>
            </a:r>
            <a:r>
              <a:rPr lang="en-US" sz="1400" dirty="0"/>
              <a:t>Signaled with SSH_MSG_NEWKEYS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At this point both parties can start using the shared key.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endParaRPr lang="en-US" sz="1200" dirty="0"/>
          </a:p>
        </p:txBody>
      </p:sp>
      <p:pic>
        <p:nvPicPr>
          <p:cNvPr id="3" name="Picture 2" descr="A diagram of a server&#10;&#10;Description automatically generated with medium confidence">
            <a:extLst>
              <a:ext uri="{FF2B5EF4-FFF2-40B4-BE49-F238E27FC236}">
                <a16:creationId xmlns:a16="http://schemas.microsoft.com/office/drawing/2014/main" id="{96A0BD4C-51BC-6FB6-2801-B94110FE4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4149080"/>
            <a:ext cx="2618727" cy="26369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ED3CCD-3E2F-4EFD-C3F6-911F3EAB6D19}"/>
              </a:ext>
            </a:extLst>
          </p:cNvPr>
          <p:cNvSpPr txBox="1">
            <a:spLocks/>
          </p:cNvSpPr>
          <p:nvPr/>
        </p:nvSpPr>
        <p:spPr>
          <a:xfrm>
            <a:off x="82525" y="3993570"/>
            <a:ext cx="6001643" cy="30882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Service request: </a:t>
            </a:r>
            <a:r>
              <a:rPr lang="en-US" sz="1400" dirty="0"/>
              <a:t>The client sends an </a:t>
            </a:r>
            <a:r>
              <a:rPr lang="en-US" sz="1400" b="1" dirty="0"/>
              <a:t>SSH_MSG_SERVICE_ REQUEST </a:t>
            </a:r>
            <a:r>
              <a:rPr lang="en-US" sz="1400" dirty="0"/>
              <a:t>packet to request either the </a:t>
            </a:r>
            <a:r>
              <a:rPr lang="en-US" sz="1400" b="1" dirty="0"/>
              <a:t>User Authentication </a:t>
            </a:r>
            <a:r>
              <a:rPr lang="en-US" sz="1400" dirty="0"/>
              <a:t>or the </a:t>
            </a:r>
            <a:r>
              <a:rPr lang="en-US" sz="1400" b="1" dirty="0"/>
              <a:t>Connection Protocol. 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FF0000"/>
                </a:solidFill>
              </a:rPr>
              <a:t>Subsequent</a:t>
            </a:r>
            <a:r>
              <a:rPr lang="en-US" sz="1400" dirty="0"/>
              <a:t> to this, all data is exchanged as the payload of an SSH Transport Layer packet, </a:t>
            </a:r>
            <a:r>
              <a:rPr lang="en-US" sz="1400" dirty="0">
                <a:solidFill>
                  <a:srgbClr val="FF0000"/>
                </a:solidFill>
              </a:rPr>
              <a:t>protected by encryption and MAC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9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5F923-8BA7-B536-11C8-E6D6F1320D4E}"/>
              </a:ext>
            </a:extLst>
          </p:cNvPr>
          <p:cNvSpPr txBox="1">
            <a:spLocks/>
          </p:cNvSpPr>
          <p:nvPr/>
        </p:nvSpPr>
        <p:spPr>
          <a:xfrm>
            <a:off x="86144" y="1"/>
            <a:ext cx="5926016" cy="15567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– User Authentication</a:t>
            </a: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dirty="0"/>
              <a:t>Three types of messages 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Authentication request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Authentication failure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Authentication success </a:t>
            </a:r>
          </a:p>
          <a:p>
            <a:pPr lvl="1">
              <a:spcBef>
                <a:spcPts val="0"/>
              </a:spcBef>
            </a:pPr>
            <a:endParaRPr lang="en-US" sz="1400" dirty="0"/>
          </a:p>
          <a:p>
            <a:pPr marL="349250" lvl="1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066355-FBB0-6B9F-1D92-C669C3DEC429}"/>
              </a:ext>
            </a:extLst>
          </p:cNvPr>
          <p:cNvSpPr txBox="1">
            <a:spLocks/>
          </p:cNvSpPr>
          <p:nvPr/>
        </p:nvSpPr>
        <p:spPr>
          <a:xfrm>
            <a:off x="5575721" y="96167"/>
            <a:ext cx="3459649" cy="290078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Authentication request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Byte </a:t>
            </a:r>
            <a:r>
              <a:rPr lang="en-US" sz="1400" dirty="0"/>
              <a:t>      SSH_MSG_USERAUTH_REQUEST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(code 50 and value 0x32)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string</a:t>
            </a:r>
            <a:r>
              <a:rPr lang="en-US" sz="1400" dirty="0"/>
              <a:t>     user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string</a:t>
            </a:r>
            <a:r>
              <a:rPr lang="en-US" sz="1400" dirty="0"/>
              <a:t>     service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string</a:t>
            </a:r>
            <a:r>
              <a:rPr lang="en-US" sz="1400" dirty="0"/>
              <a:t>     method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[method-specific fields]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user name:</a:t>
            </a:r>
            <a:r>
              <a:rPr lang="en-US" sz="1400" dirty="0"/>
              <a:t> root, admin, </a:t>
            </a:r>
            <a:r>
              <a:rPr lang="en-US" sz="1400" dirty="0" err="1"/>
              <a:t>bcharyyev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service name:</a:t>
            </a:r>
            <a:r>
              <a:rPr lang="en-US" sz="1400" dirty="0"/>
              <a:t> </a:t>
            </a:r>
            <a:r>
              <a:rPr lang="en-US" sz="1400" dirty="0" err="1"/>
              <a:t>ssh</a:t>
            </a:r>
            <a:r>
              <a:rPr lang="en-US" sz="1400" dirty="0"/>
              <a:t>-connection, sftp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method name: </a:t>
            </a:r>
            <a:r>
              <a:rPr lang="en-US" sz="1400" dirty="0"/>
              <a:t>password, public key</a:t>
            </a: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DCF37A-1311-88E4-9E7C-1755CCAB9DFA}"/>
              </a:ext>
            </a:extLst>
          </p:cNvPr>
          <p:cNvSpPr txBox="1">
            <a:spLocks/>
          </p:cNvSpPr>
          <p:nvPr/>
        </p:nvSpPr>
        <p:spPr>
          <a:xfrm>
            <a:off x="5575720" y="3091272"/>
            <a:ext cx="3459649" cy="249796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Authentication failure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Byte </a:t>
            </a:r>
            <a:r>
              <a:rPr lang="en-US" sz="1400" dirty="0"/>
              <a:t>           SSH_MSG_USERAUTH_FAILURE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(code 51 and value 0x33)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string</a:t>
            </a:r>
            <a:r>
              <a:rPr lang="en-US" sz="1400" dirty="0"/>
              <a:t>         name-list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err="1"/>
              <a:t>boolean</a:t>
            </a:r>
            <a:r>
              <a:rPr lang="en-US" sz="1400" dirty="0"/>
              <a:t>    partial success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name-list:</a:t>
            </a:r>
            <a:r>
              <a:rPr lang="en-US" sz="1400" dirty="0"/>
              <a:t> password, public key</a:t>
            </a: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partial success:</a:t>
            </a:r>
            <a:r>
              <a:rPr lang="en-US" sz="1400" dirty="0"/>
              <a:t> Indicates if any previous authentication attempt succeeded.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endParaRPr lang="en-US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7E3C39-78C5-8CD5-0C95-744C5B326D23}"/>
              </a:ext>
            </a:extLst>
          </p:cNvPr>
          <p:cNvSpPr txBox="1">
            <a:spLocks/>
          </p:cNvSpPr>
          <p:nvPr/>
        </p:nvSpPr>
        <p:spPr>
          <a:xfrm>
            <a:off x="5575720" y="5706960"/>
            <a:ext cx="3459649" cy="100811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Authentication success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Byte </a:t>
            </a:r>
            <a:r>
              <a:rPr lang="en-US" sz="1400" dirty="0"/>
              <a:t>           SSH_MSG_USERAUTH_SUCCESS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(code 52 and value 0x34)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endParaRPr lang="en-US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3EB1D2-55C6-3C05-8D68-F49646FDF117}"/>
              </a:ext>
            </a:extLst>
          </p:cNvPr>
          <p:cNvSpPr txBox="1">
            <a:spLocks/>
          </p:cNvSpPr>
          <p:nvPr/>
        </p:nvSpPr>
        <p:spPr>
          <a:xfrm>
            <a:off x="0" y="1196752"/>
            <a:ext cx="5364088" cy="58559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Message Exchange Steps</a:t>
            </a: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1. Initial Request: </a:t>
            </a:r>
            <a:r>
              <a:rPr lang="en-US" sz="1400" dirty="0"/>
              <a:t>The client sends a SSH_MSG_USERAUTH_REQUEST with the </a:t>
            </a:r>
            <a:r>
              <a:rPr lang="en-US" sz="1400" dirty="0">
                <a:solidFill>
                  <a:srgbClr val="FF0000"/>
                </a:solidFill>
              </a:rPr>
              <a:t>method set to none</a:t>
            </a:r>
            <a:r>
              <a:rPr lang="en-US" sz="1400" dirty="0"/>
              <a:t>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This is essentially a probe to check the validity of the user name.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2. Username Validation:</a:t>
            </a:r>
            <a:r>
              <a:rPr lang="en-US" sz="1400" dirty="0"/>
              <a:t> If the </a:t>
            </a:r>
            <a:r>
              <a:rPr lang="en-US" sz="1400" dirty="0">
                <a:solidFill>
                  <a:srgbClr val="FF0000"/>
                </a:solidFill>
              </a:rPr>
              <a:t>user name is invalid</a:t>
            </a:r>
            <a:r>
              <a:rPr lang="en-US" sz="1400" dirty="0"/>
              <a:t>, the server sends SSH_MSG_USERAUTH_</a:t>
            </a:r>
            <a:r>
              <a:rPr lang="en-US" sz="1400" dirty="0">
                <a:solidFill>
                  <a:srgbClr val="FF0000"/>
                </a:solidFill>
              </a:rPr>
              <a:t>FAILURE</a:t>
            </a:r>
            <a:r>
              <a:rPr lang="en-US" sz="1400" dirty="0"/>
              <a:t> with </a:t>
            </a:r>
            <a:r>
              <a:rPr lang="en-US" sz="1400" dirty="0">
                <a:solidFill>
                  <a:srgbClr val="FF0000"/>
                </a:solidFill>
              </a:rPr>
              <a:t>no methods listed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FF0000"/>
                </a:solidFill>
              </a:rPr>
              <a:t>partial success = false.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If the user name is </a:t>
            </a:r>
            <a:r>
              <a:rPr lang="en-US" sz="1400" dirty="0">
                <a:solidFill>
                  <a:srgbClr val="FF0000"/>
                </a:solidFill>
              </a:rPr>
              <a:t>valid</a:t>
            </a:r>
            <a:r>
              <a:rPr lang="en-US" sz="1400" dirty="0"/>
              <a:t>, the server responds with a SSH_MSG_USERAUTH_</a:t>
            </a:r>
            <a:r>
              <a:rPr lang="en-US" sz="1400" dirty="0">
                <a:solidFill>
                  <a:srgbClr val="FF0000"/>
                </a:solidFill>
              </a:rPr>
              <a:t>FAILURE</a:t>
            </a:r>
            <a:r>
              <a:rPr lang="en-US" sz="1400" dirty="0"/>
              <a:t> listing </a:t>
            </a:r>
            <a:r>
              <a:rPr lang="en-US" sz="1400" dirty="0">
                <a:solidFill>
                  <a:srgbClr val="FF0000"/>
                </a:solidFill>
              </a:rPr>
              <a:t>acceptable authentication methods</a:t>
            </a:r>
            <a:r>
              <a:rPr lang="en-US" sz="14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3. Authentication Method Selection: </a:t>
            </a:r>
            <a:r>
              <a:rPr lang="en-US" sz="1400" dirty="0"/>
              <a:t>The client </a:t>
            </a:r>
            <a:r>
              <a:rPr lang="en-US" sz="1400" dirty="0">
                <a:solidFill>
                  <a:srgbClr val="FF0000"/>
                </a:solidFill>
              </a:rPr>
              <a:t>selects</a:t>
            </a:r>
            <a:r>
              <a:rPr lang="en-US" sz="1400" dirty="0"/>
              <a:t> one of the listed </a:t>
            </a:r>
            <a:r>
              <a:rPr lang="en-US" sz="1400" dirty="0">
                <a:solidFill>
                  <a:srgbClr val="FF0000"/>
                </a:solidFill>
              </a:rPr>
              <a:t>methods</a:t>
            </a:r>
            <a:r>
              <a:rPr lang="en-US" sz="1400" dirty="0"/>
              <a:t> and sends another SSH_MSG_USERAUTH_</a:t>
            </a:r>
            <a:r>
              <a:rPr lang="en-US" sz="1400" dirty="0">
                <a:solidFill>
                  <a:srgbClr val="FF0000"/>
                </a:solidFill>
              </a:rPr>
              <a:t>REQUEST</a:t>
            </a:r>
            <a:r>
              <a:rPr lang="en-US" sz="1400" dirty="0"/>
              <a:t> with the chosen method and its required fields.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4. Method Execution:</a:t>
            </a:r>
            <a:r>
              <a:rPr lang="en-US" sz="1400" dirty="0"/>
              <a:t> The server and client </a:t>
            </a:r>
            <a:r>
              <a:rPr lang="en-US" sz="1400" dirty="0">
                <a:solidFill>
                  <a:srgbClr val="FF0000"/>
                </a:solidFill>
              </a:rPr>
              <a:t>may exchange additional messages</a:t>
            </a:r>
            <a:r>
              <a:rPr lang="en-US" sz="1400" dirty="0"/>
              <a:t> depending on the method (e.g., public key or password verification).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5. Partial Success or Final Success: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If </a:t>
            </a:r>
            <a:r>
              <a:rPr lang="en-US" sz="1400" dirty="0">
                <a:solidFill>
                  <a:srgbClr val="FF0000"/>
                </a:solidFill>
              </a:rPr>
              <a:t>multiple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methods</a:t>
            </a:r>
            <a:r>
              <a:rPr lang="en-US" sz="1400" dirty="0"/>
              <a:t> are </a:t>
            </a:r>
            <a:r>
              <a:rPr lang="en-US" sz="1400" dirty="0">
                <a:solidFill>
                  <a:srgbClr val="FF0000"/>
                </a:solidFill>
              </a:rPr>
              <a:t>required</a:t>
            </a:r>
            <a:r>
              <a:rPr lang="en-US" sz="1400" dirty="0"/>
              <a:t>: On success of one method, the server sends SSH_MSG_USERAUTH_FAILURE </a:t>
            </a:r>
            <a:r>
              <a:rPr lang="en-US" sz="1400" dirty="0">
                <a:solidFill>
                  <a:srgbClr val="FF0000"/>
                </a:solidFill>
              </a:rPr>
              <a:t>with partial success = true.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When all required methods succeed, the server sends SSH_MSG_USERAUTH_</a:t>
            </a:r>
            <a:r>
              <a:rPr lang="en-US" sz="1400" dirty="0">
                <a:solidFill>
                  <a:srgbClr val="FF0000"/>
                </a:solidFill>
              </a:rPr>
              <a:t>SUCCESS</a:t>
            </a:r>
            <a:r>
              <a:rPr lang="en-US" sz="1400" dirty="0"/>
              <a:t>.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22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5F923-8BA7-B536-11C8-E6D6F1320D4E}"/>
              </a:ext>
            </a:extLst>
          </p:cNvPr>
          <p:cNvSpPr txBox="1">
            <a:spLocks/>
          </p:cNvSpPr>
          <p:nvPr/>
        </p:nvSpPr>
        <p:spPr>
          <a:xfrm>
            <a:off x="86144" y="1"/>
            <a:ext cx="5926016" cy="15567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SSH – Connection Protocol</a:t>
            </a:r>
            <a:endParaRPr lang="en-US" sz="1800" b="1" dirty="0"/>
          </a:p>
          <a:p>
            <a:pPr lvl="1">
              <a:spcBef>
                <a:spcPts val="0"/>
              </a:spcBef>
            </a:pPr>
            <a:endParaRPr lang="en-US" sz="1400" dirty="0"/>
          </a:p>
          <a:p>
            <a:pPr marL="349250" lvl="1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3EB1D2-55C6-3C05-8D68-F49646FDF117}"/>
              </a:ext>
            </a:extLst>
          </p:cNvPr>
          <p:cNvSpPr txBox="1">
            <a:spLocks/>
          </p:cNvSpPr>
          <p:nvPr/>
        </p:nvSpPr>
        <p:spPr>
          <a:xfrm>
            <a:off x="179512" y="748861"/>
            <a:ext cx="8604448" cy="58559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/>
              <a:t>In </a:t>
            </a:r>
            <a:r>
              <a:rPr lang="en-US" sz="1600" b="1" dirty="0"/>
              <a:t>SSH Transport Layer Protocol </a:t>
            </a:r>
            <a:r>
              <a:rPr lang="en-US" sz="1600" dirty="0"/>
              <a:t>we established encryption, server authentication, and data integrity, in </a:t>
            </a:r>
            <a:r>
              <a:rPr lang="en-US" sz="1600" b="1" dirty="0"/>
              <a:t>SSH User Authentication Protocol </a:t>
            </a:r>
            <a:r>
              <a:rPr lang="en-US" sz="1600" dirty="0"/>
              <a:t>we authenticated client.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Three packet types </a:t>
            </a:r>
            <a:r>
              <a:rPr lang="en-US" sz="1600" dirty="0"/>
              <a:t>are used.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Note that for given SSH session we can have multiple channels.</a:t>
            </a:r>
          </a:p>
          <a:p>
            <a:pPr lvl="1">
              <a:spcBef>
                <a:spcPts val="0"/>
              </a:spcBef>
            </a:pPr>
            <a:r>
              <a:rPr lang="en-US" sz="1400" b="1" dirty="0"/>
              <a:t>Open Channel:</a:t>
            </a:r>
            <a:r>
              <a:rPr lang="en-US" sz="1400" dirty="0"/>
              <a:t> to open the channel between client and server</a:t>
            </a:r>
          </a:p>
          <a:p>
            <a:pPr lvl="1">
              <a:spcBef>
                <a:spcPts val="0"/>
              </a:spcBef>
            </a:pPr>
            <a:r>
              <a:rPr lang="en-US" sz="1400" b="1" dirty="0"/>
              <a:t>Data Transfer:</a:t>
            </a:r>
            <a:r>
              <a:rPr lang="en-US" sz="1400" dirty="0"/>
              <a:t> to transfer the data</a:t>
            </a:r>
          </a:p>
          <a:p>
            <a:pPr lvl="1">
              <a:spcBef>
                <a:spcPts val="0"/>
              </a:spcBef>
            </a:pPr>
            <a:r>
              <a:rPr lang="en-US" sz="1400" b="1" dirty="0"/>
              <a:t>Close Channel:</a:t>
            </a:r>
            <a:r>
              <a:rPr lang="en-US" sz="1400" dirty="0"/>
              <a:t> to close the channel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 marL="6350" indent="0">
              <a:spcBef>
                <a:spcPts val="0"/>
              </a:spcBef>
              <a:buNone/>
            </a:pPr>
            <a:r>
              <a:rPr lang="en-US" sz="1600" dirty="0"/>
              <a:t>Message header format looks as follows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sz="1400" b="1" dirty="0"/>
              <a:t>Byte</a:t>
            </a:r>
            <a:r>
              <a:rPr lang="en-US" sz="1400" dirty="0"/>
              <a:t>	SSH_MSG_CHANNEL_OPEN		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sz="1400" b="1" dirty="0"/>
              <a:t>String</a:t>
            </a:r>
            <a:r>
              <a:rPr lang="en-US" sz="1400" dirty="0"/>
              <a:t> 	Channel type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sz="1400" b="1" dirty="0"/>
              <a:t>Uint32</a:t>
            </a:r>
            <a:r>
              <a:rPr lang="en-US" sz="1400" dirty="0"/>
              <a:t>	sender channel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sz="1400" b="1" dirty="0"/>
              <a:t>Uint32</a:t>
            </a:r>
            <a:r>
              <a:rPr lang="en-US" sz="1400" dirty="0"/>
              <a:t>	initial window size</a:t>
            </a:r>
          </a:p>
          <a:p>
            <a:pPr marL="349250" lvl="1" indent="0">
              <a:spcBef>
                <a:spcPts val="0"/>
              </a:spcBef>
              <a:buNone/>
            </a:pPr>
            <a:r>
              <a:rPr lang="en-US" sz="1400" b="1" dirty="0"/>
              <a:t>Uint32</a:t>
            </a:r>
            <a:r>
              <a:rPr lang="en-US" sz="1400" dirty="0"/>
              <a:t> 	maximum packet size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  <a:p>
            <a:pPr marL="6350" indent="0">
              <a:spcBef>
                <a:spcPts val="0"/>
              </a:spcBef>
              <a:buNone/>
            </a:pPr>
            <a:r>
              <a:rPr lang="en-US" sz="1600" b="1" dirty="0"/>
              <a:t>Channel type:</a:t>
            </a:r>
            <a:r>
              <a:rPr lang="en-US" sz="1600" dirty="0"/>
              <a:t> Can be </a:t>
            </a:r>
            <a:r>
              <a:rPr lang="en-US" sz="1600" dirty="0">
                <a:solidFill>
                  <a:srgbClr val="FF0000"/>
                </a:solidFill>
              </a:rPr>
              <a:t>session</a:t>
            </a:r>
            <a:r>
              <a:rPr lang="en-US" sz="1600" dirty="0"/>
              <a:t>, x11, Forwarded-TCP/IP Channel, Direct-TCP/IP Channel.</a:t>
            </a:r>
          </a:p>
          <a:p>
            <a:pPr marL="292100" indent="-285750">
              <a:spcBef>
                <a:spcPts val="0"/>
              </a:spcBef>
            </a:pPr>
            <a:r>
              <a:rPr lang="en-US" sz="1600" dirty="0"/>
              <a:t>Session: remote shell, sftp</a:t>
            </a:r>
          </a:p>
          <a:p>
            <a:pPr marL="6350" indent="0">
              <a:spcBef>
                <a:spcPts val="0"/>
              </a:spcBef>
              <a:buNone/>
            </a:pPr>
            <a:endParaRPr lang="en-US" sz="1600" b="1" dirty="0"/>
          </a:p>
          <a:p>
            <a:pPr marL="6350" indent="0">
              <a:spcBef>
                <a:spcPts val="0"/>
              </a:spcBef>
              <a:buNone/>
            </a:pPr>
            <a:r>
              <a:rPr lang="en-US" sz="1600" b="1" dirty="0"/>
              <a:t>Sender Channel:</a:t>
            </a:r>
            <a:r>
              <a:rPr lang="en-US" sz="1600" dirty="0"/>
              <a:t> Locally assigned channel number.</a:t>
            </a:r>
          </a:p>
          <a:p>
            <a:pPr marL="6350" indent="0">
              <a:spcBef>
                <a:spcPts val="0"/>
              </a:spcBef>
              <a:buNone/>
            </a:pPr>
            <a:endParaRPr lang="en-US" sz="1600" b="1" dirty="0"/>
          </a:p>
          <a:p>
            <a:pPr marL="6350" indent="0">
              <a:spcBef>
                <a:spcPts val="0"/>
              </a:spcBef>
              <a:buNone/>
            </a:pPr>
            <a:r>
              <a:rPr lang="en-US" sz="1600" b="1" dirty="0"/>
              <a:t>Initial Window Size</a:t>
            </a:r>
            <a:r>
              <a:rPr lang="en-US" sz="1600" dirty="0"/>
              <a:t>: Used for flow control.</a:t>
            </a:r>
          </a:p>
          <a:p>
            <a:pPr marL="6350" indent="0">
              <a:spcBef>
                <a:spcPts val="0"/>
              </a:spcBef>
              <a:buNone/>
            </a:pPr>
            <a:endParaRPr lang="en-US" sz="1600" b="1" dirty="0"/>
          </a:p>
          <a:p>
            <a:pPr marL="6350" indent="0">
              <a:spcBef>
                <a:spcPts val="0"/>
              </a:spcBef>
              <a:buNone/>
            </a:pPr>
            <a:r>
              <a:rPr lang="en-US" sz="1600" b="1" dirty="0"/>
              <a:t>Max Packet Size:</a:t>
            </a:r>
            <a:r>
              <a:rPr lang="en-US" sz="1600" dirty="0"/>
              <a:t> Maximum size of a single data packet.</a:t>
            </a:r>
          </a:p>
          <a:p>
            <a:pPr marL="349250" lvl="1" indent="0"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5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D981B2D8-9461-1818-D240-A77B7A17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295366"/>
            <a:ext cx="6888106" cy="456263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E09F8CB-57DD-507B-05B8-A913276B657A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260648"/>
            <a:ext cx="8424936" cy="52482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Way to group these threats </a:t>
            </a:r>
          </a:p>
          <a:p>
            <a:pPr lvl="1"/>
            <a:r>
              <a:rPr lang="en-US" sz="1800" dirty="0"/>
              <a:t>Passive and Active attacks. </a:t>
            </a:r>
          </a:p>
          <a:p>
            <a:pPr lvl="2"/>
            <a:r>
              <a:rPr lang="en-US" sz="1600" dirty="0"/>
              <a:t>Passive: monitoring network traffic between browser and server</a:t>
            </a:r>
          </a:p>
          <a:p>
            <a:pPr lvl="2"/>
            <a:r>
              <a:rPr lang="en-US" sz="1600" dirty="0"/>
              <a:t>Active: impersonating either browser, or server, altering message, etc.</a:t>
            </a:r>
          </a:p>
          <a:p>
            <a:pPr lvl="1"/>
            <a:r>
              <a:rPr lang="en-US" sz="1800" dirty="0"/>
              <a:t>In terms of the </a:t>
            </a:r>
            <a:r>
              <a:rPr lang="en-US" sz="1800" dirty="0">
                <a:solidFill>
                  <a:srgbClr val="FF0000"/>
                </a:solidFill>
              </a:rPr>
              <a:t>location of the threat</a:t>
            </a:r>
            <a:r>
              <a:rPr lang="en-US" sz="1800" dirty="0"/>
              <a:t>: Web server, Web browser, and </a:t>
            </a:r>
            <a:r>
              <a:rPr lang="en-US" sz="1800" dirty="0">
                <a:solidFill>
                  <a:srgbClr val="FF0000"/>
                </a:solidFill>
              </a:rPr>
              <a:t>network traffic between browser and server</a:t>
            </a:r>
            <a:r>
              <a:rPr lang="en-US" sz="18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623013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D8E0CCD0-0E42-2BC3-BCFA-4845C7CF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99" y="53765"/>
            <a:ext cx="3507001" cy="4320480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CC75B04-3106-D22E-D468-9A04E926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004" y="4581127"/>
            <a:ext cx="4937996" cy="2217257"/>
          </a:xfrm>
          <a:prstGeom prst="rect">
            <a:avLst/>
          </a:prstGeom>
        </p:spPr>
      </p:pic>
      <p:pic>
        <p:nvPicPr>
          <p:cNvPr id="10" name="Picture 9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58C6ABCE-506A-257F-F6D3-F81F8768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4985"/>
            <a:ext cx="5278958" cy="1448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BA46F-69E5-29B0-E2E6-8726BD34F2B6}"/>
              </a:ext>
            </a:extLst>
          </p:cNvPr>
          <p:cNvSpPr txBox="1"/>
          <p:nvPr/>
        </p:nvSpPr>
        <p:spPr>
          <a:xfrm>
            <a:off x="247635" y="3056186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SSL: Secure Sockets Layer SSL</a:t>
            </a:r>
          </a:p>
          <a:p>
            <a:r>
              <a:rPr lang="en-US" dirty="0"/>
              <a:t>TLS: Transport Layer Security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7738E-3E14-6E31-DE90-98550101A170}"/>
              </a:ext>
            </a:extLst>
          </p:cNvPr>
          <p:cNvSpPr txBox="1"/>
          <p:nvPr/>
        </p:nvSpPr>
        <p:spPr>
          <a:xfrm>
            <a:off x="247635" y="2132856"/>
            <a:ext cx="2095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  <a:p>
            <a:r>
              <a:rPr lang="en-US" dirty="0"/>
              <a:t>SSH: Secure Shell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DCA2-79B7-4003-E395-B98830D9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53050"/>
            <a:ext cx="7570787" cy="4289425"/>
          </a:xfrm>
        </p:spPr>
        <p:txBody>
          <a:bodyPr/>
          <a:lstStyle/>
          <a:p>
            <a:r>
              <a:rPr lang="en-US" sz="2000" dirty="0"/>
              <a:t>TLS: Transport Layer Security protocol</a:t>
            </a:r>
          </a:p>
          <a:p>
            <a:r>
              <a:rPr lang="en-US" sz="2000" dirty="0"/>
              <a:t>Evolved from SSL, and SSL is not used anymore.</a:t>
            </a:r>
          </a:p>
          <a:p>
            <a:r>
              <a:rPr lang="en-US" sz="2000" dirty="0"/>
              <a:t>TLS:  RFC 5246</a:t>
            </a:r>
          </a:p>
          <a:p>
            <a:pPr lvl="1"/>
            <a:r>
              <a:rPr lang="en-US" sz="1800" dirty="0">
                <a:hlinkClick r:id="rId3"/>
              </a:rPr>
              <a:t>https://datatracker.ietf.org/doc/html/rfc5246</a:t>
            </a:r>
            <a:endParaRPr lang="en-US" sz="1800" dirty="0"/>
          </a:p>
          <a:p>
            <a:r>
              <a:rPr lang="en-US" sz="2000" dirty="0"/>
              <a:t>Rely on TCP.</a:t>
            </a:r>
          </a:p>
          <a:p>
            <a:r>
              <a:rPr lang="en-US" sz="2000" dirty="0"/>
              <a:t>Provides service to HTTP </a:t>
            </a:r>
          </a:p>
          <a:p>
            <a:pPr lvl="1"/>
            <a:r>
              <a:rPr lang="en-US" sz="1800" dirty="0"/>
              <a:t>Hypertext Transfer Protocol</a:t>
            </a:r>
          </a:p>
        </p:txBody>
      </p:sp>
      <p:pic>
        <p:nvPicPr>
          <p:cNvPr id="6" name="Picture 5" descr="A document with text and numbers&#10;&#10;Description automatically generated">
            <a:extLst>
              <a:ext uri="{FF2B5EF4-FFF2-40B4-BE49-F238E27FC236}">
                <a16:creationId xmlns:a16="http://schemas.microsoft.com/office/drawing/2014/main" id="{DC7A91A3-2F34-5942-7068-A30F35423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2591824"/>
            <a:ext cx="3203848" cy="4266176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9F4FC83-67F7-C567-4152-DE2F504EE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39688"/>
            <a:ext cx="8712967" cy="1412875"/>
          </a:xfrm>
        </p:spPr>
        <p:txBody>
          <a:bodyPr/>
          <a:lstStyle/>
          <a:p>
            <a:r>
              <a:rPr lang="en-US" sz="5000" dirty="0"/>
              <a:t>Transport Layer Security (TLS)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247546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9688"/>
            <a:ext cx="8712967" cy="1412875"/>
          </a:xfrm>
        </p:spPr>
        <p:txBody>
          <a:bodyPr/>
          <a:lstStyle/>
          <a:p>
            <a:r>
              <a:rPr lang="en-US" sz="5000" dirty="0"/>
              <a:t>Transport Layer Security (TLS)</a:t>
            </a:r>
            <a:endParaRPr lang="en-AU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DCA2-79B7-4003-E395-B98830D9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53050"/>
            <a:ext cx="8892480" cy="4289425"/>
          </a:xfrm>
        </p:spPr>
        <p:txBody>
          <a:bodyPr/>
          <a:lstStyle/>
          <a:p>
            <a:r>
              <a:rPr lang="en-US" sz="2000" dirty="0"/>
              <a:t>Two important TLS concepts are the </a:t>
            </a:r>
            <a:r>
              <a:rPr lang="en-US" sz="2000" dirty="0">
                <a:solidFill>
                  <a:srgbClr val="FF0000"/>
                </a:solidFill>
              </a:rPr>
              <a:t>TLS session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FF0000"/>
                </a:solidFill>
              </a:rPr>
              <a:t>TLS connection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TLS session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Established</a:t>
            </a:r>
            <a:r>
              <a:rPr lang="en-US" sz="2000" dirty="0">
                <a:solidFill>
                  <a:schemeClr val="tx1"/>
                </a:solidFill>
              </a:rPr>
              <a:t> during </a:t>
            </a:r>
            <a:r>
              <a:rPr lang="en-US" sz="2000" dirty="0">
                <a:solidFill>
                  <a:srgbClr val="FF0000"/>
                </a:solidFill>
              </a:rPr>
              <a:t>handshake phase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Can be reused to establish new connection. 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Persist</a:t>
            </a:r>
            <a:r>
              <a:rPr lang="en-US" sz="2000" dirty="0">
                <a:solidFill>
                  <a:schemeClr val="tx1"/>
                </a:solidFill>
              </a:rPr>
              <a:t> until explicitly terminated or timed out.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Stores</a:t>
            </a:r>
            <a:r>
              <a:rPr lang="en-US" sz="2000" dirty="0">
                <a:solidFill>
                  <a:schemeClr val="tx1"/>
                </a:solidFill>
              </a:rPr>
              <a:t> cryptographic </a:t>
            </a:r>
            <a:r>
              <a:rPr lang="en-US" sz="2000" dirty="0">
                <a:solidFill>
                  <a:srgbClr val="FF0000"/>
                </a:solidFill>
              </a:rPr>
              <a:t>parameters</a:t>
            </a:r>
            <a:r>
              <a:rPr lang="en-US" sz="2000" dirty="0">
                <a:solidFill>
                  <a:schemeClr val="tx1"/>
                </a:solidFill>
              </a:rPr>
              <a:t> for connections.</a:t>
            </a:r>
          </a:p>
          <a:p>
            <a:pPr marL="0" indent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TLS connection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Single peer to peer communication. GET request to URL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Uses </a:t>
            </a:r>
            <a:r>
              <a:rPr lang="en-US" sz="2000" dirty="0">
                <a:solidFill>
                  <a:srgbClr val="FF0000"/>
                </a:solidFill>
              </a:rPr>
              <a:t>parameters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provided by the session</a:t>
            </a:r>
            <a:r>
              <a:rPr lang="en-US" sz="2000" dirty="0">
                <a:solidFill>
                  <a:schemeClr val="tx1"/>
                </a:solidFill>
              </a:rPr>
              <a:t>, to enable secure transport of data.</a:t>
            </a:r>
          </a:p>
          <a:p>
            <a:pPr marL="0" indent="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Temporary, typically lasts for the duration of data transfer, and can not be reused one closed.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3000" dirty="0"/>
              <a:t>A session state is defined by the following parameters: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9752245"/>
              </p:ext>
            </p:extLst>
          </p:nvPr>
        </p:nvGraphicFramePr>
        <p:xfrm>
          <a:off x="152400" y="1600200"/>
          <a:ext cx="8839200" cy="493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6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2800" dirty="0"/>
              <a:t>A connection state is defined by the following parameters</a:t>
            </a:r>
            <a:r>
              <a:rPr lang="en-US" sz="2400" dirty="0"/>
              <a:t>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4359518"/>
              </p:ext>
            </p:extLst>
          </p:nvPr>
        </p:nvGraphicFramePr>
        <p:xfrm>
          <a:off x="35496" y="1600200"/>
          <a:ext cx="468052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9723775"/>
              </p:ext>
            </p:extLst>
          </p:nvPr>
        </p:nvGraphicFramePr>
        <p:xfrm>
          <a:off x="4800600" y="1600200"/>
          <a:ext cx="411480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652630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16576</TotalTime>
  <Words>3281</Words>
  <Application>Microsoft Macintosh PowerPoint</Application>
  <PresentationFormat>On-screen Show (4:3)</PresentationFormat>
  <Paragraphs>439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Candara</vt:lpstr>
      <vt:lpstr>Mistral</vt:lpstr>
      <vt:lpstr>Wingdings</vt:lpstr>
      <vt:lpstr>ch01</vt:lpstr>
      <vt:lpstr>Infusion</vt:lpstr>
      <vt:lpstr>PowerPoint Presentation</vt:lpstr>
      <vt:lpstr>PowerPoint Presentation</vt:lpstr>
      <vt:lpstr>Web Security Considerations</vt:lpstr>
      <vt:lpstr>PowerPoint Presentation</vt:lpstr>
      <vt:lpstr>PowerPoint Presentation</vt:lpstr>
      <vt:lpstr>Transport Layer Security (TLS)</vt:lpstr>
      <vt:lpstr>Transport Layer Security (TLS)</vt:lpstr>
      <vt:lpstr>A session state is defined by the following parameters:</vt:lpstr>
      <vt:lpstr>A connection state is defined by the following parameters:</vt:lpstr>
      <vt:lpstr>TLS Handshake</vt:lpstr>
      <vt:lpstr>TLS Handshake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Record Protocol</vt:lpstr>
      <vt:lpstr>TLS Record Protocol</vt:lpstr>
      <vt:lpstr>TLS Record Protocol</vt:lpstr>
      <vt:lpstr>PowerPoint Presentation</vt:lpstr>
      <vt:lpstr>PowerPoint Presentation</vt:lpstr>
      <vt:lpstr>PowerPoint Presentation</vt:lpstr>
      <vt:lpstr>SECURE SHELL (SSH)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Batyr Charyyev</cp:lastModifiedBy>
  <cp:revision>311</cp:revision>
  <cp:lastPrinted>2009-09-23T05:30:08Z</cp:lastPrinted>
  <dcterms:created xsi:type="dcterms:W3CDTF">2016-05-12T01:35:23Z</dcterms:created>
  <dcterms:modified xsi:type="dcterms:W3CDTF">2024-11-25T23:32:47Z</dcterms:modified>
  <cp:category/>
</cp:coreProperties>
</file>