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685" r:id="rId2"/>
  </p:sldMasterIdLst>
  <p:notesMasterIdLst>
    <p:notesMasterId r:id="rId34"/>
  </p:notesMasterIdLst>
  <p:handoutMasterIdLst>
    <p:handoutMasterId r:id="rId35"/>
  </p:handoutMasterIdLst>
  <p:sldIdLst>
    <p:sldId id="354" r:id="rId3"/>
    <p:sldId id="355" r:id="rId4"/>
    <p:sldId id="312" r:id="rId5"/>
    <p:sldId id="375" r:id="rId6"/>
    <p:sldId id="377" r:id="rId7"/>
    <p:sldId id="378" r:id="rId8"/>
    <p:sldId id="379" r:id="rId9"/>
    <p:sldId id="380" r:id="rId10"/>
    <p:sldId id="381" r:id="rId11"/>
    <p:sldId id="382" r:id="rId12"/>
    <p:sldId id="392" r:id="rId13"/>
    <p:sldId id="383" r:id="rId14"/>
    <p:sldId id="384" r:id="rId15"/>
    <p:sldId id="388" r:id="rId16"/>
    <p:sldId id="389" r:id="rId17"/>
    <p:sldId id="390" r:id="rId18"/>
    <p:sldId id="391" r:id="rId19"/>
    <p:sldId id="393" r:id="rId20"/>
    <p:sldId id="394" r:id="rId21"/>
    <p:sldId id="395" r:id="rId22"/>
    <p:sldId id="396" r:id="rId23"/>
    <p:sldId id="400" r:id="rId24"/>
    <p:sldId id="402" r:id="rId25"/>
    <p:sldId id="401" r:id="rId26"/>
    <p:sldId id="397" r:id="rId27"/>
    <p:sldId id="398" r:id="rId28"/>
    <p:sldId id="399" r:id="rId29"/>
    <p:sldId id="403" r:id="rId30"/>
    <p:sldId id="386" r:id="rId31"/>
    <p:sldId id="387" r:id="rId32"/>
    <p:sldId id="404" r:id="rId33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25" autoAdjust="0"/>
    <p:restoredTop sz="89824" autoAdjust="0"/>
  </p:normalViewPr>
  <p:slideViewPr>
    <p:cSldViewPr>
      <p:cViewPr varScale="1">
        <p:scale>
          <a:sx n="96" d="100"/>
          <a:sy n="96" d="100"/>
        </p:scale>
        <p:origin x="78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51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-1344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7373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7373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7373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EF44FAB5-79B8-084C-AB75-E317614038DB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CB959BEF-6AC3-7540-A43C-A7798D3FCAAB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>
              <a:solidFill>
                <a:schemeClr val="tx1"/>
              </a:solidFill>
              <a:latin typeface="Arial" pitchFamily="-107" charset="0"/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3</a:t>
            </a:fld>
            <a:endParaRPr lang="en-A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5164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959BEF-6AC3-7540-A43C-A7798D3FCAAB}" type="slidenum">
              <a:rPr lang="en-AU" smtClean="0"/>
              <a:pPr>
                <a:defRPr/>
              </a:pPr>
              <a:t>25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4275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" name="Freeform 1027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Arial" pitchFamily="-107" charset="0"/>
              </a:endParaRPr>
            </a:p>
          </p:txBody>
        </p:sp>
        <p:grpSp>
          <p:nvGrpSpPr>
            <p:cNvPr id="6" name="Group 1028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7" name="Group 1029"/>
              <p:cNvGrpSpPr>
                <a:grpSpLocks/>
              </p:cNvGrpSpPr>
              <p:nvPr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60" name="Oval 1030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1" name="Oval 1031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2" name="Oval 1032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3" name="Oval 1033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4" name="Oval 1034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5" name="Oval 1035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6" name="Oval 1036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" name="Oval 1037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sp>
            <p:nvSpPr>
              <p:cNvPr id="8" name="Oval 1038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9" name="Oval 1039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0" name="Oval 1040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" name="Oval 1041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2" name="Oval 1042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3" name="Freeform 1043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4" name="Freeform 1044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5" name="Freeform 1045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6" name="Freeform 1046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7" name="Freeform 1047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8" name="Freeform 1048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9" name="Freeform 1049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0" name="Freeform 1050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1" name="Freeform 1051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2" name="Freeform 1052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3" name="Freeform 1053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4" name="Freeform 1054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5" name="Freeform 1055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6" name="Freeform 1056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7" name="Freeform 1057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8" name="Freeform 1058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9" name="Freeform 1059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0" name="Freeform 1060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1" name="Freeform 1061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2" name="Freeform 1062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3" name="Freeform 1063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4" name="Freeform 1064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5" name="Freeform 1065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6" name="Freeform 1066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7" name="Freeform 1067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8" name="Freeform 1068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9" name="Freeform 1069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0" name="Freeform 1070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1" name="Freeform 1071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2" name="Freeform 1072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3" name="Freeform 1073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4" name="Freeform 1074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5" name="Freeform 1075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6" name="Freeform 1076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7" name="Oval 1077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grpSp>
            <p:nvGrpSpPr>
              <p:cNvPr id="48" name="Group 1078"/>
              <p:cNvGrpSpPr>
                <a:grpSpLocks/>
              </p:cNvGrpSpPr>
              <p:nvPr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54" name="Oval 1079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5" name="Oval 1080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6" name="Oval 1081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7" name="Oval 1082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8" name="Oval 1083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9" name="Oval 1084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grpSp>
            <p:nvGrpSpPr>
              <p:cNvPr id="49" name="Group 1085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50" name="Oval 1086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1" name="Oval 1087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2" name="Oval 1088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3" name="Oval 1089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</p:grpSp>
      </p:grpSp>
      <p:sp>
        <p:nvSpPr>
          <p:cNvPr id="76866" name="Rectangle 109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6867" name="Rectangle 109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-107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8" name="Rectangle 1092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8558D-EDEF-6E49-B96D-9C3FADE10C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647B1-DEAE-604C-8277-A0CE194EBD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D8F0B-58A5-DB41-9726-20EC5E8A05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6BE87-E5FB-E549-B6FD-BE8C668A25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9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0"/>
            <a:ext cx="9144000" cy="1190625"/>
            <a:chOff x="0" y="0"/>
            <a:chExt cx="9144000" cy="1191256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0"/>
          <p:cNvGrpSpPr>
            <a:grpSpLocks/>
          </p:cNvGrpSpPr>
          <p:nvPr/>
        </p:nvGrpSpPr>
        <p:grpSpPr bwMode="auto">
          <a:xfrm flipV="1">
            <a:off x="0" y="5667375"/>
            <a:ext cx="9144000" cy="1190625"/>
            <a:chOff x="0" y="0"/>
            <a:chExt cx="9144000" cy="1191256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3259138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5685A-713B-8549-9275-7DEE06C1AF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342E1-65BB-6E4A-A0CC-A610AAC07D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9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5675" y="2460625"/>
            <a:ext cx="3563938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1" name="Picture 10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79463" y="2460625"/>
            <a:ext cx="3563937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B56AA-FE0D-774B-9115-3002173F52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4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F1141-6830-8D46-9787-8E222FA999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1FC6E-DD23-0745-9A88-FF90FE027B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668E8-CB30-1B4D-93AB-5D2DD1B60B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13EBF9D1-F2F6-354E-8D82-1F22732BF2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13960-210B-8C44-ADE8-24754ADD31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925CD-4C5D-6D4E-9FE4-4D8095B507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5A41B-8327-0E42-B599-5675DCE9B2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 bwMode="auto">
            <a:xfrm>
              <a:off x="0" y="0"/>
              <a:ext cx="74676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8309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D9FD7-61BB-7A44-8CC2-6AE4A679CA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AF57C-3280-0644-86E8-18FD8A22CD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9645CD-4595-C648-9785-F95E54BD1D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15433-4EEF-DF40-A66B-7CF99177B5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8E1A6-2C0A-DC46-9BC0-5CAA931D92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E177B-2501-454C-AAE0-495436BCF2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29FC2-87A2-FA4F-86AA-E71D2B343C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CA415-B046-FC48-9DF6-C959FC4A05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75779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Arial" pitchFamily="-107" charset="0"/>
              </a:endParaRPr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1034" name="Group 5"/>
              <p:cNvGrpSpPr>
                <a:grpSpLocks/>
              </p:cNvGrpSpPr>
              <p:nvPr userDrawn="1"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75782" name="Oval 6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3" name="Oval 7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4" name="Oval 8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5" name="Oval 9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6" name="Oval 10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7" name="Oval 11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8" name="Oval 12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789" name="Oval 13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sp>
            <p:nvSpPr>
              <p:cNvPr id="75790" name="Oval 14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1" name="Oval 15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2" name="Oval 16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3" name="Oval 17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4" name="Oval 18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5" name="Freeform 19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6" name="Freeform 20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7" name="Freeform 21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8" name="Freeform 22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799" name="Freeform 23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0" name="Freeform 24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1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2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3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4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5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6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7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8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09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0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1" name="Freeform 35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2" name="Freeform 36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3" name="Freeform 37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4" name="Freeform 38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5" name="Freeform 39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6" name="Freeform 40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7" name="Freeform 41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8" name="Freeform 42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19" name="Freeform 43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0" name="Freeform 44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1" name="Freeform 45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2" name="Freeform 46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3" name="Freeform 47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4" name="Freeform 48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5" name="Freeform 49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6" name="Freeform 50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7" name="Freeform 51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8" name="Freeform 52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75829" name="Oval 53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grpSp>
            <p:nvGrpSpPr>
              <p:cNvPr id="1075" name="Group 54"/>
              <p:cNvGrpSpPr>
                <a:grpSpLocks/>
              </p:cNvGrpSpPr>
              <p:nvPr userDrawn="1"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75831" name="Oval 55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2" name="Oval 56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3" name="Oval 57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4" name="Oval 58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5" name="Oval 59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6" name="Oval 60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grpSp>
            <p:nvGrpSpPr>
              <p:cNvPr id="1076" name="Group 61"/>
              <p:cNvGrpSpPr>
                <a:grpSpLocks/>
              </p:cNvGrpSpPr>
              <p:nvPr userDrawn="1"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75838" name="Oval 62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39" name="Oval 63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40" name="Oval 64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75841" name="Oval 65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</p:grpSp>
      </p:grpSp>
      <p:sp>
        <p:nvSpPr>
          <p:cNvPr id="75842" name="Rectangle 66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5843" name="Rectangle 67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5844" name="Rectangle 68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  <p:sp>
        <p:nvSpPr>
          <p:cNvPr id="75845" name="Rectangle 6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fld id="{39035AE5-5969-D34B-B84F-BCD4664DAD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5846" name="Rectangle 70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676400"/>
            <a:ext cx="8229600" cy="445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-107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84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-84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-84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92163" y="39688"/>
            <a:ext cx="757078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2163" y="1762125"/>
            <a:ext cx="7570787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fld id="{3431E8D6-C4E6-E04D-BE90-11C56E0B4B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r>
              <a:rPr lang="en-US"/>
              <a:t>© 2020 Pearson Education, Inc., Hoboken, NJ. All rights reserved.        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hf sldNum="0" hdr="0" dt="0"/>
  <p:txStyles>
    <p:titleStyle>
      <a:lvl1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2pPr>
      <a:lvl3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3pPr>
      <a:lvl4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4pPr>
      <a:lvl5pPr algn="ctr" rtl="0" eaLnBrk="0" fontAlgn="base" hangingPunct="0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5pPr>
      <a:lvl6pPr marL="4572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6pPr>
      <a:lvl7pPr marL="9144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7pPr>
      <a:lvl8pPr marL="13716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8pPr>
      <a:lvl9pPr marL="18288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9pPr>
    </p:titleStyle>
    <p:bodyStyle>
      <a:lvl1pPr marL="342900" indent="-342900" algn="l" rtl="0" eaLnBrk="0" fontAlgn="base" hangingPunct="0">
        <a:spcBef>
          <a:spcPts val="24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8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6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2pPr>
      <a:lvl3pPr marL="1035050" indent="-349250" algn="l" rtl="0" eaLnBrk="0" fontAlgn="base" hangingPunct="0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4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3pPr>
      <a:lvl4pPr marL="1371600" indent="-3365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2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4pPr>
      <a:lvl5pPr marL="1720850" indent="-349250" algn="l" rtl="0" eaLnBrk="0" fontAlgn="base" hangingPunct="0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0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charyyev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4302" TargetMode="External"/><Relationship Id="rId2" Type="http://schemas.openxmlformats.org/officeDocument/2006/relationships/hyperlink" Target="https://datatracker.ietf.org/doc/html/rfc4301" TargetMode="Externa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datatracker.ietf.org/doc/html/rfc7296" TargetMode="External"/><Relationship Id="rId4" Type="http://schemas.openxmlformats.org/officeDocument/2006/relationships/hyperlink" Target="https://datatracker.ietf.org/doc/html/rfc4303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strongswan.org/projects/strongswan/wiki/ipseccommand" TargetMode="Externa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58702A-BFEA-B9F0-1D2E-F3FB26811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2020 Pearson Education, Inc., Hoboken, NJ. All rights reserved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B1861A-763D-5551-355E-BAAB9116F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447" y="523745"/>
            <a:ext cx="4521986" cy="5810509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C53D45E4-C156-D7BC-BF9F-A07BC3F8B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321" y="1490951"/>
            <a:ext cx="3854932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University of Nevada – Reno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Computer Science &amp; Engineering Department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CS454/654 Reliability and Security of Computing Systems  - Fall 2024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Lecture 21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Dr. Batyr Charyyev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bcharyyev.com</a:t>
            </a: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2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787006-9D30-EC79-5C81-18D781667C79}"/>
              </a:ext>
            </a:extLst>
          </p:cNvPr>
          <p:cNvSpPr txBox="1"/>
          <p:nvPr/>
        </p:nvSpPr>
        <p:spPr>
          <a:xfrm>
            <a:off x="125506" y="620688"/>
            <a:ext cx="88929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incoming IP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packet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triggers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IPsec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processing. The following steps occur: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1. IPsec determines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whether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this is an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unsecured IP packet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or one that has ESP or AH headers/trailers, by examining the IP Protocol field (IPv4) or Next Header field (IPv6).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2. If the packet is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unsecured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IPsec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a match to this packet. If the first matching entry has a policy of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BYPASS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the IP header is processed and stripped off and the packet body is delivered to the next higher layer, such as TCP. If the first matching entry has a policy of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PROTECT or DISCARD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or if there is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matching entry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the packet is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discarded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8E062-0984-7175-F8C3-D1F871EEC025}"/>
              </a:ext>
            </a:extLst>
          </p:cNvPr>
          <p:cNvSpPr txBox="1"/>
          <p:nvPr/>
        </p:nvSpPr>
        <p:spPr>
          <a:xfrm>
            <a:off x="119174" y="-430690"/>
            <a:ext cx="4308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IP Traffic Processing - Inbound Packets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24DAF-5D42-3B2A-E01C-0A56EC3526FA}"/>
              </a:ext>
            </a:extLst>
          </p:cNvPr>
          <p:cNvSpPr txBox="1"/>
          <p:nvPr/>
        </p:nvSpPr>
        <p:spPr>
          <a:xfrm>
            <a:off x="119174" y="3429000"/>
            <a:ext cx="44528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3. For a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packet, IPsec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If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match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found, the packet is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discarded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Otherwise, IPsec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appropriate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ESP or AH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Then, the IP header is processed and stripped off and the packet body is delivered to the next higher layer, such as TCP.</a:t>
            </a:r>
          </a:p>
        </p:txBody>
      </p:sp>
      <p:pic>
        <p:nvPicPr>
          <p:cNvPr id="3" name="Picture 2" descr="A diagram of a process flow&#10;&#10;Description automatically generated">
            <a:extLst>
              <a:ext uri="{FF2B5EF4-FFF2-40B4-BE49-F238E27FC236}">
                <a16:creationId xmlns:a16="http://schemas.microsoft.com/office/drawing/2014/main" id="{5DF825DE-90B1-9813-914B-986D89FF8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772" y="3296458"/>
            <a:ext cx="4387227" cy="355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33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787006-9D30-EC79-5C81-18D781667C79}"/>
              </a:ext>
            </a:extLst>
          </p:cNvPr>
          <p:cNvSpPr txBox="1"/>
          <p:nvPr/>
        </p:nvSpPr>
        <p:spPr>
          <a:xfrm>
            <a:off x="119174" y="1412776"/>
            <a:ext cx="88929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Security Association (SA)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Security Associations Database (SAD)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Security Policy Database (SPD)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 – SAD – SPD (Relation)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IP Traffic processing Incoming/Outgoing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FA268B-06F9-11B3-2041-DC0A545DFA32}"/>
              </a:ext>
            </a:extLst>
          </p:cNvPr>
          <p:cNvSpPr txBox="1"/>
          <p:nvPr/>
        </p:nvSpPr>
        <p:spPr>
          <a:xfrm>
            <a:off x="131838" y="3284984"/>
            <a:ext cx="88929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Encapsulating Security Payload (ESP) </a:t>
            </a: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Transport Mode</a:t>
            </a: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Tunnel Mode</a:t>
            </a: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Authentication Header (AH) (in comparison to ESP)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Internet Key Exchange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468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787006-9D30-EC79-5C81-18D781667C79}"/>
              </a:ext>
            </a:extLst>
          </p:cNvPr>
          <p:cNvSpPr txBox="1"/>
          <p:nvPr/>
        </p:nvSpPr>
        <p:spPr>
          <a:xfrm>
            <a:off x="260521" y="760490"/>
            <a:ext cx="83349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ESP can be used to provide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confidentiality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origin authentication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integrity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anti-replay service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set of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provided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on options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at the time of Security Association (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establishment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8E062-0984-7175-F8C3-D1F871EEC025}"/>
              </a:ext>
            </a:extLst>
          </p:cNvPr>
          <p:cNvSpPr txBox="1"/>
          <p:nvPr/>
        </p:nvSpPr>
        <p:spPr>
          <a:xfrm>
            <a:off x="119174" y="-430690"/>
            <a:ext cx="4308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Encapsulating Security Payload (ESP) </a:t>
            </a:r>
          </a:p>
        </p:txBody>
      </p:sp>
      <p:pic>
        <p:nvPicPr>
          <p:cNvPr id="4" name="Picture 3" descr="A diagram of a security system&#10;&#10;Description automatically generated with medium confidence">
            <a:extLst>
              <a:ext uri="{FF2B5EF4-FFF2-40B4-BE49-F238E27FC236}">
                <a16:creationId xmlns:a16="http://schemas.microsoft.com/office/drawing/2014/main" id="{0D405BE8-E45B-FB25-D7C5-84FB8B4A1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685" y="1772816"/>
            <a:ext cx="5204222" cy="50176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30C898-68AB-B152-41E5-FBC7797C8574}"/>
              </a:ext>
            </a:extLst>
          </p:cNvPr>
          <p:cNvSpPr txBox="1"/>
          <p:nvPr/>
        </p:nvSpPr>
        <p:spPr>
          <a:xfrm>
            <a:off x="119174" y="2019466"/>
            <a:ext cx="366073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ESP packet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Security Parameters Index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(32 bits)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Sequence Number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(32 bits)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Payload Data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(variable): This is a transport-level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segment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(transport mode) or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 packet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(tunnel mode) that is protected by encryption.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Padding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(0–255 bytes)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Pad Length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(8 bits)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Next Header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(8 bits): Type of data contained in the payload (TCP, IP)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Integrity Check Value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(variable-multiple of 32-bits):  computed over the ESP packet minus the Authentication Data field.</a:t>
            </a:r>
          </a:p>
        </p:txBody>
      </p:sp>
    </p:spTree>
    <p:extLst>
      <p:ext uri="{BB962C8B-B14F-4D97-AF65-F5344CB8AC3E}">
        <p14:creationId xmlns:p14="http://schemas.microsoft.com/office/powerpoint/2010/main" val="101536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18E062-0984-7175-F8C3-D1F871EEC025}"/>
              </a:ext>
            </a:extLst>
          </p:cNvPr>
          <p:cNvSpPr txBox="1"/>
          <p:nvPr/>
        </p:nvSpPr>
        <p:spPr>
          <a:xfrm>
            <a:off x="119174" y="-430690"/>
            <a:ext cx="4308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Encapsulating Security Payload (ESP) </a:t>
            </a:r>
          </a:p>
        </p:txBody>
      </p:sp>
      <p:pic>
        <p:nvPicPr>
          <p:cNvPr id="4" name="Picture 3" descr="A diagram of a security system&#10;&#10;Description automatically generated with medium confidence">
            <a:extLst>
              <a:ext uri="{FF2B5EF4-FFF2-40B4-BE49-F238E27FC236}">
                <a16:creationId xmlns:a16="http://schemas.microsoft.com/office/drawing/2014/main" id="{0D405BE8-E45B-FB25-D7C5-84FB8B4A1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685" y="1772816"/>
            <a:ext cx="5204222" cy="50176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30C898-68AB-B152-41E5-FBC7797C8574}"/>
              </a:ext>
            </a:extLst>
          </p:cNvPr>
          <p:cNvSpPr txBox="1"/>
          <p:nvPr/>
        </p:nvSpPr>
        <p:spPr>
          <a:xfrm>
            <a:off x="119174" y="620688"/>
            <a:ext cx="88453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ESP packet format – additional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additional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fields may be present in the payload (Figure 20.4b).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initialization value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(IV), or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is present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this is required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 the encryption or authenticated encryption algorithm used for ESP.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5C5F3F-6B09-EF28-AFD0-5536E579EB98}"/>
              </a:ext>
            </a:extLst>
          </p:cNvPr>
          <p:cNvSpPr txBox="1"/>
          <p:nvPr/>
        </p:nvSpPr>
        <p:spPr>
          <a:xfrm>
            <a:off x="119174" y="1426700"/>
            <a:ext cx="37895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tunnel mode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being used, then the IPsec implementation may add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traffic flow confidentiality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(TFC).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ACAB8-8A87-4448-52F0-77E149AA77CB}"/>
              </a:ext>
            </a:extLst>
          </p:cNvPr>
          <p:cNvSpPr txBox="1"/>
          <p:nvPr/>
        </p:nvSpPr>
        <p:spPr>
          <a:xfrm>
            <a:off x="119174" y="3433689"/>
            <a:ext cx="37895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Initialized Vector (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is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encrypted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ICV is calculated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encryption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Enables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quickly reject malicious data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checking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integrity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with ICV and if it is pass then decrypting it. Thus IV is not encrypted.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Padding and Pad length to make data of multiple of 32 bits.</a:t>
            </a:r>
          </a:p>
        </p:txBody>
      </p:sp>
    </p:spTree>
    <p:extLst>
      <p:ext uri="{BB962C8B-B14F-4D97-AF65-F5344CB8AC3E}">
        <p14:creationId xmlns:p14="http://schemas.microsoft.com/office/powerpoint/2010/main" val="398235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18E062-0984-7175-F8C3-D1F871EEC025}"/>
              </a:ext>
            </a:extLst>
          </p:cNvPr>
          <p:cNvSpPr txBox="1"/>
          <p:nvPr/>
        </p:nvSpPr>
        <p:spPr>
          <a:xfrm>
            <a:off x="119174" y="-430690"/>
            <a:ext cx="4308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Transport and Tunnel Modes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30C898-68AB-B152-41E5-FBC7797C8574}"/>
              </a:ext>
            </a:extLst>
          </p:cNvPr>
          <p:cNvSpPr txBox="1"/>
          <p:nvPr/>
        </p:nvSpPr>
        <p:spPr>
          <a:xfrm>
            <a:off x="308849" y="644060"/>
            <a:ext cx="88098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Both AH and ESP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support two modes of use: transport and tunnel mode.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Transport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Transport mode provides protection primarily for upper-layer protocols  (TCP, UDP, ICMP). That is, transport mode protection extends to the payload of an IP packet. </a:t>
            </a:r>
          </a:p>
          <a:p>
            <a:endParaRPr lang="en-US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the context of ESP - provides both encryption and authentication.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ESP header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inserted right before upper layer protocol header.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ESP trailer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(Padding, Pad length, Next header fields) is placed after IP packet.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authentication is selected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ESP Authentication Data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field is added after the ESP trailer.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Coverage - authentication and encryption.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3297C1-C6E8-6793-4C80-82651328B43D}"/>
              </a:ext>
            </a:extLst>
          </p:cNvPr>
          <p:cNvSpPr txBox="1"/>
          <p:nvPr/>
        </p:nvSpPr>
        <p:spPr>
          <a:xfrm>
            <a:off x="5292080" y="28085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7" name="Picture 6" descr="A brown box with black text&#10;&#10;Description automatically generated">
            <a:extLst>
              <a:ext uri="{FF2B5EF4-FFF2-40B4-BE49-F238E27FC236}">
                <a16:creationId xmlns:a16="http://schemas.microsoft.com/office/drawing/2014/main" id="{A21A14E8-0EA4-F6F1-4847-032F2F7DC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365" y="4700732"/>
            <a:ext cx="3334990" cy="739106"/>
          </a:xfrm>
          <a:prstGeom prst="rect">
            <a:avLst/>
          </a:prstGeom>
        </p:spPr>
      </p:pic>
      <p:pic>
        <p:nvPicPr>
          <p:cNvPr id="10" name="Picture 9" descr="A diagram of a rectangular object with black text&#10;&#10;Description automatically generated">
            <a:extLst>
              <a:ext uri="{FF2B5EF4-FFF2-40B4-BE49-F238E27FC236}">
                <a16:creationId xmlns:a16="http://schemas.microsoft.com/office/drawing/2014/main" id="{E3E09850-F85F-15DB-30B0-397BADC43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365" y="5573875"/>
            <a:ext cx="4480452" cy="12801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59289E-1350-6B45-1238-6B0EF85A52B3}"/>
              </a:ext>
            </a:extLst>
          </p:cNvPr>
          <p:cNvSpPr txBox="1"/>
          <p:nvPr/>
        </p:nvSpPr>
        <p:spPr>
          <a:xfrm>
            <a:off x="308849" y="4765798"/>
            <a:ext cx="41191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Notice that Origin IP header is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encrypted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thus it enables routing the data to final destination.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Once data is sent to receiver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based on SA, receiver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checks authentication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with ESP auth, and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decrypts the data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190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18E062-0984-7175-F8C3-D1F871EEC025}"/>
              </a:ext>
            </a:extLst>
          </p:cNvPr>
          <p:cNvSpPr txBox="1"/>
          <p:nvPr/>
        </p:nvSpPr>
        <p:spPr>
          <a:xfrm>
            <a:off x="119174" y="-430690"/>
            <a:ext cx="4308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Tunnel Modes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30C898-68AB-B152-41E5-FBC7797C8574}"/>
              </a:ext>
            </a:extLst>
          </p:cNvPr>
          <p:cNvSpPr txBox="1"/>
          <p:nvPr/>
        </p:nvSpPr>
        <p:spPr>
          <a:xfrm>
            <a:off x="308849" y="644060"/>
            <a:ext cx="85836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Tunnel mode provides protection to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entire IP packet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routers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along the way are able to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examine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 IP header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tunnel mode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 number of hosts on networks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behind firewalls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may engage in secure communications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without implementing IPsec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The SAs set up by the IPsec software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firewall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secure router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at the boundary of the local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3297C1-C6E8-6793-4C80-82651328B43D}"/>
              </a:ext>
            </a:extLst>
          </p:cNvPr>
          <p:cNvSpPr txBox="1"/>
          <p:nvPr/>
        </p:nvSpPr>
        <p:spPr>
          <a:xfrm>
            <a:off x="5292080" y="28085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7" name="Picture 6" descr="A brown box with black text&#10;&#10;Description automatically generated">
            <a:extLst>
              <a:ext uri="{FF2B5EF4-FFF2-40B4-BE49-F238E27FC236}">
                <a16:creationId xmlns:a16="http://schemas.microsoft.com/office/drawing/2014/main" id="{A21A14E8-0EA4-F6F1-4847-032F2F7DC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965" y="3175507"/>
            <a:ext cx="3334990" cy="739106"/>
          </a:xfrm>
          <a:prstGeom prst="rect">
            <a:avLst/>
          </a:prstGeom>
        </p:spPr>
      </p:pic>
      <p:pic>
        <p:nvPicPr>
          <p:cNvPr id="4" name="Picture 3" descr="A diagram of a block of wood&#10;&#10;Description automatically generated with medium confidence">
            <a:extLst>
              <a:ext uri="{FF2B5EF4-FFF2-40B4-BE49-F238E27FC236}">
                <a16:creationId xmlns:a16="http://schemas.microsoft.com/office/drawing/2014/main" id="{94ADC453-2413-180F-3F0D-CE6DE6E04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4077072"/>
            <a:ext cx="4581344" cy="117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54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18E062-0984-7175-F8C3-D1F871EEC025}"/>
              </a:ext>
            </a:extLst>
          </p:cNvPr>
          <p:cNvSpPr txBox="1"/>
          <p:nvPr/>
        </p:nvSpPr>
        <p:spPr>
          <a:xfrm>
            <a:off x="119174" y="-430690"/>
            <a:ext cx="4308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Tunnel Modes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30C898-68AB-B152-41E5-FBC7797C8574}"/>
              </a:ext>
            </a:extLst>
          </p:cNvPr>
          <p:cNvSpPr txBox="1"/>
          <p:nvPr/>
        </p:nvSpPr>
        <p:spPr>
          <a:xfrm>
            <a:off x="286782" y="497493"/>
            <a:ext cx="87276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1. Initial Packet Generation: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 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creates an IP packet with the destination set to Host 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packet originates from Host A and is sent toward Host B via the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2. Processing at the Firewall: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packet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reaches a firewall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or secure router at the boundary of Host A's network.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firewall evaluates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whether the packet requires IPsec protection.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3297C1-C6E8-6793-4C80-82651328B43D}"/>
              </a:ext>
            </a:extLst>
          </p:cNvPr>
          <p:cNvSpPr txBox="1"/>
          <p:nvPr/>
        </p:nvSpPr>
        <p:spPr>
          <a:xfrm>
            <a:off x="5292080" y="28085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93147C94-AFCC-D0B6-7535-166095F03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700" y="2409361"/>
            <a:ext cx="4813300" cy="4483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710A9B-1048-BEB2-9897-6A70A9C94DFB}"/>
              </a:ext>
            </a:extLst>
          </p:cNvPr>
          <p:cNvSpPr txBox="1"/>
          <p:nvPr/>
        </p:nvSpPr>
        <p:spPr>
          <a:xfrm>
            <a:off x="286782" y="1916832"/>
            <a:ext cx="41412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3. IPsec Encapsulation: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IPsec is needed, the original packet is encapsulated in a new IP packet.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Outer IP header: Contains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firewall’s IP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the source and the destination firewall’s IP as the destination.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original packet is encrypted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encapsulated inside.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4. Routing to the Destination Firewall: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Routing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 on outer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(firewall) IP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5. Decapsulation at Destination Firewall: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Upon reaching the destination firewall, the outer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 header is stripped off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inner packet is decrypted and forwarded to Host B.</a:t>
            </a:r>
          </a:p>
        </p:txBody>
      </p:sp>
    </p:spTree>
    <p:extLst>
      <p:ext uri="{BB962C8B-B14F-4D97-AF65-F5344CB8AC3E}">
        <p14:creationId xmlns:p14="http://schemas.microsoft.com/office/powerpoint/2010/main" val="1830221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18E062-0984-7175-F8C3-D1F871EEC025}"/>
              </a:ext>
            </a:extLst>
          </p:cNvPr>
          <p:cNvSpPr txBox="1"/>
          <p:nvPr/>
        </p:nvSpPr>
        <p:spPr>
          <a:xfrm>
            <a:off x="119174" y="-430690"/>
            <a:ext cx="5532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Transport mode and Tunnel mode comparison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30C898-68AB-B152-41E5-FBC7797C8574}"/>
              </a:ext>
            </a:extLst>
          </p:cNvPr>
          <p:cNvSpPr txBox="1"/>
          <p:nvPr/>
        </p:nvSpPr>
        <p:spPr>
          <a:xfrm>
            <a:off x="93983" y="674810"/>
            <a:ext cx="39739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Transport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Protects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connections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directly between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two hosts (e.g., A and B).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original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packet header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encrypted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but the payload 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Suitable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scenarios where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both hosts support IPsec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3297C1-C6E8-6793-4C80-82651328B43D}"/>
              </a:ext>
            </a:extLst>
          </p:cNvPr>
          <p:cNvSpPr txBox="1"/>
          <p:nvPr/>
        </p:nvSpPr>
        <p:spPr>
          <a:xfrm>
            <a:off x="5292080" y="28085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710A9B-1048-BEB2-9897-6A70A9C94DFB}"/>
              </a:ext>
            </a:extLst>
          </p:cNvPr>
          <p:cNvSpPr txBox="1"/>
          <p:nvPr/>
        </p:nvSpPr>
        <p:spPr>
          <a:xfrm>
            <a:off x="93983" y="2887682"/>
            <a:ext cx="43035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Tunnel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Protects traffic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between security gateways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(firewalls) or between a host and a security gateway.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Entire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original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packet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(header + payload) is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encrypted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encapsulated.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Better for securing networks, as it: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encryption burden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 internal hosts.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Simplifies key management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 reducing the number of encryption keys.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Prevents external traffic analysis by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hiding the ultimate destination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4" name="Picture 3" descr="A diagram of different types of data&#10;&#10;Description automatically generated">
            <a:extLst>
              <a:ext uri="{FF2B5EF4-FFF2-40B4-BE49-F238E27FC236}">
                <a16:creationId xmlns:a16="http://schemas.microsoft.com/office/drawing/2014/main" id="{7233BCFB-4423-6BCA-DBB6-7BE922E23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069" y="674810"/>
            <a:ext cx="4732932" cy="60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11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18E062-0984-7175-F8C3-D1F871EEC025}"/>
              </a:ext>
            </a:extLst>
          </p:cNvPr>
          <p:cNvSpPr txBox="1"/>
          <p:nvPr/>
        </p:nvSpPr>
        <p:spPr>
          <a:xfrm>
            <a:off x="119174" y="-430690"/>
            <a:ext cx="5532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Authentication Header (AH) (in comparison to ESP)</a:t>
            </a:r>
          </a:p>
          <a:p>
            <a:endParaRPr lang="en-US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30C898-68AB-B152-41E5-FBC7797C8574}"/>
              </a:ext>
            </a:extLst>
          </p:cNvPr>
          <p:cNvSpPr txBox="1"/>
          <p:nvPr/>
        </p:nvSpPr>
        <p:spPr>
          <a:xfrm>
            <a:off x="154321" y="725332"/>
            <a:ext cx="8989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primarily used for integrity, authentication, and anti-replay protection.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 not provide encryption or confidentiality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ESP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provides confidentiality (encryption), integrity, authentication, and anti-replay protection.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3297C1-C6E8-6793-4C80-82651328B43D}"/>
              </a:ext>
            </a:extLst>
          </p:cNvPr>
          <p:cNvSpPr txBox="1"/>
          <p:nvPr/>
        </p:nvSpPr>
        <p:spPr>
          <a:xfrm>
            <a:off x="5292080" y="28085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35435D-A309-7792-1635-763042A1A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7" y="4806985"/>
            <a:ext cx="7145590" cy="5271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E9B578-8C69-6CD0-27AA-5D3F83A98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27" y="6044875"/>
            <a:ext cx="7115447" cy="7840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BE0552-561F-58D2-9B04-7449BEF5C66E}"/>
              </a:ext>
            </a:extLst>
          </p:cNvPr>
          <p:cNvSpPr txBox="1"/>
          <p:nvPr/>
        </p:nvSpPr>
        <p:spPr>
          <a:xfrm>
            <a:off x="241526" y="2051565"/>
            <a:ext cx="887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AH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Transport mode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8F7DDC-5B83-055D-9322-AE943EB6198C}"/>
              </a:ext>
            </a:extLst>
          </p:cNvPr>
          <p:cNvSpPr txBox="1"/>
          <p:nvPr/>
        </p:nvSpPr>
        <p:spPr>
          <a:xfrm>
            <a:off x="241527" y="4457213"/>
            <a:ext cx="887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ESP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Transport mode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75008E-2CB0-2E8D-3DE8-2D497E77751D}"/>
              </a:ext>
            </a:extLst>
          </p:cNvPr>
          <p:cNvSpPr txBox="1"/>
          <p:nvPr/>
        </p:nvSpPr>
        <p:spPr>
          <a:xfrm>
            <a:off x="241526" y="5740805"/>
            <a:ext cx="887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ESP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Tunnel mode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EA5968-34CE-09ED-EB86-6AEBDD4B5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32" y="2425681"/>
            <a:ext cx="7343084" cy="5617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937BF24-56B1-65ED-C833-8905348F35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847" y="3538665"/>
            <a:ext cx="7292238" cy="55484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038AF7F-8551-AE7A-8B24-80CB1AC9A855}"/>
              </a:ext>
            </a:extLst>
          </p:cNvPr>
          <p:cNvSpPr txBox="1"/>
          <p:nvPr/>
        </p:nvSpPr>
        <p:spPr>
          <a:xfrm>
            <a:off x="213907" y="3192968"/>
            <a:ext cx="887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AH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Tunnel mode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0434F4-6083-E27F-FE5B-2DC5129554E3}"/>
              </a:ext>
            </a:extLst>
          </p:cNvPr>
          <p:cNvCxnSpPr>
            <a:cxnSpLocks/>
            <a:stCxn id="10" idx="1"/>
          </p:cNvCxnSpPr>
          <p:nvPr/>
        </p:nvCxnSpPr>
        <p:spPr>
          <a:xfrm>
            <a:off x="273847" y="5070552"/>
            <a:ext cx="1450716" cy="0"/>
          </a:xfrm>
          <a:prstGeom prst="line">
            <a:avLst/>
          </a:prstGeom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834F8E-DCFE-3582-F981-3CF6EFB6A53A}"/>
              </a:ext>
            </a:extLst>
          </p:cNvPr>
          <p:cNvSpPr txBox="1"/>
          <p:nvPr/>
        </p:nvSpPr>
        <p:spPr>
          <a:xfrm>
            <a:off x="273847" y="5158125"/>
            <a:ext cx="1510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Original IP Header</a:t>
            </a:r>
          </a:p>
        </p:txBody>
      </p:sp>
    </p:spTree>
    <p:extLst>
      <p:ext uri="{BB962C8B-B14F-4D97-AF65-F5344CB8AC3E}">
        <p14:creationId xmlns:p14="http://schemas.microsoft.com/office/powerpoint/2010/main" val="2536675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18E062-0984-7175-F8C3-D1F871EEC025}"/>
              </a:ext>
            </a:extLst>
          </p:cNvPr>
          <p:cNvSpPr txBox="1"/>
          <p:nvPr/>
        </p:nvSpPr>
        <p:spPr>
          <a:xfrm>
            <a:off x="119174" y="-430690"/>
            <a:ext cx="5532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Authentication Header (AH) (in comparison to ESP)</a:t>
            </a:r>
          </a:p>
          <a:p>
            <a:endParaRPr lang="en-US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30C898-68AB-B152-41E5-FBC7797C8574}"/>
              </a:ext>
            </a:extLst>
          </p:cNvPr>
          <p:cNvSpPr txBox="1"/>
          <p:nvPr/>
        </p:nvSpPr>
        <p:spPr>
          <a:xfrm>
            <a:off x="154321" y="725332"/>
            <a:ext cx="8989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terms of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Integrity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authentication code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AH Header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both AH Transport and Tunnel modes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3297C1-C6E8-6793-4C80-82651328B43D}"/>
              </a:ext>
            </a:extLst>
          </p:cNvPr>
          <p:cNvSpPr txBox="1"/>
          <p:nvPr/>
        </p:nvSpPr>
        <p:spPr>
          <a:xfrm>
            <a:off x="5292080" y="28085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E40DD5E-5312-E090-2F0A-BCE4B8F76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071" y="4749666"/>
            <a:ext cx="7145590" cy="52713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2875491-0AF5-6D9B-2676-D68369878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584" y="5962983"/>
            <a:ext cx="7115447" cy="78407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9F570DE-6054-2E0E-EA6A-284544A02E54}"/>
              </a:ext>
            </a:extLst>
          </p:cNvPr>
          <p:cNvSpPr txBox="1"/>
          <p:nvPr/>
        </p:nvSpPr>
        <p:spPr>
          <a:xfrm>
            <a:off x="241526" y="1984329"/>
            <a:ext cx="8870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AH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Transport mode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9F5A6C-5329-DB06-7803-A46C0FC964AB}"/>
              </a:ext>
            </a:extLst>
          </p:cNvPr>
          <p:cNvSpPr txBox="1"/>
          <p:nvPr/>
        </p:nvSpPr>
        <p:spPr>
          <a:xfrm>
            <a:off x="241527" y="4457213"/>
            <a:ext cx="8870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ESP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Transport mode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D51311-1B5F-0646-0B5B-06FC3FC0D5FB}"/>
              </a:ext>
            </a:extLst>
          </p:cNvPr>
          <p:cNvSpPr txBox="1"/>
          <p:nvPr/>
        </p:nvSpPr>
        <p:spPr>
          <a:xfrm>
            <a:off x="241526" y="5647173"/>
            <a:ext cx="8870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ESP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Tunnel mode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52E4A8D-E55C-8DE5-19C4-AF7826512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328" y="2346070"/>
            <a:ext cx="7343084" cy="56176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59E3A94-F3C3-4EBC-DC3A-4931B25345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793" y="3429000"/>
            <a:ext cx="7292238" cy="55484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2237AFA-3DF5-3DBE-560A-9921E37BCCB1}"/>
              </a:ext>
            </a:extLst>
          </p:cNvPr>
          <p:cNvSpPr txBox="1"/>
          <p:nvPr/>
        </p:nvSpPr>
        <p:spPr>
          <a:xfrm>
            <a:off x="213907" y="3192968"/>
            <a:ext cx="8870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AH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Tunnel mode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A15BD1-CEE5-6CF2-EA17-8BF6C2EFDDF9}"/>
              </a:ext>
            </a:extLst>
          </p:cNvPr>
          <p:cNvCxnSpPr>
            <a:cxnSpLocks/>
          </p:cNvCxnSpPr>
          <p:nvPr/>
        </p:nvCxnSpPr>
        <p:spPr>
          <a:xfrm>
            <a:off x="1741328" y="2339639"/>
            <a:ext cx="2935451" cy="0"/>
          </a:xfrm>
          <a:prstGeom prst="straightConnector1">
            <a:avLst/>
          </a:prstGeom>
          <a:ln>
            <a:solidFill>
              <a:srgbClr val="FF0000">
                <a:alpha val="50000"/>
              </a:srgb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51EC6D-D199-2AEC-D3EE-128ECF391715}"/>
              </a:ext>
            </a:extLst>
          </p:cNvPr>
          <p:cNvCxnSpPr>
            <a:cxnSpLocks/>
          </p:cNvCxnSpPr>
          <p:nvPr/>
        </p:nvCxnSpPr>
        <p:spPr>
          <a:xfrm>
            <a:off x="6588224" y="2295460"/>
            <a:ext cx="2555776" cy="0"/>
          </a:xfrm>
          <a:prstGeom prst="straightConnector1">
            <a:avLst/>
          </a:prstGeom>
          <a:ln>
            <a:solidFill>
              <a:srgbClr val="FF0000">
                <a:alpha val="50000"/>
              </a:srgb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BA41EAE-F9A1-77FE-5E19-BE8F8FD5B5A1}"/>
              </a:ext>
            </a:extLst>
          </p:cNvPr>
          <p:cNvCxnSpPr>
            <a:cxnSpLocks/>
            <a:endCxn id="28" idx="3"/>
          </p:cNvCxnSpPr>
          <p:nvPr/>
        </p:nvCxnSpPr>
        <p:spPr>
          <a:xfrm>
            <a:off x="5120498" y="3362245"/>
            <a:ext cx="3963914" cy="0"/>
          </a:xfrm>
          <a:prstGeom prst="straightConnector1">
            <a:avLst/>
          </a:prstGeom>
          <a:ln>
            <a:solidFill>
              <a:srgbClr val="FF0000">
                <a:alpha val="50000"/>
              </a:srgb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0AC1B9A-4E01-6E7C-9999-3EC962F192B5}"/>
              </a:ext>
            </a:extLst>
          </p:cNvPr>
          <p:cNvCxnSpPr>
            <a:cxnSpLocks/>
          </p:cNvCxnSpPr>
          <p:nvPr/>
        </p:nvCxnSpPr>
        <p:spPr>
          <a:xfrm>
            <a:off x="3393060" y="4626490"/>
            <a:ext cx="3963914" cy="0"/>
          </a:xfrm>
          <a:prstGeom prst="straightConnector1">
            <a:avLst/>
          </a:prstGeom>
          <a:ln>
            <a:solidFill>
              <a:srgbClr val="FF0000">
                <a:alpha val="50000"/>
              </a:srgb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040740B-6EB0-897A-4C2C-A0577502912A}"/>
              </a:ext>
            </a:extLst>
          </p:cNvPr>
          <p:cNvCxnSpPr>
            <a:cxnSpLocks/>
          </p:cNvCxnSpPr>
          <p:nvPr/>
        </p:nvCxnSpPr>
        <p:spPr>
          <a:xfrm>
            <a:off x="3209053" y="5958117"/>
            <a:ext cx="4387283" cy="0"/>
          </a:xfrm>
          <a:prstGeom prst="straightConnector1">
            <a:avLst/>
          </a:prstGeom>
          <a:ln>
            <a:solidFill>
              <a:srgbClr val="FF0000">
                <a:alpha val="50000"/>
              </a:srgb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12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book&#10;&#10;Description automatically generated">
            <a:extLst>
              <a:ext uri="{FF2B5EF4-FFF2-40B4-BE49-F238E27FC236}">
                <a16:creationId xmlns:a16="http://schemas.microsoft.com/office/drawing/2014/main" id="{25AC2F2A-DC9D-6E03-A4F2-396992C7B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324" y="0"/>
            <a:ext cx="5691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36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787006-9D30-EC79-5C81-18D781667C79}"/>
              </a:ext>
            </a:extLst>
          </p:cNvPr>
          <p:cNvSpPr txBox="1"/>
          <p:nvPr/>
        </p:nvSpPr>
        <p:spPr>
          <a:xfrm>
            <a:off x="119174" y="1412776"/>
            <a:ext cx="88929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Security Association (SA)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Security Associations Database (SAD)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Security Policy Database (SPD)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 – SAD – SPD (Relation)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IP Traffic processing Incoming/Outgoing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FA268B-06F9-11B3-2041-DC0A545DFA32}"/>
              </a:ext>
            </a:extLst>
          </p:cNvPr>
          <p:cNvSpPr txBox="1"/>
          <p:nvPr/>
        </p:nvSpPr>
        <p:spPr>
          <a:xfrm>
            <a:off x="131838" y="3284984"/>
            <a:ext cx="88929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Encapsulating Security Payload (ESP)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Transport Mode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Tunnel Mode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Authentication Header (AH) (in comparison to ESP)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 Key Exchange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506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18E062-0984-7175-F8C3-D1F871EEC025}"/>
              </a:ext>
            </a:extLst>
          </p:cNvPr>
          <p:cNvSpPr txBox="1"/>
          <p:nvPr/>
        </p:nvSpPr>
        <p:spPr>
          <a:xfrm>
            <a:off x="119174" y="-430690"/>
            <a:ext cx="5532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Internet Key Exchange (IKE)</a:t>
            </a:r>
          </a:p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30C898-68AB-B152-41E5-FBC7797C8574}"/>
              </a:ext>
            </a:extLst>
          </p:cNvPr>
          <p:cNvSpPr txBox="1"/>
          <p:nvPr/>
        </p:nvSpPr>
        <p:spPr>
          <a:xfrm>
            <a:off x="154321" y="725332"/>
            <a:ext cx="89896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Requirement is determining and distributing keys.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Four keys are required for secure communication – Similar to TLS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 keys for encryption (sender/receiver)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 keys for authentication (sender/receiver)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IPsec Architecture document mandates support for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types of key management.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Manual: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system administrator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manually configures each system with its own keys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with the keys of other communicating systems. This is practical for small, relatively static environments.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Automated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 automated system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enables the on-demand creation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keys for SAs and facilitates the use of keys in a large distributed system with an evolving configuration.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Uses Diffie–Hellman based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CEE8CF-B632-841B-A325-3C419D6E81F4}"/>
              </a:ext>
            </a:extLst>
          </p:cNvPr>
          <p:cNvSpPr txBox="1"/>
          <p:nvPr/>
        </p:nvSpPr>
        <p:spPr>
          <a:xfrm>
            <a:off x="539552" y="4932339"/>
            <a:ext cx="4392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Three message types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Initial Exchange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CREATE_CHILD_SA Exchange</a:t>
            </a:r>
          </a:p>
          <a:p>
            <a:pPr marL="342900" indent="-342900"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Informational Exchange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format: Header and Payload</a:t>
            </a:r>
          </a:p>
        </p:txBody>
      </p:sp>
    </p:spTree>
    <p:extLst>
      <p:ext uri="{BB962C8B-B14F-4D97-AF65-F5344CB8AC3E}">
        <p14:creationId xmlns:p14="http://schemas.microsoft.com/office/powerpoint/2010/main" val="1122912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18E062-0984-7175-F8C3-D1F871EEC025}"/>
              </a:ext>
            </a:extLst>
          </p:cNvPr>
          <p:cNvSpPr txBox="1"/>
          <p:nvPr/>
        </p:nvSpPr>
        <p:spPr>
          <a:xfrm>
            <a:off x="119174" y="-430690"/>
            <a:ext cx="5532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Internet Key Exchange (IKE)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30C898-68AB-B152-41E5-FBC7797C8574}"/>
              </a:ext>
            </a:extLst>
          </p:cNvPr>
          <p:cNvSpPr txBox="1"/>
          <p:nvPr/>
        </p:nvSpPr>
        <p:spPr>
          <a:xfrm>
            <a:off x="154321" y="725332"/>
            <a:ext cx="898967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Initial Exchange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1.1 Negotiating Parameters and Generating Key Material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Both peers exchange their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supported cryptographic algorithms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(e.g., encryption, authentication) and agree on a common 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Nonces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Random values exchanged to ensure freshness and mitigate replay attacks.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Diffie–Hellman Values: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Exchanged to generate a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 secret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which is used for deriving key material.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this exchange is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creation of the IKE SA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which protects further communication.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1.2 Authentication and Establishing the First IPsec 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Both peers authenticate each other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using predefined methods, such as digital signatures, or public-key certificates.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authenticated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keys derived from the Diffie–Hellman exchange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to encrypt and authenticate the messages.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first IPsec SA is created and stored in the Security Association Database (SADB), allowing secure non-IKE communication (e.g., protecting ordinary data traffic).</a:t>
            </a:r>
          </a:p>
        </p:txBody>
      </p:sp>
    </p:spTree>
    <p:extLst>
      <p:ext uri="{BB962C8B-B14F-4D97-AF65-F5344CB8AC3E}">
        <p14:creationId xmlns:p14="http://schemas.microsoft.com/office/powerpoint/2010/main" val="2804947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18E062-0984-7175-F8C3-D1F871EEC025}"/>
              </a:ext>
            </a:extLst>
          </p:cNvPr>
          <p:cNvSpPr txBox="1"/>
          <p:nvPr/>
        </p:nvSpPr>
        <p:spPr>
          <a:xfrm>
            <a:off x="119174" y="-430690"/>
            <a:ext cx="5532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Internet Key Exchange (IKE)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30C898-68AB-B152-41E5-FBC7797C8574}"/>
              </a:ext>
            </a:extLst>
          </p:cNvPr>
          <p:cNvSpPr txBox="1"/>
          <p:nvPr/>
        </p:nvSpPr>
        <p:spPr>
          <a:xfrm>
            <a:off x="154321" y="725332"/>
            <a:ext cx="852213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Initial Exchange</a:t>
            </a:r>
          </a:p>
          <a:p>
            <a:pPr marL="342900" indent="-342900">
              <a:buFontTx/>
              <a:buAutoNum type="arabicPeriod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CREATE_CHILD_SA Exchange</a:t>
            </a:r>
          </a:p>
          <a:p>
            <a:pPr marL="342900" indent="-342900">
              <a:buFontTx/>
              <a:buAutoNum type="arabicPeriod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additional IPsec SAs are needed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protecting new traffic flows.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IPsec SA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negotiated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independently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added to the Security Association Database (SADB).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to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replace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 existing SA that is nearing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expiration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1. Initiator Sends CREATE_CHILD_SA Request: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Specifies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desired cryptographic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algorithms, and other SA parameters. </a:t>
            </a:r>
          </a:p>
          <a:p>
            <a:pPr lvl="1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2. Responder Processes the Request: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Selects parameters from the initiator’s proposal. </a:t>
            </a:r>
          </a:p>
          <a:p>
            <a:pPr lvl="1"/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3. Responder Sends CREATE_CHILD_SA Response: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Confirms the creation the SA with agreed parameters.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4. SA is Added to the SADB: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newly created SA is stored in the Security Association Database (SADB) for use in protecting traffic.</a:t>
            </a:r>
          </a:p>
        </p:txBody>
      </p:sp>
    </p:spTree>
    <p:extLst>
      <p:ext uri="{BB962C8B-B14F-4D97-AF65-F5344CB8AC3E}">
        <p14:creationId xmlns:p14="http://schemas.microsoft.com/office/powerpoint/2010/main" val="1707044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18E062-0984-7175-F8C3-D1F871EEC025}"/>
              </a:ext>
            </a:extLst>
          </p:cNvPr>
          <p:cNvSpPr txBox="1"/>
          <p:nvPr/>
        </p:nvSpPr>
        <p:spPr>
          <a:xfrm>
            <a:off x="119174" y="-430690"/>
            <a:ext cx="5532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Internet Key Exchange (IKE)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30C898-68AB-B152-41E5-FBC7797C8574}"/>
              </a:ext>
            </a:extLst>
          </p:cNvPr>
          <p:cNvSpPr txBox="1"/>
          <p:nvPr/>
        </p:nvSpPr>
        <p:spPr>
          <a:xfrm>
            <a:off x="154321" y="725332"/>
            <a:ext cx="89896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Initial Exchange</a:t>
            </a:r>
          </a:p>
          <a:p>
            <a:pPr marL="342900" indent="-342900">
              <a:buAutoNum type="arabicPeriod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CREATE_CHILD_SA Exchange</a:t>
            </a:r>
          </a:p>
          <a:p>
            <a:pPr marL="342900" indent="-342900">
              <a:buAutoNum type="arabicPeriod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Informational Exchange</a:t>
            </a:r>
          </a:p>
          <a:p>
            <a:pPr marL="342900" indent="-342900">
              <a:buAutoNum type="arabicPeriod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Exchange management information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error messages, and notifications.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Examples include reporting errors, responding to liveness checks, or updating configuration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Does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create new SAs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or modify existing 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958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18E062-0984-7175-F8C3-D1F871EEC025}"/>
              </a:ext>
            </a:extLst>
          </p:cNvPr>
          <p:cNvSpPr txBox="1"/>
          <p:nvPr/>
        </p:nvSpPr>
        <p:spPr>
          <a:xfrm>
            <a:off x="119174" y="-430690"/>
            <a:ext cx="5532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Internet Key Exchange (IKE) </a:t>
            </a:r>
          </a:p>
          <a:p>
            <a:endParaRPr lang="en-US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30C898-68AB-B152-41E5-FBC7797C8574}"/>
              </a:ext>
            </a:extLst>
          </p:cNvPr>
          <p:cNvSpPr txBox="1"/>
          <p:nvPr/>
        </p:nvSpPr>
        <p:spPr>
          <a:xfrm>
            <a:off x="148049" y="476672"/>
            <a:ext cx="89896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IKE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Initiator SPI (64 bits):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unique identifier chosen by the initiator for the 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Responder SPI (64 bits):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unique identifier chosen by the responder for the 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Next Payload (8 bits):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Indicates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 of the first payload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the message. 0 for no more payload.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Major and Minor Version (4 bits each):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Specify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 of the IKE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protocol in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Exchange Type (8 bits):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Defines the type of exchange, few examples shown below.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Establish 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Information exchange such as error reporting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Establish Key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diagram of a security parameters&#10;&#10;Description automatically generated with medium confidence">
            <a:extLst>
              <a:ext uri="{FF2B5EF4-FFF2-40B4-BE49-F238E27FC236}">
                <a16:creationId xmlns:a16="http://schemas.microsoft.com/office/drawing/2014/main" id="{CAC72B78-7B23-1E59-DA7C-FD5113EFC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3193855"/>
            <a:ext cx="4355976" cy="36373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ED3426-9B25-F97C-83AC-837DD2DDFDAA}"/>
              </a:ext>
            </a:extLst>
          </p:cNvPr>
          <p:cNvSpPr txBox="1"/>
          <p:nvPr/>
        </p:nvSpPr>
        <p:spPr>
          <a:xfrm>
            <a:off x="181240" y="3284984"/>
            <a:ext cx="46787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Flags (8 bits):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initiator, response, version 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Message ID (32 bits):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used for r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etransmission control.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request in an IKE exchange is assigned a unique Message ID. The responder includes the same Message ID in its response to indicate which request it is replying 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Length (32 bits):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Total length of the IKE message, including the header and all payloads.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067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18E062-0984-7175-F8C3-D1F871EEC025}"/>
              </a:ext>
            </a:extLst>
          </p:cNvPr>
          <p:cNvSpPr txBox="1"/>
          <p:nvPr/>
        </p:nvSpPr>
        <p:spPr>
          <a:xfrm>
            <a:off x="119174" y="-430690"/>
            <a:ext cx="5532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Internet Key Exchange (IKE) </a:t>
            </a:r>
          </a:p>
          <a:p>
            <a:endParaRPr lang="en-US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30C898-68AB-B152-41E5-FBC7797C8574}"/>
              </a:ext>
            </a:extLst>
          </p:cNvPr>
          <p:cNvSpPr txBox="1"/>
          <p:nvPr/>
        </p:nvSpPr>
        <p:spPr>
          <a:xfrm>
            <a:off x="154321" y="548680"/>
            <a:ext cx="89896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IKE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Next Payload (8 bits):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Indicates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 of the next payload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the message. 0 for no more payload.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Critical bit (1 bit):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has it is own use cases (custom logging, or new security feature)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to 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the recipient must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reject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message if the payload type is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unsupported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to 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the recipient can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skip the payload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unsupported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Payload Length: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Length of the payload in bytes, including the generic header.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Reserved (8 bits):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potential future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diagram of a security parameters&#10;&#10;Description automatically generated with medium confidence">
            <a:extLst>
              <a:ext uri="{FF2B5EF4-FFF2-40B4-BE49-F238E27FC236}">
                <a16:creationId xmlns:a16="http://schemas.microsoft.com/office/drawing/2014/main" id="{CAC72B78-7B23-1E59-DA7C-FD5113EFC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3193855"/>
            <a:ext cx="4355976" cy="363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07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18E062-0984-7175-F8C3-D1F871EEC025}"/>
              </a:ext>
            </a:extLst>
          </p:cNvPr>
          <p:cNvSpPr txBox="1"/>
          <p:nvPr/>
        </p:nvSpPr>
        <p:spPr>
          <a:xfrm>
            <a:off x="119174" y="-430690"/>
            <a:ext cx="5532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Internet Key Exchange (IKE) </a:t>
            </a:r>
          </a:p>
          <a:p>
            <a:endParaRPr lang="en-US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30C898-68AB-B152-41E5-FBC7797C8574}"/>
              </a:ext>
            </a:extLst>
          </p:cNvPr>
          <p:cNvSpPr txBox="1"/>
          <p:nvPr/>
        </p:nvSpPr>
        <p:spPr>
          <a:xfrm>
            <a:off x="154321" y="548680"/>
            <a:ext cx="89896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IKE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Payload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Next Payload (8 bits):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Indicates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 of the next payload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the message. 0 for no more payload.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Payload Length: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Length of the payload in bytes, including the generic header.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actual data for a payload (e.g., nonce in the Nonce Payload) is stored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immediately after the generic payload header.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A table with text on it&#10;&#10;Description automatically generated">
            <a:extLst>
              <a:ext uri="{FF2B5EF4-FFF2-40B4-BE49-F238E27FC236}">
                <a16:creationId xmlns:a16="http://schemas.microsoft.com/office/drawing/2014/main" id="{8DA2E576-DEA3-25BC-586A-7B478BFAD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200" y="2908575"/>
            <a:ext cx="6038800" cy="391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36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787006-9D30-EC79-5C81-18D781667C79}"/>
              </a:ext>
            </a:extLst>
          </p:cNvPr>
          <p:cNvSpPr txBox="1"/>
          <p:nvPr/>
        </p:nvSpPr>
        <p:spPr>
          <a:xfrm>
            <a:off x="119174" y="1412776"/>
            <a:ext cx="88929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Security Association (SA)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Security Associations Database (SAD)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Security Policy Database (SPD)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 – SAD – SPD (Relation)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IP Traffic processing Incoming/Outgoing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8E062-0984-7175-F8C3-D1F871EEC025}"/>
              </a:ext>
            </a:extLst>
          </p:cNvPr>
          <p:cNvSpPr txBox="1"/>
          <p:nvPr/>
        </p:nvSpPr>
        <p:spPr>
          <a:xfrm>
            <a:off x="119174" y="-430690"/>
            <a:ext cx="4308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FA268B-06F9-11B3-2041-DC0A545DFA32}"/>
              </a:ext>
            </a:extLst>
          </p:cNvPr>
          <p:cNvSpPr txBox="1"/>
          <p:nvPr/>
        </p:nvSpPr>
        <p:spPr>
          <a:xfrm>
            <a:off x="131838" y="3284984"/>
            <a:ext cx="88929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Encapsulating Security Payload (ESP)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Transport Mode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Tunnel Mode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Authentication Header (AH) (in comparison to ESP)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Internet Key Exchange</a:t>
            </a:r>
          </a:p>
          <a:p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Couple other topics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745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18E062-0984-7175-F8C3-D1F871EEC025}"/>
              </a:ext>
            </a:extLst>
          </p:cNvPr>
          <p:cNvSpPr txBox="1"/>
          <p:nvPr/>
        </p:nvSpPr>
        <p:spPr>
          <a:xfrm>
            <a:off x="119174" y="-430690"/>
            <a:ext cx="4308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Anti-Replay Service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30C898-68AB-B152-41E5-FBC7797C8574}"/>
              </a:ext>
            </a:extLst>
          </p:cNvPr>
          <p:cNvSpPr txBox="1"/>
          <p:nvPr/>
        </p:nvSpPr>
        <p:spPr>
          <a:xfrm>
            <a:off x="251520" y="692696"/>
            <a:ext cx="88098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Sequence Number field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designed to stop such attacks.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When a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SA is established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the sender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initializes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sequence number counter to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Incremented every time packet is sent.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anti-replay is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enabled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(the default), the sender must not allow the sequence number to cycle past 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- 1 back to zero. Otherwise, there would be multiple valid packets with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 sequence number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If the limit of 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- 1 is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reached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sender should terminate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SA and negotiate a new SA with a new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have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window of size 64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We we only consider sequence numbers in the range of that window.</a:t>
            </a:r>
          </a:p>
        </p:txBody>
      </p:sp>
      <p:pic>
        <p:nvPicPr>
          <p:cNvPr id="3" name="Picture 2" descr="A diagram of a window size&#10;&#10;Description automatically generated">
            <a:extLst>
              <a:ext uri="{FF2B5EF4-FFF2-40B4-BE49-F238E27FC236}">
                <a16:creationId xmlns:a16="http://schemas.microsoft.com/office/drawing/2014/main" id="{69443077-4B8A-B809-6291-CACA4F8DA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070" y="4005064"/>
            <a:ext cx="5589860" cy="277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5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network&#10;&#10;Description automatically generated">
            <a:extLst>
              <a:ext uri="{FF2B5EF4-FFF2-40B4-BE49-F238E27FC236}">
                <a16:creationId xmlns:a16="http://schemas.microsoft.com/office/drawing/2014/main" id="{D8E0CCD0-0E42-2BC3-BCFA-4845C7CF7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999" y="53765"/>
            <a:ext cx="3507001" cy="4320480"/>
          </a:xfrm>
          <a:prstGeom prst="rect">
            <a:avLst/>
          </a:prstGeom>
        </p:spPr>
      </p:pic>
      <p:pic>
        <p:nvPicPr>
          <p:cNvPr id="8" name="Picture 7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4CC75B04-3106-D22E-D468-9A04E926E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004" y="4581127"/>
            <a:ext cx="4937996" cy="2217257"/>
          </a:xfrm>
          <a:prstGeom prst="rect">
            <a:avLst/>
          </a:prstGeom>
        </p:spPr>
      </p:pic>
      <p:pic>
        <p:nvPicPr>
          <p:cNvPr id="10" name="Picture 9" descr="A diagram of a network&#10;&#10;Description automatically generated with medium confidence">
            <a:extLst>
              <a:ext uri="{FF2B5EF4-FFF2-40B4-BE49-F238E27FC236}">
                <a16:creationId xmlns:a16="http://schemas.microsoft.com/office/drawing/2014/main" id="{58C6ABCE-506A-257F-F6D3-F81F8768B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384985"/>
            <a:ext cx="5278958" cy="14480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6BA46F-69E5-29B0-E2E6-8726BD34F2B6}"/>
              </a:ext>
            </a:extLst>
          </p:cNvPr>
          <p:cNvSpPr txBox="1"/>
          <p:nvPr/>
        </p:nvSpPr>
        <p:spPr>
          <a:xfrm>
            <a:off x="242894" y="2214005"/>
            <a:ext cx="3249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TLS: Transport Layer Security</a:t>
            </a:r>
          </a:p>
          <a:p>
            <a:r>
              <a:rPr lang="en-US" dirty="0" err="1"/>
              <a:t>IPSec</a:t>
            </a:r>
            <a:r>
              <a:rPr lang="en-US" dirty="0"/>
              <a:t>: IP Security</a:t>
            </a:r>
          </a:p>
        </p:txBody>
      </p:sp>
    </p:spTree>
  </p:cSld>
  <p:clrMapOvr>
    <a:masterClrMapping/>
  </p:clrMapOvr>
  <p:transition spd="med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18E062-0984-7175-F8C3-D1F871EEC025}"/>
              </a:ext>
            </a:extLst>
          </p:cNvPr>
          <p:cNvSpPr txBox="1"/>
          <p:nvPr/>
        </p:nvSpPr>
        <p:spPr>
          <a:xfrm>
            <a:off x="119174" y="-430690"/>
            <a:ext cx="4308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Anti-Replay Service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30C898-68AB-B152-41E5-FBC7797C8574}"/>
              </a:ext>
            </a:extLst>
          </p:cNvPr>
          <p:cNvSpPr txBox="1"/>
          <p:nvPr/>
        </p:nvSpPr>
        <p:spPr>
          <a:xfrm>
            <a:off x="167091" y="492640"/>
            <a:ext cx="88098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Sequence number processing rule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1. If the received packet falls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within the window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is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If the packet is authenticated, the corresponding slot in the window is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2. If the received packet is to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right of the window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is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 is checked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If the packet is authenticated,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window is advanced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 that this sequence number is the right edge of the window, and the corresponding slot in the window is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3. If the received packet is to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left of the window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authentication fails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the packet is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discarded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 this is an auditable event – basically logged for security analysis.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issue?</a:t>
            </a:r>
          </a:p>
        </p:txBody>
      </p:sp>
      <p:pic>
        <p:nvPicPr>
          <p:cNvPr id="3" name="Picture 2" descr="A diagram of a window size&#10;&#10;Description automatically generated">
            <a:extLst>
              <a:ext uri="{FF2B5EF4-FFF2-40B4-BE49-F238E27FC236}">
                <a16:creationId xmlns:a16="http://schemas.microsoft.com/office/drawing/2014/main" id="{69443077-4B8A-B809-6291-CACA4F8DA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822" y="4476207"/>
            <a:ext cx="5027178" cy="25000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3297C1-C6E8-6793-4C80-82651328B43D}"/>
              </a:ext>
            </a:extLst>
          </p:cNvPr>
          <p:cNvSpPr txBox="1"/>
          <p:nvPr/>
        </p:nvSpPr>
        <p:spPr>
          <a:xfrm>
            <a:off x="5220072" y="18864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43DD56-EB2D-3463-902A-C9849E699D4C}"/>
              </a:ext>
            </a:extLst>
          </p:cNvPr>
          <p:cNvSpPr txBox="1"/>
          <p:nvPr/>
        </p:nvSpPr>
        <p:spPr>
          <a:xfrm>
            <a:off x="192010" y="4185959"/>
            <a:ext cx="39008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if we keep getting packets to the right of window?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Window grows indefinitely?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Or do we keep discard sequence numbers to the left of window and keep moving window to left?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Reliability is not responsibility of 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IPSec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370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18E062-0984-7175-F8C3-D1F871EEC025}"/>
              </a:ext>
            </a:extLst>
          </p:cNvPr>
          <p:cNvSpPr txBox="1"/>
          <p:nvPr/>
        </p:nvSpPr>
        <p:spPr>
          <a:xfrm>
            <a:off x="119174" y="-430690"/>
            <a:ext cx="4308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Combinations of Security Associations</a:t>
            </a:r>
          </a:p>
          <a:p>
            <a:endParaRPr lang="en-US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30C898-68AB-B152-41E5-FBC7797C8574}"/>
              </a:ext>
            </a:extLst>
          </p:cNvPr>
          <p:cNvSpPr txBox="1"/>
          <p:nvPr/>
        </p:nvSpPr>
        <p:spPr>
          <a:xfrm>
            <a:off x="215008" y="728390"/>
            <a:ext cx="8809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 association bundle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refers to a sequence of SAs through which traffic must be processed to provide a desired set of IPsec services.</a:t>
            </a:r>
            <a:endParaRPr lang="en-US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3297C1-C6E8-6793-4C80-82651328B43D}"/>
              </a:ext>
            </a:extLst>
          </p:cNvPr>
          <p:cNvSpPr txBox="1"/>
          <p:nvPr/>
        </p:nvSpPr>
        <p:spPr>
          <a:xfrm>
            <a:off x="5220072" y="18864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7" name="Picture 6" descr="A diagram of a network&#10;&#10;Description automatically generated">
            <a:extLst>
              <a:ext uri="{FF2B5EF4-FFF2-40B4-BE49-F238E27FC236}">
                <a16:creationId xmlns:a16="http://schemas.microsoft.com/office/drawing/2014/main" id="{BB4B4C33-277E-D1EF-EC69-83C688201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430578"/>
            <a:ext cx="7041526" cy="542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9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75F552A-EDFA-E02B-6CD2-184FCB00C219}"/>
              </a:ext>
            </a:extLst>
          </p:cNvPr>
          <p:cNvSpPr txBox="1">
            <a:spLocks/>
          </p:cNvSpPr>
          <p:nvPr/>
        </p:nvSpPr>
        <p:spPr>
          <a:xfrm>
            <a:off x="-252536" y="188640"/>
            <a:ext cx="7570787" cy="141287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 sz="54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algn="ctr" rtl="0" eaLnBrk="0" fontAlgn="base" hangingPunct="0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Candara" pitchFamily="-84" charset="0"/>
                <a:ea typeface="ＭＳ Ｐゴシック" pitchFamily="-84" charset="-128"/>
                <a:cs typeface="ＭＳ Ｐゴシック" pitchFamily="-84" charset="-128"/>
              </a:defRPr>
            </a:lvl2pPr>
            <a:lvl3pPr algn="ctr" rtl="0" eaLnBrk="0" fontAlgn="base" hangingPunct="0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Candara" pitchFamily="-84" charset="0"/>
                <a:ea typeface="ＭＳ Ｐゴシック" pitchFamily="-84" charset="-128"/>
                <a:cs typeface="ＭＳ Ｐゴシック" pitchFamily="-84" charset="-128"/>
              </a:defRPr>
            </a:lvl3pPr>
            <a:lvl4pPr algn="ctr" rtl="0" eaLnBrk="0" fontAlgn="base" hangingPunct="0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Candara" pitchFamily="-84" charset="0"/>
                <a:ea typeface="ＭＳ Ｐゴシック" pitchFamily="-84" charset="-128"/>
                <a:cs typeface="ＭＳ Ｐゴシック" pitchFamily="-84" charset="-128"/>
              </a:defRPr>
            </a:lvl4pPr>
            <a:lvl5pPr algn="ctr" rtl="0" eaLnBrk="0" fontAlgn="base" hangingPunct="0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Candara" pitchFamily="-84" charset="0"/>
                <a:ea typeface="ＭＳ Ｐゴシック" pitchFamily="-84" charset="-128"/>
                <a:cs typeface="ＭＳ Ｐゴシック" pitchFamily="-84" charset="-128"/>
              </a:defRPr>
            </a:lvl5pPr>
            <a:lvl6pPr marL="457200" algn="ctr" rtl="0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Candara" pitchFamily="-84" charset="0"/>
                <a:ea typeface="ＭＳ Ｐゴシック" pitchFamily="-84" charset="-128"/>
                <a:cs typeface="ＭＳ Ｐゴシック" pitchFamily="-84" charset="-128"/>
              </a:defRPr>
            </a:lvl6pPr>
            <a:lvl7pPr marL="914400" algn="ctr" rtl="0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Candara" pitchFamily="-84" charset="0"/>
                <a:ea typeface="ＭＳ Ｐゴシック" pitchFamily="-84" charset="-128"/>
                <a:cs typeface="ＭＳ Ｐゴシック" pitchFamily="-84" charset="-128"/>
              </a:defRPr>
            </a:lvl7pPr>
            <a:lvl8pPr marL="1371600" algn="ctr" rtl="0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Candara" pitchFamily="-84" charset="0"/>
                <a:ea typeface="ＭＳ Ｐゴシック" pitchFamily="-84" charset="-128"/>
                <a:cs typeface="ＭＳ Ｐゴシック" pitchFamily="-84" charset="-128"/>
              </a:defRPr>
            </a:lvl8pPr>
            <a:lvl9pPr marL="1828800" algn="ctr" rtl="0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  <a:defRPr sz="5400">
                <a:solidFill>
                  <a:schemeClr val="tx2"/>
                </a:solidFill>
                <a:latin typeface="Candara" pitchFamily="-84" charset="0"/>
                <a:ea typeface="ＭＳ Ｐゴシック" pitchFamily="-84" charset="-128"/>
                <a:cs typeface="ＭＳ Ｐゴシック" pitchFamily="-84" charset="-128"/>
              </a:defRPr>
            </a:lvl9pPr>
          </a:lstStyle>
          <a:p>
            <a:r>
              <a:rPr lang="en-US" dirty="0"/>
              <a:t>         </a:t>
            </a:r>
            <a:r>
              <a:rPr lang="en-US" dirty="0" err="1"/>
              <a:t>IPSec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B2EB2E-1759-5BF8-E414-AA6D13BE488F}"/>
              </a:ext>
            </a:extLst>
          </p:cNvPr>
          <p:cNvSpPr txBox="1"/>
          <p:nvPr/>
        </p:nvSpPr>
        <p:spPr>
          <a:xfrm>
            <a:off x="323528" y="1124744"/>
            <a:ext cx="84969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IPsec provides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 services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at the IP 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IPsec specification is scattered across dozens of RFCs.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Architecture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https://datatracker.ietf.org/doc/html/rfc4301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Authentication Header: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https://datatracker.ietf.org/doc/html/rfc4302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Encapsulating Security Payload: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https://datatracker.ietf.org/doc/html/rfc4303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Internet Key Exchange: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https://datatracker.ietf.org/doc/html/rfc7296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IPsec is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used by default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It is typically utilized when you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a VPN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service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relies on IPsec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secure communication.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Secure branch office connectivity over the Internet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Security Associations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Security Policy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Security Association Database</a:t>
            </a:r>
          </a:p>
        </p:txBody>
      </p:sp>
    </p:spTree>
    <p:extLst>
      <p:ext uri="{BB962C8B-B14F-4D97-AF65-F5344CB8AC3E}">
        <p14:creationId xmlns:p14="http://schemas.microsoft.com/office/powerpoint/2010/main" val="368300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2EB2E-1759-5BF8-E414-AA6D13BE488F}"/>
              </a:ext>
            </a:extLst>
          </p:cNvPr>
          <p:cNvSpPr txBox="1"/>
          <p:nvPr/>
        </p:nvSpPr>
        <p:spPr>
          <a:xfrm>
            <a:off x="323528" y="260648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Security Associations (SA)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3DB5B-821D-FE93-85C3-8099003C7500}"/>
              </a:ext>
            </a:extLst>
          </p:cNvPr>
          <p:cNvSpPr txBox="1"/>
          <p:nvPr/>
        </p:nvSpPr>
        <p:spPr>
          <a:xfrm>
            <a:off x="539552" y="1484784"/>
            <a:ext cx="820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is like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logical connection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between sender and receiver.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Unidirectional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for secure connection in both direction, 2 separate SAs created.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Identified with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parameters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Security Parameters Index (SPI):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32-bit identifier.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 destination address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Security Protocol Identifier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indicates whether association is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Authentication Header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(AH) or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Encapsulating Security Payload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(ESP) protocol.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AH provides authentication.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ESP provides both encryption and authentication.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787006-9D30-EC79-5C81-18D781667C79}"/>
              </a:ext>
            </a:extLst>
          </p:cNvPr>
          <p:cNvSpPr txBox="1"/>
          <p:nvPr/>
        </p:nvSpPr>
        <p:spPr>
          <a:xfrm>
            <a:off x="162117" y="492640"/>
            <a:ext cx="8892988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SAD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contains entries for each active SA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(Security Association).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entry holds all the parameters required to define/process the associated SA.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Key parameters in each SAD entry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Security Parameter Index (SPI):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32-bit unique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identifier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each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Sequence Number Counter (SNC):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32-bit value, ensures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ordered delivery.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Sequence Counter Overflow: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flag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indicating whether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overflow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SNC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should generate an auditable event and prevent further transmission of packets on this SA.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Anti-Replay Window: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mechanism to detect and reject replayed packets.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AH Information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Details of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Authentication Header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(AH) -&gt; authentication algorithm, key, lifetime of key.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ESP Information: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Details of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Encapsulating Security Payload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(ESP) -&gt; encryption algorithm, keys, lifetime of key.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Lifetime of the SA: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Defines when the SA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expires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IPsec Protocol Mode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Tunnel mode: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Encrypts the entire IP packet (used for VPNs)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Transport mode: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Encrypts only the payload of the IP packet.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Path MTU (Maximum Transmission Unit):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Tracks the largest packet size that can be sent without fragmentation.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SA and SAD relation: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lookup mechanism, using 3 unique identifiers of SA we find SAD entry which will contain details of SA.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8E062-0984-7175-F8C3-D1F871EEC025}"/>
              </a:ext>
            </a:extLst>
          </p:cNvPr>
          <p:cNvSpPr txBox="1"/>
          <p:nvPr/>
        </p:nvSpPr>
        <p:spPr>
          <a:xfrm>
            <a:off x="119174" y="-430690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Security Associations Database (SAD)</a:t>
            </a:r>
          </a:p>
        </p:txBody>
      </p:sp>
    </p:spTree>
    <p:extLst>
      <p:ext uri="{BB962C8B-B14F-4D97-AF65-F5344CB8AC3E}">
        <p14:creationId xmlns:p14="http://schemas.microsoft.com/office/powerpoint/2010/main" val="379416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787006-9D30-EC79-5C81-18D781667C79}"/>
              </a:ext>
            </a:extLst>
          </p:cNvPr>
          <p:cNvSpPr txBox="1"/>
          <p:nvPr/>
        </p:nvSpPr>
        <p:spPr>
          <a:xfrm>
            <a:off x="162117" y="492640"/>
            <a:ext cx="88929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SPD defines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handle incoming/outgoing IP traffic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relation to security.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Protected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using IPsec (AH or ESP processing).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Bypassed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without IPsec protection.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Discarded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if it doesn’t meet security requirements.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SPD contains rules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(entries) that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subsets of IP traffic to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specific SAs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or specify that the traffic bypasses IPsec.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Selectors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used to match packets to SPD entries.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Remote IP Address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Local IP Address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Next Layer Protocol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Local and Remote Ports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8E062-0984-7175-F8C3-D1F871EEC025}"/>
              </a:ext>
            </a:extLst>
          </p:cNvPr>
          <p:cNvSpPr txBox="1"/>
          <p:nvPr/>
        </p:nvSpPr>
        <p:spPr>
          <a:xfrm>
            <a:off x="119174" y="-430690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Security Policy Database (SPD)</a:t>
            </a:r>
          </a:p>
        </p:txBody>
      </p:sp>
      <p:pic>
        <p:nvPicPr>
          <p:cNvPr id="3" name="Picture 2" descr="A table with text on it&#10;&#10;Description automatically generated">
            <a:extLst>
              <a:ext uri="{FF2B5EF4-FFF2-40B4-BE49-F238E27FC236}">
                <a16:creationId xmlns:a16="http://schemas.microsoft.com/office/drawing/2014/main" id="{F0E780E5-1437-6444-A113-2A41497A4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4274475"/>
            <a:ext cx="67564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73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787006-9D30-EC79-5C81-18D781667C79}"/>
              </a:ext>
            </a:extLst>
          </p:cNvPr>
          <p:cNvSpPr txBox="1"/>
          <p:nvPr/>
        </p:nvSpPr>
        <p:spPr>
          <a:xfrm>
            <a:off x="162117" y="492640"/>
            <a:ext cx="88929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SPD → Determines Traffic Treatment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packet is checked against the SPD, based on packet's source/destination IPs, ports, and protocols to determine: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it needs IPsec protection.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Which SA (if any) it should use.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Once the SPD determines that traffic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requires IPsec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it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points to an existing SA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the SAD or triggers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creation of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new SA.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provides the operational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details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referenced by the SPD.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8E062-0984-7175-F8C3-D1F871EEC025}"/>
              </a:ext>
            </a:extLst>
          </p:cNvPr>
          <p:cNvSpPr txBox="1"/>
          <p:nvPr/>
        </p:nvSpPr>
        <p:spPr>
          <a:xfrm>
            <a:off x="119174" y="-430690"/>
            <a:ext cx="4308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Relation: SA – SAD – SPD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990DB7-405A-B161-D31D-C9C2BAF3C956}"/>
              </a:ext>
            </a:extLst>
          </p:cNvPr>
          <p:cNvSpPr txBox="1"/>
          <p:nvPr/>
        </p:nvSpPr>
        <p:spPr>
          <a:xfrm>
            <a:off x="323528" y="4437112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SAD, SPD are created and stored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locally on your device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when you setup your device (install VPN) to use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IPSec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connection.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strongswan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-&gt;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ipsec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https://wiki.strongswan.org/projects/strongswan/wiki/ipseccommand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533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787006-9D30-EC79-5C81-18D781667C79}"/>
              </a:ext>
            </a:extLst>
          </p:cNvPr>
          <p:cNvSpPr txBox="1"/>
          <p:nvPr/>
        </p:nvSpPr>
        <p:spPr>
          <a:xfrm>
            <a:off x="125506" y="620688"/>
            <a:ext cx="88929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block of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from a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higher layer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(TCP/UDP), is passed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down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 layer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an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 packet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consisting of an IP header and an IP body. Then the following steps occur: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1. IPsec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a match to this packet.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2. If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match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found, then the packet is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discarded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an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message is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3. If a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found,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further processing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determined by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matching entry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the SPD. If the policy for this packet is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DISCARD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then the packet is discarded. If the policy is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BYPASS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then there is no further IPsec processing; the packet is forwarded to the network for transmission.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8E062-0984-7175-F8C3-D1F871EEC025}"/>
              </a:ext>
            </a:extLst>
          </p:cNvPr>
          <p:cNvSpPr txBox="1"/>
          <p:nvPr/>
        </p:nvSpPr>
        <p:spPr>
          <a:xfrm>
            <a:off x="119174" y="-430690"/>
            <a:ext cx="4308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IP Traffic Processing - Outbound Packets</a:t>
            </a:r>
          </a:p>
        </p:txBody>
      </p:sp>
      <p:pic>
        <p:nvPicPr>
          <p:cNvPr id="4" name="Picture 3" descr="A diagram of a security system&#10;&#10;Description automatically generated">
            <a:extLst>
              <a:ext uri="{FF2B5EF4-FFF2-40B4-BE49-F238E27FC236}">
                <a16:creationId xmlns:a16="http://schemas.microsoft.com/office/drawing/2014/main" id="{687B74A4-6FF2-E58D-2C94-A2339DB08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041" y="2898552"/>
            <a:ext cx="4495959" cy="39594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724DAF-5D42-3B2A-E01C-0A56EC3526FA}"/>
              </a:ext>
            </a:extLst>
          </p:cNvPr>
          <p:cNvSpPr txBox="1"/>
          <p:nvPr/>
        </p:nvSpPr>
        <p:spPr>
          <a:xfrm>
            <a:off x="119174" y="3296458"/>
            <a:ext cx="44528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4. If the policy is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PROTECT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then a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made of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a matching entry. If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entry is found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then IKE (Internet Key Exchange) is invoked to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an SA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with the appropriate keys and an entry is made in the SA.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5.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matching entry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the SAD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determines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processing for this packet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Either encryption, authentication, or both can be performed, and either transport or tunnel mode can be used. The packet is then forwarded to the network for transmission.</a:t>
            </a:r>
          </a:p>
        </p:txBody>
      </p:sp>
    </p:spTree>
    <p:extLst>
      <p:ext uri="{BB962C8B-B14F-4D97-AF65-F5344CB8AC3E}">
        <p14:creationId xmlns:p14="http://schemas.microsoft.com/office/powerpoint/2010/main" val="232737755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h01">
  <a:themeElements>
    <a:clrScheme name="ch01 4">
      <a:dk1>
        <a:srgbClr val="9B69FF"/>
      </a:dk1>
      <a:lt1>
        <a:srgbClr val="FFFFFF"/>
      </a:lt1>
      <a:dk2>
        <a:srgbClr val="666699"/>
      </a:dk2>
      <a:lt2>
        <a:srgbClr val="D9D9FF"/>
      </a:lt2>
      <a:accent1>
        <a:srgbClr val="9966FF"/>
      </a:accent1>
      <a:accent2>
        <a:srgbClr val="00FFFF"/>
      </a:accent2>
      <a:accent3>
        <a:srgbClr val="B8B8CA"/>
      </a:accent3>
      <a:accent4>
        <a:srgbClr val="DADADA"/>
      </a:accent4>
      <a:accent5>
        <a:srgbClr val="CAB8FF"/>
      </a:accent5>
      <a:accent6>
        <a:srgbClr val="00E7E7"/>
      </a:accent6>
      <a:hlink>
        <a:srgbClr val="5FAFFF"/>
      </a:hlink>
      <a:folHlink>
        <a:srgbClr val="003399"/>
      </a:folHlink>
    </a:clrScheme>
    <a:fontScheme name="ch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h01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2E2E8E"/>
        </a:accent1>
        <a:accent2>
          <a:srgbClr val="0066CC"/>
        </a:accent2>
        <a:accent3>
          <a:srgbClr val="AAACB1"/>
        </a:accent3>
        <a:accent4>
          <a:srgbClr val="DADADA"/>
        </a:accent4>
        <a:accent5>
          <a:srgbClr val="ADADC6"/>
        </a:accent5>
        <a:accent6>
          <a:srgbClr val="005CB9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58718C"/>
        </a:accent1>
        <a:accent2>
          <a:srgbClr val="6D9D97"/>
        </a:accent2>
        <a:accent3>
          <a:srgbClr val="B0B9C3"/>
        </a:accent3>
        <a:accent4>
          <a:srgbClr val="DADADA"/>
        </a:accent4>
        <a:accent5>
          <a:srgbClr val="B4BBC5"/>
        </a:accent5>
        <a:accent6>
          <a:srgbClr val="628E88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88E4"/>
        </a:accent1>
        <a:accent2>
          <a:srgbClr val="009999"/>
        </a:accent2>
        <a:accent3>
          <a:srgbClr val="AAB9D3"/>
        </a:accent3>
        <a:accent4>
          <a:srgbClr val="DADADA"/>
        </a:accent4>
        <a:accent5>
          <a:srgbClr val="AAC3EF"/>
        </a:accent5>
        <a:accent6>
          <a:srgbClr val="008A8A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9966FF"/>
        </a:accent1>
        <a:accent2>
          <a:srgbClr val="00FFFF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E7E7"/>
        </a:accent6>
        <a:hlink>
          <a:srgbClr val="5FAFFF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8080"/>
        </a:accent1>
        <a:accent2>
          <a:srgbClr val="0099FF"/>
        </a:accent2>
        <a:accent3>
          <a:srgbClr val="AAB8B8"/>
        </a:accent3>
        <a:accent4>
          <a:srgbClr val="DADADA"/>
        </a:accent4>
        <a:accent5>
          <a:srgbClr val="AAC0C0"/>
        </a:accent5>
        <a:accent6>
          <a:srgbClr val="008AE7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CBD7CE"/>
        </a:accent1>
        <a:accent2>
          <a:srgbClr val="9CA8A4"/>
        </a:accent2>
        <a:accent3>
          <a:srgbClr val="CEDAD1"/>
        </a:accent3>
        <a:accent4>
          <a:srgbClr val="DADADA"/>
        </a:accent4>
        <a:accent5>
          <a:srgbClr val="E2E8E3"/>
        </a:accent5>
        <a:accent6>
          <a:srgbClr val="8D9894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686B5D"/>
        </a:accent1>
        <a:accent2>
          <a:srgbClr val="5D8770"/>
        </a:accent2>
        <a:accent3>
          <a:srgbClr val="B3B3AF"/>
        </a:accent3>
        <a:accent4>
          <a:srgbClr val="BCBAB1"/>
        </a:accent4>
        <a:accent5>
          <a:srgbClr val="B9BAB6"/>
        </a:accent5>
        <a:accent6>
          <a:srgbClr val="537A65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A4BCC4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94AAB1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E6E3D4"/>
        </a:accent1>
        <a:accent2>
          <a:srgbClr val="A2A4AC"/>
        </a:accent2>
        <a:accent3>
          <a:srgbClr val="E8E5D9"/>
        </a:accent3>
        <a:accent4>
          <a:srgbClr val="000000"/>
        </a:accent4>
        <a:accent5>
          <a:srgbClr val="F0EFE6"/>
        </a:accent5>
        <a:accent6>
          <a:srgbClr val="9294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ＭＳ Ｐ明朝"/>
      </a:majorFont>
      <a:minorFont>
        <a:latin typeface="Candara"/>
        <a:ea typeface=""/>
        <a:cs typeface=""/>
        <a:font script="Jpan" typeface="メイリオ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Mnementh:Users:lpb:admin:consult:Prentice-Hall:Slides:ch01.ppt</Template>
  <TotalTime>17893</TotalTime>
  <Words>3406</Words>
  <Application>Microsoft Macintosh PowerPoint</Application>
  <PresentationFormat>On-screen Show (4:3)</PresentationFormat>
  <Paragraphs>411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Candara</vt:lpstr>
      <vt:lpstr>Courier New</vt:lpstr>
      <vt:lpstr>Mistral</vt:lpstr>
      <vt:lpstr>Wingdings</vt:lpstr>
      <vt:lpstr>ch01</vt:lpstr>
      <vt:lpstr>Infusion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School of Eng &amp; IT,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5/e</dc:title>
  <dc:subject>Lecture Overheads - Ch 16</dc:subject>
  <dc:creator>Dr Lawrie Brown</dc:creator>
  <cp:keywords/>
  <dc:description/>
  <cp:lastModifiedBy>Batyr Charyyev</cp:lastModifiedBy>
  <cp:revision>523</cp:revision>
  <cp:lastPrinted>2009-09-23T05:30:08Z</cp:lastPrinted>
  <dcterms:created xsi:type="dcterms:W3CDTF">2016-05-12T01:35:23Z</dcterms:created>
  <dcterms:modified xsi:type="dcterms:W3CDTF">2024-12-02T23:39:31Z</dcterms:modified>
  <cp:category/>
</cp:coreProperties>
</file>