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37"/>
  </p:notesMasterIdLst>
  <p:handoutMasterIdLst>
    <p:handoutMasterId r:id="rId38"/>
  </p:handoutMasterIdLst>
  <p:sldIdLst>
    <p:sldId id="354" r:id="rId2"/>
    <p:sldId id="355" r:id="rId3"/>
    <p:sldId id="323" r:id="rId4"/>
    <p:sldId id="330" r:id="rId5"/>
    <p:sldId id="325" r:id="rId6"/>
    <p:sldId id="331" r:id="rId7"/>
    <p:sldId id="281" r:id="rId8"/>
    <p:sldId id="284" r:id="rId9"/>
    <p:sldId id="290" r:id="rId10"/>
    <p:sldId id="326" r:id="rId11"/>
    <p:sldId id="291" r:id="rId12"/>
    <p:sldId id="275" r:id="rId13"/>
    <p:sldId id="267" r:id="rId14"/>
    <p:sldId id="332" r:id="rId15"/>
    <p:sldId id="294" r:id="rId16"/>
    <p:sldId id="295" r:id="rId17"/>
    <p:sldId id="296" r:id="rId18"/>
    <p:sldId id="300" r:id="rId19"/>
    <p:sldId id="268" r:id="rId20"/>
    <p:sldId id="348" r:id="rId21"/>
    <p:sldId id="356" r:id="rId22"/>
    <p:sldId id="328" r:id="rId23"/>
    <p:sldId id="335" r:id="rId24"/>
    <p:sldId id="349" r:id="rId25"/>
    <p:sldId id="337" r:id="rId26"/>
    <p:sldId id="357" r:id="rId27"/>
    <p:sldId id="350" r:id="rId28"/>
    <p:sldId id="338" r:id="rId29"/>
    <p:sldId id="333" r:id="rId30"/>
    <p:sldId id="341" r:id="rId31"/>
    <p:sldId id="351" r:id="rId32"/>
    <p:sldId id="358" r:id="rId33"/>
    <p:sldId id="352" r:id="rId34"/>
    <p:sldId id="353" r:id="rId35"/>
    <p:sldId id="346" r:id="rId3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9" autoAdjust="0"/>
    <p:restoredTop sz="86138" autoAdjust="0"/>
  </p:normalViewPr>
  <p:slideViewPr>
    <p:cSldViewPr>
      <p:cViewPr>
        <p:scale>
          <a:sx n="98" d="100"/>
          <a:sy n="98" d="100"/>
        </p:scale>
        <p:origin x="209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6B08B88F-A009-1948-9A73-AB7494904C9E}">
      <dgm:prSet/>
      <dgm:spPr/>
      <dgm:t>
        <a:bodyPr/>
        <a:lstStyle/>
        <a:p>
          <a:pPr rtl="0"/>
          <a:r>
            <a:rPr lang="en-US">
              <a:effectLst>
                <a:outerShdw blurRad="38100" dist="38100" dir="2700000" algn="tl">
                  <a:srgbClr val="000000">
                    <a:alpha val="43137"/>
                  </a:srgbClr>
                </a:outerShdw>
              </a:effectLst>
            </a:rPr>
            <a:t>Masquerade</a:t>
          </a:r>
          <a:endParaRPr lang="en-US" dirty="0">
            <a:effectLst>
              <a:outerShdw blurRad="38100" dist="38100" dir="2700000" algn="tl">
                <a:srgbClr val="000000">
                  <a:alpha val="43137"/>
                </a:srgbClr>
              </a:outerShdw>
            </a:effectLst>
          </a:endParaRP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a:t>A masquerade takes place when one entity </a:t>
          </a:r>
          <a:r>
            <a:rPr lang="en-US" dirty="0">
              <a:solidFill>
                <a:srgbClr val="FF0000"/>
              </a:solidFill>
            </a:rPr>
            <a:t>pretends</a:t>
          </a:r>
          <a:r>
            <a:rPr lang="en-US" dirty="0"/>
            <a:t> to be a different entity.</a:t>
          </a:r>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684654ED-11BD-C940-9C72-F844DFF81F0E}">
      <dgm:prSet/>
      <dgm:spPr/>
      <dgm:t>
        <a:bodyPr/>
        <a:lstStyle/>
        <a:p>
          <a:pPr rtl="0"/>
          <a:r>
            <a:rPr lang="en-US">
              <a:effectLst>
                <a:outerShdw blurRad="38100" dist="38100" dir="2700000" algn="tl">
                  <a:srgbClr val="000000">
                    <a:alpha val="43137"/>
                  </a:srgbClr>
                </a:outerShdw>
              </a:effectLst>
            </a:rPr>
            <a:t>Replay</a:t>
          </a:r>
          <a:endParaRPr lang="en-US" dirty="0">
            <a:effectLst>
              <a:outerShdw blurRad="38100" dist="38100" dir="2700000" algn="tl">
                <a:srgbClr val="000000">
                  <a:alpha val="43137"/>
                </a:srgbClr>
              </a:outerShdw>
            </a:effectLst>
          </a:endParaRP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a:t>Involves the passive capture of a data unit and its subsequent retransmission to produce an unauthorized effect</a:t>
          </a:r>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a:effectLst>
                <a:outerShdw blurRad="38100" dist="38100" dir="2700000" algn="tl">
                  <a:srgbClr val="000000">
                    <a:alpha val="43137"/>
                  </a:srgbClr>
                </a:outerShdw>
              </a:effectLst>
            </a:rPr>
            <a:t>Data</a:t>
          </a:r>
        </a:p>
        <a:p>
          <a:pPr rtl="0"/>
          <a:r>
            <a:rPr lang="en-US">
              <a:effectLst>
                <a:outerShdw blurRad="38100" dist="38100" dir="2700000" algn="tl">
                  <a:srgbClr val="000000">
                    <a:alpha val="43137"/>
                  </a:srgbClr>
                </a:outerShdw>
              </a:effectLst>
            </a:rPr>
            <a:t>Modification  </a:t>
          </a:r>
          <a:endParaRPr lang="en-US" dirty="0">
            <a:effectLst>
              <a:outerShdw blurRad="38100" dist="38100" dir="2700000" algn="tl">
                <a:srgbClr val="000000">
                  <a:alpha val="43137"/>
                </a:srgbClr>
              </a:outerShdw>
            </a:effectLst>
          </a:endParaRP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a:t>Some portion of a legitimate message is altered, or messages are delayed or reordered to produce an unauthorized effect</a:t>
          </a:r>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a:effectLst>
                <a:outerShdw blurRad="38100" dist="38100" dir="2700000" algn="tl">
                  <a:srgbClr val="000000">
                    <a:alpha val="43137"/>
                  </a:srgbClr>
                </a:outerShdw>
              </a:effectLst>
            </a:rPr>
            <a:t>Denial of service</a:t>
          </a:r>
          <a:endParaRPr lang="en-US" dirty="0">
            <a:effectLst>
              <a:outerShdw blurRad="38100" dist="38100" dir="2700000" algn="tl">
                <a:srgbClr val="000000">
                  <a:alpha val="43137"/>
                </a:srgbClr>
              </a:outerShdw>
            </a:effectLst>
          </a:endParaRP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a:t>Prevents or inhibits the normal use or management of communications facilities</a:t>
          </a:r>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pt>
    <dgm:pt modelId="{AA6F287F-54BE-A94E-BE50-7A86606A3A77}" type="pres">
      <dgm:prSet presAssocID="{6B08B88F-A009-1948-9A73-AB7494904C9E}" presName="descendantText" presStyleLbl="alignAccFollowNode1" presStyleIdx="0" presStyleCnt="4">
        <dgm:presLayoutVars>
          <dgm:bulletEnabled val="1"/>
        </dgm:presLayoutVars>
      </dgm:prSet>
      <dgm:spPr/>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pt>
    <dgm:pt modelId="{E9892E3E-9DF2-BD4B-A6CD-F416208DABBC}" type="pres">
      <dgm:prSet presAssocID="{684654ED-11BD-C940-9C72-F844DFF81F0E}" presName="descendantText" presStyleLbl="alignAccFollowNode1" presStyleIdx="1" presStyleCnt="4">
        <dgm:presLayoutVars>
          <dgm:bulletEnabled val="1"/>
        </dgm:presLayoutVars>
      </dgm:prSet>
      <dgm:spPr/>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pt>
    <dgm:pt modelId="{9EB773CD-5155-AE49-A39A-DB646F837512}" type="pres">
      <dgm:prSet presAssocID="{08F38FFA-8ADF-244C-B24E-9DC9EBBE1C4A}" presName="descendantText" presStyleLbl="alignAccFollowNode1" presStyleIdx="2" presStyleCnt="4">
        <dgm:presLayoutVars>
          <dgm:bulletEnabled val="1"/>
        </dgm:presLayoutVars>
      </dgm:prSet>
      <dgm:spPr/>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pt>
    <dgm:pt modelId="{AF865629-E949-B24E-AF0F-CDFF322825BD}" type="pres">
      <dgm:prSet presAssocID="{30ADB79F-CA4C-6F4A-A35A-DE0761546418}" presName="descendantText" presStyleLbl="alignAccFollowNode1" presStyleIdx="3" presStyleCnt="4">
        <dgm:presLayoutVars>
          <dgm:bulletEnabled val="1"/>
        </dgm:presLayoutVars>
      </dgm:prSet>
      <dgm:spPr/>
    </dgm:pt>
  </dgm:ptLst>
  <dgm:cxnLst>
    <dgm:cxn modelId="{1D749D12-4B04-A440-9661-EEA1A922595F}" type="presOf" srcId="{51CBC6AB-F765-0E48-BAB6-3306A69BFB80}" destId="{AF865629-E949-B24E-AF0F-CDFF322825BD}" srcOrd="0" destOrd="0" presId="urn:microsoft.com/office/officeart/2005/8/layout/vList5"/>
    <dgm:cxn modelId="{436B4A1E-20D9-3B43-BC32-A45D09F45486}" type="presOf" srcId="{08F38FFA-8ADF-244C-B24E-9DC9EBBE1C4A}" destId="{2CDB3922-7DE2-9442-911D-A27BD9574D07}"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BCB84A2D-559B-C24F-AB0C-B91D6622BE68}" srcId="{8A23DCF8-72E3-144A-A633-71F28C732000}" destId="{6B08B88F-A009-1948-9A73-AB7494904C9E}" srcOrd="0" destOrd="0" parTransId="{BABD4BF5-0E42-354D-A9E1-85E860D66F46}" sibTransId="{4F397F3A-444F-734E-BDEE-61A6DF37E628}"/>
    <dgm:cxn modelId="{77345D43-3A60-B146-A5D5-0D744B8317D4}" srcId="{6B08B88F-A009-1948-9A73-AB7494904C9E}" destId="{E9FDC65B-0D60-1F4F-B97F-0EA7C0235755}" srcOrd="0" destOrd="0" parTransId="{C4EB62D4-2F13-3D4A-A46E-576FFAFFC107}" sibTransId="{FB66449C-9275-984F-A3F3-55052371A716}"/>
    <dgm:cxn modelId="{D82CA145-A2E3-694F-8DA8-9F347C5A584E}" type="presOf" srcId="{F29AC745-5B80-1540-A77A-8EFC6343F5CF}" destId="{E9892E3E-9DF2-BD4B-A6CD-F416208DABBC}" srcOrd="0" destOrd="0" presId="urn:microsoft.com/office/officeart/2005/8/layout/vList5"/>
    <dgm:cxn modelId="{D11F5749-0EF5-454B-B549-A77BBA8FC2EE}" srcId="{30ADB79F-CA4C-6F4A-A35A-DE0761546418}" destId="{51CBC6AB-F765-0E48-BAB6-3306A69BFB80}" srcOrd="0" destOrd="0" parTransId="{4FB1C887-E474-F149-AF8A-C71581115502}" sibTransId="{630C2376-8BC4-604A-8CFA-8E02CE2826BE}"/>
    <dgm:cxn modelId="{16398D4C-26B7-794D-829E-D81E2A24715B}" srcId="{8A23DCF8-72E3-144A-A633-71F28C732000}" destId="{08F38FFA-8ADF-244C-B24E-9DC9EBBE1C4A}" srcOrd="2" destOrd="0" parTransId="{7E87CB23-FAAC-B546-B850-2DB1E9D89BA2}" sibTransId="{EF949317-1634-8C48-A6B0-543CEA09999F}"/>
    <dgm:cxn modelId="{CB8A5855-FBA5-8242-B066-73017C3F2C66}" type="presOf" srcId="{684654ED-11BD-C940-9C72-F844DFF81F0E}" destId="{0E6340F7-C0A4-1F48-82F3-FF986F32634E}" srcOrd="0" destOrd="0" presId="urn:microsoft.com/office/officeart/2005/8/layout/vList5"/>
    <dgm:cxn modelId="{2ED8735D-059E-A440-8ED3-666BEB46165C}" type="presOf" srcId="{6B08B88F-A009-1948-9A73-AB7494904C9E}" destId="{44488AAB-A78F-8047-B4DF-837F0C5AD89D}" srcOrd="0" destOrd="0" presId="urn:microsoft.com/office/officeart/2005/8/layout/vList5"/>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862E9881-04D2-1549-831C-5C2E7FDCAF96}" type="presOf" srcId="{CC1C70FB-85AF-6244-B643-6B95499E6E93}" destId="{9EB773CD-5155-AE49-A39A-DB646F837512}" srcOrd="0" destOrd="0" presId="urn:microsoft.com/office/officeart/2005/8/layout/vList5"/>
    <dgm:cxn modelId="{7CF4FD84-92C8-CB47-915C-E5C062209235}" srcId="{8A23DCF8-72E3-144A-A633-71F28C732000}" destId="{30ADB79F-CA4C-6F4A-A35A-DE0761546418}" srcOrd="3" destOrd="0" parTransId="{19330D82-32F4-C344-B9C8-258F409B90D0}" sibTransId="{6D2724A0-2B2E-5D48-B49A-5179AE5B6F9F}"/>
    <dgm:cxn modelId="{34439DAA-AACE-1F48-BCD5-A061B0AFD3F8}" srcId="{684654ED-11BD-C940-9C72-F844DFF81F0E}" destId="{F29AC745-5B80-1540-A77A-8EFC6343F5CF}" srcOrd="0" destOrd="0" parTransId="{E0733D8E-7962-234C-810C-90C4C4DF3E31}" sibTransId="{CB541CEA-6765-054F-94D6-EA9035F2DB48}"/>
    <dgm:cxn modelId="{B48477C2-A6A0-8647-BCA5-EB3291B8EC62}" type="presOf" srcId="{E9FDC65B-0D60-1F4F-B97F-0EA7C0235755}" destId="{AA6F287F-54BE-A94E-BE50-7A86606A3A77}" srcOrd="0" destOrd="0" presId="urn:microsoft.com/office/officeart/2005/8/layout/vList5"/>
    <dgm:cxn modelId="{21C33BDF-CACE-0F4D-BB0A-0771A61AF058}" srcId="{8A23DCF8-72E3-144A-A633-71F28C732000}" destId="{684654ED-11BD-C940-9C72-F844DFF81F0E}" srcOrd="1" destOrd="0" parTransId="{3EB481BD-EEE5-894D-986B-49F64ADBCD4B}" sibTransId="{CE6651BB-25BA-274D-9E08-EC94B1877C6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4F2557-3868-AD42-AF2E-CBE6EB094396}" type="doc">
      <dgm:prSet loTypeId="urn:microsoft.com/office/officeart/2005/8/layout/hList1" loCatId="list" qsTypeId="urn:microsoft.com/office/officeart/2005/8/quickstyle/3d1" qsCatId="3D" csTypeId="urn:microsoft.com/office/officeart/2005/8/colors/colorful4" csCatId="colorful" phldr="1"/>
      <dgm:spPr/>
      <dgm:t>
        <a:bodyPr/>
        <a:lstStyle/>
        <a:p>
          <a:endParaRPr lang="en-US"/>
        </a:p>
      </dgm:t>
    </dgm:pt>
    <dgm:pt modelId="{F1347A09-38AC-6F48-85F1-712BD7978E30}">
      <dgm:prSet/>
      <dgm:spPr/>
      <dgm:t>
        <a:bodyPr/>
        <a:lstStyle/>
        <a:p>
          <a:r>
            <a:rPr lang="en-US" b="1"/>
            <a:t>Validated trust: </a:t>
          </a:r>
          <a:endParaRPr lang="en-US"/>
        </a:p>
      </dgm:t>
    </dgm:pt>
    <dgm:pt modelId="{78831D41-19B6-B04E-BC6A-70FAA7677A75}" type="parTrans" cxnId="{0AD759EB-D288-7E4A-95F3-899D12FF153B}">
      <dgm:prSet/>
      <dgm:spPr/>
      <dgm:t>
        <a:bodyPr/>
        <a:lstStyle/>
        <a:p>
          <a:endParaRPr lang="en-US"/>
        </a:p>
      </dgm:t>
    </dgm:pt>
    <dgm:pt modelId="{02BBAED1-2547-8345-A245-BFD4BEA9852F}" type="sibTrans" cxnId="{0AD759EB-D288-7E4A-95F3-899D12FF153B}">
      <dgm:prSet/>
      <dgm:spPr/>
      <dgm:t>
        <a:bodyPr/>
        <a:lstStyle/>
        <a:p>
          <a:endParaRPr lang="en-US"/>
        </a:p>
      </dgm:t>
    </dgm:pt>
    <dgm:pt modelId="{8683B139-74A4-F94B-B447-B8D2E41BB8BA}">
      <dgm:prSet/>
      <dgm:spPr/>
      <dgm:t>
        <a:bodyPr/>
        <a:lstStyle/>
        <a:p>
          <a:r>
            <a:rPr lang="en-US" dirty="0"/>
            <a:t>Trust is based on evidence obtained by the trusting organization about the trusted organization. </a:t>
          </a:r>
        </a:p>
      </dgm:t>
    </dgm:pt>
    <dgm:pt modelId="{AC47920C-8C75-4944-8749-1D9EFFE08446}" type="parTrans" cxnId="{E2810011-94A9-6746-A63D-36706339E0A9}">
      <dgm:prSet/>
      <dgm:spPr/>
      <dgm:t>
        <a:bodyPr/>
        <a:lstStyle/>
        <a:p>
          <a:endParaRPr lang="en-US"/>
        </a:p>
      </dgm:t>
    </dgm:pt>
    <dgm:pt modelId="{E52F45A8-6B6D-884D-B006-BACBD9A5B8AE}" type="sibTrans" cxnId="{E2810011-94A9-6746-A63D-36706339E0A9}">
      <dgm:prSet/>
      <dgm:spPr/>
      <dgm:t>
        <a:bodyPr/>
        <a:lstStyle/>
        <a:p>
          <a:endParaRPr lang="en-US"/>
        </a:p>
      </dgm:t>
    </dgm:pt>
    <dgm:pt modelId="{A8C6E791-FAF0-7846-A3BB-82CE8C9CC2ED}">
      <dgm:prSet/>
      <dgm:spPr/>
      <dgm:t>
        <a:bodyPr/>
        <a:lstStyle/>
        <a:p>
          <a:r>
            <a:rPr lang="en-US" b="1"/>
            <a:t>Direct historical trust: </a:t>
          </a:r>
          <a:endParaRPr lang="en-US"/>
        </a:p>
      </dgm:t>
    </dgm:pt>
    <dgm:pt modelId="{9D4E3D47-5BB7-7B4D-A29A-D68917598060}" type="parTrans" cxnId="{91875D3B-6F0A-3445-8ECF-9BC4E18A11B6}">
      <dgm:prSet/>
      <dgm:spPr/>
      <dgm:t>
        <a:bodyPr/>
        <a:lstStyle/>
        <a:p>
          <a:endParaRPr lang="en-US"/>
        </a:p>
      </dgm:t>
    </dgm:pt>
    <dgm:pt modelId="{574E190F-F262-C341-84F1-677B581DBCB8}" type="sibTrans" cxnId="{91875D3B-6F0A-3445-8ECF-9BC4E18A11B6}">
      <dgm:prSet/>
      <dgm:spPr/>
      <dgm:t>
        <a:bodyPr/>
        <a:lstStyle/>
        <a:p>
          <a:endParaRPr lang="en-US"/>
        </a:p>
      </dgm:t>
    </dgm:pt>
    <dgm:pt modelId="{50480D62-2C32-1F45-A801-6001737BF7F1}">
      <dgm:prSet/>
      <dgm:spPr/>
      <dgm:t>
        <a:bodyPr/>
        <a:lstStyle/>
        <a:p>
          <a:r>
            <a:rPr lang="en-US" dirty="0"/>
            <a:t>This type of trust is based on the </a:t>
          </a:r>
          <a:r>
            <a:rPr lang="en-US" dirty="0">
              <a:solidFill>
                <a:srgbClr val="FF0000"/>
              </a:solidFill>
            </a:rPr>
            <a:t>security-related track record exhibited by an organization in the past</a:t>
          </a:r>
          <a:r>
            <a:rPr lang="en-US" dirty="0"/>
            <a:t>, particularly in interactions with the organization seeking to establish trust</a:t>
          </a:r>
        </a:p>
      </dgm:t>
    </dgm:pt>
    <dgm:pt modelId="{80E69ADE-7BF2-7E45-B398-5987EE6E7696}" type="parTrans" cxnId="{755B8B86-61B2-F541-BEC8-0F6A0E204FE3}">
      <dgm:prSet/>
      <dgm:spPr/>
      <dgm:t>
        <a:bodyPr/>
        <a:lstStyle/>
        <a:p>
          <a:endParaRPr lang="en-US"/>
        </a:p>
      </dgm:t>
    </dgm:pt>
    <dgm:pt modelId="{F9906A86-CF8F-C545-A074-DC5D4CE6C10E}" type="sibTrans" cxnId="{755B8B86-61B2-F541-BEC8-0F6A0E204FE3}">
      <dgm:prSet/>
      <dgm:spPr/>
      <dgm:t>
        <a:bodyPr/>
        <a:lstStyle/>
        <a:p>
          <a:endParaRPr lang="en-US"/>
        </a:p>
      </dgm:t>
    </dgm:pt>
    <dgm:pt modelId="{D43D4BB9-551E-3B4B-B869-AD2511DC100F}">
      <dgm:prSet/>
      <dgm:spPr/>
      <dgm:t>
        <a:bodyPr/>
        <a:lstStyle/>
        <a:p>
          <a:r>
            <a:rPr lang="en-US" b="1"/>
            <a:t>Mediated trust: </a:t>
          </a:r>
          <a:endParaRPr lang="en-US"/>
        </a:p>
      </dgm:t>
    </dgm:pt>
    <dgm:pt modelId="{7BB634FF-BA92-0242-8390-52C9E7A3F950}" type="parTrans" cxnId="{6310221C-3127-1B45-B04E-9EC67BED0721}">
      <dgm:prSet/>
      <dgm:spPr/>
      <dgm:t>
        <a:bodyPr/>
        <a:lstStyle/>
        <a:p>
          <a:endParaRPr lang="en-US"/>
        </a:p>
      </dgm:t>
    </dgm:pt>
    <dgm:pt modelId="{CED5CA58-6C54-A64B-B69F-AB512C6572BF}" type="sibTrans" cxnId="{6310221C-3127-1B45-B04E-9EC67BED0721}">
      <dgm:prSet/>
      <dgm:spPr/>
      <dgm:t>
        <a:bodyPr/>
        <a:lstStyle/>
        <a:p>
          <a:endParaRPr lang="en-US"/>
        </a:p>
      </dgm:t>
    </dgm:pt>
    <dgm:pt modelId="{64F222D7-B90C-A841-86A0-D2D70C7EC995}">
      <dgm:prSet/>
      <dgm:spPr>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dgm:spPr>
      <dgm:t>
        <a:bodyPr/>
        <a:lstStyle/>
        <a:p>
          <a:r>
            <a:rPr lang="en-US" b="1"/>
            <a:t>Mandated trust: </a:t>
          </a:r>
          <a:endParaRPr lang="en-US"/>
        </a:p>
      </dgm:t>
    </dgm:pt>
    <dgm:pt modelId="{3D852F09-BAAD-EE45-9099-298C0B7E3404}" type="parTrans" cxnId="{780B2046-1A0E-5B47-8E9E-0A7EF6EFE2DF}">
      <dgm:prSet/>
      <dgm:spPr/>
      <dgm:t>
        <a:bodyPr/>
        <a:lstStyle/>
        <a:p>
          <a:endParaRPr lang="en-US"/>
        </a:p>
      </dgm:t>
    </dgm:pt>
    <dgm:pt modelId="{35F23797-3149-4148-913A-2C4944E3EEF7}" type="sibTrans" cxnId="{780B2046-1A0E-5B47-8E9E-0A7EF6EFE2DF}">
      <dgm:prSet/>
      <dgm:spPr/>
      <dgm:t>
        <a:bodyPr/>
        <a:lstStyle/>
        <a:p>
          <a:endParaRPr lang="en-US"/>
        </a:p>
      </dgm:t>
    </dgm:pt>
    <dgm:pt modelId="{E91FDBDA-DA89-0E45-8336-3428C008E544}">
      <dgm:prSet/>
      <dgm:spPr/>
      <dgm:t>
        <a:bodyPr/>
        <a:lstStyle/>
        <a:p>
          <a:r>
            <a:rPr lang="en-US" dirty="0"/>
            <a:t>Mandated trust means one organization trusts another because a </a:t>
          </a:r>
          <a:r>
            <a:rPr lang="en-US" dirty="0">
              <a:solidFill>
                <a:srgbClr val="FF0000"/>
              </a:solidFill>
            </a:rPr>
            <a:t>higher authority tells them to. </a:t>
          </a:r>
        </a:p>
      </dgm:t>
    </dgm:pt>
    <dgm:pt modelId="{D55779AB-45D5-8640-AD06-B2BBA6DED66D}" type="parTrans" cxnId="{5CF26B44-0940-234A-BADA-E32215EC8BEB}">
      <dgm:prSet/>
      <dgm:spPr/>
      <dgm:t>
        <a:bodyPr/>
        <a:lstStyle/>
        <a:p>
          <a:endParaRPr lang="en-US"/>
        </a:p>
      </dgm:t>
    </dgm:pt>
    <dgm:pt modelId="{22688141-3C64-3F45-BEA4-585AF0A89CE3}" type="sibTrans" cxnId="{5CF26B44-0940-234A-BADA-E32215EC8BEB}">
      <dgm:prSet/>
      <dgm:spPr/>
      <dgm:t>
        <a:bodyPr/>
        <a:lstStyle/>
        <a:p>
          <a:endParaRPr lang="en-US"/>
        </a:p>
      </dgm:t>
    </dgm:pt>
    <dgm:pt modelId="{1D1883DA-22CE-7148-B358-8652B3B97818}">
      <dgm:prSet/>
      <dgm:spPr/>
      <dgm:t>
        <a:bodyPr/>
        <a:lstStyle/>
        <a:p>
          <a:r>
            <a:rPr lang="en-US" dirty="0"/>
            <a:t>For instance if organization develops application they can show that app meets requirements of certain security standard (</a:t>
          </a:r>
          <a:r>
            <a:rPr lang="en-US" dirty="0">
              <a:solidFill>
                <a:srgbClr val="FF0000"/>
              </a:solidFill>
            </a:rPr>
            <a:t>evidence</a:t>
          </a:r>
          <a:r>
            <a:rPr lang="en-US" dirty="0"/>
            <a:t>).</a:t>
          </a:r>
        </a:p>
      </dgm:t>
    </dgm:pt>
    <dgm:pt modelId="{435E7063-36A6-C348-8B8A-D07117AC9341}" type="parTrans" cxnId="{840B4578-A285-1944-BC1C-C0A394BBD563}">
      <dgm:prSet/>
      <dgm:spPr/>
      <dgm:t>
        <a:bodyPr/>
        <a:lstStyle/>
        <a:p>
          <a:endParaRPr lang="en-US"/>
        </a:p>
      </dgm:t>
    </dgm:pt>
    <dgm:pt modelId="{9D36913E-A347-6D41-BAE7-D73181FB8B54}" type="sibTrans" cxnId="{840B4578-A285-1944-BC1C-C0A394BBD563}">
      <dgm:prSet/>
      <dgm:spPr/>
      <dgm:t>
        <a:bodyPr/>
        <a:lstStyle/>
        <a:p>
          <a:endParaRPr lang="en-US"/>
        </a:p>
      </dgm:t>
    </dgm:pt>
    <dgm:pt modelId="{F335FC66-8274-ED43-B2AE-CAE5A108088D}">
      <dgm:prSet/>
      <dgm:spPr/>
      <dgm:t>
        <a:bodyPr/>
        <a:lstStyle/>
        <a:p>
          <a:r>
            <a:rPr lang="en-US" dirty="0"/>
            <a:t>For instance, an organization might be authorized to issue digital certificates for a group of organizations. This authorization makes the other organizations trust them to handle this responsibility properly.</a:t>
          </a:r>
        </a:p>
      </dgm:t>
    </dgm:pt>
    <dgm:pt modelId="{6E2B1345-0FE4-6545-8630-CEEE70A9F4FC}" type="parTrans" cxnId="{E8A04FBB-CDBD-3D43-A7E5-49C5666D0E5E}">
      <dgm:prSet/>
      <dgm:spPr/>
      <dgm:t>
        <a:bodyPr/>
        <a:lstStyle/>
        <a:p>
          <a:endParaRPr lang="en-US"/>
        </a:p>
      </dgm:t>
    </dgm:pt>
    <dgm:pt modelId="{AA46A639-5A3F-0F4E-87DE-8391D6AFF56B}" type="sibTrans" cxnId="{E8A04FBB-CDBD-3D43-A7E5-49C5666D0E5E}">
      <dgm:prSet/>
      <dgm:spPr/>
      <dgm:t>
        <a:bodyPr/>
        <a:lstStyle/>
        <a:p>
          <a:endParaRPr lang="en-US"/>
        </a:p>
      </dgm:t>
    </dgm:pt>
    <dgm:pt modelId="{BA80BC06-80CB-5346-95D2-DC5636A82849}">
      <dgm:prSet/>
      <dgm:spPr/>
      <dgm:t>
        <a:bodyPr/>
        <a:lstStyle/>
        <a:p>
          <a:r>
            <a:rPr lang="en-US" dirty="0"/>
            <a:t> A trust relationship that is established or maintained through an </a:t>
          </a:r>
          <a:r>
            <a:rPr lang="en-US" dirty="0">
              <a:solidFill>
                <a:srgbClr val="FF0000"/>
              </a:solidFill>
            </a:rPr>
            <a:t>intermediary or a trusted third party rather than directly between two entities. </a:t>
          </a:r>
        </a:p>
      </dgm:t>
    </dgm:pt>
    <dgm:pt modelId="{88146B80-12FE-1D4A-8FE0-BA038338C510}" type="parTrans" cxnId="{7E2971EC-71A4-524E-B851-3921C8407593}">
      <dgm:prSet/>
      <dgm:spPr/>
      <dgm:t>
        <a:bodyPr/>
        <a:lstStyle/>
        <a:p>
          <a:endParaRPr lang="en-US"/>
        </a:p>
      </dgm:t>
    </dgm:pt>
    <dgm:pt modelId="{5BF5318D-BD83-AD40-ACB3-806974E87824}" type="sibTrans" cxnId="{7E2971EC-71A4-524E-B851-3921C8407593}">
      <dgm:prSet/>
      <dgm:spPr/>
      <dgm:t>
        <a:bodyPr/>
        <a:lstStyle/>
        <a:p>
          <a:endParaRPr lang="en-US"/>
        </a:p>
      </dgm:t>
    </dgm:pt>
    <dgm:pt modelId="{4887B659-A0A4-0743-90C6-CC57D33F90BA}" type="pres">
      <dgm:prSet presAssocID="{9C4F2557-3868-AD42-AF2E-CBE6EB094396}" presName="Name0" presStyleCnt="0">
        <dgm:presLayoutVars>
          <dgm:dir/>
          <dgm:animLvl val="lvl"/>
          <dgm:resizeHandles val="exact"/>
        </dgm:presLayoutVars>
      </dgm:prSet>
      <dgm:spPr/>
    </dgm:pt>
    <dgm:pt modelId="{373269EB-A83C-754C-8E42-6C3ABBABA5C3}" type="pres">
      <dgm:prSet presAssocID="{F1347A09-38AC-6F48-85F1-712BD7978E30}" presName="composite" presStyleCnt="0"/>
      <dgm:spPr/>
    </dgm:pt>
    <dgm:pt modelId="{9770F3ED-E68A-5F47-9F47-2A5A702C866E}" type="pres">
      <dgm:prSet presAssocID="{F1347A09-38AC-6F48-85F1-712BD7978E30}" presName="parTx" presStyleLbl="alignNode1" presStyleIdx="0" presStyleCnt="4">
        <dgm:presLayoutVars>
          <dgm:chMax val="0"/>
          <dgm:chPref val="0"/>
          <dgm:bulletEnabled val="1"/>
        </dgm:presLayoutVars>
      </dgm:prSet>
      <dgm:spPr/>
    </dgm:pt>
    <dgm:pt modelId="{F072D470-E89E-284E-A31A-D861DF747B2E}" type="pres">
      <dgm:prSet presAssocID="{F1347A09-38AC-6F48-85F1-712BD7978E30}" presName="desTx" presStyleLbl="alignAccFollowNode1" presStyleIdx="0" presStyleCnt="4">
        <dgm:presLayoutVars>
          <dgm:bulletEnabled val="1"/>
        </dgm:presLayoutVars>
      </dgm:prSet>
      <dgm:spPr/>
    </dgm:pt>
    <dgm:pt modelId="{17377022-BBA1-AD48-A0EB-F926E4572AEA}" type="pres">
      <dgm:prSet presAssocID="{02BBAED1-2547-8345-A245-BFD4BEA9852F}" presName="space" presStyleCnt="0"/>
      <dgm:spPr/>
    </dgm:pt>
    <dgm:pt modelId="{CDC6A308-8A53-9246-BB86-1C044C491FE3}" type="pres">
      <dgm:prSet presAssocID="{A8C6E791-FAF0-7846-A3BB-82CE8C9CC2ED}" presName="composite" presStyleCnt="0"/>
      <dgm:spPr/>
    </dgm:pt>
    <dgm:pt modelId="{7526A39E-FA9F-C34E-AFD1-B11E6405AF18}" type="pres">
      <dgm:prSet presAssocID="{A8C6E791-FAF0-7846-A3BB-82CE8C9CC2ED}" presName="parTx" presStyleLbl="alignNode1" presStyleIdx="1" presStyleCnt="4">
        <dgm:presLayoutVars>
          <dgm:chMax val="0"/>
          <dgm:chPref val="0"/>
          <dgm:bulletEnabled val="1"/>
        </dgm:presLayoutVars>
      </dgm:prSet>
      <dgm:spPr/>
    </dgm:pt>
    <dgm:pt modelId="{17355E27-10C1-8C49-98A4-90F96B8064C6}" type="pres">
      <dgm:prSet presAssocID="{A8C6E791-FAF0-7846-A3BB-82CE8C9CC2ED}" presName="desTx" presStyleLbl="alignAccFollowNode1" presStyleIdx="1" presStyleCnt="4">
        <dgm:presLayoutVars>
          <dgm:bulletEnabled val="1"/>
        </dgm:presLayoutVars>
      </dgm:prSet>
      <dgm:spPr/>
    </dgm:pt>
    <dgm:pt modelId="{C39ECC22-39A5-044A-84E5-7557AF09B924}" type="pres">
      <dgm:prSet presAssocID="{574E190F-F262-C341-84F1-677B581DBCB8}" presName="space" presStyleCnt="0"/>
      <dgm:spPr/>
    </dgm:pt>
    <dgm:pt modelId="{9F219904-CDDA-5049-91AF-196326CA7CE2}" type="pres">
      <dgm:prSet presAssocID="{D43D4BB9-551E-3B4B-B869-AD2511DC100F}" presName="composite" presStyleCnt="0"/>
      <dgm:spPr/>
    </dgm:pt>
    <dgm:pt modelId="{6AB86EEB-1F13-A145-AF33-088AD7CE93FB}" type="pres">
      <dgm:prSet presAssocID="{D43D4BB9-551E-3B4B-B869-AD2511DC100F}" presName="parTx" presStyleLbl="alignNode1" presStyleIdx="2" presStyleCnt="4">
        <dgm:presLayoutVars>
          <dgm:chMax val="0"/>
          <dgm:chPref val="0"/>
          <dgm:bulletEnabled val="1"/>
        </dgm:presLayoutVars>
      </dgm:prSet>
      <dgm:spPr/>
    </dgm:pt>
    <dgm:pt modelId="{3C8274C0-A15A-9544-B007-5082007A5709}" type="pres">
      <dgm:prSet presAssocID="{D43D4BB9-551E-3B4B-B869-AD2511DC100F}" presName="desTx" presStyleLbl="alignAccFollowNode1" presStyleIdx="2" presStyleCnt="4">
        <dgm:presLayoutVars>
          <dgm:bulletEnabled val="1"/>
        </dgm:presLayoutVars>
      </dgm:prSet>
      <dgm:spPr/>
    </dgm:pt>
    <dgm:pt modelId="{3D4E03DB-05FE-2742-BBC8-1F3B77474EE6}" type="pres">
      <dgm:prSet presAssocID="{CED5CA58-6C54-A64B-B69F-AB512C6572BF}" presName="space" presStyleCnt="0"/>
      <dgm:spPr/>
    </dgm:pt>
    <dgm:pt modelId="{D230B145-CC94-AA48-B16C-3A5FA3288AF1}" type="pres">
      <dgm:prSet presAssocID="{64F222D7-B90C-A841-86A0-D2D70C7EC995}" presName="composite" presStyleCnt="0"/>
      <dgm:spPr/>
    </dgm:pt>
    <dgm:pt modelId="{F5E1A929-BCD7-2E4A-967B-024F97F96017}" type="pres">
      <dgm:prSet presAssocID="{64F222D7-B90C-A841-86A0-D2D70C7EC995}" presName="parTx" presStyleLbl="alignNode1" presStyleIdx="3" presStyleCnt="4">
        <dgm:presLayoutVars>
          <dgm:chMax val="0"/>
          <dgm:chPref val="0"/>
          <dgm:bulletEnabled val="1"/>
        </dgm:presLayoutVars>
      </dgm:prSet>
      <dgm:spPr/>
    </dgm:pt>
    <dgm:pt modelId="{97703408-C8DB-7545-B1F3-006947382C88}" type="pres">
      <dgm:prSet presAssocID="{64F222D7-B90C-A841-86A0-D2D70C7EC995}" presName="desTx" presStyleLbl="alignAccFollowNode1" presStyleIdx="3" presStyleCnt="4">
        <dgm:presLayoutVars>
          <dgm:bulletEnabled val="1"/>
        </dgm:presLayoutVars>
      </dgm:prSet>
      <dgm:spPr/>
    </dgm:pt>
  </dgm:ptLst>
  <dgm:cxnLst>
    <dgm:cxn modelId="{E2810011-94A9-6746-A63D-36706339E0A9}" srcId="{F1347A09-38AC-6F48-85F1-712BD7978E30}" destId="{8683B139-74A4-F94B-B447-B8D2E41BB8BA}" srcOrd="0" destOrd="0" parTransId="{AC47920C-8C75-4944-8749-1D9EFFE08446}" sibTransId="{E52F45A8-6B6D-884D-B006-BACBD9A5B8AE}"/>
    <dgm:cxn modelId="{6310221C-3127-1B45-B04E-9EC67BED0721}" srcId="{9C4F2557-3868-AD42-AF2E-CBE6EB094396}" destId="{D43D4BB9-551E-3B4B-B869-AD2511DC100F}" srcOrd="2" destOrd="0" parTransId="{7BB634FF-BA92-0242-8390-52C9E7A3F950}" sibTransId="{CED5CA58-6C54-A64B-B69F-AB512C6572BF}"/>
    <dgm:cxn modelId="{CB4DB437-6B33-4940-8813-A8D23C0D3054}" type="presOf" srcId="{50480D62-2C32-1F45-A801-6001737BF7F1}" destId="{17355E27-10C1-8C49-98A4-90F96B8064C6}" srcOrd="0" destOrd="0" presId="urn:microsoft.com/office/officeart/2005/8/layout/hList1"/>
    <dgm:cxn modelId="{58BA1C38-525D-2242-B16A-38B005C941A3}" type="presOf" srcId="{E91FDBDA-DA89-0E45-8336-3428C008E544}" destId="{97703408-C8DB-7545-B1F3-006947382C88}" srcOrd="0" destOrd="0" presId="urn:microsoft.com/office/officeart/2005/8/layout/hList1"/>
    <dgm:cxn modelId="{91875D3B-6F0A-3445-8ECF-9BC4E18A11B6}" srcId="{9C4F2557-3868-AD42-AF2E-CBE6EB094396}" destId="{A8C6E791-FAF0-7846-A3BB-82CE8C9CC2ED}" srcOrd="1" destOrd="0" parTransId="{9D4E3D47-5BB7-7B4D-A29A-D68917598060}" sibTransId="{574E190F-F262-C341-84F1-677B581DBCB8}"/>
    <dgm:cxn modelId="{5CF26B44-0940-234A-BADA-E32215EC8BEB}" srcId="{64F222D7-B90C-A841-86A0-D2D70C7EC995}" destId="{E91FDBDA-DA89-0E45-8336-3428C008E544}" srcOrd="0" destOrd="0" parTransId="{D55779AB-45D5-8640-AD06-B2BBA6DED66D}" sibTransId="{22688141-3C64-3F45-BEA4-585AF0A89CE3}"/>
    <dgm:cxn modelId="{780B2046-1A0E-5B47-8E9E-0A7EF6EFE2DF}" srcId="{9C4F2557-3868-AD42-AF2E-CBE6EB094396}" destId="{64F222D7-B90C-A841-86A0-D2D70C7EC995}" srcOrd="3" destOrd="0" parTransId="{3D852F09-BAAD-EE45-9099-298C0B7E3404}" sibTransId="{35F23797-3149-4148-913A-2C4944E3EEF7}"/>
    <dgm:cxn modelId="{8B5C735E-1023-DA4F-AF6C-3B205B3511C8}" type="presOf" srcId="{9C4F2557-3868-AD42-AF2E-CBE6EB094396}" destId="{4887B659-A0A4-0743-90C6-CC57D33F90BA}" srcOrd="0" destOrd="0" presId="urn:microsoft.com/office/officeart/2005/8/layout/hList1"/>
    <dgm:cxn modelId="{ECDF8D63-CF71-BC4A-8795-7DE02E44F7BA}" type="presOf" srcId="{1D1883DA-22CE-7148-B358-8652B3B97818}" destId="{F072D470-E89E-284E-A31A-D861DF747B2E}" srcOrd="0" destOrd="1" presId="urn:microsoft.com/office/officeart/2005/8/layout/hList1"/>
    <dgm:cxn modelId="{6773B772-0F8E-6845-A04F-D212C21A32C0}" type="presOf" srcId="{F335FC66-8274-ED43-B2AE-CAE5A108088D}" destId="{97703408-C8DB-7545-B1F3-006947382C88}" srcOrd="0" destOrd="1" presId="urn:microsoft.com/office/officeart/2005/8/layout/hList1"/>
    <dgm:cxn modelId="{840B4578-A285-1944-BC1C-C0A394BBD563}" srcId="{F1347A09-38AC-6F48-85F1-712BD7978E30}" destId="{1D1883DA-22CE-7148-B358-8652B3B97818}" srcOrd="1" destOrd="0" parTransId="{435E7063-36A6-C348-8B8A-D07117AC9341}" sibTransId="{9D36913E-A347-6D41-BAE7-D73181FB8B54}"/>
    <dgm:cxn modelId="{B8D66180-3D17-DC46-8D04-13625BD2E6A8}" type="presOf" srcId="{64F222D7-B90C-A841-86A0-D2D70C7EC995}" destId="{F5E1A929-BCD7-2E4A-967B-024F97F96017}" srcOrd="0" destOrd="0" presId="urn:microsoft.com/office/officeart/2005/8/layout/hList1"/>
    <dgm:cxn modelId="{755B8B86-61B2-F541-BEC8-0F6A0E204FE3}" srcId="{A8C6E791-FAF0-7846-A3BB-82CE8C9CC2ED}" destId="{50480D62-2C32-1F45-A801-6001737BF7F1}" srcOrd="0" destOrd="0" parTransId="{80E69ADE-7BF2-7E45-B398-5987EE6E7696}" sibTransId="{F9906A86-CF8F-C545-A074-DC5D4CE6C10E}"/>
    <dgm:cxn modelId="{9BEB9589-68D4-434D-835A-F85152F8B529}" type="presOf" srcId="{F1347A09-38AC-6F48-85F1-712BD7978E30}" destId="{9770F3ED-E68A-5F47-9F47-2A5A702C866E}" srcOrd="0" destOrd="0" presId="urn:microsoft.com/office/officeart/2005/8/layout/hList1"/>
    <dgm:cxn modelId="{05574B8A-77EA-7244-A6CB-7D81557DCBC6}" type="presOf" srcId="{BA80BC06-80CB-5346-95D2-DC5636A82849}" destId="{3C8274C0-A15A-9544-B007-5082007A5709}" srcOrd="0" destOrd="0" presId="urn:microsoft.com/office/officeart/2005/8/layout/hList1"/>
    <dgm:cxn modelId="{FA910FA1-1724-4549-8A1B-AA16BE7865D4}" type="presOf" srcId="{D43D4BB9-551E-3B4B-B869-AD2511DC100F}" destId="{6AB86EEB-1F13-A145-AF33-088AD7CE93FB}" srcOrd="0" destOrd="0" presId="urn:microsoft.com/office/officeart/2005/8/layout/hList1"/>
    <dgm:cxn modelId="{E8A04FBB-CDBD-3D43-A7E5-49C5666D0E5E}" srcId="{64F222D7-B90C-A841-86A0-D2D70C7EC995}" destId="{F335FC66-8274-ED43-B2AE-CAE5A108088D}" srcOrd="1" destOrd="0" parTransId="{6E2B1345-0FE4-6545-8630-CEEE70A9F4FC}" sibTransId="{AA46A639-5A3F-0F4E-87DE-8391D6AFF56B}"/>
    <dgm:cxn modelId="{0DBF32BD-352B-B44A-A6CA-2E21FFADBA0B}" type="presOf" srcId="{A8C6E791-FAF0-7846-A3BB-82CE8C9CC2ED}" destId="{7526A39E-FA9F-C34E-AFD1-B11E6405AF18}" srcOrd="0" destOrd="0" presId="urn:microsoft.com/office/officeart/2005/8/layout/hList1"/>
    <dgm:cxn modelId="{1D52F6E0-AD7B-2547-BA61-E7E339F35330}" type="presOf" srcId="{8683B139-74A4-F94B-B447-B8D2E41BB8BA}" destId="{F072D470-E89E-284E-A31A-D861DF747B2E}" srcOrd="0" destOrd="0" presId="urn:microsoft.com/office/officeart/2005/8/layout/hList1"/>
    <dgm:cxn modelId="{0AD759EB-D288-7E4A-95F3-899D12FF153B}" srcId="{9C4F2557-3868-AD42-AF2E-CBE6EB094396}" destId="{F1347A09-38AC-6F48-85F1-712BD7978E30}" srcOrd="0" destOrd="0" parTransId="{78831D41-19B6-B04E-BC6A-70FAA7677A75}" sibTransId="{02BBAED1-2547-8345-A245-BFD4BEA9852F}"/>
    <dgm:cxn modelId="{7E2971EC-71A4-524E-B851-3921C8407593}" srcId="{D43D4BB9-551E-3B4B-B869-AD2511DC100F}" destId="{BA80BC06-80CB-5346-95D2-DC5636A82849}" srcOrd="0" destOrd="0" parTransId="{88146B80-12FE-1D4A-8FE0-BA038338C510}" sibTransId="{5BF5318D-BD83-AD40-ACB3-806974E87824}"/>
    <dgm:cxn modelId="{5C2961DB-4A69-7C48-AC7C-9B356F202674}" type="presParOf" srcId="{4887B659-A0A4-0743-90C6-CC57D33F90BA}" destId="{373269EB-A83C-754C-8E42-6C3ABBABA5C3}" srcOrd="0" destOrd="0" presId="urn:microsoft.com/office/officeart/2005/8/layout/hList1"/>
    <dgm:cxn modelId="{A85B7D05-DC03-8A41-B82E-B1ED84FA4D74}" type="presParOf" srcId="{373269EB-A83C-754C-8E42-6C3ABBABA5C3}" destId="{9770F3ED-E68A-5F47-9F47-2A5A702C866E}" srcOrd="0" destOrd="0" presId="urn:microsoft.com/office/officeart/2005/8/layout/hList1"/>
    <dgm:cxn modelId="{A017EDF5-A6C9-3A4D-A873-1ADC50511684}" type="presParOf" srcId="{373269EB-A83C-754C-8E42-6C3ABBABA5C3}" destId="{F072D470-E89E-284E-A31A-D861DF747B2E}" srcOrd="1" destOrd="0" presId="urn:microsoft.com/office/officeart/2005/8/layout/hList1"/>
    <dgm:cxn modelId="{6A38A3F7-DDC2-034C-B467-65A97EEBEDD4}" type="presParOf" srcId="{4887B659-A0A4-0743-90C6-CC57D33F90BA}" destId="{17377022-BBA1-AD48-A0EB-F926E4572AEA}" srcOrd="1" destOrd="0" presId="urn:microsoft.com/office/officeart/2005/8/layout/hList1"/>
    <dgm:cxn modelId="{8F23A799-F413-DD4F-86F6-418C878DC8D5}" type="presParOf" srcId="{4887B659-A0A4-0743-90C6-CC57D33F90BA}" destId="{CDC6A308-8A53-9246-BB86-1C044C491FE3}" srcOrd="2" destOrd="0" presId="urn:microsoft.com/office/officeart/2005/8/layout/hList1"/>
    <dgm:cxn modelId="{F5DD201A-D91F-9A49-90D3-5045DD561050}" type="presParOf" srcId="{CDC6A308-8A53-9246-BB86-1C044C491FE3}" destId="{7526A39E-FA9F-C34E-AFD1-B11E6405AF18}" srcOrd="0" destOrd="0" presId="urn:microsoft.com/office/officeart/2005/8/layout/hList1"/>
    <dgm:cxn modelId="{C8173EAF-8A8A-A247-8914-A88281DB285F}" type="presParOf" srcId="{CDC6A308-8A53-9246-BB86-1C044C491FE3}" destId="{17355E27-10C1-8C49-98A4-90F96B8064C6}" srcOrd="1" destOrd="0" presId="urn:microsoft.com/office/officeart/2005/8/layout/hList1"/>
    <dgm:cxn modelId="{EE7F33D0-2DAC-994B-87A6-A8D4327008C1}" type="presParOf" srcId="{4887B659-A0A4-0743-90C6-CC57D33F90BA}" destId="{C39ECC22-39A5-044A-84E5-7557AF09B924}" srcOrd="3" destOrd="0" presId="urn:microsoft.com/office/officeart/2005/8/layout/hList1"/>
    <dgm:cxn modelId="{32C323F2-637D-DE41-A482-8337F4175600}" type="presParOf" srcId="{4887B659-A0A4-0743-90C6-CC57D33F90BA}" destId="{9F219904-CDDA-5049-91AF-196326CA7CE2}" srcOrd="4" destOrd="0" presId="urn:microsoft.com/office/officeart/2005/8/layout/hList1"/>
    <dgm:cxn modelId="{AB8F82AC-49DB-DE49-A083-E5E31CA2657D}" type="presParOf" srcId="{9F219904-CDDA-5049-91AF-196326CA7CE2}" destId="{6AB86EEB-1F13-A145-AF33-088AD7CE93FB}" srcOrd="0" destOrd="0" presId="urn:microsoft.com/office/officeart/2005/8/layout/hList1"/>
    <dgm:cxn modelId="{E9C0DE8F-566B-8849-9989-2050E4E1C653}" type="presParOf" srcId="{9F219904-CDDA-5049-91AF-196326CA7CE2}" destId="{3C8274C0-A15A-9544-B007-5082007A5709}" srcOrd="1" destOrd="0" presId="urn:microsoft.com/office/officeart/2005/8/layout/hList1"/>
    <dgm:cxn modelId="{78C58D31-B187-1042-AC88-38EFC1306CAD}" type="presParOf" srcId="{4887B659-A0A4-0743-90C6-CC57D33F90BA}" destId="{3D4E03DB-05FE-2742-BBC8-1F3B77474EE6}" srcOrd="5" destOrd="0" presId="urn:microsoft.com/office/officeart/2005/8/layout/hList1"/>
    <dgm:cxn modelId="{AECD2C20-02C3-E548-88FC-FC403406E7D0}" type="presParOf" srcId="{4887B659-A0A4-0743-90C6-CC57D33F90BA}" destId="{D230B145-CC94-AA48-B16C-3A5FA3288AF1}" srcOrd="6" destOrd="0" presId="urn:microsoft.com/office/officeart/2005/8/layout/hList1"/>
    <dgm:cxn modelId="{983057BB-DDB5-5F48-B3DC-FD1CEEFAEB56}" type="presParOf" srcId="{D230B145-CC94-AA48-B16C-3A5FA3288AF1}" destId="{F5E1A929-BCD7-2E4A-967B-024F97F96017}" srcOrd="0" destOrd="0" presId="urn:microsoft.com/office/officeart/2005/8/layout/hList1"/>
    <dgm:cxn modelId="{E6146B87-D981-A74E-8C43-878194C1BDB8}" type="presParOf" srcId="{D230B145-CC94-AA48-B16C-3A5FA3288AF1}" destId="{97703408-C8DB-7545-B1F3-006947382C8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984259" y="-1030161"/>
          <a:ext cx="953839" cy="3257580"/>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A masquerade takes place when one entity </a:t>
          </a:r>
          <a:r>
            <a:rPr lang="en-US" sz="1400" kern="1200" dirty="0">
              <a:solidFill>
                <a:srgbClr val="FF0000"/>
              </a:solidFill>
            </a:rPr>
            <a:t>pretends</a:t>
          </a:r>
          <a:r>
            <a:rPr lang="en-US" sz="1400" kern="1200" dirty="0"/>
            <a:t> to be a different entity.</a:t>
          </a:r>
        </a:p>
      </dsp:txBody>
      <dsp:txXfrm rot="-5400000">
        <a:off x="1832389" y="168272"/>
        <a:ext cx="3211017" cy="860713"/>
      </dsp:txXfrm>
    </dsp:sp>
    <dsp:sp modelId="{44488AAB-A78F-8047-B4DF-837F0C5AD89D}">
      <dsp:nvSpPr>
        <dsp:cNvPr id="0" name=""/>
        <dsp:cNvSpPr/>
      </dsp:nvSpPr>
      <dsp:spPr>
        <a:xfrm>
          <a:off x="0" y="2478"/>
          <a:ext cx="1832389"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effectLst>
                <a:outerShdw blurRad="38100" dist="38100" dir="2700000" algn="tl">
                  <a:srgbClr val="000000">
                    <a:alpha val="43137"/>
                  </a:srgbClr>
                </a:outerShdw>
              </a:effectLst>
            </a:rPr>
            <a:t>Masquerade</a:t>
          </a:r>
          <a:endParaRPr lang="en-US" sz="2100" kern="1200" dirty="0">
            <a:effectLst>
              <a:outerShdw blurRad="38100" dist="38100" dir="2700000" algn="tl">
                <a:srgbClr val="000000">
                  <a:alpha val="43137"/>
                </a:srgbClr>
              </a:outerShdw>
            </a:effectLst>
          </a:endParaRPr>
        </a:p>
      </dsp:txBody>
      <dsp:txXfrm>
        <a:off x="58203" y="60681"/>
        <a:ext cx="1715983" cy="1075893"/>
      </dsp:txXfrm>
    </dsp:sp>
    <dsp:sp modelId="{E9892E3E-9DF2-BD4B-A6CD-F416208DABBC}">
      <dsp:nvSpPr>
        <dsp:cNvPr id="0" name=""/>
        <dsp:cNvSpPr/>
      </dsp:nvSpPr>
      <dsp:spPr>
        <a:xfrm rot="5400000">
          <a:off x="2984259" y="221752"/>
          <a:ext cx="953839" cy="3257580"/>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Involves the passive capture of a data unit and its subsequent retransmission to produce an unauthorized effect</a:t>
          </a:r>
        </a:p>
      </dsp:txBody>
      <dsp:txXfrm rot="-5400000">
        <a:off x="1832389" y="1420186"/>
        <a:ext cx="3211017" cy="860713"/>
      </dsp:txXfrm>
    </dsp:sp>
    <dsp:sp modelId="{0E6340F7-C0A4-1F48-82F3-FF986F32634E}">
      <dsp:nvSpPr>
        <dsp:cNvPr id="0" name=""/>
        <dsp:cNvSpPr/>
      </dsp:nvSpPr>
      <dsp:spPr>
        <a:xfrm>
          <a:off x="0" y="1254393"/>
          <a:ext cx="1832389"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effectLst>
                <a:outerShdw blurRad="38100" dist="38100" dir="2700000" algn="tl">
                  <a:srgbClr val="000000">
                    <a:alpha val="43137"/>
                  </a:srgbClr>
                </a:outerShdw>
              </a:effectLst>
            </a:rPr>
            <a:t>Replay</a:t>
          </a:r>
          <a:endParaRPr lang="en-US" sz="2100" kern="1200" dirty="0">
            <a:effectLst>
              <a:outerShdw blurRad="38100" dist="38100" dir="2700000" algn="tl">
                <a:srgbClr val="000000">
                  <a:alpha val="43137"/>
                </a:srgbClr>
              </a:outerShdw>
            </a:effectLst>
          </a:endParaRPr>
        </a:p>
      </dsp:txBody>
      <dsp:txXfrm>
        <a:off x="58203" y="1312596"/>
        <a:ext cx="1715983" cy="1075893"/>
      </dsp:txXfrm>
    </dsp:sp>
    <dsp:sp modelId="{9EB773CD-5155-AE49-A39A-DB646F837512}">
      <dsp:nvSpPr>
        <dsp:cNvPr id="0" name=""/>
        <dsp:cNvSpPr/>
      </dsp:nvSpPr>
      <dsp:spPr>
        <a:xfrm rot="5400000">
          <a:off x="2984259" y="1473666"/>
          <a:ext cx="953839" cy="3257580"/>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Some portion of a legitimate message is altered, or messages are delayed or reordered to produce an unauthorized effect</a:t>
          </a:r>
        </a:p>
      </dsp:txBody>
      <dsp:txXfrm rot="-5400000">
        <a:off x="1832389" y="2672100"/>
        <a:ext cx="3211017" cy="860713"/>
      </dsp:txXfrm>
    </dsp:sp>
    <dsp:sp modelId="{2CDB3922-7DE2-9442-911D-A27BD9574D07}">
      <dsp:nvSpPr>
        <dsp:cNvPr id="0" name=""/>
        <dsp:cNvSpPr/>
      </dsp:nvSpPr>
      <dsp:spPr>
        <a:xfrm>
          <a:off x="0" y="2506307"/>
          <a:ext cx="1832389"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effectLst>
                <a:outerShdw blurRad="38100" dist="38100" dir="2700000" algn="tl">
                  <a:srgbClr val="000000">
                    <a:alpha val="43137"/>
                  </a:srgbClr>
                </a:outerShdw>
              </a:effectLst>
            </a:rPr>
            <a:t>Data</a:t>
          </a:r>
        </a:p>
        <a:p>
          <a:pPr marL="0" lvl="0" indent="0" algn="ctr" defTabSz="933450" rtl="0">
            <a:lnSpc>
              <a:spcPct val="90000"/>
            </a:lnSpc>
            <a:spcBef>
              <a:spcPct val="0"/>
            </a:spcBef>
            <a:spcAft>
              <a:spcPct val="35000"/>
            </a:spcAft>
            <a:buNone/>
          </a:pPr>
          <a:r>
            <a:rPr lang="en-US" sz="2100" kern="1200">
              <a:effectLst>
                <a:outerShdw blurRad="38100" dist="38100" dir="2700000" algn="tl">
                  <a:srgbClr val="000000">
                    <a:alpha val="43137"/>
                  </a:srgbClr>
                </a:outerShdw>
              </a:effectLst>
            </a:rPr>
            <a:t>Modification  </a:t>
          </a:r>
          <a:endParaRPr lang="en-US" sz="2100" kern="1200" dirty="0">
            <a:effectLst>
              <a:outerShdw blurRad="38100" dist="38100" dir="2700000" algn="tl">
                <a:srgbClr val="000000">
                  <a:alpha val="43137"/>
                </a:srgbClr>
              </a:outerShdw>
            </a:effectLst>
          </a:endParaRPr>
        </a:p>
      </dsp:txBody>
      <dsp:txXfrm>
        <a:off x="58203" y="2564510"/>
        <a:ext cx="1715983" cy="1075893"/>
      </dsp:txXfrm>
    </dsp:sp>
    <dsp:sp modelId="{AF865629-E949-B24E-AF0F-CDFF322825BD}">
      <dsp:nvSpPr>
        <dsp:cNvPr id="0" name=""/>
        <dsp:cNvSpPr/>
      </dsp:nvSpPr>
      <dsp:spPr>
        <a:xfrm rot="5400000">
          <a:off x="2984259" y="2725581"/>
          <a:ext cx="953839" cy="3257580"/>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a:t>Prevents or inhibits the normal use or management of communications facilities</a:t>
          </a:r>
        </a:p>
      </dsp:txBody>
      <dsp:txXfrm rot="-5400000">
        <a:off x="1832389" y="3924015"/>
        <a:ext cx="3211017" cy="860713"/>
      </dsp:txXfrm>
    </dsp:sp>
    <dsp:sp modelId="{4060CB25-2046-3047-B345-AC66DC2A7D59}">
      <dsp:nvSpPr>
        <dsp:cNvPr id="0" name=""/>
        <dsp:cNvSpPr/>
      </dsp:nvSpPr>
      <dsp:spPr>
        <a:xfrm>
          <a:off x="0" y="3758221"/>
          <a:ext cx="1832389" cy="119229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effectLst>
                <a:outerShdw blurRad="38100" dist="38100" dir="2700000" algn="tl">
                  <a:srgbClr val="000000">
                    <a:alpha val="43137"/>
                  </a:srgbClr>
                </a:outerShdw>
              </a:effectLst>
            </a:rPr>
            <a:t>Denial of service</a:t>
          </a:r>
          <a:endParaRPr lang="en-US" sz="2100" kern="1200" dirty="0">
            <a:effectLst>
              <a:outerShdw blurRad="38100" dist="38100" dir="2700000" algn="tl">
                <a:srgbClr val="000000">
                  <a:alpha val="43137"/>
                </a:srgbClr>
              </a:outerShdw>
            </a:effectLst>
          </a:endParaRPr>
        </a:p>
      </dsp:txBody>
      <dsp:txXfrm>
        <a:off x="58203" y="3816424"/>
        <a:ext cx="1715983" cy="1075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0F3ED-E68A-5F47-9F47-2A5A702C866E}">
      <dsp:nvSpPr>
        <dsp:cNvPr id="0" name=""/>
        <dsp:cNvSpPr/>
      </dsp:nvSpPr>
      <dsp:spPr>
        <a:xfrm>
          <a:off x="3248" y="302062"/>
          <a:ext cx="1953498" cy="541187"/>
        </a:xfrm>
        <a:prstGeom prst="rect">
          <a:avLst/>
        </a:prstGeom>
        <a:blipFill rotWithShape="1">
          <a:blip xmlns:r="http://schemas.openxmlformats.org/officeDocument/2006/relationships" r:embed="rId1">
            <a:duotone>
              <a:schemeClr val="accent4">
                <a:hueOff val="0"/>
                <a:satOff val="0"/>
                <a:lumOff val="0"/>
                <a:alphaOff val="0"/>
                <a:shade val="70000"/>
                <a:satMod val="120000"/>
              </a:schemeClr>
              <a:schemeClr val="accent4">
                <a:hueOff val="0"/>
                <a:satOff val="0"/>
                <a:lumOff val="0"/>
                <a:alphaOff val="0"/>
                <a:tint val="70000"/>
                <a:satMod val="135000"/>
              </a:schemeClr>
            </a:duotone>
          </a:blip>
          <a:tile tx="0" ty="0" sx="40000" sy="40000" flip="none" algn="tl"/>
        </a:blipFill>
        <a:ln w="38100" cap="flat" cmpd="sng" algn="ctr">
          <a:solidFill>
            <a:schemeClr val="accent4">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Validated trust: </a:t>
          </a:r>
          <a:endParaRPr lang="en-US" sz="1500" kern="1200"/>
        </a:p>
      </dsp:txBody>
      <dsp:txXfrm>
        <a:off x="3248" y="302062"/>
        <a:ext cx="1953498" cy="541187"/>
      </dsp:txXfrm>
    </dsp:sp>
    <dsp:sp modelId="{F072D470-E89E-284E-A31A-D861DF747B2E}">
      <dsp:nvSpPr>
        <dsp:cNvPr id="0" name=""/>
        <dsp:cNvSpPr/>
      </dsp:nvSpPr>
      <dsp:spPr>
        <a:xfrm>
          <a:off x="3248" y="843249"/>
          <a:ext cx="1953498" cy="4220437"/>
        </a:xfrm>
        <a:prstGeom prst="rect">
          <a:avLst/>
        </a:prstGeom>
        <a:solidFill>
          <a:schemeClr val="accent4">
            <a:tint val="40000"/>
            <a:alpha val="90000"/>
            <a:hueOff val="0"/>
            <a:satOff val="0"/>
            <a:lumOff val="0"/>
            <a:alphaOff val="0"/>
          </a:schemeClr>
        </a:solidFill>
        <a:ln w="38100" cap="flat" cmpd="sng" algn="ctr">
          <a:solidFill>
            <a:schemeClr val="accent4">
              <a:tint val="40000"/>
              <a:alpha val="90000"/>
              <a:hueOff val="0"/>
              <a:satOff val="0"/>
              <a:lumOff val="0"/>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Trust is based on evidence obtained by the trusting organization about the trusted organization. </a:t>
          </a:r>
        </a:p>
        <a:p>
          <a:pPr marL="114300" lvl="1" indent="-114300" algn="l" defTabSz="666750">
            <a:lnSpc>
              <a:spcPct val="90000"/>
            </a:lnSpc>
            <a:spcBef>
              <a:spcPct val="0"/>
            </a:spcBef>
            <a:spcAft>
              <a:spcPct val="15000"/>
            </a:spcAft>
            <a:buChar char="•"/>
          </a:pPr>
          <a:r>
            <a:rPr lang="en-US" sz="1500" kern="1200" dirty="0"/>
            <a:t>For instance if organization develops application they can show that app meets requirements of certain security standard (</a:t>
          </a:r>
          <a:r>
            <a:rPr lang="en-US" sz="1500" kern="1200" dirty="0">
              <a:solidFill>
                <a:srgbClr val="FF0000"/>
              </a:solidFill>
            </a:rPr>
            <a:t>evidence</a:t>
          </a:r>
          <a:r>
            <a:rPr lang="en-US" sz="1500" kern="1200" dirty="0"/>
            <a:t>).</a:t>
          </a:r>
        </a:p>
      </dsp:txBody>
      <dsp:txXfrm>
        <a:off x="3248" y="843249"/>
        <a:ext cx="1953498" cy="4220437"/>
      </dsp:txXfrm>
    </dsp:sp>
    <dsp:sp modelId="{7526A39E-FA9F-C34E-AFD1-B11E6405AF18}">
      <dsp:nvSpPr>
        <dsp:cNvPr id="0" name=""/>
        <dsp:cNvSpPr/>
      </dsp:nvSpPr>
      <dsp:spPr>
        <a:xfrm>
          <a:off x="2230236" y="302062"/>
          <a:ext cx="1953498" cy="541187"/>
        </a:xfrm>
        <a:prstGeom prst="rect">
          <a:avLst/>
        </a:prstGeom>
        <a:blipFill rotWithShape="1">
          <a:blip xmlns:r="http://schemas.openxmlformats.org/officeDocument/2006/relationships" r:embed="rId1">
            <a:duotone>
              <a:schemeClr val="accent4">
                <a:hueOff val="-1752426"/>
                <a:satOff val="14538"/>
                <a:lumOff val="7647"/>
                <a:alphaOff val="0"/>
                <a:shade val="70000"/>
                <a:satMod val="120000"/>
              </a:schemeClr>
              <a:schemeClr val="accent4">
                <a:hueOff val="-1752426"/>
                <a:satOff val="14538"/>
                <a:lumOff val="7647"/>
                <a:alphaOff val="0"/>
                <a:tint val="70000"/>
                <a:satMod val="135000"/>
              </a:schemeClr>
            </a:duotone>
          </a:blip>
          <a:tile tx="0" ty="0" sx="40000" sy="40000" flip="none" algn="tl"/>
        </a:blipFill>
        <a:ln w="38100" cap="flat" cmpd="sng" algn="ctr">
          <a:solidFill>
            <a:schemeClr val="accent4">
              <a:hueOff val="-1752426"/>
              <a:satOff val="14538"/>
              <a:lumOff val="7647"/>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Direct historical trust: </a:t>
          </a:r>
          <a:endParaRPr lang="en-US" sz="1500" kern="1200"/>
        </a:p>
      </dsp:txBody>
      <dsp:txXfrm>
        <a:off x="2230236" y="302062"/>
        <a:ext cx="1953498" cy="541187"/>
      </dsp:txXfrm>
    </dsp:sp>
    <dsp:sp modelId="{17355E27-10C1-8C49-98A4-90F96B8064C6}">
      <dsp:nvSpPr>
        <dsp:cNvPr id="0" name=""/>
        <dsp:cNvSpPr/>
      </dsp:nvSpPr>
      <dsp:spPr>
        <a:xfrm>
          <a:off x="2230236" y="843249"/>
          <a:ext cx="1953498" cy="4220437"/>
        </a:xfrm>
        <a:prstGeom prst="rect">
          <a:avLst/>
        </a:prstGeom>
        <a:solidFill>
          <a:schemeClr val="accent4">
            <a:tint val="40000"/>
            <a:alpha val="90000"/>
            <a:hueOff val="-1628604"/>
            <a:satOff val="17567"/>
            <a:lumOff val="2076"/>
            <a:alphaOff val="0"/>
          </a:schemeClr>
        </a:solidFill>
        <a:ln w="38100" cap="flat" cmpd="sng" algn="ctr">
          <a:solidFill>
            <a:schemeClr val="accent4">
              <a:tint val="40000"/>
              <a:alpha val="90000"/>
              <a:hueOff val="-1628604"/>
              <a:satOff val="17567"/>
              <a:lumOff val="2076"/>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This type of trust is based on the </a:t>
          </a:r>
          <a:r>
            <a:rPr lang="en-US" sz="1500" kern="1200" dirty="0">
              <a:solidFill>
                <a:srgbClr val="FF0000"/>
              </a:solidFill>
            </a:rPr>
            <a:t>security-related track record exhibited by an organization in the past</a:t>
          </a:r>
          <a:r>
            <a:rPr lang="en-US" sz="1500" kern="1200" dirty="0"/>
            <a:t>, particularly in interactions with the organization seeking to establish trust</a:t>
          </a:r>
        </a:p>
      </dsp:txBody>
      <dsp:txXfrm>
        <a:off x="2230236" y="843249"/>
        <a:ext cx="1953498" cy="4220437"/>
      </dsp:txXfrm>
    </dsp:sp>
    <dsp:sp modelId="{6AB86EEB-1F13-A145-AF33-088AD7CE93FB}">
      <dsp:nvSpPr>
        <dsp:cNvPr id="0" name=""/>
        <dsp:cNvSpPr/>
      </dsp:nvSpPr>
      <dsp:spPr>
        <a:xfrm>
          <a:off x="4457224" y="302062"/>
          <a:ext cx="1953498" cy="541187"/>
        </a:xfrm>
        <a:prstGeom prst="rect">
          <a:avLst/>
        </a:prstGeom>
        <a:blipFill rotWithShape="1">
          <a:blip xmlns:r="http://schemas.openxmlformats.org/officeDocument/2006/relationships" r:embed="rId1">
            <a:duotone>
              <a:schemeClr val="accent4">
                <a:hueOff val="-3504853"/>
                <a:satOff val="29076"/>
                <a:lumOff val="15294"/>
                <a:alphaOff val="0"/>
                <a:shade val="70000"/>
                <a:satMod val="120000"/>
              </a:schemeClr>
              <a:schemeClr val="accent4">
                <a:hueOff val="-3504853"/>
                <a:satOff val="29076"/>
                <a:lumOff val="15294"/>
                <a:alphaOff val="0"/>
                <a:tint val="70000"/>
                <a:satMod val="135000"/>
              </a:schemeClr>
            </a:duotone>
          </a:blip>
          <a:tile tx="0" ty="0" sx="40000" sy="40000" flip="none" algn="tl"/>
        </a:blipFill>
        <a:ln w="38100" cap="flat" cmpd="sng" algn="ctr">
          <a:solidFill>
            <a:schemeClr val="accent4">
              <a:hueOff val="-3504853"/>
              <a:satOff val="29076"/>
              <a:lumOff val="15294"/>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Mediated trust: </a:t>
          </a:r>
          <a:endParaRPr lang="en-US" sz="1500" kern="1200"/>
        </a:p>
      </dsp:txBody>
      <dsp:txXfrm>
        <a:off x="4457224" y="302062"/>
        <a:ext cx="1953498" cy="541187"/>
      </dsp:txXfrm>
    </dsp:sp>
    <dsp:sp modelId="{3C8274C0-A15A-9544-B007-5082007A5709}">
      <dsp:nvSpPr>
        <dsp:cNvPr id="0" name=""/>
        <dsp:cNvSpPr/>
      </dsp:nvSpPr>
      <dsp:spPr>
        <a:xfrm>
          <a:off x="4457224" y="843249"/>
          <a:ext cx="1953498" cy="4220437"/>
        </a:xfrm>
        <a:prstGeom prst="rect">
          <a:avLst/>
        </a:prstGeom>
        <a:solidFill>
          <a:schemeClr val="accent4">
            <a:tint val="40000"/>
            <a:alpha val="90000"/>
            <a:hueOff val="-3257207"/>
            <a:satOff val="35135"/>
            <a:lumOff val="4152"/>
            <a:alphaOff val="0"/>
          </a:schemeClr>
        </a:solidFill>
        <a:ln w="38100" cap="flat" cmpd="sng" algn="ctr">
          <a:solidFill>
            <a:schemeClr val="accent4">
              <a:tint val="40000"/>
              <a:alpha val="90000"/>
              <a:hueOff val="-3257207"/>
              <a:satOff val="35135"/>
              <a:lumOff val="4152"/>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 A trust relationship that is established or maintained through an </a:t>
          </a:r>
          <a:r>
            <a:rPr lang="en-US" sz="1500" kern="1200" dirty="0">
              <a:solidFill>
                <a:srgbClr val="FF0000"/>
              </a:solidFill>
            </a:rPr>
            <a:t>intermediary or a trusted third party rather than directly between two entities. </a:t>
          </a:r>
        </a:p>
      </dsp:txBody>
      <dsp:txXfrm>
        <a:off x="4457224" y="843249"/>
        <a:ext cx="1953498" cy="4220437"/>
      </dsp:txXfrm>
    </dsp:sp>
    <dsp:sp modelId="{F5E1A929-BCD7-2E4A-967B-024F97F96017}">
      <dsp:nvSpPr>
        <dsp:cNvPr id="0" name=""/>
        <dsp:cNvSpPr/>
      </dsp:nvSpPr>
      <dsp:spPr>
        <a:xfrm>
          <a:off x="6684212" y="302062"/>
          <a:ext cx="1953498" cy="541187"/>
        </a:xfrm>
        <a:prstGeom prst="rect">
          <a:avLst/>
        </a:prstGeom>
        <a:blipFill dpi="0" rotWithShape="0">
          <a:blip xmlns:r="http://schemas.openxmlformats.org/officeDocument/2006/relationships" r:embed="rId1">
            <a:alphaModFix amt="76000"/>
            <a:duotone>
              <a:schemeClr val="accent4">
                <a:hueOff val="-5257279"/>
                <a:satOff val="43614"/>
                <a:lumOff val="22941"/>
                <a:alphaOff val="0"/>
                <a:shade val="70000"/>
                <a:satMod val="120000"/>
              </a:schemeClr>
              <a:schemeClr val="accent4">
                <a:hueOff val="-5257279"/>
                <a:satOff val="43614"/>
                <a:lumOff val="22941"/>
                <a:alphaOff val="0"/>
                <a:tint val="70000"/>
                <a:satMod val="135000"/>
              </a:schemeClr>
            </a:duotone>
          </a:blip>
          <a:srcRect/>
          <a:tile tx="0" ty="0" sx="40000" sy="40000" flip="none" algn="tl"/>
        </a:blipFill>
        <a:ln w="38100" cap="flat" cmpd="sng" algn="ctr">
          <a:solidFill>
            <a:schemeClr val="accent4">
              <a:hueOff val="-5257279"/>
              <a:satOff val="43614"/>
              <a:lumOff val="22941"/>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Mandated trust: </a:t>
          </a:r>
          <a:endParaRPr lang="en-US" sz="1500" kern="1200"/>
        </a:p>
      </dsp:txBody>
      <dsp:txXfrm>
        <a:off x="6684212" y="302062"/>
        <a:ext cx="1953498" cy="541187"/>
      </dsp:txXfrm>
    </dsp:sp>
    <dsp:sp modelId="{97703408-C8DB-7545-B1F3-006947382C88}">
      <dsp:nvSpPr>
        <dsp:cNvPr id="0" name=""/>
        <dsp:cNvSpPr/>
      </dsp:nvSpPr>
      <dsp:spPr>
        <a:xfrm>
          <a:off x="6684212" y="843249"/>
          <a:ext cx="1953498" cy="4220437"/>
        </a:xfrm>
        <a:prstGeom prst="rect">
          <a:avLst/>
        </a:prstGeom>
        <a:solidFill>
          <a:schemeClr val="accent4">
            <a:tint val="40000"/>
            <a:alpha val="90000"/>
            <a:hueOff val="-4885811"/>
            <a:satOff val="52702"/>
            <a:lumOff val="6228"/>
            <a:alphaOff val="0"/>
          </a:schemeClr>
        </a:solidFill>
        <a:ln w="38100" cap="flat" cmpd="sng" algn="ctr">
          <a:solidFill>
            <a:schemeClr val="accent4">
              <a:tint val="40000"/>
              <a:alpha val="90000"/>
              <a:hueOff val="-4885811"/>
              <a:satOff val="52702"/>
              <a:lumOff val="6228"/>
              <a:alphaOff val="0"/>
            </a:schemeClr>
          </a:solidFill>
          <a:prstDash val="solid"/>
          <a:miter/>
        </a:ln>
        <a:effectLst>
          <a:outerShdw blurRad="38100" dist="25400" dir="5400000"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Mandated trust means one organization trusts another because a </a:t>
          </a:r>
          <a:r>
            <a:rPr lang="en-US" sz="1500" kern="1200" dirty="0">
              <a:solidFill>
                <a:srgbClr val="FF0000"/>
              </a:solidFill>
            </a:rPr>
            <a:t>higher authority tells them to. </a:t>
          </a:r>
        </a:p>
        <a:p>
          <a:pPr marL="114300" lvl="1" indent="-114300" algn="l" defTabSz="666750">
            <a:lnSpc>
              <a:spcPct val="90000"/>
            </a:lnSpc>
            <a:spcBef>
              <a:spcPct val="0"/>
            </a:spcBef>
            <a:spcAft>
              <a:spcPct val="15000"/>
            </a:spcAft>
            <a:buChar char="•"/>
          </a:pPr>
          <a:r>
            <a:rPr lang="en-US" sz="1500" kern="1200" dirty="0"/>
            <a:t>For instance, an organization might be authorized to issue digital certificates for a group of organizations. This authorization makes the other organizations trust them to handle this responsibility properly.</a:t>
          </a:r>
        </a:p>
      </dsp:txBody>
      <dsp:txXfrm>
        <a:off x="6684212" y="843249"/>
        <a:ext cx="1953498" cy="422043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a:t>
            </a:fld>
            <a:endParaRPr lang="en-AU" dirty="0"/>
          </a:p>
        </p:txBody>
      </p:sp>
    </p:spTree>
    <p:extLst>
      <p:ext uri="{BB962C8B-B14F-4D97-AF65-F5344CB8AC3E}">
        <p14:creationId xmlns:p14="http://schemas.microsoft.com/office/powerpoint/2010/main" val="3011463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12</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dirty="0">
              <a:latin typeface="Arial" pitchFamily="-1" charset="0"/>
              <a:ea typeface="Arial" pitchFamily="-1" charset="0"/>
              <a:cs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13</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dirty="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14</a:t>
            </a:fld>
            <a:endParaRPr lang="en-AU" dirty="0"/>
          </a:p>
        </p:txBody>
      </p:sp>
    </p:spTree>
    <p:extLst>
      <p:ext uri="{BB962C8B-B14F-4D97-AF65-F5344CB8AC3E}">
        <p14:creationId xmlns:p14="http://schemas.microsoft.com/office/powerpoint/2010/main" val="2973378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15</a:t>
            </a:fld>
            <a:endParaRPr lang="en-AU">
              <a:latin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16</a:t>
            </a:fld>
            <a:endParaRPr lang="en-AU">
              <a:latin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17</a:t>
            </a:fld>
            <a:endParaRPr lang="en-AU">
              <a:latin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18</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19</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a:effectLs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20</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dirty="0">
              <a:effectLst/>
            </a:endParaRPr>
          </a:p>
        </p:txBody>
      </p:sp>
    </p:spTree>
    <p:extLst>
      <p:ext uri="{BB962C8B-B14F-4D97-AF65-F5344CB8AC3E}">
        <p14:creationId xmlns:p14="http://schemas.microsoft.com/office/powerpoint/2010/main" val="270833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22</a:t>
            </a:fld>
            <a:endParaRPr lang="en-AU" dirty="0"/>
          </a:p>
        </p:txBody>
      </p:sp>
    </p:spTree>
    <p:extLst>
      <p:ext uri="{BB962C8B-B14F-4D97-AF65-F5344CB8AC3E}">
        <p14:creationId xmlns:p14="http://schemas.microsoft.com/office/powerpoint/2010/main" val="144408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4</a:t>
            </a:fld>
            <a:endParaRPr lang="en-AU" dirty="0"/>
          </a:p>
        </p:txBody>
      </p:sp>
    </p:spTree>
    <p:extLst>
      <p:ext uri="{BB962C8B-B14F-4D97-AF65-F5344CB8AC3E}">
        <p14:creationId xmlns:p14="http://schemas.microsoft.com/office/powerpoint/2010/main" val="277668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23</a:t>
            </a:fld>
            <a:endParaRPr lang="en-AU" dirty="0"/>
          </a:p>
        </p:txBody>
      </p:sp>
    </p:spTree>
    <p:extLst>
      <p:ext uri="{BB962C8B-B14F-4D97-AF65-F5344CB8AC3E}">
        <p14:creationId xmlns:p14="http://schemas.microsoft.com/office/powerpoint/2010/main" val="339243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24</a:t>
            </a:fld>
            <a:endParaRPr lang="en-AU" dirty="0"/>
          </a:p>
        </p:txBody>
      </p:sp>
    </p:spTree>
    <p:extLst>
      <p:ext uri="{BB962C8B-B14F-4D97-AF65-F5344CB8AC3E}">
        <p14:creationId xmlns:p14="http://schemas.microsoft.com/office/powerpoint/2010/main" val="429192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25</a:t>
            </a:fld>
            <a:endParaRPr lang="en-AU" dirty="0"/>
          </a:p>
        </p:txBody>
      </p:sp>
    </p:spTree>
    <p:extLst>
      <p:ext uri="{BB962C8B-B14F-4D97-AF65-F5344CB8AC3E}">
        <p14:creationId xmlns:p14="http://schemas.microsoft.com/office/powerpoint/2010/main" val="4165144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27</a:t>
            </a:fld>
            <a:endParaRPr lang="en-AU" dirty="0"/>
          </a:p>
        </p:txBody>
      </p:sp>
    </p:spTree>
    <p:extLst>
      <p:ext uri="{BB962C8B-B14F-4D97-AF65-F5344CB8AC3E}">
        <p14:creationId xmlns:p14="http://schemas.microsoft.com/office/powerpoint/2010/main" val="3016759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Network security is a broad term that encompasses security of the communications pathways of the network and the security of network devices and devices attached to the network (Figure 1.5).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28</a:t>
            </a:fld>
            <a:endParaRPr lang="en-AU" dirty="0"/>
          </a:p>
        </p:txBody>
      </p:sp>
    </p:spTree>
    <p:extLst>
      <p:ext uri="{BB962C8B-B14F-4D97-AF65-F5344CB8AC3E}">
        <p14:creationId xmlns:p14="http://schemas.microsoft.com/office/powerpoint/2010/main" val="2147859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29</a:t>
            </a:fld>
            <a:endParaRPr lang="en-AU" dirty="0"/>
          </a:p>
        </p:txBody>
      </p:sp>
    </p:spTree>
    <p:extLst>
      <p:ext uri="{BB962C8B-B14F-4D97-AF65-F5344CB8AC3E}">
        <p14:creationId xmlns:p14="http://schemas.microsoft.com/office/powerpoint/2010/main" val="3994780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30</a:t>
            </a:fld>
            <a:endParaRPr lang="en-AU" dirty="0"/>
          </a:p>
        </p:txBody>
      </p:sp>
    </p:spTree>
    <p:extLst>
      <p:ext uri="{BB962C8B-B14F-4D97-AF65-F5344CB8AC3E}">
        <p14:creationId xmlns:p14="http://schemas.microsoft.com/office/powerpoint/2010/main" val="989754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31</a:t>
            </a:fld>
            <a:endParaRPr lang="en-AU" dirty="0"/>
          </a:p>
        </p:txBody>
      </p:sp>
    </p:spTree>
    <p:extLst>
      <p:ext uri="{BB962C8B-B14F-4D97-AF65-F5344CB8AC3E}">
        <p14:creationId xmlns:p14="http://schemas.microsoft.com/office/powerpoint/2010/main" val="111566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32</a:t>
            </a:fld>
            <a:endParaRPr lang="en-AU" dirty="0"/>
          </a:p>
        </p:txBody>
      </p:sp>
    </p:spTree>
    <p:extLst>
      <p:ext uri="{BB962C8B-B14F-4D97-AF65-F5344CB8AC3E}">
        <p14:creationId xmlns:p14="http://schemas.microsoft.com/office/powerpoint/2010/main" val="2923528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33</a:t>
            </a:fld>
            <a:endParaRPr lang="en-AU" dirty="0"/>
          </a:p>
        </p:txBody>
      </p:sp>
    </p:spTree>
    <p:extLst>
      <p:ext uri="{BB962C8B-B14F-4D97-AF65-F5344CB8AC3E}">
        <p14:creationId xmlns:p14="http://schemas.microsoft.com/office/powerpoint/2010/main" val="32406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5</a:t>
            </a:fld>
            <a:endParaRPr lang="en-AU" dirty="0"/>
          </a:p>
        </p:txBody>
      </p:sp>
    </p:spTree>
    <p:extLst>
      <p:ext uri="{BB962C8B-B14F-4D97-AF65-F5344CB8AC3E}">
        <p14:creationId xmlns:p14="http://schemas.microsoft.com/office/powerpoint/2010/main" val="1903868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34</a:t>
            </a:fld>
            <a:endParaRPr lang="en-AU" dirty="0"/>
          </a:p>
        </p:txBody>
      </p:sp>
    </p:spTree>
    <p:extLst>
      <p:ext uri="{BB962C8B-B14F-4D97-AF65-F5344CB8AC3E}">
        <p14:creationId xmlns:p14="http://schemas.microsoft.com/office/powerpoint/2010/main" val="1252291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35</a:t>
            </a:fld>
            <a:endParaRPr lang="en-AU" dirty="0"/>
          </a:p>
        </p:txBody>
      </p:sp>
    </p:spTree>
    <p:extLst>
      <p:ext uri="{BB962C8B-B14F-4D97-AF65-F5344CB8AC3E}">
        <p14:creationId xmlns:p14="http://schemas.microsoft.com/office/powerpoint/2010/main" val="302822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6</a:t>
            </a:fld>
            <a:endParaRPr lang="en-AU" dirty="0"/>
          </a:p>
        </p:txBody>
      </p:sp>
    </p:spTree>
    <p:extLst>
      <p:ext uri="{BB962C8B-B14F-4D97-AF65-F5344CB8AC3E}">
        <p14:creationId xmlns:p14="http://schemas.microsoft.com/office/powerpoint/2010/main" val="387323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endParaRPr lang="en-US" dirty="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endParaRPr lang="en-US" sz="1100" dirty="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8</a:t>
            </a:fld>
            <a:endParaRPr lang="en-AU">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9</a:t>
            </a:fld>
            <a:endParaRPr lang="en-AU">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57EF538-FAB5-E04E-9D94-DFF0DAB23243}" type="slidenum">
              <a:rPr lang="en-AU" smtClean="0"/>
              <a:pPr>
                <a:defRPr/>
              </a:pPr>
              <a:t>10</a:t>
            </a:fld>
            <a:endParaRPr lang="en-AU" dirty="0"/>
          </a:p>
        </p:txBody>
      </p:sp>
    </p:spTree>
    <p:extLst>
      <p:ext uri="{BB962C8B-B14F-4D97-AF65-F5344CB8AC3E}">
        <p14:creationId xmlns:p14="http://schemas.microsoft.com/office/powerpoint/2010/main" val="207412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11</a:t>
            </a:fld>
            <a:endParaRPr lang="en-AU">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a:t>© 2020 Pearson Education, Inc., Hoboken, NJ. All rights reserved</a:t>
            </a:r>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a:t>
            </a:r>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a:t>
            </a:r>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charyyev.com/"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058702A-BFEA-B9F0-1D2E-F3FB26811CBC}"/>
              </a:ext>
            </a:extLst>
          </p:cNvPr>
          <p:cNvSpPr>
            <a:spLocks noGrp="1"/>
          </p:cNvSpPr>
          <p:nvPr>
            <p:ph type="ftr" sz="quarter" idx="11"/>
          </p:nvPr>
        </p:nvSpPr>
        <p:spPr/>
        <p:txBody>
          <a:bodyPr/>
          <a:lstStyle/>
          <a:p>
            <a:pPr>
              <a:defRPr/>
            </a:pPr>
            <a:r>
              <a:rPr lang="en-US" dirty="0"/>
              <a:t>© 2020 Pearson Education, Inc., Hoboken, NJ. All rights reserved</a:t>
            </a:r>
          </a:p>
        </p:txBody>
      </p:sp>
      <p:pic>
        <p:nvPicPr>
          <p:cNvPr id="4" name="Picture 3">
            <a:extLst>
              <a:ext uri="{FF2B5EF4-FFF2-40B4-BE49-F238E27FC236}">
                <a16:creationId xmlns:a16="http://schemas.microsoft.com/office/drawing/2014/main" id="{DDB1861A-763D-5551-355E-BAAB9116F4C0}"/>
              </a:ext>
            </a:extLst>
          </p:cNvPr>
          <p:cNvPicPr>
            <a:picLocks noChangeAspect="1"/>
          </p:cNvPicPr>
          <p:nvPr/>
        </p:nvPicPr>
        <p:blipFill>
          <a:blip r:embed="rId2"/>
          <a:stretch>
            <a:fillRect/>
          </a:stretch>
        </p:blipFill>
        <p:spPr>
          <a:xfrm>
            <a:off x="4649447" y="523745"/>
            <a:ext cx="4521986" cy="5810509"/>
          </a:xfrm>
          <a:prstGeom prst="rect">
            <a:avLst/>
          </a:prstGeom>
        </p:spPr>
      </p:pic>
      <p:sp>
        <p:nvSpPr>
          <p:cNvPr id="10" name="Rectangle 2">
            <a:extLst>
              <a:ext uri="{FF2B5EF4-FFF2-40B4-BE49-F238E27FC236}">
                <a16:creationId xmlns:a16="http://schemas.microsoft.com/office/drawing/2014/main" id="{C53D45E4-C156-D7BC-BF9F-A07BC3F8BF0D}"/>
              </a:ext>
            </a:extLst>
          </p:cNvPr>
          <p:cNvSpPr txBox="1">
            <a:spLocks noChangeArrowheads="1"/>
          </p:cNvSpPr>
          <p:nvPr/>
        </p:nvSpPr>
        <p:spPr bwMode="auto">
          <a:xfrm>
            <a:off x="462321" y="1490951"/>
            <a:ext cx="3854932"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pitchFamily="2" charset="2"/>
              <a:buChar char="v"/>
              <a:defRPr sz="2800">
                <a:solidFill>
                  <a:schemeClr val="tx1"/>
                </a:solidFill>
                <a:latin typeface="Gill Sans MT" panose="020B0502020104020203" pitchFamily="34" charset="77"/>
                <a:ea typeface="MS PGothic" panose="020B0600070205080204" pitchFamily="34" charset="-128"/>
                <a:cs typeface="Arial" panose="020B0604020202020204" pitchFamily="34" charset="0"/>
              </a:defRPr>
            </a:lvl1pPr>
            <a:lvl2pPr marL="742950" indent="-285750">
              <a:lnSpc>
                <a:spcPct val="85000"/>
              </a:lnSpc>
              <a:spcBef>
                <a:spcPct val="20000"/>
              </a:spcBef>
              <a:buClr>
                <a:srgbClr val="000099"/>
              </a:buClr>
              <a:buFont typeface="Wingdings" pitchFamily="2" charset="2"/>
              <a:buChar char="§"/>
              <a:defRPr sz="24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Comic Sans MS" panose="030F0902030302020204" pitchFamily="66"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2000" dirty="0">
                <a:latin typeface="Calibri" panose="020F0502020204030204" pitchFamily="34" charset="0"/>
                <a:cs typeface="Calibri" panose="020F0502020204030204" pitchFamily="34" charset="0"/>
              </a:rPr>
              <a:t>University of Nevada – Reno</a:t>
            </a:r>
          </a:p>
          <a:p>
            <a:pPr>
              <a:lnSpc>
                <a:spcPct val="100000"/>
              </a:lnSpc>
              <a:spcBef>
                <a:spcPct val="0"/>
              </a:spcBef>
              <a:buClrTx/>
              <a:buSzTx/>
              <a:buFontTx/>
              <a:buNone/>
            </a:pPr>
            <a:r>
              <a:rPr lang="en-US" altLang="en-US" sz="2000" dirty="0">
                <a:latin typeface="Calibri" panose="020F0502020204030204" pitchFamily="34" charset="0"/>
                <a:cs typeface="Calibri" panose="020F0502020204030204" pitchFamily="34" charset="0"/>
              </a:rPr>
              <a:t>Computer Science &amp; Engineering Department</a:t>
            </a:r>
          </a:p>
          <a:p>
            <a:pPr>
              <a:lnSpc>
                <a:spcPct val="100000"/>
              </a:lnSpc>
              <a:spcBef>
                <a:spcPct val="0"/>
              </a:spcBef>
              <a:buClrTx/>
              <a:buSzTx/>
              <a:buFont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Font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r>
              <a:rPr lang="en-US" altLang="en-US" sz="2000" dirty="0">
                <a:latin typeface="Calibri" panose="020F0502020204030204" pitchFamily="34" charset="0"/>
                <a:cs typeface="Calibri" panose="020F0502020204030204" pitchFamily="34" charset="0"/>
              </a:rPr>
              <a:t>CS454/654 Reliability and Security of Computing Systems  - Fall 2024</a:t>
            </a:r>
          </a:p>
          <a:p>
            <a:pPr>
              <a:lnSpc>
                <a:spcPct val="100000"/>
              </a:lnSpc>
              <a:spcBef>
                <a:spcPct val="0"/>
              </a:spcBef>
              <a:buClrTx/>
              <a:buSzTx/>
              <a:buFontTx/>
              <a:buNone/>
            </a:pPr>
            <a:endParaRPr lang="en-US" altLang="en-US" sz="2000" u="sng" dirty="0">
              <a:latin typeface="Calibri" panose="020F0502020204030204" pitchFamily="34" charset="0"/>
              <a:cs typeface="Calibri" panose="020F0502020204030204" pitchFamily="34" charset="0"/>
            </a:endParaRPr>
          </a:p>
          <a:p>
            <a:pPr>
              <a:lnSpc>
                <a:spcPct val="100000"/>
              </a:lnSpc>
              <a:spcBef>
                <a:spcPct val="0"/>
              </a:spcBef>
              <a:buClrTx/>
              <a:buSzTx/>
              <a:buNone/>
            </a:pPr>
            <a:r>
              <a:rPr lang="en-US" altLang="en-US" sz="2000" u="sng">
                <a:latin typeface="Calibri" panose="020F0502020204030204" pitchFamily="34" charset="0"/>
                <a:cs typeface="Calibri" panose="020F0502020204030204" pitchFamily="34" charset="0"/>
              </a:rPr>
              <a:t>Lecture 2</a:t>
            </a:r>
            <a:endParaRPr lang="en-US" altLang="en-US" sz="2000" u="sng" dirty="0">
              <a:latin typeface="Calibri" panose="020F0502020204030204" pitchFamily="34" charset="0"/>
              <a:cs typeface="Calibri" panose="020F0502020204030204" pitchFamily="34" charset="0"/>
            </a:endParaRPr>
          </a:p>
          <a:p>
            <a:pPr>
              <a:lnSpc>
                <a:spcPct val="100000"/>
              </a:lnSpc>
              <a:spcBef>
                <a:spcPct val="0"/>
              </a:spcBef>
              <a:buClrTx/>
              <a:buSz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r>
              <a:rPr lang="en-US" altLang="en-US" sz="2000" dirty="0">
                <a:latin typeface="Calibri" panose="020F0502020204030204" pitchFamily="34" charset="0"/>
                <a:cs typeface="Calibri" panose="020F0502020204030204" pitchFamily="34" charset="0"/>
              </a:rPr>
              <a:t>Dr. Batyr Charyyev</a:t>
            </a:r>
          </a:p>
          <a:p>
            <a:pPr>
              <a:lnSpc>
                <a:spcPct val="100000"/>
              </a:lnSpc>
              <a:spcBef>
                <a:spcPct val="0"/>
              </a:spcBef>
              <a:buClrTx/>
              <a:buSzTx/>
              <a:buNone/>
            </a:pPr>
            <a:r>
              <a:rPr lang="en-US" altLang="en-US" sz="2000" dirty="0">
                <a:latin typeface="Calibri" panose="020F0502020204030204" pitchFamily="34" charset="0"/>
                <a:cs typeface="Calibri" panose="020F0502020204030204" pitchFamily="34" charset="0"/>
                <a:hlinkClick r:id="rId3"/>
              </a:rPr>
              <a:t>bcharyyev.com</a:t>
            </a: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None/>
            </a:pPr>
            <a:endParaRPr lang="en-US" altLang="en-US" sz="2000" dirty="0">
              <a:latin typeface="Calibri" panose="020F0502020204030204" pitchFamily="34" charset="0"/>
              <a:cs typeface="Calibri" panose="020F0502020204030204" pitchFamily="34" charset="0"/>
            </a:endParaRPr>
          </a:p>
          <a:p>
            <a:pPr>
              <a:lnSpc>
                <a:spcPct val="100000"/>
              </a:lnSpc>
              <a:spcBef>
                <a:spcPct val="0"/>
              </a:spcBef>
              <a:buClrTx/>
              <a:buSzTx/>
              <a:buFontTx/>
              <a:buNone/>
            </a:pPr>
            <a:endParaRPr lang="en-US" altLang="en-US" sz="20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2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07CBE9-6ECC-934E-97AA-A755DE0B7A7C}"/>
              </a:ext>
            </a:extLst>
          </p:cNvPr>
          <p:cNvPicPr>
            <a:picLocks noChangeAspect="1"/>
          </p:cNvPicPr>
          <p:nvPr/>
        </p:nvPicPr>
        <p:blipFill>
          <a:blip r:embed="rId3"/>
          <a:stretch>
            <a:fillRect/>
          </a:stretch>
        </p:blipFill>
        <p:spPr>
          <a:xfrm>
            <a:off x="3707904" y="260648"/>
            <a:ext cx="5748424" cy="7439136"/>
          </a:xfrm>
          <a:prstGeom prst="rect">
            <a:avLst/>
          </a:prstGeom>
        </p:spPr>
      </p:pic>
      <p:sp>
        <p:nvSpPr>
          <p:cNvPr id="2" name="Content Placeholder 4">
            <a:extLst>
              <a:ext uri="{FF2B5EF4-FFF2-40B4-BE49-F238E27FC236}">
                <a16:creationId xmlns:a16="http://schemas.microsoft.com/office/drawing/2014/main" id="{2C6CF79E-A001-C6F3-4327-21535E2B04BD}"/>
              </a:ext>
            </a:extLst>
          </p:cNvPr>
          <p:cNvSpPr txBox="1">
            <a:spLocks/>
          </p:cNvSpPr>
          <p:nvPr/>
        </p:nvSpPr>
        <p:spPr>
          <a:xfrm>
            <a:off x="323528" y="963612"/>
            <a:ext cx="3888432" cy="4930775"/>
          </a:xfrm>
          <a:prstGeom prst="rect">
            <a:avLst/>
          </a:prstGeom>
        </p:spPr>
        <p:txBody>
          <a:bodyPr>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sz="2000" dirty="0"/>
              <a:t>Security Attacks divided into two </a:t>
            </a:r>
            <a:r>
              <a:rPr lang="en-US" sz="2000" dirty="0">
                <a:solidFill>
                  <a:srgbClr val="FF0000"/>
                </a:solidFill>
              </a:rPr>
              <a:t>Passive</a:t>
            </a:r>
            <a:r>
              <a:rPr lang="en-US" sz="2000" dirty="0"/>
              <a:t> and </a:t>
            </a:r>
            <a:r>
              <a:rPr lang="en-US" sz="2000" dirty="0">
                <a:solidFill>
                  <a:srgbClr val="FF0000"/>
                </a:solidFill>
              </a:rPr>
              <a:t>Active</a:t>
            </a:r>
            <a:r>
              <a:rPr lang="en-US" sz="2000" dirty="0"/>
              <a:t> attacks.</a:t>
            </a:r>
          </a:p>
          <a:p>
            <a:pPr eaLnBrk="1" hangingPunct="1">
              <a:defRPr/>
            </a:pPr>
            <a:r>
              <a:rPr lang="en-US" sz="2000" dirty="0"/>
              <a:t>A </a:t>
            </a:r>
            <a:r>
              <a:rPr lang="en-US" sz="2000" dirty="0">
                <a:solidFill>
                  <a:srgbClr val="FF0000"/>
                </a:solidFill>
              </a:rPr>
              <a:t>security service </a:t>
            </a:r>
            <a:r>
              <a:rPr lang="en-US" sz="2000" dirty="0"/>
              <a:t>is a capability that supports one or more of the security requirements (confidentiality, integrity, availability, authenticity, and accountability). </a:t>
            </a:r>
          </a:p>
          <a:p>
            <a:pPr eaLnBrk="1" hangingPunct="1">
              <a:defRPr/>
            </a:pPr>
            <a:r>
              <a:rPr lang="en-US" sz="2000" dirty="0"/>
              <a:t>Security services are implemented by </a:t>
            </a:r>
            <a:r>
              <a:rPr lang="en-US" sz="2000" dirty="0">
                <a:solidFill>
                  <a:srgbClr val="FF0000"/>
                </a:solidFill>
              </a:rPr>
              <a:t>security mechanisms.</a:t>
            </a:r>
          </a:p>
        </p:txBody>
      </p:sp>
    </p:spTree>
    <p:extLst>
      <p:ext uri="{BB962C8B-B14F-4D97-AF65-F5344CB8AC3E}">
        <p14:creationId xmlns:p14="http://schemas.microsoft.com/office/powerpoint/2010/main" val="228355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a:t>Passive Attacks</a:t>
            </a:r>
          </a:p>
        </p:txBody>
      </p:sp>
      <p:sp>
        <p:nvSpPr>
          <p:cNvPr id="46083" name="Content Placeholder 8"/>
          <p:cNvSpPr>
            <a:spLocks noGrp="1"/>
          </p:cNvSpPr>
          <p:nvPr>
            <p:ph idx="1"/>
          </p:nvPr>
        </p:nvSpPr>
        <p:spPr>
          <a:xfrm>
            <a:off x="4427984" y="4005064"/>
            <a:ext cx="4608512" cy="2971800"/>
          </a:xfrm>
        </p:spPr>
        <p:txBody>
          <a:bodyPr>
            <a:normAutofit/>
          </a:bodyPr>
          <a:lstStyle/>
          <a:p>
            <a:pPr eaLnBrk="1" hangingPunct="1"/>
            <a:r>
              <a:rPr lang="en-US" sz="2200" dirty="0"/>
              <a:t>Two types of passive attacks are:</a:t>
            </a:r>
          </a:p>
          <a:p>
            <a:pPr lvl="1" eaLnBrk="1" hangingPunct="1"/>
            <a:r>
              <a:rPr lang="en-US" dirty="0"/>
              <a:t>The release of message contents</a:t>
            </a:r>
          </a:p>
          <a:p>
            <a:pPr lvl="1" eaLnBrk="1" hangingPunct="1"/>
            <a:r>
              <a:rPr lang="en-US" dirty="0"/>
              <a:t>Traffic analysis</a:t>
            </a:r>
          </a:p>
        </p:txBody>
      </p:sp>
      <p:sp>
        <p:nvSpPr>
          <p:cNvPr id="10" name="Text Placeholder 9"/>
          <p:cNvSpPr>
            <a:spLocks noGrp="1"/>
          </p:cNvSpPr>
          <p:nvPr>
            <p:ph type="body" sz="half" idx="2"/>
          </p:nvPr>
        </p:nvSpPr>
        <p:spPr>
          <a:xfrm>
            <a:off x="381000" y="2438400"/>
            <a:ext cx="3686944" cy="3733800"/>
          </a:xfrm>
        </p:spPr>
        <p:txBody>
          <a:bodyPr/>
          <a:lstStyle/>
          <a:p>
            <a:pPr algn="l" eaLnBrk="1" hangingPunct="1">
              <a:buClr>
                <a:schemeClr val="accent1">
                  <a:lumMod val="50000"/>
                </a:schemeClr>
              </a:buClr>
              <a:buSzPct val="135000"/>
              <a:buFont typeface="Arial"/>
              <a:buChar char="•"/>
              <a:defRPr/>
            </a:pPr>
            <a:r>
              <a:rPr lang="en-US" sz="2200" dirty="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a:t> Goal of the opponent is to obtain information that is being transmitted.</a:t>
            </a:r>
          </a:p>
          <a:p>
            <a:pPr eaLnBrk="1" hangingPunct="1">
              <a:defRPr/>
            </a:pPr>
            <a:endParaRPr lang="en-US" dirty="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a:t>Active Attacks</a:t>
            </a:r>
          </a:p>
        </p:txBody>
      </p:sp>
      <p:sp>
        <p:nvSpPr>
          <p:cNvPr id="10" name="Content Placeholder 9"/>
          <p:cNvSpPr>
            <a:spLocks noGrp="1"/>
          </p:cNvSpPr>
          <p:nvPr>
            <p:ph sz="half" idx="1"/>
          </p:nvPr>
        </p:nvSpPr>
        <p:spPr>
          <a:xfrm>
            <a:off x="381001" y="1600200"/>
            <a:ext cx="3398912" cy="4778375"/>
          </a:xfrm>
        </p:spPr>
        <p:txBody>
          <a:bodyPr>
            <a:normAutofit/>
          </a:bodyPr>
          <a:lstStyle/>
          <a:p>
            <a:pPr eaLnBrk="1" hangingPunct="1">
              <a:defRPr/>
            </a:pPr>
            <a:r>
              <a:rPr lang="en-US" sz="2000" dirty="0"/>
              <a:t>Involve some </a:t>
            </a:r>
            <a:r>
              <a:rPr lang="en-US" sz="2000" dirty="0">
                <a:solidFill>
                  <a:srgbClr val="FF0000"/>
                </a:solidFill>
              </a:rPr>
              <a:t>modification</a:t>
            </a:r>
            <a:r>
              <a:rPr lang="en-US" sz="2000" dirty="0"/>
              <a:t> of the data stream or the </a:t>
            </a:r>
            <a:r>
              <a:rPr lang="en-US" sz="2000" dirty="0">
                <a:solidFill>
                  <a:srgbClr val="FF0000"/>
                </a:solidFill>
              </a:rPr>
              <a:t>creation</a:t>
            </a:r>
            <a:r>
              <a:rPr lang="en-US" sz="2000" dirty="0"/>
              <a:t> of a false stream</a:t>
            </a:r>
          </a:p>
          <a:p>
            <a:pPr eaLnBrk="1" hangingPunct="1">
              <a:defRPr/>
            </a:pPr>
            <a:r>
              <a:rPr lang="en-US" sz="2000" dirty="0"/>
              <a:t>Goal is to detect attacks and to recover from any disruption or delays caused by them</a:t>
            </a:r>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2341273948"/>
              </p:ext>
            </p:extLst>
          </p:nvPr>
        </p:nvGraphicFramePr>
        <p:xfrm>
          <a:off x="3946526" y="1676401"/>
          <a:ext cx="508997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dirty="0"/>
              <a:t>Security services </a:t>
            </a:r>
            <a:endParaRPr lang="en-AU" dirty="0"/>
          </a:p>
        </p:txBody>
      </p:sp>
      <p:pic>
        <p:nvPicPr>
          <p:cNvPr id="8" name="Picture 7">
            <a:extLst>
              <a:ext uri="{FF2B5EF4-FFF2-40B4-BE49-F238E27FC236}">
                <a16:creationId xmlns:a16="http://schemas.microsoft.com/office/drawing/2014/main" id="{0A4D7E2E-9381-554A-59E1-97CFBCFF14E6}"/>
              </a:ext>
            </a:extLst>
          </p:cNvPr>
          <p:cNvPicPr>
            <a:picLocks noChangeAspect="1"/>
          </p:cNvPicPr>
          <p:nvPr/>
        </p:nvPicPr>
        <p:blipFill>
          <a:blip r:embed="rId3"/>
          <a:stretch>
            <a:fillRect/>
          </a:stretch>
        </p:blipFill>
        <p:spPr>
          <a:xfrm>
            <a:off x="4105817" y="1628120"/>
            <a:ext cx="4949471" cy="2101284"/>
          </a:xfrm>
          <a:prstGeom prst="rect">
            <a:avLst/>
          </a:prstGeom>
        </p:spPr>
      </p:pic>
      <p:sp>
        <p:nvSpPr>
          <p:cNvPr id="9" name="Content Placeholder 9">
            <a:extLst>
              <a:ext uri="{FF2B5EF4-FFF2-40B4-BE49-F238E27FC236}">
                <a16:creationId xmlns:a16="http://schemas.microsoft.com/office/drawing/2014/main" id="{D2241D87-7816-0A0E-36B4-2B8ECEA0DE6F}"/>
              </a:ext>
            </a:extLst>
          </p:cNvPr>
          <p:cNvSpPr>
            <a:spLocks noGrp="1"/>
          </p:cNvSpPr>
          <p:nvPr>
            <p:ph sz="half" idx="1"/>
          </p:nvPr>
        </p:nvSpPr>
        <p:spPr>
          <a:xfrm>
            <a:off x="323528" y="1772816"/>
            <a:ext cx="3565525" cy="4778375"/>
          </a:xfrm>
        </p:spPr>
        <p:txBody>
          <a:bodyPr>
            <a:normAutofit/>
          </a:bodyPr>
          <a:lstStyle/>
          <a:p>
            <a:pPr marL="0" indent="0" eaLnBrk="1" hangingPunct="1">
              <a:buNone/>
              <a:defRPr/>
            </a:pPr>
            <a:r>
              <a:rPr lang="en-US" sz="2400" b="1" dirty="0"/>
              <a:t>Authentication</a:t>
            </a:r>
          </a:p>
        </p:txBody>
      </p:sp>
      <p:sp>
        <p:nvSpPr>
          <p:cNvPr id="10" name="Content Placeholder 3">
            <a:extLst>
              <a:ext uri="{FF2B5EF4-FFF2-40B4-BE49-F238E27FC236}">
                <a16:creationId xmlns:a16="http://schemas.microsoft.com/office/drawing/2014/main" id="{1CD1FD0A-DC4A-D32E-3CC2-80C5D5E0531A}"/>
              </a:ext>
            </a:extLst>
          </p:cNvPr>
          <p:cNvSpPr txBox="1">
            <a:spLocks/>
          </p:cNvSpPr>
          <p:nvPr/>
        </p:nvSpPr>
        <p:spPr bwMode="auto">
          <a:xfrm>
            <a:off x="251520" y="4005064"/>
            <a:ext cx="8803768" cy="3495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defRPr/>
            </a:pPr>
            <a:r>
              <a:rPr lang="en-US" sz="2000" dirty="0"/>
              <a:t>Concerned with assuring that a communication is authentic (real, original)</a:t>
            </a:r>
          </a:p>
          <a:p>
            <a:pPr lvl="2" eaLnBrk="1" hangingPunct="1">
              <a:defRPr/>
            </a:pPr>
            <a:r>
              <a:rPr lang="en-US" sz="2000" dirty="0"/>
              <a:t>In the case of a single message, </a:t>
            </a:r>
            <a:r>
              <a:rPr lang="en-US" sz="2000" dirty="0">
                <a:solidFill>
                  <a:srgbClr val="FF0000"/>
                </a:solidFill>
              </a:rPr>
              <a:t>assures</a:t>
            </a:r>
            <a:r>
              <a:rPr lang="en-US" sz="2000" dirty="0"/>
              <a:t> the recipient that the </a:t>
            </a:r>
            <a:r>
              <a:rPr lang="en-US" sz="2000" dirty="0">
                <a:solidFill>
                  <a:srgbClr val="FF0000"/>
                </a:solidFill>
              </a:rPr>
              <a:t>message is from the source </a:t>
            </a:r>
            <a:r>
              <a:rPr lang="en-US" sz="2000" dirty="0"/>
              <a:t>that it claims to be from.</a:t>
            </a:r>
          </a:p>
          <a:p>
            <a:pPr lvl="2" eaLnBrk="1" hangingPunct="1">
              <a:defRPr/>
            </a:pPr>
            <a:r>
              <a:rPr lang="en-US" sz="2000" dirty="0"/>
              <a:t>In the case of ongoing interaction, assures the two entities are authentic and that the </a:t>
            </a:r>
            <a:r>
              <a:rPr lang="en-US" sz="2000" dirty="0">
                <a:solidFill>
                  <a:srgbClr val="FF0000"/>
                </a:solidFill>
              </a:rPr>
              <a:t>connection is not interfered with in such a way that a third party can masquerade as one of the two legitimate parties.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B8D-D7CF-2C4C-B8C4-AC6AB6C70234}"/>
              </a:ext>
            </a:extLst>
          </p:cNvPr>
          <p:cNvSpPr>
            <a:spLocks noGrp="1"/>
          </p:cNvSpPr>
          <p:nvPr>
            <p:ph type="title"/>
          </p:nvPr>
        </p:nvSpPr>
        <p:spPr/>
        <p:txBody>
          <a:bodyPr/>
          <a:lstStyle/>
          <a:p>
            <a:r>
              <a:rPr lang="en-US" dirty="0"/>
              <a:t>Authentication </a:t>
            </a:r>
          </a:p>
        </p:txBody>
      </p:sp>
      <p:sp>
        <p:nvSpPr>
          <p:cNvPr id="3" name="Content Placeholder 2">
            <a:extLst>
              <a:ext uri="{FF2B5EF4-FFF2-40B4-BE49-F238E27FC236}">
                <a16:creationId xmlns:a16="http://schemas.microsoft.com/office/drawing/2014/main" id="{A6C1CBA7-D10D-6D42-8382-CAE0D3C731A4}"/>
              </a:ext>
            </a:extLst>
          </p:cNvPr>
          <p:cNvSpPr>
            <a:spLocks noGrp="1"/>
          </p:cNvSpPr>
          <p:nvPr>
            <p:ph idx="1"/>
          </p:nvPr>
        </p:nvSpPr>
        <p:spPr>
          <a:xfrm>
            <a:off x="467544" y="1762125"/>
            <a:ext cx="8496944" cy="4594225"/>
          </a:xfrm>
        </p:spPr>
        <p:txBody>
          <a:bodyPr/>
          <a:lstStyle/>
          <a:p>
            <a:r>
              <a:rPr lang="en-US" sz="2000" b="1" dirty="0"/>
              <a:t>Two specific authentication services are defined in  the field.</a:t>
            </a:r>
          </a:p>
          <a:p>
            <a:r>
              <a:rPr lang="en-US" sz="2000" b="1" dirty="0"/>
              <a:t>Peer entity authentication</a:t>
            </a:r>
          </a:p>
          <a:p>
            <a:pPr lvl="2"/>
            <a:r>
              <a:rPr lang="en-US" sz="2000" dirty="0"/>
              <a:t>The process of </a:t>
            </a:r>
            <a:r>
              <a:rPr lang="en-US" sz="2000" dirty="0">
                <a:solidFill>
                  <a:srgbClr val="FF0000"/>
                </a:solidFill>
              </a:rPr>
              <a:t>confirming identity </a:t>
            </a:r>
            <a:r>
              <a:rPr lang="en-US" sz="2000" dirty="0"/>
              <a:t>of the entity. The goal is to ensure that the communicating system is genuine and not pretending to be another system or replaying a previous, unauthorized connection.</a:t>
            </a:r>
          </a:p>
          <a:p>
            <a:r>
              <a:rPr lang="en-US" sz="2000" b="1" dirty="0"/>
              <a:t>Data origin authentication</a:t>
            </a:r>
          </a:p>
          <a:p>
            <a:pPr lvl="2"/>
            <a:r>
              <a:rPr lang="en-US" sz="2000" dirty="0"/>
              <a:t>The process of confirming the origin of a piece of data.</a:t>
            </a:r>
          </a:p>
        </p:txBody>
      </p:sp>
    </p:spTree>
    <p:extLst>
      <p:ext uri="{BB962C8B-B14F-4D97-AF65-F5344CB8AC3E}">
        <p14:creationId xmlns:p14="http://schemas.microsoft.com/office/powerpoint/2010/main" val="322090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9">
            <a:extLst>
              <a:ext uri="{FF2B5EF4-FFF2-40B4-BE49-F238E27FC236}">
                <a16:creationId xmlns:a16="http://schemas.microsoft.com/office/drawing/2014/main" id="{5818930A-DED7-B10D-58A9-D544A4A0E7EC}"/>
              </a:ext>
            </a:extLst>
          </p:cNvPr>
          <p:cNvSpPr txBox="1">
            <a:spLocks/>
          </p:cNvSpPr>
          <p:nvPr/>
        </p:nvSpPr>
        <p:spPr bwMode="auto">
          <a:xfrm>
            <a:off x="323528" y="1772816"/>
            <a:ext cx="3565525" cy="4778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Candara" pitchFamily="-1" charset="0"/>
              <a:buNone/>
              <a:defRPr/>
            </a:pPr>
            <a:r>
              <a:rPr lang="en-US" sz="2400" b="1" dirty="0"/>
              <a:t>Access control</a:t>
            </a:r>
          </a:p>
        </p:txBody>
      </p:sp>
      <p:sp>
        <p:nvSpPr>
          <p:cNvPr id="56322" name="Title 1"/>
          <p:cNvSpPr>
            <a:spLocks noGrp="1"/>
          </p:cNvSpPr>
          <p:nvPr>
            <p:ph type="title"/>
          </p:nvPr>
        </p:nvSpPr>
        <p:spPr/>
        <p:txBody>
          <a:bodyPr/>
          <a:lstStyle/>
          <a:p>
            <a:pPr eaLnBrk="1" hangingPunct="1"/>
            <a:r>
              <a:rPr lang="en-US"/>
              <a:t>Access Control</a:t>
            </a:r>
          </a:p>
        </p:txBody>
      </p:sp>
      <p:sp>
        <p:nvSpPr>
          <p:cNvPr id="56323" name="Content Placeholder 2"/>
          <p:cNvSpPr>
            <a:spLocks noGrp="1"/>
          </p:cNvSpPr>
          <p:nvPr>
            <p:ph idx="1"/>
          </p:nvPr>
        </p:nvSpPr>
        <p:spPr>
          <a:xfrm>
            <a:off x="467544" y="3761656"/>
            <a:ext cx="8352928" cy="3096344"/>
          </a:xfrm>
        </p:spPr>
        <p:txBody>
          <a:bodyPr/>
          <a:lstStyle/>
          <a:p>
            <a:pPr eaLnBrk="1" hangingPunct="1"/>
            <a:r>
              <a:rPr lang="en-US" sz="2000" dirty="0"/>
              <a:t>The ability to </a:t>
            </a:r>
            <a:r>
              <a:rPr lang="en-US" sz="2000" dirty="0">
                <a:solidFill>
                  <a:srgbClr val="FF0000"/>
                </a:solidFill>
              </a:rPr>
              <a:t>limit and control the access </a:t>
            </a:r>
            <a:r>
              <a:rPr lang="en-US" sz="2000" dirty="0"/>
              <a:t>to host systems and applications via communications links.</a:t>
            </a:r>
          </a:p>
          <a:p>
            <a:pPr eaLnBrk="1" hangingPunct="1"/>
            <a:r>
              <a:rPr lang="en-US" sz="2000" dirty="0"/>
              <a:t>To achieve this, each entity trying to gain access must first be </a:t>
            </a:r>
            <a:r>
              <a:rPr lang="en-US" sz="2000" dirty="0">
                <a:solidFill>
                  <a:srgbClr val="FF0000"/>
                </a:solidFill>
              </a:rPr>
              <a:t>indentified</a:t>
            </a:r>
            <a:r>
              <a:rPr lang="en-US" sz="2000" dirty="0"/>
              <a:t>, or </a:t>
            </a:r>
            <a:r>
              <a:rPr lang="en-US" sz="2000" dirty="0">
                <a:solidFill>
                  <a:srgbClr val="FF0000"/>
                </a:solidFill>
              </a:rPr>
              <a:t>authenticated</a:t>
            </a:r>
            <a:r>
              <a:rPr lang="en-US" sz="2000" dirty="0"/>
              <a:t>, so that </a:t>
            </a:r>
            <a:r>
              <a:rPr lang="en-US" sz="2000" dirty="0">
                <a:solidFill>
                  <a:srgbClr val="FF0000"/>
                </a:solidFill>
              </a:rPr>
              <a:t>access rights </a:t>
            </a:r>
            <a:r>
              <a:rPr lang="en-US" sz="2000" dirty="0"/>
              <a:t>can be </a:t>
            </a:r>
            <a:r>
              <a:rPr lang="en-US" sz="2000" dirty="0">
                <a:solidFill>
                  <a:srgbClr val="FF0000"/>
                </a:solidFill>
              </a:rPr>
              <a:t>tailored</a:t>
            </a:r>
            <a:r>
              <a:rPr lang="en-US" sz="2000" dirty="0"/>
              <a:t> to the individual.</a:t>
            </a:r>
          </a:p>
        </p:txBody>
      </p:sp>
      <p:pic>
        <p:nvPicPr>
          <p:cNvPr id="4" name="Picture 3"/>
          <p:cNvPicPr>
            <a:picLocks noChangeAspect="1"/>
          </p:cNvPicPr>
          <p:nvPr/>
        </p:nvPicPr>
        <p:blipFill>
          <a:blip r:embed="rId3"/>
          <a:stretch>
            <a:fillRect/>
          </a:stretch>
        </p:blipFill>
        <p:spPr>
          <a:xfrm>
            <a:off x="7597753" y="5349055"/>
            <a:ext cx="1490551" cy="1469257"/>
          </a:xfrm>
          <a:prstGeom prst="rect">
            <a:avLst/>
          </a:prstGeom>
        </p:spPr>
      </p:pic>
      <p:pic>
        <p:nvPicPr>
          <p:cNvPr id="2" name="Picture 1">
            <a:extLst>
              <a:ext uri="{FF2B5EF4-FFF2-40B4-BE49-F238E27FC236}">
                <a16:creationId xmlns:a16="http://schemas.microsoft.com/office/drawing/2014/main" id="{DFB6F1F2-8C4B-44E7-89B6-E7BFA9C9B8E3}"/>
              </a:ext>
            </a:extLst>
          </p:cNvPr>
          <p:cNvPicPr>
            <a:picLocks noChangeAspect="1"/>
          </p:cNvPicPr>
          <p:nvPr/>
        </p:nvPicPr>
        <p:blipFill>
          <a:blip r:embed="rId4"/>
          <a:stretch>
            <a:fillRect/>
          </a:stretch>
        </p:blipFill>
        <p:spPr>
          <a:xfrm>
            <a:off x="4105817" y="1628120"/>
            <a:ext cx="4949471" cy="21012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E4C4C9-12C7-C9A4-C81A-B97C76FFE526}"/>
              </a:ext>
            </a:extLst>
          </p:cNvPr>
          <p:cNvPicPr>
            <a:picLocks noChangeAspect="1"/>
          </p:cNvPicPr>
          <p:nvPr/>
        </p:nvPicPr>
        <p:blipFill>
          <a:blip r:embed="rId3"/>
          <a:stretch>
            <a:fillRect/>
          </a:stretch>
        </p:blipFill>
        <p:spPr>
          <a:xfrm>
            <a:off x="4164666" y="1628800"/>
            <a:ext cx="4949471" cy="2101284"/>
          </a:xfrm>
          <a:prstGeom prst="rect">
            <a:avLst/>
          </a:prstGeom>
        </p:spPr>
      </p:pic>
      <p:sp>
        <p:nvSpPr>
          <p:cNvPr id="58370" name="Title 1"/>
          <p:cNvSpPr>
            <a:spLocks noGrp="1"/>
          </p:cNvSpPr>
          <p:nvPr>
            <p:ph type="title"/>
          </p:nvPr>
        </p:nvSpPr>
        <p:spPr/>
        <p:txBody>
          <a:bodyPr/>
          <a:lstStyle/>
          <a:p>
            <a:pPr eaLnBrk="1" hangingPunct="1"/>
            <a:r>
              <a:rPr lang="en-US" sz="4600" dirty="0"/>
              <a:t>Data Confidentiality, Integrity</a:t>
            </a:r>
          </a:p>
        </p:txBody>
      </p:sp>
      <p:sp>
        <p:nvSpPr>
          <p:cNvPr id="3" name="Content Placeholder 2"/>
          <p:cNvSpPr>
            <a:spLocks noGrp="1"/>
          </p:cNvSpPr>
          <p:nvPr>
            <p:ph idx="1"/>
          </p:nvPr>
        </p:nvSpPr>
        <p:spPr>
          <a:xfrm>
            <a:off x="209550" y="1916832"/>
            <a:ext cx="4218434" cy="4791075"/>
          </a:xfrm>
        </p:spPr>
        <p:txBody>
          <a:bodyPr>
            <a:normAutofit/>
          </a:bodyPr>
          <a:lstStyle/>
          <a:p>
            <a:pPr marL="0" indent="0" eaLnBrk="1" hangingPunct="1">
              <a:buNone/>
              <a:defRPr/>
            </a:pPr>
            <a:r>
              <a:rPr lang="en-US" sz="2200" b="1" dirty="0"/>
              <a:t>Data Confidentiality</a:t>
            </a:r>
          </a:p>
          <a:p>
            <a:pPr eaLnBrk="1" hangingPunct="1">
              <a:defRPr/>
            </a:pPr>
            <a:r>
              <a:rPr lang="en-US" sz="1900" dirty="0"/>
              <a:t>The protection of transmitted data from passive attacks, and protection of traffic flow from analysis.</a:t>
            </a:r>
          </a:p>
          <a:p>
            <a:pPr lvl="2" eaLnBrk="1" hangingPunct="1">
              <a:defRPr/>
            </a:pPr>
            <a:r>
              <a:rPr lang="en-US" sz="1900" dirty="0"/>
              <a:t>This requires that an attacker not be able to observe the source and destination, frequency, length, or other characteristics of the traffic on a communications facility</a:t>
            </a:r>
          </a:p>
        </p:txBody>
      </p:sp>
      <p:sp>
        <p:nvSpPr>
          <p:cNvPr id="5" name="Content Placeholder 2">
            <a:extLst>
              <a:ext uri="{FF2B5EF4-FFF2-40B4-BE49-F238E27FC236}">
                <a16:creationId xmlns:a16="http://schemas.microsoft.com/office/drawing/2014/main" id="{1B364BFC-ABA1-B1B0-B233-2ACC5A3AC60C}"/>
              </a:ext>
            </a:extLst>
          </p:cNvPr>
          <p:cNvSpPr txBox="1">
            <a:spLocks/>
          </p:cNvSpPr>
          <p:nvPr/>
        </p:nvSpPr>
        <p:spPr bwMode="auto">
          <a:xfrm>
            <a:off x="4671782" y="4797152"/>
            <a:ext cx="4218434" cy="4791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Candara" pitchFamily="-1" charset="0"/>
              <a:buNone/>
              <a:defRPr/>
            </a:pPr>
            <a:r>
              <a:rPr lang="en-US" sz="2200" b="1" dirty="0"/>
              <a:t>Data Integrity</a:t>
            </a:r>
          </a:p>
          <a:p>
            <a:pPr eaLnBrk="1" hangingPunct="1">
              <a:defRPr/>
            </a:pPr>
            <a:r>
              <a:rPr lang="en-US" sz="1900" dirty="0"/>
              <a:t>Assures that messages are received as sent with no duplication, insertion, modification, reordering, or replays.</a:t>
            </a:r>
          </a:p>
          <a:p>
            <a:pPr eaLnBrk="1" hangingPunct="1">
              <a:defRPr/>
            </a:pPr>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1489E-A7F4-79B2-2E13-4AB90DE2B50A}"/>
              </a:ext>
            </a:extLst>
          </p:cNvPr>
          <p:cNvSpPr txBox="1">
            <a:spLocks/>
          </p:cNvSpPr>
          <p:nvPr/>
        </p:nvSpPr>
        <p:spPr bwMode="auto">
          <a:xfrm>
            <a:off x="209550" y="1916832"/>
            <a:ext cx="4218434" cy="4791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Candara" pitchFamily="-1" charset="0"/>
              <a:buNone/>
              <a:defRPr/>
            </a:pPr>
            <a:r>
              <a:rPr lang="en-US" sz="2200" b="1" dirty="0"/>
              <a:t>Nonrepudiation</a:t>
            </a:r>
          </a:p>
        </p:txBody>
      </p:sp>
      <p:sp>
        <p:nvSpPr>
          <p:cNvPr id="60418" name="Title 1"/>
          <p:cNvSpPr>
            <a:spLocks noGrp="1"/>
          </p:cNvSpPr>
          <p:nvPr>
            <p:ph type="title"/>
          </p:nvPr>
        </p:nvSpPr>
        <p:spPr/>
        <p:txBody>
          <a:bodyPr/>
          <a:lstStyle/>
          <a:p>
            <a:pPr eaLnBrk="1" hangingPunct="1"/>
            <a:r>
              <a:rPr lang="en-US" dirty="0"/>
              <a:t>Nonrepudiation</a:t>
            </a:r>
          </a:p>
        </p:txBody>
      </p:sp>
      <p:pic>
        <p:nvPicPr>
          <p:cNvPr id="2" name="Picture 1">
            <a:extLst>
              <a:ext uri="{FF2B5EF4-FFF2-40B4-BE49-F238E27FC236}">
                <a16:creationId xmlns:a16="http://schemas.microsoft.com/office/drawing/2014/main" id="{61C238ED-DDF6-571A-36FA-72390D26E74B}"/>
              </a:ext>
            </a:extLst>
          </p:cNvPr>
          <p:cNvPicPr>
            <a:picLocks noChangeAspect="1"/>
          </p:cNvPicPr>
          <p:nvPr/>
        </p:nvPicPr>
        <p:blipFill>
          <a:blip r:embed="rId3"/>
          <a:stretch>
            <a:fillRect/>
          </a:stretch>
        </p:blipFill>
        <p:spPr>
          <a:xfrm>
            <a:off x="4105817" y="1628120"/>
            <a:ext cx="4949471" cy="2101284"/>
          </a:xfrm>
          <a:prstGeom prst="rect">
            <a:avLst/>
          </a:prstGeom>
        </p:spPr>
      </p:pic>
      <p:sp>
        <p:nvSpPr>
          <p:cNvPr id="10" name="Content Placeholder 2">
            <a:extLst>
              <a:ext uri="{FF2B5EF4-FFF2-40B4-BE49-F238E27FC236}">
                <a16:creationId xmlns:a16="http://schemas.microsoft.com/office/drawing/2014/main" id="{4B512475-EF98-5492-9423-6D4FD877A3A0}"/>
              </a:ext>
            </a:extLst>
          </p:cNvPr>
          <p:cNvSpPr>
            <a:spLocks noGrp="1"/>
          </p:cNvSpPr>
          <p:nvPr>
            <p:ph idx="1"/>
          </p:nvPr>
        </p:nvSpPr>
        <p:spPr>
          <a:xfrm>
            <a:off x="395536" y="3893649"/>
            <a:ext cx="8280920" cy="2559688"/>
          </a:xfrm>
        </p:spPr>
        <p:txBody>
          <a:bodyPr/>
          <a:lstStyle/>
          <a:p>
            <a:pPr eaLnBrk="1" hangingPunct="1"/>
            <a:r>
              <a:rPr lang="en-US" sz="2000" dirty="0">
                <a:solidFill>
                  <a:srgbClr val="FF0000"/>
                </a:solidFill>
              </a:rPr>
              <a:t>Prevents</a:t>
            </a:r>
            <a:r>
              <a:rPr lang="en-US" sz="2000" dirty="0"/>
              <a:t> either sender or receiver from </a:t>
            </a:r>
            <a:r>
              <a:rPr lang="en-US" sz="2000" dirty="0">
                <a:solidFill>
                  <a:srgbClr val="FF0000"/>
                </a:solidFill>
              </a:rPr>
              <a:t>denying a transmitted message.</a:t>
            </a:r>
          </a:p>
          <a:p>
            <a:pPr eaLnBrk="1" hangingPunct="1"/>
            <a:r>
              <a:rPr lang="en-US" sz="2000" dirty="0"/>
              <a:t>When a message is sent, the receiver can prove that the alleged sender in fact sent the message.</a:t>
            </a:r>
          </a:p>
          <a:p>
            <a:pPr eaLnBrk="1" hangingPunct="1"/>
            <a:r>
              <a:rPr lang="en-US" sz="2000" dirty="0"/>
              <a:t>When a message is received, the sender can prove that the alleged receiver in fact received the message.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23A068-0926-FF79-FB2F-EEF4AC4A0E5E}"/>
              </a:ext>
            </a:extLst>
          </p:cNvPr>
          <p:cNvSpPr txBox="1">
            <a:spLocks/>
          </p:cNvSpPr>
          <p:nvPr/>
        </p:nvSpPr>
        <p:spPr bwMode="auto">
          <a:xfrm>
            <a:off x="209550" y="1916832"/>
            <a:ext cx="4218434" cy="4791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Candara" pitchFamily="-1" charset="0"/>
              <a:buNone/>
              <a:defRPr/>
            </a:pPr>
            <a:r>
              <a:rPr lang="en-US" sz="2200" b="1" dirty="0"/>
              <a:t>Availability</a:t>
            </a:r>
          </a:p>
        </p:txBody>
      </p:sp>
      <p:sp>
        <p:nvSpPr>
          <p:cNvPr id="2" name="Title 1"/>
          <p:cNvSpPr>
            <a:spLocks noGrp="1"/>
          </p:cNvSpPr>
          <p:nvPr>
            <p:ph type="title"/>
          </p:nvPr>
        </p:nvSpPr>
        <p:spPr/>
        <p:txBody>
          <a:bodyPr/>
          <a:lstStyle/>
          <a:p>
            <a:r>
              <a:rPr lang="en-US" dirty="0"/>
              <a:t>Availability Service</a:t>
            </a:r>
          </a:p>
        </p:txBody>
      </p:sp>
      <p:sp>
        <p:nvSpPr>
          <p:cNvPr id="3" name="Content Placeholder 2"/>
          <p:cNvSpPr>
            <a:spLocks noGrp="1"/>
          </p:cNvSpPr>
          <p:nvPr>
            <p:ph idx="1"/>
          </p:nvPr>
        </p:nvSpPr>
        <p:spPr>
          <a:xfrm>
            <a:off x="395536" y="3904961"/>
            <a:ext cx="8352928" cy="4289425"/>
          </a:xfrm>
        </p:spPr>
        <p:txBody>
          <a:bodyPr/>
          <a:lstStyle/>
          <a:p>
            <a:r>
              <a:rPr lang="en-US" sz="2000" dirty="0"/>
              <a:t>Protects a system to ensure its availability</a:t>
            </a:r>
          </a:p>
          <a:p>
            <a:r>
              <a:rPr lang="en-US" sz="2000" dirty="0"/>
              <a:t>This service addresses the security concerns raised by </a:t>
            </a:r>
            <a:r>
              <a:rPr lang="en-US" sz="2000" dirty="0">
                <a:solidFill>
                  <a:srgbClr val="FF0000"/>
                </a:solidFill>
              </a:rPr>
              <a:t>denial-of-service attacks</a:t>
            </a:r>
          </a:p>
          <a:p>
            <a:r>
              <a:rPr lang="en-US" sz="2000" dirty="0"/>
              <a:t>It depends on proper </a:t>
            </a:r>
            <a:r>
              <a:rPr lang="en-US" sz="2000" dirty="0">
                <a:solidFill>
                  <a:srgbClr val="FF0000"/>
                </a:solidFill>
              </a:rPr>
              <a:t>management</a:t>
            </a:r>
            <a:r>
              <a:rPr lang="en-US" sz="2000" dirty="0"/>
              <a:t> and control of </a:t>
            </a:r>
            <a:r>
              <a:rPr lang="en-US" sz="2000" dirty="0">
                <a:solidFill>
                  <a:srgbClr val="FF0000"/>
                </a:solidFill>
              </a:rPr>
              <a:t>system resources </a:t>
            </a:r>
            <a:r>
              <a:rPr lang="en-US" sz="2000" dirty="0"/>
              <a:t>and thus depends on </a:t>
            </a:r>
            <a:r>
              <a:rPr lang="en-US" sz="2000" dirty="0">
                <a:solidFill>
                  <a:srgbClr val="FF0000"/>
                </a:solidFill>
              </a:rPr>
              <a:t>access control </a:t>
            </a:r>
            <a:r>
              <a:rPr lang="en-US" sz="2000" dirty="0"/>
              <a:t>service and other security services.</a:t>
            </a:r>
          </a:p>
        </p:txBody>
      </p:sp>
      <p:pic>
        <p:nvPicPr>
          <p:cNvPr id="5" name="Picture 4">
            <a:extLst>
              <a:ext uri="{FF2B5EF4-FFF2-40B4-BE49-F238E27FC236}">
                <a16:creationId xmlns:a16="http://schemas.microsoft.com/office/drawing/2014/main" id="{256DE009-0FE0-FD39-F77B-1EDF3A2A6A52}"/>
              </a:ext>
            </a:extLst>
          </p:cNvPr>
          <p:cNvPicPr>
            <a:picLocks noChangeAspect="1"/>
          </p:cNvPicPr>
          <p:nvPr/>
        </p:nvPicPr>
        <p:blipFill>
          <a:blip r:embed="rId3"/>
          <a:stretch>
            <a:fillRect/>
          </a:stretch>
        </p:blipFill>
        <p:spPr>
          <a:xfrm>
            <a:off x="4105817" y="1628120"/>
            <a:ext cx="4949471" cy="210128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4497ED-4E66-5548-AE55-DA5548F46FAE}"/>
              </a:ext>
            </a:extLst>
          </p:cNvPr>
          <p:cNvSpPr>
            <a:spLocks noGrp="1"/>
          </p:cNvSpPr>
          <p:nvPr>
            <p:ph type="title"/>
          </p:nvPr>
        </p:nvSpPr>
        <p:spPr/>
        <p:txBody>
          <a:bodyPr/>
          <a:lstStyle/>
          <a:p>
            <a:r>
              <a:rPr lang="en-US" dirty="0"/>
              <a:t>Security Mechanisms</a:t>
            </a:r>
          </a:p>
        </p:txBody>
      </p:sp>
      <p:sp>
        <p:nvSpPr>
          <p:cNvPr id="7" name="Content Placeholder 6">
            <a:extLst>
              <a:ext uri="{FF2B5EF4-FFF2-40B4-BE49-F238E27FC236}">
                <a16:creationId xmlns:a16="http://schemas.microsoft.com/office/drawing/2014/main" id="{4EBC2974-85E3-494B-90A7-55045925407E}"/>
              </a:ext>
            </a:extLst>
          </p:cNvPr>
          <p:cNvSpPr>
            <a:spLocks noGrp="1"/>
          </p:cNvSpPr>
          <p:nvPr>
            <p:ph idx="1"/>
          </p:nvPr>
        </p:nvSpPr>
        <p:spPr>
          <a:xfrm>
            <a:off x="683569" y="1762125"/>
            <a:ext cx="7679381" cy="4289425"/>
          </a:xfrm>
        </p:spPr>
        <p:txBody>
          <a:bodyPr/>
          <a:lstStyle/>
          <a:p>
            <a:pPr marL="0" indent="0">
              <a:spcBef>
                <a:spcPts val="1200"/>
              </a:spcBef>
              <a:buNone/>
            </a:pPr>
            <a:r>
              <a:rPr lang="en-US" sz="2000" dirty="0">
                <a:solidFill>
                  <a:schemeClr val="tx1"/>
                </a:solidFill>
                <a:ea typeface="ＭＳ Ｐゴシック" charset="-128"/>
                <a:cs typeface="ＭＳ Ｐゴシック" charset="-128"/>
              </a:rPr>
              <a:t>Most important security mechanisms discussed in this book</a:t>
            </a:r>
            <a:endParaRPr lang="en-US" sz="2000" dirty="0"/>
          </a:p>
        </p:txBody>
      </p:sp>
      <p:pic>
        <p:nvPicPr>
          <p:cNvPr id="3" name="Picture 2" descr="A green rectangular box with black text&#10;&#10;Description automatically generated">
            <a:extLst>
              <a:ext uri="{FF2B5EF4-FFF2-40B4-BE49-F238E27FC236}">
                <a16:creationId xmlns:a16="http://schemas.microsoft.com/office/drawing/2014/main" id="{1308CC30-D206-783E-8321-4101FCEE732F}"/>
              </a:ext>
            </a:extLst>
          </p:cNvPr>
          <p:cNvPicPr>
            <a:picLocks noChangeAspect="1"/>
          </p:cNvPicPr>
          <p:nvPr/>
        </p:nvPicPr>
        <p:blipFill>
          <a:blip r:embed="rId3"/>
          <a:stretch>
            <a:fillRect/>
          </a:stretch>
        </p:blipFill>
        <p:spPr>
          <a:xfrm>
            <a:off x="969373" y="2541587"/>
            <a:ext cx="7493000" cy="2730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F1EA8B-6122-16B7-6A3E-95A69C2846BE}"/>
              </a:ext>
            </a:extLst>
          </p:cNvPr>
          <p:cNvGrpSpPr/>
          <p:nvPr/>
        </p:nvGrpSpPr>
        <p:grpSpPr>
          <a:xfrm>
            <a:off x="2339752" y="129072"/>
            <a:ext cx="5164185" cy="6599856"/>
            <a:chOff x="0" y="0"/>
            <a:chExt cx="5164185" cy="6599856"/>
          </a:xfrm>
        </p:grpSpPr>
        <p:pic>
          <p:nvPicPr>
            <p:cNvPr id="6" name="Picture 5" descr="A book with text on it&#10;&#10;Description automatically generated">
              <a:extLst>
                <a:ext uri="{FF2B5EF4-FFF2-40B4-BE49-F238E27FC236}">
                  <a16:creationId xmlns:a16="http://schemas.microsoft.com/office/drawing/2014/main" id="{2C823ACE-2F29-D942-9726-5E775C378557}"/>
                </a:ext>
              </a:extLst>
            </p:cNvPr>
            <p:cNvPicPr>
              <a:picLocks noChangeAspect="1"/>
            </p:cNvPicPr>
            <p:nvPr/>
          </p:nvPicPr>
          <p:blipFill>
            <a:blip r:embed="rId2"/>
            <a:stretch>
              <a:fillRect/>
            </a:stretch>
          </p:blipFill>
          <p:spPr>
            <a:xfrm>
              <a:off x="0" y="0"/>
              <a:ext cx="5164185" cy="5517232"/>
            </a:xfrm>
            <a:prstGeom prst="rect">
              <a:avLst/>
            </a:prstGeom>
          </p:spPr>
        </p:pic>
        <p:pic>
          <p:nvPicPr>
            <p:cNvPr id="8" name="Picture 7" descr="A close-up of a document&#10;&#10;Description automatically generated">
              <a:extLst>
                <a:ext uri="{FF2B5EF4-FFF2-40B4-BE49-F238E27FC236}">
                  <a16:creationId xmlns:a16="http://schemas.microsoft.com/office/drawing/2014/main" id="{E649438F-9F41-1832-FE60-69DABEAD9D14}"/>
                </a:ext>
              </a:extLst>
            </p:cNvPr>
            <p:cNvPicPr>
              <a:picLocks noChangeAspect="1"/>
            </p:cNvPicPr>
            <p:nvPr/>
          </p:nvPicPr>
          <p:blipFill>
            <a:blip r:embed="rId3"/>
            <a:stretch>
              <a:fillRect/>
            </a:stretch>
          </p:blipFill>
          <p:spPr>
            <a:xfrm>
              <a:off x="0" y="5449936"/>
              <a:ext cx="5164185" cy="1149920"/>
            </a:xfrm>
            <a:prstGeom prst="rect">
              <a:avLst/>
            </a:prstGeom>
          </p:spPr>
        </p:pic>
      </p:grpSp>
    </p:spTree>
    <p:extLst>
      <p:ext uri="{BB962C8B-B14F-4D97-AF65-F5344CB8AC3E}">
        <p14:creationId xmlns:p14="http://schemas.microsoft.com/office/powerpoint/2010/main" val="1127140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4497ED-4E66-5548-AE55-DA5548F46FAE}"/>
              </a:ext>
            </a:extLst>
          </p:cNvPr>
          <p:cNvSpPr>
            <a:spLocks noGrp="1"/>
          </p:cNvSpPr>
          <p:nvPr>
            <p:ph type="title"/>
          </p:nvPr>
        </p:nvSpPr>
        <p:spPr/>
        <p:txBody>
          <a:bodyPr/>
          <a:lstStyle/>
          <a:p>
            <a:r>
              <a:rPr lang="en-US" dirty="0"/>
              <a:t>Security Mechanisms</a:t>
            </a:r>
          </a:p>
        </p:txBody>
      </p:sp>
      <p:sp>
        <p:nvSpPr>
          <p:cNvPr id="7" name="Content Placeholder 6">
            <a:extLst>
              <a:ext uri="{FF2B5EF4-FFF2-40B4-BE49-F238E27FC236}">
                <a16:creationId xmlns:a16="http://schemas.microsoft.com/office/drawing/2014/main" id="{4EBC2974-85E3-494B-90A7-55045925407E}"/>
              </a:ext>
            </a:extLst>
          </p:cNvPr>
          <p:cNvSpPr>
            <a:spLocks noGrp="1"/>
          </p:cNvSpPr>
          <p:nvPr>
            <p:ph idx="1"/>
          </p:nvPr>
        </p:nvSpPr>
        <p:spPr>
          <a:xfrm>
            <a:off x="323528" y="1762125"/>
            <a:ext cx="8640959" cy="4289425"/>
          </a:xfrm>
        </p:spPr>
        <p:txBody>
          <a:bodyPr/>
          <a:lstStyle/>
          <a:p>
            <a:pPr>
              <a:spcBef>
                <a:spcPts val="1200"/>
              </a:spcBef>
            </a:pPr>
            <a:r>
              <a:rPr lang="en-US" sz="1600" b="1" dirty="0">
                <a:solidFill>
                  <a:schemeClr val="tx1"/>
                </a:solidFill>
                <a:ea typeface="ＭＳ Ｐゴシック" charset="-128"/>
                <a:cs typeface="ＭＳ Ｐゴシック" charset="-128"/>
              </a:rPr>
              <a:t>Cryptographic algorithms: </a:t>
            </a:r>
            <a:r>
              <a:rPr lang="en-US" sz="1600" dirty="0">
                <a:solidFill>
                  <a:schemeClr val="tx1"/>
                </a:solidFill>
                <a:ea typeface="ＭＳ Ｐゴシック" charset="-128"/>
                <a:cs typeface="ＭＳ Ｐゴシック" charset="-128"/>
              </a:rPr>
              <a:t>Two types </a:t>
            </a:r>
            <a:r>
              <a:rPr lang="en-US" sz="1600" dirty="0">
                <a:solidFill>
                  <a:srgbClr val="FF0000"/>
                </a:solidFill>
                <a:ea typeface="ＭＳ Ｐゴシック" charset="-128"/>
                <a:cs typeface="ＭＳ Ｐゴシック" charset="-128"/>
              </a:rPr>
              <a:t>reversible</a:t>
            </a:r>
            <a:r>
              <a:rPr lang="en-US" sz="1600" dirty="0">
                <a:solidFill>
                  <a:schemeClr val="tx1"/>
                </a:solidFill>
                <a:ea typeface="ＭＳ Ｐゴシック" charset="-128"/>
                <a:cs typeface="ＭＳ Ｐゴシック" charset="-128"/>
              </a:rPr>
              <a:t> and </a:t>
            </a:r>
            <a:r>
              <a:rPr lang="en-US" sz="1600" dirty="0">
                <a:solidFill>
                  <a:srgbClr val="FF0000"/>
                </a:solidFill>
                <a:ea typeface="ＭＳ Ｐゴシック" charset="-128"/>
                <a:cs typeface="ＭＳ Ｐゴシック" charset="-128"/>
              </a:rPr>
              <a:t>irreversible</a:t>
            </a:r>
            <a:r>
              <a:rPr lang="en-US" sz="1600" dirty="0">
                <a:solidFill>
                  <a:schemeClr val="tx1"/>
                </a:solidFill>
                <a:ea typeface="ＭＳ Ｐゴシック" charset="-128"/>
                <a:cs typeface="ＭＳ Ｐゴシック" charset="-128"/>
              </a:rPr>
              <a:t> cryptographic mechanisms. A </a:t>
            </a:r>
            <a:r>
              <a:rPr lang="en-US" sz="1600" dirty="0">
                <a:solidFill>
                  <a:srgbClr val="FF0000"/>
                </a:solidFill>
                <a:ea typeface="ＭＳ Ｐゴシック" charset="-128"/>
                <a:cs typeface="ＭＳ Ｐゴシック" charset="-128"/>
              </a:rPr>
              <a:t>reversible</a:t>
            </a:r>
            <a:r>
              <a:rPr lang="en-US" sz="1600" dirty="0">
                <a:solidFill>
                  <a:schemeClr val="tx1"/>
                </a:solidFill>
                <a:ea typeface="ＭＳ Ｐゴシック" charset="-128"/>
                <a:cs typeface="ＭＳ Ｐゴシック" charset="-128"/>
              </a:rPr>
              <a:t> - encryption/decryption algorithm that allows data to be encrypted and subsequently decrypted. </a:t>
            </a:r>
            <a:r>
              <a:rPr lang="en-US" sz="1600" dirty="0">
                <a:solidFill>
                  <a:srgbClr val="FF0000"/>
                </a:solidFill>
                <a:ea typeface="ＭＳ Ｐゴシック" charset="-128"/>
                <a:cs typeface="ＭＳ Ｐゴシック" charset="-128"/>
              </a:rPr>
              <a:t>Irreversible</a:t>
            </a:r>
            <a:r>
              <a:rPr lang="en-US" sz="1600" dirty="0">
                <a:solidFill>
                  <a:schemeClr val="tx1"/>
                </a:solidFill>
                <a:ea typeface="ＭＳ Ｐゴシック" charset="-128"/>
                <a:cs typeface="ＭＳ Ｐゴシック" charset="-128"/>
              </a:rPr>
              <a:t> - </a:t>
            </a:r>
            <a:r>
              <a:rPr lang="en-US" sz="1600" dirty="0">
                <a:solidFill>
                  <a:srgbClr val="FF0000"/>
                </a:solidFill>
                <a:ea typeface="ＭＳ Ｐゴシック" charset="-128"/>
                <a:cs typeface="ＭＳ Ｐゴシック" charset="-128"/>
              </a:rPr>
              <a:t>hash algorithms and message authentication codes</a:t>
            </a:r>
            <a:r>
              <a:rPr lang="en-US" sz="1600" dirty="0">
                <a:solidFill>
                  <a:schemeClr val="tx1"/>
                </a:solidFill>
                <a:ea typeface="ＭＳ Ｐゴシック" charset="-128"/>
                <a:cs typeface="ＭＳ Ｐゴシック" charset="-128"/>
              </a:rPr>
              <a:t>, which are used in digital signature and message authentication applications. </a:t>
            </a:r>
            <a:endParaRPr lang="en-US" sz="1600" dirty="0"/>
          </a:p>
          <a:p>
            <a:pPr>
              <a:spcBef>
                <a:spcPts val="1200"/>
              </a:spcBef>
            </a:pPr>
            <a:r>
              <a:rPr lang="en-US" sz="1600" b="1" dirty="0">
                <a:solidFill>
                  <a:schemeClr val="tx1"/>
                </a:solidFill>
                <a:ea typeface="ＭＳ Ｐゴシック" charset="-128"/>
                <a:cs typeface="ＭＳ Ｐゴシック" charset="-128"/>
              </a:rPr>
              <a:t>Data integrity: </a:t>
            </a:r>
            <a:r>
              <a:rPr lang="en-US" sz="1600" dirty="0">
                <a:solidFill>
                  <a:schemeClr val="tx1"/>
                </a:solidFill>
                <a:ea typeface="ＭＳ Ｐゴシック" charset="-128"/>
                <a:cs typeface="ＭＳ Ｐゴシック" charset="-128"/>
              </a:rPr>
              <a:t>This category covers a variety of mechanisms used to </a:t>
            </a:r>
            <a:r>
              <a:rPr lang="en-US" sz="1600" dirty="0">
                <a:solidFill>
                  <a:srgbClr val="FF0000"/>
                </a:solidFill>
                <a:ea typeface="ＭＳ Ｐゴシック" charset="-128"/>
                <a:cs typeface="ＭＳ Ｐゴシック" charset="-128"/>
              </a:rPr>
              <a:t>assure the integrity of a data.</a:t>
            </a:r>
          </a:p>
          <a:p>
            <a:pPr>
              <a:spcBef>
                <a:spcPts val="1200"/>
              </a:spcBef>
            </a:pPr>
            <a:r>
              <a:rPr lang="en-US" sz="1600" b="1" dirty="0">
                <a:solidFill>
                  <a:schemeClr val="tx1"/>
                </a:solidFill>
                <a:ea typeface="ＭＳ Ｐゴシック" charset="-128"/>
                <a:cs typeface="ＭＳ Ｐゴシック" charset="-128"/>
              </a:rPr>
              <a:t>Digital signature: </a:t>
            </a:r>
            <a:r>
              <a:rPr lang="en-US" sz="1600" dirty="0">
                <a:solidFill>
                  <a:schemeClr val="tx1"/>
                </a:solidFill>
                <a:ea typeface="ＭＳ Ｐゴシック" charset="-128"/>
                <a:cs typeface="ＭＳ Ｐゴシック" charset="-128"/>
              </a:rPr>
              <a:t>A digital signature is extra data added to a message or file that helps the receiver </a:t>
            </a:r>
            <a:r>
              <a:rPr lang="en-US" sz="1600" dirty="0">
                <a:solidFill>
                  <a:srgbClr val="FF0000"/>
                </a:solidFill>
                <a:ea typeface="ＭＳ Ｐゴシック" charset="-128"/>
                <a:cs typeface="ＭＳ Ｐゴシック" charset="-128"/>
              </a:rPr>
              <a:t>confirm who sent it and ensures it hasn't been tampered with.</a:t>
            </a:r>
          </a:p>
          <a:p>
            <a:pPr>
              <a:spcBef>
                <a:spcPts val="1200"/>
              </a:spcBef>
            </a:pPr>
            <a:r>
              <a:rPr lang="en-US" sz="1600" b="1" dirty="0">
                <a:solidFill>
                  <a:schemeClr val="tx1"/>
                </a:solidFill>
                <a:ea typeface="ＭＳ Ｐゴシック" charset="-128"/>
                <a:cs typeface="ＭＳ Ｐゴシック" charset="-128"/>
              </a:rPr>
              <a:t>Authentication exchange: </a:t>
            </a:r>
            <a:r>
              <a:rPr lang="en-US" sz="1600" dirty="0">
                <a:solidFill>
                  <a:schemeClr val="tx1"/>
                </a:solidFill>
                <a:ea typeface="ＭＳ Ｐゴシック" charset="-128"/>
                <a:cs typeface="ＭＳ Ｐゴシック" charset="-128"/>
              </a:rPr>
              <a:t>A mechanism intended </a:t>
            </a:r>
            <a:r>
              <a:rPr lang="en-US" sz="1600" dirty="0">
                <a:solidFill>
                  <a:srgbClr val="FF0000"/>
                </a:solidFill>
                <a:ea typeface="ＭＳ Ｐゴシック" charset="-128"/>
                <a:cs typeface="ＭＳ Ｐゴシック" charset="-128"/>
              </a:rPr>
              <a:t>to ensure the identity of an entity</a:t>
            </a:r>
            <a:r>
              <a:rPr lang="en-US" sz="1600" dirty="0">
                <a:solidFill>
                  <a:schemeClr val="tx1"/>
                </a:solidFill>
                <a:ea typeface="ＭＳ Ｐゴシック" charset="-128"/>
                <a:cs typeface="ＭＳ Ｐゴシック" charset="-128"/>
              </a:rPr>
              <a:t> by means of information exchange. </a:t>
            </a:r>
            <a:endParaRPr lang="en-US" sz="1600" dirty="0"/>
          </a:p>
          <a:p>
            <a:pPr>
              <a:spcBef>
                <a:spcPts val="1200"/>
              </a:spcBef>
            </a:pPr>
            <a:r>
              <a:rPr lang="en-US" sz="1600" b="1" dirty="0">
                <a:solidFill>
                  <a:schemeClr val="tx1"/>
                </a:solidFill>
                <a:ea typeface="ＭＳ Ｐゴシック" charset="-128"/>
                <a:cs typeface="ＭＳ Ｐゴシック" charset="-128"/>
              </a:rPr>
              <a:t>Traffic padding: </a:t>
            </a:r>
            <a:r>
              <a:rPr lang="en-US" sz="1600" dirty="0">
                <a:solidFill>
                  <a:schemeClr val="tx1"/>
                </a:solidFill>
                <a:ea typeface="ＭＳ Ｐゴシック" charset="-128"/>
                <a:cs typeface="ＭＳ Ｐゴシック" charset="-128"/>
              </a:rPr>
              <a:t>The insertion of bits into gaps in a data stream to </a:t>
            </a:r>
            <a:r>
              <a:rPr lang="en-US" sz="1600" dirty="0">
                <a:solidFill>
                  <a:srgbClr val="FF0000"/>
                </a:solidFill>
                <a:ea typeface="ＭＳ Ｐゴシック" charset="-128"/>
                <a:cs typeface="ＭＳ Ｐゴシック" charset="-128"/>
              </a:rPr>
              <a:t>prevent traffic analysis attempts</a:t>
            </a:r>
            <a:r>
              <a:rPr lang="en-US" sz="1600" dirty="0">
                <a:solidFill>
                  <a:schemeClr val="tx1"/>
                </a:solidFill>
                <a:ea typeface="ＭＳ Ｐゴシック" charset="-128"/>
                <a:cs typeface="ＭＳ Ｐゴシック" charset="-128"/>
              </a:rPr>
              <a:t>. </a:t>
            </a:r>
            <a:endParaRPr lang="en-US" sz="1600" dirty="0"/>
          </a:p>
          <a:p>
            <a:pPr>
              <a:spcBef>
                <a:spcPts val="1200"/>
              </a:spcBef>
            </a:pPr>
            <a:r>
              <a:rPr lang="en-US" sz="1600" b="1" dirty="0">
                <a:solidFill>
                  <a:schemeClr val="tx1"/>
                </a:solidFill>
                <a:ea typeface="ＭＳ Ｐゴシック" charset="-128"/>
                <a:cs typeface="ＭＳ Ｐゴシック" charset="-128"/>
              </a:rPr>
              <a:t>Routing control: </a:t>
            </a:r>
            <a:r>
              <a:rPr lang="en-US" sz="1600" dirty="0">
                <a:solidFill>
                  <a:schemeClr val="tx1"/>
                </a:solidFill>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sz="1600" dirty="0"/>
          </a:p>
          <a:p>
            <a:pPr>
              <a:spcBef>
                <a:spcPts val="1200"/>
              </a:spcBef>
            </a:pPr>
            <a:r>
              <a:rPr lang="en-US" sz="1600" b="1" dirty="0">
                <a:solidFill>
                  <a:schemeClr val="tx1"/>
                </a:solidFill>
                <a:ea typeface="ＭＳ Ｐゴシック" charset="-128"/>
                <a:cs typeface="ＭＳ Ｐゴシック" charset="-128"/>
              </a:rPr>
              <a:t>Notarization: </a:t>
            </a:r>
            <a:r>
              <a:rPr lang="en-US" sz="1600" dirty="0">
                <a:solidFill>
                  <a:schemeClr val="tx1"/>
                </a:solidFill>
                <a:ea typeface="ＭＳ Ｐゴシック" charset="-128"/>
                <a:cs typeface="ＭＳ Ｐゴシック" charset="-128"/>
              </a:rPr>
              <a:t>The </a:t>
            </a:r>
            <a:r>
              <a:rPr lang="en-US" sz="1600" dirty="0">
                <a:solidFill>
                  <a:srgbClr val="FF0000"/>
                </a:solidFill>
                <a:ea typeface="ＭＳ Ｐゴシック" charset="-128"/>
                <a:cs typeface="ＭＳ Ｐゴシック" charset="-128"/>
              </a:rPr>
              <a:t>use of a trusted third party </a:t>
            </a:r>
            <a:r>
              <a:rPr lang="en-US" sz="1600" dirty="0">
                <a:solidFill>
                  <a:schemeClr val="tx1"/>
                </a:solidFill>
                <a:ea typeface="ＭＳ Ｐゴシック" charset="-128"/>
                <a:cs typeface="ＭＳ Ｐゴシック" charset="-128"/>
              </a:rPr>
              <a:t>to assure certain properties of a data exchange. </a:t>
            </a:r>
            <a:endParaRPr lang="en-US" sz="1600" dirty="0"/>
          </a:p>
          <a:p>
            <a:pPr>
              <a:spcBef>
                <a:spcPts val="1200"/>
              </a:spcBef>
            </a:pPr>
            <a:r>
              <a:rPr lang="en-US" sz="1600" b="1" dirty="0">
                <a:solidFill>
                  <a:schemeClr val="tx1"/>
                </a:solidFill>
                <a:ea typeface="ＭＳ Ｐゴシック" charset="-128"/>
                <a:cs typeface="ＭＳ Ｐゴシック" charset="-128"/>
              </a:rPr>
              <a:t>Access control: </a:t>
            </a:r>
            <a:r>
              <a:rPr lang="en-US" sz="1600" dirty="0">
                <a:solidFill>
                  <a:schemeClr val="tx1"/>
                </a:solidFill>
                <a:ea typeface="ＭＳ Ｐゴシック" charset="-128"/>
                <a:cs typeface="ＭＳ Ｐゴシック" charset="-128"/>
              </a:rPr>
              <a:t>A variety of mechanisms that </a:t>
            </a:r>
            <a:r>
              <a:rPr lang="en-US" sz="1600" dirty="0">
                <a:solidFill>
                  <a:srgbClr val="FF0000"/>
                </a:solidFill>
                <a:ea typeface="ＭＳ Ｐゴシック" charset="-128"/>
                <a:cs typeface="ＭＳ Ｐゴシック" charset="-128"/>
              </a:rPr>
              <a:t>enforce access rights </a:t>
            </a:r>
            <a:r>
              <a:rPr lang="en-US" sz="1600" dirty="0">
                <a:solidFill>
                  <a:schemeClr val="tx1"/>
                </a:solidFill>
                <a:ea typeface="ＭＳ Ｐゴシック" charset="-128"/>
                <a:cs typeface="ＭＳ Ｐゴシック" charset="-128"/>
              </a:rPr>
              <a:t>to resources. </a:t>
            </a:r>
            <a:endParaRPr lang="en-US" sz="1600" dirty="0"/>
          </a:p>
        </p:txBody>
      </p:sp>
    </p:spTree>
    <p:extLst>
      <p:ext uri="{BB962C8B-B14F-4D97-AF65-F5344CB8AC3E}">
        <p14:creationId xmlns:p14="http://schemas.microsoft.com/office/powerpoint/2010/main" val="19864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F1EA8B-6122-16B7-6A3E-95A69C2846BE}"/>
              </a:ext>
            </a:extLst>
          </p:cNvPr>
          <p:cNvGrpSpPr/>
          <p:nvPr/>
        </p:nvGrpSpPr>
        <p:grpSpPr>
          <a:xfrm>
            <a:off x="2339752" y="129072"/>
            <a:ext cx="5164185" cy="6599856"/>
            <a:chOff x="0" y="0"/>
            <a:chExt cx="5164185" cy="6599856"/>
          </a:xfrm>
        </p:grpSpPr>
        <p:pic>
          <p:nvPicPr>
            <p:cNvPr id="6" name="Picture 5" descr="A book with text on it&#10;&#10;Description automatically generated">
              <a:extLst>
                <a:ext uri="{FF2B5EF4-FFF2-40B4-BE49-F238E27FC236}">
                  <a16:creationId xmlns:a16="http://schemas.microsoft.com/office/drawing/2014/main" id="{2C823ACE-2F29-D942-9726-5E775C378557}"/>
                </a:ext>
              </a:extLst>
            </p:cNvPr>
            <p:cNvPicPr>
              <a:picLocks noChangeAspect="1"/>
            </p:cNvPicPr>
            <p:nvPr/>
          </p:nvPicPr>
          <p:blipFill>
            <a:blip r:embed="rId2"/>
            <a:stretch>
              <a:fillRect/>
            </a:stretch>
          </p:blipFill>
          <p:spPr>
            <a:xfrm>
              <a:off x="0" y="0"/>
              <a:ext cx="5164185" cy="5517232"/>
            </a:xfrm>
            <a:prstGeom prst="rect">
              <a:avLst/>
            </a:prstGeom>
          </p:spPr>
        </p:pic>
        <p:pic>
          <p:nvPicPr>
            <p:cNvPr id="8" name="Picture 7" descr="A close-up of a document&#10;&#10;Description automatically generated">
              <a:extLst>
                <a:ext uri="{FF2B5EF4-FFF2-40B4-BE49-F238E27FC236}">
                  <a16:creationId xmlns:a16="http://schemas.microsoft.com/office/drawing/2014/main" id="{E649438F-9F41-1832-FE60-69DABEAD9D14}"/>
                </a:ext>
              </a:extLst>
            </p:cNvPr>
            <p:cNvPicPr>
              <a:picLocks noChangeAspect="1"/>
            </p:cNvPicPr>
            <p:nvPr/>
          </p:nvPicPr>
          <p:blipFill>
            <a:blip r:embed="rId3"/>
            <a:stretch>
              <a:fillRect/>
            </a:stretch>
          </p:blipFill>
          <p:spPr>
            <a:xfrm>
              <a:off x="0" y="5449936"/>
              <a:ext cx="5164185" cy="1149920"/>
            </a:xfrm>
            <a:prstGeom prst="rect">
              <a:avLst/>
            </a:prstGeom>
          </p:spPr>
        </p:pic>
      </p:grpSp>
      <p:sp>
        <p:nvSpPr>
          <p:cNvPr id="2" name="Oval 1">
            <a:extLst>
              <a:ext uri="{FF2B5EF4-FFF2-40B4-BE49-F238E27FC236}">
                <a16:creationId xmlns:a16="http://schemas.microsoft.com/office/drawing/2014/main" id="{BB6A80B3-6FC4-EDA7-F6E1-E02BF91D59DD}"/>
              </a:ext>
            </a:extLst>
          </p:cNvPr>
          <p:cNvSpPr/>
          <p:nvPr/>
        </p:nvSpPr>
        <p:spPr>
          <a:xfrm>
            <a:off x="3059832" y="4293096"/>
            <a:ext cx="2160240" cy="864096"/>
          </a:xfrm>
          <a:prstGeom prst="ellipse">
            <a:avLst/>
          </a:prstGeom>
          <a:no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444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CE239F-96AF-0F43-A0E9-F6650ABBEE2C}"/>
              </a:ext>
            </a:extLst>
          </p:cNvPr>
          <p:cNvPicPr>
            <a:picLocks noChangeAspect="1"/>
          </p:cNvPicPr>
          <p:nvPr/>
        </p:nvPicPr>
        <p:blipFill rotWithShape="1">
          <a:blip r:embed="rId3"/>
          <a:srcRect t="19551" b="30050"/>
          <a:stretch/>
        </p:blipFill>
        <p:spPr>
          <a:xfrm>
            <a:off x="899588" y="2467971"/>
            <a:ext cx="7488633" cy="4884283"/>
          </a:xfrm>
          <a:prstGeom prst="rect">
            <a:avLst/>
          </a:prstGeom>
        </p:spPr>
      </p:pic>
      <p:sp>
        <p:nvSpPr>
          <p:cNvPr id="2" name="Content Placeholder 2">
            <a:extLst>
              <a:ext uri="{FF2B5EF4-FFF2-40B4-BE49-F238E27FC236}">
                <a16:creationId xmlns:a16="http://schemas.microsoft.com/office/drawing/2014/main" id="{7DBED9C1-7223-2C53-9E6C-396EAC3D0FAB}"/>
              </a:ext>
            </a:extLst>
          </p:cNvPr>
          <p:cNvSpPr txBox="1">
            <a:spLocks/>
          </p:cNvSpPr>
          <p:nvPr/>
        </p:nvSpPr>
        <p:spPr>
          <a:xfrm>
            <a:off x="359430" y="620688"/>
            <a:ext cx="8568951" cy="4289425"/>
          </a:xfrm>
          <a:prstGeom prst="rect">
            <a:avLst/>
          </a:prstGeom>
        </p:spPr>
        <p:txBody>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1800" b="1" dirty="0"/>
              <a:t>Keyless</a:t>
            </a:r>
            <a:r>
              <a:rPr lang="en-US" sz="1800" dirty="0"/>
              <a:t>: Do not use any keys during cryptographic transformations.</a:t>
            </a:r>
          </a:p>
          <a:p>
            <a:pPr>
              <a:spcBef>
                <a:spcPts val="1200"/>
              </a:spcBef>
            </a:pPr>
            <a:r>
              <a:rPr lang="en-US" sz="1800" b="1" dirty="0"/>
              <a:t>Single-key:</a:t>
            </a:r>
            <a:r>
              <a:rPr lang="en-US" sz="1800" dirty="0"/>
              <a:t> The result of a transformation is a function of the input data and a single key, known as a </a:t>
            </a:r>
            <a:r>
              <a:rPr lang="en-US" sz="1800" dirty="0">
                <a:solidFill>
                  <a:srgbClr val="FF0000"/>
                </a:solidFill>
              </a:rPr>
              <a:t>secret key</a:t>
            </a:r>
            <a:r>
              <a:rPr lang="en-US" sz="1800" dirty="0"/>
              <a:t>.</a:t>
            </a:r>
          </a:p>
          <a:p>
            <a:pPr>
              <a:spcBef>
                <a:spcPts val="1200"/>
              </a:spcBef>
            </a:pPr>
            <a:r>
              <a:rPr lang="en-US" sz="1800" b="1" dirty="0"/>
              <a:t>Two-key: </a:t>
            </a:r>
            <a:r>
              <a:rPr lang="en-US" sz="1800" dirty="0"/>
              <a:t>At various stages of the calculation, two different but related keys are used, referred to as a </a:t>
            </a:r>
            <a:r>
              <a:rPr lang="en-US" sz="1800" dirty="0">
                <a:solidFill>
                  <a:srgbClr val="FF0000"/>
                </a:solidFill>
              </a:rPr>
              <a:t>private key </a:t>
            </a:r>
            <a:r>
              <a:rPr lang="en-US" sz="1800" dirty="0"/>
              <a:t>and a </a:t>
            </a:r>
            <a:r>
              <a:rPr lang="en-US" sz="1800" dirty="0">
                <a:solidFill>
                  <a:srgbClr val="FF0000"/>
                </a:solidFill>
              </a:rPr>
              <a:t>public key</a:t>
            </a:r>
            <a:r>
              <a:rPr lang="en-US" sz="1800" dirty="0"/>
              <a:t>.</a:t>
            </a:r>
          </a:p>
        </p:txBody>
      </p:sp>
    </p:spTree>
    <p:extLst>
      <p:ext uri="{BB962C8B-B14F-4D97-AF65-F5344CB8AC3E}">
        <p14:creationId xmlns:p14="http://schemas.microsoft.com/office/powerpoint/2010/main" val="1057355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AA7F-179F-1A4C-81C4-50F43D531D44}"/>
              </a:ext>
            </a:extLst>
          </p:cNvPr>
          <p:cNvSpPr>
            <a:spLocks noGrp="1"/>
          </p:cNvSpPr>
          <p:nvPr>
            <p:ph type="title"/>
          </p:nvPr>
        </p:nvSpPr>
        <p:spPr/>
        <p:txBody>
          <a:bodyPr/>
          <a:lstStyle/>
          <a:p>
            <a:r>
              <a:rPr lang="en-US" dirty="0"/>
              <a:t>Keyless Algorithms</a:t>
            </a:r>
          </a:p>
        </p:txBody>
      </p:sp>
      <p:sp>
        <p:nvSpPr>
          <p:cNvPr id="4" name="Content Placeholder 3">
            <a:extLst>
              <a:ext uri="{FF2B5EF4-FFF2-40B4-BE49-F238E27FC236}">
                <a16:creationId xmlns:a16="http://schemas.microsoft.com/office/drawing/2014/main" id="{7118CC16-4B61-7E4E-B191-FAFDB03BB34D}"/>
              </a:ext>
            </a:extLst>
          </p:cNvPr>
          <p:cNvSpPr>
            <a:spLocks noGrp="1"/>
          </p:cNvSpPr>
          <p:nvPr>
            <p:ph idx="1"/>
          </p:nvPr>
        </p:nvSpPr>
        <p:spPr>
          <a:xfrm>
            <a:off x="419509" y="2055093"/>
            <a:ext cx="8724491" cy="4763219"/>
          </a:xfrm>
        </p:spPr>
        <p:txBody>
          <a:bodyPr>
            <a:noAutofit/>
          </a:bodyPr>
          <a:lstStyle/>
          <a:p>
            <a:r>
              <a:rPr lang="en-US" sz="2000" dirty="0"/>
              <a:t>Deterministic functions that have certain properties useful for cryptography</a:t>
            </a:r>
          </a:p>
          <a:p>
            <a:pPr>
              <a:spcBef>
                <a:spcPts val="1200"/>
              </a:spcBef>
            </a:pPr>
            <a:endParaRPr lang="en-US" sz="2000" dirty="0"/>
          </a:p>
          <a:p>
            <a:pPr>
              <a:spcBef>
                <a:spcPts val="1200"/>
              </a:spcBef>
            </a:pPr>
            <a:r>
              <a:rPr lang="en-US" sz="2000" dirty="0"/>
              <a:t>A </a:t>
            </a:r>
            <a:r>
              <a:rPr lang="en-US" sz="2000" dirty="0">
                <a:solidFill>
                  <a:srgbClr val="FF0000"/>
                </a:solidFill>
              </a:rPr>
              <a:t>cryptographic hash function </a:t>
            </a:r>
            <a:r>
              <a:rPr lang="en-US" sz="2000" dirty="0"/>
              <a:t>turns a variable amount of text into a small, fixed-length value called a </a:t>
            </a:r>
            <a:r>
              <a:rPr lang="en-US" sz="2000" i="1" dirty="0"/>
              <a:t>hash value, hash code, or digest</a:t>
            </a:r>
            <a:endParaRPr lang="en-US" sz="2000" dirty="0"/>
          </a:p>
          <a:p>
            <a:pPr lvl="2"/>
            <a:r>
              <a:rPr lang="en-US" sz="2000" dirty="0"/>
              <a:t>A </a:t>
            </a:r>
            <a:r>
              <a:rPr lang="en-US" sz="2000" i="1" dirty="0"/>
              <a:t>cryptographic hash function </a:t>
            </a:r>
            <a:r>
              <a:rPr lang="en-US" sz="2000" dirty="0"/>
              <a:t>is one that has additional properties that make it useful as part of another cryptographic algorithm, such as a </a:t>
            </a:r>
            <a:r>
              <a:rPr lang="en-US" sz="2000" dirty="0">
                <a:solidFill>
                  <a:srgbClr val="FF0000"/>
                </a:solidFill>
              </a:rPr>
              <a:t>message authentication code</a:t>
            </a:r>
            <a:r>
              <a:rPr lang="en-US" sz="2000" dirty="0"/>
              <a:t> or a </a:t>
            </a:r>
            <a:r>
              <a:rPr lang="en-US" sz="2000" dirty="0">
                <a:solidFill>
                  <a:srgbClr val="FF0000"/>
                </a:solidFill>
              </a:rPr>
              <a:t>digital signature.</a:t>
            </a:r>
          </a:p>
          <a:p>
            <a:pPr marL="342900" lvl="2" indent="-342900">
              <a:spcBef>
                <a:spcPts val="1200"/>
              </a:spcBef>
            </a:pPr>
            <a:endParaRPr lang="en-US" sz="2000" dirty="0"/>
          </a:p>
          <a:p>
            <a:pPr marL="342900" lvl="2" indent="-342900">
              <a:spcBef>
                <a:spcPts val="1200"/>
              </a:spcBef>
            </a:pPr>
            <a:r>
              <a:rPr lang="en-US" sz="2000" dirty="0"/>
              <a:t>A </a:t>
            </a:r>
            <a:r>
              <a:rPr lang="en-US" sz="2000" i="1" dirty="0">
                <a:solidFill>
                  <a:srgbClr val="FF0000"/>
                </a:solidFill>
              </a:rPr>
              <a:t>pseudorandom number generator</a:t>
            </a:r>
            <a:r>
              <a:rPr lang="en-US" sz="2000" dirty="0">
                <a:solidFill>
                  <a:srgbClr val="FF0000"/>
                </a:solidFill>
              </a:rPr>
              <a:t> </a:t>
            </a:r>
            <a:r>
              <a:rPr lang="en-US" sz="2000" dirty="0"/>
              <a:t>produces a deterministic sequence of numbers or bits that has the appearance of being a truly random sequence.</a:t>
            </a:r>
          </a:p>
          <a:p>
            <a:pPr marL="336550" lvl="3" indent="0">
              <a:spcBef>
                <a:spcPts val="1200"/>
              </a:spcBef>
              <a:buNone/>
            </a:pPr>
            <a:endParaRPr lang="en-US" sz="2000" dirty="0"/>
          </a:p>
        </p:txBody>
      </p:sp>
    </p:spTree>
    <p:extLst>
      <p:ext uri="{BB962C8B-B14F-4D97-AF65-F5344CB8AC3E}">
        <p14:creationId xmlns:p14="http://schemas.microsoft.com/office/powerpoint/2010/main" val="251085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Single-Key Algorithms</a:t>
            </a:r>
          </a:p>
        </p:txBody>
      </p:sp>
      <p:sp>
        <p:nvSpPr>
          <p:cNvPr id="6" name="Content Placeholder 3">
            <a:extLst>
              <a:ext uri="{FF2B5EF4-FFF2-40B4-BE49-F238E27FC236}">
                <a16:creationId xmlns:a16="http://schemas.microsoft.com/office/drawing/2014/main" id="{06EEB7D0-F235-DA8D-08A7-3171BC4E2B89}"/>
              </a:ext>
            </a:extLst>
          </p:cNvPr>
          <p:cNvSpPr>
            <a:spLocks noGrp="1"/>
          </p:cNvSpPr>
          <p:nvPr>
            <p:ph idx="1"/>
          </p:nvPr>
        </p:nvSpPr>
        <p:spPr>
          <a:xfrm>
            <a:off x="251520" y="1772816"/>
            <a:ext cx="8784976" cy="4763219"/>
          </a:xfrm>
        </p:spPr>
        <p:txBody>
          <a:bodyPr>
            <a:noAutofit/>
          </a:bodyPr>
          <a:lstStyle/>
          <a:p>
            <a:r>
              <a:rPr lang="en-US" sz="1800" dirty="0"/>
              <a:t>Single-key cryptographic algorithms depend on the use of a </a:t>
            </a:r>
            <a:r>
              <a:rPr lang="en-US" sz="1800" dirty="0">
                <a:solidFill>
                  <a:srgbClr val="FF0000"/>
                </a:solidFill>
              </a:rPr>
              <a:t>secret key</a:t>
            </a:r>
            <a:r>
              <a:rPr lang="en-US" sz="1800" dirty="0"/>
              <a:t>, shared by group of users.</a:t>
            </a:r>
          </a:p>
          <a:p>
            <a:r>
              <a:rPr lang="en-US" sz="1800" dirty="0"/>
              <a:t>Encryption algorithms that use a single key are referred to as </a:t>
            </a:r>
            <a:r>
              <a:rPr lang="en-US" sz="1800" dirty="0">
                <a:solidFill>
                  <a:srgbClr val="FF0000"/>
                </a:solidFill>
              </a:rPr>
              <a:t>symmetric encryption algorithms, </a:t>
            </a:r>
            <a:r>
              <a:rPr lang="en-US" sz="1800" dirty="0"/>
              <a:t>takes two form: </a:t>
            </a:r>
          </a:p>
          <a:p>
            <a:pPr lvl="1"/>
            <a:r>
              <a:rPr lang="en-US" sz="1800" b="1" dirty="0"/>
              <a:t>Block cipher:</a:t>
            </a:r>
            <a:r>
              <a:rPr lang="en-US" sz="1800" dirty="0"/>
              <a:t> A block cipher operates on data as a sequence of </a:t>
            </a:r>
            <a:r>
              <a:rPr lang="en-US" sz="1800" dirty="0">
                <a:solidFill>
                  <a:srgbClr val="FF0000"/>
                </a:solidFill>
              </a:rPr>
              <a:t>blocks</a:t>
            </a:r>
            <a:r>
              <a:rPr lang="en-US" sz="1800" dirty="0"/>
              <a:t>. </a:t>
            </a:r>
          </a:p>
          <a:p>
            <a:pPr lvl="2"/>
            <a:r>
              <a:rPr lang="en-US" sz="1800" dirty="0"/>
              <a:t>A typical block size is 128 bits. </a:t>
            </a:r>
          </a:p>
          <a:p>
            <a:pPr lvl="2"/>
            <a:r>
              <a:rPr lang="en-US" sz="1800" dirty="0"/>
              <a:t>Depends not only on the current data block and the secret key but also on the content of preceding blocks.</a:t>
            </a:r>
          </a:p>
          <a:p>
            <a:pPr lvl="1"/>
            <a:r>
              <a:rPr lang="en-US" sz="1800" b="1" dirty="0"/>
              <a:t>Stream cipher:</a:t>
            </a:r>
            <a:r>
              <a:rPr lang="en-US" sz="1800" dirty="0"/>
              <a:t> A stream cipher operates on data as a sequence of </a:t>
            </a:r>
            <a:r>
              <a:rPr lang="en-US" sz="1800" dirty="0">
                <a:solidFill>
                  <a:srgbClr val="FF0000"/>
                </a:solidFill>
              </a:rPr>
              <a:t>bits</a:t>
            </a:r>
            <a:r>
              <a:rPr lang="en-US" sz="1800" dirty="0"/>
              <a:t>.</a:t>
            </a:r>
          </a:p>
          <a:p>
            <a:pPr lvl="2"/>
            <a:r>
              <a:rPr lang="en-US" sz="1800" dirty="0"/>
              <a:t>Typically, an exclusive-OR operation is used to produce a bit-by-bit transformation. </a:t>
            </a:r>
          </a:p>
          <a:p>
            <a:r>
              <a:rPr lang="en-US" sz="1800" dirty="0"/>
              <a:t>Another form of single-key cryptographic algorithm is the </a:t>
            </a:r>
            <a:r>
              <a:rPr lang="en-US" sz="1800" dirty="0">
                <a:solidFill>
                  <a:srgbClr val="FF0000"/>
                </a:solidFill>
              </a:rPr>
              <a:t>message authentication code</a:t>
            </a:r>
            <a:r>
              <a:rPr lang="en-US" sz="1800" dirty="0"/>
              <a:t> (MAC), used to verify the integrity of data.</a:t>
            </a:r>
          </a:p>
        </p:txBody>
      </p:sp>
    </p:spTree>
    <p:extLst>
      <p:ext uri="{BB962C8B-B14F-4D97-AF65-F5344CB8AC3E}">
        <p14:creationId xmlns:p14="http://schemas.microsoft.com/office/powerpoint/2010/main" val="3592319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1A46-9F59-0A4B-84CF-52EFD071A7A8}"/>
              </a:ext>
            </a:extLst>
          </p:cNvPr>
          <p:cNvSpPr>
            <a:spLocks noGrp="1"/>
          </p:cNvSpPr>
          <p:nvPr>
            <p:ph type="title"/>
          </p:nvPr>
        </p:nvSpPr>
        <p:spPr/>
        <p:txBody>
          <a:bodyPr/>
          <a:lstStyle/>
          <a:p>
            <a:r>
              <a:rPr lang="en-US" dirty="0"/>
              <a:t>Two-key Algorithms</a:t>
            </a:r>
          </a:p>
        </p:txBody>
      </p:sp>
      <p:sp>
        <p:nvSpPr>
          <p:cNvPr id="3" name="Content Placeholder 2">
            <a:extLst>
              <a:ext uri="{FF2B5EF4-FFF2-40B4-BE49-F238E27FC236}">
                <a16:creationId xmlns:a16="http://schemas.microsoft.com/office/drawing/2014/main" id="{B426BB77-64EF-7D46-B145-AA1C51DF37FD}"/>
              </a:ext>
            </a:extLst>
          </p:cNvPr>
          <p:cNvSpPr>
            <a:spLocks noGrp="1"/>
          </p:cNvSpPr>
          <p:nvPr>
            <p:ph idx="1"/>
          </p:nvPr>
        </p:nvSpPr>
        <p:spPr>
          <a:xfrm>
            <a:off x="539553" y="1762125"/>
            <a:ext cx="8424936" cy="4907235"/>
          </a:xfrm>
        </p:spPr>
        <p:txBody>
          <a:bodyPr>
            <a:normAutofit/>
          </a:bodyPr>
          <a:lstStyle/>
          <a:p>
            <a:r>
              <a:rPr lang="en-US" sz="2000" dirty="0">
                <a:solidFill>
                  <a:schemeClr val="tx1"/>
                </a:solidFill>
                <a:ea typeface="ＭＳ Ｐゴシック" charset="-128"/>
                <a:cs typeface="ＭＳ Ｐゴシック" charset="-128"/>
              </a:rPr>
              <a:t>Encryption algorithms that use a two keys are referred to as </a:t>
            </a:r>
            <a:r>
              <a:rPr lang="en-US" sz="2000" i="1" dirty="0">
                <a:solidFill>
                  <a:srgbClr val="FF0000"/>
                </a:solidFill>
                <a:ea typeface="ＭＳ Ｐゴシック" charset="-128"/>
                <a:cs typeface="ＭＳ Ｐゴシック" charset="-128"/>
              </a:rPr>
              <a:t>asymmetric encryption</a:t>
            </a:r>
            <a:r>
              <a:rPr lang="en-US" sz="2000" i="1" dirty="0">
                <a:solidFill>
                  <a:schemeClr val="tx1"/>
                </a:solidFill>
                <a:ea typeface="ＭＳ Ｐゴシック" charset="-128"/>
                <a:cs typeface="ＭＳ Ｐゴシック" charset="-128"/>
              </a:rPr>
              <a:t> algorithms. </a:t>
            </a:r>
            <a:r>
              <a:rPr lang="en-US" sz="2000" dirty="0">
                <a:solidFill>
                  <a:schemeClr val="tx1"/>
                </a:solidFill>
                <a:ea typeface="ＭＳ Ｐゴシック" charset="-128"/>
                <a:cs typeface="ＭＳ Ｐゴシック" charset="-128"/>
              </a:rPr>
              <a:t>Keys referred as public and private keys.</a:t>
            </a:r>
            <a:endParaRPr lang="en-US" sz="2000" i="1" dirty="0">
              <a:solidFill>
                <a:schemeClr val="tx1"/>
              </a:solidFill>
              <a:ea typeface="ＭＳ Ｐゴシック" charset="-128"/>
              <a:cs typeface="ＭＳ Ｐゴシック" charset="-128"/>
            </a:endParaRPr>
          </a:p>
          <a:p>
            <a:r>
              <a:rPr lang="en-US" sz="2000" b="1" dirty="0">
                <a:solidFill>
                  <a:schemeClr val="tx1"/>
                </a:solidFill>
                <a:ea typeface="ＭＳ Ｐゴシック" charset="-128"/>
              </a:rPr>
              <a:t>Applications: </a:t>
            </a:r>
            <a:r>
              <a:rPr lang="en-US" sz="2000" dirty="0">
                <a:solidFill>
                  <a:schemeClr val="tx1"/>
                </a:solidFill>
                <a:ea typeface="ＭＳ Ｐゴシック" charset="-128"/>
              </a:rPr>
              <a:t>digital signature algorithm, key exchange, user authentication.</a:t>
            </a:r>
          </a:p>
          <a:p>
            <a:pPr lvl="1"/>
            <a:r>
              <a:rPr lang="en-US" sz="2000" b="1" dirty="0">
                <a:solidFill>
                  <a:schemeClr val="tx1"/>
                </a:solidFill>
                <a:ea typeface="ＭＳ Ｐゴシック" charset="-128"/>
              </a:rPr>
              <a:t>Digital signature algorithm</a:t>
            </a:r>
            <a:r>
              <a:rPr lang="en-US" sz="2000" dirty="0">
                <a:solidFill>
                  <a:schemeClr val="tx1"/>
                </a:solidFill>
                <a:ea typeface="ＭＳ Ｐゴシック" charset="-128"/>
              </a:rPr>
              <a:t>: enables verify the data’s origin and integrity.</a:t>
            </a:r>
          </a:p>
          <a:p>
            <a:pPr lvl="1"/>
            <a:r>
              <a:rPr lang="en-US" sz="2000" b="1" dirty="0">
                <a:solidFill>
                  <a:schemeClr val="tx1"/>
                </a:solidFill>
                <a:ea typeface="ＭＳ Ｐゴシック" charset="-128"/>
              </a:rPr>
              <a:t>Key exchange</a:t>
            </a:r>
            <a:r>
              <a:rPr lang="en-US" sz="2000" dirty="0">
                <a:solidFill>
                  <a:schemeClr val="tx1"/>
                </a:solidFill>
                <a:ea typeface="ＭＳ Ｐゴシック" charset="-128"/>
              </a:rPr>
              <a:t>: enables symmetric key distribution.</a:t>
            </a:r>
          </a:p>
          <a:p>
            <a:pPr lvl="1"/>
            <a:r>
              <a:rPr lang="en-US" sz="2000" b="1" dirty="0">
                <a:solidFill>
                  <a:schemeClr val="tx1"/>
                </a:solidFill>
                <a:ea typeface="ＭＳ Ｐゴシック" charset="-128"/>
              </a:rPr>
              <a:t>User authentication</a:t>
            </a:r>
            <a:r>
              <a:rPr lang="en-US" sz="2000" dirty="0">
                <a:solidFill>
                  <a:schemeClr val="tx1"/>
                </a:solidFill>
                <a:ea typeface="ＭＳ Ｐゴシック" charset="-128"/>
              </a:rPr>
              <a:t>: enables the authentication process.</a:t>
            </a:r>
          </a:p>
        </p:txBody>
      </p:sp>
    </p:spTree>
    <p:extLst>
      <p:ext uri="{BB962C8B-B14F-4D97-AF65-F5344CB8AC3E}">
        <p14:creationId xmlns:p14="http://schemas.microsoft.com/office/powerpoint/2010/main" val="253215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F1EA8B-6122-16B7-6A3E-95A69C2846BE}"/>
              </a:ext>
            </a:extLst>
          </p:cNvPr>
          <p:cNvGrpSpPr/>
          <p:nvPr/>
        </p:nvGrpSpPr>
        <p:grpSpPr>
          <a:xfrm>
            <a:off x="2339752" y="129072"/>
            <a:ext cx="5164185" cy="6599856"/>
            <a:chOff x="0" y="0"/>
            <a:chExt cx="5164185" cy="6599856"/>
          </a:xfrm>
        </p:grpSpPr>
        <p:pic>
          <p:nvPicPr>
            <p:cNvPr id="6" name="Picture 5" descr="A book with text on it&#10;&#10;Description automatically generated">
              <a:extLst>
                <a:ext uri="{FF2B5EF4-FFF2-40B4-BE49-F238E27FC236}">
                  <a16:creationId xmlns:a16="http://schemas.microsoft.com/office/drawing/2014/main" id="{2C823ACE-2F29-D942-9726-5E775C378557}"/>
                </a:ext>
              </a:extLst>
            </p:cNvPr>
            <p:cNvPicPr>
              <a:picLocks noChangeAspect="1"/>
            </p:cNvPicPr>
            <p:nvPr/>
          </p:nvPicPr>
          <p:blipFill>
            <a:blip r:embed="rId2"/>
            <a:stretch>
              <a:fillRect/>
            </a:stretch>
          </p:blipFill>
          <p:spPr>
            <a:xfrm>
              <a:off x="0" y="0"/>
              <a:ext cx="5164185" cy="5517232"/>
            </a:xfrm>
            <a:prstGeom prst="rect">
              <a:avLst/>
            </a:prstGeom>
          </p:spPr>
        </p:pic>
        <p:pic>
          <p:nvPicPr>
            <p:cNvPr id="8" name="Picture 7" descr="A close-up of a document&#10;&#10;Description automatically generated">
              <a:extLst>
                <a:ext uri="{FF2B5EF4-FFF2-40B4-BE49-F238E27FC236}">
                  <a16:creationId xmlns:a16="http://schemas.microsoft.com/office/drawing/2014/main" id="{E649438F-9F41-1832-FE60-69DABEAD9D14}"/>
                </a:ext>
              </a:extLst>
            </p:cNvPr>
            <p:cNvPicPr>
              <a:picLocks noChangeAspect="1"/>
            </p:cNvPicPr>
            <p:nvPr/>
          </p:nvPicPr>
          <p:blipFill>
            <a:blip r:embed="rId3"/>
            <a:stretch>
              <a:fillRect/>
            </a:stretch>
          </p:blipFill>
          <p:spPr>
            <a:xfrm>
              <a:off x="0" y="5449936"/>
              <a:ext cx="5164185" cy="1149920"/>
            </a:xfrm>
            <a:prstGeom prst="rect">
              <a:avLst/>
            </a:prstGeom>
          </p:spPr>
        </p:pic>
      </p:grpSp>
      <p:sp>
        <p:nvSpPr>
          <p:cNvPr id="2" name="Oval 1">
            <a:extLst>
              <a:ext uri="{FF2B5EF4-FFF2-40B4-BE49-F238E27FC236}">
                <a16:creationId xmlns:a16="http://schemas.microsoft.com/office/drawing/2014/main" id="{BB6A80B3-6FC4-EDA7-F6E1-E02BF91D59DD}"/>
              </a:ext>
            </a:extLst>
          </p:cNvPr>
          <p:cNvSpPr/>
          <p:nvPr/>
        </p:nvSpPr>
        <p:spPr>
          <a:xfrm>
            <a:off x="3059832" y="4945880"/>
            <a:ext cx="2160240" cy="633128"/>
          </a:xfrm>
          <a:prstGeom prst="ellipse">
            <a:avLst/>
          </a:prstGeom>
          <a:no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818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1A46-9F59-0A4B-84CF-52EFD071A7A8}"/>
              </a:ext>
            </a:extLst>
          </p:cNvPr>
          <p:cNvSpPr>
            <a:spLocks noGrp="1"/>
          </p:cNvSpPr>
          <p:nvPr>
            <p:ph type="title"/>
          </p:nvPr>
        </p:nvSpPr>
        <p:spPr/>
        <p:txBody>
          <a:bodyPr/>
          <a:lstStyle/>
          <a:p>
            <a:r>
              <a:rPr lang="en-US" dirty="0"/>
              <a:t>Network Security</a:t>
            </a:r>
          </a:p>
        </p:txBody>
      </p:sp>
      <p:sp>
        <p:nvSpPr>
          <p:cNvPr id="3" name="Content Placeholder 2">
            <a:extLst>
              <a:ext uri="{FF2B5EF4-FFF2-40B4-BE49-F238E27FC236}">
                <a16:creationId xmlns:a16="http://schemas.microsoft.com/office/drawing/2014/main" id="{B426BB77-64EF-7D46-B145-AA1C51DF37FD}"/>
              </a:ext>
            </a:extLst>
          </p:cNvPr>
          <p:cNvSpPr>
            <a:spLocks noGrp="1"/>
          </p:cNvSpPr>
          <p:nvPr>
            <p:ph idx="1"/>
          </p:nvPr>
        </p:nvSpPr>
        <p:spPr>
          <a:xfrm>
            <a:off x="489084" y="1708016"/>
            <a:ext cx="8172325" cy="1090811"/>
          </a:xfrm>
        </p:spPr>
        <p:txBody>
          <a:bodyPr>
            <a:normAutofit/>
          </a:bodyPr>
          <a:lstStyle/>
          <a:p>
            <a:pPr marL="0" indent="0">
              <a:buNone/>
            </a:pPr>
            <a:r>
              <a:rPr lang="en-US" sz="2000" dirty="0">
                <a:solidFill>
                  <a:srgbClr val="FF0000"/>
                </a:solidFill>
                <a:ea typeface="ＭＳ Ｐゴシック" charset="-128"/>
                <a:cs typeface="ＭＳ Ｐゴシック" charset="-128"/>
              </a:rPr>
              <a:t>Network security </a:t>
            </a:r>
            <a:r>
              <a:rPr lang="en-US" sz="2000" dirty="0">
                <a:solidFill>
                  <a:schemeClr val="tx1"/>
                </a:solidFill>
                <a:ea typeface="ＭＳ Ｐゴシック" charset="-128"/>
                <a:cs typeface="ＭＳ Ｐゴシック" charset="-128"/>
              </a:rPr>
              <a:t>is a broad term that encompasses security of the communications pathways of the network and the security of network devices and devices attached to the network</a:t>
            </a:r>
            <a:endParaRPr lang="en-US" sz="2000" dirty="0">
              <a:solidFill>
                <a:schemeClr val="tx1"/>
              </a:solidFill>
              <a:ea typeface="ＭＳ Ｐゴシック" charset="-128"/>
            </a:endParaRPr>
          </a:p>
        </p:txBody>
      </p:sp>
      <p:sp>
        <p:nvSpPr>
          <p:cNvPr id="4" name="Content Placeholder 2">
            <a:extLst>
              <a:ext uri="{FF2B5EF4-FFF2-40B4-BE49-F238E27FC236}">
                <a16:creationId xmlns:a16="http://schemas.microsoft.com/office/drawing/2014/main" id="{28DE1FB5-CDB6-D2E1-DFFA-2164F27AA429}"/>
              </a:ext>
            </a:extLst>
          </p:cNvPr>
          <p:cNvSpPr txBox="1">
            <a:spLocks/>
          </p:cNvSpPr>
          <p:nvPr/>
        </p:nvSpPr>
        <p:spPr bwMode="auto">
          <a:xfrm>
            <a:off x="434477" y="2866822"/>
            <a:ext cx="8532440"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chemeClr val="tx1"/>
                </a:solidFill>
                <a:ea typeface="ＭＳ Ｐゴシック" charset="-128"/>
                <a:cs typeface="ＭＳ Ｐゴシック" charset="-128"/>
              </a:rPr>
              <a:t>Communications Security:</a:t>
            </a:r>
            <a:r>
              <a:rPr lang="en-US" sz="1800" dirty="0">
                <a:solidFill>
                  <a:schemeClr val="tx1"/>
                </a:solidFill>
                <a:ea typeface="ＭＳ Ｐゴシック" charset="-128"/>
                <a:cs typeface="ＭＳ Ｐゴシック" charset="-128"/>
              </a:rPr>
              <a:t> deals with the </a:t>
            </a:r>
            <a:r>
              <a:rPr lang="en-US" sz="1800" dirty="0">
                <a:solidFill>
                  <a:srgbClr val="FF0000"/>
                </a:solidFill>
                <a:ea typeface="ＭＳ Ｐゴシック" charset="-128"/>
                <a:cs typeface="ＭＳ Ｐゴシック" charset="-128"/>
              </a:rPr>
              <a:t>protection of communications </a:t>
            </a:r>
            <a:r>
              <a:rPr lang="en-US" sz="1800" dirty="0">
                <a:solidFill>
                  <a:schemeClr val="tx1"/>
                </a:solidFill>
                <a:ea typeface="ＭＳ Ｐゴシック" charset="-128"/>
                <a:cs typeface="ＭＳ Ｐゴシック" charset="-128"/>
              </a:rPr>
              <a:t>through the network, including measures to protect against both passive and active attacks</a:t>
            </a:r>
          </a:p>
          <a:p>
            <a:pPr lvl="1"/>
            <a:r>
              <a:rPr lang="en-US" sz="1800" dirty="0">
                <a:solidFill>
                  <a:schemeClr val="tx1"/>
                </a:solidFill>
                <a:ea typeface="ＭＳ Ｐゴシック" charset="-128"/>
                <a:cs typeface="ＭＳ Ｐゴシック" charset="-128"/>
              </a:rPr>
              <a:t>Implemented using network protocols, such as </a:t>
            </a:r>
            <a:r>
              <a:rPr lang="en-US" sz="1800" dirty="0" err="1">
                <a:solidFill>
                  <a:schemeClr val="tx1"/>
                </a:solidFill>
                <a:ea typeface="ＭＳ Ｐゴシック" charset="-128"/>
                <a:cs typeface="ＭＳ Ｐゴシック" charset="-128"/>
              </a:rPr>
              <a:t>IPSec</a:t>
            </a:r>
            <a:r>
              <a:rPr lang="en-US" sz="1800" dirty="0">
                <a:solidFill>
                  <a:schemeClr val="tx1"/>
                </a:solidFill>
                <a:ea typeface="ＭＳ Ｐゴシック" charset="-128"/>
                <a:cs typeface="ＭＳ Ｐゴシック" charset="-128"/>
              </a:rPr>
              <a:t>.</a:t>
            </a:r>
          </a:p>
        </p:txBody>
      </p:sp>
      <p:sp>
        <p:nvSpPr>
          <p:cNvPr id="5" name="Content Placeholder 2">
            <a:extLst>
              <a:ext uri="{FF2B5EF4-FFF2-40B4-BE49-F238E27FC236}">
                <a16:creationId xmlns:a16="http://schemas.microsoft.com/office/drawing/2014/main" id="{869FE905-EE51-985D-F3CD-808274734A9B}"/>
              </a:ext>
            </a:extLst>
          </p:cNvPr>
          <p:cNvSpPr txBox="1">
            <a:spLocks/>
          </p:cNvSpPr>
          <p:nvPr/>
        </p:nvSpPr>
        <p:spPr bwMode="auto">
          <a:xfrm>
            <a:off x="467543" y="4077072"/>
            <a:ext cx="8676457" cy="459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chemeClr val="tx1"/>
                </a:solidFill>
                <a:ea typeface="ＭＳ Ｐゴシック" charset="-128"/>
                <a:cs typeface="ＭＳ Ｐゴシック" charset="-128"/>
              </a:rPr>
              <a:t>Device Security:</a:t>
            </a:r>
            <a:r>
              <a:rPr lang="en-US" sz="1800" dirty="0">
                <a:solidFill>
                  <a:schemeClr val="tx1"/>
                </a:solidFill>
                <a:ea typeface="ＭＳ Ｐゴシック" charset="-128"/>
                <a:cs typeface="ＭＳ Ｐゴシック" charset="-128"/>
              </a:rPr>
              <a:t> </a:t>
            </a:r>
            <a:r>
              <a:rPr lang="en-US" sz="1800" dirty="0">
                <a:solidFill>
                  <a:srgbClr val="FF0000"/>
                </a:solidFill>
                <a:ea typeface="ＭＳ Ｐゴシック" charset="-128"/>
                <a:cs typeface="ＭＳ Ｐゴシック" charset="-128"/>
              </a:rPr>
              <a:t>protection</a:t>
            </a:r>
            <a:r>
              <a:rPr lang="en-US" sz="1800" dirty="0">
                <a:solidFill>
                  <a:schemeClr val="tx1"/>
                </a:solidFill>
                <a:ea typeface="ＭＳ Ｐゴシック" charset="-128"/>
                <a:cs typeface="ＭＳ Ｐゴシック" charset="-128"/>
              </a:rPr>
              <a:t> of network devices, such as </a:t>
            </a:r>
            <a:r>
              <a:rPr lang="en-US" sz="1800" dirty="0">
                <a:solidFill>
                  <a:srgbClr val="FF0000"/>
                </a:solidFill>
                <a:ea typeface="ＭＳ Ｐゴシック" charset="-128"/>
                <a:cs typeface="ＭＳ Ｐゴシック" charset="-128"/>
              </a:rPr>
              <a:t>routers</a:t>
            </a:r>
            <a:r>
              <a:rPr lang="en-US" sz="1800" dirty="0">
                <a:solidFill>
                  <a:schemeClr val="tx1"/>
                </a:solidFill>
                <a:ea typeface="ＭＳ Ｐゴシック" charset="-128"/>
                <a:cs typeface="ＭＳ Ｐゴシック" charset="-128"/>
              </a:rPr>
              <a:t> and </a:t>
            </a:r>
            <a:r>
              <a:rPr lang="en-US" sz="1800" dirty="0">
                <a:solidFill>
                  <a:srgbClr val="FF0000"/>
                </a:solidFill>
                <a:ea typeface="ＭＳ Ｐゴシック" charset="-128"/>
                <a:cs typeface="ＭＳ Ｐゴシック" charset="-128"/>
              </a:rPr>
              <a:t>switches</a:t>
            </a:r>
            <a:r>
              <a:rPr lang="en-US" sz="1800" dirty="0">
                <a:solidFill>
                  <a:schemeClr val="tx1"/>
                </a:solidFill>
                <a:ea typeface="ＭＳ Ｐゴシック" charset="-128"/>
                <a:cs typeface="ＭＳ Ｐゴシック" charset="-128"/>
              </a:rPr>
              <a:t>, and </a:t>
            </a:r>
            <a:r>
              <a:rPr lang="en-US" sz="1800" dirty="0">
                <a:solidFill>
                  <a:srgbClr val="FF0000"/>
                </a:solidFill>
                <a:ea typeface="ＭＳ Ｐゴシック" charset="-128"/>
                <a:cs typeface="ＭＳ Ｐゴシック" charset="-128"/>
              </a:rPr>
              <a:t>end systems </a:t>
            </a:r>
            <a:r>
              <a:rPr lang="en-US" sz="1800" dirty="0">
                <a:solidFill>
                  <a:schemeClr val="tx1"/>
                </a:solidFill>
                <a:ea typeface="ＭＳ Ｐゴシック" charset="-128"/>
                <a:cs typeface="ＭＳ Ｐゴシック" charset="-128"/>
              </a:rPr>
              <a:t>connected to the network, such as client systems and servers.</a:t>
            </a:r>
          </a:p>
          <a:p>
            <a:pPr lvl="1"/>
            <a:r>
              <a:rPr lang="en-US" sz="1800" dirty="0">
                <a:solidFill>
                  <a:schemeClr val="tx1"/>
                </a:solidFill>
                <a:ea typeface="ＭＳ Ｐゴシック" charset="-128"/>
                <a:cs typeface="ＭＳ Ｐゴシック" charset="-128"/>
              </a:rPr>
              <a:t>The primary security concerns are </a:t>
            </a:r>
            <a:r>
              <a:rPr lang="en-US" sz="1800" dirty="0">
                <a:solidFill>
                  <a:srgbClr val="FF0000"/>
                </a:solidFill>
                <a:ea typeface="ＭＳ Ｐゴシック" charset="-128"/>
                <a:cs typeface="ＭＳ Ｐゴシック" charset="-128"/>
              </a:rPr>
              <a:t>intruders</a:t>
            </a:r>
            <a:r>
              <a:rPr lang="en-US" sz="1800" dirty="0">
                <a:solidFill>
                  <a:schemeClr val="tx1"/>
                </a:solidFill>
                <a:ea typeface="ＭＳ Ｐゴシック" charset="-128"/>
                <a:cs typeface="ＭＳ Ｐゴシック" charset="-128"/>
              </a:rPr>
              <a:t> that gain access to the system to perform unauthorized actions, insert malicious software (malware), or overwhelm system resources to diminish availability.</a:t>
            </a:r>
          </a:p>
          <a:p>
            <a:pPr lvl="1"/>
            <a:r>
              <a:rPr lang="en-US" sz="1800" dirty="0">
                <a:solidFill>
                  <a:schemeClr val="tx1"/>
                </a:solidFill>
                <a:ea typeface="ＭＳ Ｐゴシック" charset="-128"/>
                <a:cs typeface="ＭＳ Ｐゴシック" charset="-128"/>
              </a:rPr>
              <a:t>Three types of device security are:  </a:t>
            </a:r>
            <a:r>
              <a:rPr lang="en-US" sz="1800" b="1" dirty="0">
                <a:solidFill>
                  <a:schemeClr val="tx1"/>
                </a:solidFill>
                <a:ea typeface="ＭＳ Ｐゴシック" charset="-128"/>
              </a:rPr>
              <a:t>Firewall, Intrusion detection, Intrusion prevention.</a:t>
            </a:r>
          </a:p>
        </p:txBody>
      </p:sp>
    </p:spTree>
    <p:extLst>
      <p:ext uri="{BB962C8B-B14F-4D97-AF65-F5344CB8AC3E}">
        <p14:creationId xmlns:p14="http://schemas.microsoft.com/office/powerpoint/2010/main" val="4283442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C37B46-6C38-944A-8823-A994A6AA808A}"/>
              </a:ext>
            </a:extLst>
          </p:cNvPr>
          <p:cNvPicPr>
            <a:picLocks noChangeAspect="1"/>
          </p:cNvPicPr>
          <p:nvPr/>
        </p:nvPicPr>
        <p:blipFill rotWithShape="1">
          <a:blip r:embed="rId3"/>
          <a:srcRect t="17451" b="26900"/>
          <a:stretch/>
        </p:blipFill>
        <p:spPr>
          <a:xfrm>
            <a:off x="80020" y="-17655"/>
            <a:ext cx="9063980" cy="6527574"/>
          </a:xfrm>
          <a:prstGeom prst="rect">
            <a:avLst/>
          </a:prstGeom>
        </p:spPr>
      </p:pic>
    </p:spTree>
    <p:extLst>
      <p:ext uri="{BB962C8B-B14F-4D97-AF65-F5344CB8AC3E}">
        <p14:creationId xmlns:p14="http://schemas.microsoft.com/office/powerpoint/2010/main" val="4149603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3" name="Content Placeholder 2">
            <a:extLst>
              <a:ext uri="{FF2B5EF4-FFF2-40B4-BE49-F238E27FC236}">
                <a16:creationId xmlns:a16="http://schemas.microsoft.com/office/drawing/2014/main" id="{5F6D21BB-26E8-D442-8F34-F7D91DCAEF95}"/>
              </a:ext>
            </a:extLst>
          </p:cNvPr>
          <p:cNvSpPr>
            <a:spLocks noGrp="1"/>
          </p:cNvSpPr>
          <p:nvPr>
            <p:ph idx="1"/>
          </p:nvPr>
        </p:nvSpPr>
        <p:spPr>
          <a:xfrm>
            <a:off x="395536" y="1762125"/>
            <a:ext cx="8748464" cy="4594225"/>
          </a:xfrm>
        </p:spPr>
        <p:txBody>
          <a:bodyPr>
            <a:noAutofit/>
          </a:bodyPr>
          <a:lstStyle/>
          <a:p>
            <a:pPr>
              <a:spcBef>
                <a:spcPts val="600"/>
              </a:spcBef>
            </a:pPr>
            <a:r>
              <a:rPr lang="en-US" sz="2000" dirty="0">
                <a:solidFill>
                  <a:schemeClr val="tx1"/>
                </a:solidFill>
                <a:ea typeface="ＭＳ Ｐゴシック" charset="-128"/>
                <a:cs typeface="ＭＳ Ｐゴシック" charset="-128"/>
              </a:rPr>
              <a:t>One of the most widely accepted and most cited definitions of trust is:</a:t>
            </a:r>
          </a:p>
          <a:p>
            <a:pPr marL="685800" lvl="2" indent="0">
              <a:buNone/>
            </a:pPr>
            <a:r>
              <a:rPr lang="en-US" sz="2000" i="1" dirty="0">
                <a:solidFill>
                  <a:schemeClr val="tx1"/>
                </a:solidFill>
                <a:ea typeface="ＭＳ Ｐゴシック" charset="-128"/>
                <a:cs typeface="ＭＳ Ｐゴシック" charset="-128"/>
              </a:rPr>
              <a:t>“the willingness of a party (the trustor) to be vulnerable to the actions of another party based on the expectation that the other will perform a particular action important to the trustor, irrespective of the ability to monitor or control that other party”</a:t>
            </a:r>
            <a:endParaRPr lang="en-US" sz="2000" i="1" dirty="0"/>
          </a:p>
          <a:p>
            <a:pPr>
              <a:spcBef>
                <a:spcPts val="1800"/>
              </a:spcBef>
            </a:pPr>
            <a:r>
              <a:rPr lang="en-US" sz="2000" dirty="0">
                <a:solidFill>
                  <a:schemeClr val="tx1"/>
                </a:solidFill>
                <a:ea typeface="ＭＳ Ｐゴシック" charset="-128"/>
                <a:cs typeface="ＭＳ Ｐゴシック" charset="-128"/>
              </a:rPr>
              <a:t>Three related concepts are relevant to a trust model: </a:t>
            </a:r>
          </a:p>
          <a:p>
            <a:pPr lvl="2">
              <a:spcBef>
                <a:spcPts val="1800"/>
              </a:spcBef>
            </a:pPr>
            <a:r>
              <a:rPr lang="en-US" sz="2000" b="1" dirty="0">
                <a:solidFill>
                  <a:schemeClr val="tx1"/>
                </a:solidFill>
                <a:ea typeface="ＭＳ Ｐゴシック" charset="-128"/>
                <a:cs typeface="ＭＳ Ｐゴシック" charset="-128"/>
              </a:rPr>
              <a:t>Trustworthiness</a:t>
            </a:r>
          </a:p>
          <a:p>
            <a:pPr lvl="2">
              <a:spcBef>
                <a:spcPts val="1800"/>
              </a:spcBef>
            </a:pPr>
            <a:r>
              <a:rPr lang="en-US" sz="2000" b="1" dirty="0">
                <a:solidFill>
                  <a:schemeClr val="tx1"/>
                </a:solidFill>
                <a:ea typeface="ＭＳ Ｐゴシック" charset="-128"/>
                <a:cs typeface="ＭＳ Ｐゴシック" charset="-128"/>
              </a:rPr>
              <a:t>Propensity to trust</a:t>
            </a:r>
          </a:p>
          <a:p>
            <a:pPr lvl="2">
              <a:spcBef>
                <a:spcPts val="1800"/>
              </a:spcBef>
            </a:pPr>
            <a:r>
              <a:rPr lang="en-US" sz="2000" b="1" dirty="0">
                <a:solidFill>
                  <a:schemeClr val="tx1"/>
                </a:solidFill>
                <a:ea typeface="ＭＳ Ｐゴシック" charset="-128"/>
                <a:cs typeface="ＭＳ Ｐゴシック" charset="-128"/>
              </a:rPr>
              <a:t>Risk: </a:t>
            </a:r>
            <a:r>
              <a:rPr lang="en-US" sz="2000" dirty="0">
                <a:solidFill>
                  <a:schemeClr val="tx1"/>
                </a:solidFill>
                <a:ea typeface="ＭＳ Ｐゴシック" charset="-128"/>
                <a:cs typeface="ＭＳ Ｐゴシック" charset="-128"/>
              </a:rPr>
              <a:t>typically a function of 1) the adverse impacts that would arise if the circumstance or event occurs; and 2) the likelihood of occurrence</a:t>
            </a:r>
            <a:endParaRPr lang="en-US" sz="2000" dirty="0"/>
          </a:p>
          <a:p>
            <a:endParaRPr lang="en-US" sz="2000" dirty="0"/>
          </a:p>
        </p:txBody>
      </p:sp>
    </p:spTree>
    <p:extLst>
      <p:ext uri="{BB962C8B-B14F-4D97-AF65-F5344CB8AC3E}">
        <p14:creationId xmlns:p14="http://schemas.microsoft.com/office/powerpoint/2010/main" val="38656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Cybersecurity </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a:xfrm>
            <a:off x="786606" y="2348881"/>
            <a:ext cx="8105874" cy="4289425"/>
          </a:xfrm>
        </p:spPr>
        <p:txBody>
          <a:bodyPr/>
          <a:lstStyle/>
          <a:p>
            <a:pPr marL="0" indent="0">
              <a:buNone/>
            </a:pPr>
            <a:r>
              <a:rPr lang="en-US" sz="2400" b="1" dirty="0"/>
              <a:t>Cybersecurity</a:t>
            </a:r>
            <a:r>
              <a:rPr lang="en-US" sz="1800" b="1" dirty="0"/>
              <a:t> </a:t>
            </a:r>
            <a:r>
              <a:rPr lang="en-US" sz="1800" i="1" dirty="0"/>
              <a:t>is the collection of </a:t>
            </a:r>
            <a:r>
              <a:rPr lang="en-US" sz="1800" i="1" dirty="0">
                <a:solidFill>
                  <a:srgbClr val="FF0000"/>
                </a:solidFill>
              </a:rPr>
              <a:t>tools</a:t>
            </a:r>
            <a:r>
              <a:rPr lang="en-US" sz="1800" i="1" dirty="0"/>
              <a:t>, </a:t>
            </a:r>
            <a:r>
              <a:rPr lang="en-US" sz="1800" i="1" dirty="0">
                <a:solidFill>
                  <a:srgbClr val="FF0000"/>
                </a:solidFill>
              </a:rPr>
              <a:t>policies</a:t>
            </a:r>
            <a:r>
              <a:rPr lang="en-US" sz="1800" i="1" dirty="0"/>
              <a:t>, </a:t>
            </a:r>
            <a:r>
              <a:rPr lang="en-US" sz="1800" i="1" dirty="0">
                <a:solidFill>
                  <a:srgbClr val="FF0000"/>
                </a:solidFill>
              </a:rPr>
              <a:t>security concepts</a:t>
            </a:r>
            <a:r>
              <a:rPr lang="en-US" sz="1800" i="1" dirty="0"/>
              <a:t>, </a:t>
            </a:r>
            <a:r>
              <a:rPr lang="en-US" sz="1800" i="1" dirty="0">
                <a:solidFill>
                  <a:srgbClr val="FF0000"/>
                </a:solidFill>
              </a:rPr>
              <a:t>security safeguards</a:t>
            </a:r>
            <a:r>
              <a:rPr lang="en-US" sz="1800" i="1" dirty="0"/>
              <a:t>, </a:t>
            </a:r>
            <a:r>
              <a:rPr lang="en-US" sz="1800" i="1" dirty="0">
                <a:solidFill>
                  <a:srgbClr val="FF0000"/>
                </a:solidFill>
              </a:rPr>
              <a:t>guidelines</a:t>
            </a:r>
            <a:r>
              <a:rPr lang="en-US" sz="1800" i="1" dirty="0"/>
              <a:t>, </a:t>
            </a:r>
            <a:r>
              <a:rPr lang="en-US" sz="1800" i="1" dirty="0">
                <a:solidFill>
                  <a:srgbClr val="FF0000"/>
                </a:solidFill>
              </a:rPr>
              <a:t>risk management approaches</a:t>
            </a:r>
            <a:r>
              <a:rPr lang="en-US" sz="1800" i="1" dirty="0"/>
              <a:t>, </a:t>
            </a:r>
            <a:r>
              <a:rPr lang="en-US" sz="1800" i="1" dirty="0">
                <a:solidFill>
                  <a:srgbClr val="FF0000"/>
                </a:solidFill>
              </a:rPr>
              <a:t>actions</a:t>
            </a:r>
            <a:r>
              <a:rPr lang="en-US" sz="1800" i="1" dirty="0"/>
              <a:t>, </a:t>
            </a:r>
            <a:r>
              <a:rPr lang="en-US" sz="1800" i="1" dirty="0">
                <a:solidFill>
                  <a:srgbClr val="FF0000"/>
                </a:solidFill>
              </a:rPr>
              <a:t>training</a:t>
            </a:r>
            <a:r>
              <a:rPr lang="en-US" sz="1800" i="1" dirty="0"/>
              <a:t>, </a:t>
            </a:r>
            <a:r>
              <a:rPr lang="en-US" sz="1800" i="1" dirty="0">
                <a:solidFill>
                  <a:srgbClr val="FF0000"/>
                </a:solidFill>
              </a:rPr>
              <a:t>best practices</a:t>
            </a:r>
            <a:r>
              <a:rPr lang="en-US" sz="1800" i="1" dirty="0"/>
              <a:t>, </a:t>
            </a:r>
            <a:r>
              <a:rPr lang="en-US" sz="1800" i="1" dirty="0">
                <a:solidFill>
                  <a:srgbClr val="FF0000"/>
                </a:solidFill>
              </a:rPr>
              <a:t>assurance</a:t>
            </a:r>
            <a:r>
              <a:rPr lang="en-US" sz="1800" i="1" dirty="0"/>
              <a:t>, and </a:t>
            </a:r>
            <a:r>
              <a:rPr lang="en-US" sz="1800" i="1" dirty="0">
                <a:solidFill>
                  <a:srgbClr val="FF0000"/>
                </a:solidFill>
              </a:rPr>
              <a:t>technologies</a:t>
            </a:r>
            <a:r>
              <a:rPr lang="en-US" sz="1800" i="1" dirty="0"/>
              <a:t> that can be used to protect the cyberspace environment and organization and users’ assets. </a:t>
            </a:r>
          </a:p>
          <a:p>
            <a:pPr marL="0" indent="0">
              <a:buNone/>
            </a:pPr>
            <a:r>
              <a:rPr lang="en-US" sz="1800" i="1" dirty="0">
                <a:solidFill>
                  <a:srgbClr val="FF0000"/>
                </a:solidFill>
              </a:rPr>
              <a:t>Organization and users’ assets</a:t>
            </a:r>
            <a:r>
              <a:rPr lang="en-US" sz="1800" i="1" dirty="0"/>
              <a:t> include connected computing devices, personnel, infrastructure, applications, services, telecommunications systems, and the totality of transmitted and/or stored information in the cyberspace environment. </a:t>
            </a:r>
          </a:p>
          <a:p>
            <a:pPr marL="0" indent="0">
              <a:buNone/>
            </a:pPr>
            <a:r>
              <a:rPr lang="en-US" sz="1800" i="1" dirty="0">
                <a:solidFill>
                  <a:srgbClr val="FF0000"/>
                </a:solidFill>
              </a:rPr>
              <a:t>Cybersecurity strives </a:t>
            </a:r>
            <a:r>
              <a:rPr lang="en-US" sz="1800" i="1" dirty="0"/>
              <a:t>to ensure the attainment and maintenance of the security properties of the organization and users’ assets against relevant security risks in the cyberspace environment. The general security objectives comprise the following: </a:t>
            </a:r>
            <a:r>
              <a:rPr lang="en-US" sz="1800" i="1" dirty="0">
                <a:solidFill>
                  <a:srgbClr val="FF0000"/>
                </a:solidFill>
              </a:rPr>
              <a:t>availability</a:t>
            </a:r>
            <a:r>
              <a:rPr lang="en-US" sz="1800" i="1" dirty="0"/>
              <a:t>; </a:t>
            </a:r>
            <a:r>
              <a:rPr lang="en-US" sz="1800" i="1" dirty="0">
                <a:solidFill>
                  <a:srgbClr val="FF0000"/>
                </a:solidFill>
              </a:rPr>
              <a:t>integrity</a:t>
            </a:r>
            <a:r>
              <a:rPr lang="en-US" sz="1800" i="1" dirty="0"/>
              <a:t>, which may include </a:t>
            </a:r>
            <a:r>
              <a:rPr lang="en-US" sz="1800" i="1" dirty="0">
                <a:solidFill>
                  <a:srgbClr val="FF0000"/>
                </a:solidFill>
              </a:rPr>
              <a:t>data authenticity</a:t>
            </a:r>
            <a:r>
              <a:rPr lang="en-US" sz="1800" i="1" dirty="0"/>
              <a:t>, and </a:t>
            </a:r>
            <a:r>
              <a:rPr lang="en-US" sz="1800" i="1" dirty="0">
                <a:solidFill>
                  <a:srgbClr val="FF0000"/>
                </a:solidFill>
              </a:rPr>
              <a:t>confidentiality</a:t>
            </a:r>
          </a:p>
          <a:p>
            <a:pPr marL="0" indent="0">
              <a:buNone/>
            </a:pPr>
            <a:endParaRPr lang="en-US" sz="1200" dirty="0"/>
          </a:p>
        </p:txBody>
      </p:sp>
      <p:sp>
        <p:nvSpPr>
          <p:cNvPr id="5" name="Content Placeholder 2">
            <a:extLst>
              <a:ext uri="{FF2B5EF4-FFF2-40B4-BE49-F238E27FC236}">
                <a16:creationId xmlns:a16="http://schemas.microsoft.com/office/drawing/2014/main" id="{DF0CEF6D-8C99-F034-D28A-5180A35EE9EA}"/>
              </a:ext>
            </a:extLst>
          </p:cNvPr>
          <p:cNvSpPr txBox="1">
            <a:spLocks/>
          </p:cNvSpPr>
          <p:nvPr/>
        </p:nvSpPr>
        <p:spPr bwMode="auto">
          <a:xfrm>
            <a:off x="786606" y="1700809"/>
            <a:ext cx="7570787"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andara" pitchFamily="-1" charset="0"/>
              <a:buNone/>
            </a:pPr>
            <a:r>
              <a:rPr lang="en-US" sz="2400" b="1" dirty="0">
                <a:solidFill>
                  <a:srgbClr val="FF0000"/>
                </a:solidFill>
              </a:rPr>
              <a:t>What is Cybersecurity?</a:t>
            </a:r>
            <a:endParaRPr lang="en-US" sz="1200" dirty="0">
              <a:solidFill>
                <a:srgbClr val="FF0000"/>
              </a:solidFill>
            </a:endParaRPr>
          </a:p>
        </p:txBody>
      </p:sp>
    </p:spTree>
    <p:extLst>
      <p:ext uri="{BB962C8B-B14F-4D97-AF65-F5344CB8AC3E}">
        <p14:creationId xmlns:p14="http://schemas.microsoft.com/office/powerpoint/2010/main" val="269637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37DAB6-4E9B-1B49-A26C-EBAA8F51A484}"/>
              </a:ext>
            </a:extLst>
          </p:cNvPr>
          <p:cNvSpPr>
            <a:spLocks noGrp="1"/>
          </p:cNvSpPr>
          <p:nvPr>
            <p:ph type="ftr" sz="quarter" idx="11"/>
          </p:nvPr>
        </p:nvSpPr>
        <p:spPr>
          <a:xfrm>
            <a:off x="371474" y="6356350"/>
            <a:ext cx="8665022" cy="501650"/>
          </a:xfrm>
        </p:spPr>
        <p:txBody>
          <a:bodyPr/>
          <a:lstStyle/>
          <a:p>
            <a:pPr>
              <a:defRPr/>
            </a:pPr>
            <a:r>
              <a:rPr lang="en-US" dirty="0"/>
              <a:t>Mayer, R.; Davis, J.; and </a:t>
            </a:r>
            <a:r>
              <a:rPr lang="en-US" dirty="0" err="1"/>
              <a:t>Schoorman</a:t>
            </a:r>
            <a:r>
              <a:rPr lang="en-US" dirty="0"/>
              <a:t>, D. An Integrative Model of Organizational Trust. Academy of Management Review, July 1995.</a:t>
            </a:r>
          </a:p>
        </p:txBody>
      </p:sp>
      <p:pic>
        <p:nvPicPr>
          <p:cNvPr id="6" name="Picture 5">
            <a:extLst>
              <a:ext uri="{FF2B5EF4-FFF2-40B4-BE49-F238E27FC236}">
                <a16:creationId xmlns:a16="http://schemas.microsoft.com/office/drawing/2014/main" id="{7375F9FA-12E9-A543-89ED-FFCA8F6F25C7}"/>
              </a:ext>
            </a:extLst>
          </p:cNvPr>
          <p:cNvPicPr>
            <a:picLocks noChangeAspect="1"/>
          </p:cNvPicPr>
          <p:nvPr/>
        </p:nvPicPr>
        <p:blipFill rotWithShape="1">
          <a:blip r:embed="rId3"/>
          <a:srcRect t="24801" b="32150"/>
          <a:stretch/>
        </p:blipFill>
        <p:spPr>
          <a:xfrm>
            <a:off x="3203848" y="3002055"/>
            <a:ext cx="6008596" cy="3347448"/>
          </a:xfrm>
          <a:prstGeom prst="rect">
            <a:avLst/>
          </a:prstGeom>
        </p:spPr>
      </p:pic>
      <p:sp>
        <p:nvSpPr>
          <p:cNvPr id="3" name="Content Placeholder 2">
            <a:extLst>
              <a:ext uri="{FF2B5EF4-FFF2-40B4-BE49-F238E27FC236}">
                <a16:creationId xmlns:a16="http://schemas.microsoft.com/office/drawing/2014/main" id="{3B98B337-3DC8-B536-9D57-BA87C0C08586}"/>
              </a:ext>
            </a:extLst>
          </p:cNvPr>
          <p:cNvSpPr txBox="1">
            <a:spLocks/>
          </p:cNvSpPr>
          <p:nvPr/>
        </p:nvSpPr>
        <p:spPr>
          <a:xfrm>
            <a:off x="359532" y="508497"/>
            <a:ext cx="8424936" cy="4594225"/>
          </a:xfrm>
          <a:prstGeom prst="rect">
            <a:avLst/>
          </a:prstGeom>
        </p:spPr>
        <p:txBody>
          <a:bodyPr>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2000" b="1" dirty="0">
                <a:solidFill>
                  <a:schemeClr val="tx1"/>
                </a:solidFill>
                <a:ea typeface="ＭＳ Ｐゴシック" charset="-128"/>
                <a:cs typeface="ＭＳ Ｐゴシック" charset="-128"/>
              </a:rPr>
              <a:t>Ability</a:t>
            </a:r>
            <a:r>
              <a:rPr lang="en-US" sz="2000" dirty="0">
                <a:solidFill>
                  <a:schemeClr val="tx1"/>
                </a:solidFill>
                <a:ea typeface="ＭＳ Ｐゴシック" charset="-128"/>
                <a:cs typeface="ＭＳ Ｐゴシック" charset="-128"/>
              </a:rPr>
              <a:t>: relates to the potential ability of the evaluated entity to do a given task or be entrusted with given information.</a:t>
            </a:r>
          </a:p>
          <a:p>
            <a:pPr>
              <a:spcBef>
                <a:spcPts val="600"/>
              </a:spcBef>
            </a:pPr>
            <a:r>
              <a:rPr lang="en-US" sz="2000" b="1" dirty="0">
                <a:solidFill>
                  <a:schemeClr val="tx1"/>
                </a:solidFill>
                <a:ea typeface="ＭＳ Ｐゴシック" charset="-128"/>
                <a:cs typeface="ＭＳ Ｐゴシック" charset="-128"/>
              </a:rPr>
              <a:t>Benevolence</a:t>
            </a:r>
            <a:r>
              <a:rPr lang="en-US" sz="2000" dirty="0">
                <a:solidFill>
                  <a:schemeClr val="tx1"/>
                </a:solidFill>
                <a:ea typeface="ＭＳ Ｐゴシック" charset="-128"/>
                <a:cs typeface="ＭＳ Ｐゴシック" charset="-128"/>
              </a:rPr>
              <a:t>: trustworthy party has a genuine intention of goodwill towards the trusting party</a:t>
            </a:r>
          </a:p>
          <a:p>
            <a:pPr>
              <a:spcBef>
                <a:spcPts val="600"/>
              </a:spcBef>
            </a:pPr>
            <a:r>
              <a:rPr lang="en-US" sz="2000" b="1" dirty="0">
                <a:solidFill>
                  <a:schemeClr val="tx1"/>
                </a:solidFill>
                <a:ea typeface="ＭＳ Ｐゴシック" charset="-128"/>
                <a:cs typeface="ＭＳ Ｐゴシック" charset="-128"/>
              </a:rPr>
              <a:t>Integrity</a:t>
            </a:r>
            <a:r>
              <a:rPr lang="en-US" sz="2000" dirty="0">
                <a:solidFill>
                  <a:schemeClr val="tx1"/>
                </a:solidFill>
                <a:ea typeface="ＭＳ Ｐゴシック" charset="-128"/>
                <a:cs typeface="ＭＳ Ｐゴシック" charset="-128"/>
              </a:rPr>
              <a:t>:  It means that the trusting party (the </a:t>
            </a:r>
            <a:r>
              <a:rPr lang="en-US" sz="2000" dirty="0" err="1">
                <a:solidFill>
                  <a:schemeClr val="tx1"/>
                </a:solidFill>
                <a:ea typeface="ＭＳ Ｐゴシック" charset="-128"/>
                <a:cs typeface="ＭＳ Ｐゴシック" charset="-128"/>
              </a:rPr>
              <a:t>truster</a:t>
            </a:r>
            <a:r>
              <a:rPr lang="en-US" sz="2000" dirty="0">
                <a:solidFill>
                  <a:schemeClr val="tx1"/>
                </a:solidFill>
                <a:ea typeface="ＭＳ Ｐゴシック" charset="-128"/>
                <a:cs typeface="ＭＳ Ｐゴシック" charset="-128"/>
              </a:rPr>
              <a:t>) believes the other party (the trustee) follows a set of principles that the trusting party finds acceptable.</a:t>
            </a:r>
            <a:endParaRPr lang="en-US" sz="2000" dirty="0"/>
          </a:p>
        </p:txBody>
      </p:sp>
      <p:sp>
        <p:nvSpPr>
          <p:cNvPr id="5" name="Content Placeholder 2">
            <a:extLst>
              <a:ext uri="{FF2B5EF4-FFF2-40B4-BE49-F238E27FC236}">
                <a16:creationId xmlns:a16="http://schemas.microsoft.com/office/drawing/2014/main" id="{B5715AB6-3DFA-C489-EB3E-A3CE202913A6}"/>
              </a:ext>
            </a:extLst>
          </p:cNvPr>
          <p:cNvSpPr txBox="1">
            <a:spLocks/>
          </p:cNvSpPr>
          <p:nvPr/>
        </p:nvSpPr>
        <p:spPr>
          <a:xfrm>
            <a:off x="298268" y="3068960"/>
            <a:ext cx="3337628" cy="4594225"/>
          </a:xfrm>
          <a:prstGeom prst="rect">
            <a:avLst/>
          </a:prstGeom>
        </p:spPr>
        <p:txBody>
          <a:bodyPr>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sz="1800" dirty="0">
                <a:solidFill>
                  <a:schemeClr val="tx1"/>
                </a:solidFill>
                <a:ea typeface="ＭＳ Ｐゴシック" charset="-128"/>
                <a:cs typeface="ＭＳ Ｐゴシック" charset="-128"/>
              </a:rPr>
              <a:t>The goal of model is, what course of action should trusting party take based on level of trust, and perceived risk.</a:t>
            </a:r>
          </a:p>
          <a:p>
            <a:pPr lvl="1"/>
            <a:r>
              <a:rPr lang="en-US" sz="1600" dirty="0">
                <a:solidFill>
                  <a:schemeClr val="tx1"/>
                </a:solidFill>
                <a:ea typeface="ＭＳ Ｐゴシック" charset="-128"/>
              </a:rPr>
              <a:t>Rely on trusted party to perform some actions.</a:t>
            </a:r>
          </a:p>
          <a:p>
            <a:pPr lvl="1"/>
            <a:r>
              <a:rPr lang="en-US" sz="1600" dirty="0">
                <a:solidFill>
                  <a:schemeClr val="tx1"/>
                </a:solidFill>
                <a:ea typeface="ＭＳ Ｐゴシック" charset="-128"/>
              </a:rPr>
              <a:t>The disclosure of information to the trusted party with the expectation that the information will be protected.</a:t>
            </a:r>
            <a:endParaRPr lang="en-US" sz="1600" dirty="0"/>
          </a:p>
        </p:txBody>
      </p:sp>
    </p:spTree>
    <p:extLst>
      <p:ext uri="{BB962C8B-B14F-4D97-AF65-F5344CB8AC3E}">
        <p14:creationId xmlns:p14="http://schemas.microsoft.com/office/powerpoint/2010/main" val="1465013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3" name="Content Placeholder 2">
            <a:extLst>
              <a:ext uri="{FF2B5EF4-FFF2-40B4-BE49-F238E27FC236}">
                <a16:creationId xmlns:a16="http://schemas.microsoft.com/office/drawing/2014/main" id="{5F6D21BB-26E8-D442-8F34-F7D91DCAEF95}"/>
              </a:ext>
            </a:extLst>
          </p:cNvPr>
          <p:cNvSpPr>
            <a:spLocks noGrp="1"/>
          </p:cNvSpPr>
          <p:nvPr>
            <p:ph idx="1"/>
          </p:nvPr>
        </p:nvSpPr>
        <p:spPr>
          <a:xfrm>
            <a:off x="395536" y="1762125"/>
            <a:ext cx="8784976" cy="4594225"/>
          </a:xfrm>
        </p:spPr>
        <p:txBody>
          <a:bodyPr>
            <a:noAutofit/>
          </a:bodyPr>
          <a:lstStyle/>
          <a:p>
            <a:pPr marL="0" indent="0">
              <a:spcBef>
                <a:spcPts val="600"/>
              </a:spcBef>
              <a:buNone/>
            </a:pPr>
            <a:r>
              <a:rPr lang="en-US" sz="2000" b="1" dirty="0">
                <a:solidFill>
                  <a:schemeClr val="tx1"/>
                </a:solidFill>
                <a:ea typeface="ＭＳ Ｐゴシック" charset="-128"/>
                <a:cs typeface="ＭＳ Ｐゴシック" charset="-128"/>
              </a:rPr>
              <a:t>The Trust Model and Information Security</a:t>
            </a:r>
            <a:r>
              <a:rPr lang="en-US" sz="2000" dirty="0">
                <a:solidFill>
                  <a:schemeClr val="tx1"/>
                </a:solidFill>
                <a:ea typeface="ＭＳ Ｐゴシック" charset="-128"/>
                <a:cs typeface="ＭＳ Ｐゴシック" charset="-128"/>
              </a:rPr>
              <a:t>: an entity is said to trust a second entity when the first entity assumes that the second entity will behave exactly as the first entity expects.  Entity might be hardware component, software module.</a:t>
            </a:r>
          </a:p>
          <a:p>
            <a:pPr marL="0" indent="0">
              <a:spcBef>
                <a:spcPts val="600"/>
              </a:spcBef>
              <a:buNone/>
            </a:pPr>
            <a:endParaRPr lang="en-US" sz="2000" dirty="0">
              <a:solidFill>
                <a:schemeClr val="tx1"/>
              </a:solidFill>
              <a:ea typeface="ＭＳ Ｐゴシック" charset="-128"/>
            </a:endParaRPr>
          </a:p>
          <a:p>
            <a:pPr>
              <a:spcBef>
                <a:spcPts val="600"/>
              </a:spcBef>
            </a:pPr>
            <a:r>
              <a:rPr lang="en-US" sz="2000" dirty="0"/>
              <a:t>Trustworthiness of an Individual</a:t>
            </a:r>
          </a:p>
          <a:p>
            <a:pPr lvl="1"/>
            <a:r>
              <a:rPr lang="en-US" sz="2000" dirty="0"/>
              <a:t>Internal users</a:t>
            </a:r>
          </a:p>
          <a:p>
            <a:pPr lvl="1"/>
            <a:r>
              <a:rPr lang="en-US" sz="2000" dirty="0"/>
              <a:t>External users</a:t>
            </a:r>
          </a:p>
          <a:p>
            <a:pPr>
              <a:spcBef>
                <a:spcPts val="600"/>
              </a:spcBef>
            </a:pPr>
            <a:r>
              <a:rPr lang="en-US" sz="2000" dirty="0"/>
              <a:t>Trustworthiness of an Organization</a:t>
            </a:r>
          </a:p>
          <a:p>
            <a:pPr>
              <a:spcBef>
                <a:spcPts val="600"/>
              </a:spcBef>
            </a:pPr>
            <a:r>
              <a:rPr lang="en-US" sz="2000" dirty="0">
                <a:solidFill>
                  <a:schemeClr val="tx1"/>
                </a:solidFill>
                <a:ea typeface="ＭＳ Ｐゴシック" charset="-128"/>
                <a:cs typeface="ＭＳ Ｐゴシック" charset="-128"/>
              </a:rPr>
              <a:t>Trustworthiness of an Information systems</a:t>
            </a:r>
            <a:endParaRPr lang="en-US" sz="2000" dirty="0"/>
          </a:p>
          <a:p>
            <a:pPr lvl="1"/>
            <a:r>
              <a:rPr lang="en-US" sz="2000" dirty="0">
                <a:solidFill>
                  <a:schemeClr val="tx1"/>
                </a:solidFill>
                <a:ea typeface="ＭＳ Ｐゴシック" charset="-128"/>
                <a:cs typeface="ＭＳ Ｐゴシック" charset="-128"/>
              </a:rPr>
              <a:t>Security functionality: security features (cryptographic algorithms)</a:t>
            </a:r>
          </a:p>
          <a:p>
            <a:pPr lvl="1"/>
            <a:r>
              <a:rPr lang="en-US" sz="2000" dirty="0">
                <a:solidFill>
                  <a:schemeClr val="tx1"/>
                </a:solidFill>
                <a:ea typeface="ＭＳ Ｐゴシック" charset="-128"/>
                <a:cs typeface="ＭＳ Ｐゴシック" charset="-128"/>
              </a:rPr>
              <a:t>Security assurance: audits.</a:t>
            </a:r>
          </a:p>
          <a:p>
            <a:pPr marL="0" indent="0">
              <a:spcBef>
                <a:spcPts val="600"/>
              </a:spcBef>
              <a:buNone/>
            </a:pPr>
            <a:endParaRPr lang="en-US" sz="2000" dirty="0"/>
          </a:p>
        </p:txBody>
      </p:sp>
    </p:spTree>
    <p:extLst>
      <p:ext uri="{BB962C8B-B14F-4D97-AF65-F5344CB8AC3E}">
        <p14:creationId xmlns:p14="http://schemas.microsoft.com/office/powerpoint/2010/main" val="497959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3" name="Content Placeholder 2">
            <a:extLst>
              <a:ext uri="{FF2B5EF4-FFF2-40B4-BE49-F238E27FC236}">
                <a16:creationId xmlns:a16="http://schemas.microsoft.com/office/drawing/2014/main" id="{5F6D21BB-26E8-D442-8F34-F7D91DCAEF95}"/>
              </a:ext>
            </a:extLst>
          </p:cNvPr>
          <p:cNvSpPr>
            <a:spLocks noGrp="1"/>
          </p:cNvSpPr>
          <p:nvPr>
            <p:ph idx="1"/>
          </p:nvPr>
        </p:nvSpPr>
        <p:spPr>
          <a:xfrm>
            <a:off x="395536" y="1762125"/>
            <a:ext cx="8784976" cy="4594225"/>
          </a:xfrm>
        </p:spPr>
        <p:txBody>
          <a:bodyPr>
            <a:noAutofit/>
          </a:bodyPr>
          <a:lstStyle/>
          <a:p>
            <a:pPr marL="0" indent="0">
              <a:spcBef>
                <a:spcPts val="600"/>
              </a:spcBef>
              <a:buNone/>
            </a:pPr>
            <a:r>
              <a:rPr lang="en-US" sz="2000" b="1" dirty="0"/>
              <a:t>Trustworthiness of an Individual</a:t>
            </a:r>
          </a:p>
          <a:p>
            <a:pPr>
              <a:spcBef>
                <a:spcPts val="600"/>
              </a:spcBef>
            </a:pPr>
            <a:r>
              <a:rPr lang="en-US" sz="2000" b="1" dirty="0"/>
              <a:t>Internal users</a:t>
            </a:r>
          </a:p>
          <a:p>
            <a:pPr lvl="1"/>
            <a:r>
              <a:rPr lang="en-US" sz="2000" b="1" dirty="0"/>
              <a:t>Human resource security: </a:t>
            </a:r>
            <a:r>
              <a:rPr lang="en-US" sz="2000" dirty="0"/>
              <a:t>Sound security practice dictates that information security requirements be embedded into each stage of the employment life cycle</a:t>
            </a:r>
          </a:p>
          <a:p>
            <a:pPr lvl="1"/>
            <a:r>
              <a:rPr lang="en-US" sz="2000" b="1" dirty="0"/>
              <a:t>Security awareness and training: </a:t>
            </a:r>
            <a:r>
              <a:rPr lang="en-US" sz="2000" dirty="0"/>
              <a:t>disseminating security information to </a:t>
            </a:r>
          </a:p>
          <a:p>
            <a:r>
              <a:rPr lang="en-US" sz="2000" b="1" dirty="0"/>
              <a:t>External users: </a:t>
            </a:r>
            <a:r>
              <a:rPr lang="en-US" sz="2000" dirty="0"/>
              <a:t>perceived trustworthiness and the </a:t>
            </a:r>
            <a:r>
              <a:rPr lang="en-US" sz="2000" dirty="0" err="1"/>
              <a:t>truster’s</a:t>
            </a:r>
            <a:r>
              <a:rPr lang="en-US" sz="2000" dirty="0"/>
              <a:t> propensity, as discussed in last slide determine the level of trust.</a:t>
            </a:r>
          </a:p>
          <a:p>
            <a:endParaRPr lang="en-US" sz="2000" dirty="0"/>
          </a:p>
        </p:txBody>
      </p:sp>
    </p:spTree>
    <p:extLst>
      <p:ext uri="{BB962C8B-B14F-4D97-AF65-F5344CB8AC3E}">
        <p14:creationId xmlns:p14="http://schemas.microsoft.com/office/powerpoint/2010/main" val="366610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4" name="Content Placeholder 2">
            <a:extLst>
              <a:ext uri="{FF2B5EF4-FFF2-40B4-BE49-F238E27FC236}">
                <a16:creationId xmlns:a16="http://schemas.microsoft.com/office/drawing/2014/main" id="{F5905943-A120-3322-51EC-1C17254B5DCB}"/>
              </a:ext>
            </a:extLst>
          </p:cNvPr>
          <p:cNvSpPr txBox="1">
            <a:spLocks/>
          </p:cNvSpPr>
          <p:nvPr/>
        </p:nvSpPr>
        <p:spPr bwMode="auto">
          <a:xfrm>
            <a:off x="251520" y="1916832"/>
            <a:ext cx="8568952" cy="459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Trustworthiness of an Organization</a:t>
            </a:r>
            <a:endParaRPr lang="en-US" sz="2000" b="1" dirty="0">
              <a:solidFill>
                <a:schemeClr val="tx1"/>
              </a:solidFill>
              <a:ea typeface="ＭＳ Ｐゴシック" charset="-128"/>
              <a:cs typeface="ＭＳ Ｐゴシック" charset="-128"/>
            </a:endParaRPr>
          </a:p>
          <a:p>
            <a:r>
              <a:rPr lang="en-US" sz="2000" dirty="0">
                <a:solidFill>
                  <a:schemeClr val="tx1"/>
                </a:solidFill>
                <a:ea typeface="ＭＳ Ｐゴシック" charset="-128"/>
                <a:cs typeface="ＭＳ Ｐゴシック" charset="-128"/>
              </a:rPr>
              <a:t>Most organizations rely on information system service and information provided by external organizations, as well as partnerships to accomplish missions and business functions </a:t>
            </a:r>
          </a:p>
          <a:p>
            <a:pPr lvl="1"/>
            <a:r>
              <a:rPr lang="en-US" sz="2000" dirty="0">
                <a:solidFill>
                  <a:schemeClr val="tx1"/>
                </a:solidFill>
                <a:ea typeface="ＭＳ Ｐゴシック" charset="-128"/>
                <a:cs typeface="ＭＳ Ｐゴシック" charset="-128"/>
              </a:rPr>
              <a:t>Example: cloud service providers</a:t>
            </a:r>
          </a:p>
          <a:p>
            <a:r>
              <a:rPr lang="en-US" sz="2000" dirty="0">
                <a:solidFill>
                  <a:schemeClr val="tx1"/>
                </a:solidFill>
                <a:ea typeface="ＭＳ Ｐゴシック" charset="-128"/>
                <a:cs typeface="ＭＳ Ｐゴシック" charset="-128"/>
              </a:rPr>
              <a:t>To manage risk to the organization, it must establish trust relationships with these external organizations</a:t>
            </a:r>
          </a:p>
          <a:p>
            <a:pPr lvl="1"/>
            <a:r>
              <a:rPr lang="en-US" sz="2000" dirty="0">
                <a:solidFill>
                  <a:schemeClr val="tx1"/>
                </a:solidFill>
                <a:ea typeface="ＭＳ Ｐゴシック" charset="-128"/>
                <a:cs typeface="ＭＳ Ｐゴシック" charset="-128"/>
              </a:rPr>
              <a:t>Such trust relationships can be: </a:t>
            </a:r>
            <a:r>
              <a:rPr lang="en-US" sz="2000" dirty="0">
                <a:solidFill>
                  <a:schemeClr val="tx1"/>
                </a:solidFill>
              </a:rPr>
              <a:t>documenting the trust-related information in contracts, service-level agreements, statements of work.</a:t>
            </a:r>
          </a:p>
        </p:txBody>
      </p:sp>
    </p:spTree>
    <p:extLst>
      <p:ext uri="{BB962C8B-B14F-4D97-AF65-F5344CB8AC3E}">
        <p14:creationId xmlns:p14="http://schemas.microsoft.com/office/powerpoint/2010/main" val="2551165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44F0-A9CC-2F44-9A01-63F6F0A76C25}"/>
              </a:ext>
            </a:extLst>
          </p:cNvPr>
          <p:cNvSpPr>
            <a:spLocks noGrp="1"/>
          </p:cNvSpPr>
          <p:nvPr>
            <p:ph type="title"/>
          </p:nvPr>
        </p:nvSpPr>
        <p:spPr/>
        <p:txBody>
          <a:bodyPr/>
          <a:lstStyle/>
          <a:p>
            <a:r>
              <a:rPr lang="en-US" dirty="0"/>
              <a:t>Trust Model</a:t>
            </a:r>
          </a:p>
        </p:txBody>
      </p:sp>
      <p:sp>
        <p:nvSpPr>
          <p:cNvPr id="4" name="Content Placeholder 2">
            <a:extLst>
              <a:ext uri="{FF2B5EF4-FFF2-40B4-BE49-F238E27FC236}">
                <a16:creationId xmlns:a16="http://schemas.microsoft.com/office/drawing/2014/main" id="{F5905943-A120-3322-51EC-1C17254B5DCB}"/>
              </a:ext>
            </a:extLst>
          </p:cNvPr>
          <p:cNvSpPr txBox="1">
            <a:spLocks/>
          </p:cNvSpPr>
          <p:nvPr/>
        </p:nvSpPr>
        <p:spPr bwMode="auto">
          <a:xfrm>
            <a:off x="179512" y="1700808"/>
            <a:ext cx="8712968" cy="4594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solidFill>
                  <a:schemeClr val="tx1"/>
                </a:solidFill>
                <a:ea typeface="ＭＳ Ｐゴシック" charset="-128"/>
                <a:cs typeface="ＭＳ Ｐゴシック" charset="-128"/>
              </a:rPr>
              <a:t>Trustworthiness of an Information systems</a:t>
            </a:r>
          </a:p>
          <a:p>
            <a:r>
              <a:rPr lang="en-US" sz="2000" dirty="0">
                <a:solidFill>
                  <a:schemeClr val="tx1"/>
                </a:solidFill>
                <a:ea typeface="ＭＳ Ｐゴシック" charset="-128"/>
                <a:cs typeface="ＭＳ Ｐゴシック" charset="-128"/>
              </a:rPr>
              <a:t>The degree to which information systems (including the information technology products from which the systems are built) can be expected to preserve the confidentiality, integrity, and availability of the information being processed, stored, or transmitted by the systems across the full range of threats.</a:t>
            </a:r>
          </a:p>
          <a:p>
            <a:r>
              <a:rPr lang="en-US" sz="2000" dirty="0">
                <a:solidFill>
                  <a:schemeClr val="tx1"/>
                </a:solidFill>
                <a:ea typeface="ＭＳ Ｐゴシック" charset="-128"/>
                <a:cs typeface="ＭＳ Ｐゴシック" charset="-128"/>
              </a:rPr>
              <a:t>Two factors affecting the trustworthiness of information systems are: </a:t>
            </a:r>
          </a:p>
          <a:p>
            <a:pPr lvl="1"/>
            <a:r>
              <a:rPr lang="en-US" sz="2000" b="1" dirty="0">
                <a:solidFill>
                  <a:schemeClr val="tx1"/>
                </a:solidFill>
                <a:ea typeface="ＭＳ Ｐゴシック" charset="-128"/>
                <a:cs typeface="ＭＳ Ｐゴシック" charset="-128"/>
              </a:rPr>
              <a:t>Security functionality</a:t>
            </a:r>
            <a:r>
              <a:rPr lang="en-US" sz="2000" dirty="0">
                <a:solidFill>
                  <a:schemeClr val="tx1"/>
                </a:solidFill>
                <a:ea typeface="ＭＳ Ｐゴシック" charset="-128"/>
                <a:cs typeface="ＭＳ Ｐゴシック" charset="-128"/>
              </a:rPr>
              <a:t>: The security features/functions employed within the system.</a:t>
            </a:r>
          </a:p>
          <a:p>
            <a:pPr lvl="1"/>
            <a:r>
              <a:rPr lang="en-US" sz="2000" b="1" dirty="0">
                <a:solidFill>
                  <a:schemeClr val="tx1"/>
                </a:solidFill>
                <a:ea typeface="ＭＳ Ｐゴシック" charset="-128"/>
                <a:cs typeface="ＭＳ Ｐゴシック" charset="-128"/>
              </a:rPr>
              <a:t>Security assurance</a:t>
            </a:r>
            <a:r>
              <a:rPr lang="en-US" sz="2000" dirty="0">
                <a:solidFill>
                  <a:schemeClr val="tx1"/>
                </a:solidFill>
                <a:ea typeface="ＭＳ Ｐゴシック" charset="-128"/>
                <a:cs typeface="ＭＳ Ｐゴシック" charset="-128"/>
              </a:rPr>
              <a:t>: Confidence in the effectiveness of security features and it is established with security management techniques like regular audits.</a:t>
            </a:r>
          </a:p>
          <a:p>
            <a:endParaRPr lang="en-US" sz="2000" dirty="0">
              <a:solidFill>
                <a:schemeClr val="tx1"/>
              </a:solidFill>
              <a:ea typeface="ＭＳ Ｐゴシック" charset="-128"/>
              <a:cs typeface="ＭＳ Ｐゴシック" charset="-128"/>
            </a:endParaRPr>
          </a:p>
          <a:p>
            <a:endParaRPr lang="en-US" sz="2000" dirty="0">
              <a:solidFill>
                <a:schemeClr val="tx1"/>
              </a:solidFill>
              <a:ea typeface="ＭＳ Ｐゴシック" charset="-128"/>
              <a:cs typeface="ＭＳ Ｐゴシック" charset="-128"/>
            </a:endParaRPr>
          </a:p>
        </p:txBody>
      </p:sp>
    </p:spTree>
    <p:extLst>
      <p:ext uri="{BB962C8B-B14F-4D97-AF65-F5344CB8AC3E}">
        <p14:creationId xmlns:p14="http://schemas.microsoft.com/office/powerpoint/2010/main" val="3305556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A35F-5743-1744-B7E8-EFBA2CCA5AD2}"/>
              </a:ext>
            </a:extLst>
          </p:cNvPr>
          <p:cNvSpPr>
            <a:spLocks noGrp="1"/>
          </p:cNvSpPr>
          <p:nvPr>
            <p:ph type="title"/>
          </p:nvPr>
        </p:nvSpPr>
        <p:spPr/>
        <p:txBody>
          <a:bodyPr/>
          <a:lstStyle/>
          <a:p>
            <a:r>
              <a:rPr lang="en-US" dirty="0"/>
              <a:t>Establishing Trust Relationships</a:t>
            </a:r>
          </a:p>
        </p:txBody>
      </p:sp>
      <p:graphicFrame>
        <p:nvGraphicFramePr>
          <p:cNvPr id="5" name="Content Placeholder 4">
            <a:extLst>
              <a:ext uri="{FF2B5EF4-FFF2-40B4-BE49-F238E27FC236}">
                <a16:creationId xmlns:a16="http://schemas.microsoft.com/office/drawing/2014/main" id="{A44E16A3-5C7E-1A47-9B34-5A9D149F8B3C}"/>
              </a:ext>
            </a:extLst>
          </p:cNvPr>
          <p:cNvGraphicFramePr>
            <a:graphicFrameLocks noGrp="1"/>
          </p:cNvGraphicFramePr>
          <p:nvPr>
            <p:ph idx="1"/>
            <p:extLst>
              <p:ext uri="{D42A27DB-BD31-4B8C-83A1-F6EECF244321}">
                <p14:modId xmlns:p14="http://schemas.microsoft.com/office/powerpoint/2010/main" val="3061834734"/>
              </p:ext>
            </p:extLst>
          </p:nvPr>
        </p:nvGraphicFramePr>
        <p:xfrm>
          <a:off x="323528" y="1452563"/>
          <a:ext cx="8640959" cy="5365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61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2B27-98F0-C94E-93C1-9EF68F3F22AA}"/>
              </a:ext>
            </a:extLst>
          </p:cNvPr>
          <p:cNvSpPr>
            <a:spLocks noGrp="1"/>
          </p:cNvSpPr>
          <p:nvPr>
            <p:ph type="title"/>
          </p:nvPr>
        </p:nvSpPr>
        <p:spPr/>
        <p:txBody>
          <a:bodyPr/>
          <a:lstStyle/>
          <a:p>
            <a:r>
              <a:rPr lang="en-US" dirty="0"/>
              <a:t>Cybersecurity </a:t>
            </a:r>
          </a:p>
        </p:txBody>
      </p:sp>
      <p:sp>
        <p:nvSpPr>
          <p:cNvPr id="3" name="Text Placeholder 2">
            <a:extLst>
              <a:ext uri="{FF2B5EF4-FFF2-40B4-BE49-F238E27FC236}">
                <a16:creationId xmlns:a16="http://schemas.microsoft.com/office/drawing/2014/main" id="{A74BC5C6-9512-7D42-AF3C-A866D517BB51}"/>
              </a:ext>
            </a:extLst>
          </p:cNvPr>
          <p:cNvSpPr>
            <a:spLocks noGrp="1"/>
          </p:cNvSpPr>
          <p:nvPr>
            <p:ph type="body" idx="1"/>
          </p:nvPr>
        </p:nvSpPr>
        <p:spPr>
          <a:xfrm>
            <a:off x="795659" y="2492896"/>
            <a:ext cx="3566160" cy="639762"/>
          </a:xfrm>
        </p:spPr>
        <p:txBody>
          <a:bodyPr/>
          <a:lstStyle/>
          <a:p>
            <a:r>
              <a:rPr lang="en-US" dirty="0"/>
              <a:t>Information Security</a:t>
            </a:r>
          </a:p>
        </p:txBody>
      </p:sp>
      <p:sp>
        <p:nvSpPr>
          <p:cNvPr id="4" name="Content Placeholder 3">
            <a:extLst>
              <a:ext uri="{FF2B5EF4-FFF2-40B4-BE49-F238E27FC236}">
                <a16:creationId xmlns:a16="http://schemas.microsoft.com/office/drawing/2014/main" id="{990B7C1B-D890-1740-B253-7C3AFA1C0F3E}"/>
              </a:ext>
            </a:extLst>
          </p:cNvPr>
          <p:cNvSpPr>
            <a:spLocks noGrp="1"/>
          </p:cNvSpPr>
          <p:nvPr>
            <p:ph sz="half" idx="2"/>
          </p:nvPr>
        </p:nvSpPr>
        <p:spPr>
          <a:xfrm>
            <a:off x="795658" y="3204375"/>
            <a:ext cx="3704333" cy="3487739"/>
          </a:xfrm>
        </p:spPr>
        <p:txBody>
          <a:bodyPr>
            <a:normAutofit fontScale="92500"/>
          </a:bodyPr>
          <a:lstStyle/>
          <a:p>
            <a:pPr>
              <a:lnSpc>
                <a:spcPct val="110000"/>
              </a:lnSpc>
            </a:pPr>
            <a:r>
              <a:rPr lang="en-US" sz="2100" dirty="0">
                <a:solidFill>
                  <a:schemeClr val="tx1"/>
                </a:solidFill>
                <a:ea typeface="ＭＳ Ｐゴシック" charset="-128"/>
                <a:cs typeface="ＭＳ Ｐゴシック" charset="-128"/>
              </a:rPr>
              <a:t>This term refers to preservation of </a:t>
            </a:r>
            <a:r>
              <a:rPr lang="en-US" sz="2100" dirty="0">
                <a:solidFill>
                  <a:srgbClr val="FF0000"/>
                </a:solidFill>
                <a:ea typeface="ＭＳ Ｐゴシック" charset="-128"/>
                <a:cs typeface="ＭＳ Ｐゴシック" charset="-128"/>
              </a:rPr>
              <a:t>confidentiality, integrity, and availability of information</a:t>
            </a:r>
            <a:r>
              <a:rPr lang="en-US" sz="2100" dirty="0">
                <a:solidFill>
                  <a:schemeClr val="tx1"/>
                </a:solidFill>
                <a:ea typeface="ＭＳ Ｐゴシック" charset="-128"/>
                <a:cs typeface="ＭＳ Ｐゴシック" charset="-128"/>
              </a:rPr>
              <a:t>. In addition, other properties, such as authenticity, accountability, nonrepudiation, and reliability can also be involved.</a:t>
            </a:r>
            <a:endParaRPr lang="en-US" sz="1900" dirty="0"/>
          </a:p>
          <a:p>
            <a:endParaRPr lang="en-US" dirty="0"/>
          </a:p>
        </p:txBody>
      </p:sp>
      <p:sp>
        <p:nvSpPr>
          <p:cNvPr id="5" name="Text Placeholder 4">
            <a:extLst>
              <a:ext uri="{FF2B5EF4-FFF2-40B4-BE49-F238E27FC236}">
                <a16:creationId xmlns:a16="http://schemas.microsoft.com/office/drawing/2014/main" id="{DB509196-F303-0B44-8F4D-110008494F3F}"/>
              </a:ext>
            </a:extLst>
          </p:cNvPr>
          <p:cNvSpPr>
            <a:spLocks noGrp="1"/>
          </p:cNvSpPr>
          <p:nvPr>
            <p:ph type="body" sz="quarter" idx="3"/>
          </p:nvPr>
        </p:nvSpPr>
        <p:spPr>
          <a:xfrm>
            <a:off x="4784467" y="2492896"/>
            <a:ext cx="3566160" cy="639762"/>
          </a:xfrm>
        </p:spPr>
        <p:txBody>
          <a:bodyPr/>
          <a:lstStyle/>
          <a:p>
            <a:r>
              <a:rPr lang="en-US" dirty="0"/>
              <a:t>Network Security</a:t>
            </a:r>
          </a:p>
        </p:txBody>
      </p:sp>
      <p:sp>
        <p:nvSpPr>
          <p:cNvPr id="6" name="Content Placeholder 5">
            <a:extLst>
              <a:ext uri="{FF2B5EF4-FFF2-40B4-BE49-F238E27FC236}">
                <a16:creationId xmlns:a16="http://schemas.microsoft.com/office/drawing/2014/main" id="{302F9C30-4E7B-6F47-BE58-8AE502963624}"/>
              </a:ext>
            </a:extLst>
          </p:cNvPr>
          <p:cNvSpPr>
            <a:spLocks noGrp="1"/>
          </p:cNvSpPr>
          <p:nvPr>
            <p:ph sz="quarter" idx="4"/>
          </p:nvPr>
        </p:nvSpPr>
        <p:spPr>
          <a:xfrm>
            <a:off x="4784467" y="3204375"/>
            <a:ext cx="3566160" cy="3487739"/>
          </a:xfrm>
        </p:spPr>
        <p:txBody>
          <a:bodyPr>
            <a:normAutofit fontScale="92500"/>
          </a:bodyPr>
          <a:lstStyle/>
          <a:p>
            <a:pPr>
              <a:lnSpc>
                <a:spcPct val="110000"/>
              </a:lnSpc>
            </a:pPr>
            <a:r>
              <a:rPr lang="en-US" sz="2100" dirty="0">
                <a:solidFill>
                  <a:schemeClr val="tx1"/>
                </a:solidFill>
                <a:ea typeface="ＭＳ Ｐゴシック" charset="-128"/>
              </a:rPr>
              <a:t>This term refers to </a:t>
            </a:r>
            <a:r>
              <a:rPr lang="en-US" sz="2100" dirty="0">
                <a:solidFill>
                  <a:srgbClr val="FF0000"/>
                </a:solidFill>
                <a:ea typeface="ＭＳ Ｐゴシック" charset="-128"/>
              </a:rPr>
              <a:t>protection of networks and their service </a:t>
            </a:r>
            <a:r>
              <a:rPr lang="en-US" sz="2100" dirty="0">
                <a:solidFill>
                  <a:schemeClr val="tx1"/>
                </a:solidFill>
                <a:ea typeface="ＭＳ Ｐゴシック" charset="-128"/>
              </a:rPr>
              <a:t>from unauthorized modification, destruction, or disclosure, and provision of assurance that the network performs its critical functions correctly and there are no harmful side effects.</a:t>
            </a:r>
          </a:p>
          <a:p>
            <a:endParaRPr lang="en-US" dirty="0"/>
          </a:p>
        </p:txBody>
      </p:sp>
      <p:sp>
        <p:nvSpPr>
          <p:cNvPr id="9" name="Content Placeholder 3">
            <a:extLst>
              <a:ext uri="{FF2B5EF4-FFF2-40B4-BE49-F238E27FC236}">
                <a16:creationId xmlns:a16="http://schemas.microsoft.com/office/drawing/2014/main" id="{FCFC0FB4-A0A3-DC7F-E67A-896C0A815441}"/>
              </a:ext>
            </a:extLst>
          </p:cNvPr>
          <p:cNvSpPr txBox="1">
            <a:spLocks/>
          </p:cNvSpPr>
          <p:nvPr/>
        </p:nvSpPr>
        <p:spPr bwMode="auto">
          <a:xfrm>
            <a:off x="683568" y="2001974"/>
            <a:ext cx="835292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2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0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18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10000"/>
              </a:lnSpc>
              <a:buNone/>
            </a:pPr>
            <a:r>
              <a:rPr lang="en-US" sz="2100" dirty="0">
                <a:solidFill>
                  <a:schemeClr val="tx1"/>
                </a:solidFill>
                <a:ea typeface="ＭＳ Ｐゴシック" charset="-128"/>
                <a:cs typeface="ＭＳ Ｐゴシック" charset="-128"/>
              </a:rPr>
              <a:t>As </a:t>
            </a:r>
            <a:r>
              <a:rPr lang="en-US" sz="2100" dirty="0">
                <a:solidFill>
                  <a:srgbClr val="FF0000"/>
                </a:solidFill>
                <a:ea typeface="ＭＳ Ｐゴシック" charset="-128"/>
                <a:cs typeface="ＭＳ Ｐゴシック" charset="-128"/>
              </a:rPr>
              <a:t>subsets</a:t>
            </a:r>
            <a:r>
              <a:rPr lang="en-US" sz="2100" dirty="0">
                <a:solidFill>
                  <a:schemeClr val="tx1"/>
                </a:solidFill>
                <a:ea typeface="ＭＳ Ｐゴシック" charset="-128"/>
                <a:cs typeface="ＭＳ Ｐゴシック" charset="-128"/>
              </a:rPr>
              <a:t> of cybersecurity, we can define the following:</a:t>
            </a:r>
          </a:p>
          <a:p>
            <a:pPr>
              <a:lnSpc>
                <a:spcPct val="110000"/>
              </a:lnSpc>
            </a:pPr>
            <a:endParaRPr lang="en-US" sz="2100" dirty="0">
              <a:solidFill>
                <a:schemeClr val="tx1"/>
              </a:solidFill>
              <a:ea typeface="ＭＳ Ｐゴシック" charset="-128"/>
              <a:cs typeface="ＭＳ Ｐゴシック" charset="-128"/>
            </a:endParaRPr>
          </a:p>
        </p:txBody>
      </p:sp>
      <p:sp>
        <p:nvSpPr>
          <p:cNvPr id="7" name="Content Placeholder 3">
            <a:extLst>
              <a:ext uri="{FF2B5EF4-FFF2-40B4-BE49-F238E27FC236}">
                <a16:creationId xmlns:a16="http://schemas.microsoft.com/office/drawing/2014/main" id="{04AF9A23-D0E2-BCF3-317D-2222B1B6CEEA}"/>
              </a:ext>
            </a:extLst>
          </p:cNvPr>
          <p:cNvSpPr txBox="1">
            <a:spLocks/>
          </p:cNvSpPr>
          <p:nvPr/>
        </p:nvSpPr>
        <p:spPr bwMode="auto">
          <a:xfrm>
            <a:off x="1043608" y="6172198"/>
            <a:ext cx="7728398" cy="1183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2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0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18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10000"/>
              </a:lnSpc>
              <a:buNone/>
            </a:pPr>
            <a:r>
              <a:rPr lang="en-US" sz="2100" b="1" dirty="0">
                <a:solidFill>
                  <a:srgbClr val="FF0000"/>
                </a:solidFill>
                <a:ea typeface="ＭＳ Ｐゴシック" charset="-128"/>
                <a:cs typeface="ＭＳ Ｐゴシック" charset="-128"/>
              </a:rPr>
              <a:t>Q: What is Information and Network Security?</a:t>
            </a:r>
            <a:endParaRPr lang="en-US" sz="1900" b="1" dirty="0">
              <a:solidFill>
                <a:srgbClr val="FF0000"/>
              </a:solidFill>
            </a:endParaRPr>
          </a:p>
          <a:p>
            <a:endParaRPr lang="en-US" dirty="0"/>
          </a:p>
        </p:txBody>
      </p:sp>
    </p:spTree>
    <p:extLst>
      <p:ext uri="{BB962C8B-B14F-4D97-AF65-F5344CB8AC3E}">
        <p14:creationId xmlns:p14="http://schemas.microsoft.com/office/powerpoint/2010/main" val="203913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heckerboard(across)">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heckerboard(across)">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Security Objectives</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a:xfrm>
            <a:off x="467544" y="1762125"/>
            <a:ext cx="8208912" cy="4289425"/>
          </a:xfrm>
        </p:spPr>
        <p:txBody>
          <a:bodyPr/>
          <a:lstStyle/>
          <a:p>
            <a:r>
              <a:rPr lang="en-US" sz="2400" dirty="0"/>
              <a:t>The cybersecurity definition introduces three key objectives that are at the heart of information and network security: </a:t>
            </a:r>
            <a:r>
              <a:rPr lang="en-US" sz="2400" dirty="0">
                <a:solidFill>
                  <a:srgbClr val="FF0000"/>
                </a:solidFill>
              </a:rPr>
              <a:t>Confidentiality</a:t>
            </a:r>
            <a:r>
              <a:rPr lang="en-US" sz="2400" dirty="0"/>
              <a:t>, </a:t>
            </a:r>
            <a:r>
              <a:rPr lang="en-US" sz="2400" dirty="0">
                <a:solidFill>
                  <a:srgbClr val="FF0000"/>
                </a:solidFill>
              </a:rPr>
              <a:t>Integrity</a:t>
            </a:r>
            <a:r>
              <a:rPr lang="en-US" sz="2400" dirty="0"/>
              <a:t>, </a:t>
            </a:r>
            <a:r>
              <a:rPr lang="en-US" sz="2400" dirty="0">
                <a:solidFill>
                  <a:srgbClr val="FF0000"/>
                </a:solidFill>
              </a:rPr>
              <a:t>Availability</a:t>
            </a:r>
          </a:p>
          <a:p>
            <a:pPr lvl="1">
              <a:spcBef>
                <a:spcPts val="1200"/>
              </a:spcBef>
            </a:pPr>
            <a:r>
              <a:rPr lang="en-US" sz="2200" b="1" dirty="0"/>
              <a:t>Confidentiality: </a:t>
            </a:r>
            <a:r>
              <a:rPr lang="en-US" sz="2200" dirty="0"/>
              <a:t>This term covers two related concepts:</a:t>
            </a:r>
          </a:p>
          <a:p>
            <a:pPr lvl="3">
              <a:spcBef>
                <a:spcPts val="1200"/>
              </a:spcBef>
            </a:pPr>
            <a:r>
              <a:rPr lang="en-US" sz="1800" b="1" dirty="0"/>
              <a:t>Data</a:t>
            </a:r>
            <a:r>
              <a:rPr lang="en-US" sz="1800" dirty="0"/>
              <a:t> </a:t>
            </a:r>
            <a:r>
              <a:rPr lang="en-US" sz="1800" b="1" dirty="0"/>
              <a:t>confidentiality: </a:t>
            </a:r>
            <a:r>
              <a:rPr lang="en-US" sz="1800" dirty="0"/>
              <a:t>Assures that private or confidential information is not made available or disclosed to unauthorized individuals</a:t>
            </a:r>
          </a:p>
          <a:p>
            <a:pPr lvl="3">
              <a:spcBef>
                <a:spcPts val="1200"/>
              </a:spcBef>
            </a:pPr>
            <a:r>
              <a:rPr lang="en-US" sz="1800" b="1" dirty="0"/>
              <a:t>Privacy: </a:t>
            </a:r>
            <a:r>
              <a:rPr lang="en-US" sz="1800" dirty="0"/>
              <a:t>Assures that individuals control or influence what information related to them may be collected and stored and by whom and to whom that information may be disclosed</a:t>
            </a:r>
          </a:p>
          <a:p>
            <a:pPr lvl="2"/>
            <a:endParaRPr lang="en-US" sz="2200" dirty="0"/>
          </a:p>
          <a:p>
            <a:endParaRPr lang="en-US" dirty="0"/>
          </a:p>
        </p:txBody>
      </p:sp>
      <p:sp>
        <p:nvSpPr>
          <p:cNvPr id="4" name="Content Placeholder 3">
            <a:extLst>
              <a:ext uri="{FF2B5EF4-FFF2-40B4-BE49-F238E27FC236}">
                <a16:creationId xmlns:a16="http://schemas.microsoft.com/office/drawing/2014/main" id="{AC323187-E0F2-9C99-99EC-3E6D60F7CAA3}"/>
              </a:ext>
            </a:extLst>
          </p:cNvPr>
          <p:cNvSpPr txBox="1">
            <a:spLocks/>
          </p:cNvSpPr>
          <p:nvPr/>
        </p:nvSpPr>
        <p:spPr bwMode="auto">
          <a:xfrm>
            <a:off x="1043608" y="6172198"/>
            <a:ext cx="7728398" cy="11832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ts val="2400"/>
              </a:spcBef>
              <a:spcAft>
                <a:spcPct val="0"/>
              </a:spcAft>
              <a:buClr>
                <a:srgbClr val="BAABE3"/>
              </a:buClr>
              <a:buFont typeface="Candara" pitchFamily="-1" charset="0"/>
              <a:buChar char="•"/>
              <a:defRPr sz="22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0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18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18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nSpc>
                <a:spcPct val="110000"/>
              </a:lnSpc>
              <a:buNone/>
            </a:pPr>
            <a:r>
              <a:rPr lang="en-US" sz="2400" b="1" dirty="0">
                <a:solidFill>
                  <a:srgbClr val="FF0000"/>
                </a:solidFill>
                <a:ea typeface="ＭＳ Ｐゴシック" charset="-128"/>
                <a:cs typeface="ＭＳ Ｐゴシック" charset="-128"/>
              </a:rPr>
              <a:t>Q: What is </a:t>
            </a:r>
            <a:r>
              <a:rPr lang="en-US" sz="2400" b="1" dirty="0">
                <a:solidFill>
                  <a:srgbClr val="FF0000"/>
                </a:solidFill>
              </a:rPr>
              <a:t>Confidentiality, Integrity, Availability</a:t>
            </a:r>
            <a:r>
              <a:rPr lang="en-US" sz="2400" b="1" dirty="0">
                <a:solidFill>
                  <a:srgbClr val="FF0000"/>
                </a:solidFill>
                <a:ea typeface="ＭＳ Ｐゴシック" charset="-128"/>
                <a:cs typeface="ＭＳ Ｐゴシック" charset="-128"/>
              </a:rPr>
              <a:t>?</a:t>
            </a:r>
            <a:endParaRPr lang="en-US" sz="2400" b="1" dirty="0">
              <a:solidFill>
                <a:srgbClr val="FF0000"/>
              </a:solidFill>
            </a:endParaRPr>
          </a:p>
          <a:p>
            <a:endParaRPr lang="en-US" dirty="0"/>
          </a:p>
        </p:txBody>
      </p:sp>
    </p:spTree>
    <p:extLst>
      <p:ext uri="{BB962C8B-B14F-4D97-AF65-F5344CB8AC3E}">
        <p14:creationId xmlns:p14="http://schemas.microsoft.com/office/powerpoint/2010/main" val="216081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D719-BA45-4546-8C56-5A693B99C22E}"/>
              </a:ext>
            </a:extLst>
          </p:cNvPr>
          <p:cNvSpPr>
            <a:spLocks noGrp="1"/>
          </p:cNvSpPr>
          <p:nvPr>
            <p:ph type="title"/>
          </p:nvPr>
        </p:nvSpPr>
        <p:spPr/>
        <p:txBody>
          <a:bodyPr/>
          <a:lstStyle/>
          <a:p>
            <a:r>
              <a:rPr lang="en-US" dirty="0"/>
              <a:t>Security Objectives</a:t>
            </a:r>
          </a:p>
        </p:txBody>
      </p:sp>
      <p:sp>
        <p:nvSpPr>
          <p:cNvPr id="3" name="Content Placeholder 2">
            <a:extLst>
              <a:ext uri="{FF2B5EF4-FFF2-40B4-BE49-F238E27FC236}">
                <a16:creationId xmlns:a16="http://schemas.microsoft.com/office/drawing/2014/main" id="{3933DF28-1449-A64A-B5EE-668F16951BC0}"/>
              </a:ext>
            </a:extLst>
          </p:cNvPr>
          <p:cNvSpPr>
            <a:spLocks noGrp="1"/>
          </p:cNvSpPr>
          <p:nvPr>
            <p:ph idx="1"/>
          </p:nvPr>
        </p:nvSpPr>
        <p:spPr>
          <a:xfrm>
            <a:off x="689125" y="1595184"/>
            <a:ext cx="7987331" cy="4681536"/>
          </a:xfrm>
        </p:spPr>
        <p:txBody>
          <a:bodyPr/>
          <a:lstStyle/>
          <a:p>
            <a:pPr marL="342900" lvl="2" indent="-342900">
              <a:spcBef>
                <a:spcPts val="2400"/>
              </a:spcBef>
            </a:pPr>
            <a:r>
              <a:rPr lang="en-US" sz="2000" b="1" dirty="0"/>
              <a:t>Integrity: </a:t>
            </a:r>
            <a:r>
              <a:rPr lang="en-US" sz="2000" dirty="0"/>
              <a:t>This term covers two related concepts: </a:t>
            </a:r>
          </a:p>
          <a:p>
            <a:pPr lvl="2">
              <a:spcBef>
                <a:spcPts val="1200"/>
              </a:spcBef>
            </a:pPr>
            <a:r>
              <a:rPr lang="en-US" sz="1800" b="1" dirty="0"/>
              <a:t>Data integrity: </a:t>
            </a:r>
            <a:r>
              <a:rPr lang="en-US" sz="1800" dirty="0"/>
              <a:t>Assures that data and programs are changed only in a specified and authorized manner. This concept also encompasses </a:t>
            </a:r>
            <a:r>
              <a:rPr lang="en-US" sz="1800" dirty="0">
                <a:solidFill>
                  <a:srgbClr val="FF0000"/>
                </a:solidFill>
              </a:rPr>
              <a:t>data authenticity</a:t>
            </a:r>
            <a:r>
              <a:rPr lang="en-US" sz="1800" dirty="0"/>
              <a:t>, which means that a digital object is indeed </a:t>
            </a:r>
            <a:r>
              <a:rPr lang="en-US" sz="1800" dirty="0">
                <a:solidFill>
                  <a:srgbClr val="FF0000"/>
                </a:solidFill>
              </a:rPr>
              <a:t>what it claims to be </a:t>
            </a:r>
            <a:r>
              <a:rPr lang="en-US" sz="1800" dirty="0"/>
              <a:t>and </a:t>
            </a:r>
            <a:r>
              <a:rPr lang="en-US" sz="1800" dirty="0">
                <a:solidFill>
                  <a:srgbClr val="00B050"/>
                </a:solidFill>
              </a:rPr>
              <a:t>nonrepudiation</a:t>
            </a:r>
            <a:r>
              <a:rPr lang="en-US" sz="1800" dirty="0"/>
              <a:t>, which is assurance that the</a:t>
            </a:r>
            <a:r>
              <a:rPr lang="en-US" sz="1800" dirty="0">
                <a:solidFill>
                  <a:srgbClr val="00B050"/>
                </a:solidFill>
              </a:rPr>
              <a:t> sender of information is provided with proof of delivery and the recipient is provided with proof of the sender’s identity, </a:t>
            </a:r>
            <a:r>
              <a:rPr lang="en-US" sz="1800" dirty="0"/>
              <a:t>so neither can later deny having processed the information</a:t>
            </a:r>
          </a:p>
          <a:p>
            <a:pPr lvl="2">
              <a:spcBef>
                <a:spcPts val="1200"/>
              </a:spcBef>
            </a:pPr>
            <a:r>
              <a:rPr lang="en-US" sz="1800" b="1" dirty="0"/>
              <a:t>System integrity</a:t>
            </a:r>
            <a:r>
              <a:rPr lang="en-US" sz="1800" dirty="0"/>
              <a:t>: Assures that a system performs its intended function, free from deliberate or planned unauthorized manipulation of the system</a:t>
            </a:r>
          </a:p>
          <a:p>
            <a:pPr marL="342900" lvl="2" indent="-342900">
              <a:spcBef>
                <a:spcPts val="1800"/>
              </a:spcBef>
            </a:pPr>
            <a:r>
              <a:rPr lang="en-US" sz="2000" b="1" dirty="0"/>
              <a:t>Availability: </a:t>
            </a:r>
            <a:r>
              <a:rPr lang="en-US" sz="2000" dirty="0"/>
              <a:t>Assures that systems work promptly and service is not denied to authorized users.</a:t>
            </a:r>
          </a:p>
          <a:p>
            <a:pPr lvl="2">
              <a:spcBef>
                <a:spcPts val="1200"/>
              </a:spcBef>
            </a:pPr>
            <a:endParaRPr lang="en-US" sz="1800" dirty="0"/>
          </a:p>
        </p:txBody>
      </p:sp>
    </p:spTree>
    <p:extLst>
      <p:ext uri="{BB962C8B-B14F-4D97-AF65-F5344CB8AC3E}">
        <p14:creationId xmlns:p14="http://schemas.microsoft.com/office/powerpoint/2010/main" val="358067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CC1ACC-B105-5F46-A21A-72B7D0CED260}"/>
              </a:ext>
            </a:extLst>
          </p:cNvPr>
          <p:cNvPicPr>
            <a:picLocks noChangeAspect="1"/>
          </p:cNvPicPr>
          <p:nvPr/>
        </p:nvPicPr>
        <p:blipFill rotWithShape="1">
          <a:blip r:embed="rId3"/>
          <a:srcRect t="21651" b="24800"/>
          <a:stretch/>
        </p:blipFill>
        <p:spPr>
          <a:xfrm>
            <a:off x="2699792" y="2132856"/>
            <a:ext cx="6939502" cy="4809008"/>
          </a:xfrm>
          <a:prstGeom prst="rect">
            <a:avLst/>
          </a:prstGeom>
        </p:spPr>
      </p:pic>
      <p:sp>
        <p:nvSpPr>
          <p:cNvPr id="2" name="TextBox 1">
            <a:extLst>
              <a:ext uri="{FF2B5EF4-FFF2-40B4-BE49-F238E27FC236}">
                <a16:creationId xmlns:a16="http://schemas.microsoft.com/office/drawing/2014/main" id="{BB791E1D-C559-2E5E-A270-0B2BC3915E92}"/>
              </a:ext>
            </a:extLst>
          </p:cNvPr>
          <p:cNvSpPr txBox="1"/>
          <p:nvPr/>
        </p:nvSpPr>
        <p:spPr>
          <a:xfrm>
            <a:off x="467544" y="908720"/>
            <a:ext cx="8424936" cy="2031325"/>
          </a:xfrm>
          <a:prstGeom prst="rect">
            <a:avLst/>
          </a:prstGeom>
          <a:noFill/>
        </p:spPr>
        <p:txBody>
          <a:bodyPr wrap="square" rtlCol="0">
            <a:spAutoFit/>
          </a:bodyPr>
          <a:lstStyle/>
          <a:p>
            <a:r>
              <a:rPr lang="en-US" dirty="0">
                <a:latin typeface="+mn-lt"/>
              </a:rPr>
              <a:t>NIST standard FIPS 199 lists </a:t>
            </a:r>
            <a:r>
              <a:rPr lang="en-US" dirty="0">
                <a:solidFill>
                  <a:srgbClr val="FF0000"/>
                </a:solidFill>
                <a:latin typeface="+mn-lt"/>
              </a:rPr>
              <a:t>confidentiality</a:t>
            </a:r>
            <a:r>
              <a:rPr lang="en-US" dirty="0">
                <a:latin typeface="+mn-lt"/>
              </a:rPr>
              <a:t>, </a:t>
            </a:r>
            <a:r>
              <a:rPr lang="en-US" dirty="0">
                <a:solidFill>
                  <a:srgbClr val="FF0000"/>
                </a:solidFill>
                <a:latin typeface="+mn-lt"/>
              </a:rPr>
              <a:t>integrity</a:t>
            </a:r>
            <a:r>
              <a:rPr lang="en-US" dirty="0">
                <a:latin typeface="+mn-lt"/>
              </a:rPr>
              <a:t>, and </a:t>
            </a:r>
            <a:r>
              <a:rPr lang="en-US" dirty="0">
                <a:solidFill>
                  <a:srgbClr val="FF0000"/>
                </a:solidFill>
                <a:latin typeface="+mn-lt"/>
              </a:rPr>
              <a:t>availability</a:t>
            </a:r>
            <a:r>
              <a:rPr lang="en-US" dirty="0">
                <a:latin typeface="+mn-lt"/>
              </a:rPr>
              <a:t> as the three security objectives for information and for information systems. </a:t>
            </a:r>
          </a:p>
          <a:p>
            <a:pPr marL="285750" indent="-285750">
              <a:buFont typeface="Arial" panose="020B0604020202020204" pitchFamily="34" charset="0"/>
              <a:buChar char="•"/>
            </a:pPr>
            <a:r>
              <a:rPr lang="en-US" dirty="0">
                <a:latin typeface="+mn-lt"/>
              </a:rPr>
              <a:t>NIST: National Institute of Standards and Technology</a:t>
            </a:r>
          </a:p>
          <a:p>
            <a:pPr marL="285750" indent="-285750">
              <a:buFont typeface="Arial" panose="020B0604020202020204" pitchFamily="34" charset="0"/>
              <a:buChar char="•"/>
            </a:pPr>
            <a:r>
              <a:rPr lang="en-US" dirty="0">
                <a:latin typeface="+mn-lt"/>
              </a:rPr>
              <a:t>FIPS: Standards for Security Categorization of Federal Information and Information Systems</a:t>
            </a:r>
          </a:p>
          <a:p>
            <a:endParaRPr lang="en-US" dirty="0">
              <a:latin typeface="+mn-lt"/>
            </a:endParaRPr>
          </a:p>
          <a:p>
            <a:endParaRPr lang="en-US" dirty="0">
              <a:latin typeface="+mn-lt"/>
            </a:endParaRPr>
          </a:p>
        </p:txBody>
      </p:sp>
      <p:sp>
        <p:nvSpPr>
          <p:cNvPr id="4" name="TextBox 3">
            <a:extLst>
              <a:ext uri="{FF2B5EF4-FFF2-40B4-BE49-F238E27FC236}">
                <a16:creationId xmlns:a16="http://schemas.microsoft.com/office/drawing/2014/main" id="{BC313624-35A1-809B-8131-9E33E0A31D13}"/>
              </a:ext>
            </a:extLst>
          </p:cNvPr>
          <p:cNvSpPr txBox="1"/>
          <p:nvPr/>
        </p:nvSpPr>
        <p:spPr>
          <a:xfrm>
            <a:off x="395536" y="2636912"/>
            <a:ext cx="4032448" cy="3139321"/>
          </a:xfrm>
          <a:prstGeom prst="rect">
            <a:avLst/>
          </a:prstGeom>
          <a:noFill/>
        </p:spPr>
        <p:txBody>
          <a:bodyPr wrap="square" rtlCol="0">
            <a:spAutoFit/>
          </a:bodyPr>
          <a:lstStyle/>
          <a:p>
            <a:r>
              <a:rPr lang="en-US" dirty="0">
                <a:solidFill>
                  <a:srgbClr val="FF0000"/>
                </a:solidFill>
                <a:latin typeface="+mn-lt"/>
              </a:rPr>
              <a:t>Authenticity</a:t>
            </a:r>
            <a:r>
              <a:rPr lang="en-US" dirty="0">
                <a:latin typeface="+mn-lt"/>
              </a:rPr>
              <a:t>: means verifying that users are who they say they are and that each input arriving at the system came from a trusted source.</a:t>
            </a:r>
          </a:p>
          <a:p>
            <a:endParaRPr lang="en-US" dirty="0">
              <a:latin typeface="+mn-lt"/>
            </a:endParaRPr>
          </a:p>
          <a:p>
            <a:endParaRPr lang="en-US" dirty="0">
              <a:latin typeface="+mn-lt"/>
            </a:endParaRPr>
          </a:p>
          <a:p>
            <a:r>
              <a:rPr lang="en-US" dirty="0">
                <a:solidFill>
                  <a:srgbClr val="FF0000"/>
                </a:solidFill>
                <a:latin typeface="+mn-lt"/>
              </a:rPr>
              <a:t>Accountability</a:t>
            </a:r>
            <a:r>
              <a:rPr lang="en-US" dirty="0">
                <a:latin typeface="+mn-lt"/>
              </a:rPr>
              <a:t>: being able to trace a security breach to a responsible party. Systems must keep records of their activities to permit later forensic analysis to trace security breaches.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a:t>Computer Security Challenges</a:t>
            </a:r>
          </a:p>
        </p:txBody>
      </p:sp>
      <p:sp>
        <p:nvSpPr>
          <p:cNvPr id="5" name="Content Placeholder 4"/>
          <p:cNvSpPr>
            <a:spLocks noGrp="1"/>
          </p:cNvSpPr>
          <p:nvPr>
            <p:ph sz="half" idx="1"/>
          </p:nvPr>
        </p:nvSpPr>
        <p:spPr>
          <a:xfrm>
            <a:off x="323529" y="1774825"/>
            <a:ext cx="4176464" cy="4930775"/>
          </a:xfrm>
        </p:spPr>
        <p:txBody>
          <a:bodyPr>
            <a:normAutofit fontScale="85000" lnSpcReduction="10000"/>
          </a:bodyPr>
          <a:lstStyle/>
          <a:p>
            <a:pPr eaLnBrk="1" hangingPunct="1">
              <a:defRPr/>
            </a:pPr>
            <a:r>
              <a:rPr lang="en-US" dirty="0"/>
              <a:t>Security is </a:t>
            </a:r>
            <a:r>
              <a:rPr lang="en-US" dirty="0">
                <a:solidFill>
                  <a:srgbClr val="FF0000"/>
                </a:solidFill>
              </a:rPr>
              <a:t>not simple</a:t>
            </a:r>
          </a:p>
          <a:p>
            <a:pPr eaLnBrk="1" hangingPunct="1">
              <a:defRPr/>
            </a:pPr>
            <a:r>
              <a:rPr lang="en-US" dirty="0"/>
              <a:t>Potential attacks on the security features need to be considered in designing system</a:t>
            </a:r>
          </a:p>
          <a:p>
            <a:pPr eaLnBrk="1" hangingPunct="1">
              <a:defRPr/>
            </a:pPr>
            <a:r>
              <a:rPr lang="en-US" dirty="0"/>
              <a:t>Procedures used to provide particular services are often </a:t>
            </a:r>
            <a:r>
              <a:rPr lang="en-US" dirty="0">
                <a:solidFill>
                  <a:srgbClr val="FF0000"/>
                </a:solidFill>
              </a:rPr>
              <a:t>counter-intuitive</a:t>
            </a:r>
          </a:p>
          <a:p>
            <a:pPr eaLnBrk="1" hangingPunct="1">
              <a:defRPr/>
            </a:pPr>
            <a:r>
              <a:rPr lang="en-US" dirty="0"/>
              <a:t>It is necessary to decide where to use the various security mechanisms</a:t>
            </a:r>
          </a:p>
          <a:p>
            <a:pPr eaLnBrk="1" hangingPunct="1">
              <a:defRPr/>
            </a:pPr>
            <a:r>
              <a:rPr lang="en-US" dirty="0"/>
              <a:t>Requires constant </a:t>
            </a:r>
            <a:r>
              <a:rPr lang="en-US" dirty="0">
                <a:solidFill>
                  <a:srgbClr val="FF0000"/>
                </a:solidFill>
              </a:rPr>
              <a:t>monitoring</a:t>
            </a:r>
          </a:p>
          <a:p>
            <a:pPr eaLnBrk="1" hangingPunct="1">
              <a:defRPr/>
            </a:pPr>
            <a:r>
              <a:rPr lang="en-US" dirty="0"/>
              <a:t>Is too often an </a:t>
            </a:r>
            <a:r>
              <a:rPr lang="en-US" dirty="0">
                <a:solidFill>
                  <a:srgbClr val="FF0000"/>
                </a:solidFill>
              </a:rPr>
              <a:t>afterthought</a:t>
            </a:r>
          </a:p>
          <a:p>
            <a:pPr eaLnBrk="1" hangingPunct="1">
              <a:defRPr/>
            </a:pPr>
            <a:endParaRPr lang="en-US" dirty="0"/>
          </a:p>
        </p:txBody>
      </p:sp>
      <p:sp>
        <p:nvSpPr>
          <p:cNvPr id="6" name="Content Placeholder 5"/>
          <p:cNvSpPr>
            <a:spLocks noGrp="1"/>
          </p:cNvSpPr>
          <p:nvPr>
            <p:ph sz="half" idx="2"/>
          </p:nvPr>
        </p:nvSpPr>
        <p:spPr>
          <a:xfrm>
            <a:off x="4800600" y="1828800"/>
            <a:ext cx="4019872" cy="4778375"/>
          </a:xfrm>
        </p:spPr>
        <p:txBody>
          <a:bodyPr>
            <a:normAutofit fontScale="85000" lnSpcReduction="10000"/>
          </a:bodyPr>
          <a:lstStyle/>
          <a:p>
            <a:pPr eaLnBrk="1" hangingPunct="1">
              <a:defRPr/>
            </a:pPr>
            <a:r>
              <a:rPr lang="en-US" dirty="0"/>
              <a:t>Security mechanisms typically involve more than a particular algorithm or protocol</a:t>
            </a:r>
          </a:p>
          <a:p>
            <a:pPr eaLnBrk="1" hangingPunct="1">
              <a:defRPr/>
            </a:pPr>
            <a:r>
              <a:rPr lang="en-US" dirty="0"/>
              <a:t>Security is essentially a battle of wits between a perpetrator and the designer</a:t>
            </a:r>
          </a:p>
          <a:p>
            <a:pPr eaLnBrk="1" hangingPunct="1">
              <a:defRPr/>
            </a:pPr>
            <a:r>
              <a:rPr lang="en-US" dirty="0"/>
              <a:t>Little benefit from security investment is perceived until a security failure occurs</a:t>
            </a:r>
          </a:p>
          <a:p>
            <a:pPr eaLnBrk="1" hangingPunct="1">
              <a:defRPr/>
            </a:pPr>
            <a:r>
              <a:rPr lang="en-US" dirty="0"/>
              <a:t>Strong security is often viewed as an </a:t>
            </a:r>
            <a:r>
              <a:rPr lang="en-US" dirty="0">
                <a:solidFill>
                  <a:srgbClr val="FF0000"/>
                </a:solidFill>
              </a:rPr>
              <a:t>impediment to efficient </a:t>
            </a:r>
            <a:r>
              <a:rPr lang="en-US" dirty="0"/>
              <a:t>and user-friendly operation</a:t>
            </a:r>
          </a:p>
          <a:p>
            <a:pPr eaLnBrk="1" hangingPunct="1">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dirty="0"/>
              <a:t>  </a:t>
            </a:r>
            <a:r>
              <a:rPr lang="en-US" sz="4700" b="1" dirty="0"/>
              <a:t>Threats and Attacks</a:t>
            </a:r>
            <a:br>
              <a:rPr lang="en-US" sz="4700" dirty="0"/>
            </a:br>
            <a:endParaRPr lang="en-US" sz="4700" dirty="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28255</TotalTime>
  <Words>2731</Words>
  <Application>Microsoft Macintosh PowerPoint</Application>
  <PresentationFormat>On-screen Show (4:3)</PresentationFormat>
  <Paragraphs>236</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Candara</vt:lpstr>
      <vt:lpstr>Mistral</vt:lpstr>
      <vt:lpstr>Wingdings</vt:lpstr>
      <vt:lpstr>Infusion</vt:lpstr>
      <vt:lpstr>PowerPoint Presentation</vt:lpstr>
      <vt:lpstr>PowerPoint Presentation</vt:lpstr>
      <vt:lpstr>Cybersecurity </vt:lpstr>
      <vt:lpstr>Cybersecurity </vt:lpstr>
      <vt:lpstr>Security Objectives</vt:lpstr>
      <vt:lpstr>Security Objectives</vt:lpstr>
      <vt:lpstr>PowerPoint Presentation</vt:lpstr>
      <vt:lpstr>Computer Security Challenges</vt:lpstr>
      <vt:lpstr>  Threats and Attacks </vt:lpstr>
      <vt:lpstr>PowerPoint Presentation</vt:lpstr>
      <vt:lpstr>Passive Attacks</vt:lpstr>
      <vt:lpstr>Active Attacks</vt:lpstr>
      <vt:lpstr>Security services </vt:lpstr>
      <vt:lpstr>Authentication </vt:lpstr>
      <vt:lpstr>Access Control</vt:lpstr>
      <vt:lpstr>Data Confidentiality, Integrity</vt:lpstr>
      <vt:lpstr>Nonrepudiation</vt:lpstr>
      <vt:lpstr>Availability Service</vt:lpstr>
      <vt:lpstr>Security Mechanisms</vt:lpstr>
      <vt:lpstr>Security Mechanisms</vt:lpstr>
      <vt:lpstr>PowerPoint Presentation</vt:lpstr>
      <vt:lpstr>PowerPoint Presentation</vt:lpstr>
      <vt:lpstr>Keyless Algorithms</vt:lpstr>
      <vt:lpstr>Single-Key Algorithms</vt:lpstr>
      <vt:lpstr>Two-key Algorithms</vt:lpstr>
      <vt:lpstr>PowerPoint Presentation</vt:lpstr>
      <vt:lpstr>Network Security</vt:lpstr>
      <vt:lpstr>PowerPoint Presentation</vt:lpstr>
      <vt:lpstr>Trust Model</vt:lpstr>
      <vt:lpstr>PowerPoint Presentation</vt:lpstr>
      <vt:lpstr>Trust Model</vt:lpstr>
      <vt:lpstr>Trust Model</vt:lpstr>
      <vt:lpstr>Trust Model</vt:lpstr>
      <vt:lpstr>Trust Model</vt:lpstr>
      <vt:lpstr>Establishing Trust Relationships</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Batyr Charyyev</cp:lastModifiedBy>
  <cp:revision>336</cp:revision>
  <cp:lastPrinted>2005-09-02T04:15:44Z</cp:lastPrinted>
  <dcterms:created xsi:type="dcterms:W3CDTF">2016-03-13T02:07:27Z</dcterms:created>
  <dcterms:modified xsi:type="dcterms:W3CDTF">2024-08-28T22:38:14Z</dcterms:modified>
  <cp:category/>
</cp:coreProperties>
</file>