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5" r:id="rId2"/>
  </p:sldMasterIdLst>
  <p:notesMasterIdLst>
    <p:notesMasterId r:id="rId34"/>
  </p:notesMasterIdLst>
  <p:handoutMasterIdLst>
    <p:handoutMasterId r:id="rId35"/>
  </p:handoutMasterIdLst>
  <p:sldIdLst>
    <p:sldId id="354" r:id="rId3"/>
    <p:sldId id="355" r:id="rId4"/>
    <p:sldId id="257" r:id="rId5"/>
    <p:sldId id="328" r:id="rId6"/>
    <p:sldId id="279" r:id="rId7"/>
    <p:sldId id="313" r:id="rId8"/>
    <p:sldId id="280" r:id="rId9"/>
    <p:sldId id="281" r:id="rId10"/>
    <p:sldId id="330" r:id="rId11"/>
    <p:sldId id="359" r:id="rId12"/>
    <p:sldId id="283" r:id="rId13"/>
    <p:sldId id="284" r:id="rId14"/>
    <p:sldId id="287" r:id="rId15"/>
    <p:sldId id="322" r:id="rId16"/>
    <p:sldId id="290" r:id="rId17"/>
    <p:sldId id="293" r:id="rId18"/>
    <p:sldId id="294" r:id="rId19"/>
    <p:sldId id="356" r:id="rId20"/>
    <p:sldId id="360" r:id="rId21"/>
    <p:sldId id="324" r:id="rId22"/>
    <p:sldId id="357" r:id="rId23"/>
    <p:sldId id="363" r:id="rId24"/>
    <p:sldId id="297" r:id="rId25"/>
    <p:sldId id="299" r:id="rId26"/>
    <p:sldId id="358" r:id="rId27"/>
    <p:sldId id="315" r:id="rId28"/>
    <p:sldId id="304" r:id="rId29"/>
    <p:sldId id="326" r:id="rId30"/>
    <p:sldId id="361" r:id="rId31"/>
    <p:sldId id="306" r:id="rId32"/>
    <p:sldId id="307" r:id="rId3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5673" autoAdjust="0"/>
  </p:normalViewPr>
  <p:slideViewPr>
    <p:cSldViewPr>
      <p:cViewPr varScale="1">
        <p:scale>
          <a:sx n="103" d="100"/>
          <a:sy n="103" d="100"/>
        </p:scale>
        <p:origin x="1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92" y="-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A8902-7BDA-244C-A48B-F89500F94FC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8727F-09B8-A14B-BC62-09ED120123D0}">
      <dgm:prSet custT="1"/>
      <dgm:spPr/>
      <dgm:t>
        <a:bodyPr/>
        <a:lstStyle/>
        <a:p>
          <a:pPr rtl="0"/>
          <a:r>
            <a:rPr lang="en-US" sz="2400" dirty="0">
              <a:solidFill>
                <a:schemeClr val="tx2"/>
              </a:solidFill>
            </a:rPr>
            <a:t>Plaintext</a:t>
          </a:r>
        </a:p>
      </dgm:t>
    </dgm:pt>
    <dgm:pt modelId="{99AF3896-DBB8-564E-8859-FCD5851974B7}" type="parTrans" cxnId="{CC80416B-A9FC-5E4A-BD1C-ECBDAA79D231}">
      <dgm:prSet/>
      <dgm:spPr/>
      <dgm:t>
        <a:bodyPr/>
        <a:lstStyle/>
        <a:p>
          <a:endParaRPr lang="en-US"/>
        </a:p>
      </dgm:t>
    </dgm:pt>
    <dgm:pt modelId="{4A08013E-2624-2D4C-8849-EB6537AAABAC}" type="sibTrans" cxnId="{CC80416B-A9FC-5E4A-BD1C-ECBDAA79D231}">
      <dgm:prSet/>
      <dgm:spPr/>
      <dgm:t>
        <a:bodyPr/>
        <a:lstStyle/>
        <a:p>
          <a:endParaRPr lang="en-US"/>
        </a:p>
      </dgm:t>
    </dgm:pt>
    <dgm:pt modelId="{49EA308F-2173-AD47-B839-F08C48273A91}">
      <dgm:prSet custT="1"/>
      <dgm:spPr/>
      <dgm:t>
        <a:bodyPr/>
        <a:lstStyle/>
        <a:p>
          <a:pPr rtl="0"/>
          <a:r>
            <a:rPr lang="en-US" sz="1800" dirty="0"/>
            <a:t>An original message</a:t>
          </a:r>
        </a:p>
      </dgm:t>
    </dgm:pt>
    <dgm:pt modelId="{3980553C-7CC4-554B-92AC-16634EF3168C}" type="parTrans" cxnId="{5380794A-847B-EA41-BA1F-9EA5CAC1C794}">
      <dgm:prSet/>
      <dgm:spPr/>
      <dgm:t>
        <a:bodyPr/>
        <a:lstStyle/>
        <a:p>
          <a:endParaRPr lang="en-US"/>
        </a:p>
      </dgm:t>
    </dgm:pt>
    <dgm:pt modelId="{D66BBF37-74D9-884C-8C42-4C9EAB57DEAC}" type="sibTrans" cxnId="{5380794A-847B-EA41-BA1F-9EA5CAC1C794}">
      <dgm:prSet/>
      <dgm:spPr/>
      <dgm:t>
        <a:bodyPr/>
        <a:lstStyle/>
        <a:p>
          <a:endParaRPr lang="en-US"/>
        </a:p>
      </dgm:t>
    </dgm:pt>
    <dgm:pt modelId="{A14C7065-ED96-B447-9CB1-AF877554F521}">
      <dgm:prSet custT="1"/>
      <dgm:spPr/>
      <dgm:t>
        <a:bodyPr/>
        <a:lstStyle/>
        <a:p>
          <a:pPr rtl="0"/>
          <a:r>
            <a:rPr lang="en-US" sz="2400" dirty="0">
              <a:solidFill>
                <a:srgbClr val="2F1F58"/>
              </a:solidFill>
            </a:rPr>
            <a:t>Ciphertext</a:t>
          </a:r>
        </a:p>
      </dgm:t>
    </dgm:pt>
    <dgm:pt modelId="{06D12F0E-F2C7-174E-BC49-A91D40CB8A4C}" type="parTrans" cxnId="{608ACC3E-539D-B44B-B878-00EEEB34300D}">
      <dgm:prSet/>
      <dgm:spPr/>
      <dgm:t>
        <a:bodyPr/>
        <a:lstStyle/>
        <a:p>
          <a:endParaRPr lang="en-US"/>
        </a:p>
      </dgm:t>
    </dgm:pt>
    <dgm:pt modelId="{77EE5A90-F4E2-6841-B6FE-AFE5C526F469}" type="sibTrans" cxnId="{608ACC3E-539D-B44B-B878-00EEEB34300D}">
      <dgm:prSet/>
      <dgm:spPr/>
      <dgm:t>
        <a:bodyPr/>
        <a:lstStyle/>
        <a:p>
          <a:endParaRPr lang="en-US"/>
        </a:p>
      </dgm:t>
    </dgm:pt>
    <dgm:pt modelId="{F1D161F9-893D-D343-9FD0-64EACF4F059A}">
      <dgm:prSet custT="1"/>
      <dgm:spPr/>
      <dgm:t>
        <a:bodyPr/>
        <a:lstStyle/>
        <a:p>
          <a:pPr rtl="0"/>
          <a:r>
            <a:rPr lang="en-US" sz="1800" dirty="0"/>
            <a:t>The coded message</a:t>
          </a:r>
        </a:p>
      </dgm:t>
    </dgm:pt>
    <dgm:pt modelId="{6303FF8C-E9A2-B148-ABD5-F8BF1CFDE6D7}" type="parTrans" cxnId="{6A3E42BF-4237-9E4A-95BC-6B6BF42BBE06}">
      <dgm:prSet/>
      <dgm:spPr/>
      <dgm:t>
        <a:bodyPr/>
        <a:lstStyle/>
        <a:p>
          <a:endParaRPr lang="en-US"/>
        </a:p>
      </dgm:t>
    </dgm:pt>
    <dgm:pt modelId="{7E678BC4-B86A-7749-B846-4F6CC826AAF5}" type="sibTrans" cxnId="{6A3E42BF-4237-9E4A-95BC-6B6BF42BBE06}">
      <dgm:prSet/>
      <dgm:spPr/>
      <dgm:t>
        <a:bodyPr/>
        <a:lstStyle/>
        <a:p>
          <a:endParaRPr lang="en-US"/>
        </a:p>
      </dgm:t>
    </dgm:pt>
    <dgm:pt modelId="{9D0F6B3A-5780-9E49-9D2C-E372D48F51D0}">
      <dgm:prSet custT="1"/>
      <dgm:spPr/>
      <dgm:t>
        <a:bodyPr/>
        <a:lstStyle/>
        <a:p>
          <a:pPr rtl="0"/>
          <a:r>
            <a:rPr lang="en-US" sz="2000" dirty="0">
              <a:solidFill>
                <a:srgbClr val="2F1F58"/>
              </a:solidFill>
            </a:rPr>
            <a:t>Encryption</a:t>
          </a:r>
        </a:p>
      </dgm:t>
    </dgm:pt>
    <dgm:pt modelId="{004EDDD8-1DE7-0940-908C-B4624DFA7295}" type="parTrans" cxnId="{0B7C064A-47AE-5A41-B4FC-039ADA4F71B1}">
      <dgm:prSet/>
      <dgm:spPr/>
      <dgm:t>
        <a:bodyPr/>
        <a:lstStyle/>
        <a:p>
          <a:endParaRPr lang="en-US"/>
        </a:p>
      </dgm:t>
    </dgm:pt>
    <dgm:pt modelId="{22E45BAC-791C-9C41-9E05-1EF961D80AF9}" type="sibTrans" cxnId="{0B7C064A-47AE-5A41-B4FC-039ADA4F71B1}">
      <dgm:prSet/>
      <dgm:spPr/>
      <dgm:t>
        <a:bodyPr/>
        <a:lstStyle/>
        <a:p>
          <a:endParaRPr lang="en-US"/>
        </a:p>
      </dgm:t>
    </dgm:pt>
    <dgm:pt modelId="{B047066D-BE71-BD40-B6C8-CEE3F4E4B5E2}">
      <dgm:prSet/>
      <dgm:spPr/>
      <dgm:t>
        <a:bodyPr/>
        <a:lstStyle/>
        <a:p>
          <a:pPr rtl="0"/>
          <a:r>
            <a:rPr lang="en-US" sz="1500" dirty="0"/>
            <a:t>The process of converting from plaintext to ciphertext</a:t>
          </a:r>
        </a:p>
      </dgm:t>
    </dgm:pt>
    <dgm:pt modelId="{F5672B69-9443-BB49-9942-789B41742DC0}" type="parTrans" cxnId="{9F7D408B-E2EB-1A43-ADE1-3B853D398C47}">
      <dgm:prSet/>
      <dgm:spPr/>
      <dgm:t>
        <a:bodyPr/>
        <a:lstStyle/>
        <a:p>
          <a:endParaRPr lang="en-US"/>
        </a:p>
      </dgm:t>
    </dgm:pt>
    <dgm:pt modelId="{51AECFFC-6A7C-4643-B895-056E4A6CD05E}" type="sibTrans" cxnId="{9F7D408B-E2EB-1A43-ADE1-3B853D398C47}">
      <dgm:prSet/>
      <dgm:spPr/>
      <dgm:t>
        <a:bodyPr/>
        <a:lstStyle/>
        <a:p>
          <a:endParaRPr lang="en-US"/>
        </a:p>
      </dgm:t>
    </dgm:pt>
    <dgm:pt modelId="{D3F9B3D6-923E-4041-BBCB-6048A9B1B81C}">
      <dgm:prSet custT="1"/>
      <dgm:spPr/>
      <dgm:t>
        <a:bodyPr/>
        <a:lstStyle/>
        <a:p>
          <a:pPr rtl="0"/>
          <a:r>
            <a:rPr lang="en-US" sz="2000" dirty="0">
              <a:solidFill>
                <a:srgbClr val="2F1F58"/>
              </a:solidFill>
            </a:rPr>
            <a:t>Decryption</a:t>
          </a:r>
        </a:p>
      </dgm:t>
    </dgm:pt>
    <dgm:pt modelId="{19775A4A-7582-AB46-8138-AED544C1FCAA}" type="parTrans" cxnId="{61E3F4D1-7B39-C04C-824C-AF12E907E4B4}">
      <dgm:prSet/>
      <dgm:spPr/>
      <dgm:t>
        <a:bodyPr/>
        <a:lstStyle/>
        <a:p>
          <a:endParaRPr lang="en-US"/>
        </a:p>
      </dgm:t>
    </dgm:pt>
    <dgm:pt modelId="{82D84AAB-6C54-8042-8300-8206C787DDB1}" type="sibTrans" cxnId="{61E3F4D1-7B39-C04C-824C-AF12E907E4B4}">
      <dgm:prSet/>
      <dgm:spPr/>
      <dgm:t>
        <a:bodyPr/>
        <a:lstStyle/>
        <a:p>
          <a:endParaRPr lang="en-US"/>
        </a:p>
      </dgm:t>
    </dgm:pt>
    <dgm:pt modelId="{D742A2F0-8A3D-CD42-A1AB-266148473644}">
      <dgm:prSet/>
      <dgm:spPr/>
      <dgm:t>
        <a:bodyPr/>
        <a:lstStyle/>
        <a:p>
          <a:pPr rtl="0"/>
          <a:r>
            <a:rPr lang="en-US" sz="1500" dirty="0"/>
            <a:t>Restoring the plaintext from the ciphertext</a:t>
          </a:r>
        </a:p>
      </dgm:t>
    </dgm:pt>
    <dgm:pt modelId="{0E5D1B14-0DCC-5340-BFAA-2DC1DCE59C33}" type="parTrans" cxnId="{49C4F98B-CDCC-FC43-B803-866F456B968B}">
      <dgm:prSet/>
      <dgm:spPr/>
      <dgm:t>
        <a:bodyPr/>
        <a:lstStyle/>
        <a:p>
          <a:endParaRPr lang="en-US"/>
        </a:p>
      </dgm:t>
    </dgm:pt>
    <dgm:pt modelId="{FFF4233B-9F35-644A-9BA8-ED6CC6D77EC3}" type="sibTrans" cxnId="{49C4F98B-CDCC-FC43-B803-866F456B968B}">
      <dgm:prSet/>
      <dgm:spPr/>
      <dgm:t>
        <a:bodyPr/>
        <a:lstStyle/>
        <a:p>
          <a:endParaRPr lang="en-US"/>
        </a:p>
      </dgm:t>
    </dgm:pt>
    <dgm:pt modelId="{88FDE07E-396E-0747-85E2-6EA4644FA247}">
      <dgm:prSet custT="1"/>
      <dgm:spPr/>
      <dgm:t>
        <a:bodyPr/>
        <a:lstStyle/>
        <a:p>
          <a:pPr rtl="0"/>
          <a:r>
            <a:rPr lang="en-US" sz="2400" dirty="0">
              <a:solidFill>
                <a:srgbClr val="2F1F58"/>
              </a:solidFill>
            </a:rPr>
            <a:t>Cryptography</a:t>
          </a:r>
        </a:p>
      </dgm:t>
    </dgm:pt>
    <dgm:pt modelId="{67B4BD3D-FB69-484A-8564-B48E45A4FB07}" type="parTrans" cxnId="{1A718D7A-45CE-084D-8773-229F70D9AE3E}">
      <dgm:prSet/>
      <dgm:spPr/>
      <dgm:t>
        <a:bodyPr/>
        <a:lstStyle/>
        <a:p>
          <a:endParaRPr lang="en-US"/>
        </a:p>
      </dgm:t>
    </dgm:pt>
    <dgm:pt modelId="{40573E98-C772-654E-A56F-FBDCCFD17606}" type="sibTrans" cxnId="{1A718D7A-45CE-084D-8773-229F70D9AE3E}">
      <dgm:prSet/>
      <dgm:spPr/>
      <dgm:t>
        <a:bodyPr/>
        <a:lstStyle/>
        <a:p>
          <a:endParaRPr lang="en-US"/>
        </a:p>
      </dgm:t>
    </dgm:pt>
    <dgm:pt modelId="{74F8E69B-EB3C-5140-B6D5-618EF5F6BB0C}">
      <dgm:prSet/>
      <dgm:spPr/>
      <dgm:t>
        <a:bodyPr/>
        <a:lstStyle/>
        <a:p>
          <a:pPr rtl="0"/>
          <a:r>
            <a:rPr lang="en-US" sz="1500" dirty="0"/>
            <a:t>The area of study of the many schemes used for encryption</a:t>
          </a:r>
        </a:p>
      </dgm:t>
    </dgm:pt>
    <dgm:pt modelId="{C0AEFE13-0805-7145-B4A6-59A50E7934FD}" type="parTrans" cxnId="{992B8104-F7B3-BF40-9882-A869A96F152B}">
      <dgm:prSet/>
      <dgm:spPr/>
      <dgm:t>
        <a:bodyPr/>
        <a:lstStyle/>
        <a:p>
          <a:endParaRPr lang="en-US"/>
        </a:p>
      </dgm:t>
    </dgm:pt>
    <dgm:pt modelId="{C1A7C8C8-2F84-694C-9795-8B097E6E331F}" type="sibTrans" cxnId="{992B8104-F7B3-BF40-9882-A869A96F152B}">
      <dgm:prSet/>
      <dgm:spPr/>
      <dgm:t>
        <a:bodyPr/>
        <a:lstStyle/>
        <a:p>
          <a:endParaRPr lang="en-US"/>
        </a:p>
      </dgm:t>
    </dgm:pt>
    <dgm:pt modelId="{18D2BECB-A6B1-C542-81EE-E42E56EEDFEA}">
      <dgm:prSet custT="1"/>
      <dgm:spPr/>
      <dgm:t>
        <a:bodyPr/>
        <a:lstStyle/>
        <a:p>
          <a:pPr rtl="0"/>
          <a:r>
            <a:rPr lang="en-US" sz="2000" dirty="0">
              <a:solidFill>
                <a:srgbClr val="2F1F58"/>
              </a:solidFill>
            </a:rPr>
            <a:t>Cryptographic system/cipher</a:t>
          </a:r>
        </a:p>
      </dgm:t>
    </dgm:pt>
    <dgm:pt modelId="{563157EC-8622-A149-B15C-52466E9724A6}" type="parTrans" cxnId="{93148F9E-341E-D747-8297-631099CBF004}">
      <dgm:prSet/>
      <dgm:spPr/>
      <dgm:t>
        <a:bodyPr/>
        <a:lstStyle/>
        <a:p>
          <a:endParaRPr lang="en-US"/>
        </a:p>
      </dgm:t>
    </dgm:pt>
    <dgm:pt modelId="{070E067A-1952-5743-AD8C-9D31F3A25212}" type="sibTrans" cxnId="{93148F9E-341E-D747-8297-631099CBF004}">
      <dgm:prSet/>
      <dgm:spPr/>
      <dgm:t>
        <a:bodyPr/>
        <a:lstStyle/>
        <a:p>
          <a:endParaRPr lang="en-US"/>
        </a:p>
      </dgm:t>
    </dgm:pt>
    <dgm:pt modelId="{033A6F5F-BA6C-B64D-9976-55100202B6F1}">
      <dgm:prSet custT="1"/>
      <dgm:spPr/>
      <dgm:t>
        <a:bodyPr/>
        <a:lstStyle/>
        <a:p>
          <a:pPr rtl="0"/>
          <a:r>
            <a:rPr lang="en-US" sz="1800" dirty="0"/>
            <a:t>A scheme (a specific method)</a:t>
          </a:r>
        </a:p>
      </dgm:t>
    </dgm:pt>
    <dgm:pt modelId="{D50B3FC1-48DB-684F-B7D5-F64AFFC2BF5D}" type="parTrans" cxnId="{8935692F-9108-C14F-8889-E4122AE4DE91}">
      <dgm:prSet/>
      <dgm:spPr/>
      <dgm:t>
        <a:bodyPr/>
        <a:lstStyle/>
        <a:p>
          <a:endParaRPr lang="en-US"/>
        </a:p>
      </dgm:t>
    </dgm:pt>
    <dgm:pt modelId="{3F85CB9B-1364-B542-BA7E-B24FD3F18EDF}" type="sibTrans" cxnId="{8935692F-9108-C14F-8889-E4122AE4DE91}">
      <dgm:prSet/>
      <dgm:spPr/>
      <dgm:t>
        <a:bodyPr/>
        <a:lstStyle/>
        <a:p>
          <a:endParaRPr lang="en-US"/>
        </a:p>
      </dgm:t>
    </dgm:pt>
    <dgm:pt modelId="{C50DE9CB-DF73-D34E-8DA3-3B868A3C6812}">
      <dgm:prSet custT="1"/>
      <dgm:spPr/>
      <dgm:t>
        <a:bodyPr/>
        <a:lstStyle/>
        <a:p>
          <a:pPr rtl="0"/>
          <a:r>
            <a:rPr lang="en-US" sz="2000" dirty="0">
              <a:solidFill>
                <a:srgbClr val="2F1F58"/>
              </a:solidFill>
            </a:rPr>
            <a:t>Cryptanalysis</a:t>
          </a:r>
        </a:p>
      </dgm:t>
    </dgm:pt>
    <dgm:pt modelId="{F17C44B2-36C8-DC44-8EFA-F3E73BACBA10}" type="parTrans" cxnId="{41BCFB28-CE48-7A4C-99C8-E746402B0162}">
      <dgm:prSet/>
      <dgm:spPr/>
      <dgm:t>
        <a:bodyPr/>
        <a:lstStyle/>
        <a:p>
          <a:endParaRPr lang="en-US"/>
        </a:p>
      </dgm:t>
    </dgm:pt>
    <dgm:pt modelId="{1503D53D-2D11-DA4C-8EEC-73E7287F71B1}" type="sibTrans" cxnId="{41BCFB28-CE48-7A4C-99C8-E746402B0162}">
      <dgm:prSet/>
      <dgm:spPr/>
      <dgm:t>
        <a:bodyPr/>
        <a:lstStyle/>
        <a:p>
          <a:endParaRPr lang="en-US"/>
        </a:p>
      </dgm:t>
    </dgm:pt>
    <dgm:pt modelId="{273C13BF-D5E0-9947-BA66-F83953A05F71}">
      <dgm:prSet/>
      <dgm:spPr/>
      <dgm:t>
        <a:bodyPr/>
        <a:lstStyle/>
        <a:p>
          <a:pPr rtl="0"/>
          <a:r>
            <a:rPr lang="en-US" sz="1500" dirty="0"/>
            <a:t>Techniques used for decrypting a message without any knowledge of the enciphering details</a:t>
          </a:r>
        </a:p>
      </dgm:t>
    </dgm:pt>
    <dgm:pt modelId="{C5D8B81A-3D1D-CB4D-9CBD-8AA29AE7042A}" type="parTrans" cxnId="{08B03873-F5B4-5E41-B289-F953417D446F}">
      <dgm:prSet/>
      <dgm:spPr/>
      <dgm:t>
        <a:bodyPr/>
        <a:lstStyle/>
        <a:p>
          <a:endParaRPr lang="en-US"/>
        </a:p>
      </dgm:t>
    </dgm:pt>
    <dgm:pt modelId="{C0BDBE91-A0E4-0F45-A5C7-03A1B0CA0A58}" type="sibTrans" cxnId="{08B03873-F5B4-5E41-B289-F953417D446F}">
      <dgm:prSet/>
      <dgm:spPr/>
      <dgm:t>
        <a:bodyPr/>
        <a:lstStyle/>
        <a:p>
          <a:endParaRPr lang="en-US"/>
        </a:p>
      </dgm:t>
    </dgm:pt>
    <dgm:pt modelId="{F0394E83-4F5A-2B4E-B9C0-844521745DAB}">
      <dgm:prSet custT="1"/>
      <dgm:spPr/>
      <dgm:t>
        <a:bodyPr/>
        <a:lstStyle/>
        <a:p>
          <a:pPr rtl="0"/>
          <a:r>
            <a:rPr lang="en-US" sz="2400" dirty="0">
              <a:solidFill>
                <a:srgbClr val="2F1F58"/>
              </a:solidFill>
            </a:rPr>
            <a:t>Cryptology</a:t>
          </a:r>
        </a:p>
      </dgm:t>
    </dgm:pt>
    <dgm:pt modelId="{780247C8-A3C6-334A-812F-575BE9BDCFC0}" type="parTrans" cxnId="{B9B4A0DC-0AD9-2944-B2F3-976693F40B6B}">
      <dgm:prSet/>
      <dgm:spPr/>
      <dgm:t>
        <a:bodyPr/>
        <a:lstStyle/>
        <a:p>
          <a:endParaRPr lang="en-US"/>
        </a:p>
      </dgm:t>
    </dgm:pt>
    <dgm:pt modelId="{C2BBF6F5-619D-4B4A-9B2D-CC8974C171A7}" type="sibTrans" cxnId="{B9B4A0DC-0AD9-2944-B2F3-976693F40B6B}">
      <dgm:prSet/>
      <dgm:spPr/>
      <dgm:t>
        <a:bodyPr/>
        <a:lstStyle/>
        <a:p>
          <a:endParaRPr lang="en-US"/>
        </a:p>
      </dgm:t>
    </dgm:pt>
    <dgm:pt modelId="{847BBB0F-CC84-1646-BB7A-D80821C46046}">
      <dgm:prSet custT="1"/>
      <dgm:spPr/>
      <dgm:t>
        <a:bodyPr/>
        <a:lstStyle/>
        <a:p>
          <a:pPr rtl="0"/>
          <a:r>
            <a:rPr lang="en-US" sz="1500" dirty="0"/>
            <a:t>The areas of cryptography and cryptanalysis</a:t>
          </a:r>
        </a:p>
      </dgm:t>
    </dgm:pt>
    <dgm:pt modelId="{AFDC6744-8294-F44A-B8B4-17349F454449}" type="parTrans" cxnId="{AA2A0AF1-7A18-EE4F-8A99-5F5B0A75098C}">
      <dgm:prSet/>
      <dgm:spPr/>
      <dgm:t>
        <a:bodyPr/>
        <a:lstStyle/>
        <a:p>
          <a:endParaRPr lang="en-US"/>
        </a:p>
      </dgm:t>
    </dgm:pt>
    <dgm:pt modelId="{81038317-A950-3545-89FF-913DC48CA0DD}" type="sibTrans" cxnId="{AA2A0AF1-7A18-EE4F-8A99-5F5B0A75098C}">
      <dgm:prSet/>
      <dgm:spPr/>
      <dgm:t>
        <a:bodyPr/>
        <a:lstStyle/>
        <a:p>
          <a:endParaRPr lang="en-US"/>
        </a:p>
      </dgm:t>
    </dgm:pt>
    <dgm:pt modelId="{4D2FC934-9758-5445-B3CC-8A521DC80CE4}" type="pres">
      <dgm:prSet presAssocID="{4FCA8902-7BDA-244C-A48B-F89500F94FC3}" presName="diagram" presStyleCnt="0">
        <dgm:presLayoutVars>
          <dgm:dir/>
          <dgm:resizeHandles val="exact"/>
        </dgm:presLayoutVars>
      </dgm:prSet>
      <dgm:spPr/>
    </dgm:pt>
    <dgm:pt modelId="{1BD6CD00-F3D1-8D40-8D28-A3BD5E82C475}" type="pres">
      <dgm:prSet presAssocID="{5348727F-09B8-A14B-BC62-09ED120123D0}" presName="node" presStyleLbl="node1" presStyleIdx="0" presStyleCnt="8">
        <dgm:presLayoutVars>
          <dgm:bulletEnabled val="1"/>
        </dgm:presLayoutVars>
      </dgm:prSet>
      <dgm:spPr/>
    </dgm:pt>
    <dgm:pt modelId="{96F253DF-30F3-1B4F-89BC-359AFC794146}" type="pres">
      <dgm:prSet presAssocID="{4A08013E-2624-2D4C-8849-EB6537AAABAC}" presName="sibTrans" presStyleCnt="0"/>
      <dgm:spPr/>
    </dgm:pt>
    <dgm:pt modelId="{B0966EE2-6F52-5048-A67C-57D12C898640}" type="pres">
      <dgm:prSet presAssocID="{A14C7065-ED96-B447-9CB1-AF877554F521}" presName="node" presStyleLbl="node1" presStyleIdx="1" presStyleCnt="8">
        <dgm:presLayoutVars>
          <dgm:bulletEnabled val="1"/>
        </dgm:presLayoutVars>
      </dgm:prSet>
      <dgm:spPr/>
    </dgm:pt>
    <dgm:pt modelId="{A95B953E-BD0D-A545-8FBD-690868FCA448}" type="pres">
      <dgm:prSet presAssocID="{77EE5A90-F4E2-6841-B6FE-AFE5C526F469}" presName="sibTrans" presStyleCnt="0"/>
      <dgm:spPr/>
    </dgm:pt>
    <dgm:pt modelId="{5AC2DC6E-FD4F-1D44-B057-7FBEEE8C82DC}" type="pres">
      <dgm:prSet presAssocID="{9D0F6B3A-5780-9E49-9D2C-E372D48F51D0}" presName="node" presStyleLbl="node1" presStyleIdx="2" presStyleCnt="8" custScaleX="105987">
        <dgm:presLayoutVars>
          <dgm:bulletEnabled val="1"/>
        </dgm:presLayoutVars>
      </dgm:prSet>
      <dgm:spPr/>
    </dgm:pt>
    <dgm:pt modelId="{870DF698-0AEF-A047-9EB8-B01D9C510D42}" type="pres">
      <dgm:prSet presAssocID="{22E45BAC-791C-9C41-9E05-1EF961D80AF9}" presName="sibTrans" presStyleCnt="0"/>
      <dgm:spPr/>
    </dgm:pt>
    <dgm:pt modelId="{74FDB8DF-F763-CB41-A57A-E6507E52A162}" type="pres">
      <dgm:prSet presAssocID="{D3F9B3D6-923E-4041-BBCB-6048A9B1B81C}" presName="node" presStyleLbl="node1" presStyleIdx="3" presStyleCnt="8" custScaleX="117425">
        <dgm:presLayoutVars>
          <dgm:bulletEnabled val="1"/>
        </dgm:presLayoutVars>
      </dgm:prSet>
      <dgm:spPr/>
    </dgm:pt>
    <dgm:pt modelId="{265A5939-2EEB-1D40-B0E6-012C5A1A999E}" type="pres">
      <dgm:prSet presAssocID="{82D84AAB-6C54-8042-8300-8206C787DDB1}" presName="sibTrans" presStyleCnt="0"/>
      <dgm:spPr/>
    </dgm:pt>
    <dgm:pt modelId="{54626824-0AF0-9046-9BBE-7C9BB249CE53}" type="pres">
      <dgm:prSet presAssocID="{88FDE07E-396E-0747-85E2-6EA4644FA247}" presName="node" presStyleLbl="node1" presStyleIdx="4" presStyleCnt="8">
        <dgm:presLayoutVars>
          <dgm:bulletEnabled val="1"/>
        </dgm:presLayoutVars>
      </dgm:prSet>
      <dgm:spPr/>
    </dgm:pt>
    <dgm:pt modelId="{8F6051FA-CF95-0041-9372-5104A06F3C7E}" type="pres">
      <dgm:prSet presAssocID="{40573E98-C772-654E-A56F-FBDCCFD17606}" presName="sibTrans" presStyleCnt="0"/>
      <dgm:spPr/>
    </dgm:pt>
    <dgm:pt modelId="{3CF59986-E6AA-A646-8838-D2E032E1435C}" type="pres">
      <dgm:prSet presAssocID="{18D2BECB-A6B1-C542-81EE-E42E56EEDFEA}" presName="node" presStyleLbl="node1" presStyleIdx="5" presStyleCnt="8">
        <dgm:presLayoutVars>
          <dgm:bulletEnabled val="1"/>
        </dgm:presLayoutVars>
      </dgm:prSet>
      <dgm:spPr/>
    </dgm:pt>
    <dgm:pt modelId="{2DCFB672-2F13-5442-BF08-D2D2F611DBA2}" type="pres">
      <dgm:prSet presAssocID="{070E067A-1952-5743-AD8C-9D31F3A25212}" presName="sibTrans" presStyleCnt="0"/>
      <dgm:spPr/>
    </dgm:pt>
    <dgm:pt modelId="{CA93F83E-92BE-D249-B0E2-CD17E7F2A410}" type="pres">
      <dgm:prSet presAssocID="{C50DE9CB-DF73-D34E-8DA3-3B868A3C6812}" presName="node" presStyleLbl="node1" presStyleIdx="6" presStyleCnt="8">
        <dgm:presLayoutVars>
          <dgm:bulletEnabled val="1"/>
        </dgm:presLayoutVars>
      </dgm:prSet>
      <dgm:spPr/>
    </dgm:pt>
    <dgm:pt modelId="{BC3D4535-DCA9-D24D-863F-D4F6BF6D405A}" type="pres">
      <dgm:prSet presAssocID="{1503D53D-2D11-DA4C-8EEC-73E7287F71B1}" presName="sibTrans" presStyleCnt="0"/>
      <dgm:spPr/>
    </dgm:pt>
    <dgm:pt modelId="{229FCA59-0238-9F47-B47E-35ED170315D3}" type="pres">
      <dgm:prSet presAssocID="{F0394E83-4F5A-2B4E-B9C0-844521745DAB}" presName="node" presStyleLbl="node1" presStyleIdx="7" presStyleCnt="8">
        <dgm:presLayoutVars>
          <dgm:bulletEnabled val="1"/>
        </dgm:presLayoutVars>
      </dgm:prSet>
      <dgm:spPr/>
    </dgm:pt>
  </dgm:ptLst>
  <dgm:cxnLst>
    <dgm:cxn modelId="{3B664D02-5D0F-DC4E-8095-0FC8DC84D384}" type="presOf" srcId="{273C13BF-D5E0-9947-BA66-F83953A05F71}" destId="{CA93F83E-92BE-D249-B0E2-CD17E7F2A410}" srcOrd="0" destOrd="1" presId="urn:microsoft.com/office/officeart/2005/8/layout/default"/>
    <dgm:cxn modelId="{992B8104-F7B3-BF40-9882-A869A96F152B}" srcId="{88FDE07E-396E-0747-85E2-6EA4644FA247}" destId="{74F8E69B-EB3C-5140-B6D5-618EF5F6BB0C}" srcOrd="0" destOrd="0" parTransId="{C0AEFE13-0805-7145-B4A6-59A50E7934FD}" sibTransId="{C1A7C8C8-2F84-694C-9795-8B097E6E331F}"/>
    <dgm:cxn modelId="{66829804-59B7-7C47-AEA0-2ADD6C873C20}" type="presOf" srcId="{D3F9B3D6-923E-4041-BBCB-6048A9B1B81C}" destId="{74FDB8DF-F763-CB41-A57A-E6507E52A162}" srcOrd="0" destOrd="0" presId="urn:microsoft.com/office/officeart/2005/8/layout/default"/>
    <dgm:cxn modelId="{19C4790B-89A9-4D43-89DA-80D10E54E9DD}" type="presOf" srcId="{88FDE07E-396E-0747-85E2-6EA4644FA247}" destId="{54626824-0AF0-9046-9BBE-7C9BB249CE53}" srcOrd="0" destOrd="0" presId="urn:microsoft.com/office/officeart/2005/8/layout/default"/>
    <dgm:cxn modelId="{ED0DE613-E1FC-834D-995B-DAB37B7E7946}" type="presOf" srcId="{5348727F-09B8-A14B-BC62-09ED120123D0}" destId="{1BD6CD00-F3D1-8D40-8D28-A3BD5E82C475}" srcOrd="0" destOrd="0" presId="urn:microsoft.com/office/officeart/2005/8/layout/default"/>
    <dgm:cxn modelId="{C614EF1B-3352-9D48-B266-2C7946C84FF1}" type="presOf" srcId="{A14C7065-ED96-B447-9CB1-AF877554F521}" destId="{B0966EE2-6F52-5048-A67C-57D12C898640}" srcOrd="0" destOrd="0" presId="urn:microsoft.com/office/officeart/2005/8/layout/default"/>
    <dgm:cxn modelId="{8D82931F-278E-6442-99DB-C3E5CDEA4912}" type="presOf" srcId="{B047066D-BE71-BD40-B6C8-CEE3F4E4B5E2}" destId="{5AC2DC6E-FD4F-1D44-B057-7FBEEE8C82DC}" srcOrd="0" destOrd="1" presId="urn:microsoft.com/office/officeart/2005/8/layout/default"/>
    <dgm:cxn modelId="{41BCFB28-CE48-7A4C-99C8-E746402B0162}" srcId="{4FCA8902-7BDA-244C-A48B-F89500F94FC3}" destId="{C50DE9CB-DF73-D34E-8DA3-3B868A3C6812}" srcOrd="6" destOrd="0" parTransId="{F17C44B2-36C8-DC44-8EFA-F3E73BACBA10}" sibTransId="{1503D53D-2D11-DA4C-8EEC-73E7287F71B1}"/>
    <dgm:cxn modelId="{EBA1332C-1523-5E4C-83CD-3D0499F62CE0}" type="presOf" srcId="{D742A2F0-8A3D-CD42-A1AB-266148473644}" destId="{74FDB8DF-F763-CB41-A57A-E6507E52A162}" srcOrd="0" destOrd="1" presId="urn:microsoft.com/office/officeart/2005/8/layout/default"/>
    <dgm:cxn modelId="{8935692F-9108-C14F-8889-E4122AE4DE91}" srcId="{18D2BECB-A6B1-C542-81EE-E42E56EEDFEA}" destId="{033A6F5F-BA6C-B64D-9976-55100202B6F1}" srcOrd="0" destOrd="0" parTransId="{D50B3FC1-48DB-684F-B7D5-F64AFFC2BF5D}" sibTransId="{3F85CB9B-1364-B542-BA7E-B24FD3F18EDF}"/>
    <dgm:cxn modelId="{74127235-3BB6-BF46-B734-14CD122CE756}" type="presOf" srcId="{18D2BECB-A6B1-C542-81EE-E42E56EEDFEA}" destId="{3CF59986-E6AA-A646-8838-D2E032E1435C}" srcOrd="0" destOrd="0" presId="urn:microsoft.com/office/officeart/2005/8/layout/default"/>
    <dgm:cxn modelId="{608ACC3E-539D-B44B-B878-00EEEB34300D}" srcId="{4FCA8902-7BDA-244C-A48B-F89500F94FC3}" destId="{A14C7065-ED96-B447-9CB1-AF877554F521}" srcOrd="1" destOrd="0" parTransId="{06D12F0E-F2C7-174E-BC49-A91D40CB8A4C}" sibTransId="{77EE5A90-F4E2-6841-B6FE-AFE5C526F469}"/>
    <dgm:cxn modelId="{4890CD3E-0C5A-F341-ADBF-B91F2D9B483D}" type="presOf" srcId="{F0394E83-4F5A-2B4E-B9C0-844521745DAB}" destId="{229FCA59-0238-9F47-B47E-35ED170315D3}" srcOrd="0" destOrd="0" presId="urn:microsoft.com/office/officeart/2005/8/layout/default"/>
    <dgm:cxn modelId="{0B7C064A-47AE-5A41-B4FC-039ADA4F71B1}" srcId="{4FCA8902-7BDA-244C-A48B-F89500F94FC3}" destId="{9D0F6B3A-5780-9E49-9D2C-E372D48F51D0}" srcOrd="2" destOrd="0" parTransId="{004EDDD8-1DE7-0940-908C-B4624DFA7295}" sibTransId="{22E45BAC-791C-9C41-9E05-1EF961D80AF9}"/>
    <dgm:cxn modelId="{5380794A-847B-EA41-BA1F-9EA5CAC1C794}" srcId="{5348727F-09B8-A14B-BC62-09ED120123D0}" destId="{49EA308F-2173-AD47-B839-F08C48273A91}" srcOrd="0" destOrd="0" parTransId="{3980553C-7CC4-554B-92AC-16634EF3168C}" sibTransId="{D66BBF37-74D9-884C-8C42-4C9EAB57DEAC}"/>
    <dgm:cxn modelId="{765B3658-0007-DB4B-B3E8-7108A9E6A767}" type="presOf" srcId="{F1D161F9-893D-D343-9FD0-64EACF4F059A}" destId="{B0966EE2-6F52-5048-A67C-57D12C898640}" srcOrd="0" destOrd="1" presId="urn:microsoft.com/office/officeart/2005/8/layout/default"/>
    <dgm:cxn modelId="{CC80416B-A9FC-5E4A-BD1C-ECBDAA79D231}" srcId="{4FCA8902-7BDA-244C-A48B-F89500F94FC3}" destId="{5348727F-09B8-A14B-BC62-09ED120123D0}" srcOrd="0" destOrd="0" parTransId="{99AF3896-DBB8-564E-8859-FCD5851974B7}" sibTransId="{4A08013E-2624-2D4C-8849-EB6537AAABAC}"/>
    <dgm:cxn modelId="{08B03873-F5B4-5E41-B289-F953417D446F}" srcId="{C50DE9CB-DF73-D34E-8DA3-3B868A3C6812}" destId="{273C13BF-D5E0-9947-BA66-F83953A05F71}" srcOrd="0" destOrd="0" parTransId="{C5D8B81A-3D1D-CB4D-9CBD-8AA29AE7042A}" sibTransId="{C0BDBE91-A0E4-0F45-A5C7-03A1B0CA0A58}"/>
    <dgm:cxn modelId="{1A718D7A-45CE-084D-8773-229F70D9AE3E}" srcId="{4FCA8902-7BDA-244C-A48B-F89500F94FC3}" destId="{88FDE07E-396E-0747-85E2-6EA4644FA247}" srcOrd="4" destOrd="0" parTransId="{67B4BD3D-FB69-484A-8564-B48E45A4FB07}" sibTransId="{40573E98-C772-654E-A56F-FBDCCFD17606}"/>
    <dgm:cxn modelId="{9F7D408B-E2EB-1A43-ADE1-3B853D398C47}" srcId="{9D0F6B3A-5780-9E49-9D2C-E372D48F51D0}" destId="{B047066D-BE71-BD40-B6C8-CEE3F4E4B5E2}" srcOrd="0" destOrd="0" parTransId="{F5672B69-9443-BB49-9942-789B41742DC0}" sibTransId="{51AECFFC-6A7C-4643-B895-056E4A6CD05E}"/>
    <dgm:cxn modelId="{49C4F98B-CDCC-FC43-B803-866F456B968B}" srcId="{D3F9B3D6-923E-4041-BBCB-6048A9B1B81C}" destId="{D742A2F0-8A3D-CD42-A1AB-266148473644}" srcOrd="0" destOrd="0" parTransId="{0E5D1B14-0DCC-5340-BFAA-2DC1DCE59C33}" sibTransId="{FFF4233B-9F35-644A-9BA8-ED6CC6D77EC3}"/>
    <dgm:cxn modelId="{E260DE97-CAA7-764D-8628-9DA302424B08}" type="presOf" srcId="{4FCA8902-7BDA-244C-A48B-F89500F94FC3}" destId="{4D2FC934-9758-5445-B3CC-8A521DC80CE4}" srcOrd="0" destOrd="0" presId="urn:microsoft.com/office/officeart/2005/8/layout/default"/>
    <dgm:cxn modelId="{93148F9E-341E-D747-8297-631099CBF004}" srcId="{4FCA8902-7BDA-244C-A48B-F89500F94FC3}" destId="{18D2BECB-A6B1-C542-81EE-E42E56EEDFEA}" srcOrd="5" destOrd="0" parTransId="{563157EC-8622-A149-B15C-52466E9724A6}" sibTransId="{070E067A-1952-5743-AD8C-9D31F3A25212}"/>
    <dgm:cxn modelId="{B92838B2-AD37-4141-BFE3-78A7A142D69B}" type="presOf" srcId="{847BBB0F-CC84-1646-BB7A-D80821C46046}" destId="{229FCA59-0238-9F47-B47E-35ED170315D3}" srcOrd="0" destOrd="1" presId="urn:microsoft.com/office/officeart/2005/8/layout/default"/>
    <dgm:cxn modelId="{B32F5CB2-866D-D54B-8F19-12AA740BBE08}" type="presOf" srcId="{74F8E69B-EB3C-5140-B6D5-618EF5F6BB0C}" destId="{54626824-0AF0-9046-9BBE-7C9BB249CE53}" srcOrd="0" destOrd="1" presId="urn:microsoft.com/office/officeart/2005/8/layout/default"/>
    <dgm:cxn modelId="{6A3E42BF-4237-9E4A-95BC-6B6BF42BBE06}" srcId="{A14C7065-ED96-B447-9CB1-AF877554F521}" destId="{F1D161F9-893D-D343-9FD0-64EACF4F059A}" srcOrd="0" destOrd="0" parTransId="{6303FF8C-E9A2-B148-ABD5-F8BF1CFDE6D7}" sibTransId="{7E678BC4-B86A-7749-B846-4F6CC826AAF5}"/>
    <dgm:cxn modelId="{8B0BA7C3-A469-8240-B4AD-315A06B5F7A2}" type="presOf" srcId="{C50DE9CB-DF73-D34E-8DA3-3B868A3C6812}" destId="{CA93F83E-92BE-D249-B0E2-CD17E7F2A410}" srcOrd="0" destOrd="0" presId="urn:microsoft.com/office/officeart/2005/8/layout/default"/>
    <dgm:cxn modelId="{5CD376C8-94A9-8E47-A1F4-FD6B60A06C7E}" type="presOf" srcId="{49EA308F-2173-AD47-B839-F08C48273A91}" destId="{1BD6CD00-F3D1-8D40-8D28-A3BD5E82C475}" srcOrd="0" destOrd="1" presId="urn:microsoft.com/office/officeart/2005/8/layout/default"/>
    <dgm:cxn modelId="{031D9ACB-FD25-D049-85E6-7AA49153ACCE}" type="presOf" srcId="{9D0F6B3A-5780-9E49-9D2C-E372D48F51D0}" destId="{5AC2DC6E-FD4F-1D44-B057-7FBEEE8C82DC}" srcOrd="0" destOrd="0" presId="urn:microsoft.com/office/officeart/2005/8/layout/default"/>
    <dgm:cxn modelId="{61E3F4D1-7B39-C04C-824C-AF12E907E4B4}" srcId="{4FCA8902-7BDA-244C-A48B-F89500F94FC3}" destId="{D3F9B3D6-923E-4041-BBCB-6048A9B1B81C}" srcOrd="3" destOrd="0" parTransId="{19775A4A-7582-AB46-8138-AED544C1FCAA}" sibTransId="{82D84AAB-6C54-8042-8300-8206C787DDB1}"/>
    <dgm:cxn modelId="{B9B4A0DC-0AD9-2944-B2F3-976693F40B6B}" srcId="{4FCA8902-7BDA-244C-A48B-F89500F94FC3}" destId="{F0394E83-4F5A-2B4E-B9C0-844521745DAB}" srcOrd="7" destOrd="0" parTransId="{780247C8-A3C6-334A-812F-575BE9BDCFC0}" sibTransId="{C2BBF6F5-619D-4B4A-9B2D-CC8974C171A7}"/>
    <dgm:cxn modelId="{F4E8B9DF-C1A3-1D4E-8664-38F2C803C429}" type="presOf" srcId="{033A6F5F-BA6C-B64D-9976-55100202B6F1}" destId="{3CF59986-E6AA-A646-8838-D2E032E1435C}" srcOrd="0" destOrd="1" presId="urn:microsoft.com/office/officeart/2005/8/layout/default"/>
    <dgm:cxn modelId="{AA2A0AF1-7A18-EE4F-8A99-5F5B0A75098C}" srcId="{F0394E83-4F5A-2B4E-B9C0-844521745DAB}" destId="{847BBB0F-CC84-1646-BB7A-D80821C46046}" srcOrd="0" destOrd="0" parTransId="{AFDC6744-8294-F44A-B8B4-17349F454449}" sibTransId="{81038317-A950-3545-89FF-913DC48CA0DD}"/>
    <dgm:cxn modelId="{0842F195-67B2-7841-8A6C-A572079259DF}" type="presParOf" srcId="{4D2FC934-9758-5445-B3CC-8A521DC80CE4}" destId="{1BD6CD00-F3D1-8D40-8D28-A3BD5E82C475}" srcOrd="0" destOrd="0" presId="urn:microsoft.com/office/officeart/2005/8/layout/default"/>
    <dgm:cxn modelId="{6600649A-21DA-F348-A891-86F7F6B2288D}" type="presParOf" srcId="{4D2FC934-9758-5445-B3CC-8A521DC80CE4}" destId="{96F253DF-30F3-1B4F-89BC-359AFC794146}" srcOrd="1" destOrd="0" presId="urn:microsoft.com/office/officeart/2005/8/layout/default"/>
    <dgm:cxn modelId="{1030EBB9-1205-1346-8E73-D8C3CFEFF826}" type="presParOf" srcId="{4D2FC934-9758-5445-B3CC-8A521DC80CE4}" destId="{B0966EE2-6F52-5048-A67C-57D12C898640}" srcOrd="2" destOrd="0" presId="urn:microsoft.com/office/officeart/2005/8/layout/default"/>
    <dgm:cxn modelId="{BC8CDBF3-FC6B-8441-AB58-4F4A8DAA0044}" type="presParOf" srcId="{4D2FC934-9758-5445-B3CC-8A521DC80CE4}" destId="{A95B953E-BD0D-A545-8FBD-690868FCA448}" srcOrd="3" destOrd="0" presId="urn:microsoft.com/office/officeart/2005/8/layout/default"/>
    <dgm:cxn modelId="{751E0D4F-911F-F94D-884B-56DF9CF74354}" type="presParOf" srcId="{4D2FC934-9758-5445-B3CC-8A521DC80CE4}" destId="{5AC2DC6E-FD4F-1D44-B057-7FBEEE8C82DC}" srcOrd="4" destOrd="0" presId="urn:microsoft.com/office/officeart/2005/8/layout/default"/>
    <dgm:cxn modelId="{EC7616F6-6BF5-2C49-9772-21A3D511FFF5}" type="presParOf" srcId="{4D2FC934-9758-5445-B3CC-8A521DC80CE4}" destId="{870DF698-0AEF-A047-9EB8-B01D9C510D42}" srcOrd="5" destOrd="0" presId="urn:microsoft.com/office/officeart/2005/8/layout/default"/>
    <dgm:cxn modelId="{C840DFDB-1699-1148-939F-80DA45B569E1}" type="presParOf" srcId="{4D2FC934-9758-5445-B3CC-8A521DC80CE4}" destId="{74FDB8DF-F763-CB41-A57A-E6507E52A162}" srcOrd="6" destOrd="0" presId="urn:microsoft.com/office/officeart/2005/8/layout/default"/>
    <dgm:cxn modelId="{849483AB-303E-104D-B42F-4A387F2B218A}" type="presParOf" srcId="{4D2FC934-9758-5445-B3CC-8A521DC80CE4}" destId="{265A5939-2EEB-1D40-B0E6-012C5A1A999E}" srcOrd="7" destOrd="0" presId="urn:microsoft.com/office/officeart/2005/8/layout/default"/>
    <dgm:cxn modelId="{514335CF-3EC6-274C-9429-4E05A43F1E37}" type="presParOf" srcId="{4D2FC934-9758-5445-B3CC-8A521DC80CE4}" destId="{54626824-0AF0-9046-9BBE-7C9BB249CE53}" srcOrd="8" destOrd="0" presId="urn:microsoft.com/office/officeart/2005/8/layout/default"/>
    <dgm:cxn modelId="{3502EEC5-B772-914C-A268-5FF633A02988}" type="presParOf" srcId="{4D2FC934-9758-5445-B3CC-8A521DC80CE4}" destId="{8F6051FA-CF95-0041-9372-5104A06F3C7E}" srcOrd="9" destOrd="0" presId="urn:microsoft.com/office/officeart/2005/8/layout/default"/>
    <dgm:cxn modelId="{2D06FBB2-5E9D-4C43-AC1D-3DD4F14BF13B}" type="presParOf" srcId="{4D2FC934-9758-5445-B3CC-8A521DC80CE4}" destId="{3CF59986-E6AA-A646-8838-D2E032E1435C}" srcOrd="10" destOrd="0" presId="urn:microsoft.com/office/officeart/2005/8/layout/default"/>
    <dgm:cxn modelId="{1035283E-50DB-0343-954D-4E5B6DE1386A}" type="presParOf" srcId="{4D2FC934-9758-5445-B3CC-8A521DC80CE4}" destId="{2DCFB672-2F13-5442-BF08-D2D2F611DBA2}" srcOrd="11" destOrd="0" presId="urn:microsoft.com/office/officeart/2005/8/layout/default"/>
    <dgm:cxn modelId="{54B19AE5-D51B-4A4E-8699-98AB6CC7442B}" type="presParOf" srcId="{4D2FC934-9758-5445-B3CC-8A521DC80CE4}" destId="{CA93F83E-92BE-D249-B0E2-CD17E7F2A410}" srcOrd="12" destOrd="0" presId="urn:microsoft.com/office/officeart/2005/8/layout/default"/>
    <dgm:cxn modelId="{81B019D2-58B1-8B42-A69C-2C890DF5BA1D}" type="presParOf" srcId="{4D2FC934-9758-5445-B3CC-8A521DC80CE4}" destId="{BC3D4535-DCA9-D24D-863F-D4F6BF6D405A}" srcOrd="13" destOrd="0" presId="urn:microsoft.com/office/officeart/2005/8/layout/default"/>
    <dgm:cxn modelId="{2A51DA48-E7C3-0C42-A5D4-88857A2402F4}" type="presParOf" srcId="{4D2FC934-9758-5445-B3CC-8A521DC80CE4}" destId="{229FCA59-0238-9F47-B47E-35ED170315D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179B3-BE5D-4142-AB77-6AE34AE14AC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956AC-EFF8-F348-9C47-5CB7BF58FA2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type of operations used for transforming plaintext to ciphertext</a:t>
          </a:r>
        </a:p>
      </dgm:t>
    </dgm:pt>
    <dgm:pt modelId="{669DA478-D211-0C40-A153-9C8AC383781C}" type="parTrans" cxnId="{DD77597B-8B15-EE4D-926F-9BFF9AE9AB4E}">
      <dgm:prSet/>
      <dgm:spPr/>
      <dgm:t>
        <a:bodyPr/>
        <a:lstStyle/>
        <a:p>
          <a:endParaRPr lang="en-US"/>
        </a:p>
      </dgm:t>
    </dgm:pt>
    <dgm:pt modelId="{67C397A1-D85A-704D-9E69-98D69194DB91}" type="sibTrans" cxnId="{DD77597B-8B15-EE4D-926F-9BFF9AE9AB4E}">
      <dgm:prSet/>
      <dgm:spPr/>
      <dgm:t>
        <a:bodyPr/>
        <a:lstStyle/>
        <a:p>
          <a:endParaRPr lang="en-US"/>
        </a:p>
      </dgm:t>
    </dgm:pt>
    <dgm:pt modelId="{15158232-5636-F54B-9E82-24A86B2CC40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/>
            <a:t>Substitution</a:t>
          </a:r>
        </a:p>
        <a:p>
          <a:r>
            <a:rPr lang="en-US" sz="1200" dirty="0"/>
            <a:t>substitute elements in plaintext</a:t>
          </a:r>
          <a:endParaRPr lang="en-US" sz="1500" dirty="0"/>
        </a:p>
      </dgm:t>
    </dgm:pt>
    <dgm:pt modelId="{3788416C-4673-584E-B357-8CD978EB8C97}" type="parTrans" cxnId="{ED5294EA-EC3D-6146-AC11-0E2332656079}">
      <dgm:prSet/>
      <dgm:spPr/>
      <dgm:t>
        <a:bodyPr/>
        <a:lstStyle/>
        <a:p>
          <a:endParaRPr lang="en-US"/>
        </a:p>
      </dgm:t>
    </dgm:pt>
    <dgm:pt modelId="{8A0198D0-2666-FD46-A986-88F01249EE75}" type="sibTrans" cxnId="{ED5294EA-EC3D-6146-AC11-0E2332656079}">
      <dgm:prSet/>
      <dgm:spPr/>
      <dgm:t>
        <a:bodyPr/>
        <a:lstStyle/>
        <a:p>
          <a:endParaRPr lang="en-US"/>
        </a:p>
      </dgm:t>
    </dgm:pt>
    <dgm:pt modelId="{43FD649A-6D70-C048-ACE3-D29EFF662F0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500" b="1" dirty="0"/>
            <a:t>Transposition</a:t>
          </a:r>
        </a:p>
        <a:p>
          <a:r>
            <a:rPr lang="en-US" sz="1200" dirty="0"/>
            <a:t>rearrange elements in plaintext </a:t>
          </a:r>
        </a:p>
      </dgm:t>
    </dgm:pt>
    <dgm:pt modelId="{2D44BCB4-9992-9B42-A2BC-C9F4625246F0}" type="parTrans" cxnId="{123BCA35-B99A-5B4A-9EC9-335C8D6DC519}">
      <dgm:prSet/>
      <dgm:spPr/>
      <dgm:t>
        <a:bodyPr/>
        <a:lstStyle/>
        <a:p>
          <a:endParaRPr lang="en-US"/>
        </a:p>
      </dgm:t>
    </dgm:pt>
    <dgm:pt modelId="{DD30BE0D-E940-FB4E-ACA7-CBBF67E63FB3}" type="sibTrans" cxnId="{123BCA35-B99A-5B4A-9EC9-335C8D6DC519}">
      <dgm:prSet/>
      <dgm:spPr/>
      <dgm:t>
        <a:bodyPr/>
        <a:lstStyle/>
        <a:p>
          <a:endParaRPr lang="en-US"/>
        </a:p>
      </dgm:t>
    </dgm:pt>
    <dgm:pt modelId="{7BD094F8-913A-BC4A-99AC-95E50E755F0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number of keys used</a:t>
          </a:r>
        </a:p>
      </dgm:t>
    </dgm:pt>
    <dgm:pt modelId="{F0A0612E-8F80-6442-BABA-B23CB08CC762}" type="parTrans" cxnId="{B1F46906-4C46-694E-B064-9116B6C22A74}">
      <dgm:prSet/>
      <dgm:spPr/>
      <dgm:t>
        <a:bodyPr/>
        <a:lstStyle/>
        <a:p>
          <a:endParaRPr lang="en-US"/>
        </a:p>
      </dgm:t>
    </dgm:pt>
    <dgm:pt modelId="{D417236E-5D90-DD40-848F-C43CD5017C1F}" type="sibTrans" cxnId="{B1F46906-4C46-694E-B064-9116B6C22A74}">
      <dgm:prSet/>
      <dgm:spPr/>
      <dgm:t>
        <a:bodyPr/>
        <a:lstStyle/>
        <a:p>
          <a:endParaRPr lang="en-US"/>
        </a:p>
      </dgm:t>
    </dgm:pt>
    <dgm:pt modelId="{0E078EEE-F30B-DC40-9FDD-A5909788653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/>
            <a:t>Symmetric, single-key, secret-key, conventional encryption</a:t>
          </a:r>
        </a:p>
      </dgm:t>
    </dgm:pt>
    <dgm:pt modelId="{EFE14EBC-FAFB-F447-9439-EDE1E62DE4CE}" type="parTrans" cxnId="{377051F4-319C-3E4D-BC2D-027E6CB425F8}">
      <dgm:prSet/>
      <dgm:spPr/>
      <dgm:t>
        <a:bodyPr/>
        <a:lstStyle/>
        <a:p>
          <a:endParaRPr lang="en-US"/>
        </a:p>
      </dgm:t>
    </dgm:pt>
    <dgm:pt modelId="{8B24B370-EF27-244A-9203-9B0EC86677C4}" type="sibTrans" cxnId="{377051F4-319C-3E4D-BC2D-027E6CB425F8}">
      <dgm:prSet/>
      <dgm:spPr/>
      <dgm:t>
        <a:bodyPr/>
        <a:lstStyle/>
        <a:p>
          <a:endParaRPr lang="en-US"/>
        </a:p>
      </dgm:t>
    </dgm:pt>
    <dgm:pt modelId="{86D473AD-F3F3-4048-8BC0-1AC6573A74E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dirty="0"/>
            <a:t>Asymmetric, two-key, or public-key encryption</a:t>
          </a:r>
        </a:p>
      </dgm:t>
    </dgm:pt>
    <dgm:pt modelId="{4DC18731-9099-B240-8DB8-04D8310D534A}" type="parTrans" cxnId="{55BCBCE4-F17E-D343-9020-8C15928D7F34}">
      <dgm:prSet/>
      <dgm:spPr/>
      <dgm:t>
        <a:bodyPr/>
        <a:lstStyle/>
        <a:p>
          <a:endParaRPr lang="en-US"/>
        </a:p>
      </dgm:t>
    </dgm:pt>
    <dgm:pt modelId="{FCEF4638-D522-6C4B-B4A6-8BE99DBEB8C7}" type="sibTrans" cxnId="{55BCBCE4-F17E-D343-9020-8C15928D7F34}">
      <dgm:prSet/>
      <dgm:spPr/>
      <dgm:t>
        <a:bodyPr/>
        <a:lstStyle/>
        <a:p>
          <a:endParaRPr lang="en-US"/>
        </a:p>
      </dgm:t>
    </dgm:pt>
    <dgm:pt modelId="{76045574-DA6B-F846-A68B-8E8FE2F3C97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/>
            <a:t>The way in which the plaintext is processed</a:t>
          </a:r>
          <a:endParaRPr lang="en-US" dirty="0"/>
        </a:p>
      </dgm:t>
    </dgm:pt>
    <dgm:pt modelId="{D4136C0C-14FC-BE46-9FA0-B445DD03F538}" type="parTrans" cxnId="{DF5B02D5-B78E-324D-9616-205421D5EF40}">
      <dgm:prSet/>
      <dgm:spPr/>
      <dgm:t>
        <a:bodyPr/>
        <a:lstStyle/>
        <a:p>
          <a:endParaRPr lang="en-US"/>
        </a:p>
      </dgm:t>
    </dgm:pt>
    <dgm:pt modelId="{76C84DE2-21E7-5B42-B416-6374F0DB8833}" type="sibTrans" cxnId="{DF5B02D5-B78E-324D-9616-205421D5EF40}">
      <dgm:prSet/>
      <dgm:spPr/>
      <dgm:t>
        <a:bodyPr/>
        <a:lstStyle/>
        <a:p>
          <a:endParaRPr lang="en-US"/>
        </a:p>
      </dgm:t>
    </dgm:pt>
    <dgm:pt modelId="{F84D387D-20EE-E842-B722-C788E0C2879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Block cipher</a:t>
          </a:r>
        </a:p>
        <a:p>
          <a:r>
            <a:rPr lang="en-US" sz="1200" dirty="0"/>
            <a:t>processes the input one block of elements at a time </a:t>
          </a:r>
        </a:p>
      </dgm:t>
    </dgm:pt>
    <dgm:pt modelId="{EE900814-5820-BF4F-B343-E51425805490}" type="parTrans" cxnId="{64F51EF7-CB9E-1043-9060-2B1D28AFE2D5}">
      <dgm:prSet/>
      <dgm:spPr/>
      <dgm:t>
        <a:bodyPr/>
        <a:lstStyle/>
        <a:p>
          <a:endParaRPr lang="en-US"/>
        </a:p>
      </dgm:t>
    </dgm:pt>
    <dgm:pt modelId="{55C19B54-24E2-3F48-B6C2-976AF1C1360B}" type="sibTrans" cxnId="{64F51EF7-CB9E-1043-9060-2B1D28AFE2D5}">
      <dgm:prSet/>
      <dgm:spPr/>
      <dgm:t>
        <a:bodyPr/>
        <a:lstStyle/>
        <a:p>
          <a:endParaRPr lang="en-US"/>
        </a:p>
      </dgm:t>
    </dgm:pt>
    <dgm:pt modelId="{C63E959D-F32D-F34A-8F2D-B4FE2E53D9D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b="1" dirty="0"/>
            <a:t>Stream cipher</a:t>
          </a:r>
        </a:p>
        <a:p>
          <a:r>
            <a:rPr lang="en-US" sz="1200" dirty="0"/>
            <a:t>processes the input elements continuously, producing output one element at a time </a:t>
          </a:r>
          <a:endParaRPr lang="en-AU" sz="1200" dirty="0"/>
        </a:p>
      </dgm:t>
    </dgm:pt>
    <dgm:pt modelId="{7C4B06E2-6F39-D14F-85D8-E507440C2E80}" type="parTrans" cxnId="{3BE02B31-27DB-F742-BD95-B714395E8FA1}">
      <dgm:prSet/>
      <dgm:spPr/>
      <dgm:t>
        <a:bodyPr/>
        <a:lstStyle/>
        <a:p>
          <a:endParaRPr lang="en-US"/>
        </a:p>
      </dgm:t>
    </dgm:pt>
    <dgm:pt modelId="{5EF57938-B8A6-C14C-AC53-243ED6C850A4}" type="sibTrans" cxnId="{3BE02B31-27DB-F742-BD95-B714395E8FA1}">
      <dgm:prSet/>
      <dgm:spPr/>
      <dgm:t>
        <a:bodyPr/>
        <a:lstStyle/>
        <a:p>
          <a:endParaRPr lang="en-US"/>
        </a:p>
      </dgm:t>
    </dgm:pt>
    <dgm:pt modelId="{91786F4A-90C9-994C-887B-4C7C898CCA39}" type="pres">
      <dgm:prSet presAssocID="{FDC179B3-BE5D-4142-AB77-6AE34AE14ACE}" presName="theList" presStyleCnt="0">
        <dgm:presLayoutVars>
          <dgm:dir/>
          <dgm:animLvl val="lvl"/>
          <dgm:resizeHandles val="exact"/>
        </dgm:presLayoutVars>
      </dgm:prSet>
      <dgm:spPr/>
    </dgm:pt>
    <dgm:pt modelId="{F41CB66E-4310-E347-BE1C-B1D44E032FEA}" type="pres">
      <dgm:prSet presAssocID="{E76956AC-EFF8-F348-9C47-5CB7BF58FA25}" presName="compNode" presStyleCnt="0"/>
      <dgm:spPr/>
    </dgm:pt>
    <dgm:pt modelId="{569AA357-20E8-8B4F-9641-8B0A0558D5C1}" type="pres">
      <dgm:prSet presAssocID="{E76956AC-EFF8-F348-9C47-5CB7BF58FA25}" presName="aNode" presStyleLbl="bgShp" presStyleIdx="0" presStyleCnt="3"/>
      <dgm:spPr/>
    </dgm:pt>
    <dgm:pt modelId="{9336B19B-5432-1E46-B703-26FB4A34E5C1}" type="pres">
      <dgm:prSet presAssocID="{E76956AC-EFF8-F348-9C47-5CB7BF58FA25}" presName="textNode" presStyleLbl="bgShp" presStyleIdx="0" presStyleCnt="3"/>
      <dgm:spPr/>
    </dgm:pt>
    <dgm:pt modelId="{13FFE0CD-1A33-9544-A75C-82FB4BA0C768}" type="pres">
      <dgm:prSet presAssocID="{E76956AC-EFF8-F348-9C47-5CB7BF58FA25}" presName="compChildNode" presStyleCnt="0"/>
      <dgm:spPr/>
    </dgm:pt>
    <dgm:pt modelId="{2203F66D-AD2C-264C-A99F-E71C4D3D7119}" type="pres">
      <dgm:prSet presAssocID="{E76956AC-EFF8-F348-9C47-5CB7BF58FA25}" presName="theInnerList" presStyleCnt="0"/>
      <dgm:spPr/>
    </dgm:pt>
    <dgm:pt modelId="{2BD908FB-9339-6045-9B70-D6C87F242750}" type="pres">
      <dgm:prSet presAssocID="{15158232-5636-F54B-9E82-24A86B2CC40D}" presName="childNode" presStyleLbl="node1" presStyleIdx="0" presStyleCnt="6">
        <dgm:presLayoutVars>
          <dgm:bulletEnabled val="1"/>
        </dgm:presLayoutVars>
      </dgm:prSet>
      <dgm:spPr/>
    </dgm:pt>
    <dgm:pt modelId="{690F47CB-9155-8F44-A97D-CAF9600886CB}" type="pres">
      <dgm:prSet presAssocID="{15158232-5636-F54B-9E82-24A86B2CC40D}" presName="aSpace2" presStyleCnt="0"/>
      <dgm:spPr/>
    </dgm:pt>
    <dgm:pt modelId="{1A983032-6FEA-1C4A-BE9F-4D806E17953C}" type="pres">
      <dgm:prSet presAssocID="{43FD649A-6D70-C048-ACE3-D29EFF662F0D}" presName="childNode" presStyleLbl="node1" presStyleIdx="1" presStyleCnt="6">
        <dgm:presLayoutVars>
          <dgm:bulletEnabled val="1"/>
        </dgm:presLayoutVars>
      </dgm:prSet>
      <dgm:spPr/>
    </dgm:pt>
    <dgm:pt modelId="{81DB49DF-7201-8544-8E21-E7071BB1B560}" type="pres">
      <dgm:prSet presAssocID="{E76956AC-EFF8-F348-9C47-5CB7BF58FA25}" presName="aSpace" presStyleCnt="0"/>
      <dgm:spPr/>
    </dgm:pt>
    <dgm:pt modelId="{98B6BD06-275B-FF4D-A3B0-C080D955E6CA}" type="pres">
      <dgm:prSet presAssocID="{7BD094F8-913A-BC4A-99AC-95E50E755F0C}" presName="compNode" presStyleCnt="0"/>
      <dgm:spPr/>
    </dgm:pt>
    <dgm:pt modelId="{8E35AEC5-6E5C-E94B-AC07-8F1C48704551}" type="pres">
      <dgm:prSet presAssocID="{7BD094F8-913A-BC4A-99AC-95E50E755F0C}" presName="aNode" presStyleLbl="bgShp" presStyleIdx="1" presStyleCnt="3"/>
      <dgm:spPr/>
    </dgm:pt>
    <dgm:pt modelId="{36A619AB-C091-7846-8D68-3476FF3695D9}" type="pres">
      <dgm:prSet presAssocID="{7BD094F8-913A-BC4A-99AC-95E50E755F0C}" presName="textNode" presStyleLbl="bgShp" presStyleIdx="1" presStyleCnt="3"/>
      <dgm:spPr/>
    </dgm:pt>
    <dgm:pt modelId="{304ABE30-1D09-8540-9C23-7985353E11E6}" type="pres">
      <dgm:prSet presAssocID="{7BD094F8-913A-BC4A-99AC-95E50E755F0C}" presName="compChildNode" presStyleCnt="0"/>
      <dgm:spPr/>
    </dgm:pt>
    <dgm:pt modelId="{0D8436CE-C706-044A-91A3-E9538CB5159C}" type="pres">
      <dgm:prSet presAssocID="{7BD094F8-913A-BC4A-99AC-95E50E755F0C}" presName="theInnerList" presStyleCnt="0"/>
      <dgm:spPr/>
    </dgm:pt>
    <dgm:pt modelId="{59F3607F-34BF-1445-8027-313F772320E6}" type="pres">
      <dgm:prSet presAssocID="{0E078EEE-F30B-DC40-9FDD-A59097886534}" presName="childNode" presStyleLbl="node1" presStyleIdx="2" presStyleCnt="6">
        <dgm:presLayoutVars>
          <dgm:bulletEnabled val="1"/>
        </dgm:presLayoutVars>
      </dgm:prSet>
      <dgm:spPr/>
    </dgm:pt>
    <dgm:pt modelId="{E5C9B3F6-326A-B04E-8A37-3DF462E50EAF}" type="pres">
      <dgm:prSet presAssocID="{0E078EEE-F30B-DC40-9FDD-A59097886534}" presName="aSpace2" presStyleCnt="0"/>
      <dgm:spPr/>
    </dgm:pt>
    <dgm:pt modelId="{AA328B5D-FEE6-4441-93D3-9724F5555524}" type="pres">
      <dgm:prSet presAssocID="{86D473AD-F3F3-4048-8BC0-1AC6573A74E3}" presName="childNode" presStyleLbl="node1" presStyleIdx="3" presStyleCnt="6">
        <dgm:presLayoutVars>
          <dgm:bulletEnabled val="1"/>
        </dgm:presLayoutVars>
      </dgm:prSet>
      <dgm:spPr/>
    </dgm:pt>
    <dgm:pt modelId="{D3DFA2FC-EA7F-FB47-AF27-1E4088069174}" type="pres">
      <dgm:prSet presAssocID="{7BD094F8-913A-BC4A-99AC-95E50E755F0C}" presName="aSpace" presStyleCnt="0"/>
      <dgm:spPr/>
    </dgm:pt>
    <dgm:pt modelId="{A5666ACB-AF86-314E-B1E8-5694D40CF557}" type="pres">
      <dgm:prSet presAssocID="{76045574-DA6B-F846-A68B-8E8FE2F3C975}" presName="compNode" presStyleCnt="0"/>
      <dgm:spPr/>
    </dgm:pt>
    <dgm:pt modelId="{240978C4-FA23-8641-B69E-A16881CE1E3A}" type="pres">
      <dgm:prSet presAssocID="{76045574-DA6B-F846-A68B-8E8FE2F3C975}" presName="aNode" presStyleLbl="bgShp" presStyleIdx="2" presStyleCnt="3"/>
      <dgm:spPr/>
    </dgm:pt>
    <dgm:pt modelId="{9504718C-E298-3746-85F8-A9FA9DD7EE5C}" type="pres">
      <dgm:prSet presAssocID="{76045574-DA6B-F846-A68B-8E8FE2F3C975}" presName="textNode" presStyleLbl="bgShp" presStyleIdx="2" presStyleCnt="3"/>
      <dgm:spPr/>
    </dgm:pt>
    <dgm:pt modelId="{C548C3E8-A1AB-8F47-8D19-93FC2B114AE5}" type="pres">
      <dgm:prSet presAssocID="{76045574-DA6B-F846-A68B-8E8FE2F3C975}" presName="compChildNode" presStyleCnt="0"/>
      <dgm:spPr/>
    </dgm:pt>
    <dgm:pt modelId="{1526371A-E736-2041-BBD9-3BA1ED6BAA6F}" type="pres">
      <dgm:prSet presAssocID="{76045574-DA6B-F846-A68B-8E8FE2F3C975}" presName="theInnerList" presStyleCnt="0"/>
      <dgm:spPr/>
    </dgm:pt>
    <dgm:pt modelId="{7B864D13-D033-6D46-85D8-4A1CC9B5D5AA}" type="pres">
      <dgm:prSet presAssocID="{F84D387D-20EE-E842-B722-C788E0C2879D}" presName="childNode" presStyleLbl="node1" presStyleIdx="4" presStyleCnt="6">
        <dgm:presLayoutVars>
          <dgm:bulletEnabled val="1"/>
        </dgm:presLayoutVars>
      </dgm:prSet>
      <dgm:spPr/>
    </dgm:pt>
    <dgm:pt modelId="{1FB884F6-273A-C744-A9E4-8C4201A04567}" type="pres">
      <dgm:prSet presAssocID="{F84D387D-20EE-E842-B722-C788E0C2879D}" presName="aSpace2" presStyleCnt="0"/>
      <dgm:spPr/>
    </dgm:pt>
    <dgm:pt modelId="{5D658181-6169-AE4F-AB98-9FC0BCA0966D}" type="pres">
      <dgm:prSet presAssocID="{C63E959D-F32D-F34A-8F2D-B4FE2E53D9D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1F46906-4C46-694E-B064-9116B6C22A74}" srcId="{FDC179B3-BE5D-4142-AB77-6AE34AE14ACE}" destId="{7BD094F8-913A-BC4A-99AC-95E50E755F0C}" srcOrd="1" destOrd="0" parTransId="{F0A0612E-8F80-6442-BABA-B23CB08CC762}" sibTransId="{D417236E-5D90-DD40-848F-C43CD5017C1F}"/>
    <dgm:cxn modelId="{52672F0A-140C-DA4E-8CA1-810F3EA363DD}" type="presOf" srcId="{E76956AC-EFF8-F348-9C47-5CB7BF58FA25}" destId="{569AA357-20E8-8B4F-9641-8B0A0558D5C1}" srcOrd="0" destOrd="0" presId="urn:microsoft.com/office/officeart/2005/8/layout/lProcess2"/>
    <dgm:cxn modelId="{570D2D0B-EE18-7E4B-99A5-F039E507DED5}" type="presOf" srcId="{F84D387D-20EE-E842-B722-C788E0C2879D}" destId="{7B864D13-D033-6D46-85D8-4A1CC9B5D5AA}" srcOrd="0" destOrd="0" presId="urn:microsoft.com/office/officeart/2005/8/layout/lProcess2"/>
    <dgm:cxn modelId="{433FB50F-C840-7649-82E6-24DAD74DD564}" type="presOf" srcId="{43FD649A-6D70-C048-ACE3-D29EFF662F0D}" destId="{1A983032-6FEA-1C4A-BE9F-4D806E17953C}" srcOrd="0" destOrd="0" presId="urn:microsoft.com/office/officeart/2005/8/layout/lProcess2"/>
    <dgm:cxn modelId="{60F2041D-095A-9644-997C-79CF5251895F}" type="presOf" srcId="{FDC179B3-BE5D-4142-AB77-6AE34AE14ACE}" destId="{91786F4A-90C9-994C-887B-4C7C898CCA39}" srcOrd="0" destOrd="0" presId="urn:microsoft.com/office/officeart/2005/8/layout/lProcess2"/>
    <dgm:cxn modelId="{DDF74426-F5A9-C64D-878D-D19BE93AB5D3}" type="presOf" srcId="{15158232-5636-F54B-9E82-24A86B2CC40D}" destId="{2BD908FB-9339-6045-9B70-D6C87F242750}" srcOrd="0" destOrd="0" presId="urn:microsoft.com/office/officeart/2005/8/layout/lProcess2"/>
    <dgm:cxn modelId="{3BE02B31-27DB-F742-BD95-B714395E8FA1}" srcId="{76045574-DA6B-F846-A68B-8E8FE2F3C975}" destId="{C63E959D-F32D-F34A-8F2D-B4FE2E53D9D9}" srcOrd="1" destOrd="0" parTransId="{7C4B06E2-6F39-D14F-85D8-E507440C2E80}" sibTransId="{5EF57938-B8A6-C14C-AC53-243ED6C850A4}"/>
    <dgm:cxn modelId="{123BCA35-B99A-5B4A-9EC9-335C8D6DC519}" srcId="{E76956AC-EFF8-F348-9C47-5CB7BF58FA25}" destId="{43FD649A-6D70-C048-ACE3-D29EFF662F0D}" srcOrd="1" destOrd="0" parTransId="{2D44BCB4-9992-9B42-A2BC-C9F4625246F0}" sibTransId="{DD30BE0D-E940-FB4E-ACA7-CBBF67E63FB3}"/>
    <dgm:cxn modelId="{64215637-22C7-C84D-BE07-0EC24000D470}" type="presOf" srcId="{7BD094F8-913A-BC4A-99AC-95E50E755F0C}" destId="{8E35AEC5-6E5C-E94B-AC07-8F1C48704551}" srcOrd="0" destOrd="0" presId="urn:microsoft.com/office/officeart/2005/8/layout/lProcess2"/>
    <dgm:cxn modelId="{A3EED23B-BB20-DF49-90C9-66999160B986}" type="presOf" srcId="{7BD094F8-913A-BC4A-99AC-95E50E755F0C}" destId="{36A619AB-C091-7846-8D68-3476FF3695D9}" srcOrd="1" destOrd="0" presId="urn:microsoft.com/office/officeart/2005/8/layout/lProcess2"/>
    <dgm:cxn modelId="{45CF426B-B114-1641-A5D5-F260BC10CB08}" type="presOf" srcId="{76045574-DA6B-F846-A68B-8E8FE2F3C975}" destId="{9504718C-E298-3746-85F8-A9FA9DD7EE5C}" srcOrd="1" destOrd="0" presId="urn:microsoft.com/office/officeart/2005/8/layout/lProcess2"/>
    <dgm:cxn modelId="{F100E478-68F2-364A-8736-53E9D629C766}" type="presOf" srcId="{0E078EEE-F30B-DC40-9FDD-A59097886534}" destId="{59F3607F-34BF-1445-8027-313F772320E6}" srcOrd="0" destOrd="0" presId="urn:microsoft.com/office/officeart/2005/8/layout/lProcess2"/>
    <dgm:cxn modelId="{DD77597B-8B15-EE4D-926F-9BFF9AE9AB4E}" srcId="{FDC179B3-BE5D-4142-AB77-6AE34AE14ACE}" destId="{E76956AC-EFF8-F348-9C47-5CB7BF58FA25}" srcOrd="0" destOrd="0" parTransId="{669DA478-D211-0C40-A153-9C8AC383781C}" sibTransId="{67C397A1-D85A-704D-9E69-98D69194DB91}"/>
    <dgm:cxn modelId="{BB822887-04B1-5546-BADE-ECE2A19CEE9E}" type="presOf" srcId="{86D473AD-F3F3-4048-8BC0-1AC6573A74E3}" destId="{AA328B5D-FEE6-4441-93D3-9724F5555524}" srcOrd="0" destOrd="0" presId="urn:microsoft.com/office/officeart/2005/8/layout/lProcess2"/>
    <dgm:cxn modelId="{A4C332A9-CCDA-D04A-976B-832B167F7786}" type="presOf" srcId="{C63E959D-F32D-F34A-8F2D-B4FE2E53D9D9}" destId="{5D658181-6169-AE4F-AB98-9FC0BCA0966D}" srcOrd="0" destOrd="0" presId="urn:microsoft.com/office/officeart/2005/8/layout/lProcess2"/>
    <dgm:cxn modelId="{2BB34CAC-DC83-D946-8BEF-E76F678B02E2}" type="presOf" srcId="{76045574-DA6B-F846-A68B-8E8FE2F3C975}" destId="{240978C4-FA23-8641-B69E-A16881CE1E3A}" srcOrd="0" destOrd="0" presId="urn:microsoft.com/office/officeart/2005/8/layout/lProcess2"/>
    <dgm:cxn modelId="{DF5B02D5-B78E-324D-9616-205421D5EF40}" srcId="{FDC179B3-BE5D-4142-AB77-6AE34AE14ACE}" destId="{76045574-DA6B-F846-A68B-8E8FE2F3C975}" srcOrd="2" destOrd="0" parTransId="{D4136C0C-14FC-BE46-9FA0-B445DD03F538}" sibTransId="{76C84DE2-21E7-5B42-B416-6374F0DB8833}"/>
    <dgm:cxn modelId="{55BCBCE4-F17E-D343-9020-8C15928D7F34}" srcId="{7BD094F8-913A-BC4A-99AC-95E50E755F0C}" destId="{86D473AD-F3F3-4048-8BC0-1AC6573A74E3}" srcOrd="1" destOrd="0" parTransId="{4DC18731-9099-B240-8DB8-04D8310D534A}" sibTransId="{FCEF4638-D522-6C4B-B4A6-8BE99DBEB8C7}"/>
    <dgm:cxn modelId="{ED5294EA-EC3D-6146-AC11-0E2332656079}" srcId="{E76956AC-EFF8-F348-9C47-5CB7BF58FA25}" destId="{15158232-5636-F54B-9E82-24A86B2CC40D}" srcOrd="0" destOrd="0" parTransId="{3788416C-4673-584E-B357-8CD978EB8C97}" sibTransId="{8A0198D0-2666-FD46-A986-88F01249EE75}"/>
    <dgm:cxn modelId="{651EC8F2-E649-B34A-B16F-933D801EBDE9}" type="presOf" srcId="{E76956AC-EFF8-F348-9C47-5CB7BF58FA25}" destId="{9336B19B-5432-1E46-B703-26FB4A34E5C1}" srcOrd="1" destOrd="0" presId="urn:microsoft.com/office/officeart/2005/8/layout/lProcess2"/>
    <dgm:cxn modelId="{377051F4-319C-3E4D-BC2D-027E6CB425F8}" srcId="{7BD094F8-913A-BC4A-99AC-95E50E755F0C}" destId="{0E078EEE-F30B-DC40-9FDD-A59097886534}" srcOrd="0" destOrd="0" parTransId="{EFE14EBC-FAFB-F447-9439-EDE1E62DE4CE}" sibTransId="{8B24B370-EF27-244A-9203-9B0EC86677C4}"/>
    <dgm:cxn modelId="{64F51EF7-CB9E-1043-9060-2B1D28AFE2D5}" srcId="{76045574-DA6B-F846-A68B-8E8FE2F3C975}" destId="{F84D387D-20EE-E842-B722-C788E0C2879D}" srcOrd="0" destOrd="0" parTransId="{EE900814-5820-BF4F-B343-E51425805490}" sibTransId="{55C19B54-24E2-3F48-B6C2-976AF1C1360B}"/>
    <dgm:cxn modelId="{9D25C875-4B90-0F41-80D5-AE7C1727E356}" type="presParOf" srcId="{91786F4A-90C9-994C-887B-4C7C898CCA39}" destId="{F41CB66E-4310-E347-BE1C-B1D44E032FEA}" srcOrd="0" destOrd="0" presId="urn:microsoft.com/office/officeart/2005/8/layout/lProcess2"/>
    <dgm:cxn modelId="{AEDECE43-0C77-6B45-8B00-FA5B05BEB4C9}" type="presParOf" srcId="{F41CB66E-4310-E347-BE1C-B1D44E032FEA}" destId="{569AA357-20E8-8B4F-9641-8B0A0558D5C1}" srcOrd="0" destOrd="0" presId="urn:microsoft.com/office/officeart/2005/8/layout/lProcess2"/>
    <dgm:cxn modelId="{DAA27D1B-FDDC-604B-9809-2A00BEF7BAE0}" type="presParOf" srcId="{F41CB66E-4310-E347-BE1C-B1D44E032FEA}" destId="{9336B19B-5432-1E46-B703-26FB4A34E5C1}" srcOrd="1" destOrd="0" presId="urn:microsoft.com/office/officeart/2005/8/layout/lProcess2"/>
    <dgm:cxn modelId="{379AA00E-980F-0A4C-9956-B018B6856A0D}" type="presParOf" srcId="{F41CB66E-4310-E347-BE1C-B1D44E032FEA}" destId="{13FFE0CD-1A33-9544-A75C-82FB4BA0C768}" srcOrd="2" destOrd="0" presId="urn:microsoft.com/office/officeart/2005/8/layout/lProcess2"/>
    <dgm:cxn modelId="{D9B8ACFE-1105-5149-A648-785BE2ED8ED6}" type="presParOf" srcId="{13FFE0CD-1A33-9544-A75C-82FB4BA0C768}" destId="{2203F66D-AD2C-264C-A99F-E71C4D3D7119}" srcOrd="0" destOrd="0" presId="urn:microsoft.com/office/officeart/2005/8/layout/lProcess2"/>
    <dgm:cxn modelId="{448D55EB-4F50-034F-A4F7-C46BDE05DC06}" type="presParOf" srcId="{2203F66D-AD2C-264C-A99F-E71C4D3D7119}" destId="{2BD908FB-9339-6045-9B70-D6C87F242750}" srcOrd="0" destOrd="0" presId="urn:microsoft.com/office/officeart/2005/8/layout/lProcess2"/>
    <dgm:cxn modelId="{3D369A34-FC7C-AC4F-9A50-E53DA9A54F0D}" type="presParOf" srcId="{2203F66D-AD2C-264C-A99F-E71C4D3D7119}" destId="{690F47CB-9155-8F44-A97D-CAF9600886CB}" srcOrd="1" destOrd="0" presId="urn:microsoft.com/office/officeart/2005/8/layout/lProcess2"/>
    <dgm:cxn modelId="{6F1D441F-F533-F743-8551-2FBA4A2A6534}" type="presParOf" srcId="{2203F66D-AD2C-264C-A99F-E71C4D3D7119}" destId="{1A983032-6FEA-1C4A-BE9F-4D806E17953C}" srcOrd="2" destOrd="0" presId="urn:microsoft.com/office/officeart/2005/8/layout/lProcess2"/>
    <dgm:cxn modelId="{DF32D6B9-5D29-534C-B867-50165F9A884D}" type="presParOf" srcId="{91786F4A-90C9-994C-887B-4C7C898CCA39}" destId="{81DB49DF-7201-8544-8E21-E7071BB1B560}" srcOrd="1" destOrd="0" presId="urn:microsoft.com/office/officeart/2005/8/layout/lProcess2"/>
    <dgm:cxn modelId="{93AEA990-89E3-D04A-825A-C7A72E00873C}" type="presParOf" srcId="{91786F4A-90C9-994C-887B-4C7C898CCA39}" destId="{98B6BD06-275B-FF4D-A3B0-C080D955E6CA}" srcOrd="2" destOrd="0" presId="urn:microsoft.com/office/officeart/2005/8/layout/lProcess2"/>
    <dgm:cxn modelId="{D11D0294-B597-1341-BD9F-42437993669F}" type="presParOf" srcId="{98B6BD06-275B-FF4D-A3B0-C080D955E6CA}" destId="{8E35AEC5-6E5C-E94B-AC07-8F1C48704551}" srcOrd="0" destOrd="0" presId="urn:microsoft.com/office/officeart/2005/8/layout/lProcess2"/>
    <dgm:cxn modelId="{BF7A2136-98B7-F446-9C68-2215227A53A0}" type="presParOf" srcId="{98B6BD06-275B-FF4D-A3B0-C080D955E6CA}" destId="{36A619AB-C091-7846-8D68-3476FF3695D9}" srcOrd="1" destOrd="0" presId="urn:microsoft.com/office/officeart/2005/8/layout/lProcess2"/>
    <dgm:cxn modelId="{4539F087-7281-D84D-88DC-C9C760DAFF70}" type="presParOf" srcId="{98B6BD06-275B-FF4D-A3B0-C080D955E6CA}" destId="{304ABE30-1D09-8540-9C23-7985353E11E6}" srcOrd="2" destOrd="0" presId="urn:microsoft.com/office/officeart/2005/8/layout/lProcess2"/>
    <dgm:cxn modelId="{12CF154C-E066-8D45-8F6F-53F1F14B721F}" type="presParOf" srcId="{304ABE30-1D09-8540-9C23-7985353E11E6}" destId="{0D8436CE-C706-044A-91A3-E9538CB5159C}" srcOrd="0" destOrd="0" presId="urn:microsoft.com/office/officeart/2005/8/layout/lProcess2"/>
    <dgm:cxn modelId="{46D2F037-F70E-6541-9070-8F9FC239161B}" type="presParOf" srcId="{0D8436CE-C706-044A-91A3-E9538CB5159C}" destId="{59F3607F-34BF-1445-8027-313F772320E6}" srcOrd="0" destOrd="0" presId="urn:microsoft.com/office/officeart/2005/8/layout/lProcess2"/>
    <dgm:cxn modelId="{D34D03B1-BF4B-AC42-ABC9-864B498A199A}" type="presParOf" srcId="{0D8436CE-C706-044A-91A3-E9538CB5159C}" destId="{E5C9B3F6-326A-B04E-8A37-3DF462E50EAF}" srcOrd="1" destOrd="0" presId="urn:microsoft.com/office/officeart/2005/8/layout/lProcess2"/>
    <dgm:cxn modelId="{0C247831-7531-104E-ACDF-A68004EBD548}" type="presParOf" srcId="{0D8436CE-C706-044A-91A3-E9538CB5159C}" destId="{AA328B5D-FEE6-4441-93D3-9724F5555524}" srcOrd="2" destOrd="0" presId="urn:microsoft.com/office/officeart/2005/8/layout/lProcess2"/>
    <dgm:cxn modelId="{330501C6-B3FB-784E-B748-2F8578038996}" type="presParOf" srcId="{91786F4A-90C9-994C-887B-4C7C898CCA39}" destId="{D3DFA2FC-EA7F-FB47-AF27-1E4088069174}" srcOrd="3" destOrd="0" presId="urn:microsoft.com/office/officeart/2005/8/layout/lProcess2"/>
    <dgm:cxn modelId="{8C1A1BB5-8988-9148-849C-DC4C3523C056}" type="presParOf" srcId="{91786F4A-90C9-994C-887B-4C7C898CCA39}" destId="{A5666ACB-AF86-314E-B1E8-5694D40CF557}" srcOrd="4" destOrd="0" presId="urn:microsoft.com/office/officeart/2005/8/layout/lProcess2"/>
    <dgm:cxn modelId="{F6DB5DFF-3D54-034C-8BD3-01BBD8CC9505}" type="presParOf" srcId="{A5666ACB-AF86-314E-B1E8-5694D40CF557}" destId="{240978C4-FA23-8641-B69E-A16881CE1E3A}" srcOrd="0" destOrd="0" presId="urn:microsoft.com/office/officeart/2005/8/layout/lProcess2"/>
    <dgm:cxn modelId="{DEDC9CB1-3596-3948-9A3D-A4F3CD9148AD}" type="presParOf" srcId="{A5666ACB-AF86-314E-B1E8-5694D40CF557}" destId="{9504718C-E298-3746-85F8-A9FA9DD7EE5C}" srcOrd="1" destOrd="0" presId="urn:microsoft.com/office/officeart/2005/8/layout/lProcess2"/>
    <dgm:cxn modelId="{37BB5C72-9312-6443-B316-1F2B0BE63A7A}" type="presParOf" srcId="{A5666ACB-AF86-314E-B1E8-5694D40CF557}" destId="{C548C3E8-A1AB-8F47-8D19-93FC2B114AE5}" srcOrd="2" destOrd="0" presId="urn:microsoft.com/office/officeart/2005/8/layout/lProcess2"/>
    <dgm:cxn modelId="{FD209F2B-6C7F-2B43-B7D3-53C21C9BD49D}" type="presParOf" srcId="{C548C3E8-A1AB-8F47-8D19-93FC2B114AE5}" destId="{1526371A-E736-2041-BBD9-3BA1ED6BAA6F}" srcOrd="0" destOrd="0" presId="urn:microsoft.com/office/officeart/2005/8/layout/lProcess2"/>
    <dgm:cxn modelId="{9C57971D-2AB5-E942-95EC-3C9BD2BFBF22}" type="presParOf" srcId="{1526371A-E736-2041-BBD9-3BA1ED6BAA6F}" destId="{7B864D13-D033-6D46-85D8-4A1CC9B5D5AA}" srcOrd="0" destOrd="0" presId="urn:microsoft.com/office/officeart/2005/8/layout/lProcess2"/>
    <dgm:cxn modelId="{957942C5-A65F-4642-926A-62D065B1F145}" type="presParOf" srcId="{1526371A-E736-2041-BBD9-3BA1ED6BAA6F}" destId="{1FB884F6-273A-C744-A9E4-8C4201A04567}" srcOrd="1" destOrd="0" presId="urn:microsoft.com/office/officeart/2005/8/layout/lProcess2"/>
    <dgm:cxn modelId="{E3C2BDF5-AD14-7247-94FC-CAA43F901CAB}" type="presParOf" srcId="{1526371A-E736-2041-BBD9-3BA1ED6BAA6F}" destId="{5D658181-6169-AE4F-AB98-9FC0BCA0966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BE248D-E13C-564F-8E5B-EF027F1710E4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679F1-E7F3-C443-9A8B-469A373F867B}">
      <dgm:prSet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700" b="1" i="0" dirty="0">
              <a:solidFill>
                <a:srgbClr val="2F1F58"/>
              </a:solidFill>
            </a:rPr>
            <a:t>Cryptanalysis</a:t>
          </a:r>
        </a:p>
      </dgm:t>
    </dgm:pt>
    <dgm:pt modelId="{5A6D8D90-3BF2-784E-B643-2264E0442808}" type="parTrans" cxnId="{914E6C7D-8429-9B47-B726-8658685FAB93}">
      <dgm:prSet/>
      <dgm:spPr/>
      <dgm:t>
        <a:bodyPr/>
        <a:lstStyle/>
        <a:p>
          <a:endParaRPr lang="en-US"/>
        </a:p>
      </dgm:t>
    </dgm:pt>
    <dgm:pt modelId="{FA93D9EC-5E81-F048-8664-159A5EA0A4D1}" type="sibTrans" cxnId="{914E6C7D-8429-9B47-B726-8658685FAB93}">
      <dgm:prSet/>
      <dgm:spPr/>
      <dgm:t>
        <a:bodyPr/>
        <a:lstStyle/>
        <a:p>
          <a:endParaRPr lang="en-US"/>
        </a:p>
      </dgm:t>
    </dgm:pt>
    <dgm:pt modelId="{B00A256E-93E8-684D-9769-D67BEA125840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/>
            <a:t>Attack relies on </a:t>
          </a:r>
          <a:r>
            <a:rPr lang="en-US" sz="1600" b="1" i="0" dirty="0">
              <a:solidFill>
                <a:srgbClr val="FFFF00"/>
              </a:solidFill>
            </a:rPr>
            <a:t>the nature of the algorithm</a:t>
          </a:r>
          <a:r>
            <a:rPr lang="en-US" sz="1600" b="1" i="0" dirty="0"/>
            <a:t> plus some knowledge of the </a:t>
          </a:r>
          <a:r>
            <a:rPr lang="en-US" sz="1600" b="1" i="0" dirty="0">
              <a:solidFill>
                <a:srgbClr val="FFFF00"/>
              </a:solidFill>
            </a:rPr>
            <a:t>general characteristics of the plaintext</a:t>
          </a:r>
        </a:p>
      </dgm:t>
    </dgm:pt>
    <dgm:pt modelId="{003B6F70-6F81-FC45-BE07-ACA5CDF2B375}" type="parTrans" cxnId="{13ACF170-B697-0040-9E4D-4618419F2640}">
      <dgm:prSet/>
      <dgm:spPr/>
      <dgm:t>
        <a:bodyPr/>
        <a:lstStyle/>
        <a:p>
          <a:endParaRPr lang="en-US"/>
        </a:p>
      </dgm:t>
    </dgm:pt>
    <dgm:pt modelId="{7A972C39-E340-EA42-8A7C-70717FA76D33}" type="sibTrans" cxnId="{13ACF170-B697-0040-9E4D-4618419F2640}">
      <dgm:prSet/>
      <dgm:spPr/>
      <dgm:t>
        <a:bodyPr/>
        <a:lstStyle/>
        <a:p>
          <a:endParaRPr lang="en-US"/>
        </a:p>
      </dgm:t>
    </dgm:pt>
    <dgm:pt modelId="{BF249172-BC22-1742-B29E-3863D0A9A808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/>
            <a:t>Attack exploits the characteristics of the algorithm to attempt to deduce a specific plaintext or to deduce the key being used</a:t>
          </a:r>
        </a:p>
      </dgm:t>
    </dgm:pt>
    <dgm:pt modelId="{A1E3825D-B09C-234F-8DE7-6F83BB4B34B1}" type="parTrans" cxnId="{CD6C3934-A0F9-7E44-880E-4793DD849876}">
      <dgm:prSet/>
      <dgm:spPr/>
      <dgm:t>
        <a:bodyPr/>
        <a:lstStyle/>
        <a:p>
          <a:endParaRPr lang="en-US"/>
        </a:p>
      </dgm:t>
    </dgm:pt>
    <dgm:pt modelId="{78760BCF-4D44-1641-980D-34A6AD00E00C}" type="sibTrans" cxnId="{CD6C3934-A0F9-7E44-880E-4793DD849876}">
      <dgm:prSet/>
      <dgm:spPr/>
      <dgm:t>
        <a:bodyPr/>
        <a:lstStyle/>
        <a:p>
          <a:endParaRPr lang="en-US"/>
        </a:p>
      </dgm:t>
    </dgm:pt>
    <dgm:pt modelId="{3536EE49-9360-6748-BE7C-2CDECA014E48}">
      <dgm:prSet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700" b="1" i="0" dirty="0">
              <a:solidFill>
                <a:srgbClr val="2F1F58"/>
              </a:solidFill>
            </a:rPr>
            <a:t>Brute-force attack</a:t>
          </a:r>
        </a:p>
      </dgm:t>
    </dgm:pt>
    <dgm:pt modelId="{AE48D6C5-8EDB-F54D-B495-A0CEABF578F7}" type="parTrans" cxnId="{E838774B-52E6-0C40-B3CA-1F45A2E00C26}">
      <dgm:prSet/>
      <dgm:spPr/>
      <dgm:t>
        <a:bodyPr/>
        <a:lstStyle/>
        <a:p>
          <a:endParaRPr lang="en-US"/>
        </a:p>
      </dgm:t>
    </dgm:pt>
    <dgm:pt modelId="{E3C1063E-9DDB-F54F-98F0-FDDCDB67C2EC}" type="sibTrans" cxnId="{E838774B-52E6-0C40-B3CA-1F45A2E00C26}">
      <dgm:prSet/>
      <dgm:spPr/>
      <dgm:t>
        <a:bodyPr/>
        <a:lstStyle/>
        <a:p>
          <a:endParaRPr lang="en-US"/>
        </a:p>
      </dgm:t>
    </dgm:pt>
    <dgm:pt modelId="{0F5F0910-B88B-8145-BA77-E1F400CA1E78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/>
            <a:t>Attacker tries </a:t>
          </a:r>
          <a:r>
            <a:rPr lang="en-US" sz="1600" b="1" i="0" dirty="0">
              <a:solidFill>
                <a:srgbClr val="FFFF00"/>
              </a:solidFill>
            </a:rPr>
            <a:t>every possible key </a:t>
          </a:r>
          <a:r>
            <a:rPr lang="en-US" sz="1600" b="1" i="0" dirty="0"/>
            <a:t>on a piece of </a:t>
          </a:r>
          <a:r>
            <a:rPr lang="en-US" sz="1600" b="1" i="0" dirty="0" err="1"/>
            <a:t>ciphertext</a:t>
          </a:r>
          <a:r>
            <a:rPr lang="en-US" sz="1600" b="1" i="0" dirty="0"/>
            <a:t> until an intelligible translation into plaintext is obtained</a:t>
          </a:r>
        </a:p>
      </dgm:t>
    </dgm:pt>
    <dgm:pt modelId="{E87EA3A6-6ED1-CF49-B9F3-404185717F9F}" type="parTrans" cxnId="{EDA6E6D6-E6B1-9742-8B81-6B42DD4DF174}">
      <dgm:prSet/>
      <dgm:spPr/>
      <dgm:t>
        <a:bodyPr/>
        <a:lstStyle/>
        <a:p>
          <a:endParaRPr lang="en-US"/>
        </a:p>
      </dgm:t>
    </dgm:pt>
    <dgm:pt modelId="{4BBDF529-9380-6F48-AA57-6A609DBDBD9A}" type="sibTrans" cxnId="{EDA6E6D6-E6B1-9742-8B81-6B42DD4DF174}">
      <dgm:prSet/>
      <dgm:spPr/>
      <dgm:t>
        <a:bodyPr/>
        <a:lstStyle/>
        <a:p>
          <a:endParaRPr lang="en-US"/>
        </a:p>
      </dgm:t>
    </dgm:pt>
    <dgm:pt modelId="{D551D4F6-BF7E-0442-8C7C-EF75EF5264AE}">
      <dgm:prSet custT="1"/>
      <dgm:spPr>
        <a:ln w="158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i="0" dirty="0"/>
            <a:t>On average, </a:t>
          </a:r>
          <a:r>
            <a:rPr lang="en-US" sz="1600" b="1" i="0" dirty="0">
              <a:solidFill>
                <a:srgbClr val="FFFF00"/>
              </a:solidFill>
            </a:rPr>
            <a:t>half of all possible </a:t>
          </a:r>
          <a:r>
            <a:rPr lang="en-US" sz="1600" b="1" i="0" dirty="0"/>
            <a:t>keys must be tried to achieve success</a:t>
          </a:r>
        </a:p>
      </dgm:t>
    </dgm:pt>
    <dgm:pt modelId="{9B291BF1-36D4-6E44-AEFB-C4EDCBC409DD}" type="parTrans" cxnId="{A45CEA81-FFBC-2647-B707-28C8E97C2425}">
      <dgm:prSet/>
      <dgm:spPr/>
      <dgm:t>
        <a:bodyPr/>
        <a:lstStyle/>
        <a:p>
          <a:endParaRPr lang="en-US"/>
        </a:p>
      </dgm:t>
    </dgm:pt>
    <dgm:pt modelId="{CBC09AA7-D182-4040-9CF8-B62CC792ACE7}" type="sibTrans" cxnId="{A45CEA81-FFBC-2647-B707-28C8E97C2425}">
      <dgm:prSet/>
      <dgm:spPr/>
      <dgm:t>
        <a:bodyPr/>
        <a:lstStyle/>
        <a:p>
          <a:endParaRPr lang="en-US"/>
        </a:p>
      </dgm:t>
    </dgm:pt>
    <dgm:pt modelId="{A7EB878A-CC20-314A-B808-AE5DD6F43793}" type="pres">
      <dgm:prSet presAssocID="{56BE248D-E13C-564F-8E5B-EF027F1710E4}" presName="cycle" presStyleCnt="0">
        <dgm:presLayoutVars>
          <dgm:dir/>
          <dgm:resizeHandles val="exact"/>
        </dgm:presLayoutVars>
      </dgm:prSet>
      <dgm:spPr/>
    </dgm:pt>
    <dgm:pt modelId="{4515F03F-816E-5E49-BB0C-C8627B372198}" type="pres">
      <dgm:prSet presAssocID="{02E679F1-E7F3-C443-9A8B-469A373F867B}" presName="arrow" presStyleLbl="node1" presStyleIdx="0" presStyleCnt="2" custScaleX="107765" custScaleY="109804">
        <dgm:presLayoutVars>
          <dgm:bulletEnabled val="1"/>
        </dgm:presLayoutVars>
      </dgm:prSet>
      <dgm:spPr/>
    </dgm:pt>
    <dgm:pt modelId="{A9D6B2B8-046A-AA47-AB10-DE4700B51C2F}" type="pres">
      <dgm:prSet presAssocID="{3536EE49-9360-6748-BE7C-2CDECA014E48}" presName="arrow" presStyleLbl="node1" presStyleIdx="1" presStyleCnt="2" custScaleX="107765" custScaleY="104784">
        <dgm:presLayoutVars>
          <dgm:bulletEnabled val="1"/>
        </dgm:presLayoutVars>
      </dgm:prSet>
      <dgm:spPr/>
    </dgm:pt>
  </dgm:ptLst>
  <dgm:cxnLst>
    <dgm:cxn modelId="{CD6C3934-A0F9-7E44-880E-4793DD849876}" srcId="{02E679F1-E7F3-C443-9A8B-469A373F867B}" destId="{BF249172-BC22-1742-B29E-3863D0A9A808}" srcOrd="1" destOrd="0" parTransId="{A1E3825D-B09C-234F-8DE7-6F83BB4B34B1}" sibTransId="{78760BCF-4D44-1641-980D-34A6AD00E00C}"/>
    <dgm:cxn modelId="{E838774B-52E6-0C40-B3CA-1F45A2E00C26}" srcId="{56BE248D-E13C-564F-8E5B-EF027F1710E4}" destId="{3536EE49-9360-6748-BE7C-2CDECA014E48}" srcOrd="1" destOrd="0" parTransId="{AE48D6C5-8EDB-F54D-B495-A0CEABF578F7}" sibTransId="{E3C1063E-9DDB-F54F-98F0-FDDCDB67C2EC}"/>
    <dgm:cxn modelId="{3E541F5A-5B07-F245-8732-BA053F8D399D}" type="presOf" srcId="{56BE248D-E13C-564F-8E5B-EF027F1710E4}" destId="{A7EB878A-CC20-314A-B808-AE5DD6F43793}" srcOrd="0" destOrd="0" presId="urn:microsoft.com/office/officeart/2005/8/layout/arrow1"/>
    <dgm:cxn modelId="{F99F9766-2242-164C-BB44-C6961417F1DC}" type="presOf" srcId="{0F5F0910-B88B-8145-BA77-E1F400CA1E78}" destId="{A9D6B2B8-046A-AA47-AB10-DE4700B51C2F}" srcOrd="0" destOrd="1" presId="urn:microsoft.com/office/officeart/2005/8/layout/arrow1"/>
    <dgm:cxn modelId="{13ACF170-B697-0040-9E4D-4618419F2640}" srcId="{02E679F1-E7F3-C443-9A8B-469A373F867B}" destId="{B00A256E-93E8-684D-9769-D67BEA125840}" srcOrd="0" destOrd="0" parTransId="{003B6F70-6F81-FC45-BE07-ACA5CDF2B375}" sibTransId="{7A972C39-E340-EA42-8A7C-70717FA76D33}"/>
    <dgm:cxn modelId="{914E6C7D-8429-9B47-B726-8658685FAB93}" srcId="{56BE248D-E13C-564F-8E5B-EF027F1710E4}" destId="{02E679F1-E7F3-C443-9A8B-469A373F867B}" srcOrd="0" destOrd="0" parTransId="{5A6D8D90-3BF2-784E-B643-2264E0442808}" sibTransId="{FA93D9EC-5E81-F048-8664-159A5EA0A4D1}"/>
    <dgm:cxn modelId="{A45CEA81-FFBC-2647-B707-28C8E97C2425}" srcId="{3536EE49-9360-6748-BE7C-2CDECA014E48}" destId="{D551D4F6-BF7E-0442-8C7C-EF75EF5264AE}" srcOrd="1" destOrd="0" parTransId="{9B291BF1-36D4-6E44-AEFB-C4EDCBC409DD}" sibTransId="{CBC09AA7-D182-4040-9CF8-B62CC792ACE7}"/>
    <dgm:cxn modelId="{4676F88D-813F-E744-803B-EB8EB4C4C764}" type="presOf" srcId="{3536EE49-9360-6748-BE7C-2CDECA014E48}" destId="{A9D6B2B8-046A-AA47-AB10-DE4700B51C2F}" srcOrd="0" destOrd="0" presId="urn:microsoft.com/office/officeart/2005/8/layout/arrow1"/>
    <dgm:cxn modelId="{4A04C1A0-8370-4246-8CF4-32645BB2EFA4}" type="presOf" srcId="{B00A256E-93E8-684D-9769-D67BEA125840}" destId="{4515F03F-816E-5E49-BB0C-C8627B372198}" srcOrd="0" destOrd="1" presId="urn:microsoft.com/office/officeart/2005/8/layout/arrow1"/>
    <dgm:cxn modelId="{3F50E8A6-1346-2143-AF14-9106E4C829DC}" type="presOf" srcId="{D551D4F6-BF7E-0442-8C7C-EF75EF5264AE}" destId="{A9D6B2B8-046A-AA47-AB10-DE4700B51C2F}" srcOrd="0" destOrd="2" presId="urn:microsoft.com/office/officeart/2005/8/layout/arrow1"/>
    <dgm:cxn modelId="{34B0F9BD-9A2A-AA4C-A8FB-FE54C81BDB79}" type="presOf" srcId="{BF249172-BC22-1742-B29E-3863D0A9A808}" destId="{4515F03F-816E-5E49-BB0C-C8627B372198}" srcOrd="0" destOrd="2" presId="urn:microsoft.com/office/officeart/2005/8/layout/arrow1"/>
    <dgm:cxn modelId="{249FE6C3-A088-D545-84F4-AD743892AF1E}" type="presOf" srcId="{02E679F1-E7F3-C443-9A8B-469A373F867B}" destId="{4515F03F-816E-5E49-BB0C-C8627B372198}" srcOrd="0" destOrd="0" presId="urn:microsoft.com/office/officeart/2005/8/layout/arrow1"/>
    <dgm:cxn modelId="{EDA6E6D6-E6B1-9742-8B81-6B42DD4DF174}" srcId="{3536EE49-9360-6748-BE7C-2CDECA014E48}" destId="{0F5F0910-B88B-8145-BA77-E1F400CA1E78}" srcOrd="0" destOrd="0" parTransId="{E87EA3A6-6ED1-CF49-B9F3-404185717F9F}" sibTransId="{4BBDF529-9380-6F48-AA57-6A609DBDBD9A}"/>
    <dgm:cxn modelId="{8D69E0E0-825B-E74B-8C2E-D4E68C253D95}" type="presParOf" srcId="{A7EB878A-CC20-314A-B808-AE5DD6F43793}" destId="{4515F03F-816E-5E49-BB0C-C8627B372198}" srcOrd="0" destOrd="0" presId="urn:microsoft.com/office/officeart/2005/8/layout/arrow1"/>
    <dgm:cxn modelId="{94A3E1B9-3B60-C14B-A918-3032DD32BBF6}" type="presParOf" srcId="{A7EB878A-CC20-314A-B808-AE5DD6F43793}" destId="{A9D6B2B8-046A-AA47-AB10-DE4700B51C2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6CD00-F3D1-8D40-8D28-A3BD5E82C475}">
      <dsp:nvSpPr>
        <dsp:cNvPr id="0" name=""/>
        <dsp:cNvSpPr/>
      </dsp:nvSpPr>
      <dsp:spPr>
        <a:xfrm>
          <a:off x="467543" y="1983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</a:rPr>
            <a:t>Plaintext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 original message</a:t>
          </a:r>
        </a:p>
      </dsp:txBody>
      <dsp:txXfrm>
        <a:off x="467543" y="1983"/>
        <a:ext cx="2518171" cy="1510903"/>
      </dsp:txXfrm>
    </dsp:sp>
    <dsp:sp modelId="{B0966EE2-6F52-5048-A67C-57D12C898640}">
      <dsp:nvSpPr>
        <dsp:cNvPr id="0" name=""/>
        <dsp:cNvSpPr/>
      </dsp:nvSpPr>
      <dsp:spPr>
        <a:xfrm>
          <a:off x="3237532" y="1983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F1F58"/>
              </a:solidFill>
            </a:rPr>
            <a:t>Ciphertext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coded message</a:t>
          </a:r>
        </a:p>
      </dsp:txBody>
      <dsp:txXfrm>
        <a:off x="3237532" y="1983"/>
        <a:ext cx="2518171" cy="1510903"/>
      </dsp:txXfrm>
    </dsp:sp>
    <dsp:sp modelId="{5AC2DC6E-FD4F-1D44-B057-7FBEEE8C82DC}">
      <dsp:nvSpPr>
        <dsp:cNvPr id="0" name=""/>
        <dsp:cNvSpPr/>
      </dsp:nvSpPr>
      <dsp:spPr>
        <a:xfrm>
          <a:off x="6007521" y="1983"/>
          <a:ext cx="2668934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F1F58"/>
              </a:solidFill>
            </a:rPr>
            <a:t>Encryption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process of converting from plaintext to ciphertext</a:t>
          </a:r>
        </a:p>
      </dsp:txBody>
      <dsp:txXfrm>
        <a:off x="6007521" y="1983"/>
        <a:ext cx="2668934" cy="1510903"/>
      </dsp:txXfrm>
    </dsp:sp>
    <dsp:sp modelId="{74FDB8DF-F763-CB41-A57A-E6507E52A162}">
      <dsp:nvSpPr>
        <dsp:cNvPr id="0" name=""/>
        <dsp:cNvSpPr/>
      </dsp:nvSpPr>
      <dsp:spPr>
        <a:xfrm>
          <a:off x="323529" y="1764703"/>
          <a:ext cx="2956963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F1F58"/>
              </a:solidFill>
            </a:rPr>
            <a:t>Decryption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Restoring the plaintext from the ciphertext</a:t>
          </a:r>
        </a:p>
      </dsp:txBody>
      <dsp:txXfrm>
        <a:off x="323529" y="1764703"/>
        <a:ext cx="2956963" cy="1510903"/>
      </dsp:txXfrm>
    </dsp:sp>
    <dsp:sp modelId="{54626824-0AF0-9046-9BBE-7C9BB249CE53}">
      <dsp:nvSpPr>
        <dsp:cNvPr id="0" name=""/>
        <dsp:cNvSpPr/>
      </dsp:nvSpPr>
      <dsp:spPr>
        <a:xfrm>
          <a:off x="3532309" y="1764703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F1F58"/>
              </a:solidFill>
            </a:rPr>
            <a:t>Cryptography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area of study of the many schemes used for encryption</a:t>
          </a:r>
        </a:p>
      </dsp:txBody>
      <dsp:txXfrm>
        <a:off x="3532309" y="1764703"/>
        <a:ext cx="2518171" cy="1510903"/>
      </dsp:txXfrm>
    </dsp:sp>
    <dsp:sp modelId="{3CF59986-E6AA-A646-8838-D2E032E1435C}">
      <dsp:nvSpPr>
        <dsp:cNvPr id="0" name=""/>
        <dsp:cNvSpPr/>
      </dsp:nvSpPr>
      <dsp:spPr>
        <a:xfrm>
          <a:off x="6302298" y="1764703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F1F58"/>
              </a:solidFill>
            </a:rPr>
            <a:t>Cryptographic system/cipher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scheme (a specific method)</a:t>
          </a:r>
        </a:p>
      </dsp:txBody>
      <dsp:txXfrm>
        <a:off x="6302298" y="1764703"/>
        <a:ext cx="2518171" cy="1510903"/>
      </dsp:txXfrm>
    </dsp:sp>
    <dsp:sp modelId="{CA93F83E-92BE-D249-B0E2-CD17E7F2A410}">
      <dsp:nvSpPr>
        <dsp:cNvPr id="0" name=""/>
        <dsp:cNvSpPr/>
      </dsp:nvSpPr>
      <dsp:spPr>
        <a:xfrm>
          <a:off x="1927919" y="3527424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F1F58"/>
              </a:solidFill>
            </a:rPr>
            <a:t>Cryptanalysis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Techniques used for decrypting a message without any knowledge of the enciphering details</a:t>
          </a:r>
        </a:p>
      </dsp:txBody>
      <dsp:txXfrm>
        <a:off x="1927919" y="3527424"/>
        <a:ext cx="2518171" cy="1510903"/>
      </dsp:txXfrm>
    </dsp:sp>
    <dsp:sp modelId="{229FCA59-0238-9F47-B47E-35ED170315D3}">
      <dsp:nvSpPr>
        <dsp:cNvPr id="0" name=""/>
        <dsp:cNvSpPr/>
      </dsp:nvSpPr>
      <dsp:spPr>
        <a:xfrm>
          <a:off x="4697908" y="3527424"/>
          <a:ext cx="2518171" cy="151090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2F1F58"/>
              </a:solidFill>
            </a:rPr>
            <a:t>Cryptology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areas of cryptography and cryptanalysis</a:t>
          </a:r>
        </a:p>
      </dsp:txBody>
      <dsp:txXfrm>
        <a:off x="4697908" y="3527424"/>
        <a:ext cx="2518171" cy="151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AA357-20E8-8B4F-9641-8B0A0558D5C1}">
      <dsp:nvSpPr>
        <dsp:cNvPr id="0" name=""/>
        <dsp:cNvSpPr/>
      </dsp:nvSpPr>
      <dsp:spPr>
        <a:xfrm>
          <a:off x="76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type of operations used for transforming plaintext to ciphertext</a:t>
          </a:r>
        </a:p>
      </dsp:txBody>
      <dsp:txXfrm>
        <a:off x="762" y="0"/>
        <a:ext cx="1983134" cy="1234440"/>
      </dsp:txXfrm>
    </dsp:sp>
    <dsp:sp modelId="{2BD908FB-9339-6045-9B70-D6C87F242750}">
      <dsp:nvSpPr>
        <dsp:cNvPr id="0" name=""/>
        <dsp:cNvSpPr/>
      </dsp:nvSpPr>
      <dsp:spPr>
        <a:xfrm>
          <a:off x="199076" y="1235645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Substitution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substitute elements in plaintext</a:t>
          </a:r>
          <a:endParaRPr lang="en-US" sz="1500" kern="1200" dirty="0"/>
        </a:p>
      </dsp:txBody>
      <dsp:txXfrm>
        <a:off x="235414" y="1271983"/>
        <a:ext cx="1513831" cy="1167992"/>
      </dsp:txXfrm>
    </dsp:sp>
    <dsp:sp modelId="{1A983032-6FEA-1C4A-BE9F-4D806E17953C}">
      <dsp:nvSpPr>
        <dsp:cNvPr id="0" name=""/>
        <dsp:cNvSpPr/>
      </dsp:nvSpPr>
      <dsp:spPr>
        <a:xfrm>
          <a:off x="199076" y="2667186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Transposition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rearrange elements in plaintext </a:t>
          </a:r>
        </a:p>
      </dsp:txBody>
      <dsp:txXfrm>
        <a:off x="235414" y="2703524"/>
        <a:ext cx="1513831" cy="1167992"/>
      </dsp:txXfrm>
    </dsp:sp>
    <dsp:sp modelId="{8E35AEC5-6E5C-E94B-AC07-8F1C48704551}">
      <dsp:nvSpPr>
        <dsp:cNvPr id="0" name=""/>
        <dsp:cNvSpPr/>
      </dsp:nvSpPr>
      <dsp:spPr>
        <a:xfrm>
          <a:off x="213263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number of keys used</a:t>
          </a:r>
        </a:p>
      </dsp:txBody>
      <dsp:txXfrm>
        <a:off x="2132632" y="0"/>
        <a:ext cx="1983134" cy="1234440"/>
      </dsp:txXfrm>
    </dsp:sp>
    <dsp:sp modelId="{59F3607F-34BF-1445-8027-313F772320E6}">
      <dsp:nvSpPr>
        <dsp:cNvPr id="0" name=""/>
        <dsp:cNvSpPr/>
      </dsp:nvSpPr>
      <dsp:spPr>
        <a:xfrm>
          <a:off x="2330946" y="1235645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Symmetric, single-key, secret-key, conventional encryption</a:t>
          </a:r>
        </a:p>
      </dsp:txBody>
      <dsp:txXfrm>
        <a:off x="2367284" y="1271983"/>
        <a:ext cx="1513831" cy="1167992"/>
      </dsp:txXfrm>
    </dsp:sp>
    <dsp:sp modelId="{AA328B5D-FEE6-4441-93D3-9724F5555524}">
      <dsp:nvSpPr>
        <dsp:cNvPr id="0" name=""/>
        <dsp:cNvSpPr/>
      </dsp:nvSpPr>
      <dsp:spPr>
        <a:xfrm>
          <a:off x="2330946" y="2667186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Asymmetric, two-key, or public-key encryption</a:t>
          </a:r>
        </a:p>
      </dsp:txBody>
      <dsp:txXfrm>
        <a:off x="2367284" y="2703524"/>
        <a:ext cx="1513831" cy="1167992"/>
      </dsp:txXfrm>
    </dsp:sp>
    <dsp:sp modelId="{240978C4-FA23-8641-B69E-A16881CE1E3A}">
      <dsp:nvSpPr>
        <dsp:cNvPr id="0" name=""/>
        <dsp:cNvSpPr/>
      </dsp:nvSpPr>
      <dsp:spPr>
        <a:xfrm>
          <a:off x="4264502" y="0"/>
          <a:ext cx="1983134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way in which the plaintext is processed</a:t>
          </a:r>
          <a:endParaRPr lang="en-US" sz="1500" kern="1200" dirty="0"/>
        </a:p>
      </dsp:txBody>
      <dsp:txXfrm>
        <a:off x="4264502" y="0"/>
        <a:ext cx="1983134" cy="1234440"/>
      </dsp:txXfrm>
    </dsp:sp>
    <dsp:sp modelId="{7B864D13-D033-6D46-85D8-4A1CC9B5D5AA}">
      <dsp:nvSpPr>
        <dsp:cNvPr id="0" name=""/>
        <dsp:cNvSpPr/>
      </dsp:nvSpPr>
      <dsp:spPr>
        <a:xfrm>
          <a:off x="4462815" y="1235645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Block cipher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processes the input one block of elements at a time </a:t>
          </a:r>
        </a:p>
      </dsp:txBody>
      <dsp:txXfrm>
        <a:off x="4499153" y="1271983"/>
        <a:ext cx="1513831" cy="1167992"/>
      </dsp:txXfrm>
    </dsp:sp>
    <dsp:sp modelId="{5D658181-6169-AE4F-AB98-9FC0BCA0966D}">
      <dsp:nvSpPr>
        <dsp:cNvPr id="0" name=""/>
        <dsp:cNvSpPr/>
      </dsp:nvSpPr>
      <dsp:spPr>
        <a:xfrm>
          <a:off x="4462815" y="2667186"/>
          <a:ext cx="1586507" cy="124066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Stream cipher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processes the input elements continuously, producing output one element at a time </a:t>
          </a:r>
          <a:endParaRPr lang="en-AU" sz="1200" kern="1200" dirty="0"/>
        </a:p>
      </dsp:txBody>
      <dsp:txXfrm>
        <a:off x="4499153" y="2703524"/>
        <a:ext cx="1513831" cy="1167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5F03F-816E-5E49-BB0C-C8627B372198}">
      <dsp:nvSpPr>
        <dsp:cNvPr id="0" name=""/>
        <dsp:cNvSpPr/>
      </dsp:nvSpPr>
      <dsp:spPr>
        <a:xfrm rot="16200000">
          <a:off x="-161607" y="948077"/>
          <a:ext cx="4495781" cy="4580845"/>
        </a:xfrm>
        <a:prstGeom prst="up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5875">
          <a:solidFill>
            <a:schemeClr val="accent1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rgbClr val="2F1F58"/>
              </a:solidFill>
            </a:rPr>
            <a:t>Cryptanalysis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Attack relies on </a:t>
          </a:r>
          <a:r>
            <a:rPr lang="en-US" sz="1600" b="1" i="0" kern="1200" dirty="0">
              <a:solidFill>
                <a:srgbClr val="FFFF00"/>
              </a:solidFill>
            </a:rPr>
            <a:t>the nature of the algorithm</a:t>
          </a:r>
          <a:r>
            <a:rPr lang="en-US" sz="1600" b="1" i="0" kern="1200" dirty="0"/>
            <a:t> plus some knowledge of the </a:t>
          </a:r>
          <a:r>
            <a:rPr lang="en-US" sz="1600" b="1" i="0" kern="1200" dirty="0">
              <a:solidFill>
                <a:srgbClr val="FFFF00"/>
              </a:solidFill>
            </a:rPr>
            <a:t>general characteristics of the plaintext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Attack exploits the characteristics of the algorithm to attempt to deduce a specific plaintext or to deduce the key being used</a:t>
          </a:r>
        </a:p>
      </dsp:txBody>
      <dsp:txXfrm rot="5400000">
        <a:off x="582623" y="2114554"/>
        <a:ext cx="3794083" cy="2247891"/>
      </dsp:txXfrm>
    </dsp:sp>
    <dsp:sp modelId="{A9D6B2B8-046A-AA47-AB10-DE4700B51C2F}">
      <dsp:nvSpPr>
        <dsp:cNvPr id="0" name=""/>
        <dsp:cNvSpPr/>
      </dsp:nvSpPr>
      <dsp:spPr>
        <a:xfrm rot="5400000">
          <a:off x="4428825" y="1052790"/>
          <a:ext cx="4495781" cy="4371419"/>
        </a:xfrm>
        <a:prstGeom prst="upArrow">
          <a:avLst>
            <a:gd name="adj1" fmla="val 50000"/>
            <a:gd name="adj2" fmla="val 35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15875">
          <a:solidFill>
            <a:schemeClr val="accent1">
              <a:lumMod val="50000"/>
            </a:schemeClr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rgbClr val="2F1F58"/>
              </a:solidFill>
            </a:rPr>
            <a:t>Brute-force attack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Attacker tries </a:t>
          </a:r>
          <a:r>
            <a:rPr lang="en-US" sz="1600" b="1" i="0" kern="1200" dirty="0">
              <a:solidFill>
                <a:srgbClr val="FFFF00"/>
              </a:solidFill>
            </a:rPr>
            <a:t>every possible key </a:t>
          </a:r>
          <a:r>
            <a:rPr lang="en-US" sz="1600" b="1" i="0" kern="1200" dirty="0"/>
            <a:t>on a piece of </a:t>
          </a:r>
          <a:r>
            <a:rPr lang="en-US" sz="1600" b="1" i="0" kern="1200" dirty="0" err="1"/>
            <a:t>ciphertext</a:t>
          </a:r>
          <a:r>
            <a:rPr lang="en-US" sz="1600" b="1" i="0" kern="1200" dirty="0"/>
            <a:t> until an intelligible translation into plaintext is obtained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On average, </a:t>
          </a:r>
          <a:r>
            <a:rPr lang="en-US" sz="1600" b="1" i="0" kern="1200" dirty="0">
              <a:solidFill>
                <a:srgbClr val="FFFF00"/>
              </a:solidFill>
            </a:rPr>
            <a:t>half of all possible </a:t>
          </a:r>
          <a:r>
            <a:rPr lang="en-US" sz="1600" b="1" i="0" kern="1200" dirty="0"/>
            <a:t>keys must be tried to achieve success</a:t>
          </a:r>
        </a:p>
      </dsp:txBody>
      <dsp:txXfrm rot="-5400000">
        <a:off x="4491006" y="2114554"/>
        <a:ext cx="3606421" cy="2247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522F9-DEFC-5D48-8F12-A3D4BF31AE95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2AA1-D6CD-2741-9A36-BE3B007CA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4DDA18FF-09AB-534E-BCD5-8E9C52E261E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AFD47-136D-274F-8F53-1A334E3EE086}" type="slidenum">
              <a:rPr lang="en-AU">
                <a:latin typeface="Arial" pitchFamily="-1" charset="0"/>
              </a:rPr>
              <a:pPr/>
              <a:t>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29796-598E-6D45-A2E8-40C4AA531F9E}" type="slidenum">
              <a:rPr lang="en-AU">
                <a:latin typeface="Arial" pitchFamily="-1" charset="0"/>
              </a:rPr>
              <a:pPr/>
              <a:t>13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29796-598E-6D45-A2E8-40C4AA531F9E}" type="slidenum">
              <a:rPr lang="en-AU">
                <a:latin typeface="Arial" pitchFamily="-1" charset="0"/>
              </a:rPr>
              <a:pPr/>
              <a:t>14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471F0-5DAE-F544-9BA4-C70E65D1CCAF}" type="slidenum">
              <a:rPr lang="en-AU">
                <a:latin typeface="Arial" pitchFamily="-1" charset="0"/>
              </a:rPr>
              <a:pPr/>
              <a:t>15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solidFill>
                <a:srgbClr val="000000"/>
              </a:solidFill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6A9FF-0307-7343-A6BD-216DAC30CE20}" type="slidenum">
              <a:rPr lang="en-AU">
                <a:latin typeface="Arial" pitchFamily="-1" charset="0"/>
              </a:rPr>
              <a:pPr/>
              <a:t>16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2F62-E652-A644-8EEF-6D043837A6C9}" type="slidenum">
              <a:rPr lang="en-AU">
                <a:latin typeface="Arial" pitchFamily="-1" charset="0"/>
              </a:rPr>
              <a:pPr/>
              <a:t>17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2F62-E652-A644-8EEF-6D043837A6C9}" type="slidenum">
              <a:rPr lang="en-AU">
                <a:latin typeface="Arial" pitchFamily="-1" charset="0"/>
              </a:rPr>
              <a:pPr/>
              <a:t>18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7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1AFD0-9958-FB42-83F4-45D5FC1024CE}" type="slidenum">
              <a:rPr lang="en-AU">
                <a:latin typeface="Arial" pitchFamily="-1" charset="0"/>
              </a:rPr>
              <a:pPr/>
              <a:t>19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09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34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1AFD0-9958-FB42-83F4-45D5FC1024CE}" type="slidenum">
              <a:rPr lang="en-AU">
                <a:latin typeface="Arial" pitchFamily="-1" charset="0"/>
              </a:rPr>
              <a:pPr/>
              <a:t>22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59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A2807-5DAE-3149-A639-5FF06E7535C5}" type="slidenum">
              <a:rPr lang="en-AU">
                <a:latin typeface="Arial" pitchFamily="-1" charset="0"/>
              </a:rPr>
              <a:pPr/>
              <a:t>23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F8669-BCAD-DB40-8B65-094392C88ED0}" type="slidenum">
              <a:rPr lang="en-AU">
                <a:latin typeface="Arial" pitchFamily="-1" charset="0"/>
              </a:rPr>
              <a:pPr/>
              <a:t>24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F8669-BCAD-DB40-8B65-094392C88ED0}" type="slidenum">
              <a:rPr lang="en-AU">
                <a:latin typeface="Arial" pitchFamily="-1" charset="0"/>
              </a:rPr>
              <a:pPr/>
              <a:t>25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471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2826E-0559-C440-8C80-9C4C8D85073A}" type="slidenum">
              <a:rPr lang="en-AU" smtClean="0">
                <a:latin typeface="Arial" pitchFamily="-1" charset="0"/>
              </a:rPr>
              <a:pPr/>
              <a:t>26</a:t>
            </a:fld>
            <a:endParaRPr lang="en-AU" dirty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8335B-A0CF-614A-BF87-2F6B17A04B22}" type="slidenum">
              <a:rPr lang="en-AU">
                <a:latin typeface="Arial" pitchFamily="-1" charset="0"/>
              </a:rPr>
              <a:pPr/>
              <a:t>27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D6A6-88A9-4841-9781-5EF64C011260}" type="slidenum">
              <a:rPr lang="en-AU">
                <a:latin typeface="Arial" pitchFamily="-1" charset="0"/>
              </a:rPr>
              <a:pPr/>
              <a:t>30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1F88A-0B06-E849-82C6-CDBEA2A640FA}" type="slidenum">
              <a:rPr lang="en-AU">
                <a:latin typeface="Arial" pitchFamily="-1" charset="0"/>
              </a:rPr>
              <a:pPr/>
              <a:t>31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8B8A7-C3A7-6040-83AF-DBE4900DEC22}" type="slidenum">
              <a:rPr lang="en-AU">
                <a:latin typeface="Arial" pitchFamily="-1" charset="0"/>
              </a:rPr>
              <a:pPr/>
              <a:t>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-Roman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2ACA2-F6C4-0C46-8D97-88B54CF583E6}" type="slidenum">
              <a:rPr lang="en-AU">
                <a:latin typeface="Arial" pitchFamily="-1" charset="0"/>
              </a:rPr>
              <a:pPr/>
              <a:t>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5AE01-FF18-0148-9AA3-3F0C69B6DACC}" type="slidenum">
              <a:rPr lang="en-AU">
                <a:latin typeface="Arial" pitchFamily="-1" charset="0"/>
              </a:rPr>
              <a:pPr/>
              <a:t>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E5FBE-EA80-3A42-B857-15D926C6DB92}" type="slidenum">
              <a:rPr lang="en-AU">
                <a:latin typeface="Arial" pitchFamily="-1" charset="0"/>
              </a:rPr>
              <a:pPr/>
              <a:t>8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A18FF-09AB-534E-BCD5-8E9C52E261E8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5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1AFD0-9958-FB42-83F4-45D5FC1024CE}" type="slidenum">
              <a:rPr lang="en-AU">
                <a:latin typeface="Arial" pitchFamily="-1" charset="0"/>
              </a:rPr>
              <a:pPr/>
              <a:t>11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AF2F8-08A9-DD40-BF25-A3392E9DA7C9}" type="slidenum">
              <a:rPr lang="en-AU">
                <a:latin typeface="Arial" pitchFamily="-1" charset="0"/>
              </a:rPr>
              <a:pPr/>
              <a:t>12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F6A25-87B4-714F-A465-0F8A51BF0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A271-37AA-1A4B-93BB-23FD14605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3CE70-09B5-AA4F-97D6-E97562FB1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E6252-CF9A-1F42-9564-151AE148B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B2D05-ED9B-D64F-84F9-1CBF24517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EB69B-5E69-824A-A98D-11886E137B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CBCFE-40EB-F940-80F7-007DE9F574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EF6F-FFFF-2347-9244-08C2C6A20C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6DFBD-27E2-E046-A517-7C0202BD7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75B3F-6561-B24D-8031-C57239C6AA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14EC7-977D-1E4F-8051-25C0EB4A00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CEF7E2B-CF74-4842-A0EA-70EF99A89E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B6FF-5496-1E43-9590-2F72A5D955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3788D-3F12-1344-95FC-E1DB5EA6A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AD938-33E9-BF4D-94C2-FA36CE6F25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53D34-9388-2A4D-8E3D-61FEBA664D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CEC01-5D5A-024B-AFBB-4CAA8FF73F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98D1-69AE-D94B-83B4-C1E8F3597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9BEDC-36A3-9E40-B9B7-EF42D67A6E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87DAE-8C80-B544-80C4-9497E4FC79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51CE2-3593-EE4E-B491-85B6833DF5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16E368C-1A76-764C-A4C6-A47FE0348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B9F3C192-4994-CF45-A7F4-386AB6D968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8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6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4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2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B9F3C192-4994-CF45-A7F4-386AB6D968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sldNum="0" hdr="0" dt="0"/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charyyev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0.pd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58702A-BFEA-B9F0-1D2E-F3FB268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 Pearson Education, Inc., Hoboken, NJ.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861A-763D-5551-355E-BAAB911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47" y="523745"/>
            <a:ext cx="4521986" cy="581050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53D45E4-C156-D7BC-BF9F-A07BC3F8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21" y="1490951"/>
            <a:ext cx="385493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University of Nevada – Reno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&amp; Engineering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CS454/654 Reliability and Security of Computing Systems  - Fall 2024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Dr. Batyr Charyyev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bcharyyev.com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599FA860-4C9D-834E-A1F1-5334B3B5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81" y="0"/>
            <a:ext cx="560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Technique</a:t>
            </a:r>
            <a:endParaRPr lang="en-AU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570787" cy="4486275"/>
          </a:xfrm>
        </p:spPr>
        <p:txBody>
          <a:bodyPr/>
          <a:lstStyle/>
          <a:p>
            <a:r>
              <a:rPr lang="en-AU" sz="2200" dirty="0"/>
              <a:t>The letters (bits) of plaintext are </a:t>
            </a:r>
            <a:r>
              <a:rPr lang="en-AU" sz="2200" dirty="0">
                <a:solidFill>
                  <a:srgbClr val="FF0000"/>
                </a:solidFill>
              </a:rPr>
              <a:t>replaced</a:t>
            </a:r>
            <a:r>
              <a:rPr lang="en-AU" sz="2200" dirty="0"/>
              <a:t> by other letters (bits) or by numbers or symbols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638800"/>
            <a:ext cx="627063" cy="618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58A64-A2F3-EC6B-76BC-BE26F96F1558}"/>
              </a:ext>
            </a:extLst>
          </p:cNvPr>
          <p:cNvSpPr txBox="1"/>
          <p:nvPr/>
        </p:nvSpPr>
        <p:spPr>
          <a:xfrm>
            <a:off x="971600" y="3581766"/>
            <a:ext cx="2895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n-lt"/>
              </a:rPr>
              <a:t>Substitution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Caesar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Monoalphabetic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Playfair Cipher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Hill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Polyalphabetic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One-Time Pad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Caesar Cipher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82741"/>
            <a:ext cx="5328592" cy="4791635"/>
          </a:xfrm>
        </p:spPr>
        <p:txBody>
          <a:bodyPr>
            <a:normAutofit/>
          </a:bodyPr>
          <a:lstStyle/>
          <a:p>
            <a:r>
              <a:rPr lang="en-US" sz="2000" dirty="0"/>
              <a:t>Simplest and earliest known use of a substitution cipher</a:t>
            </a:r>
          </a:p>
          <a:p>
            <a:r>
              <a:rPr lang="en-US" sz="2000" dirty="0"/>
              <a:t>Involves </a:t>
            </a:r>
            <a:r>
              <a:rPr lang="en-US" sz="2000" dirty="0">
                <a:solidFill>
                  <a:srgbClr val="FF0000"/>
                </a:solidFill>
              </a:rPr>
              <a:t>replacing</a:t>
            </a:r>
            <a:r>
              <a:rPr lang="en-US" sz="2000" dirty="0"/>
              <a:t> each letter of the alphabet with the letter standing </a:t>
            </a:r>
            <a:r>
              <a:rPr lang="en-US" sz="2000" dirty="0">
                <a:solidFill>
                  <a:srgbClr val="FF0000"/>
                </a:solidFill>
              </a:rPr>
              <a:t>three places further </a:t>
            </a:r>
            <a:r>
              <a:rPr lang="en-US" sz="2000" dirty="0"/>
              <a:t>down the alphabet</a:t>
            </a:r>
          </a:p>
          <a:p>
            <a:r>
              <a:rPr lang="en-US" sz="2000" dirty="0"/>
              <a:t>Alphabet is wrapped around so that the letter following Z is A</a:t>
            </a:r>
          </a:p>
          <a:p>
            <a:pPr>
              <a:buNone/>
            </a:pPr>
            <a:r>
              <a:rPr lang="en-US" sz="2000" dirty="0"/>
              <a:t>	plain:    meet    me    after        the        toga       party</a:t>
            </a:r>
          </a:p>
          <a:p>
            <a:pPr>
              <a:buNone/>
            </a:pPr>
            <a:r>
              <a:rPr lang="en-US" sz="2000" dirty="0"/>
              <a:t>	cipher: PHHW  PH    DIWHU   WKH    WRJD    SDUWB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8600"/>
            <a:ext cx="1005928" cy="990600"/>
          </a:xfrm>
          <a:prstGeom prst="rect">
            <a:avLst/>
          </a:prstGeom>
          <a:scene3d>
            <a:camera prst="orthographicFront">
              <a:rot lat="0" lon="21300001" rev="12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4462">
            <a:off x="693468" y="221355"/>
            <a:ext cx="1006891" cy="991548"/>
          </a:xfrm>
          <a:prstGeom prst="rect">
            <a:avLst/>
          </a:prstGeom>
          <a:scene3d>
            <a:camera prst="orthographicFront">
              <a:rot lat="600000" lon="21299994" rev="20999999"/>
            </a:camera>
            <a:lightRig rig="threePt" dir="t"/>
          </a:scene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FDC971-5D3E-309B-9BD0-A4B0BDEDB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6951" r="18747" b="26900"/>
          <a:stretch/>
        </p:blipFill>
        <p:spPr>
          <a:xfrm>
            <a:off x="5445205" y="1640541"/>
            <a:ext cx="3892390" cy="52174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Monoalphabetic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1762125"/>
            <a:ext cx="9036496" cy="4867275"/>
          </a:xfrm>
        </p:spPr>
        <p:txBody>
          <a:bodyPr>
            <a:normAutofit/>
          </a:bodyPr>
          <a:lstStyle/>
          <a:p>
            <a:r>
              <a:rPr lang="en-US" sz="2000" dirty="0"/>
              <a:t>Compared to Caesar Cipher, Monoalphabetic Cipher allows an </a:t>
            </a:r>
            <a:r>
              <a:rPr lang="en-US" sz="2000" dirty="0">
                <a:solidFill>
                  <a:srgbClr val="FF0000"/>
                </a:solidFill>
              </a:rPr>
              <a:t>arbitrary substitution</a:t>
            </a:r>
            <a:r>
              <a:rPr lang="en-US" sz="2000" dirty="0"/>
              <a:t>.</a:t>
            </a:r>
          </a:p>
          <a:p>
            <a:r>
              <a:rPr lang="en-US" sz="2000" dirty="0"/>
              <a:t>The cipher line can be </a:t>
            </a:r>
            <a:r>
              <a:rPr lang="en-US" sz="2000" dirty="0">
                <a:solidFill>
                  <a:srgbClr val="FF0000"/>
                </a:solidFill>
              </a:rPr>
              <a:t>any permutation </a:t>
            </a:r>
            <a:r>
              <a:rPr lang="en-US" sz="2000" dirty="0"/>
              <a:t>of the 26 alphabetic characters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Q: How many possible keys? </a:t>
            </a:r>
          </a:p>
          <a:p>
            <a:pPr lvl="1"/>
            <a:r>
              <a:rPr lang="en-US" sz="2000" dirty="0"/>
              <a:t>26! possible keys. </a:t>
            </a:r>
          </a:p>
          <a:p>
            <a:r>
              <a:rPr lang="en-US" sz="2000" dirty="0"/>
              <a:t>Possible attack can be </a:t>
            </a:r>
            <a:r>
              <a:rPr lang="en-US" sz="2000" dirty="0">
                <a:solidFill>
                  <a:srgbClr val="FF0000"/>
                </a:solidFill>
              </a:rPr>
              <a:t>analyzing the relative frequency of letters</a:t>
            </a:r>
            <a:r>
              <a:rPr lang="en-US" sz="2000" dirty="0"/>
              <a:t>, and compare it to frequency distribution for English.</a:t>
            </a:r>
          </a:p>
          <a:p>
            <a:pPr lvl="1"/>
            <a:r>
              <a:rPr lang="en-US" sz="2000" dirty="0"/>
              <a:t>Attacker should know the nature of plaintext (text is in English)</a:t>
            </a:r>
          </a:p>
          <a:p>
            <a:pPr lvl="1"/>
            <a:r>
              <a:rPr lang="en-US" sz="2000" dirty="0"/>
              <a:t>Should have long message to generate correct frequency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4912287-E5C0-D4BE-7E9C-E4FB778A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4744"/>
            <a:ext cx="5832648" cy="1503075"/>
          </a:xfrm>
          <a:prstGeom prst="rect">
            <a:avLst/>
          </a:prstGeom>
        </p:spPr>
      </p:pic>
      <p:pic>
        <p:nvPicPr>
          <p:cNvPr id="4" name="Picture 3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7273" t="9412" r="11818" b="5882"/>
              <a:stretch>
                <a:fillRect/>
              </a:stretch>
            </p:blipFill>
          </mc:Choice>
          <mc:Fallback>
            <p:blipFill>
              <a:blip r:embed="rId5"/>
              <a:srcRect l="7273" t="9412" r="11818" b="5882"/>
              <a:stretch>
                <a:fillRect/>
              </a:stretch>
            </p:blipFill>
          </mc:Fallback>
        </mc:AlternateContent>
        <p:spPr>
          <a:xfrm>
            <a:off x="3635896" y="2533758"/>
            <a:ext cx="5492039" cy="4442956"/>
          </a:xfrm>
          <a:prstGeom prst="rect">
            <a:avLst/>
          </a:prstGeom>
        </p:spPr>
      </p:pic>
      <p:pic>
        <p:nvPicPr>
          <p:cNvPr id="2" name="Picture 1" descr="A close up of letters&#10;&#10;Description automatically generated">
            <a:extLst>
              <a:ext uri="{FF2B5EF4-FFF2-40B4-BE49-F238E27FC236}">
                <a16:creationId xmlns:a16="http://schemas.microsoft.com/office/drawing/2014/main" id="{4BEC7BC8-39DE-8B66-93FD-0067ABE37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88640"/>
            <a:ext cx="6386724" cy="880632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AB9B7A7-1639-4404-1A94-714558410E1F}"/>
              </a:ext>
            </a:extLst>
          </p:cNvPr>
          <p:cNvSpPr txBox="1">
            <a:spLocks/>
          </p:cNvSpPr>
          <p:nvPr/>
        </p:nvSpPr>
        <p:spPr>
          <a:xfrm>
            <a:off x="323529" y="2780928"/>
            <a:ext cx="3312368" cy="47148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are the equivalents of plain letters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letters </a:t>
            </a:r>
            <a:r>
              <a:rPr lang="en-US" sz="2000" dirty="0">
                <a:solidFill>
                  <a:srgbClr val="FF0000"/>
                </a:solidFill>
              </a:rPr>
              <a:t>S, U, O, M,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H </a:t>
            </a:r>
            <a:r>
              <a:rPr lang="en-US" sz="2000" dirty="0">
                <a:solidFill>
                  <a:schemeClr val="tx1"/>
                </a:solidFill>
              </a:rPr>
              <a:t>are all of relatively high frequency and probably correspond to plain letters from the set </a:t>
            </a:r>
            <a:r>
              <a:rPr lang="en-US" sz="2000" dirty="0">
                <a:solidFill>
                  <a:srgbClr val="FF0000"/>
                </a:solidFill>
              </a:rPr>
              <a:t>{a, h,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, n, o, r, s}</a:t>
            </a: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Monoalphabetic Ciphers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762125"/>
            <a:ext cx="8568951" cy="4714875"/>
          </a:xfrm>
        </p:spPr>
        <p:txBody>
          <a:bodyPr>
            <a:noAutofit/>
          </a:bodyPr>
          <a:lstStyle/>
          <a:p>
            <a:r>
              <a:rPr lang="en-US" sz="1900" dirty="0" err="1"/>
              <a:t>Digram</a:t>
            </a:r>
            <a:endParaRPr lang="en-US" sz="1900" dirty="0"/>
          </a:p>
          <a:p>
            <a:pPr lvl="1"/>
            <a:r>
              <a:rPr lang="en-US" sz="1900" dirty="0"/>
              <a:t>Two-letter combination</a:t>
            </a:r>
          </a:p>
          <a:p>
            <a:pPr lvl="1"/>
            <a:r>
              <a:rPr lang="en-US" sz="1900" dirty="0"/>
              <a:t>Most common is </a:t>
            </a:r>
            <a:r>
              <a:rPr lang="en-US" sz="1900" i="1" dirty="0" err="1">
                <a:solidFill>
                  <a:srgbClr val="FF0000"/>
                </a:solidFill>
              </a:rPr>
              <a:t>th</a:t>
            </a:r>
            <a:endParaRPr lang="en-US" sz="1900" i="1" dirty="0">
              <a:solidFill>
                <a:srgbClr val="FF0000"/>
              </a:solidFill>
            </a:endParaRPr>
          </a:p>
          <a:p>
            <a:pPr lvl="1"/>
            <a:r>
              <a:rPr lang="en-US" sz="1900" dirty="0"/>
              <a:t>In our ciphertext, the most common </a:t>
            </a:r>
            <a:r>
              <a:rPr lang="en-US" sz="1900" dirty="0" err="1"/>
              <a:t>digram</a:t>
            </a:r>
            <a:r>
              <a:rPr lang="en-US" sz="1900" dirty="0"/>
              <a:t> is </a:t>
            </a:r>
            <a:r>
              <a:rPr lang="en-US" sz="1900" dirty="0">
                <a:solidFill>
                  <a:srgbClr val="FF0000"/>
                </a:solidFill>
              </a:rPr>
              <a:t>ZW</a:t>
            </a:r>
            <a:r>
              <a:rPr lang="en-US" sz="1900" dirty="0"/>
              <a:t>, which appears three times. So we make the correspondence of </a:t>
            </a:r>
            <a:r>
              <a:rPr lang="en-US" sz="1900" dirty="0">
                <a:solidFill>
                  <a:srgbClr val="FF0000"/>
                </a:solidFill>
              </a:rPr>
              <a:t>Z</a:t>
            </a:r>
            <a:r>
              <a:rPr lang="en-US" sz="1900" dirty="0"/>
              <a:t> with </a:t>
            </a:r>
            <a:r>
              <a:rPr lang="en-US" sz="1900" dirty="0">
                <a:solidFill>
                  <a:srgbClr val="FF0000"/>
                </a:solidFill>
              </a:rPr>
              <a:t>t</a:t>
            </a:r>
            <a:r>
              <a:rPr lang="en-US" sz="1900" dirty="0"/>
              <a:t> and </a:t>
            </a:r>
            <a:r>
              <a:rPr lang="en-US" sz="1900" dirty="0">
                <a:solidFill>
                  <a:srgbClr val="FF0000"/>
                </a:solidFill>
              </a:rPr>
              <a:t>W</a:t>
            </a:r>
            <a:r>
              <a:rPr lang="en-US" sz="1900" dirty="0"/>
              <a:t> with </a:t>
            </a:r>
            <a:r>
              <a:rPr lang="en-US" sz="1900" dirty="0">
                <a:solidFill>
                  <a:srgbClr val="FF0000"/>
                </a:solidFill>
              </a:rPr>
              <a:t>h</a:t>
            </a:r>
            <a:r>
              <a:rPr lang="en-US" sz="1900" dirty="0"/>
              <a:t>.</a:t>
            </a:r>
          </a:p>
          <a:p>
            <a:pPr lvl="1"/>
            <a:endParaRPr lang="en-US" sz="1900" dirty="0"/>
          </a:p>
          <a:p>
            <a:r>
              <a:rPr lang="en-US" sz="1900" dirty="0"/>
              <a:t>Trigram </a:t>
            </a:r>
          </a:p>
          <a:p>
            <a:pPr lvl="1"/>
            <a:r>
              <a:rPr lang="en-US" sz="1900" dirty="0"/>
              <a:t>Three-letter combination</a:t>
            </a:r>
          </a:p>
          <a:p>
            <a:pPr lvl="1"/>
            <a:r>
              <a:rPr lang="en-US" sz="1900" dirty="0"/>
              <a:t>Most frequent is </a:t>
            </a:r>
            <a:r>
              <a:rPr lang="en-US" sz="1900" i="1" dirty="0">
                <a:solidFill>
                  <a:srgbClr val="FF0000"/>
                </a:solidFill>
              </a:rPr>
              <a:t>the</a:t>
            </a:r>
            <a:r>
              <a:rPr lang="en-US" sz="1900" i="1" dirty="0"/>
              <a:t> </a:t>
            </a:r>
          </a:p>
          <a:p>
            <a:pPr lvl="1"/>
            <a:r>
              <a:rPr lang="en-US" sz="1900" i="1" dirty="0">
                <a:solidFill>
                  <a:srgbClr val="FF0000"/>
                </a:solidFill>
              </a:rPr>
              <a:t>ZWP</a:t>
            </a:r>
            <a:r>
              <a:rPr lang="en-US" sz="1900" i="1" dirty="0"/>
              <a:t> is most frequent trigram thus we can assume </a:t>
            </a:r>
            <a:r>
              <a:rPr lang="en-US" sz="1900" i="1" dirty="0">
                <a:solidFill>
                  <a:srgbClr val="FF0000"/>
                </a:solidFill>
              </a:rPr>
              <a:t>P</a:t>
            </a:r>
            <a:r>
              <a:rPr lang="en-US" sz="1900" i="1" dirty="0"/>
              <a:t> correspond to </a:t>
            </a:r>
            <a:r>
              <a:rPr lang="en-US" sz="1900" i="1" dirty="0">
                <a:solidFill>
                  <a:srgbClr val="FF0000"/>
                </a:solidFill>
              </a:rPr>
              <a:t>e</a:t>
            </a:r>
            <a:endParaRPr lang="en-US" sz="1900" i="1" dirty="0"/>
          </a:p>
          <a:p>
            <a:r>
              <a:rPr lang="en-US" sz="1900" i="1" dirty="0"/>
              <a:t>Monoalphabetic ciphers are </a:t>
            </a:r>
            <a:r>
              <a:rPr lang="en-US" sz="1900" i="1" dirty="0">
                <a:solidFill>
                  <a:srgbClr val="FF0000"/>
                </a:solidFill>
              </a:rPr>
              <a:t>easy to break </a:t>
            </a:r>
            <a:r>
              <a:rPr lang="en-US" sz="1900" i="1" dirty="0"/>
              <a:t>because they </a:t>
            </a:r>
            <a:r>
              <a:rPr lang="en-US" sz="1900" i="1" dirty="0">
                <a:solidFill>
                  <a:srgbClr val="FF0000"/>
                </a:solidFill>
              </a:rPr>
              <a:t>reflect the frequency data </a:t>
            </a:r>
            <a:r>
              <a:rPr lang="en-US" sz="1900" i="1" dirty="0"/>
              <a:t>of the original alphabet. </a:t>
            </a:r>
          </a:p>
          <a:p>
            <a:endParaRPr lang="en-US" sz="19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462175"/>
            <a:ext cx="768742" cy="1036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351843"/>
            <a:ext cx="838200" cy="1257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0" y="3710016"/>
            <a:ext cx="838200" cy="1077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40" y="3862836"/>
            <a:ext cx="768742" cy="1036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140" y="3752506"/>
            <a:ext cx="838200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Playfair Cipher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762125"/>
            <a:ext cx="8424935" cy="4867275"/>
          </a:xfrm>
        </p:spPr>
        <p:txBody>
          <a:bodyPr>
            <a:normAutofit/>
          </a:bodyPr>
          <a:lstStyle/>
          <a:p>
            <a:r>
              <a:rPr lang="en-US" sz="2200" dirty="0"/>
              <a:t>Best-known multiple-letter encryption cipher</a:t>
            </a:r>
          </a:p>
          <a:p>
            <a:r>
              <a:rPr lang="en-US" sz="2200" dirty="0"/>
              <a:t>Treats </a:t>
            </a:r>
            <a:r>
              <a:rPr lang="en-US" sz="2200" dirty="0">
                <a:solidFill>
                  <a:srgbClr val="FF0000"/>
                </a:solidFill>
              </a:rPr>
              <a:t>digrams</a:t>
            </a:r>
            <a:r>
              <a:rPr lang="en-US" sz="2200" dirty="0"/>
              <a:t> in the plaintext as </a:t>
            </a:r>
            <a:r>
              <a:rPr lang="en-US" sz="2200" dirty="0">
                <a:solidFill>
                  <a:srgbClr val="FF0000"/>
                </a:solidFill>
              </a:rPr>
              <a:t>single units </a:t>
            </a:r>
            <a:r>
              <a:rPr lang="en-US" sz="2200" dirty="0"/>
              <a:t>and translates these units into ciphertext digrams</a:t>
            </a:r>
          </a:p>
          <a:p>
            <a:r>
              <a:rPr lang="en-US" sz="2200" dirty="0"/>
              <a:t>Invented by British scientist Sir Charles Wheatstone in 1854</a:t>
            </a:r>
          </a:p>
          <a:p>
            <a:r>
              <a:rPr lang="en-US" sz="2200" dirty="0"/>
              <a:t>Used as the standard field system by the British Army in World War I and the U.S. Army and other Allied forces during World War II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Playfair Key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84F0-F541-E388-3F28-21062B9D5B39}"/>
              </a:ext>
            </a:extLst>
          </p:cNvPr>
          <p:cNvSpPr txBox="1"/>
          <p:nvPr/>
        </p:nvSpPr>
        <p:spPr>
          <a:xfrm>
            <a:off x="395536" y="1700808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Constructing 5x5 matrix from keyword.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keyword is “jurisdiction”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duplicates, keyword become “J U R I S D C T O N”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Treat I and J same, “J/I U R S D C T O N”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Fill the letters in keyword from left to right and then fill other letters in alphabetic order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J/I	U	R	S	D</a:t>
            </a:r>
          </a:p>
          <a:p>
            <a:r>
              <a:rPr lang="en-US" dirty="0">
                <a:solidFill>
                  <a:srgbClr val="FF0000"/>
                </a:solidFill>
              </a:rPr>
              <a:t>C	T	O	N	</a:t>
            </a:r>
            <a:r>
              <a:rPr lang="en-US" dirty="0"/>
              <a:t>A</a:t>
            </a:r>
          </a:p>
          <a:p>
            <a:r>
              <a:rPr lang="en-US" dirty="0"/>
              <a:t>B 	E 	F 	G	H </a:t>
            </a:r>
          </a:p>
          <a:p>
            <a:r>
              <a:rPr lang="en-US" dirty="0"/>
              <a:t>K 	L 	M 	P	Q 	</a:t>
            </a:r>
          </a:p>
          <a:p>
            <a:r>
              <a:rPr lang="en-US" dirty="0"/>
              <a:t>V 	W 	X 	Y	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Playfair Key Matrix</a:t>
            </a:r>
          </a:p>
        </p:txBody>
      </p:sp>
      <p:pic>
        <p:nvPicPr>
          <p:cNvPr id="3" name="Picture 2" descr="A table with letters and numbers&#10;&#10;Description automatically generated">
            <a:extLst>
              <a:ext uri="{FF2B5EF4-FFF2-40B4-BE49-F238E27FC236}">
                <a16:creationId xmlns:a16="http://schemas.microsoft.com/office/drawing/2014/main" id="{5EE40FC2-A06A-7CAD-B331-4FAF89D6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24" y="4984211"/>
            <a:ext cx="3384376" cy="1873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8F8AA-D862-68A7-81D5-1409F2A50EE2}"/>
              </a:ext>
            </a:extLst>
          </p:cNvPr>
          <p:cNvSpPr txBox="1"/>
          <p:nvPr/>
        </p:nvSpPr>
        <p:spPr>
          <a:xfrm>
            <a:off x="370062" y="1628800"/>
            <a:ext cx="8666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Plaintext is encrypted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two letters at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time</a:t>
            </a:r>
            <a:r>
              <a:rPr lang="en-US" dirty="0">
                <a:latin typeface="+mn-lt"/>
              </a:rPr>
              <a:t>, according to the following rules: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Repeating plaintext letters that are in the same pair are separated with a filler letter, such as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x</a:t>
            </a:r>
            <a:r>
              <a:rPr lang="en-US" dirty="0">
                <a:latin typeface="+mn-lt"/>
              </a:rPr>
              <a:t>, so that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balloon</a:t>
            </a:r>
            <a:r>
              <a:rPr lang="en-US" dirty="0">
                <a:latin typeface="+mn-lt"/>
              </a:rPr>
              <a:t> would be treated as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ba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lx lo on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Two plaintext letters that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fall in the same row </a:t>
            </a:r>
            <a:r>
              <a:rPr lang="en-US" dirty="0">
                <a:latin typeface="+mn-lt"/>
              </a:rPr>
              <a:t>of the matrix are each replaced by the letter to the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right</a:t>
            </a:r>
            <a:r>
              <a:rPr lang="en-US" dirty="0">
                <a:latin typeface="+mn-lt"/>
              </a:rPr>
              <a:t>, with the first element of the row circularly following the last. For example,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ar</a:t>
            </a:r>
            <a:r>
              <a:rPr lang="en-US" dirty="0">
                <a:latin typeface="+mn-lt"/>
              </a:rPr>
              <a:t> is encrypted as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RM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Two plaintext letters that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fall in the same column </a:t>
            </a:r>
            <a:r>
              <a:rPr lang="en-US" dirty="0">
                <a:latin typeface="+mn-lt"/>
              </a:rPr>
              <a:t>are each replaced by the letter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beneath</a:t>
            </a:r>
            <a:r>
              <a:rPr lang="en-US" dirty="0">
                <a:latin typeface="+mn-lt"/>
              </a:rPr>
              <a:t>, with the top element of the column circularly following the last. For example,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mu</a:t>
            </a:r>
            <a:r>
              <a:rPr lang="en-US" dirty="0">
                <a:latin typeface="+mn-lt"/>
              </a:rPr>
              <a:t> is encrypted as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CM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n-lt"/>
              </a:rPr>
              <a:t>Otherwise, each plaintext letter in a pair is replaced by the letter that lies in its own row and the column occupied by the other plaintext letter. Thus,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hs</a:t>
            </a:r>
            <a:r>
              <a:rPr lang="en-US" dirty="0">
                <a:latin typeface="+mn-lt"/>
              </a:rPr>
              <a:t> becomes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BP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ea</a:t>
            </a:r>
            <a:r>
              <a:rPr lang="en-US" dirty="0">
                <a:latin typeface="+mn-lt"/>
              </a:rPr>
              <a:t> becomes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IM</a:t>
            </a:r>
            <a:r>
              <a:rPr lang="en-US" dirty="0">
                <a:latin typeface="+mn-lt"/>
              </a:rPr>
              <a:t> (or JM, as the </a:t>
            </a:r>
            <a:r>
              <a:rPr lang="en-US" dirty="0" err="1">
                <a:latin typeface="+mn-lt"/>
              </a:rPr>
              <a:t>encipherer</a:t>
            </a:r>
            <a:r>
              <a:rPr lang="en-US" dirty="0">
                <a:latin typeface="+mn-lt"/>
              </a:rPr>
              <a:t> wishes). (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Create rectangle</a:t>
            </a:r>
            <a:r>
              <a:rPr lang="en-US" dirty="0">
                <a:latin typeface="+mn-lt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497E6-C965-1887-B870-2D413F747E53}"/>
              </a:ext>
            </a:extLst>
          </p:cNvPr>
          <p:cNvSpPr txBox="1"/>
          <p:nvPr/>
        </p:nvSpPr>
        <p:spPr>
          <a:xfrm>
            <a:off x="251520" y="5137628"/>
            <a:ext cx="26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 pl ay =&gt;</a:t>
            </a:r>
            <a:r>
              <a:rPr lang="en-US" dirty="0"/>
              <a:t> QP NB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AAA43-03BA-DA0F-F2EC-261E41E396A2}"/>
              </a:ext>
            </a:extLst>
          </p:cNvPr>
          <p:cNvSpPr txBox="1"/>
          <p:nvPr/>
        </p:nvSpPr>
        <p:spPr>
          <a:xfrm>
            <a:off x="2930323" y="53801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F95D-5910-DB89-0BAB-78D5CD6108F3}"/>
              </a:ext>
            </a:extLst>
          </p:cNvPr>
          <p:cNvSpPr txBox="1"/>
          <p:nvPr/>
        </p:nvSpPr>
        <p:spPr>
          <a:xfrm>
            <a:off x="3645422" y="540661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ga me =&gt;</a:t>
            </a:r>
            <a:r>
              <a:rPr lang="en-US" dirty="0"/>
              <a:t> IN 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DA2E0-896F-5E23-5116-277A7ED08C43}"/>
              </a:ext>
            </a:extLst>
          </p:cNvPr>
          <p:cNvSpPr txBox="1"/>
          <p:nvPr/>
        </p:nvSpPr>
        <p:spPr>
          <a:xfrm>
            <a:off x="266284" y="57034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6EDA0-C272-A5A5-492A-1AE69112430C}"/>
              </a:ext>
            </a:extLst>
          </p:cNvPr>
          <p:cNvSpPr txBox="1"/>
          <p:nvPr/>
        </p:nvSpPr>
        <p:spPr>
          <a:xfrm>
            <a:off x="981383" y="572989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he lx lx =&gt;CF SU SU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AB48E-B032-A459-4BFC-F6BB4235B8C1}"/>
              </a:ext>
            </a:extLst>
          </p:cNvPr>
          <p:cNvSpPr txBox="1"/>
          <p:nvPr/>
        </p:nvSpPr>
        <p:spPr>
          <a:xfrm>
            <a:off x="266284" y="60384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FE329-4A79-0C93-F212-86B280F56443}"/>
              </a:ext>
            </a:extLst>
          </p:cNvPr>
          <p:cNvSpPr txBox="1"/>
          <p:nvPr/>
        </p:nvSpPr>
        <p:spPr>
          <a:xfrm>
            <a:off x="981383" y="606490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he lx lo =&gt;CF SU PM</a:t>
            </a:r>
          </a:p>
        </p:txBody>
      </p:sp>
    </p:spTree>
    <p:extLst>
      <p:ext uri="{BB962C8B-B14F-4D97-AF65-F5344CB8AC3E}">
        <p14:creationId xmlns:p14="http://schemas.microsoft.com/office/powerpoint/2010/main" val="34256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Technique</a:t>
            </a:r>
            <a:endParaRPr lang="en-AU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570787" cy="4486275"/>
          </a:xfrm>
        </p:spPr>
        <p:txBody>
          <a:bodyPr/>
          <a:lstStyle/>
          <a:p>
            <a:r>
              <a:rPr lang="en-AU" sz="2200" dirty="0"/>
              <a:t>The letters (bits) of plaintext are </a:t>
            </a:r>
            <a:r>
              <a:rPr lang="en-AU" sz="2200" dirty="0">
                <a:solidFill>
                  <a:srgbClr val="FF0000"/>
                </a:solidFill>
              </a:rPr>
              <a:t>replaced</a:t>
            </a:r>
            <a:r>
              <a:rPr lang="en-AU" sz="2200" dirty="0"/>
              <a:t> by other letters (bits) or by numbers or symbols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638800"/>
            <a:ext cx="627063" cy="618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58A64-A2F3-EC6B-76BC-BE26F96F1558}"/>
              </a:ext>
            </a:extLst>
          </p:cNvPr>
          <p:cNvSpPr txBox="1"/>
          <p:nvPr/>
        </p:nvSpPr>
        <p:spPr>
          <a:xfrm>
            <a:off x="971600" y="3581766"/>
            <a:ext cx="2895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n-lt"/>
              </a:rPr>
              <a:t>Substitution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Caesar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Monoalphabetic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Playfair Cipher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Hill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Polyalphabetic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6217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599FA860-4C9D-834E-A1F1-5334B3B5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81" y="0"/>
            <a:ext cx="560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76400"/>
            <a:ext cx="8496944" cy="4791075"/>
          </a:xfrm>
        </p:spPr>
        <p:txBody>
          <a:bodyPr>
            <a:normAutofit/>
          </a:bodyPr>
          <a:lstStyle/>
          <a:p>
            <a:r>
              <a:rPr lang="en-US" sz="2400" dirty="0"/>
              <a:t>Take </a:t>
            </a:r>
            <a:r>
              <a:rPr lang="en-US" sz="2400" dirty="0" err="1"/>
              <a:t>nxn</a:t>
            </a:r>
            <a:r>
              <a:rPr lang="en-US" sz="2400" dirty="0"/>
              <a:t> (3x3, 2x2, etc.) matrix which should be invertible. </a:t>
            </a:r>
          </a:p>
          <a:p>
            <a:r>
              <a:rPr lang="en-US" sz="2400" dirty="0"/>
              <a:t>Inverse M</a:t>
            </a:r>
            <a:r>
              <a:rPr lang="en-US" sz="2400" baseline="30000" dirty="0"/>
              <a:t>-1 </a:t>
            </a:r>
            <a:r>
              <a:rPr lang="en-US" sz="2400" dirty="0"/>
              <a:t>of square matrix M  is defined by the equation M(M</a:t>
            </a:r>
            <a:r>
              <a:rPr lang="en-US" sz="2400" baseline="30000" dirty="0"/>
              <a:t>-1</a:t>
            </a:r>
            <a:r>
              <a:rPr lang="en-US" sz="2400" dirty="0"/>
              <a:t>) = (M</a:t>
            </a:r>
            <a:r>
              <a:rPr lang="en-US" sz="2400" baseline="30000" dirty="0"/>
              <a:t>-1</a:t>
            </a:r>
            <a:r>
              <a:rPr lang="en-US" sz="2400" dirty="0"/>
              <a:t>) M = I   where I is identity matrix.</a:t>
            </a:r>
          </a:p>
          <a:p>
            <a:endParaRPr lang="en-US" sz="2000" dirty="0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1326268-69A7-95A4-DE9B-718411E5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46139"/>
            <a:ext cx="4320480" cy="851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pic>
        <p:nvPicPr>
          <p:cNvPr id="3" name="Picture 2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99BA21E9-485D-FDF2-13B5-DDF28BE8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73" y="1663258"/>
            <a:ext cx="2520280" cy="1148028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BAE05C3-23A6-959D-EE1B-9089F7A2508E}"/>
              </a:ext>
            </a:extLst>
          </p:cNvPr>
          <p:cNvSpPr txBox="1">
            <a:spLocks/>
          </p:cNvSpPr>
          <p:nvPr/>
        </p:nvSpPr>
        <p:spPr bwMode="auto">
          <a:xfrm>
            <a:off x="247659" y="3284984"/>
            <a:ext cx="878883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Example: consider plaintext “</a:t>
            </a:r>
            <a:r>
              <a:rPr lang="en-US" sz="2000" dirty="0" err="1"/>
              <a:t>paymoremoney</a:t>
            </a:r>
            <a:r>
              <a:rPr lang="en-US" sz="2000" dirty="0"/>
              <a:t>” and use the encryption key above.</a:t>
            </a:r>
          </a:p>
          <a:p>
            <a:pPr marL="0" indent="0">
              <a:buNone/>
            </a:pPr>
            <a:r>
              <a:rPr lang="en-US" sz="2000" dirty="0"/>
              <a:t>First three letters (pay) of the plaintext are represented by the vector (15 0 24)</a:t>
            </a:r>
          </a:p>
          <a:p>
            <a:pPr marL="0" indent="0">
              <a:buNone/>
            </a:pPr>
            <a:r>
              <a:rPr lang="en-US" sz="2000" dirty="0"/>
              <a:t>Then (15 0 24) K = (303 303 531) mod 26 = (17 17 11) = RRL. And if we continue “</a:t>
            </a:r>
            <a:r>
              <a:rPr lang="en-US" sz="2000" dirty="0" err="1"/>
              <a:t>paymoremoney</a:t>
            </a:r>
            <a:r>
              <a:rPr lang="en-US" sz="2000" dirty="0"/>
              <a:t>” -&gt;RRLMWBKASPDH</a:t>
            </a:r>
          </a:p>
          <a:p>
            <a:pPr marL="0" indent="0">
              <a:buNone/>
            </a:pPr>
            <a:r>
              <a:rPr lang="en-US" sz="2000" dirty="0"/>
              <a:t>For decryption if we repeat the process for RRLMWBKASPDH with K</a:t>
            </a:r>
            <a:r>
              <a:rPr lang="en-US" sz="2000" baseline="30000" dirty="0"/>
              <a:t>-1 </a:t>
            </a:r>
            <a:r>
              <a:rPr lang="en-US" sz="2000" dirty="0"/>
              <a:t>we get the ”</a:t>
            </a:r>
            <a:r>
              <a:rPr lang="en-US" sz="2000" dirty="0" err="1"/>
              <a:t>paymoremoney</a:t>
            </a:r>
            <a:r>
              <a:rPr lang="en-US" sz="2000" dirty="0"/>
              <a:t>”.</a:t>
            </a:r>
          </a:p>
          <a:p>
            <a:endParaRPr lang="en-US" sz="2000" dirty="0"/>
          </a:p>
        </p:txBody>
      </p:sp>
      <p:pic>
        <p:nvPicPr>
          <p:cNvPr id="4" name="Picture 3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D11AAD2C-3EA8-4BE0-8019-AE4702508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652707"/>
            <a:ext cx="2747808" cy="1146759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1326268-69A7-95A4-DE9B-718411E58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807703"/>
            <a:ext cx="4320480" cy="8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Technique</a:t>
            </a:r>
            <a:endParaRPr lang="en-AU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570787" cy="4486275"/>
          </a:xfrm>
        </p:spPr>
        <p:txBody>
          <a:bodyPr/>
          <a:lstStyle/>
          <a:p>
            <a:r>
              <a:rPr lang="en-AU" sz="2200" dirty="0"/>
              <a:t>The letters (bits) of plaintext are </a:t>
            </a:r>
            <a:r>
              <a:rPr lang="en-AU" sz="2200" dirty="0">
                <a:solidFill>
                  <a:srgbClr val="FF0000"/>
                </a:solidFill>
              </a:rPr>
              <a:t>replaced</a:t>
            </a:r>
            <a:r>
              <a:rPr lang="en-AU" sz="2200" dirty="0"/>
              <a:t> by other letters (bits) or by numbers or symbols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638800"/>
            <a:ext cx="627063" cy="6181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58A64-A2F3-EC6B-76BC-BE26F96F1558}"/>
              </a:ext>
            </a:extLst>
          </p:cNvPr>
          <p:cNvSpPr txBox="1"/>
          <p:nvPr/>
        </p:nvSpPr>
        <p:spPr>
          <a:xfrm>
            <a:off x="971600" y="3581766"/>
            <a:ext cx="2895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n-lt"/>
              </a:rPr>
              <a:t>Substitution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Caesar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Monoalphabetic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Playfair Cipher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Hill Cipher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Polyalphabetic Ciphers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val="193930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Polyalphabetic Ciphers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2276475"/>
          </a:xfrm>
        </p:spPr>
        <p:txBody>
          <a:bodyPr>
            <a:normAutofit/>
          </a:bodyPr>
          <a:lstStyle/>
          <a:p>
            <a:r>
              <a:rPr lang="en-US" sz="2400" dirty="0"/>
              <a:t>Polyalphabetic substitution cipher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Improves</a:t>
            </a:r>
            <a:r>
              <a:rPr lang="en-US" sz="2400" dirty="0"/>
              <a:t> on the simple </a:t>
            </a:r>
            <a:r>
              <a:rPr lang="en-US" sz="2400" dirty="0">
                <a:solidFill>
                  <a:srgbClr val="FF0000"/>
                </a:solidFill>
              </a:rPr>
              <a:t>monoalphabetic technique </a:t>
            </a:r>
            <a:r>
              <a:rPr lang="en-US" sz="2400" dirty="0"/>
              <a:t>by using </a:t>
            </a:r>
            <a:r>
              <a:rPr lang="en-US" sz="2400" dirty="0">
                <a:solidFill>
                  <a:srgbClr val="FF0000"/>
                </a:solidFill>
              </a:rPr>
              <a:t>different monoalphabetic substitutions </a:t>
            </a:r>
            <a:r>
              <a:rPr lang="en-US" sz="2400" dirty="0"/>
              <a:t>as one proceeds through the plaintext message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34EE0F8-F497-D26C-163E-C53FC7302666}"/>
              </a:ext>
            </a:extLst>
          </p:cNvPr>
          <p:cNvSpPr txBox="1">
            <a:spLocks/>
          </p:cNvSpPr>
          <p:nvPr/>
        </p:nvSpPr>
        <p:spPr bwMode="auto">
          <a:xfrm>
            <a:off x="416815" y="3847417"/>
            <a:ext cx="8153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Polyalphabetic Ciphers: </a:t>
            </a:r>
            <a:r>
              <a:rPr lang="en-US" sz="2400" dirty="0" err="1"/>
              <a:t>Vigenere</a:t>
            </a:r>
            <a:r>
              <a:rPr lang="en-US" sz="2400" dirty="0"/>
              <a:t> and </a:t>
            </a:r>
            <a:r>
              <a:rPr lang="en-US" sz="2400" dirty="0" err="1"/>
              <a:t>Vernam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Vigenère Cipher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95535" y="1600200"/>
            <a:ext cx="8748463" cy="479107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To encrypt a message, a key is needed that is </a:t>
            </a:r>
            <a:r>
              <a:rPr lang="en-US" sz="2200" dirty="0">
                <a:solidFill>
                  <a:srgbClr val="FF0000"/>
                </a:solidFill>
                <a:ea typeface="ＭＳ Ｐゴシック" pitchFamily="-107" charset="-128"/>
                <a:cs typeface="ＭＳ Ｐゴシック" pitchFamily="-107" charset="-128"/>
              </a:rPr>
              <a:t>as long as the message</a:t>
            </a:r>
          </a:p>
          <a:p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Usually, the key is a repeating keyword </a:t>
            </a:r>
          </a:p>
          <a:p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For example, if the keyword is </a:t>
            </a:r>
            <a:r>
              <a:rPr lang="en-US" sz="2200" i="1" dirty="0">
                <a:solidFill>
                  <a:srgbClr val="FF0000"/>
                </a:solidFill>
                <a:ea typeface="ＭＳ Ｐゴシック" pitchFamily="-107" charset="-128"/>
                <a:cs typeface="ＭＳ Ｐゴシック" pitchFamily="-107" charset="-128"/>
              </a:rPr>
              <a:t>deceptive</a:t>
            </a:r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, the message “</a:t>
            </a:r>
            <a:r>
              <a:rPr lang="en-US" sz="2200" dirty="0">
                <a:solidFill>
                  <a:srgbClr val="FF0000"/>
                </a:solidFill>
                <a:ea typeface="ＭＳ Ｐゴシック" pitchFamily="-107" charset="-128"/>
                <a:cs typeface="ＭＳ Ｐゴシック" pitchFamily="-107" charset="-128"/>
              </a:rPr>
              <a:t>we are discovered save yourself</a:t>
            </a:r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” is encrypted as: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en-AU" sz="2200" dirty="0"/>
              <a:t>key:             </a:t>
            </a:r>
            <a:r>
              <a:rPr lang="en-AU" sz="2200" dirty="0" err="1"/>
              <a:t>deceptivedeceptivedeceptive</a:t>
            </a:r>
            <a:endParaRPr lang="en-AU" sz="2200" dirty="0"/>
          </a:p>
          <a:p>
            <a:pPr lvl="1">
              <a:buNone/>
            </a:pPr>
            <a:r>
              <a:rPr lang="en-AU" sz="2200" dirty="0"/>
              <a:t>plaintext:    wearediscoveredsaveyourself</a:t>
            </a:r>
          </a:p>
          <a:p>
            <a:pPr lvl="1">
              <a:buNone/>
            </a:pPr>
            <a:r>
              <a:rPr lang="en-AU" sz="2200" dirty="0"/>
              <a:t>ciphertext:  ZICVTWQNGRZGVTWAVZHCQYGLMGJ</a:t>
            </a:r>
          </a:p>
          <a:p>
            <a:pPr lvl="1">
              <a:buNone/>
            </a:pPr>
            <a:endParaRPr lang="en-AU" sz="2200" dirty="0"/>
          </a:p>
          <a:p>
            <a:pPr lvl="1">
              <a:buNone/>
            </a:pPr>
            <a:r>
              <a:rPr lang="en-AU" sz="2200" dirty="0" err="1"/>
              <a:t>d+w</a:t>
            </a:r>
            <a:r>
              <a:rPr lang="en-AU" sz="2200" dirty="0"/>
              <a:t>=z    =&gt; (3+22) mod 26=25</a:t>
            </a:r>
          </a:p>
          <a:p>
            <a:pPr lvl="1">
              <a:buNone/>
            </a:pPr>
            <a:endParaRPr lang="en-AU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Vigenère Cipher</a:t>
            </a:r>
          </a:p>
        </p:txBody>
      </p:sp>
      <p:pic>
        <p:nvPicPr>
          <p:cNvPr id="5" name="Picture 4" descr="A number grid with numbers&#10;&#10;Description automatically generated with medium confidence">
            <a:extLst>
              <a:ext uri="{FF2B5EF4-FFF2-40B4-BE49-F238E27FC236}">
                <a16:creationId xmlns:a16="http://schemas.microsoft.com/office/drawing/2014/main" id="{23CEAE2B-CB7A-EFC6-D1B1-CB25CDEB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773147"/>
            <a:ext cx="7772400" cy="1151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D663C-9CAB-C194-CF77-7CAFA74E29AC}"/>
              </a:ext>
            </a:extLst>
          </p:cNvPr>
          <p:cNvSpPr txBox="1"/>
          <p:nvPr/>
        </p:nvSpPr>
        <p:spPr>
          <a:xfrm>
            <a:off x="685799" y="3441306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In the example, two instances of the sequence “red” are separated by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nine</a:t>
            </a:r>
            <a:r>
              <a:rPr lang="en-US" sz="2000" dirty="0">
                <a:latin typeface="+mn-lt"/>
              </a:rPr>
              <a:t> character positions.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If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message is long enough</a:t>
            </a:r>
            <a:r>
              <a:rPr lang="en-US" sz="2000" dirty="0">
                <a:latin typeface="+mn-lt"/>
              </a:rPr>
              <a:t>, there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will be a number of such repeated ciphertext sequences</a:t>
            </a:r>
            <a:r>
              <a:rPr lang="en-US" sz="2000" dirty="0">
                <a:latin typeface="+mn-lt"/>
              </a:rPr>
              <a:t>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By looking for common factors in the displacements of the various sequences, the analyst should be able to make a good guess of the keyword length.</a:t>
            </a:r>
          </a:p>
        </p:txBody>
      </p:sp>
    </p:spTree>
    <p:extLst>
      <p:ext uri="{BB962C8B-B14F-4D97-AF65-F5344CB8AC3E}">
        <p14:creationId xmlns:p14="http://schemas.microsoft.com/office/powerpoint/2010/main" val="327731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Vernam Cipher</a:t>
            </a: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B6CDB35-761D-792C-2D10-C68501C8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6093"/>
            <a:ext cx="5652120" cy="2182730"/>
          </a:xfrm>
          <a:prstGeom prst="rect">
            <a:avLst/>
          </a:prstGeom>
        </p:spPr>
      </p:pic>
      <p:pic>
        <p:nvPicPr>
          <p:cNvPr id="5" name="Picture 4" descr="f0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t="15455" b="38182"/>
              <a:stretch>
                <a:fillRect/>
              </a:stretch>
            </p:blipFill>
          </mc:Choice>
          <mc:Fallback>
            <p:blipFill>
              <a:blip r:embed="rId5"/>
              <a:srcRect t="15455" b="38182"/>
              <a:stretch>
                <a:fillRect/>
              </a:stretch>
            </p:blipFill>
          </mc:Fallback>
        </mc:AlternateContent>
        <p:spPr>
          <a:xfrm>
            <a:off x="3131840" y="1628800"/>
            <a:ext cx="6285017" cy="377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7E942-4B58-D6BC-EA22-6C3842513621}"/>
              </a:ext>
            </a:extLst>
          </p:cNvPr>
          <p:cNvSpPr txBox="1"/>
          <p:nvPr/>
        </p:nvSpPr>
        <p:spPr>
          <a:xfrm>
            <a:off x="6012160" y="616530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Key is just a random 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7BCEB-E518-3AC6-81A1-FE332547BD7E}"/>
              </a:ext>
            </a:extLst>
          </p:cNvPr>
          <p:cNvSpPr txBox="1"/>
          <p:nvPr/>
        </p:nvSpPr>
        <p:spPr>
          <a:xfrm>
            <a:off x="251520" y="222190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can be shorter or equal to message, and can be reused.</a:t>
            </a:r>
          </a:p>
        </p:txBody>
      </p:sp>
    </p:spTree>
  </p:cSld>
  <p:clrMapOvr>
    <a:masterClrMapping/>
  </p:clrMapOvr>
  <p:transition spd="med"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828800"/>
            <a:ext cx="8058150" cy="4724399"/>
          </a:xfrm>
        </p:spPr>
        <p:txBody>
          <a:bodyPr>
            <a:noAutofit/>
          </a:bodyPr>
          <a:lstStyle/>
          <a:p>
            <a:r>
              <a:rPr lang="en-US" sz="2000" dirty="0"/>
              <a:t>Improvement to Vernam cipher proposed by an Army Signal Corp officer, Joseph Mauborgne</a:t>
            </a:r>
          </a:p>
          <a:p>
            <a:r>
              <a:rPr lang="en-US" sz="2000" dirty="0"/>
              <a:t>Use a </a:t>
            </a:r>
            <a:r>
              <a:rPr lang="en-US" sz="2000" dirty="0">
                <a:solidFill>
                  <a:srgbClr val="FF0000"/>
                </a:solidFill>
              </a:rPr>
              <a:t>random key </a:t>
            </a:r>
            <a:r>
              <a:rPr lang="en-US" sz="2000" dirty="0"/>
              <a:t>that is as </a:t>
            </a:r>
            <a:r>
              <a:rPr lang="en-US" sz="2000" dirty="0">
                <a:solidFill>
                  <a:srgbClr val="FF0000"/>
                </a:solidFill>
              </a:rPr>
              <a:t>long as the message </a:t>
            </a:r>
            <a:r>
              <a:rPr lang="en-US" sz="2000" dirty="0"/>
              <a:t>so that the key need </a:t>
            </a:r>
            <a:r>
              <a:rPr lang="en-US" sz="2000" dirty="0">
                <a:solidFill>
                  <a:srgbClr val="FF0000"/>
                </a:solidFill>
              </a:rPr>
              <a:t>not be repeated</a:t>
            </a:r>
          </a:p>
          <a:p>
            <a:r>
              <a:rPr lang="en-US" sz="2000" dirty="0"/>
              <a:t>Key is used to encrypt and decrypt a </a:t>
            </a:r>
            <a:r>
              <a:rPr lang="en-US" sz="2000" dirty="0">
                <a:solidFill>
                  <a:srgbClr val="FF0000"/>
                </a:solidFill>
              </a:rPr>
              <a:t>single message </a:t>
            </a:r>
            <a:r>
              <a:rPr lang="en-US" sz="2000" dirty="0"/>
              <a:t>and then is </a:t>
            </a:r>
            <a:r>
              <a:rPr lang="en-US" sz="2000" dirty="0">
                <a:solidFill>
                  <a:srgbClr val="FF0000"/>
                </a:solidFill>
              </a:rPr>
              <a:t>discarded</a:t>
            </a:r>
          </a:p>
          <a:p>
            <a:r>
              <a:rPr lang="en-US" sz="2000" dirty="0"/>
              <a:t>Each </a:t>
            </a:r>
            <a:r>
              <a:rPr lang="en-US" sz="2000" dirty="0">
                <a:solidFill>
                  <a:srgbClr val="FF0000"/>
                </a:solidFill>
              </a:rPr>
              <a:t>new message </a:t>
            </a:r>
            <a:r>
              <a:rPr lang="en-US" sz="2000" dirty="0"/>
              <a:t>requires a </a:t>
            </a:r>
            <a:r>
              <a:rPr lang="en-US" sz="2000" dirty="0">
                <a:solidFill>
                  <a:srgbClr val="FF0000"/>
                </a:solidFill>
              </a:rPr>
              <a:t>new key </a:t>
            </a:r>
            <a:r>
              <a:rPr lang="en-US" sz="2000" dirty="0"/>
              <a:t>of the same length as the new message</a:t>
            </a:r>
          </a:p>
          <a:p>
            <a:r>
              <a:rPr lang="en-US" sz="2000" dirty="0"/>
              <a:t>Produces random output that bears no statistical relationship to the plaintext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76" y="4797745"/>
            <a:ext cx="1069824" cy="2060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2" y="1628800"/>
            <a:ext cx="8676456" cy="4867275"/>
          </a:xfrm>
        </p:spPr>
        <p:txBody>
          <a:bodyPr>
            <a:noAutofit/>
          </a:bodyPr>
          <a:lstStyle/>
          <a:p>
            <a:r>
              <a:rPr lang="en-US" sz="2000" dirty="0"/>
              <a:t>The one-time pad </a:t>
            </a:r>
            <a:r>
              <a:rPr lang="en-US" sz="2000" dirty="0">
                <a:solidFill>
                  <a:srgbClr val="FF0000"/>
                </a:solidFill>
              </a:rPr>
              <a:t>offers complete security </a:t>
            </a:r>
            <a:r>
              <a:rPr lang="en-US" sz="2000" dirty="0"/>
              <a:t>but, in practice, has two fundamental difficulties: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There is the practical </a:t>
            </a:r>
            <a:r>
              <a:rPr lang="en-US" sz="2000" dirty="0">
                <a:solidFill>
                  <a:srgbClr val="FF0000"/>
                </a:solidFill>
              </a:rPr>
              <a:t>problem</a:t>
            </a:r>
            <a:r>
              <a:rPr lang="en-US" sz="2000" dirty="0"/>
              <a:t> of making </a:t>
            </a:r>
            <a:r>
              <a:rPr lang="en-US" sz="2000" dirty="0">
                <a:solidFill>
                  <a:srgbClr val="FF0000"/>
                </a:solidFill>
              </a:rPr>
              <a:t>large quantities of random keys</a:t>
            </a:r>
          </a:p>
          <a:p>
            <a:pPr lvl="2"/>
            <a:r>
              <a:rPr lang="en-US" sz="2000" dirty="0"/>
              <a:t>Any heavily used system might require millions of random characters on a regular basis</a:t>
            </a:r>
          </a:p>
          <a:p>
            <a:pPr lvl="1"/>
            <a:r>
              <a:rPr lang="en-US" sz="2000" dirty="0"/>
              <a:t>Mammoth key distribution problem</a:t>
            </a:r>
          </a:p>
          <a:p>
            <a:pPr lvl="2"/>
            <a:r>
              <a:rPr lang="en-US" sz="2000" dirty="0"/>
              <a:t>For every message to be sent, a key of equal length is needed by both sender and receiver. Thus, distribution (exchanging) of keys is challenging.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599FA860-4C9D-834E-A1F1-5334B3B5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81" y="0"/>
            <a:ext cx="5602637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74D6C4-DBF2-92FA-321A-0127C9792CB1}"/>
              </a:ext>
            </a:extLst>
          </p:cNvPr>
          <p:cNvSpPr/>
          <p:nvPr/>
        </p:nvSpPr>
        <p:spPr>
          <a:xfrm>
            <a:off x="2699792" y="3429000"/>
            <a:ext cx="2016224" cy="360040"/>
          </a:xfrm>
          <a:prstGeom prst="ellips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935813"/>
              </p:ext>
            </p:extLst>
          </p:nvPr>
        </p:nvGraphicFramePr>
        <p:xfrm>
          <a:off x="0" y="1452563"/>
          <a:ext cx="9144000" cy="504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62D8A8-0E8A-5BF5-EB77-DE992A634586}"/>
              </a:ext>
            </a:extLst>
          </p:cNvPr>
          <p:cNvSpPr txBox="1"/>
          <p:nvPr/>
        </p:nvSpPr>
        <p:spPr>
          <a:xfrm>
            <a:off x="323528" y="54452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Breaking the code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3E29E37-D383-4019-8182-82EBFCBF32E8}"/>
              </a:ext>
            </a:extLst>
          </p:cNvPr>
          <p:cNvSpPr/>
          <p:nvPr/>
        </p:nvSpPr>
        <p:spPr>
          <a:xfrm>
            <a:off x="1014929" y="5805264"/>
            <a:ext cx="792088" cy="144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Rail Fence Cipher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/>
          </a:bodyPr>
          <a:lstStyle/>
          <a:p>
            <a:r>
              <a:rPr lang="en-AU" sz="2000" dirty="0"/>
              <a:t>Simplest </a:t>
            </a:r>
            <a:r>
              <a:rPr lang="en-AU" sz="2000" dirty="0">
                <a:solidFill>
                  <a:srgbClr val="FF0000"/>
                </a:solidFill>
              </a:rPr>
              <a:t>transposition</a:t>
            </a:r>
            <a:r>
              <a:rPr lang="en-AU" sz="2000" dirty="0"/>
              <a:t> cipher</a:t>
            </a:r>
          </a:p>
          <a:p>
            <a:r>
              <a:rPr lang="en-AU" sz="2000" dirty="0"/>
              <a:t>Plaintext is </a:t>
            </a:r>
            <a:r>
              <a:rPr lang="en-AU" sz="2000" dirty="0">
                <a:solidFill>
                  <a:srgbClr val="FF0000"/>
                </a:solidFill>
              </a:rPr>
              <a:t>written</a:t>
            </a:r>
            <a:r>
              <a:rPr lang="en-AU" sz="2000" dirty="0"/>
              <a:t> down as a </a:t>
            </a:r>
            <a:r>
              <a:rPr lang="en-AU" sz="2000" dirty="0">
                <a:solidFill>
                  <a:srgbClr val="FF0000"/>
                </a:solidFill>
              </a:rPr>
              <a:t>sequence of diagonals </a:t>
            </a:r>
            <a:r>
              <a:rPr lang="en-AU" sz="2000" dirty="0"/>
              <a:t>and then </a:t>
            </a:r>
            <a:r>
              <a:rPr lang="en-AU" sz="2000" dirty="0">
                <a:solidFill>
                  <a:srgbClr val="FF0000"/>
                </a:solidFill>
              </a:rPr>
              <a:t>read</a:t>
            </a:r>
            <a:r>
              <a:rPr lang="en-AU" sz="2000" dirty="0"/>
              <a:t> off as a </a:t>
            </a:r>
            <a:r>
              <a:rPr lang="en-AU" sz="2000" dirty="0">
                <a:solidFill>
                  <a:srgbClr val="FF0000"/>
                </a:solidFill>
              </a:rPr>
              <a:t>sequence of rows</a:t>
            </a:r>
          </a:p>
          <a:p>
            <a:r>
              <a:rPr lang="en-AU" sz="2000" dirty="0"/>
              <a:t>To encipher the message “meet me after the toga party” with a rail fence of </a:t>
            </a:r>
            <a:r>
              <a:rPr lang="en-AU" sz="2000" dirty="0">
                <a:solidFill>
                  <a:srgbClr val="FF0000"/>
                </a:solidFill>
              </a:rPr>
              <a:t>depth 2</a:t>
            </a:r>
            <a:r>
              <a:rPr lang="en-AU" sz="2000" dirty="0"/>
              <a:t>, we would write:</a:t>
            </a:r>
          </a:p>
          <a:p>
            <a:pPr lvl="1">
              <a:buNone/>
            </a:pPr>
            <a:r>
              <a:rPr lang="en-AU" sz="2000" dirty="0"/>
              <a:t>		m e m a t r h t g p r y</a:t>
            </a:r>
          </a:p>
          <a:p>
            <a:pPr lvl="1">
              <a:buNone/>
            </a:pPr>
            <a:r>
              <a:rPr lang="en-AU" sz="2000" dirty="0"/>
              <a:t>		    e t e f e t e o a a t</a:t>
            </a:r>
          </a:p>
          <a:p>
            <a:pPr lvl="1">
              <a:buNone/>
            </a:pPr>
            <a:endParaRPr lang="en-AU" sz="2000" dirty="0"/>
          </a:p>
          <a:p>
            <a:pPr lvl="1">
              <a:buNone/>
            </a:pPr>
            <a:r>
              <a:rPr lang="en-AU" sz="2000" dirty="0"/>
              <a:t>Encrypted message is:</a:t>
            </a:r>
          </a:p>
          <a:p>
            <a:pPr lvl="1">
              <a:buNone/>
            </a:pPr>
            <a:r>
              <a:rPr lang="en-AU" sz="2000" dirty="0"/>
              <a:t>	MEMATRHTGPRYETEFETEOAAT</a:t>
            </a:r>
          </a:p>
          <a:p>
            <a:endParaRPr lang="en-AU" sz="2200" dirty="0"/>
          </a:p>
          <a:p>
            <a:pPr lvl="1"/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27612"/>
            <a:ext cx="1371600" cy="23303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99DFC4-C267-AF4B-3920-31DA36DE8DAD}"/>
              </a:ext>
            </a:extLst>
          </p:cNvPr>
          <p:cNvCxnSpPr/>
          <p:nvPr/>
        </p:nvCxnSpPr>
        <p:spPr>
          <a:xfrm>
            <a:off x="1877562" y="4277267"/>
            <a:ext cx="144016" cy="23451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784D77-005D-CC16-3CBB-5EB9317B1F30}"/>
              </a:ext>
            </a:extLst>
          </p:cNvPr>
          <p:cNvCxnSpPr>
            <a:cxnSpLocks/>
          </p:cNvCxnSpPr>
          <p:nvPr/>
        </p:nvCxnSpPr>
        <p:spPr>
          <a:xfrm flipV="1">
            <a:off x="2071828" y="4221088"/>
            <a:ext cx="51900" cy="30652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8141C-326B-4CD0-5150-5CB8F9118914}"/>
              </a:ext>
            </a:extLst>
          </p:cNvPr>
          <p:cNvCxnSpPr>
            <a:cxnSpLocks/>
          </p:cNvCxnSpPr>
          <p:nvPr/>
        </p:nvCxnSpPr>
        <p:spPr>
          <a:xfrm flipV="1">
            <a:off x="2270881" y="4205259"/>
            <a:ext cx="51900" cy="306524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78D4C9-1708-F552-4E79-AF9A3DA9A4C4}"/>
              </a:ext>
            </a:extLst>
          </p:cNvPr>
          <p:cNvCxnSpPr/>
          <p:nvPr/>
        </p:nvCxnSpPr>
        <p:spPr>
          <a:xfrm>
            <a:off x="2129744" y="4272014"/>
            <a:ext cx="144016" cy="23451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589C11-1023-AE8E-B682-700F57028C76}"/>
              </a:ext>
            </a:extLst>
          </p:cNvPr>
          <p:cNvCxnSpPr>
            <a:cxnSpLocks/>
          </p:cNvCxnSpPr>
          <p:nvPr/>
        </p:nvCxnSpPr>
        <p:spPr>
          <a:xfrm>
            <a:off x="2361217" y="4261252"/>
            <a:ext cx="74004" cy="243997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6FC438-F4E5-5630-7B0E-DA45AF911A77}"/>
              </a:ext>
            </a:extLst>
          </p:cNvPr>
          <p:cNvCxnSpPr>
            <a:cxnSpLocks/>
          </p:cNvCxnSpPr>
          <p:nvPr/>
        </p:nvCxnSpPr>
        <p:spPr>
          <a:xfrm>
            <a:off x="2587810" y="4241263"/>
            <a:ext cx="0" cy="254505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016F30-C923-B657-9575-12B82F0304A0}"/>
              </a:ext>
            </a:extLst>
          </p:cNvPr>
          <p:cNvCxnSpPr>
            <a:cxnSpLocks/>
          </p:cNvCxnSpPr>
          <p:nvPr/>
        </p:nvCxnSpPr>
        <p:spPr>
          <a:xfrm flipV="1">
            <a:off x="2458756" y="4261252"/>
            <a:ext cx="105519" cy="23451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9E9631-ACC6-8AC5-9F5A-9F880D6E06A3}"/>
              </a:ext>
            </a:extLst>
          </p:cNvPr>
          <p:cNvCxnSpPr>
            <a:cxnSpLocks/>
          </p:cNvCxnSpPr>
          <p:nvPr/>
        </p:nvCxnSpPr>
        <p:spPr>
          <a:xfrm flipV="1">
            <a:off x="2587810" y="4261252"/>
            <a:ext cx="152590" cy="234516"/>
          </a:xfrm>
          <a:prstGeom prst="straightConnector1">
            <a:avLst/>
          </a:prstGeom>
          <a:ln w="127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81DF4-221D-365E-8B9A-D5BBB435137F}"/>
              </a:ext>
            </a:extLst>
          </p:cNvPr>
          <p:cNvSpPr txBox="1"/>
          <p:nvPr/>
        </p:nvSpPr>
        <p:spPr>
          <a:xfrm>
            <a:off x="387410" y="602116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Q: What is key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7FE35-771C-00B0-2BE0-1DCC798E4E9A}"/>
              </a:ext>
            </a:extLst>
          </p:cNvPr>
          <p:cNvSpPr txBox="1"/>
          <p:nvPr/>
        </p:nvSpPr>
        <p:spPr>
          <a:xfrm>
            <a:off x="581676" y="641723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Depth: number of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/>
              <a:t>Row Transposition Cipher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58472" cy="4714875"/>
          </a:xfrm>
        </p:spPr>
        <p:txBody>
          <a:bodyPr>
            <a:normAutofit/>
          </a:bodyPr>
          <a:lstStyle/>
          <a:p>
            <a:r>
              <a:rPr lang="en-AU" sz="2000" dirty="0"/>
              <a:t>Write the message in a rectangle, row by row, and read the message off, column by column</a:t>
            </a:r>
            <a:r>
              <a:rPr lang="en-AU" sz="2000" dirty="0">
                <a:solidFill>
                  <a:srgbClr val="FF0000"/>
                </a:solidFill>
              </a:rPr>
              <a:t>, but permute the order of the columns</a:t>
            </a:r>
          </a:p>
          <a:p>
            <a:pPr lvl="1"/>
            <a:r>
              <a:rPr lang="en-AU" sz="2000" dirty="0"/>
              <a:t>The </a:t>
            </a:r>
            <a:r>
              <a:rPr lang="en-AU" sz="2000" dirty="0">
                <a:solidFill>
                  <a:srgbClr val="FF0000"/>
                </a:solidFill>
              </a:rPr>
              <a:t>order of the columns then becomes the key </a:t>
            </a:r>
            <a:r>
              <a:rPr lang="en-AU" sz="2000" dirty="0"/>
              <a:t>to the algorithm</a:t>
            </a:r>
          </a:p>
          <a:p>
            <a:pPr lvl="1">
              <a:buNone/>
            </a:pPr>
            <a:r>
              <a:rPr lang="en-AU" sz="2000" dirty="0"/>
              <a:t>	Key: 	</a:t>
            </a:r>
            <a:r>
              <a:rPr lang="en-US" sz="2000" dirty="0"/>
              <a:t>4	3	1	2	5	6	7</a:t>
            </a:r>
            <a:endParaRPr lang="en-AU" sz="2000" dirty="0"/>
          </a:p>
          <a:p>
            <a:pPr lvl="1">
              <a:buNone/>
            </a:pPr>
            <a:r>
              <a:rPr lang="en-AU" sz="2000" dirty="0"/>
              <a:t>     Plaintext:   </a:t>
            </a: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	t	t	a	c	k</a:t>
            </a:r>
            <a:r>
              <a:rPr lang="en-AU" sz="2000" dirty="0"/>
              <a:t>	</a:t>
            </a:r>
            <a:r>
              <a:rPr lang="en-AU" sz="2000" dirty="0">
                <a:solidFill>
                  <a:srgbClr val="FF0000"/>
                </a:solidFill>
              </a:rPr>
              <a:t>p</a:t>
            </a:r>
          </a:p>
          <a:p>
            <a:pPr lvl="1">
              <a:buNone/>
            </a:pPr>
            <a:r>
              <a:rPr lang="en-AU" sz="2000" dirty="0">
                <a:solidFill>
                  <a:srgbClr val="FF0000"/>
                </a:solidFill>
              </a:rPr>
              <a:t>			o	s	t	p	o	n	e</a:t>
            </a:r>
          </a:p>
          <a:p>
            <a:pPr lvl="1">
              <a:buNone/>
            </a:pPr>
            <a:r>
              <a:rPr lang="en-AU" sz="2000" dirty="0">
                <a:solidFill>
                  <a:srgbClr val="FF0000"/>
                </a:solidFill>
              </a:rPr>
              <a:t>			d</a:t>
            </a:r>
            <a:r>
              <a:rPr lang="en-AU" sz="2000" dirty="0"/>
              <a:t>	u	n	t	</a:t>
            </a:r>
            <a:r>
              <a:rPr lang="en-AU" sz="2000" dirty="0" err="1"/>
              <a:t>i</a:t>
            </a:r>
            <a:r>
              <a:rPr lang="en-AU" sz="2000" dirty="0"/>
              <a:t>	l 	</a:t>
            </a: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t</a:t>
            </a:r>
          </a:p>
          <a:p>
            <a:pPr lvl="1">
              <a:buNone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			w	o</a:t>
            </a:r>
            <a:r>
              <a:rPr lang="en-AU" sz="2000" dirty="0"/>
              <a:t>	</a:t>
            </a:r>
            <a:r>
              <a:rPr lang="en-AU" sz="2000" dirty="0">
                <a:solidFill>
                  <a:srgbClr val="FF0000"/>
                </a:solidFill>
              </a:rPr>
              <a:t>a	m</a:t>
            </a:r>
            <a:r>
              <a:rPr lang="en-AU" sz="2000" dirty="0"/>
              <a:t>	x	y	z</a:t>
            </a:r>
          </a:p>
          <a:p>
            <a:pPr lvl="1">
              <a:buNone/>
            </a:pPr>
            <a:r>
              <a:rPr lang="en-AU" sz="2000" dirty="0"/>
              <a:t>   Ciphertext:               TTNAAPTMTSUOAODWCOIXKNLYPETZ</a:t>
            </a:r>
          </a:p>
          <a:p>
            <a:pPr lvl="1">
              <a:buNone/>
            </a:pPr>
            <a:endParaRPr lang="en-AU" sz="2000" dirty="0"/>
          </a:p>
          <a:p>
            <a:pPr lvl="1">
              <a:buNone/>
            </a:pPr>
            <a:r>
              <a:rPr lang="en-AU" sz="2000" dirty="0"/>
              <a:t>The transposition cipher can be made significantly more secure by performing </a:t>
            </a:r>
            <a:r>
              <a:rPr lang="en-AU" sz="2000" dirty="0">
                <a:solidFill>
                  <a:srgbClr val="FF0000"/>
                </a:solidFill>
              </a:rPr>
              <a:t>more than one stage of transposition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C5DC3-080B-8B45-A68E-69696F787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00" b="26900"/>
          <a:stretch/>
        </p:blipFill>
        <p:spPr>
          <a:xfrm>
            <a:off x="538210" y="1125296"/>
            <a:ext cx="8067580" cy="438490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CBA8055-F9E0-67AA-9CBA-549F08178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39688"/>
            <a:ext cx="7570787" cy="1412875"/>
          </a:xfrm>
        </p:spPr>
        <p:txBody>
          <a:bodyPr/>
          <a:lstStyle/>
          <a:p>
            <a:r>
              <a:rPr lang="en-US" dirty="0"/>
              <a:t>Symmetric Cipher Model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7BDB7-EB7D-3F97-C321-4175E4A9E0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445224"/>
            <a:ext cx="83164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1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1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two requirements for secure use of conventional encryption:</a:t>
            </a:r>
          </a:p>
          <a:p>
            <a:pPr lvl="1"/>
            <a:r>
              <a:rPr lang="en-US" sz="1800" dirty="0"/>
              <a:t>A strong encryption algorithm</a:t>
            </a:r>
          </a:p>
          <a:p>
            <a:pPr lvl="1"/>
            <a:r>
              <a:rPr lang="en-US" sz="1800" dirty="0"/>
              <a:t>Sender and receiver must have </a:t>
            </a:r>
            <a:r>
              <a:rPr lang="en-US" sz="1800" dirty="0">
                <a:solidFill>
                  <a:srgbClr val="FF0000"/>
                </a:solidFill>
              </a:rPr>
              <a:t>obtained copies of the secret key </a:t>
            </a:r>
            <a:r>
              <a:rPr lang="en-US" sz="1800" dirty="0"/>
              <a:t>in a secure fashion and must keep the key secure</a:t>
            </a:r>
            <a:endParaRPr lang="en-AU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Systems</a:t>
            </a:r>
            <a:endParaRPr lang="en-AU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914400"/>
          </a:xfrm>
        </p:spPr>
        <p:txBody>
          <a:bodyPr>
            <a:normAutofit/>
          </a:bodyPr>
          <a:lstStyle/>
          <a:p>
            <a:r>
              <a:rPr lang="en-US" sz="2000" dirty="0"/>
              <a:t>Characterized along three independent dimensions: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6446569"/>
              </p:ext>
            </p:extLst>
          </p:nvPr>
        </p:nvGraphicFramePr>
        <p:xfrm>
          <a:off x="1447800" y="2132856"/>
          <a:ext cx="624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4A5D17-6AEB-FE31-0E1C-C2D90B200F92}"/>
              </a:ext>
            </a:extLst>
          </p:cNvPr>
          <p:cNvSpPr txBox="1"/>
          <p:nvPr/>
        </p:nvSpPr>
        <p:spPr>
          <a:xfrm>
            <a:off x="1465291" y="6381328"/>
            <a:ext cx="712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Most product systems involve multiple stages of substitutions and transpositions.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and </a:t>
            </a:r>
            <a:br>
              <a:rPr lang="en-US" dirty="0"/>
            </a:br>
            <a:r>
              <a:rPr lang="en-US" dirty="0"/>
              <a:t>Brute-Force Attack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923745"/>
              </p:ext>
            </p:extLst>
          </p:nvPr>
        </p:nvGraphicFramePr>
        <p:xfrm>
          <a:off x="228600" y="609600"/>
          <a:ext cx="87630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0E822C-840F-D938-911A-18019213961B}"/>
              </a:ext>
            </a:extLst>
          </p:cNvPr>
          <p:cNvSpPr txBox="1"/>
          <p:nvPr/>
        </p:nvSpPr>
        <p:spPr>
          <a:xfrm>
            <a:off x="1909800" y="5589240"/>
            <a:ext cx="5400600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To supplement the brute-force approach, some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degree of knowledge about the expected plaintext is needed</a:t>
            </a:r>
            <a:r>
              <a:rPr lang="en-US" sz="1600" dirty="0">
                <a:latin typeface="+mn-lt"/>
              </a:rPr>
              <a:t>, and some means of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automatically</a:t>
            </a:r>
            <a:r>
              <a:rPr lang="en-US" sz="1600" dirty="0">
                <a:latin typeface="+mn-lt"/>
              </a:rPr>
              <a:t> distinguishing plaintext from garble is also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D8A83C77-DBAD-4E7B-E7D8-5E4A2840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43805"/>
            <a:ext cx="7416825" cy="6545910"/>
          </a:xfrm>
          <a:prstGeom prst="rect">
            <a:avLst/>
          </a:prstGeom>
        </p:spPr>
      </p:pic>
      <p:sp>
        <p:nvSpPr>
          <p:cNvPr id="55298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7620000" y="0"/>
            <a:ext cx="1447800" cy="6858000"/>
          </a:xfrm>
        </p:spPr>
        <p:txBody>
          <a:bodyPr>
            <a:normAutofit fontScale="90000"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eaLnBrk="1" hangingPunct="1">
              <a:lnSpc>
                <a:spcPts val="3500"/>
              </a:lnSpc>
              <a:defRPr/>
            </a:pPr>
            <a:r>
              <a:rPr lang="en-US" sz="3556" dirty="0"/>
              <a:t>Table 3.1  </a:t>
            </a:r>
            <a:br>
              <a:rPr lang="en-US" sz="4400" dirty="0"/>
            </a:br>
            <a:r>
              <a:rPr lang="en-US" sz="2444" dirty="0"/>
              <a:t>Types of </a:t>
            </a:r>
            <a:br>
              <a:rPr lang="en-US" sz="2444" dirty="0"/>
            </a:br>
            <a:r>
              <a:rPr lang="en-US" sz="2444" dirty="0"/>
              <a:t>Attacks </a:t>
            </a:r>
            <a:br>
              <a:rPr lang="en-US" sz="2444" dirty="0"/>
            </a:br>
            <a:r>
              <a:rPr lang="en-US" sz="2444" dirty="0"/>
              <a:t>on </a:t>
            </a:r>
            <a:br>
              <a:rPr lang="en-US" sz="2444" dirty="0"/>
            </a:br>
            <a:r>
              <a:rPr lang="en-US" sz="2444" dirty="0"/>
              <a:t>Encrypted </a:t>
            </a:r>
            <a:br>
              <a:rPr lang="en-US" sz="2444" dirty="0"/>
            </a:br>
            <a:r>
              <a:rPr lang="en-US" sz="2444" dirty="0"/>
              <a:t>Messages </a:t>
            </a:r>
            <a:endParaRPr lang="en-AU" sz="244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0B255-32D2-584F-B4A8-E8821E688FED}"/>
              </a:ext>
            </a:extLst>
          </p:cNvPr>
          <p:cNvSpPr txBox="1"/>
          <p:nvPr/>
        </p:nvSpPr>
        <p:spPr>
          <a:xfrm>
            <a:off x="7572105" y="6322367"/>
            <a:ext cx="157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(Table is on page 68 in the textbook)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90" y="5119960"/>
            <a:ext cx="1733550" cy="1714500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341"/>
            <a:ext cx="9144000" cy="1411941"/>
          </a:xfrm>
        </p:spPr>
        <p:txBody>
          <a:bodyPr/>
          <a:lstStyle/>
          <a:p>
            <a:r>
              <a:rPr lang="en-US" dirty="0"/>
              <a:t>Encryption Scheme Security</a:t>
            </a:r>
            <a:endParaRPr lang="en-A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61565"/>
            <a:ext cx="8712968" cy="4791635"/>
          </a:xfrm>
        </p:spPr>
        <p:txBody>
          <a:bodyPr>
            <a:noAutofit/>
          </a:bodyPr>
          <a:lstStyle/>
          <a:p>
            <a:r>
              <a:rPr lang="en-AU" sz="2000" b="1" dirty="0"/>
              <a:t>Unconditionally secure</a:t>
            </a:r>
          </a:p>
          <a:p>
            <a:pPr lvl="1"/>
            <a:r>
              <a:rPr lang="en-AU" sz="2000" dirty="0"/>
              <a:t>No matter how much time  and ciphertext an opponent has, it is impossible for him or her to decrypt the ciphertext.</a:t>
            </a:r>
          </a:p>
          <a:p>
            <a:pPr lvl="1"/>
            <a:r>
              <a:rPr lang="en-AU" sz="2000" dirty="0"/>
              <a:t>With the exception of a scheme known as the one- time pad (described later in this chapter), there is </a:t>
            </a:r>
            <a:r>
              <a:rPr lang="en-AU" sz="2000" dirty="0">
                <a:solidFill>
                  <a:srgbClr val="FF0000"/>
                </a:solidFill>
              </a:rPr>
              <a:t>no encryption algorithm that is unconditionally secure</a:t>
            </a:r>
            <a:r>
              <a:rPr lang="en-AU" sz="2000" dirty="0"/>
              <a:t>.</a:t>
            </a:r>
          </a:p>
          <a:p>
            <a:r>
              <a:rPr lang="en-AU" sz="2000" b="1" dirty="0"/>
              <a:t>Computationally secure</a:t>
            </a:r>
          </a:p>
          <a:p>
            <a:pPr lvl="1"/>
            <a:r>
              <a:rPr lang="en-AU" sz="2000" dirty="0"/>
              <a:t>The cost of breaking the cipher exceeds the value of the encrypted information</a:t>
            </a:r>
          </a:p>
          <a:p>
            <a:pPr lvl="1"/>
            <a:r>
              <a:rPr lang="en-AU" sz="2000" dirty="0"/>
              <a:t>The time required to break the cipher exceeds the </a:t>
            </a:r>
          </a:p>
          <a:p>
            <a:pPr marL="349250" lvl="1" indent="0">
              <a:buNone/>
            </a:pPr>
            <a:r>
              <a:rPr lang="en-AU" sz="2000" dirty="0"/>
              <a:t>useful lifetime of the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053-6EDA-9E4C-B4F9-CA2D88F1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FBE8-D671-7F45-B184-110F9F53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1761565"/>
            <a:ext cx="8351838" cy="4594785"/>
          </a:xfrm>
        </p:spPr>
        <p:txBody>
          <a:bodyPr>
            <a:normAutofit/>
          </a:bodyPr>
          <a:lstStyle/>
          <a:p>
            <a:r>
              <a:rPr lang="en-US" sz="2200" dirty="0"/>
              <a:t>The term </a:t>
            </a:r>
            <a:r>
              <a:rPr lang="en-US" sz="2200" i="1" dirty="0">
                <a:solidFill>
                  <a:srgbClr val="FF0000"/>
                </a:solidFill>
              </a:rPr>
              <a:t>strong encryption </a:t>
            </a:r>
            <a:r>
              <a:rPr lang="en-US" sz="2200" dirty="0"/>
              <a:t>refers to encryption schemes that make it impractically difficult for unauthorized persons or systems to gain access to plaintext that has been encrypted</a:t>
            </a:r>
          </a:p>
          <a:p>
            <a:r>
              <a:rPr lang="en-US" sz="2200" dirty="0"/>
              <a:t>Properties that make an encryption algorithm strong are:</a:t>
            </a:r>
          </a:p>
          <a:p>
            <a:pPr lvl="2"/>
            <a:r>
              <a:rPr lang="en-US" sz="2200" dirty="0"/>
              <a:t>Appropriate </a:t>
            </a:r>
            <a:r>
              <a:rPr lang="en-US" sz="2200" dirty="0">
                <a:solidFill>
                  <a:srgbClr val="FF0000"/>
                </a:solidFill>
              </a:rPr>
              <a:t>choice of </a:t>
            </a:r>
            <a:r>
              <a:rPr lang="en-US" sz="2200" dirty="0"/>
              <a:t>cryptographic </a:t>
            </a:r>
            <a:r>
              <a:rPr lang="en-US" sz="2200" dirty="0">
                <a:solidFill>
                  <a:srgbClr val="FF0000"/>
                </a:solidFill>
              </a:rPr>
              <a:t>algorithm</a:t>
            </a:r>
            <a:r>
              <a:rPr lang="en-US" sz="2200" dirty="0"/>
              <a:t> </a:t>
            </a:r>
          </a:p>
          <a:p>
            <a:pPr lvl="2"/>
            <a:r>
              <a:rPr lang="en-US" sz="2200" dirty="0"/>
              <a:t>Use of sufficiently </a:t>
            </a:r>
            <a:r>
              <a:rPr lang="en-US" sz="2200" dirty="0">
                <a:solidFill>
                  <a:srgbClr val="FF0000"/>
                </a:solidFill>
              </a:rPr>
              <a:t>long key</a:t>
            </a:r>
            <a:r>
              <a:rPr lang="en-US" sz="2200" dirty="0"/>
              <a:t> lengths </a:t>
            </a:r>
            <a:endParaRPr lang="en-US" sz="1800" dirty="0"/>
          </a:p>
          <a:p>
            <a:pPr lvl="2"/>
            <a:r>
              <a:rPr lang="en-US" sz="2200" dirty="0"/>
              <a:t>Appropriate </a:t>
            </a:r>
            <a:r>
              <a:rPr lang="en-US" sz="2200" dirty="0">
                <a:solidFill>
                  <a:srgbClr val="FF0000"/>
                </a:solidFill>
              </a:rPr>
              <a:t>choice of protocols 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A well-engineered implementation </a:t>
            </a:r>
            <a:endParaRPr lang="en-US" sz="1800" dirty="0"/>
          </a:p>
          <a:p>
            <a:pPr lvl="2"/>
            <a:r>
              <a:rPr lang="en-US" sz="2200" dirty="0"/>
              <a:t>Absence of </a:t>
            </a:r>
            <a:r>
              <a:rPr lang="en-US" sz="2200" dirty="0">
                <a:solidFill>
                  <a:srgbClr val="FF0000"/>
                </a:solidFill>
              </a:rPr>
              <a:t>deliberately introduced </a:t>
            </a:r>
            <a:r>
              <a:rPr lang="en-US" sz="2200" dirty="0"/>
              <a:t>hidden </a:t>
            </a:r>
            <a:r>
              <a:rPr lang="en-US" sz="2200" dirty="0">
                <a:solidFill>
                  <a:srgbClr val="FF0000"/>
                </a:solidFill>
              </a:rPr>
              <a:t>flaws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633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25084</TotalTime>
  <Words>2030</Words>
  <Application>Microsoft Macintosh PowerPoint</Application>
  <PresentationFormat>On-screen Show (4:3)</PresentationFormat>
  <Paragraphs>260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Candara</vt:lpstr>
      <vt:lpstr>Mistral</vt:lpstr>
      <vt:lpstr>Times-Roman</vt:lpstr>
      <vt:lpstr>Wingdings</vt:lpstr>
      <vt:lpstr>Infusion</vt:lpstr>
      <vt:lpstr>1_Infusion</vt:lpstr>
      <vt:lpstr>PowerPoint Presentation</vt:lpstr>
      <vt:lpstr>PowerPoint Presentation</vt:lpstr>
      <vt:lpstr>Definitions</vt:lpstr>
      <vt:lpstr>Symmetric Cipher Model</vt:lpstr>
      <vt:lpstr>Cryptographic Systems</vt:lpstr>
      <vt:lpstr>Cryptanalysis and  Brute-Force Attack</vt:lpstr>
      <vt:lpstr>Table 3.1   Types of  Attacks  on  Encrypted  Messages </vt:lpstr>
      <vt:lpstr>Encryption Scheme Security</vt:lpstr>
      <vt:lpstr>Strong Encryption</vt:lpstr>
      <vt:lpstr>PowerPoint Presentation</vt:lpstr>
      <vt:lpstr>Substitution Technique</vt:lpstr>
      <vt:lpstr>Caesar Cipher</vt:lpstr>
      <vt:lpstr>Monoalphabetic Cipher</vt:lpstr>
      <vt:lpstr>PowerPoint Presentation</vt:lpstr>
      <vt:lpstr>Monoalphabetic Ciphers</vt:lpstr>
      <vt:lpstr>Playfair Cipher</vt:lpstr>
      <vt:lpstr>Playfair Key Matrix</vt:lpstr>
      <vt:lpstr>Playfair Key Matrix</vt:lpstr>
      <vt:lpstr>Substitution Technique</vt:lpstr>
      <vt:lpstr>Hill Cipher</vt:lpstr>
      <vt:lpstr>Hill Cipher</vt:lpstr>
      <vt:lpstr>Substitution Technique</vt:lpstr>
      <vt:lpstr>Polyalphabetic Ciphers</vt:lpstr>
      <vt:lpstr>Vigenère Cipher</vt:lpstr>
      <vt:lpstr>Vigenère Cipher</vt:lpstr>
      <vt:lpstr>Vernam Cipher</vt:lpstr>
      <vt:lpstr>One-Time Pad</vt:lpstr>
      <vt:lpstr>Difficulties</vt:lpstr>
      <vt:lpstr>PowerPoint Presentation</vt:lpstr>
      <vt:lpstr>Rail Fence Cipher</vt:lpstr>
      <vt:lpstr>Row Transposition Cipher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2</dc:subject>
  <dc:creator>Dr Lawrie Brown</dc:creator>
  <cp:keywords/>
  <dc:description/>
  <cp:lastModifiedBy>Batyr Charyyev</cp:lastModifiedBy>
  <cp:revision>259</cp:revision>
  <cp:lastPrinted>2009-08-04T04:48:40Z</cp:lastPrinted>
  <dcterms:created xsi:type="dcterms:W3CDTF">2016-03-13T02:05:22Z</dcterms:created>
  <dcterms:modified xsi:type="dcterms:W3CDTF">2024-09-11T22:28:38Z</dcterms:modified>
  <cp:category/>
</cp:coreProperties>
</file>