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54" r:id="rId3"/>
    <p:sldId id="629" r:id="rId4"/>
    <p:sldId id="631" r:id="rId5"/>
    <p:sldId id="632" r:id="rId6"/>
    <p:sldId id="633" r:id="rId7"/>
    <p:sldId id="655" r:id="rId8"/>
    <p:sldId id="640" r:id="rId9"/>
    <p:sldId id="656" r:id="rId10"/>
    <p:sldId id="637" r:id="rId11"/>
    <p:sldId id="657" r:id="rId12"/>
    <p:sldId id="647" r:id="rId13"/>
    <p:sldId id="555" r:id="rId14"/>
    <p:sldId id="556" r:id="rId15"/>
    <p:sldId id="557" r:id="rId16"/>
    <p:sldId id="558" r:id="rId17"/>
    <p:sldId id="559" r:id="rId18"/>
    <p:sldId id="648" r:id="rId19"/>
    <p:sldId id="561" r:id="rId20"/>
    <p:sldId id="649" r:id="rId21"/>
    <p:sldId id="650" r:id="rId22"/>
    <p:sldId id="651" r:id="rId23"/>
    <p:sldId id="652" r:id="rId24"/>
    <p:sldId id="653" r:id="rId25"/>
    <p:sldId id="567" r:id="rId26"/>
    <p:sldId id="568" r:id="rId27"/>
    <p:sldId id="29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257" autoAdjust="0"/>
    <p:restoredTop sz="97087" autoAdjust="0"/>
  </p:normalViewPr>
  <p:slideViewPr>
    <p:cSldViewPr snapToGrid="0">
      <p:cViewPr varScale="1">
        <p:scale>
          <a:sx n="199" d="100"/>
          <a:sy n="199" d="100"/>
        </p:scale>
        <p:origin x="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N Nicolescu" userId="d91fedea-a1d2-4e41-a8bd-0f12e0c2736f" providerId="ADAL" clId="{500AC52F-7FC7-0047-BA39-6A36337A1BBA}"/>
    <pc:docChg chg="modSld">
      <pc:chgData name="Monica N Nicolescu" userId="d91fedea-a1d2-4e41-a8bd-0f12e0c2736f" providerId="ADAL" clId="{500AC52F-7FC7-0047-BA39-6A36337A1BBA}" dt="2023-10-17T19:32:29.871" v="0" actId="20577"/>
      <pc:docMkLst>
        <pc:docMk/>
      </pc:docMkLst>
      <pc:sldChg chg="modSp">
        <pc:chgData name="Monica N Nicolescu" userId="d91fedea-a1d2-4e41-a8bd-0f12e0c2736f" providerId="ADAL" clId="{500AC52F-7FC7-0047-BA39-6A36337A1BBA}" dt="2023-10-17T19:32:29.871" v="0" actId="20577"/>
        <pc:sldMkLst>
          <pc:docMk/>
          <pc:sldMk cId="36013865" sldId="592"/>
        </pc:sldMkLst>
        <pc:spChg chg="mod">
          <ac:chgData name="Monica N Nicolescu" userId="d91fedea-a1d2-4e41-a8bd-0f12e0c2736f" providerId="ADAL" clId="{500AC52F-7FC7-0047-BA39-6A36337A1BBA}" dt="2023-10-17T19:32:29.871" v="0" actId="20577"/>
          <ac:spMkLst>
            <pc:docMk/>
            <pc:sldMk cId="36013865" sldId="592"/>
            <ac:spMk id="1946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5773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2504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5227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637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4000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9470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2707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4467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396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348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415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143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153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3062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6305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3075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0706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73719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27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1458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4423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7932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982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661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94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86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15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15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One Solution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Brute force</a:t>
            </a:r>
          </a:p>
          <a:p>
            <a:pPr lvl="1" eaLnBrk="1" hangingPunct="1"/>
            <a:r>
              <a:rPr lang="en-US"/>
              <a:t>Enumerate all possibilities of selecting stations</a:t>
            </a:r>
          </a:p>
          <a:p>
            <a:pPr lvl="1" eaLnBrk="1" hangingPunct="1"/>
            <a:r>
              <a:rPr lang="en-US"/>
              <a:t>Compute how long it takes in each case and choose the best one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There are </a:t>
            </a:r>
            <a:r>
              <a:rPr lang="en-US">
                <a:latin typeface="Comic Sans MS" pitchFamily="-106" charset="0"/>
              </a:rPr>
              <a:t>2</a:t>
            </a:r>
            <a:r>
              <a:rPr lang="en-US" baseline="30000">
                <a:latin typeface="Comic Sans MS" pitchFamily="-106" charset="0"/>
              </a:rPr>
              <a:t>n</a:t>
            </a:r>
            <a:r>
              <a:rPr lang="en-US"/>
              <a:t> possible ways to choose stations</a:t>
            </a:r>
          </a:p>
          <a:p>
            <a:pPr lvl="1" eaLnBrk="1" hangingPunct="1"/>
            <a:r>
              <a:rPr lang="en-US"/>
              <a:t>Infeasible when </a:t>
            </a:r>
            <a:r>
              <a:rPr lang="en-US">
                <a:latin typeface="Comic Sans MS" pitchFamily="-106" charset="0"/>
              </a:rPr>
              <a:t>n</a:t>
            </a:r>
            <a:r>
              <a:rPr lang="en-US"/>
              <a:t> is large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62916" y="3206751"/>
            <a:ext cx="6688137" cy="1677988"/>
            <a:chOff x="746" y="2869"/>
            <a:chExt cx="4213" cy="105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46" y="3050"/>
              <a:ext cx="2075" cy="192"/>
              <a:chOff x="1502" y="2762"/>
              <a:chExt cx="2075" cy="192"/>
            </a:xfrm>
          </p:grpSpPr>
          <p:sp>
            <p:nvSpPr>
              <p:cNvPr id="67601" name="Rectangle 6"/>
              <p:cNvSpPr>
                <a:spLocks noChangeArrowheads="1"/>
              </p:cNvSpPr>
              <p:nvPr/>
            </p:nvSpPr>
            <p:spPr bwMode="auto">
              <a:xfrm>
                <a:off x="1502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1</a:t>
                </a:r>
              </a:p>
            </p:txBody>
          </p:sp>
          <p:sp>
            <p:nvSpPr>
              <p:cNvPr id="67602" name="Rectangle 7"/>
              <p:cNvSpPr>
                <a:spLocks noChangeArrowheads="1"/>
              </p:cNvSpPr>
              <p:nvPr/>
            </p:nvSpPr>
            <p:spPr bwMode="auto">
              <a:xfrm>
                <a:off x="1761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0</a:t>
                </a:r>
              </a:p>
            </p:txBody>
          </p:sp>
          <p:sp>
            <p:nvSpPr>
              <p:cNvPr id="67603" name="Rectangle 8"/>
              <p:cNvSpPr>
                <a:spLocks noChangeArrowheads="1"/>
              </p:cNvSpPr>
              <p:nvPr/>
            </p:nvSpPr>
            <p:spPr bwMode="auto">
              <a:xfrm>
                <a:off x="2021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0</a:t>
                </a:r>
              </a:p>
            </p:txBody>
          </p:sp>
          <p:sp>
            <p:nvSpPr>
              <p:cNvPr id="67604" name="Rectangle 9"/>
              <p:cNvSpPr>
                <a:spLocks noChangeArrowheads="1"/>
              </p:cNvSpPr>
              <p:nvPr/>
            </p:nvSpPr>
            <p:spPr bwMode="auto">
              <a:xfrm>
                <a:off x="2281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1</a:t>
                </a:r>
              </a:p>
            </p:txBody>
          </p:sp>
          <p:sp>
            <p:nvSpPr>
              <p:cNvPr id="67605" name="Rectangle 10"/>
              <p:cNvSpPr>
                <a:spLocks noChangeArrowheads="1"/>
              </p:cNvSpPr>
              <p:nvPr/>
            </p:nvSpPr>
            <p:spPr bwMode="auto">
              <a:xfrm>
                <a:off x="2540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/>
                  <a:cs typeface="Century Gothic"/>
                </a:endParaRPr>
              </a:p>
            </p:txBody>
          </p:sp>
          <p:sp>
            <p:nvSpPr>
              <p:cNvPr id="67606" name="Rectangle 11"/>
              <p:cNvSpPr>
                <a:spLocks noChangeArrowheads="1"/>
              </p:cNvSpPr>
              <p:nvPr/>
            </p:nvSpPr>
            <p:spPr bwMode="auto">
              <a:xfrm>
                <a:off x="2799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/>
                  <a:cs typeface="Century Gothic"/>
                </a:endParaRPr>
              </a:p>
            </p:txBody>
          </p:sp>
          <p:sp>
            <p:nvSpPr>
              <p:cNvPr id="67607" name="Rectangle 12"/>
              <p:cNvSpPr>
                <a:spLocks noChangeArrowheads="1"/>
              </p:cNvSpPr>
              <p:nvPr/>
            </p:nvSpPr>
            <p:spPr bwMode="auto">
              <a:xfrm>
                <a:off x="3058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/>
                  <a:cs typeface="Century Gothic"/>
                </a:endParaRPr>
              </a:p>
            </p:txBody>
          </p:sp>
          <p:sp>
            <p:nvSpPr>
              <p:cNvPr id="67608" name="Rectangle 13"/>
              <p:cNvSpPr>
                <a:spLocks noChangeArrowheads="1"/>
              </p:cNvSpPr>
              <p:nvPr/>
            </p:nvSpPr>
            <p:spPr bwMode="auto">
              <a:xfrm>
                <a:off x="3317" y="2762"/>
                <a:ext cx="260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/>
                    <a:cs typeface="Century Gothic"/>
                  </a:rPr>
                  <a:t>1</a:t>
                </a:r>
              </a:p>
            </p:txBody>
          </p:sp>
        </p:grpSp>
        <p:sp>
          <p:nvSpPr>
            <p:cNvPr id="67591" name="Line 14"/>
            <p:cNvSpPr>
              <a:spLocks noChangeShapeType="1"/>
            </p:cNvSpPr>
            <p:nvPr/>
          </p:nvSpPr>
          <p:spPr bwMode="auto">
            <a:xfrm>
              <a:off x="2842" y="3146"/>
              <a:ext cx="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67592" name="Line 15"/>
            <p:cNvSpPr>
              <a:spLocks noChangeShapeType="1"/>
            </p:cNvSpPr>
            <p:nvPr/>
          </p:nvSpPr>
          <p:spPr bwMode="auto">
            <a:xfrm flipH="1" flipV="1">
              <a:off x="3634" y="3293"/>
              <a:ext cx="152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/>
                <a:cs typeface="Century Gothic"/>
              </a:endParaRPr>
            </a:p>
          </p:txBody>
        </p:sp>
        <p:sp>
          <p:nvSpPr>
            <p:cNvPr id="67593" name="Text Box 16"/>
            <p:cNvSpPr txBox="1">
              <a:spLocks noChangeArrowheads="1"/>
            </p:cNvSpPr>
            <p:nvPr/>
          </p:nvSpPr>
          <p:spPr bwMode="auto">
            <a:xfrm>
              <a:off x="3519" y="3519"/>
              <a:ext cx="14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/>
                  <a:cs typeface="Century Gothic"/>
                </a:rPr>
                <a:t>1 if choosing line 1 </a:t>
              </a:r>
            </a:p>
            <a:p>
              <a:r>
                <a:rPr lang="en-US">
                  <a:latin typeface="Century Gothic"/>
                  <a:cs typeface="Century Gothic"/>
                </a:rPr>
                <a:t>at step j (= n)</a:t>
              </a:r>
            </a:p>
          </p:txBody>
        </p:sp>
        <p:sp>
          <p:nvSpPr>
            <p:cNvPr id="67594" name="Text Box 17"/>
            <p:cNvSpPr txBox="1">
              <a:spLocks noChangeArrowheads="1"/>
            </p:cNvSpPr>
            <p:nvPr/>
          </p:nvSpPr>
          <p:spPr bwMode="auto">
            <a:xfrm>
              <a:off x="1696" y="2869"/>
              <a:ext cx="17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1</a:t>
              </a:r>
            </a:p>
          </p:txBody>
        </p:sp>
        <p:sp>
          <p:nvSpPr>
            <p:cNvPr id="67595" name="Text Box 18"/>
            <p:cNvSpPr txBox="1">
              <a:spLocks noChangeArrowheads="1"/>
            </p:cNvSpPr>
            <p:nvPr/>
          </p:nvSpPr>
          <p:spPr bwMode="auto">
            <a:xfrm>
              <a:off x="1954" y="2869"/>
              <a:ext cx="17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2</a:t>
              </a:r>
            </a:p>
          </p:txBody>
        </p:sp>
        <p:sp>
          <p:nvSpPr>
            <p:cNvPr id="67596" name="Text Box 19"/>
            <p:cNvSpPr txBox="1">
              <a:spLocks noChangeArrowheads="1"/>
            </p:cNvSpPr>
            <p:nvPr/>
          </p:nvSpPr>
          <p:spPr bwMode="auto">
            <a:xfrm>
              <a:off x="2215" y="2869"/>
              <a:ext cx="17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3</a:t>
              </a:r>
            </a:p>
          </p:txBody>
        </p:sp>
        <p:sp>
          <p:nvSpPr>
            <p:cNvPr id="67597" name="Text Box 20"/>
            <p:cNvSpPr txBox="1">
              <a:spLocks noChangeArrowheads="1"/>
            </p:cNvSpPr>
            <p:nvPr/>
          </p:nvSpPr>
          <p:spPr bwMode="auto">
            <a:xfrm>
              <a:off x="2480" y="2869"/>
              <a:ext cx="17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4</a:t>
              </a:r>
            </a:p>
          </p:txBody>
        </p:sp>
        <p:sp>
          <p:nvSpPr>
            <p:cNvPr id="67598" name="Text Box 21"/>
            <p:cNvSpPr txBox="1">
              <a:spLocks noChangeArrowheads="1"/>
            </p:cNvSpPr>
            <p:nvPr/>
          </p:nvSpPr>
          <p:spPr bwMode="auto">
            <a:xfrm>
              <a:off x="3508" y="2869"/>
              <a:ext cx="17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entury Gothic"/>
                  <a:cs typeface="Century Gothic"/>
                </a:rPr>
                <a:t>n</a:t>
              </a:r>
            </a:p>
          </p:txBody>
        </p:sp>
        <p:sp>
          <p:nvSpPr>
            <p:cNvPr id="67599" name="Text Box 22"/>
            <p:cNvSpPr txBox="1">
              <a:spLocks noChangeArrowheads="1"/>
            </p:cNvSpPr>
            <p:nvPr/>
          </p:nvSpPr>
          <p:spPr bwMode="auto">
            <a:xfrm>
              <a:off x="746" y="3519"/>
              <a:ext cx="14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/>
                  <a:cs typeface="Century Gothic"/>
                </a:rPr>
                <a:t>0 if choosing line 2 </a:t>
              </a:r>
            </a:p>
            <a:p>
              <a:r>
                <a:rPr lang="en-US">
                  <a:latin typeface="Century Gothic"/>
                  <a:cs typeface="Century Gothic"/>
                </a:rPr>
                <a:t>at step j (= 3)</a:t>
              </a:r>
            </a:p>
          </p:txBody>
        </p:sp>
        <p:sp>
          <p:nvSpPr>
            <p:cNvPr id="67600" name="Line 23"/>
            <p:cNvSpPr>
              <a:spLocks noChangeShapeType="1"/>
            </p:cNvSpPr>
            <p:nvPr/>
          </p:nvSpPr>
          <p:spPr bwMode="auto">
            <a:xfrm flipV="1">
              <a:off x="1623" y="3287"/>
              <a:ext cx="644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/>
                <a:cs typeface="Century Gothic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C7F8-113B-8848-9405-EBA9FD1AEBA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6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882650" y="2765425"/>
            <a:ext cx="7313613" cy="3254375"/>
          </a:xfrm>
          <a:noFill/>
        </p:spPr>
      </p:pic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802687" cy="9064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1. Structure of the Optimal Solution</a:t>
            </a:r>
          </a:p>
        </p:txBody>
      </p:sp>
      <p:sp>
        <p:nvSpPr>
          <p:cNvPr id="6963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489075"/>
            <a:ext cx="8270875" cy="966788"/>
          </a:xfrm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How do we compute the minimum time of going through the station? </a:t>
            </a:r>
            <a:endParaRPr lang="en-US" sz="2400">
              <a:solidFill>
                <a:srgbClr val="CC0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endParaRPr lang="en-US" sz="240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C5531-B52B-484A-A90D-709D4BA2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0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802687" cy="9064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1. Structure of the Optimal Solution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88337" cy="50768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Let’s consider all possible ways to get from the starting point through station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</a:t>
            </a:r>
            <a:endParaRPr lang="en-US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lvl="1" eaLnBrk="1" hangingPunct="1"/>
            <a:r>
              <a:rPr lang="en-US"/>
              <a:t>We have two choices of how to get to </a:t>
            </a:r>
            <a:r>
              <a:rPr lang="en-US">
                <a:latin typeface="Comic Sans MS" pitchFamily="-106" charset="0"/>
              </a:rPr>
              <a:t>S</a:t>
            </a:r>
            <a:r>
              <a:rPr lang="en-US" baseline="-25000">
                <a:latin typeface="Comic Sans MS" pitchFamily="-106" charset="0"/>
              </a:rPr>
              <a:t>1, j</a:t>
            </a:r>
            <a:r>
              <a:rPr lang="en-US"/>
              <a:t>:</a:t>
            </a:r>
          </a:p>
          <a:p>
            <a:pPr lvl="2" eaLnBrk="1" hangingPunct="1"/>
            <a:r>
              <a:rPr lang="en-US">
                <a:ea typeface="ＭＳ Ｐゴシック" pitchFamily="-106" charset="-128"/>
              </a:rPr>
              <a:t>Through </a:t>
            </a:r>
            <a:r>
              <a:rPr lang="en-US">
                <a:latin typeface="Comic Sans MS" pitchFamily="-106" charset="0"/>
                <a:ea typeface="ＭＳ Ｐゴシック" pitchFamily="-106" charset="-128"/>
              </a:rPr>
              <a:t>S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</a:rPr>
              <a:t>1, j - 1</a:t>
            </a:r>
            <a:r>
              <a:rPr lang="en-US">
                <a:ea typeface="ＭＳ Ｐゴシック" pitchFamily="-106" charset="-128"/>
              </a:rPr>
              <a:t>, then directly to </a:t>
            </a:r>
            <a:r>
              <a:rPr lang="en-US">
                <a:latin typeface="Comic Sans MS" pitchFamily="-106" charset="0"/>
                <a:ea typeface="ＭＳ Ｐゴシック" pitchFamily="-106" charset="-128"/>
              </a:rPr>
              <a:t>S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</a:rPr>
              <a:t>1, j</a:t>
            </a:r>
            <a:r>
              <a:rPr lang="en-US">
                <a:ea typeface="ＭＳ Ｐゴシック" pitchFamily="-106" charset="-128"/>
              </a:rPr>
              <a:t> </a:t>
            </a:r>
          </a:p>
          <a:p>
            <a:pPr lvl="2" eaLnBrk="1" hangingPunct="1"/>
            <a:r>
              <a:rPr lang="en-US">
                <a:ea typeface="ＭＳ Ｐゴシック" pitchFamily="-106" charset="-128"/>
              </a:rPr>
              <a:t>Through </a:t>
            </a:r>
            <a:r>
              <a:rPr lang="en-US">
                <a:latin typeface="Comic Sans MS" pitchFamily="-106" charset="0"/>
                <a:ea typeface="ＭＳ Ｐゴシック" pitchFamily="-106" charset="-128"/>
              </a:rPr>
              <a:t>S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</a:rPr>
              <a:t>2, j - 1</a:t>
            </a:r>
            <a:r>
              <a:rPr lang="en-US">
                <a:ea typeface="ＭＳ Ｐゴシック" pitchFamily="-106" charset="-128"/>
              </a:rPr>
              <a:t>, then transfer over to </a:t>
            </a:r>
            <a:r>
              <a:rPr lang="en-US">
                <a:latin typeface="Comic Sans MS" pitchFamily="-106" charset="0"/>
                <a:ea typeface="ＭＳ Ｐゴシック" pitchFamily="-106" charset="-128"/>
              </a:rPr>
              <a:t>S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</a:rPr>
              <a:t>1, j</a:t>
            </a:r>
            <a:r>
              <a:rPr lang="en-US">
                <a:ea typeface="ＭＳ Ｐゴシック" pitchFamily="-106" charset="-128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47988" y="3467100"/>
            <a:ext cx="3767137" cy="2670175"/>
            <a:chOff x="2618" y="2091"/>
            <a:chExt cx="2373" cy="1682"/>
          </a:xfrm>
        </p:grpSpPr>
        <p:sp>
          <p:nvSpPr>
            <p:cNvPr id="71686" name="Oval 5"/>
            <p:cNvSpPr>
              <a:spLocks noChangeArrowheads="1"/>
            </p:cNvSpPr>
            <p:nvPr/>
          </p:nvSpPr>
          <p:spPr bwMode="auto">
            <a:xfrm>
              <a:off x="4149" y="2346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a</a:t>
              </a:r>
              <a:r>
                <a:rPr lang="en-US" baseline="-25000">
                  <a:latin typeface="Comic Sans MS" pitchFamily="-106" charset="0"/>
                </a:rPr>
                <a:t>1,j</a:t>
              </a:r>
              <a:endParaRPr lang="en-US" i="1" baseline="-25000">
                <a:latin typeface="Comic Sans MS" pitchFamily="-106" charset="0"/>
              </a:endParaRPr>
            </a:p>
          </p:txBody>
        </p:sp>
        <p:sp>
          <p:nvSpPr>
            <p:cNvPr id="71687" name="Oval 6"/>
            <p:cNvSpPr>
              <a:spLocks noChangeArrowheads="1"/>
            </p:cNvSpPr>
            <p:nvPr/>
          </p:nvSpPr>
          <p:spPr bwMode="auto">
            <a:xfrm>
              <a:off x="3115" y="2346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a</a:t>
              </a:r>
              <a:r>
                <a:rPr lang="en-US" baseline="-25000">
                  <a:latin typeface="Comic Sans MS" pitchFamily="-106" charset="0"/>
                </a:rPr>
                <a:t>1,j-1</a:t>
              </a:r>
              <a:endParaRPr lang="en-US">
                <a:latin typeface="Comic Sans MS" pitchFamily="-106" charset="0"/>
              </a:endParaRPr>
            </a:p>
          </p:txBody>
        </p:sp>
        <p:sp>
          <p:nvSpPr>
            <p:cNvPr id="71688" name="Oval 7"/>
            <p:cNvSpPr>
              <a:spLocks noChangeArrowheads="1"/>
            </p:cNvSpPr>
            <p:nvPr/>
          </p:nvSpPr>
          <p:spPr bwMode="auto">
            <a:xfrm>
              <a:off x="3116" y="3245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a</a:t>
              </a:r>
              <a:r>
                <a:rPr lang="en-US" baseline="-25000">
                  <a:latin typeface="Comic Sans MS" pitchFamily="-106" charset="0"/>
                </a:rPr>
                <a:t>2,j-1</a:t>
              </a:r>
              <a:endParaRPr lang="en-US" i="1" baseline="-25000">
                <a:latin typeface="Comic Sans MS" pitchFamily="-106" charset="0"/>
              </a:endParaRPr>
            </a:p>
          </p:txBody>
        </p:sp>
        <p:sp>
          <p:nvSpPr>
            <p:cNvPr id="71689" name="Oval 8"/>
            <p:cNvSpPr>
              <a:spLocks noChangeArrowheads="1"/>
            </p:cNvSpPr>
            <p:nvPr/>
          </p:nvSpPr>
          <p:spPr bwMode="auto">
            <a:xfrm>
              <a:off x="3620" y="2784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t</a:t>
              </a:r>
              <a:r>
                <a:rPr lang="en-US" baseline="-25000">
                  <a:latin typeface="Comic Sans MS" pitchFamily="-106" charset="0"/>
                </a:rPr>
                <a:t>2,j-1</a:t>
              </a:r>
            </a:p>
          </p:txBody>
        </p:sp>
        <p:sp>
          <p:nvSpPr>
            <p:cNvPr id="71690" name="Text Box 9"/>
            <p:cNvSpPr txBox="1">
              <a:spLocks noChangeArrowheads="1"/>
            </p:cNvSpPr>
            <p:nvPr/>
          </p:nvSpPr>
          <p:spPr bwMode="auto">
            <a:xfrm>
              <a:off x="4175" y="2102"/>
              <a:ext cx="3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S</a:t>
              </a:r>
              <a:r>
                <a:rPr lang="en-US" baseline="-25000">
                  <a:latin typeface="Comic Sans MS" pitchFamily="-106" charset="0"/>
                </a:rPr>
                <a:t>1,j</a:t>
              </a:r>
            </a:p>
          </p:txBody>
        </p:sp>
        <p:sp>
          <p:nvSpPr>
            <p:cNvPr id="71691" name="Text Box 10"/>
            <p:cNvSpPr txBox="1">
              <a:spLocks noChangeArrowheads="1"/>
            </p:cNvSpPr>
            <p:nvPr/>
          </p:nvSpPr>
          <p:spPr bwMode="auto">
            <a:xfrm>
              <a:off x="3096" y="2091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S</a:t>
              </a:r>
              <a:r>
                <a:rPr lang="en-US" baseline="-25000">
                  <a:latin typeface="Comic Sans MS" pitchFamily="-106" charset="0"/>
                </a:rPr>
                <a:t>1,j-1</a:t>
              </a:r>
            </a:p>
          </p:txBody>
        </p:sp>
        <p:sp>
          <p:nvSpPr>
            <p:cNvPr id="71692" name="Text Box 11"/>
            <p:cNvSpPr txBox="1">
              <a:spLocks noChangeArrowheads="1"/>
            </p:cNvSpPr>
            <p:nvPr/>
          </p:nvSpPr>
          <p:spPr bwMode="auto">
            <a:xfrm>
              <a:off x="3028" y="3542"/>
              <a:ext cx="4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S</a:t>
              </a:r>
              <a:r>
                <a:rPr lang="en-US" baseline="-25000">
                  <a:latin typeface="Comic Sans MS" pitchFamily="-106" charset="0"/>
                </a:rPr>
                <a:t>2,j-1</a:t>
              </a:r>
            </a:p>
          </p:txBody>
        </p:sp>
        <p:sp>
          <p:nvSpPr>
            <p:cNvPr id="71693" name="Line 12"/>
            <p:cNvSpPr>
              <a:spLocks noChangeShapeType="1"/>
            </p:cNvSpPr>
            <p:nvPr/>
          </p:nvSpPr>
          <p:spPr bwMode="auto">
            <a:xfrm>
              <a:off x="2618" y="2511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4" name="Line 13"/>
            <p:cNvSpPr>
              <a:spLocks noChangeShapeType="1"/>
            </p:cNvSpPr>
            <p:nvPr/>
          </p:nvSpPr>
          <p:spPr bwMode="auto">
            <a:xfrm>
              <a:off x="2618" y="3409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5" name="Line 14"/>
            <p:cNvSpPr>
              <a:spLocks noChangeShapeType="1"/>
            </p:cNvSpPr>
            <p:nvPr/>
          </p:nvSpPr>
          <p:spPr bwMode="auto">
            <a:xfrm flipV="1">
              <a:off x="3437" y="2511"/>
              <a:ext cx="7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6" name="Line 15"/>
            <p:cNvSpPr>
              <a:spLocks noChangeShapeType="1"/>
            </p:cNvSpPr>
            <p:nvPr/>
          </p:nvSpPr>
          <p:spPr bwMode="auto">
            <a:xfrm flipV="1">
              <a:off x="3392" y="3075"/>
              <a:ext cx="271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7" name="Line 16"/>
            <p:cNvSpPr>
              <a:spLocks noChangeShapeType="1"/>
            </p:cNvSpPr>
            <p:nvPr/>
          </p:nvSpPr>
          <p:spPr bwMode="auto">
            <a:xfrm flipV="1">
              <a:off x="3906" y="2612"/>
              <a:ext cx="293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8" name="Line 17"/>
            <p:cNvSpPr>
              <a:spLocks noChangeShapeType="1"/>
            </p:cNvSpPr>
            <p:nvPr/>
          </p:nvSpPr>
          <p:spPr bwMode="auto">
            <a:xfrm>
              <a:off x="4488" y="2500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9" name="Line 18"/>
            <p:cNvSpPr>
              <a:spLocks noChangeShapeType="1"/>
            </p:cNvSpPr>
            <p:nvPr/>
          </p:nvSpPr>
          <p:spPr bwMode="auto">
            <a:xfrm>
              <a:off x="3442" y="3415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CC9D3-1856-8D4A-909B-8E37EA7E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7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727982" cy="9064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1. Structure of the Optimal Solution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539162" cy="50768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Suppose that </a:t>
            </a:r>
            <a:r>
              <a:rPr lang="en-US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the fastest way through </a:t>
            </a:r>
            <a:r>
              <a:rPr lang="en-US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 j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is </a:t>
            </a:r>
            <a:r>
              <a:rPr lang="en-US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through </a:t>
            </a:r>
            <a:r>
              <a:rPr lang="en-US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 j – 1</a:t>
            </a:r>
            <a:endParaRPr lang="en-US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lvl="1" eaLnBrk="1" hangingPunct="1"/>
            <a:r>
              <a:rPr lang="en-US" sz="2000"/>
              <a:t>We must have taken the fastest way from entry through </a:t>
            </a:r>
            <a:r>
              <a:rPr lang="en-US" sz="2000">
                <a:latin typeface="Comic Sans MS" pitchFamily="-106" charset="0"/>
              </a:rPr>
              <a:t>S</a:t>
            </a:r>
            <a:r>
              <a:rPr lang="en-US" sz="2000" baseline="-25000">
                <a:latin typeface="Comic Sans MS" pitchFamily="-106" charset="0"/>
              </a:rPr>
              <a:t>1, j – 1</a:t>
            </a:r>
          </a:p>
          <a:p>
            <a:pPr lvl="1" eaLnBrk="1" hangingPunct="1"/>
            <a:r>
              <a:rPr lang="en-US" sz="2000"/>
              <a:t>If there were a faster way through </a:t>
            </a:r>
            <a:r>
              <a:rPr lang="en-US" sz="2000">
                <a:latin typeface="Comic Sans MS" pitchFamily="-106" charset="0"/>
              </a:rPr>
              <a:t>S</a:t>
            </a:r>
            <a:r>
              <a:rPr lang="en-US" sz="2000" baseline="-25000">
                <a:latin typeface="Comic Sans MS" pitchFamily="-106" charset="0"/>
              </a:rPr>
              <a:t>1, j - 1</a:t>
            </a:r>
            <a:r>
              <a:rPr lang="en-US" sz="2000"/>
              <a:t>, we would use it instead</a:t>
            </a:r>
          </a:p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Similarly for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 j – 1</a:t>
            </a:r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14713" y="3387725"/>
            <a:ext cx="3767137" cy="2670175"/>
            <a:chOff x="2618" y="2091"/>
            <a:chExt cx="2373" cy="1682"/>
          </a:xfrm>
        </p:grpSpPr>
        <p:sp>
          <p:nvSpPr>
            <p:cNvPr id="73735" name="Oval 5"/>
            <p:cNvSpPr>
              <a:spLocks noChangeArrowheads="1"/>
            </p:cNvSpPr>
            <p:nvPr/>
          </p:nvSpPr>
          <p:spPr bwMode="auto">
            <a:xfrm>
              <a:off x="4149" y="2346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a</a:t>
              </a:r>
              <a:r>
                <a:rPr lang="en-US" baseline="-25000">
                  <a:latin typeface="Comic Sans MS" pitchFamily="-106" charset="0"/>
                </a:rPr>
                <a:t>1,j</a:t>
              </a:r>
              <a:endParaRPr lang="en-US" i="1" baseline="-25000">
                <a:latin typeface="Comic Sans MS" pitchFamily="-106" charset="0"/>
              </a:endParaRPr>
            </a:p>
          </p:txBody>
        </p:sp>
        <p:sp>
          <p:nvSpPr>
            <p:cNvPr id="73736" name="Oval 6"/>
            <p:cNvSpPr>
              <a:spLocks noChangeArrowheads="1"/>
            </p:cNvSpPr>
            <p:nvPr/>
          </p:nvSpPr>
          <p:spPr bwMode="auto">
            <a:xfrm>
              <a:off x="3115" y="2346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a</a:t>
              </a:r>
              <a:r>
                <a:rPr lang="en-US" baseline="-25000">
                  <a:latin typeface="Comic Sans MS" pitchFamily="-106" charset="0"/>
                </a:rPr>
                <a:t>1,j-1</a:t>
              </a:r>
              <a:endParaRPr lang="en-US">
                <a:latin typeface="Comic Sans MS" pitchFamily="-106" charset="0"/>
              </a:endParaRPr>
            </a:p>
          </p:txBody>
        </p:sp>
        <p:sp>
          <p:nvSpPr>
            <p:cNvPr id="73737" name="Oval 7"/>
            <p:cNvSpPr>
              <a:spLocks noChangeArrowheads="1"/>
            </p:cNvSpPr>
            <p:nvPr/>
          </p:nvSpPr>
          <p:spPr bwMode="auto">
            <a:xfrm>
              <a:off x="3116" y="3245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a</a:t>
              </a:r>
              <a:r>
                <a:rPr lang="en-US" baseline="-25000">
                  <a:latin typeface="Comic Sans MS" pitchFamily="-106" charset="0"/>
                </a:rPr>
                <a:t>2,j-1</a:t>
              </a:r>
              <a:endParaRPr lang="en-US" i="1" baseline="-25000">
                <a:latin typeface="Comic Sans MS" pitchFamily="-106" charset="0"/>
              </a:endParaRPr>
            </a:p>
          </p:txBody>
        </p:sp>
        <p:sp>
          <p:nvSpPr>
            <p:cNvPr id="73738" name="Oval 8"/>
            <p:cNvSpPr>
              <a:spLocks noChangeArrowheads="1"/>
            </p:cNvSpPr>
            <p:nvPr/>
          </p:nvSpPr>
          <p:spPr bwMode="auto">
            <a:xfrm>
              <a:off x="3620" y="2784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t</a:t>
              </a:r>
              <a:r>
                <a:rPr lang="en-US" baseline="-25000">
                  <a:latin typeface="Comic Sans MS" pitchFamily="-106" charset="0"/>
                </a:rPr>
                <a:t>2,j-1</a:t>
              </a:r>
            </a:p>
          </p:txBody>
        </p:sp>
        <p:sp>
          <p:nvSpPr>
            <p:cNvPr id="73739" name="Text Box 9"/>
            <p:cNvSpPr txBox="1">
              <a:spLocks noChangeArrowheads="1"/>
            </p:cNvSpPr>
            <p:nvPr/>
          </p:nvSpPr>
          <p:spPr bwMode="auto">
            <a:xfrm>
              <a:off x="4175" y="2102"/>
              <a:ext cx="3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S</a:t>
              </a:r>
              <a:r>
                <a:rPr lang="en-US" baseline="-25000">
                  <a:latin typeface="Comic Sans MS" pitchFamily="-106" charset="0"/>
                </a:rPr>
                <a:t>1,j</a:t>
              </a:r>
            </a:p>
          </p:txBody>
        </p:sp>
        <p:sp>
          <p:nvSpPr>
            <p:cNvPr id="73740" name="Text Box 10"/>
            <p:cNvSpPr txBox="1">
              <a:spLocks noChangeArrowheads="1"/>
            </p:cNvSpPr>
            <p:nvPr/>
          </p:nvSpPr>
          <p:spPr bwMode="auto">
            <a:xfrm>
              <a:off x="3096" y="2091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S</a:t>
              </a:r>
              <a:r>
                <a:rPr lang="en-US" baseline="-25000">
                  <a:latin typeface="Comic Sans MS" pitchFamily="-106" charset="0"/>
                </a:rPr>
                <a:t>1,j-1</a:t>
              </a:r>
            </a:p>
          </p:txBody>
        </p:sp>
        <p:sp>
          <p:nvSpPr>
            <p:cNvPr id="73741" name="Text Box 11"/>
            <p:cNvSpPr txBox="1">
              <a:spLocks noChangeArrowheads="1"/>
            </p:cNvSpPr>
            <p:nvPr/>
          </p:nvSpPr>
          <p:spPr bwMode="auto">
            <a:xfrm>
              <a:off x="3028" y="3542"/>
              <a:ext cx="4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S</a:t>
              </a:r>
              <a:r>
                <a:rPr lang="en-US" baseline="-25000">
                  <a:latin typeface="Comic Sans MS" pitchFamily="-106" charset="0"/>
                </a:rPr>
                <a:t>2,j-1</a:t>
              </a:r>
            </a:p>
          </p:txBody>
        </p:sp>
        <p:sp>
          <p:nvSpPr>
            <p:cNvPr id="73742" name="Line 12"/>
            <p:cNvSpPr>
              <a:spLocks noChangeShapeType="1"/>
            </p:cNvSpPr>
            <p:nvPr/>
          </p:nvSpPr>
          <p:spPr bwMode="auto">
            <a:xfrm>
              <a:off x="2618" y="2511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3" name="Line 13"/>
            <p:cNvSpPr>
              <a:spLocks noChangeShapeType="1"/>
            </p:cNvSpPr>
            <p:nvPr/>
          </p:nvSpPr>
          <p:spPr bwMode="auto">
            <a:xfrm>
              <a:off x="2618" y="3409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4" name="Line 14"/>
            <p:cNvSpPr>
              <a:spLocks noChangeShapeType="1"/>
            </p:cNvSpPr>
            <p:nvPr/>
          </p:nvSpPr>
          <p:spPr bwMode="auto">
            <a:xfrm flipV="1">
              <a:off x="3437" y="2511"/>
              <a:ext cx="7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5" name="Line 15"/>
            <p:cNvSpPr>
              <a:spLocks noChangeShapeType="1"/>
            </p:cNvSpPr>
            <p:nvPr/>
          </p:nvSpPr>
          <p:spPr bwMode="auto">
            <a:xfrm flipV="1">
              <a:off x="3392" y="3075"/>
              <a:ext cx="271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6" name="Line 16"/>
            <p:cNvSpPr>
              <a:spLocks noChangeShapeType="1"/>
            </p:cNvSpPr>
            <p:nvPr/>
          </p:nvSpPr>
          <p:spPr bwMode="auto">
            <a:xfrm flipV="1">
              <a:off x="3906" y="2612"/>
              <a:ext cx="293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7" name="Line 17"/>
            <p:cNvSpPr>
              <a:spLocks noChangeShapeType="1"/>
            </p:cNvSpPr>
            <p:nvPr/>
          </p:nvSpPr>
          <p:spPr bwMode="auto">
            <a:xfrm>
              <a:off x="4488" y="2500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48" name="Line 18"/>
            <p:cNvSpPr>
              <a:spLocks noChangeShapeType="1"/>
            </p:cNvSpPr>
            <p:nvPr/>
          </p:nvSpPr>
          <p:spPr bwMode="auto">
            <a:xfrm>
              <a:off x="3442" y="3415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734" name="Oval 19"/>
          <p:cNvSpPr>
            <a:spLocks noChangeArrowheads="1"/>
          </p:cNvSpPr>
          <p:nvPr/>
        </p:nvSpPr>
        <p:spPr bwMode="auto">
          <a:xfrm>
            <a:off x="4191000" y="3806825"/>
            <a:ext cx="527050" cy="496888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55BDE-1FDA-464C-A58C-4B5C831D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Optimal Substructure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99087"/>
          </a:xfrm>
        </p:spPr>
        <p:txBody>
          <a:bodyPr/>
          <a:lstStyle/>
          <a:p>
            <a:pPr eaLnBrk="1" hangingPunct="1"/>
            <a:r>
              <a:rPr lang="en-US" b="1">
                <a:ea typeface="ＭＳ Ｐゴシック" pitchFamily="-106" charset="-128"/>
                <a:cs typeface="ＭＳ Ｐゴシック" pitchFamily="-106" charset="-128"/>
              </a:rPr>
              <a:t>Generalization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: an optimal solution to the problem </a:t>
            </a:r>
            <a:r>
              <a:rPr lang="en-US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find the fastest way through S</a:t>
            </a:r>
            <a:r>
              <a:rPr lang="en-US" baseline="-25000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1, j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contains within it an optimal solution to subproblems: </a:t>
            </a:r>
            <a:r>
              <a:rPr lang="en-US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find the fastest way through S</a:t>
            </a:r>
            <a:r>
              <a:rPr lang="en-US" baseline="-25000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1, j - 1</a:t>
            </a:r>
            <a:r>
              <a:rPr lang="en-US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 or S</a:t>
            </a:r>
            <a:r>
              <a:rPr lang="en-US" baseline="-25000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2, j - 1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.</a:t>
            </a:r>
          </a:p>
          <a:p>
            <a:pPr eaLnBrk="1" hangingPunct="1"/>
            <a:endParaRPr lang="en-US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This is referred to as the </a:t>
            </a:r>
            <a:r>
              <a:rPr lang="en-US" b="1">
                <a:ea typeface="ＭＳ Ｐゴシック" pitchFamily="-106" charset="-128"/>
                <a:cs typeface="ＭＳ Ｐゴシック" pitchFamily="-106" charset="-128"/>
              </a:rPr>
              <a:t>optimal substructure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property</a:t>
            </a:r>
          </a:p>
          <a:p>
            <a:pPr eaLnBrk="1" hangingPunct="1"/>
            <a:endParaRPr lang="en-US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We use this property to construct an optimal solution to a problem from optimal solutions to subproblems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CFF16-D329-814D-BF73-52D19CB0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7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04913" y="3317875"/>
            <a:ext cx="6503987" cy="2890838"/>
          </a:xfrm>
          <a:noFill/>
        </p:spPr>
      </p:pic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2238" y="1214438"/>
            <a:ext cx="8807450" cy="5076825"/>
          </a:xfrm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Define the value of an optimal solution in terms of the optimal solution to subproblems</a:t>
            </a:r>
          </a:p>
          <a:p>
            <a:pPr eaLnBrk="1" hangingPunct="1"/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Assembly line subproblems</a:t>
            </a:r>
          </a:p>
          <a:p>
            <a:pPr lvl="1" eaLnBrk="1" hangingPunct="1"/>
            <a:r>
              <a:rPr lang="en-US" sz="2000"/>
              <a:t>Finding the fastest way through each station </a:t>
            </a:r>
            <a:r>
              <a:rPr lang="en-US" sz="2000">
                <a:latin typeface="Comic Sans MS" pitchFamily="-106" charset="0"/>
              </a:rPr>
              <a:t>j</a:t>
            </a:r>
            <a:r>
              <a:rPr lang="en-US" sz="2000"/>
              <a:t> on each line </a:t>
            </a:r>
            <a:r>
              <a:rPr lang="en-US" sz="2000">
                <a:latin typeface="Comic Sans MS" pitchFamily="-106" charset="0"/>
              </a:rPr>
              <a:t>i</a:t>
            </a:r>
          </a:p>
          <a:p>
            <a:pPr lvl="1" eaLnBrk="1" hangingPunct="1">
              <a:buFontTx/>
              <a:buNone/>
            </a:pPr>
            <a:r>
              <a:rPr lang="en-US" sz="2000"/>
              <a:t>	(</a:t>
            </a:r>
            <a:r>
              <a:rPr lang="en-US" sz="2000">
                <a:latin typeface="Comic Sans MS" pitchFamily="-106" charset="0"/>
              </a:rPr>
              <a:t>i = 1,2</a:t>
            </a:r>
            <a:r>
              <a:rPr lang="en-US" sz="2000"/>
              <a:t>,  </a:t>
            </a:r>
            <a:r>
              <a:rPr lang="en-US" sz="2000">
                <a:latin typeface="Comic Sans MS" pitchFamily="-106" charset="0"/>
              </a:rPr>
              <a:t>j = 1, 2, …, n</a:t>
            </a:r>
            <a:r>
              <a:rPr lang="en-US" sz="200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4E52-4712-394D-AD1D-EA33825C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116013" y="3014663"/>
            <a:ext cx="6503987" cy="2890837"/>
          </a:xfrm>
          <a:noFill/>
        </p:spPr>
      </p:pic>
      <p:sp>
        <p:nvSpPr>
          <p:cNvPr id="798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2238" y="1214438"/>
            <a:ext cx="8807450" cy="5076825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f*</a:t>
            </a: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 = the fastest time to get through the entire factory</a:t>
            </a:r>
          </a:p>
          <a:p>
            <a:pPr eaLnBrk="1" hangingPunct="1"/>
            <a:r>
              <a:rPr lang="en-US" sz="2400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</a:t>
            </a: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 = the fastest time to get from the starting point through station 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sz="24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i,j</a:t>
            </a:r>
            <a:endParaRPr lang="en-US" sz="2400">
              <a:ea typeface="ＭＳ Ｐゴシック" pitchFamily="-106" charset="-128"/>
              <a:cs typeface="ＭＳ Ｐゴシック" pitchFamily="-106" charset="-128"/>
            </a:endParaRPr>
          </a:p>
          <a:p>
            <a:pPr lvl="1" eaLnBrk="1" hangingPunct="1">
              <a:buFontTx/>
              <a:buNone/>
            </a:pPr>
            <a:r>
              <a:rPr lang="en-US" sz="2000"/>
              <a:t>		</a:t>
            </a:r>
            <a:r>
              <a:rPr lang="en-US" sz="2000">
                <a:latin typeface="Comic Sans MS" pitchFamily="-106" charset="0"/>
              </a:rPr>
              <a:t>f* = min (f</a:t>
            </a:r>
            <a:r>
              <a:rPr lang="en-US" sz="2000" baseline="-25000">
                <a:latin typeface="Comic Sans MS" pitchFamily="-106" charset="0"/>
              </a:rPr>
              <a:t>1</a:t>
            </a:r>
            <a:r>
              <a:rPr lang="en-US" sz="2000">
                <a:latin typeface="Comic Sans MS" pitchFamily="-106" charset="0"/>
              </a:rPr>
              <a:t>[n] + x</a:t>
            </a:r>
            <a:r>
              <a:rPr lang="en-US" sz="2000" baseline="-25000">
                <a:latin typeface="Comic Sans MS" pitchFamily="-106" charset="0"/>
              </a:rPr>
              <a:t>1</a:t>
            </a:r>
            <a:r>
              <a:rPr lang="en-US" sz="2000">
                <a:latin typeface="Comic Sans MS" pitchFamily="-106" charset="0"/>
              </a:rPr>
              <a:t>, f</a:t>
            </a:r>
            <a:r>
              <a:rPr lang="en-US" sz="2000" baseline="-25000">
                <a:latin typeface="Comic Sans MS" pitchFamily="-106" charset="0"/>
              </a:rPr>
              <a:t>2</a:t>
            </a:r>
            <a:r>
              <a:rPr lang="en-US" sz="2000">
                <a:latin typeface="Comic Sans MS" pitchFamily="-106" charset="0"/>
              </a:rPr>
              <a:t>[n] + x</a:t>
            </a:r>
            <a:r>
              <a:rPr lang="en-US" sz="2000" baseline="-25000">
                <a:latin typeface="Comic Sans MS" pitchFamily="-106" charset="0"/>
              </a:rPr>
              <a:t>2</a:t>
            </a:r>
            <a:r>
              <a:rPr lang="en-US" sz="2000">
                <a:latin typeface="Comic Sans MS" pitchFamily="-106" charset="0"/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993E9-DF76-644B-BE9B-55658D66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001000" cy="5076825"/>
          </a:xfrm>
        </p:spPr>
        <p:txBody>
          <a:bodyPr/>
          <a:lstStyle/>
          <a:p>
            <a:pPr eaLnBrk="1" hangingPunct="1"/>
            <a:r>
              <a:rPr lang="en-US" sz="2400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>
                <a:solidFill>
                  <a:srgbClr val="CC0000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</a:t>
            </a: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 = the fastest time to get from the starting point through station 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sz="24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i,j</a:t>
            </a:r>
            <a:endParaRPr lang="en-US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j = 1 (</a:t>
            </a: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getting through station 1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	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[1] = e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1,1</a:t>
            </a:r>
          </a:p>
          <a:p>
            <a:pPr eaLnBrk="1" hangingPunct="1">
              <a:buFontTx/>
              <a:buNone/>
            </a:pP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	 f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[1] = e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2,1</a:t>
            </a:r>
          </a:p>
        </p:txBody>
      </p:sp>
      <p:pic>
        <p:nvPicPr>
          <p:cNvPr id="8192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585913" y="3641725"/>
            <a:ext cx="5816600" cy="2586038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44F64-CE75-0D40-B973-BB3DC7E3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0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8238"/>
            <a:ext cx="8229600" cy="5337175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Compute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for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 = 2, 3, …,n,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and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1, 2</a:t>
            </a:r>
            <a:endParaRPr lang="en-US" sz="24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Fastest way through S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 j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is either:</a:t>
            </a:r>
          </a:p>
          <a:p>
            <a:pPr lvl="1" eaLnBrk="1" hangingPunct="1"/>
            <a:r>
              <a:rPr lang="en-US" sz="2000" dirty="0"/>
              <a:t>the way through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1, j - 1</a:t>
            </a:r>
            <a:r>
              <a:rPr lang="en-US" sz="2000" dirty="0"/>
              <a:t> then directly through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1, j</a:t>
            </a:r>
            <a:r>
              <a:rPr lang="en-US" sz="2000" dirty="0"/>
              <a:t>, or</a:t>
            </a:r>
          </a:p>
          <a:p>
            <a:pPr lvl="1" eaLnBrk="1" hangingPunct="1">
              <a:buFontTx/>
              <a:buNone/>
            </a:pPr>
            <a:r>
              <a:rPr lang="en-US" sz="2000" dirty="0"/>
              <a:t>	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f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[j - 1] + a</a:t>
            </a:r>
            <a:r>
              <a:rPr lang="en-US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1,j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hangingPunct="1"/>
            <a:r>
              <a:rPr lang="en-US" sz="2000" dirty="0"/>
              <a:t>the way through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2, j - 1</a:t>
            </a:r>
            <a:r>
              <a:rPr lang="en-US" sz="2000" dirty="0"/>
              <a:t>, transfer from line 2 to line 1, then through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1, j</a:t>
            </a:r>
            <a:r>
              <a:rPr lang="en-US" sz="2000" dirty="0"/>
              <a:t> </a:t>
            </a:r>
          </a:p>
          <a:p>
            <a:pPr eaLnBrk="1" hangingPunct="1"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</a:rPr>
              <a:t>	 </a:t>
            </a:r>
            <a:r>
              <a:rPr lang="en-US" sz="2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	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-1] +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t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2,j-1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</a:t>
            </a:r>
            <a:endParaRPr lang="en-US" sz="24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endParaRPr lang="en-US" sz="2400" dirty="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endParaRPr lang="en-US" sz="2000" dirty="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endParaRPr lang="en-US" sz="2000" dirty="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0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= min(f</a:t>
            </a:r>
            <a:r>
              <a:rPr lang="en-US" sz="20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a</a:t>
            </a:r>
            <a:r>
              <a:rPr lang="en-US" sz="20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</a:t>
            </a:r>
            <a:r>
              <a:rPr lang="en-US" sz="2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,f</a:t>
            </a:r>
            <a:r>
              <a:rPr lang="en-US" sz="20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-1] + </a:t>
            </a:r>
            <a:r>
              <a:rPr lang="en-US" sz="20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t</a:t>
            </a:r>
            <a:r>
              <a:rPr lang="en-US" sz="20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2,j-1</a:t>
            </a:r>
            <a:r>
              <a:rPr lang="en-US" sz="2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0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</a:t>
            </a:r>
            <a:r>
              <a:rPr lang="en-US" sz="2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)</a:t>
            </a:r>
            <a:endParaRPr lang="en-US" sz="2000" baseline="-25000" dirty="0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33975" y="3686175"/>
            <a:ext cx="3767138" cy="2670175"/>
            <a:chOff x="2618" y="2091"/>
            <a:chExt cx="2373" cy="1682"/>
          </a:xfrm>
        </p:grpSpPr>
        <p:sp>
          <p:nvSpPr>
            <p:cNvPr id="83974" name="Oval 5"/>
            <p:cNvSpPr>
              <a:spLocks noChangeArrowheads="1"/>
            </p:cNvSpPr>
            <p:nvPr/>
          </p:nvSpPr>
          <p:spPr bwMode="auto">
            <a:xfrm>
              <a:off x="4149" y="2346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a</a:t>
              </a:r>
              <a:r>
                <a:rPr lang="en-US" baseline="-25000">
                  <a:latin typeface="Comic Sans MS" pitchFamily="-106" charset="0"/>
                </a:rPr>
                <a:t>1,j</a:t>
              </a:r>
              <a:endParaRPr lang="en-US" i="1" baseline="-25000">
                <a:latin typeface="Comic Sans MS" pitchFamily="-106" charset="0"/>
              </a:endParaRPr>
            </a:p>
          </p:txBody>
        </p:sp>
        <p:sp>
          <p:nvSpPr>
            <p:cNvPr id="83975" name="Oval 6"/>
            <p:cNvSpPr>
              <a:spLocks noChangeArrowheads="1"/>
            </p:cNvSpPr>
            <p:nvPr/>
          </p:nvSpPr>
          <p:spPr bwMode="auto">
            <a:xfrm>
              <a:off x="3115" y="2346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a</a:t>
              </a:r>
              <a:r>
                <a:rPr lang="en-US" baseline="-25000">
                  <a:latin typeface="Comic Sans MS" pitchFamily="-106" charset="0"/>
                </a:rPr>
                <a:t>1,j-1</a:t>
              </a:r>
              <a:endParaRPr lang="en-US">
                <a:latin typeface="Comic Sans MS" pitchFamily="-106" charset="0"/>
              </a:endParaRPr>
            </a:p>
          </p:txBody>
        </p:sp>
        <p:sp>
          <p:nvSpPr>
            <p:cNvPr id="83976" name="Oval 7"/>
            <p:cNvSpPr>
              <a:spLocks noChangeArrowheads="1"/>
            </p:cNvSpPr>
            <p:nvPr/>
          </p:nvSpPr>
          <p:spPr bwMode="auto">
            <a:xfrm>
              <a:off x="3116" y="3245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a</a:t>
              </a:r>
              <a:r>
                <a:rPr lang="en-US" baseline="-25000">
                  <a:latin typeface="Comic Sans MS" pitchFamily="-106" charset="0"/>
                </a:rPr>
                <a:t>2,j-1</a:t>
              </a:r>
              <a:endParaRPr lang="en-US" i="1" baseline="-25000">
                <a:latin typeface="Comic Sans MS" pitchFamily="-106" charset="0"/>
              </a:endParaRPr>
            </a:p>
          </p:txBody>
        </p:sp>
        <p:sp>
          <p:nvSpPr>
            <p:cNvPr id="83977" name="Oval 8"/>
            <p:cNvSpPr>
              <a:spLocks noChangeArrowheads="1"/>
            </p:cNvSpPr>
            <p:nvPr/>
          </p:nvSpPr>
          <p:spPr bwMode="auto">
            <a:xfrm>
              <a:off x="3620" y="2784"/>
              <a:ext cx="316" cy="32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6" charset="0"/>
                </a:rPr>
                <a:t>t</a:t>
              </a:r>
              <a:r>
                <a:rPr lang="en-US" baseline="-25000">
                  <a:latin typeface="Comic Sans MS" pitchFamily="-106" charset="0"/>
                </a:rPr>
                <a:t>2,j-1</a:t>
              </a:r>
            </a:p>
          </p:txBody>
        </p:sp>
        <p:sp>
          <p:nvSpPr>
            <p:cNvPr id="83978" name="Text Box 9"/>
            <p:cNvSpPr txBox="1">
              <a:spLocks noChangeArrowheads="1"/>
            </p:cNvSpPr>
            <p:nvPr/>
          </p:nvSpPr>
          <p:spPr bwMode="auto">
            <a:xfrm>
              <a:off x="4175" y="2102"/>
              <a:ext cx="3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S</a:t>
              </a:r>
              <a:r>
                <a:rPr lang="en-US" baseline="-25000">
                  <a:latin typeface="Comic Sans MS" pitchFamily="-106" charset="0"/>
                </a:rPr>
                <a:t>1,j</a:t>
              </a:r>
            </a:p>
          </p:txBody>
        </p:sp>
        <p:sp>
          <p:nvSpPr>
            <p:cNvPr id="83979" name="Text Box 10"/>
            <p:cNvSpPr txBox="1">
              <a:spLocks noChangeArrowheads="1"/>
            </p:cNvSpPr>
            <p:nvPr/>
          </p:nvSpPr>
          <p:spPr bwMode="auto">
            <a:xfrm>
              <a:off x="3096" y="2091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S</a:t>
              </a:r>
              <a:r>
                <a:rPr lang="en-US" baseline="-25000">
                  <a:latin typeface="Comic Sans MS" pitchFamily="-106" charset="0"/>
                </a:rPr>
                <a:t>1,j-1</a:t>
              </a:r>
            </a:p>
          </p:txBody>
        </p:sp>
        <p:sp>
          <p:nvSpPr>
            <p:cNvPr id="83980" name="Text Box 11"/>
            <p:cNvSpPr txBox="1">
              <a:spLocks noChangeArrowheads="1"/>
            </p:cNvSpPr>
            <p:nvPr/>
          </p:nvSpPr>
          <p:spPr bwMode="auto">
            <a:xfrm>
              <a:off x="3028" y="3542"/>
              <a:ext cx="4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S</a:t>
              </a:r>
              <a:r>
                <a:rPr lang="en-US" baseline="-25000">
                  <a:latin typeface="Comic Sans MS" pitchFamily="-106" charset="0"/>
                </a:rPr>
                <a:t>2,j-1</a:t>
              </a:r>
            </a:p>
          </p:txBody>
        </p:sp>
        <p:sp>
          <p:nvSpPr>
            <p:cNvPr id="83981" name="Line 12"/>
            <p:cNvSpPr>
              <a:spLocks noChangeShapeType="1"/>
            </p:cNvSpPr>
            <p:nvPr/>
          </p:nvSpPr>
          <p:spPr bwMode="auto">
            <a:xfrm>
              <a:off x="2618" y="2511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82" name="Line 13"/>
            <p:cNvSpPr>
              <a:spLocks noChangeShapeType="1"/>
            </p:cNvSpPr>
            <p:nvPr/>
          </p:nvSpPr>
          <p:spPr bwMode="auto">
            <a:xfrm>
              <a:off x="2618" y="3409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83" name="Line 14"/>
            <p:cNvSpPr>
              <a:spLocks noChangeShapeType="1"/>
            </p:cNvSpPr>
            <p:nvPr/>
          </p:nvSpPr>
          <p:spPr bwMode="auto">
            <a:xfrm flipV="1">
              <a:off x="3437" y="2511"/>
              <a:ext cx="7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84" name="Line 15"/>
            <p:cNvSpPr>
              <a:spLocks noChangeShapeType="1"/>
            </p:cNvSpPr>
            <p:nvPr/>
          </p:nvSpPr>
          <p:spPr bwMode="auto">
            <a:xfrm flipV="1">
              <a:off x="3392" y="3075"/>
              <a:ext cx="271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85" name="Line 16"/>
            <p:cNvSpPr>
              <a:spLocks noChangeShapeType="1"/>
            </p:cNvSpPr>
            <p:nvPr/>
          </p:nvSpPr>
          <p:spPr bwMode="auto">
            <a:xfrm flipV="1">
              <a:off x="3906" y="2612"/>
              <a:ext cx="293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86" name="Line 17"/>
            <p:cNvSpPr>
              <a:spLocks noChangeShapeType="1"/>
            </p:cNvSpPr>
            <p:nvPr/>
          </p:nvSpPr>
          <p:spPr bwMode="auto">
            <a:xfrm>
              <a:off x="4488" y="2500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87" name="Line 18"/>
            <p:cNvSpPr>
              <a:spLocks noChangeShapeType="1"/>
            </p:cNvSpPr>
            <p:nvPr/>
          </p:nvSpPr>
          <p:spPr bwMode="auto">
            <a:xfrm>
              <a:off x="3442" y="3415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4380E-C5E9-9744-8CE2-F6640A67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1862138"/>
            <a:ext cx="8488362" cy="34909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		      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e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					     if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1</a:t>
            </a:r>
            <a:endParaRPr lang="en-US" sz="24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=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		       min(f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,f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-1] +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t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2,j-1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) if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≥ 2</a:t>
            </a:r>
          </a:p>
          <a:p>
            <a:pPr eaLnBrk="1" hangingPunct="1">
              <a:buFontTx/>
              <a:buNone/>
            </a:pPr>
            <a:endParaRPr lang="en-US" sz="2400" dirty="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		      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e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					    if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1</a:t>
            </a:r>
            <a:endParaRPr lang="en-US" sz="24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=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		       min(f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,f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-1] +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t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1,j-1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) if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≥ 2</a:t>
            </a:r>
          </a:p>
          <a:p>
            <a:pPr eaLnBrk="1" hangingPunct="1">
              <a:buFontTx/>
              <a:buNone/>
            </a:pPr>
            <a:endParaRPr lang="en-US" sz="2400" dirty="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86021" name="AutoShape 4"/>
          <p:cNvSpPr>
            <a:spLocks/>
          </p:cNvSpPr>
          <p:nvPr/>
        </p:nvSpPr>
        <p:spPr bwMode="auto">
          <a:xfrm>
            <a:off x="1531938" y="1955800"/>
            <a:ext cx="92075" cy="1165225"/>
          </a:xfrm>
          <a:prstGeom prst="leftBrace">
            <a:avLst>
              <a:gd name="adj1" fmla="val 105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022" name="AutoShape 5"/>
          <p:cNvSpPr>
            <a:spLocks/>
          </p:cNvSpPr>
          <p:nvPr/>
        </p:nvSpPr>
        <p:spPr bwMode="auto">
          <a:xfrm>
            <a:off x="1531938" y="3748088"/>
            <a:ext cx="92075" cy="1165225"/>
          </a:xfrm>
          <a:prstGeom prst="leftBrace">
            <a:avLst>
              <a:gd name="adj1" fmla="val 105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BCC0B-D846-C144-86C8-8069FC86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9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Dynamic Programming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9825"/>
            <a:ext cx="8229600" cy="56038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An algorithm design technique used for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optimization problems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dirty="0"/>
              <a:t>Find a solution with the </a:t>
            </a:r>
            <a:r>
              <a:rPr lang="en-US" b="1" dirty="0"/>
              <a:t>optimal value </a:t>
            </a:r>
            <a:r>
              <a:rPr lang="en-US" dirty="0"/>
              <a:t>(minimum or maximum)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dirty="0"/>
              <a:t>A set of </a:t>
            </a:r>
            <a:r>
              <a:rPr lang="en-US" b="1" dirty="0"/>
              <a:t>choices</a:t>
            </a:r>
            <a:r>
              <a:rPr lang="en-US" dirty="0"/>
              <a:t> must be made to get an optimal solution</a:t>
            </a:r>
          </a:p>
          <a:p>
            <a:pPr lvl="1" eaLnBrk="1" hangingPunct="1">
              <a:lnSpc>
                <a:spcPct val="140000"/>
              </a:lnSpc>
            </a:pPr>
            <a:r>
              <a:rPr lang="en-US" dirty="0"/>
              <a:t>There may be multiple solutions that return the optimal value: we want to find one of them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C7F8-113B-8848-9405-EBA9FD1AEBA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7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3. Computing the Optimal Value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48700" cy="551338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800">
                <a:latin typeface="Comic Sans MS" pitchFamily="-106" charset="0"/>
              </a:rPr>
              <a:t>f* = min (f</a:t>
            </a:r>
            <a:r>
              <a:rPr lang="en-US" sz="2800" baseline="-25000">
                <a:latin typeface="Comic Sans MS" pitchFamily="-106" charset="0"/>
              </a:rPr>
              <a:t>1</a:t>
            </a:r>
            <a:r>
              <a:rPr lang="en-US" sz="2800">
                <a:latin typeface="Comic Sans MS" pitchFamily="-106" charset="0"/>
              </a:rPr>
              <a:t>[n] + x</a:t>
            </a:r>
            <a:r>
              <a:rPr lang="en-US" sz="2800" baseline="-25000">
                <a:latin typeface="Comic Sans MS" pitchFamily="-106" charset="0"/>
              </a:rPr>
              <a:t>1</a:t>
            </a:r>
            <a:r>
              <a:rPr lang="en-US" sz="2800">
                <a:latin typeface="Comic Sans MS" pitchFamily="-106" charset="0"/>
              </a:rPr>
              <a:t>, f</a:t>
            </a:r>
            <a:r>
              <a:rPr lang="en-US" sz="2800" baseline="-25000">
                <a:latin typeface="Comic Sans MS" pitchFamily="-106" charset="0"/>
              </a:rPr>
              <a:t>2</a:t>
            </a:r>
            <a:r>
              <a:rPr lang="en-US" sz="2800">
                <a:latin typeface="Comic Sans MS" pitchFamily="-106" charset="0"/>
              </a:rPr>
              <a:t>[n] + x</a:t>
            </a:r>
            <a:r>
              <a:rPr lang="en-US" sz="2800" baseline="-25000">
                <a:latin typeface="Comic Sans MS" pitchFamily="-106" charset="0"/>
              </a:rPr>
              <a:t>2</a:t>
            </a:r>
            <a:r>
              <a:rPr lang="en-US" sz="2800">
                <a:latin typeface="Comic Sans MS" pitchFamily="-106" charset="0"/>
              </a:rPr>
              <a:t>)</a:t>
            </a:r>
            <a:endParaRPr lang="en-US" sz="2800"/>
          </a:p>
          <a:p>
            <a:pPr eaLnBrk="1" hangingPunct="1">
              <a:buFontTx/>
              <a:buNone/>
            </a:pP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	 f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= min(f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a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,f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-1] + 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t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2,j-1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)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  <a:p>
            <a:pPr eaLnBrk="1" hangingPunct="1"/>
            <a:endParaRPr lang="en-US" sz="320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endParaRPr lang="en-US" sz="320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endParaRPr lang="en-US" sz="320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endParaRPr lang="en-US" sz="320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 sz="3200">
                <a:ea typeface="ＭＳ Ｐゴシック" pitchFamily="-106" charset="-128"/>
                <a:cs typeface="ＭＳ Ｐゴシック" pitchFamily="-106" charset="-128"/>
              </a:rPr>
              <a:t>Solving top-down would result in exponential running time</a:t>
            </a:r>
          </a:p>
        </p:txBody>
      </p:sp>
      <p:graphicFrame>
        <p:nvGraphicFramePr>
          <p:cNvPr id="548868" name="Group 4"/>
          <p:cNvGraphicFramePr>
            <a:graphicFrameLocks noGrp="1"/>
          </p:cNvGraphicFramePr>
          <p:nvPr/>
        </p:nvGraphicFramePr>
        <p:xfrm>
          <a:off x="2219325" y="2989263"/>
          <a:ext cx="4972050" cy="1169988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089" name="Text Box 24"/>
          <p:cNvSpPr txBox="1">
            <a:spLocks noChangeArrowheads="1"/>
          </p:cNvSpPr>
          <p:nvPr/>
        </p:nvSpPr>
        <p:spPr bwMode="auto">
          <a:xfrm>
            <a:off x="1306513" y="3021013"/>
            <a:ext cx="782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f</a:t>
            </a:r>
            <a:r>
              <a:rPr lang="en-US" sz="2400" baseline="-25000">
                <a:latin typeface="Comic Sans MS" pitchFamily="-106" charset="0"/>
              </a:rPr>
              <a:t>1</a:t>
            </a:r>
            <a:r>
              <a:rPr lang="en-US" sz="2400">
                <a:latin typeface="Comic Sans MS" pitchFamily="-106" charset="0"/>
              </a:rPr>
              <a:t>[j]</a:t>
            </a:r>
          </a:p>
        </p:txBody>
      </p:sp>
      <p:sp>
        <p:nvSpPr>
          <p:cNvPr id="88090" name="Text Box 25"/>
          <p:cNvSpPr txBox="1">
            <a:spLocks noChangeArrowheads="1"/>
          </p:cNvSpPr>
          <p:nvPr/>
        </p:nvSpPr>
        <p:spPr bwMode="auto">
          <a:xfrm>
            <a:off x="1306513" y="3622675"/>
            <a:ext cx="814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f</a:t>
            </a:r>
            <a:r>
              <a:rPr lang="en-US" sz="2400" baseline="-25000">
                <a:latin typeface="Comic Sans MS" pitchFamily="-106" charset="0"/>
              </a:rPr>
              <a:t>2</a:t>
            </a:r>
            <a:r>
              <a:rPr lang="en-US" sz="2400">
                <a:latin typeface="Comic Sans MS" pitchFamily="-106" charset="0"/>
              </a:rPr>
              <a:t>[j]</a:t>
            </a:r>
          </a:p>
        </p:txBody>
      </p:sp>
      <p:sp>
        <p:nvSpPr>
          <p:cNvPr id="88091" name="Text Box 26"/>
          <p:cNvSpPr txBox="1">
            <a:spLocks noChangeArrowheads="1"/>
          </p:cNvSpPr>
          <p:nvPr/>
        </p:nvSpPr>
        <p:spPr bwMode="auto">
          <a:xfrm>
            <a:off x="2633663" y="2638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8092" name="Text Box 27"/>
          <p:cNvSpPr txBox="1">
            <a:spLocks noChangeArrowheads="1"/>
          </p:cNvSpPr>
          <p:nvPr/>
        </p:nvSpPr>
        <p:spPr bwMode="auto">
          <a:xfrm>
            <a:off x="3584575" y="2638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8093" name="Text Box 28"/>
          <p:cNvSpPr txBox="1">
            <a:spLocks noChangeArrowheads="1"/>
          </p:cNvSpPr>
          <p:nvPr/>
        </p:nvSpPr>
        <p:spPr bwMode="auto">
          <a:xfrm>
            <a:off x="4552950" y="2638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88094" name="Text Box 29"/>
          <p:cNvSpPr txBox="1">
            <a:spLocks noChangeArrowheads="1"/>
          </p:cNvSpPr>
          <p:nvPr/>
        </p:nvSpPr>
        <p:spPr bwMode="auto">
          <a:xfrm>
            <a:off x="5556250" y="2638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95" name="Text Box 30"/>
          <p:cNvSpPr txBox="1">
            <a:spLocks noChangeArrowheads="1"/>
          </p:cNvSpPr>
          <p:nvPr/>
        </p:nvSpPr>
        <p:spPr bwMode="auto">
          <a:xfrm>
            <a:off x="6524625" y="26384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88096" name="Text Box 31"/>
          <p:cNvSpPr txBox="1">
            <a:spLocks noChangeArrowheads="1"/>
          </p:cNvSpPr>
          <p:nvPr/>
        </p:nvSpPr>
        <p:spPr bwMode="auto">
          <a:xfrm>
            <a:off x="6354763" y="3113088"/>
            <a:ext cx="611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(5)</a:t>
            </a:r>
          </a:p>
        </p:txBody>
      </p:sp>
      <p:sp>
        <p:nvSpPr>
          <p:cNvPr id="88097" name="Text Box 32"/>
          <p:cNvSpPr txBox="1">
            <a:spLocks noChangeArrowheads="1"/>
          </p:cNvSpPr>
          <p:nvPr/>
        </p:nvSpPr>
        <p:spPr bwMode="auto">
          <a:xfrm>
            <a:off x="6354763" y="3700463"/>
            <a:ext cx="611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2</a:t>
            </a:r>
            <a:r>
              <a:rPr lang="en-US"/>
              <a:t>(5)</a:t>
            </a:r>
          </a:p>
        </p:txBody>
      </p:sp>
      <p:sp>
        <p:nvSpPr>
          <p:cNvPr id="88098" name="Text Box 33"/>
          <p:cNvSpPr txBox="1">
            <a:spLocks noChangeArrowheads="1"/>
          </p:cNvSpPr>
          <p:nvPr/>
        </p:nvSpPr>
        <p:spPr bwMode="auto">
          <a:xfrm>
            <a:off x="5432425" y="3113088"/>
            <a:ext cx="611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(4)</a:t>
            </a:r>
          </a:p>
        </p:txBody>
      </p:sp>
      <p:sp>
        <p:nvSpPr>
          <p:cNvPr id="88099" name="Text Box 34"/>
          <p:cNvSpPr txBox="1">
            <a:spLocks noChangeArrowheads="1"/>
          </p:cNvSpPr>
          <p:nvPr/>
        </p:nvSpPr>
        <p:spPr bwMode="auto">
          <a:xfrm>
            <a:off x="5432425" y="3700463"/>
            <a:ext cx="611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2</a:t>
            </a:r>
            <a:r>
              <a:rPr lang="en-US"/>
              <a:t>(4)</a:t>
            </a:r>
          </a:p>
        </p:txBody>
      </p:sp>
      <p:sp>
        <p:nvSpPr>
          <p:cNvPr id="88100" name="Text Box 35"/>
          <p:cNvSpPr txBox="1">
            <a:spLocks noChangeArrowheads="1"/>
          </p:cNvSpPr>
          <p:nvPr/>
        </p:nvSpPr>
        <p:spPr bwMode="auto">
          <a:xfrm>
            <a:off x="4437063" y="3113088"/>
            <a:ext cx="611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(3)</a:t>
            </a:r>
          </a:p>
        </p:txBody>
      </p:sp>
      <p:sp>
        <p:nvSpPr>
          <p:cNvPr id="88101" name="Text Box 36"/>
          <p:cNvSpPr txBox="1">
            <a:spLocks noChangeArrowheads="1"/>
          </p:cNvSpPr>
          <p:nvPr/>
        </p:nvSpPr>
        <p:spPr bwMode="auto">
          <a:xfrm>
            <a:off x="4437063" y="3700463"/>
            <a:ext cx="611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2</a:t>
            </a:r>
            <a:r>
              <a:rPr lang="en-US"/>
              <a:t>(3)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5978525" y="3335338"/>
            <a:ext cx="425450" cy="576262"/>
            <a:chOff x="3766" y="2101"/>
            <a:chExt cx="268" cy="363"/>
          </a:xfrm>
        </p:grpSpPr>
        <p:sp>
          <p:nvSpPr>
            <p:cNvPr id="88116" name="Line 38"/>
            <p:cNvSpPr>
              <a:spLocks noChangeShapeType="1"/>
            </p:cNvSpPr>
            <p:nvPr/>
          </p:nvSpPr>
          <p:spPr bwMode="auto">
            <a:xfrm flipH="1">
              <a:off x="3766" y="2101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17" name="Line 39"/>
            <p:cNvSpPr>
              <a:spLocks noChangeShapeType="1"/>
            </p:cNvSpPr>
            <p:nvPr/>
          </p:nvSpPr>
          <p:spPr bwMode="auto">
            <a:xfrm flipH="1">
              <a:off x="3785" y="2101"/>
              <a:ext cx="215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18" name="Line 40"/>
            <p:cNvSpPr>
              <a:spLocks noChangeShapeType="1"/>
            </p:cNvSpPr>
            <p:nvPr/>
          </p:nvSpPr>
          <p:spPr bwMode="auto">
            <a:xfrm flipH="1" flipV="1">
              <a:off x="3798" y="2133"/>
              <a:ext cx="22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19" name="Line 41"/>
            <p:cNvSpPr>
              <a:spLocks noChangeShapeType="1"/>
            </p:cNvSpPr>
            <p:nvPr/>
          </p:nvSpPr>
          <p:spPr bwMode="auto">
            <a:xfrm flipH="1">
              <a:off x="3793" y="2464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8906" name="AutoShape 42"/>
          <p:cNvSpPr>
            <a:spLocks noChangeArrowheads="1"/>
          </p:cNvSpPr>
          <p:nvPr/>
        </p:nvSpPr>
        <p:spPr bwMode="auto">
          <a:xfrm>
            <a:off x="5295900" y="2914650"/>
            <a:ext cx="831850" cy="1397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8907" name="Text Box 43"/>
          <p:cNvSpPr txBox="1">
            <a:spLocks noChangeArrowheads="1"/>
          </p:cNvSpPr>
          <p:nvPr/>
        </p:nvSpPr>
        <p:spPr bwMode="auto">
          <a:xfrm>
            <a:off x="5254625" y="43434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 times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984750" y="3348038"/>
            <a:ext cx="425450" cy="576262"/>
            <a:chOff x="3140" y="2109"/>
            <a:chExt cx="268" cy="363"/>
          </a:xfrm>
        </p:grpSpPr>
        <p:sp>
          <p:nvSpPr>
            <p:cNvPr id="88112" name="Line 45"/>
            <p:cNvSpPr>
              <a:spLocks noChangeShapeType="1"/>
            </p:cNvSpPr>
            <p:nvPr/>
          </p:nvSpPr>
          <p:spPr bwMode="auto">
            <a:xfrm flipH="1">
              <a:off x="3140" y="2109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13" name="Line 46"/>
            <p:cNvSpPr>
              <a:spLocks noChangeShapeType="1"/>
            </p:cNvSpPr>
            <p:nvPr/>
          </p:nvSpPr>
          <p:spPr bwMode="auto">
            <a:xfrm flipH="1">
              <a:off x="3159" y="2109"/>
              <a:ext cx="215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14" name="Line 47"/>
            <p:cNvSpPr>
              <a:spLocks noChangeShapeType="1"/>
            </p:cNvSpPr>
            <p:nvPr/>
          </p:nvSpPr>
          <p:spPr bwMode="auto">
            <a:xfrm flipH="1" flipV="1">
              <a:off x="3172" y="2141"/>
              <a:ext cx="22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15" name="Line 48"/>
            <p:cNvSpPr>
              <a:spLocks noChangeShapeType="1"/>
            </p:cNvSpPr>
            <p:nvPr/>
          </p:nvSpPr>
          <p:spPr bwMode="auto">
            <a:xfrm flipH="1">
              <a:off x="3167" y="2472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8913" name="AutoShape 49"/>
          <p:cNvSpPr>
            <a:spLocks noChangeArrowheads="1"/>
          </p:cNvSpPr>
          <p:nvPr/>
        </p:nvSpPr>
        <p:spPr bwMode="auto">
          <a:xfrm>
            <a:off x="4302125" y="2927350"/>
            <a:ext cx="831850" cy="1397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8914" name="Text Box 50"/>
          <p:cNvSpPr txBox="1">
            <a:spLocks noChangeArrowheads="1"/>
          </p:cNvSpPr>
          <p:nvPr/>
        </p:nvSpPr>
        <p:spPr bwMode="auto">
          <a:xfrm>
            <a:off x="4260850" y="4356100"/>
            <a:ext cx="920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 times</a:t>
            </a:r>
          </a:p>
        </p:txBody>
      </p:sp>
      <p:sp>
        <p:nvSpPr>
          <p:cNvPr id="88108" name="Text Box 51"/>
          <p:cNvSpPr txBox="1">
            <a:spLocks noChangeArrowheads="1"/>
          </p:cNvSpPr>
          <p:nvPr/>
        </p:nvSpPr>
        <p:spPr bwMode="auto">
          <a:xfrm>
            <a:off x="3413125" y="3113088"/>
            <a:ext cx="611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(2)</a:t>
            </a:r>
          </a:p>
        </p:txBody>
      </p:sp>
      <p:sp>
        <p:nvSpPr>
          <p:cNvPr id="88109" name="Text Box 52"/>
          <p:cNvSpPr txBox="1">
            <a:spLocks noChangeArrowheads="1"/>
          </p:cNvSpPr>
          <p:nvPr/>
        </p:nvSpPr>
        <p:spPr bwMode="auto">
          <a:xfrm>
            <a:off x="3413125" y="3700463"/>
            <a:ext cx="611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2</a:t>
            </a:r>
            <a:r>
              <a:rPr lang="en-US"/>
              <a:t>(2)</a:t>
            </a:r>
          </a:p>
        </p:txBody>
      </p:sp>
      <p:sp>
        <p:nvSpPr>
          <p:cNvPr id="88110" name="Text Box 53"/>
          <p:cNvSpPr txBox="1">
            <a:spLocks noChangeArrowheads="1"/>
          </p:cNvSpPr>
          <p:nvPr/>
        </p:nvSpPr>
        <p:spPr bwMode="auto">
          <a:xfrm>
            <a:off x="2447925" y="3113088"/>
            <a:ext cx="611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1</a:t>
            </a:r>
            <a:r>
              <a:rPr lang="en-US"/>
              <a:t>(1)</a:t>
            </a:r>
          </a:p>
        </p:txBody>
      </p:sp>
      <p:sp>
        <p:nvSpPr>
          <p:cNvPr id="88111" name="Text Box 54"/>
          <p:cNvSpPr txBox="1">
            <a:spLocks noChangeArrowheads="1"/>
          </p:cNvSpPr>
          <p:nvPr/>
        </p:nvSpPr>
        <p:spPr bwMode="auto">
          <a:xfrm>
            <a:off x="2447925" y="3700463"/>
            <a:ext cx="611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2</a:t>
            </a:r>
            <a:r>
              <a:rPr lang="en-US"/>
              <a:t>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2BA43-2C16-2343-8420-30896DAC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2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06" grpId="0" animBg="1"/>
      <p:bldP spid="548907" grpId="0"/>
      <p:bldP spid="548913" grpId="0" animBg="1"/>
      <p:bldP spid="5489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3. Computing the Optimal Va</a:t>
            </a:r>
            <a:r>
              <a:rPr lang="en-US" dirty="0"/>
              <a:t>lue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48700" cy="5513387"/>
          </a:xfrm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For 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 </a:t>
            </a:r>
            <a:r>
              <a:rPr lang="en-US" sz="2400">
                <a:latin typeface="Comic Sans MS" pitchFamily="-106" charset="0"/>
                <a:ea typeface="Arial" pitchFamily="-106" charset="0"/>
                <a:cs typeface="Arial" pitchFamily="-106" charset="0"/>
              </a:rPr>
              <a:t>≥ 2</a:t>
            </a:r>
            <a:r>
              <a:rPr lang="en-US" sz="2400">
                <a:ea typeface="Arial" pitchFamily="-106" charset="0"/>
                <a:cs typeface="Arial" pitchFamily="-106" charset="0"/>
              </a:rPr>
              <a:t>, e</a:t>
            </a: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ach value 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</a:t>
            </a: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 depends only on the values of 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– 1]</a:t>
            </a: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 and 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</a:t>
            </a:r>
          </a:p>
          <a:p>
            <a:pPr eaLnBrk="1" hangingPunct="1"/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Compute the values of 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4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</a:t>
            </a:r>
            <a:endParaRPr lang="en-US" sz="2400">
              <a:ea typeface="ＭＳ Ｐゴシック" pitchFamily="-106" charset="-128"/>
              <a:cs typeface="ＭＳ Ｐゴシック" pitchFamily="-106" charset="-128"/>
            </a:endParaRPr>
          </a:p>
          <a:p>
            <a:pPr lvl="1" eaLnBrk="1" hangingPunct="1"/>
            <a:r>
              <a:rPr lang="en-US" sz="2000">
                <a:solidFill>
                  <a:srgbClr val="DD0111"/>
                </a:solidFill>
              </a:rPr>
              <a:t>in increasing order of j</a:t>
            </a:r>
          </a:p>
          <a:p>
            <a:pPr eaLnBrk="1" hangingPunct="1"/>
            <a:endParaRPr lang="en-US" sz="200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endParaRPr lang="en-US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endParaRPr lang="en-US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endParaRPr lang="en-US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endParaRPr lang="en-US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Bottom-up approach</a:t>
            </a:r>
          </a:p>
          <a:p>
            <a:pPr lvl="1" eaLnBrk="1" hangingPunct="1"/>
            <a:r>
              <a:rPr lang="en-US" sz="2000"/>
              <a:t>First find optimal solutions to subproblems</a:t>
            </a:r>
          </a:p>
          <a:p>
            <a:pPr lvl="1" eaLnBrk="1" hangingPunct="1"/>
            <a:r>
              <a:rPr lang="en-US" sz="2000"/>
              <a:t>Find an optimal solution to the problem from the subproblems</a:t>
            </a:r>
          </a:p>
        </p:txBody>
      </p:sp>
      <p:graphicFrame>
        <p:nvGraphicFramePr>
          <p:cNvPr id="549892" name="Group 4"/>
          <p:cNvGraphicFramePr>
            <a:graphicFrameLocks noGrp="1"/>
          </p:cNvGraphicFramePr>
          <p:nvPr/>
        </p:nvGraphicFramePr>
        <p:xfrm>
          <a:off x="2128838" y="3783013"/>
          <a:ext cx="4972050" cy="1169988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137" name="Text Box 24"/>
          <p:cNvSpPr txBox="1">
            <a:spLocks noChangeArrowheads="1"/>
          </p:cNvSpPr>
          <p:nvPr/>
        </p:nvSpPr>
        <p:spPr bwMode="auto">
          <a:xfrm>
            <a:off x="1216025" y="3814763"/>
            <a:ext cx="782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f</a:t>
            </a:r>
            <a:r>
              <a:rPr lang="en-US" sz="2400" baseline="-25000">
                <a:latin typeface="Comic Sans MS" pitchFamily="-106" charset="0"/>
              </a:rPr>
              <a:t>1</a:t>
            </a:r>
            <a:r>
              <a:rPr lang="en-US" sz="2400">
                <a:latin typeface="Comic Sans MS" pitchFamily="-106" charset="0"/>
              </a:rPr>
              <a:t>[j]</a:t>
            </a:r>
          </a:p>
        </p:txBody>
      </p:sp>
      <p:sp>
        <p:nvSpPr>
          <p:cNvPr id="90138" name="Text Box 25"/>
          <p:cNvSpPr txBox="1">
            <a:spLocks noChangeArrowheads="1"/>
          </p:cNvSpPr>
          <p:nvPr/>
        </p:nvSpPr>
        <p:spPr bwMode="auto">
          <a:xfrm>
            <a:off x="1216025" y="4416425"/>
            <a:ext cx="81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f</a:t>
            </a:r>
            <a:r>
              <a:rPr lang="en-US" sz="2400" baseline="-25000">
                <a:latin typeface="Comic Sans MS" pitchFamily="-106" charset="0"/>
              </a:rPr>
              <a:t>2</a:t>
            </a:r>
            <a:r>
              <a:rPr lang="en-US" sz="2400">
                <a:latin typeface="Comic Sans MS" pitchFamily="-106" charset="0"/>
              </a:rPr>
              <a:t>[j]</a:t>
            </a:r>
          </a:p>
        </p:txBody>
      </p:sp>
      <p:sp>
        <p:nvSpPr>
          <p:cNvPr id="90139" name="Text Box 26"/>
          <p:cNvSpPr txBox="1">
            <a:spLocks noChangeArrowheads="1"/>
          </p:cNvSpPr>
          <p:nvPr/>
        </p:nvSpPr>
        <p:spPr bwMode="auto">
          <a:xfrm>
            <a:off x="2543175" y="3432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0140" name="Text Box 27"/>
          <p:cNvSpPr txBox="1">
            <a:spLocks noChangeArrowheads="1"/>
          </p:cNvSpPr>
          <p:nvPr/>
        </p:nvSpPr>
        <p:spPr bwMode="auto">
          <a:xfrm>
            <a:off x="3494088" y="3432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0141" name="Text Box 28"/>
          <p:cNvSpPr txBox="1">
            <a:spLocks noChangeArrowheads="1"/>
          </p:cNvSpPr>
          <p:nvPr/>
        </p:nvSpPr>
        <p:spPr bwMode="auto">
          <a:xfrm>
            <a:off x="4462463" y="3432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90142" name="Text Box 29"/>
          <p:cNvSpPr txBox="1">
            <a:spLocks noChangeArrowheads="1"/>
          </p:cNvSpPr>
          <p:nvPr/>
        </p:nvSpPr>
        <p:spPr bwMode="auto">
          <a:xfrm>
            <a:off x="5465763" y="3432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90143" name="Text Box 30"/>
          <p:cNvSpPr txBox="1">
            <a:spLocks noChangeArrowheads="1"/>
          </p:cNvSpPr>
          <p:nvPr/>
        </p:nvSpPr>
        <p:spPr bwMode="auto">
          <a:xfrm>
            <a:off x="6434138" y="3432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098675" y="2690813"/>
            <a:ext cx="4976813" cy="523875"/>
            <a:chOff x="2012" y="2200"/>
            <a:chExt cx="3135" cy="330"/>
          </a:xfrm>
        </p:grpSpPr>
        <p:sp>
          <p:nvSpPr>
            <p:cNvPr id="90145" name="Line 32"/>
            <p:cNvSpPr>
              <a:spLocks noChangeShapeType="1"/>
            </p:cNvSpPr>
            <p:nvPr/>
          </p:nvSpPr>
          <p:spPr bwMode="auto">
            <a:xfrm>
              <a:off x="2012" y="2530"/>
              <a:ext cx="3135" cy="0"/>
            </a:xfrm>
            <a:prstGeom prst="lin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46" name="Text Box 33"/>
            <p:cNvSpPr txBox="1">
              <a:spLocks noChangeArrowheads="1"/>
            </p:cNvSpPr>
            <p:nvPr/>
          </p:nvSpPr>
          <p:spPr bwMode="auto">
            <a:xfrm>
              <a:off x="3044" y="2200"/>
              <a:ext cx="12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latin typeface="Century Gothic"/>
                  <a:cs typeface="Century Gothic"/>
                </a:rPr>
                <a:t>increasing</a:t>
              </a:r>
              <a:r>
                <a:rPr lang="en-US" sz="2400" dirty="0"/>
                <a:t> </a:t>
              </a:r>
              <a:r>
                <a:rPr lang="en-US" sz="2400" dirty="0">
                  <a:latin typeface="Comic Sans MS" pitchFamily="-106" charset="0"/>
                </a:rPr>
                <a:t>j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400AD-0D26-E74C-8895-8AA7B161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6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735452" cy="9064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4. Construct the Optimal Solution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98550"/>
            <a:ext cx="8229600" cy="298608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We need the information about which line has been used at each station: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000">
                <a:latin typeface="Comic Sans MS" pitchFamily="-106" charset="0"/>
              </a:rPr>
              <a:t>l</a:t>
            </a:r>
            <a:r>
              <a:rPr lang="en-US" sz="2000" baseline="-25000">
                <a:latin typeface="Comic Sans MS" pitchFamily="-106" charset="0"/>
              </a:rPr>
              <a:t>i</a:t>
            </a:r>
            <a:r>
              <a:rPr lang="en-US" sz="2000">
                <a:latin typeface="Comic Sans MS" pitchFamily="-106" charset="0"/>
              </a:rPr>
              <a:t>[j]</a:t>
            </a:r>
            <a:r>
              <a:rPr lang="en-US" sz="2000"/>
              <a:t> – the line number </a:t>
            </a:r>
            <a:r>
              <a:rPr lang="en-US" sz="2000">
                <a:latin typeface="Comic Sans MS" pitchFamily="-106" charset="0"/>
              </a:rPr>
              <a:t>(1, 2)</a:t>
            </a:r>
            <a:r>
              <a:rPr lang="en-US" sz="2000"/>
              <a:t> whose station (</a:t>
            </a:r>
            <a:r>
              <a:rPr lang="en-US" sz="2000">
                <a:latin typeface="Comic Sans MS" pitchFamily="-106" charset="0"/>
              </a:rPr>
              <a:t>j - 1</a:t>
            </a:r>
            <a:r>
              <a:rPr lang="en-US" sz="2000"/>
              <a:t>) has been used to get in fastest time through </a:t>
            </a:r>
            <a:r>
              <a:rPr lang="en-US" sz="2000">
                <a:latin typeface="Comic Sans MS" pitchFamily="-106" charset="0"/>
              </a:rPr>
              <a:t>S</a:t>
            </a:r>
            <a:r>
              <a:rPr lang="en-US" sz="2000" baseline="-25000">
                <a:latin typeface="Comic Sans MS" pitchFamily="-106" charset="0"/>
              </a:rPr>
              <a:t>i,j</a:t>
            </a:r>
            <a:r>
              <a:rPr lang="en-US" sz="2000">
                <a:latin typeface="Comic Sans MS" pitchFamily="-106" charset="0"/>
              </a:rPr>
              <a:t>, j = 2, 3, …, n</a:t>
            </a:r>
            <a:endParaRPr lang="en-US" sz="2000" baseline="-25000"/>
          </a:p>
          <a:p>
            <a:pPr lvl="1" eaLnBrk="1" hangingPunct="1">
              <a:lnSpc>
                <a:spcPct val="140000"/>
              </a:lnSpc>
            </a:pPr>
            <a:r>
              <a:rPr lang="en-US" sz="2000">
                <a:latin typeface="Comic Sans MS" pitchFamily="-106" charset="0"/>
              </a:rPr>
              <a:t>l*</a:t>
            </a:r>
            <a:r>
              <a:rPr lang="en-US" sz="2000"/>
              <a:t> – the line number </a:t>
            </a:r>
            <a:r>
              <a:rPr lang="en-US" sz="2000">
                <a:latin typeface="Comic Sans MS" pitchFamily="-106" charset="0"/>
              </a:rPr>
              <a:t>(1, 2)</a:t>
            </a:r>
            <a:r>
              <a:rPr lang="en-US" sz="2000"/>
              <a:t> whose station </a:t>
            </a:r>
            <a:r>
              <a:rPr lang="en-US" sz="2000">
                <a:latin typeface="Comic Sans MS" pitchFamily="-106" charset="0"/>
              </a:rPr>
              <a:t>n</a:t>
            </a:r>
            <a:r>
              <a:rPr lang="en-US" sz="2000"/>
              <a:t> has been used to get in fastest time through the exit point</a:t>
            </a:r>
            <a:endParaRPr lang="en-US" sz="2000">
              <a:latin typeface="Comic Sans MS" pitchFamily="-106" charset="0"/>
            </a:endParaRPr>
          </a:p>
        </p:txBody>
      </p:sp>
      <p:graphicFrame>
        <p:nvGraphicFramePr>
          <p:cNvPr id="550916" name="Group 4"/>
          <p:cNvGraphicFramePr>
            <a:graphicFrameLocks noGrp="1"/>
          </p:cNvGraphicFramePr>
          <p:nvPr/>
        </p:nvGraphicFramePr>
        <p:xfrm>
          <a:off x="2281238" y="5021263"/>
          <a:ext cx="3978275" cy="1176338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0933" name="Text Box 21"/>
          <p:cNvSpPr txBox="1">
            <a:spLocks noChangeArrowheads="1"/>
          </p:cNvSpPr>
          <p:nvPr/>
        </p:nvSpPr>
        <p:spPr bwMode="auto">
          <a:xfrm>
            <a:off x="1368425" y="5059363"/>
            <a:ext cx="71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l</a:t>
            </a:r>
            <a:r>
              <a:rPr lang="en-US" sz="2400" baseline="-25000">
                <a:latin typeface="Comic Sans MS" pitchFamily="-106" charset="0"/>
              </a:rPr>
              <a:t>1</a:t>
            </a:r>
            <a:r>
              <a:rPr lang="en-US" sz="2400">
                <a:latin typeface="Comic Sans MS" pitchFamily="-106" charset="0"/>
              </a:rPr>
              <a:t>[j]</a:t>
            </a:r>
          </a:p>
        </p:txBody>
      </p:sp>
      <p:sp>
        <p:nvSpPr>
          <p:cNvPr id="550934" name="Text Box 22"/>
          <p:cNvSpPr txBox="1">
            <a:spLocks noChangeArrowheads="1"/>
          </p:cNvSpPr>
          <p:nvPr/>
        </p:nvSpPr>
        <p:spPr bwMode="auto">
          <a:xfrm>
            <a:off x="1368425" y="5661025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l</a:t>
            </a:r>
            <a:r>
              <a:rPr lang="en-US" sz="2400" baseline="-25000">
                <a:latin typeface="Comic Sans MS" pitchFamily="-106" charset="0"/>
              </a:rPr>
              <a:t>2</a:t>
            </a:r>
            <a:r>
              <a:rPr lang="en-US" sz="2400">
                <a:latin typeface="Comic Sans MS" pitchFamily="-106" charset="0"/>
              </a:rPr>
              <a:t>[j]</a:t>
            </a:r>
          </a:p>
        </p:txBody>
      </p:sp>
      <p:sp>
        <p:nvSpPr>
          <p:cNvPr id="550935" name="Text Box 23"/>
          <p:cNvSpPr txBox="1">
            <a:spLocks noChangeArrowheads="1"/>
          </p:cNvSpPr>
          <p:nvPr/>
        </p:nvSpPr>
        <p:spPr bwMode="auto">
          <a:xfrm>
            <a:off x="2578100" y="4603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50936" name="Text Box 24"/>
          <p:cNvSpPr txBox="1">
            <a:spLocks noChangeArrowheads="1"/>
          </p:cNvSpPr>
          <p:nvPr/>
        </p:nvSpPr>
        <p:spPr bwMode="auto">
          <a:xfrm>
            <a:off x="3546475" y="4603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50937" name="Text Box 25"/>
          <p:cNvSpPr txBox="1">
            <a:spLocks noChangeArrowheads="1"/>
          </p:cNvSpPr>
          <p:nvPr/>
        </p:nvSpPr>
        <p:spPr bwMode="auto">
          <a:xfrm>
            <a:off x="4549775" y="4603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550938" name="Text Box 26"/>
          <p:cNvSpPr txBox="1">
            <a:spLocks noChangeArrowheads="1"/>
          </p:cNvSpPr>
          <p:nvPr/>
        </p:nvSpPr>
        <p:spPr bwMode="auto">
          <a:xfrm>
            <a:off x="5518150" y="4603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332038" y="4000500"/>
            <a:ext cx="3946525" cy="533400"/>
            <a:chOff x="1469" y="2520"/>
            <a:chExt cx="2486" cy="336"/>
          </a:xfrm>
        </p:grpSpPr>
        <p:sp>
          <p:nvSpPr>
            <p:cNvPr id="92189" name="Line 28"/>
            <p:cNvSpPr>
              <a:spLocks noChangeShapeType="1"/>
            </p:cNvSpPr>
            <p:nvPr/>
          </p:nvSpPr>
          <p:spPr bwMode="auto">
            <a:xfrm>
              <a:off x="1469" y="2856"/>
              <a:ext cx="2486" cy="0"/>
            </a:xfrm>
            <a:prstGeom prst="lin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90" name="Text Box 29"/>
            <p:cNvSpPr txBox="1">
              <a:spLocks noChangeArrowheads="1"/>
            </p:cNvSpPr>
            <p:nvPr/>
          </p:nvSpPr>
          <p:spPr bwMode="auto">
            <a:xfrm>
              <a:off x="2241" y="2520"/>
              <a:ext cx="12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latin typeface="Century Gothic"/>
                  <a:cs typeface="Century Gothic"/>
                </a:rPr>
                <a:t>increasing</a:t>
              </a:r>
              <a:r>
                <a:rPr lang="en-US" sz="2400" dirty="0"/>
                <a:t> </a:t>
              </a:r>
              <a:r>
                <a:rPr lang="en-US" sz="2400" dirty="0">
                  <a:latin typeface="Comic Sans MS" pitchFamily="-106" charset="0"/>
                </a:rPr>
                <a:t>j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A8DF5-8ED6-CA49-B190-8CB41ACA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7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33" grpId="0"/>
      <p:bldP spid="550934" grpId="0"/>
      <p:bldP spid="550935" grpId="0"/>
      <p:bldP spid="550936" grpId="0"/>
      <p:bldP spid="550937" grpId="0"/>
      <p:bldP spid="5509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FASTEST-WAY(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a, t, e, x, n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44575"/>
            <a:ext cx="8247062" cy="5676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[1] ← e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1,1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[1] ← e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2,1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for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 ← 2</a:t>
            </a:r>
            <a:r>
              <a:rPr lang="en-US" sz="200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to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n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     do if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1,j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≤ 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t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 j-1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 j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              then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← 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 j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                  l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← 1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              else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← 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t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 j-1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 j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                  l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← 2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           if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 j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≤ 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t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 j-1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 j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              then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← 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 j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                  l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← 2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              else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← f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 - 1] + t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1, j-1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a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2, j</a:t>
            </a:r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                  l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 ← 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65463" y="1181100"/>
            <a:ext cx="4054475" cy="788988"/>
            <a:chOff x="1931" y="744"/>
            <a:chExt cx="2554" cy="497"/>
          </a:xfrm>
        </p:grpSpPr>
        <p:sp>
          <p:nvSpPr>
            <p:cNvPr id="96266" name="AutoShape 5"/>
            <p:cNvSpPr>
              <a:spLocks/>
            </p:cNvSpPr>
            <p:nvPr/>
          </p:nvSpPr>
          <p:spPr bwMode="auto">
            <a:xfrm>
              <a:off x="1931" y="744"/>
              <a:ext cx="56" cy="497"/>
            </a:xfrm>
            <a:prstGeom prst="rightBrace">
              <a:avLst>
                <a:gd name="adj1" fmla="val 739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96267" name="Text Box 6"/>
            <p:cNvSpPr txBox="1">
              <a:spLocks noChangeArrowheads="1"/>
            </p:cNvSpPr>
            <p:nvPr/>
          </p:nvSpPr>
          <p:spPr bwMode="auto">
            <a:xfrm>
              <a:off x="2015" y="898"/>
              <a:ext cx="247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Compute initial values of f</a:t>
              </a:r>
              <a:r>
                <a:rPr lang="en-US" baseline="-25000" dirty="0">
                  <a:latin typeface="Century Gothic" panose="020B0502020202020204" pitchFamily="34" charset="0"/>
                </a:rPr>
                <a:t>1</a:t>
              </a:r>
              <a:r>
                <a:rPr lang="en-US" dirty="0">
                  <a:latin typeface="Century Gothic" panose="020B0502020202020204" pitchFamily="34" charset="0"/>
                </a:rPr>
                <a:t> and f</a:t>
              </a:r>
              <a:r>
                <a:rPr lang="en-US" baseline="-25000" dirty="0">
                  <a:latin typeface="Century Gothic" panose="020B0502020202020204" pitchFamily="34" charset="0"/>
                </a:rPr>
                <a:t>2</a:t>
              </a:r>
              <a:endParaRPr lang="en-US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553991" name="AutoShape 7"/>
          <p:cNvSpPr>
            <a:spLocks/>
          </p:cNvSpPr>
          <p:nvPr/>
        </p:nvSpPr>
        <p:spPr bwMode="auto">
          <a:xfrm>
            <a:off x="5973763" y="2438400"/>
            <a:ext cx="88900" cy="1971675"/>
          </a:xfrm>
          <a:prstGeom prst="rightBrace">
            <a:avLst>
              <a:gd name="adj1" fmla="val 1848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6107113" y="3055938"/>
            <a:ext cx="28296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Compute the values of </a:t>
            </a:r>
          </a:p>
          <a:p>
            <a:r>
              <a:rPr lang="en-US">
                <a:latin typeface="Century Gothic" panose="020B0502020202020204" pitchFamily="34" charset="0"/>
              </a:rPr>
              <a:t>f</a:t>
            </a:r>
            <a:r>
              <a:rPr lang="en-US" baseline="-25000">
                <a:latin typeface="Century Gothic" panose="020B0502020202020204" pitchFamily="34" charset="0"/>
              </a:rPr>
              <a:t>1</a:t>
            </a:r>
            <a:r>
              <a:rPr lang="en-US">
                <a:latin typeface="Century Gothic" panose="020B0502020202020204" pitchFamily="34" charset="0"/>
              </a:rPr>
              <a:t>[j] and l</a:t>
            </a:r>
            <a:r>
              <a:rPr lang="en-US" baseline="-25000">
                <a:latin typeface="Century Gothic" panose="020B0502020202020204" pitchFamily="34" charset="0"/>
              </a:rPr>
              <a:t>1</a:t>
            </a:r>
            <a:r>
              <a:rPr lang="en-US">
                <a:latin typeface="Century Gothic" panose="020B0502020202020204" pitchFamily="34" charset="0"/>
              </a:rPr>
              <a:t>[j]</a:t>
            </a:r>
          </a:p>
        </p:txBody>
      </p:sp>
      <p:sp>
        <p:nvSpPr>
          <p:cNvPr id="553993" name="AutoShape 9"/>
          <p:cNvSpPr>
            <a:spLocks/>
          </p:cNvSpPr>
          <p:nvPr/>
        </p:nvSpPr>
        <p:spPr bwMode="auto">
          <a:xfrm>
            <a:off x="5989638" y="4545013"/>
            <a:ext cx="88900" cy="1971675"/>
          </a:xfrm>
          <a:prstGeom prst="rightBrace">
            <a:avLst>
              <a:gd name="adj1" fmla="val 1848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994" name="Text Box 10"/>
          <p:cNvSpPr txBox="1">
            <a:spLocks noChangeArrowheads="1"/>
          </p:cNvSpPr>
          <p:nvPr/>
        </p:nvSpPr>
        <p:spPr bwMode="auto">
          <a:xfrm>
            <a:off x="6122988" y="5162550"/>
            <a:ext cx="28296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Compute the values of </a:t>
            </a:r>
          </a:p>
          <a:p>
            <a:r>
              <a:rPr lang="en-US">
                <a:latin typeface="Century Gothic" panose="020B0502020202020204" pitchFamily="34" charset="0"/>
              </a:rPr>
              <a:t>f</a:t>
            </a:r>
            <a:r>
              <a:rPr lang="en-US" baseline="-25000">
                <a:latin typeface="Century Gothic" panose="020B0502020202020204" pitchFamily="34" charset="0"/>
              </a:rPr>
              <a:t>2</a:t>
            </a:r>
            <a:r>
              <a:rPr lang="en-US">
                <a:latin typeface="Century Gothic" panose="020B0502020202020204" pitchFamily="34" charset="0"/>
              </a:rPr>
              <a:t>[j] and l</a:t>
            </a:r>
            <a:r>
              <a:rPr lang="en-US" baseline="-25000">
                <a:latin typeface="Century Gothic" panose="020B0502020202020204" pitchFamily="34" charset="0"/>
              </a:rPr>
              <a:t>2</a:t>
            </a:r>
            <a:r>
              <a:rPr lang="en-US">
                <a:latin typeface="Century Gothic" panose="020B0502020202020204" pitchFamily="34" charset="0"/>
              </a:rPr>
              <a:t>[j]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EB6D1-47A8-2F41-A81E-77BD7F45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6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1" grpId="0" animBg="1"/>
      <p:bldP spid="553992" grpId="0"/>
      <p:bldP spid="553993" grpId="0" animBg="1"/>
      <p:bldP spid="55399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434387" cy="9064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FASTEST-WAY(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a, t, e, x, n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) (cont.)</a:t>
            </a:r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377825" y="1162050"/>
            <a:ext cx="8040688" cy="540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4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f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[n] +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 ≤ f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[n] +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2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4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then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f*  = f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[n] +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1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4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           l* = 1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4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else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f*  = f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2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[n] + x</a:t>
            </a:r>
            <a:r>
              <a:rPr lang="en-US" sz="20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2</a:t>
            </a:r>
          </a:p>
          <a:p>
            <a:pPr marL="533400" indent="-533400">
              <a:lnSpc>
                <a:spcPct val="120000"/>
              </a:lnSpc>
              <a:spcBef>
                <a:spcPct val="20000"/>
              </a:spcBef>
              <a:buFontTx/>
              <a:buAutoNum type="arabicPeriod" startAt="14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-106" charset="0"/>
              </a:rPr>
              <a:t>           l* = 2</a:t>
            </a:r>
          </a:p>
        </p:txBody>
      </p:sp>
      <p:sp>
        <p:nvSpPr>
          <p:cNvPr id="98309" name="AutoShape 4"/>
          <p:cNvSpPr>
            <a:spLocks/>
          </p:cNvSpPr>
          <p:nvPr/>
        </p:nvSpPr>
        <p:spPr bwMode="auto">
          <a:xfrm>
            <a:off x="3846513" y="1236663"/>
            <a:ext cx="88900" cy="1971675"/>
          </a:xfrm>
          <a:prstGeom prst="rightBrace">
            <a:avLst>
              <a:gd name="adj1" fmla="val 18482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310" name="Text Box 5"/>
          <p:cNvSpPr txBox="1">
            <a:spLocks noChangeArrowheads="1"/>
          </p:cNvSpPr>
          <p:nvPr/>
        </p:nvSpPr>
        <p:spPr bwMode="auto">
          <a:xfrm>
            <a:off x="3979863" y="1854200"/>
            <a:ext cx="326724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Compute the values of </a:t>
            </a:r>
          </a:p>
          <a:p>
            <a:r>
              <a:rPr lang="en-US" dirty="0">
                <a:latin typeface="Century Gothic" panose="020B0502020202020204" pitchFamily="34" charset="0"/>
              </a:rPr>
              <a:t>the fastest time through the</a:t>
            </a:r>
          </a:p>
          <a:p>
            <a:r>
              <a:rPr lang="en-US" dirty="0">
                <a:latin typeface="Century Gothic" panose="020B0502020202020204" pitchFamily="34" charset="0"/>
              </a:rPr>
              <a:t>entire factory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23E0CF-7E95-8A41-8F81-87AD98FB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371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1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98475" y="136525"/>
            <a:ext cx="8401050" cy="3735388"/>
          </a:xfrm>
          <a:noFill/>
        </p:spPr>
      </p:pic>
      <p:sp>
        <p:nvSpPr>
          <p:cNvPr id="94212" name="Rectangle 3"/>
          <p:cNvSpPr>
            <a:spLocks noGrp="1" noChangeArrowheads="1"/>
          </p:cNvSpPr>
          <p:nvPr>
            <p:ph type="title"/>
          </p:nvPr>
        </p:nvSpPr>
        <p:spPr>
          <a:xfrm>
            <a:off x="107950" y="100013"/>
            <a:ext cx="8462963" cy="906462"/>
          </a:xfrm>
        </p:spPr>
        <p:txBody>
          <a:bodyPr/>
          <a:lstStyle/>
          <a:p>
            <a:pPr algn="l" eaLnBrk="1" hangingPunct="1"/>
            <a:r>
              <a:rPr lang="en-US" sz="3200">
                <a:ea typeface="ＭＳ Ｐゴシック" pitchFamily="-106" charset="-128"/>
                <a:cs typeface="ＭＳ Ｐゴシック" pitchFamily="-106" charset="-128"/>
              </a:rPr>
              <a:t>Example</a:t>
            </a:r>
          </a:p>
        </p:txBody>
      </p:sp>
      <p:graphicFrame>
        <p:nvGraphicFramePr>
          <p:cNvPr id="551940" name="Group 4"/>
          <p:cNvGraphicFramePr>
            <a:graphicFrameLocks noGrp="1"/>
          </p:cNvGraphicFramePr>
          <p:nvPr>
            <p:ph sz="half" idx="2"/>
          </p:nvPr>
        </p:nvGraphicFramePr>
        <p:xfrm>
          <a:off x="2081213" y="5154613"/>
          <a:ext cx="4972050" cy="1171576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233" name="Rectangle 24"/>
          <p:cNvSpPr>
            <a:spLocks noChangeArrowheads="1"/>
          </p:cNvSpPr>
          <p:nvPr/>
        </p:nvSpPr>
        <p:spPr bwMode="auto">
          <a:xfrm>
            <a:off x="376238" y="3843338"/>
            <a:ext cx="8488362" cy="128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</a:rPr>
              <a:t>		      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e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1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 + a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1,1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, 					   if j = 1</a:t>
            </a:r>
            <a:endParaRPr lang="en-US" sz="2400">
              <a:solidFill>
                <a:schemeClr val="accent2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f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1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[j] =  min(f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1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[j - 1] + a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1,j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 ,f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2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[j -1] + </a:t>
            </a:r>
            <a:r>
              <a:rPr lang="en-US" sz="2400">
                <a:solidFill>
                  <a:schemeClr val="accent2"/>
                </a:solidFill>
              </a:rPr>
              <a:t>t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2,j-1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 + a</a:t>
            </a:r>
            <a:r>
              <a:rPr lang="en-US" sz="2400" baseline="-25000">
                <a:solidFill>
                  <a:schemeClr val="accent2"/>
                </a:solidFill>
                <a:latin typeface="Comic Sans MS" pitchFamily="-106" charset="0"/>
              </a:rPr>
              <a:t>1,j</a:t>
            </a:r>
            <a:r>
              <a:rPr lang="en-US" sz="2400">
                <a:solidFill>
                  <a:schemeClr val="accent2"/>
                </a:solidFill>
                <a:latin typeface="Comic Sans MS" pitchFamily="-106" charset="0"/>
              </a:rPr>
              <a:t>)	      if j ≥ 2</a:t>
            </a:r>
          </a:p>
        </p:txBody>
      </p:sp>
      <p:sp>
        <p:nvSpPr>
          <p:cNvPr id="551961" name="Text Box 25"/>
          <p:cNvSpPr txBox="1">
            <a:spLocks noChangeArrowheads="1"/>
          </p:cNvSpPr>
          <p:nvPr/>
        </p:nvSpPr>
        <p:spPr bwMode="auto">
          <a:xfrm>
            <a:off x="7323138" y="5486400"/>
            <a:ext cx="1300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f* = 35</a:t>
            </a:r>
            <a:r>
              <a:rPr lang="en-US" sz="2400" baseline="30000"/>
              <a:t>[1]</a:t>
            </a:r>
            <a:endParaRPr lang="en-US" sz="2400"/>
          </a:p>
        </p:txBody>
      </p:sp>
      <p:sp>
        <p:nvSpPr>
          <p:cNvPr id="94235" name="Text Box 26"/>
          <p:cNvSpPr txBox="1">
            <a:spLocks noChangeArrowheads="1"/>
          </p:cNvSpPr>
          <p:nvPr/>
        </p:nvSpPr>
        <p:spPr bwMode="auto">
          <a:xfrm>
            <a:off x="1168400" y="5187950"/>
            <a:ext cx="782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f</a:t>
            </a:r>
            <a:r>
              <a:rPr lang="en-US" sz="2400" baseline="-25000">
                <a:latin typeface="Comic Sans MS" pitchFamily="-106" charset="0"/>
              </a:rPr>
              <a:t>1</a:t>
            </a:r>
            <a:r>
              <a:rPr lang="en-US" sz="2400">
                <a:latin typeface="Comic Sans MS" pitchFamily="-106" charset="0"/>
              </a:rPr>
              <a:t>[j]</a:t>
            </a:r>
          </a:p>
        </p:txBody>
      </p:sp>
      <p:sp>
        <p:nvSpPr>
          <p:cNvPr id="94236" name="Text Box 27"/>
          <p:cNvSpPr txBox="1">
            <a:spLocks noChangeArrowheads="1"/>
          </p:cNvSpPr>
          <p:nvPr/>
        </p:nvSpPr>
        <p:spPr bwMode="auto">
          <a:xfrm>
            <a:off x="1168400" y="5789613"/>
            <a:ext cx="81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f</a:t>
            </a:r>
            <a:r>
              <a:rPr lang="en-US" sz="2400" baseline="-25000">
                <a:latin typeface="Comic Sans MS" pitchFamily="-106" charset="0"/>
              </a:rPr>
              <a:t>2</a:t>
            </a:r>
            <a:r>
              <a:rPr lang="en-US" sz="2400">
                <a:latin typeface="Comic Sans MS" pitchFamily="-106" charset="0"/>
              </a:rPr>
              <a:t>[j]</a:t>
            </a:r>
          </a:p>
        </p:txBody>
      </p:sp>
      <p:sp>
        <p:nvSpPr>
          <p:cNvPr id="94237" name="Text Box 28"/>
          <p:cNvSpPr txBox="1">
            <a:spLocks noChangeArrowheads="1"/>
          </p:cNvSpPr>
          <p:nvPr/>
        </p:nvSpPr>
        <p:spPr bwMode="auto">
          <a:xfrm>
            <a:off x="2495550" y="48053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4238" name="Text Box 29"/>
          <p:cNvSpPr txBox="1">
            <a:spLocks noChangeArrowheads="1"/>
          </p:cNvSpPr>
          <p:nvPr/>
        </p:nvSpPr>
        <p:spPr bwMode="auto">
          <a:xfrm>
            <a:off x="3446463" y="48053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4239" name="Text Box 30"/>
          <p:cNvSpPr txBox="1">
            <a:spLocks noChangeArrowheads="1"/>
          </p:cNvSpPr>
          <p:nvPr/>
        </p:nvSpPr>
        <p:spPr bwMode="auto">
          <a:xfrm>
            <a:off x="4414838" y="48053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94240" name="Text Box 31"/>
          <p:cNvSpPr txBox="1">
            <a:spLocks noChangeArrowheads="1"/>
          </p:cNvSpPr>
          <p:nvPr/>
        </p:nvSpPr>
        <p:spPr bwMode="auto">
          <a:xfrm>
            <a:off x="5418138" y="48053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94241" name="Text Box 32"/>
          <p:cNvSpPr txBox="1">
            <a:spLocks noChangeArrowheads="1"/>
          </p:cNvSpPr>
          <p:nvPr/>
        </p:nvSpPr>
        <p:spPr bwMode="auto">
          <a:xfrm>
            <a:off x="6386513" y="48053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94242" name="AutoShape 33"/>
          <p:cNvSpPr>
            <a:spLocks/>
          </p:cNvSpPr>
          <p:nvPr/>
        </p:nvSpPr>
        <p:spPr bwMode="auto">
          <a:xfrm>
            <a:off x="1439863" y="3917950"/>
            <a:ext cx="88900" cy="860425"/>
          </a:xfrm>
          <a:prstGeom prst="leftBrace">
            <a:avLst>
              <a:gd name="adj1" fmla="val 806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1970" name="Text Box 34"/>
          <p:cNvSpPr txBox="1">
            <a:spLocks noChangeArrowheads="1"/>
          </p:cNvSpPr>
          <p:nvPr/>
        </p:nvSpPr>
        <p:spPr bwMode="auto">
          <a:xfrm>
            <a:off x="2284413" y="5213350"/>
            <a:ext cx="582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9</a:t>
            </a:r>
            <a:endParaRPr lang="en-US" sz="2000"/>
          </a:p>
        </p:txBody>
      </p:sp>
      <p:sp>
        <p:nvSpPr>
          <p:cNvPr id="551971" name="Text Box 35"/>
          <p:cNvSpPr txBox="1">
            <a:spLocks noChangeArrowheads="1"/>
          </p:cNvSpPr>
          <p:nvPr/>
        </p:nvSpPr>
        <p:spPr bwMode="auto">
          <a:xfrm>
            <a:off x="2286000" y="5795963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12</a:t>
            </a:r>
          </a:p>
        </p:txBody>
      </p:sp>
      <p:sp>
        <p:nvSpPr>
          <p:cNvPr id="551972" name="Text Box 36"/>
          <p:cNvSpPr txBox="1">
            <a:spLocks noChangeArrowheads="1"/>
          </p:cNvSpPr>
          <p:nvPr/>
        </p:nvSpPr>
        <p:spPr bwMode="auto">
          <a:xfrm>
            <a:off x="3173413" y="5795963"/>
            <a:ext cx="858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16</a:t>
            </a:r>
            <a:r>
              <a:rPr lang="en-US" sz="2400" baseline="30000"/>
              <a:t>[1]</a:t>
            </a:r>
          </a:p>
        </p:txBody>
      </p:sp>
      <p:sp>
        <p:nvSpPr>
          <p:cNvPr id="551973" name="Text Box 37"/>
          <p:cNvSpPr txBox="1">
            <a:spLocks noChangeArrowheads="1"/>
          </p:cNvSpPr>
          <p:nvPr/>
        </p:nvSpPr>
        <p:spPr bwMode="auto">
          <a:xfrm>
            <a:off x="3175000" y="52133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18</a:t>
            </a:r>
            <a:r>
              <a:rPr lang="en-US" sz="2400" baseline="30000"/>
              <a:t>[1]</a:t>
            </a:r>
          </a:p>
        </p:txBody>
      </p:sp>
      <p:sp>
        <p:nvSpPr>
          <p:cNvPr id="551974" name="Text Box 38"/>
          <p:cNvSpPr txBox="1">
            <a:spLocks noChangeArrowheads="1"/>
          </p:cNvSpPr>
          <p:nvPr/>
        </p:nvSpPr>
        <p:spPr bwMode="auto">
          <a:xfrm>
            <a:off x="4175125" y="5213350"/>
            <a:ext cx="769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20</a:t>
            </a:r>
            <a:r>
              <a:rPr lang="en-US" sz="2400" baseline="30000"/>
              <a:t>[2]</a:t>
            </a:r>
          </a:p>
        </p:txBody>
      </p:sp>
      <p:sp>
        <p:nvSpPr>
          <p:cNvPr id="551975" name="Text Box 39"/>
          <p:cNvSpPr txBox="1">
            <a:spLocks noChangeArrowheads="1"/>
          </p:cNvSpPr>
          <p:nvPr/>
        </p:nvSpPr>
        <p:spPr bwMode="auto">
          <a:xfrm>
            <a:off x="4173538" y="5795963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22</a:t>
            </a:r>
            <a:r>
              <a:rPr lang="en-US" sz="2400" baseline="30000"/>
              <a:t>[2]</a:t>
            </a:r>
          </a:p>
        </p:txBody>
      </p:sp>
      <p:sp>
        <p:nvSpPr>
          <p:cNvPr id="551976" name="Text Box 40"/>
          <p:cNvSpPr txBox="1">
            <a:spLocks noChangeArrowheads="1"/>
          </p:cNvSpPr>
          <p:nvPr/>
        </p:nvSpPr>
        <p:spPr bwMode="auto">
          <a:xfrm>
            <a:off x="5167313" y="521335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24</a:t>
            </a:r>
            <a:r>
              <a:rPr lang="en-US" sz="2400" baseline="30000"/>
              <a:t>[1]</a:t>
            </a:r>
          </a:p>
        </p:txBody>
      </p:sp>
      <p:sp>
        <p:nvSpPr>
          <p:cNvPr id="551977" name="Text Box 41"/>
          <p:cNvSpPr txBox="1">
            <a:spLocks noChangeArrowheads="1"/>
          </p:cNvSpPr>
          <p:nvPr/>
        </p:nvSpPr>
        <p:spPr bwMode="auto">
          <a:xfrm>
            <a:off x="5168900" y="5795963"/>
            <a:ext cx="78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25</a:t>
            </a:r>
            <a:r>
              <a:rPr lang="en-US" sz="2400" baseline="30000"/>
              <a:t>[1]</a:t>
            </a:r>
          </a:p>
        </p:txBody>
      </p:sp>
      <p:sp>
        <p:nvSpPr>
          <p:cNvPr id="551978" name="Text Box 42"/>
          <p:cNvSpPr txBox="1">
            <a:spLocks noChangeArrowheads="1"/>
          </p:cNvSpPr>
          <p:nvPr/>
        </p:nvSpPr>
        <p:spPr bwMode="auto">
          <a:xfrm>
            <a:off x="6159500" y="5213350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32</a:t>
            </a:r>
            <a:r>
              <a:rPr lang="en-US" sz="2400" baseline="30000"/>
              <a:t>[1]</a:t>
            </a:r>
          </a:p>
        </p:txBody>
      </p:sp>
      <p:sp>
        <p:nvSpPr>
          <p:cNvPr id="551979" name="Text Box 43"/>
          <p:cNvSpPr txBox="1">
            <a:spLocks noChangeArrowheads="1"/>
          </p:cNvSpPr>
          <p:nvPr/>
        </p:nvSpPr>
        <p:spPr bwMode="auto">
          <a:xfrm>
            <a:off x="6159500" y="5795963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30</a:t>
            </a:r>
            <a:r>
              <a:rPr lang="en-US" sz="2400" baseline="30000"/>
              <a:t>[2]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50038" y="6388355"/>
            <a:ext cx="2895600" cy="323850"/>
          </a:xfrm>
        </p:spPr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37CF1-036D-3243-A7F7-76A0004C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75F5-9CC2-FF4E-9B44-8471E8A33A1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3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1" grpId="0"/>
      <p:bldP spid="551970" grpId="0"/>
      <p:bldP spid="551971" grpId="0"/>
      <p:bldP spid="551972" grpId="0"/>
      <p:bldP spid="551973" grpId="0"/>
      <p:bldP spid="551974" grpId="0"/>
      <p:bldP spid="551975" grpId="0"/>
      <p:bldP spid="551976" grpId="0"/>
      <p:bldP spid="551977" grpId="0"/>
      <p:bldP spid="551978" grpId="0"/>
      <p:bldP spid="5519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4. Construct an Optimal Solution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>
                <a:solidFill>
                  <a:srgbClr val="FF0066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Alg.: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PRINT-STATIONS(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l, n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marL="533400" indent="-533400" eaLnBrk="1" hangingPunct="1">
              <a:buFontTx/>
              <a:buNone/>
            </a:pP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i ← l* </a:t>
            </a:r>
          </a:p>
          <a:p>
            <a:pPr marL="533400" indent="-533400" eaLnBrk="1" hangingPunct="1">
              <a:buFontTx/>
              <a:buNone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print “line ”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“, station ”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n</a:t>
            </a:r>
            <a:endParaRPr lang="en-US" b="1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marL="533400" indent="-533400" eaLnBrk="1" hangingPunct="1">
              <a:buFontTx/>
              <a:buNone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b="1">
                <a:ea typeface="ＭＳ Ｐゴシック" pitchFamily="-106" charset="-128"/>
                <a:cs typeface="ＭＳ Ｐゴシック" pitchFamily="-106" charset="-128"/>
              </a:rPr>
              <a:t>for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 ← n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b="1">
                <a:ea typeface="ＭＳ Ｐゴシック" pitchFamily="-106" charset="-128"/>
                <a:cs typeface="ＭＳ Ｐゴシック" pitchFamily="-106" charset="-128"/>
              </a:rPr>
              <a:t>downto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  <a:p>
            <a:pPr marL="533400" indent="-533400" eaLnBrk="1" hangingPunct="1">
              <a:buFontTx/>
              <a:buNone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     </a:t>
            </a:r>
            <a:r>
              <a:rPr lang="en-US" b="1">
                <a:ea typeface="ＭＳ Ｐゴシック" pitchFamily="-106" charset="-128"/>
                <a:cs typeface="ＭＳ Ｐゴシック" pitchFamily="-106" charset="-128"/>
              </a:rPr>
              <a:t>do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 ←l</a:t>
            </a:r>
            <a:r>
              <a:rPr lang="en-US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[j]</a:t>
            </a:r>
          </a:p>
          <a:p>
            <a:pPr marL="533400" indent="-533400" eaLnBrk="1" hangingPunct="1">
              <a:buFontTx/>
              <a:buNone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	 print “line ”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 “, station ” </a:t>
            </a:r>
            <a:r>
              <a:rPr lang="en-US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 - 1</a:t>
            </a:r>
          </a:p>
        </p:txBody>
      </p:sp>
      <p:graphicFrame>
        <p:nvGraphicFramePr>
          <p:cNvPr id="556036" name="Group 4"/>
          <p:cNvGraphicFramePr>
            <a:graphicFrameLocks noGrp="1"/>
          </p:cNvGraphicFramePr>
          <p:nvPr/>
        </p:nvGraphicFramePr>
        <p:xfrm>
          <a:off x="1747838" y="4783138"/>
          <a:ext cx="4972050" cy="1176338"/>
        </p:xfrm>
        <a:graphic>
          <a:graphicData uri="http://schemas.openxmlformats.org/drawingml/2006/table">
            <a:tbl>
              <a:tblPr/>
              <a:tblGrid>
                <a:gridCol w="99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377" name="Text Box 24"/>
          <p:cNvSpPr txBox="1">
            <a:spLocks noChangeArrowheads="1"/>
          </p:cNvSpPr>
          <p:nvPr/>
        </p:nvSpPr>
        <p:spPr bwMode="auto">
          <a:xfrm>
            <a:off x="179388" y="4821238"/>
            <a:ext cx="160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f</a:t>
            </a:r>
            <a:r>
              <a:rPr lang="en-US" sz="2400" baseline="-25000">
                <a:latin typeface="Comic Sans MS" pitchFamily="-106" charset="0"/>
              </a:rPr>
              <a:t>1</a:t>
            </a:r>
            <a:r>
              <a:rPr lang="en-US" sz="2400">
                <a:latin typeface="Comic Sans MS" pitchFamily="-106" charset="0"/>
              </a:rPr>
              <a:t>[j] </a:t>
            </a:r>
            <a:r>
              <a:rPr lang="en-US" sz="2400" baseline="30000">
                <a:solidFill>
                  <a:srgbClr val="FF0066"/>
                </a:solidFill>
                <a:latin typeface="Comic Sans MS" pitchFamily="-106" charset="0"/>
              </a:rPr>
              <a:t>l1[j]</a:t>
            </a:r>
          </a:p>
        </p:txBody>
      </p:sp>
      <p:sp>
        <p:nvSpPr>
          <p:cNvPr id="100378" name="Text Box 25"/>
          <p:cNvSpPr txBox="1">
            <a:spLocks noChangeArrowheads="1"/>
          </p:cNvSpPr>
          <p:nvPr/>
        </p:nvSpPr>
        <p:spPr bwMode="auto">
          <a:xfrm>
            <a:off x="179388" y="5422900"/>
            <a:ext cx="1684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f</a:t>
            </a:r>
            <a:r>
              <a:rPr lang="en-US" sz="2400" baseline="-25000">
                <a:latin typeface="Comic Sans MS" pitchFamily="-106" charset="0"/>
              </a:rPr>
              <a:t>2</a:t>
            </a:r>
            <a:r>
              <a:rPr lang="en-US" sz="2400">
                <a:latin typeface="Comic Sans MS" pitchFamily="-106" charset="0"/>
              </a:rPr>
              <a:t>[j] </a:t>
            </a:r>
            <a:r>
              <a:rPr lang="en-US" sz="2400" baseline="30000">
                <a:solidFill>
                  <a:srgbClr val="FF0066"/>
                </a:solidFill>
                <a:latin typeface="Comic Sans MS" pitchFamily="-106" charset="0"/>
              </a:rPr>
              <a:t>l2[j]</a:t>
            </a:r>
          </a:p>
        </p:txBody>
      </p:sp>
      <p:sp>
        <p:nvSpPr>
          <p:cNvPr id="100379" name="Text Box 26"/>
          <p:cNvSpPr txBox="1">
            <a:spLocks noChangeArrowheads="1"/>
          </p:cNvSpPr>
          <p:nvPr/>
        </p:nvSpPr>
        <p:spPr bwMode="auto">
          <a:xfrm>
            <a:off x="2133600" y="4438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0380" name="Text Box 27"/>
          <p:cNvSpPr txBox="1">
            <a:spLocks noChangeArrowheads="1"/>
          </p:cNvSpPr>
          <p:nvPr/>
        </p:nvSpPr>
        <p:spPr bwMode="auto">
          <a:xfrm>
            <a:off x="3084513" y="4438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0381" name="Text Box 28"/>
          <p:cNvSpPr txBox="1">
            <a:spLocks noChangeArrowheads="1"/>
          </p:cNvSpPr>
          <p:nvPr/>
        </p:nvSpPr>
        <p:spPr bwMode="auto">
          <a:xfrm>
            <a:off x="4052888" y="4438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0382" name="Text Box 29"/>
          <p:cNvSpPr txBox="1">
            <a:spLocks noChangeArrowheads="1"/>
          </p:cNvSpPr>
          <p:nvPr/>
        </p:nvSpPr>
        <p:spPr bwMode="auto">
          <a:xfrm>
            <a:off x="5056188" y="4438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0383" name="Text Box 30"/>
          <p:cNvSpPr txBox="1">
            <a:spLocks noChangeArrowheads="1"/>
          </p:cNvSpPr>
          <p:nvPr/>
        </p:nvSpPr>
        <p:spPr bwMode="auto">
          <a:xfrm>
            <a:off x="6024563" y="44386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0384" name="Text Box 31"/>
          <p:cNvSpPr txBox="1">
            <a:spLocks noChangeArrowheads="1"/>
          </p:cNvSpPr>
          <p:nvPr/>
        </p:nvSpPr>
        <p:spPr bwMode="auto">
          <a:xfrm>
            <a:off x="1951038" y="4846638"/>
            <a:ext cx="582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9</a:t>
            </a:r>
            <a:endParaRPr lang="en-US" sz="2000"/>
          </a:p>
        </p:txBody>
      </p:sp>
      <p:sp>
        <p:nvSpPr>
          <p:cNvPr id="100385" name="Text Box 32"/>
          <p:cNvSpPr txBox="1">
            <a:spLocks noChangeArrowheads="1"/>
          </p:cNvSpPr>
          <p:nvPr/>
        </p:nvSpPr>
        <p:spPr bwMode="auto">
          <a:xfrm>
            <a:off x="1952625" y="5429250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12</a:t>
            </a:r>
          </a:p>
        </p:txBody>
      </p:sp>
      <p:sp>
        <p:nvSpPr>
          <p:cNvPr id="100386" name="Text Box 33"/>
          <p:cNvSpPr txBox="1">
            <a:spLocks noChangeArrowheads="1"/>
          </p:cNvSpPr>
          <p:nvPr/>
        </p:nvSpPr>
        <p:spPr bwMode="auto">
          <a:xfrm>
            <a:off x="2840038" y="5429250"/>
            <a:ext cx="858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16</a:t>
            </a:r>
            <a:r>
              <a:rPr lang="en-US" sz="2400" baseline="30000">
                <a:solidFill>
                  <a:srgbClr val="DD0111"/>
                </a:solidFill>
              </a:rPr>
              <a:t>[1]</a:t>
            </a:r>
          </a:p>
        </p:txBody>
      </p:sp>
      <p:sp>
        <p:nvSpPr>
          <p:cNvPr id="100387" name="Text Box 34"/>
          <p:cNvSpPr txBox="1">
            <a:spLocks noChangeArrowheads="1"/>
          </p:cNvSpPr>
          <p:nvPr/>
        </p:nvSpPr>
        <p:spPr bwMode="auto">
          <a:xfrm>
            <a:off x="2841625" y="484663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18</a:t>
            </a:r>
            <a:r>
              <a:rPr lang="en-US" sz="2400" baseline="30000">
                <a:solidFill>
                  <a:srgbClr val="DD0111"/>
                </a:solidFill>
              </a:rPr>
              <a:t>[1]</a:t>
            </a:r>
          </a:p>
        </p:txBody>
      </p:sp>
      <p:sp>
        <p:nvSpPr>
          <p:cNvPr id="100388" name="Text Box 35"/>
          <p:cNvSpPr txBox="1">
            <a:spLocks noChangeArrowheads="1"/>
          </p:cNvSpPr>
          <p:nvPr/>
        </p:nvSpPr>
        <p:spPr bwMode="auto">
          <a:xfrm>
            <a:off x="3841750" y="4846638"/>
            <a:ext cx="769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20</a:t>
            </a:r>
            <a:r>
              <a:rPr lang="en-US" sz="2400" baseline="30000">
                <a:solidFill>
                  <a:srgbClr val="DD0111"/>
                </a:solidFill>
              </a:rPr>
              <a:t>[2]</a:t>
            </a:r>
          </a:p>
        </p:txBody>
      </p:sp>
      <p:sp>
        <p:nvSpPr>
          <p:cNvPr id="100389" name="Text Box 36"/>
          <p:cNvSpPr txBox="1">
            <a:spLocks noChangeArrowheads="1"/>
          </p:cNvSpPr>
          <p:nvPr/>
        </p:nvSpPr>
        <p:spPr bwMode="auto">
          <a:xfrm>
            <a:off x="3840163" y="5429250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22</a:t>
            </a:r>
            <a:r>
              <a:rPr lang="en-US" sz="2400" baseline="30000">
                <a:solidFill>
                  <a:srgbClr val="DD0111"/>
                </a:solidFill>
              </a:rPr>
              <a:t>[2]</a:t>
            </a:r>
          </a:p>
        </p:txBody>
      </p:sp>
      <p:sp>
        <p:nvSpPr>
          <p:cNvPr id="100390" name="Text Box 37"/>
          <p:cNvSpPr txBox="1">
            <a:spLocks noChangeArrowheads="1"/>
          </p:cNvSpPr>
          <p:nvPr/>
        </p:nvSpPr>
        <p:spPr bwMode="auto">
          <a:xfrm>
            <a:off x="4833938" y="4846638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24</a:t>
            </a:r>
            <a:r>
              <a:rPr lang="en-US" sz="2400" baseline="30000">
                <a:solidFill>
                  <a:srgbClr val="DD0111"/>
                </a:solidFill>
              </a:rPr>
              <a:t>[1]</a:t>
            </a:r>
          </a:p>
        </p:txBody>
      </p:sp>
      <p:sp>
        <p:nvSpPr>
          <p:cNvPr id="100391" name="Text Box 38"/>
          <p:cNvSpPr txBox="1">
            <a:spLocks noChangeArrowheads="1"/>
          </p:cNvSpPr>
          <p:nvPr/>
        </p:nvSpPr>
        <p:spPr bwMode="auto">
          <a:xfrm>
            <a:off x="4835525" y="5429250"/>
            <a:ext cx="78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25</a:t>
            </a:r>
            <a:r>
              <a:rPr lang="en-US" sz="2400" baseline="30000">
                <a:solidFill>
                  <a:srgbClr val="DD0111"/>
                </a:solidFill>
              </a:rPr>
              <a:t>[1]</a:t>
            </a:r>
          </a:p>
        </p:txBody>
      </p:sp>
      <p:sp>
        <p:nvSpPr>
          <p:cNvPr id="100392" name="Text Box 39"/>
          <p:cNvSpPr txBox="1">
            <a:spLocks noChangeArrowheads="1"/>
          </p:cNvSpPr>
          <p:nvPr/>
        </p:nvSpPr>
        <p:spPr bwMode="auto">
          <a:xfrm>
            <a:off x="5826125" y="4846638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32</a:t>
            </a:r>
            <a:r>
              <a:rPr lang="en-US" sz="2400" baseline="30000">
                <a:solidFill>
                  <a:srgbClr val="DD0111"/>
                </a:solidFill>
              </a:rPr>
              <a:t>[1]</a:t>
            </a:r>
          </a:p>
        </p:txBody>
      </p:sp>
      <p:sp>
        <p:nvSpPr>
          <p:cNvPr id="100393" name="Text Box 40"/>
          <p:cNvSpPr txBox="1">
            <a:spLocks noChangeArrowheads="1"/>
          </p:cNvSpPr>
          <p:nvPr/>
        </p:nvSpPr>
        <p:spPr bwMode="auto">
          <a:xfrm>
            <a:off x="5826125" y="5429250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30</a:t>
            </a:r>
            <a:r>
              <a:rPr lang="en-US" sz="2400" baseline="30000">
                <a:solidFill>
                  <a:srgbClr val="DD0111"/>
                </a:solidFill>
              </a:rPr>
              <a:t>[2]</a:t>
            </a:r>
          </a:p>
        </p:txBody>
      </p:sp>
      <p:sp>
        <p:nvSpPr>
          <p:cNvPr id="100394" name="Text Box 41"/>
          <p:cNvSpPr txBox="1">
            <a:spLocks noChangeArrowheads="1"/>
          </p:cNvSpPr>
          <p:nvPr/>
        </p:nvSpPr>
        <p:spPr bwMode="auto">
          <a:xfrm>
            <a:off x="7402513" y="5218113"/>
            <a:ext cx="722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l* = 1</a:t>
            </a:r>
          </a:p>
        </p:txBody>
      </p:sp>
      <p:sp>
        <p:nvSpPr>
          <p:cNvPr id="556074" name="Text Box 42"/>
          <p:cNvSpPr txBox="1">
            <a:spLocks noChangeArrowheads="1"/>
          </p:cNvSpPr>
          <p:nvPr/>
        </p:nvSpPr>
        <p:spPr bwMode="auto">
          <a:xfrm>
            <a:off x="6335713" y="1530350"/>
            <a:ext cx="223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106" charset="0"/>
              </a:rPr>
              <a:t>line 1, station 5</a:t>
            </a:r>
          </a:p>
        </p:txBody>
      </p:sp>
      <p:sp>
        <p:nvSpPr>
          <p:cNvPr id="556075" name="Text Box 43"/>
          <p:cNvSpPr txBox="1">
            <a:spLocks noChangeArrowheads="1"/>
          </p:cNvSpPr>
          <p:nvPr/>
        </p:nvSpPr>
        <p:spPr bwMode="auto">
          <a:xfrm>
            <a:off x="6335713" y="2092325"/>
            <a:ext cx="223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106" charset="0"/>
              </a:rPr>
              <a:t>line 1, station 4</a:t>
            </a:r>
          </a:p>
        </p:txBody>
      </p:sp>
      <p:sp>
        <p:nvSpPr>
          <p:cNvPr id="556076" name="Text Box 44"/>
          <p:cNvSpPr txBox="1">
            <a:spLocks noChangeArrowheads="1"/>
          </p:cNvSpPr>
          <p:nvPr/>
        </p:nvSpPr>
        <p:spPr bwMode="auto">
          <a:xfrm>
            <a:off x="6335713" y="2655888"/>
            <a:ext cx="223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106" charset="0"/>
              </a:rPr>
              <a:t>line 1, station 3</a:t>
            </a:r>
          </a:p>
        </p:txBody>
      </p:sp>
      <p:sp>
        <p:nvSpPr>
          <p:cNvPr id="556077" name="Text Box 45"/>
          <p:cNvSpPr txBox="1">
            <a:spLocks noChangeArrowheads="1"/>
          </p:cNvSpPr>
          <p:nvPr/>
        </p:nvSpPr>
        <p:spPr bwMode="auto">
          <a:xfrm>
            <a:off x="6335713" y="3217863"/>
            <a:ext cx="223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106" charset="0"/>
              </a:rPr>
              <a:t>line 2, station 2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229350" y="4878388"/>
            <a:ext cx="1103313" cy="571500"/>
            <a:chOff x="3924" y="3073"/>
            <a:chExt cx="695" cy="360"/>
          </a:xfrm>
        </p:grpSpPr>
        <p:sp>
          <p:nvSpPr>
            <p:cNvPr id="100410" name="Line 47"/>
            <p:cNvSpPr>
              <a:spLocks noChangeShapeType="1"/>
            </p:cNvSpPr>
            <p:nvPr/>
          </p:nvSpPr>
          <p:spPr bwMode="auto">
            <a:xfrm flipH="1" flipV="1">
              <a:off x="4122" y="3224"/>
              <a:ext cx="497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11" name="Oval 48"/>
            <p:cNvSpPr>
              <a:spLocks noChangeArrowheads="1"/>
            </p:cNvSpPr>
            <p:nvPr/>
          </p:nvSpPr>
          <p:spPr bwMode="auto">
            <a:xfrm>
              <a:off x="3924" y="3073"/>
              <a:ext cx="209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6081" name="Text Box 49"/>
          <p:cNvSpPr txBox="1">
            <a:spLocks noChangeArrowheads="1"/>
          </p:cNvSpPr>
          <p:nvPr/>
        </p:nvSpPr>
        <p:spPr bwMode="auto">
          <a:xfrm>
            <a:off x="6335713" y="3781425"/>
            <a:ext cx="2239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106" charset="0"/>
              </a:rPr>
              <a:t>line 1, station 1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5226050" y="4887913"/>
            <a:ext cx="646113" cy="322262"/>
            <a:chOff x="3292" y="3079"/>
            <a:chExt cx="407" cy="203"/>
          </a:xfrm>
        </p:grpSpPr>
        <p:sp>
          <p:nvSpPr>
            <p:cNvPr id="100408" name="Oval 51"/>
            <p:cNvSpPr>
              <a:spLocks noChangeArrowheads="1"/>
            </p:cNvSpPr>
            <p:nvPr/>
          </p:nvSpPr>
          <p:spPr bwMode="auto">
            <a:xfrm>
              <a:off x="3292" y="3079"/>
              <a:ext cx="209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09" name="Line 52"/>
            <p:cNvSpPr>
              <a:spLocks noChangeShapeType="1"/>
            </p:cNvSpPr>
            <p:nvPr/>
          </p:nvSpPr>
          <p:spPr bwMode="auto">
            <a:xfrm flipH="1">
              <a:off x="3501" y="3185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248150" y="4860925"/>
            <a:ext cx="647700" cy="322263"/>
            <a:chOff x="2676" y="3062"/>
            <a:chExt cx="408" cy="203"/>
          </a:xfrm>
        </p:grpSpPr>
        <p:sp>
          <p:nvSpPr>
            <p:cNvPr id="100406" name="Oval 54"/>
            <p:cNvSpPr>
              <a:spLocks noChangeArrowheads="1"/>
            </p:cNvSpPr>
            <p:nvPr/>
          </p:nvSpPr>
          <p:spPr bwMode="auto">
            <a:xfrm>
              <a:off x="2676" y="3062"/>
              <a:ext cx="209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07" name="Line 55"/>
            <p:cNvSpPr>
              <a:spLocks noChangeShapeType="1"/>
            </p:cNvSpPr>
            <p:nvPr/>
          </p:nvSpPr>
          <p:spPr bwMode="auto">
            <a:xfrm flipH="1">
              <a:off x="2886" y="3185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3289300" y="5199063"/>
            <a:ext cx="663575" cy="568325"/>
            <a:chOff x="2072" y="3275"/>
            <a:chExt cx="418" cy="358"/>
          </a:xfrm>
        </p:grpSpPr>
        <p:sp>
          <p:nvSpPr>
            <p:cNvPr id="100404" name="Oval 57"/>
            <p:cNvSpPr>
              <a:spLocks noChangeArrowheads="1"/>
            </p:cNvSpPr>
            <p:nvPr/>
          </p:nvSpPr>
          <p:spPr bwMode="auto">
            <a:xfrm>
              <a:off x="2072" y="3430"/>
              <a:ext cx="209" cy="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05" name="Line 58"/>
            <p:cNvSpPr>
              <a:spLocks noChangeShapeType="1"/>
            </p:cNvSpPr>
            <p:nvPr/>
          </p:nvSpPr>
          <p:spPr bwMode="auto">
            <a:xfrm flipH="1">
              <a:off x="2270" y="3275"/>
              <a:ext cx="220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F4C2-512F-D344-AE51-90C70186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74" grpId="0"/>
      <p:bldP spid="556075" grpId="0"/>
      <p:bldP spid="556076" grpId="0"/>
      <p:bldP spid="556077" grpId="0"/>
      <p:bldP spid="5560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For this lecture</a:t>
            </a:r>
          </a:p>
          <a:p>
            <a:pPr lvl="1"/>
            <a:r>
              <a:rPr lang="fr-FR" sz="2000" dirty="0" err="1"/>
              <a:t>Chapter</a:t>
            </a:r>
            <a:r>
              <a:rPr lang="fr-FR" sz="2000" dirty="0"/>
              <a:t> 14</a:t>
            </a:r>
          </a:p>
          <a:p>
            <a:r>
              <a:rPr lang="fr-FR" sz="2400" dirty="0" err="1"/>
              <a:t>Coming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endParaRPr lang="fr-FR" sz="2400" dirty="0"/>
          </a:p>
          <a:p>
            <a:pPr lvl="1"/>
            <a:r>
              <a:rPr lang="fr-FR" sz="2000" dirty="0" err="1"/>
              <a:t>Chapter</a:t>
            </a:r>
            <a:r>
              <a:rPr lang="fr-FR" sz="2000"/>
              <a:t> 14</a:t>
            </a:r>
            <a:endParaRPr lang="en-US" sz="2400" dirty="0"/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F0F886-7D76-57DB-6FE0-DA6FD058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744CA-6A56-4130-1656-3E0B18A1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Dynamic Programming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43537"/>
          </a:xfrm>
        </p:spPr>
        <p:txBody>
          <a:bodyPr/>
          <a:lstStyle/>
          <a:p>
            <a:pPr eaLnBrk="1" hangingPunct="1">
              <a:spcBef>
                <a:spcPts val="1272"/>
              </a:spcBef>
            </a:pPr>
            <a:r>
              <a:rPr lang="en-US" dirty="0">
                <a:solidFill>
                  <a:schemeClr val="tx1"/>
                </a:solidFill>
                <a:ea typeface="ＭＳ Ｐゴシック" pitchFamily="-106" charset="-128"/>
                <a:cs typeface="ＭＳ Ｐゴシック" pitchFamily="-106" charset="-128"/>
              </a:rPr>
              <a:t>Similar to divide and conquer, but with one key difference</a:t>
            </a:r>
          </a:p>
          <a:p>
            <a:pPr lvl="1">
              <a:spcBef>
                <a:spcPts val="1272"/>
              </a:spcBef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Subproblems are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not independent: </a:t>
            </a:r>
            <a:r>
              <a:rPr lang="en-US" dirty="0">
                <a:solidFill>
                  <a:srgbClr val="DD0111"/>
                </a:solidFill>
                <a:cs typeface="ＭＳ Ｐゴシック" pitchFamily="-106" charset="-128"/>
              </a:rPr>
              <a:t>s</a:t>
            </a:r>
            <a:r>
              <a:rPr lang="en-US" dirty="0">
                <a:solidFill>
                  <a:srgbClr val="DD0111"/>
                </a:solidFill>
              </a:rPr>
              <a:t>ubproblems share </a:t>
            </a:r>
            <a:r>
              <a:rPr lang="en-US" dirty="0" err="1">
                <a:solidFill>
                  <a:srgbClr val="DD0111"/>
                </a:solidFill>
              </a:rPr>
              <a:t>subsubproblems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spcBef>
                <a:spcPts val="1272"/>
              </a:spcBef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Divide and conquer</a:t>
            </a:r>
          </a:p>
          <a:p>
            <a:pPr lvl="1" eaLnBrk="1" hangingPunct="1">
              <a:spcBef>
                <a:spcPts val="1272"/>
              </a:spcBef>
            </a:pPr>
            <a:r>
              <a:rPr lang="en-US" dirty="0"/>
              <a:t>Partition the problem into </a:t>
            </a:r>
            <a:r>
              <a:rPr lang="en-US" b="1" dirty="0"/>
              <a:t>independent</a:t>
            </a:r>
            <a:r>
              <a:rPr lang="en-US" dirty="0"/>
              <a:t> </a:t>
            </a:r>
            <a:r>
              <a:rPr lang="en-US" dirty="0" err="1"/>
              <a:t>subproblems</a:t>
            </a:r>
            <a:endParaRPr lang="en-US" dirty="0"/>
          </a:p>
          <a:p>
            <a:pPr lvl="1" eaLnBrk="1" hangingPunct="1">
              <a:spcBef>
                <a:spcPts val="1272"/>
              </a:spcBef>
            </a:pPr>
            <a:r>
              <a:rPr lang="en-US" dirty="0"/>
              <a:t>Solve the </a:t>
            </a:r>
            <a:r>
              <a:rPr lang="en-US" dirty="0" err="1"/>
              <a:t>subproblems</a:t>
            </a:r>
            <a:r>
              <a:rPr lang="en-US" dirty="0"/>
              <a:t> recursively</a:t>
            </a:r>
          </a:p>
          <a:p>
            <a:pPr lvl="1" eaLnBrk="1" hangingPunct="1">
              <a:spcBef>
                <a:spcPts val="1272"/>
              </a:spcBef>
            </a:pPr>
            <a:r>
              <a:rPr lang="en-US" dirty="0"/>
              <a:t>Combine the solutions to solve the original problem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C7F8-113B-8848-9405-EBA9FD1AEB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Dynamic Programming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9825"/>
            <a:ext cx="8229600" cy="56038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Applicable when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</a:rPr>
              <a:t>subproblems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are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</a:rPr>
              <a:t>not independent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000" dirty="0" err="1">
                <a:solidFill>
                  <a:srgbClr val="DD0111"/>
                </a:solidFill>
              </a:rPr>
              <a:t>Subproblems</a:t>
            </a:r>
            <a:r>
              <a:rPr lang="en-US" sz="2000" dirty="0">
                <a:solidFill>
                  <a:srgbClr val="DD0111"/>
                </a:solidFill>
              </a:rPr>
              <a:t> share </a:t>
            </a:r>
            <a:r>
              <a:rPr lang="en-US" sz="2000" dirty="0" err="1">
                <a:solidFill>
                  <a:srgbClr val="DD0111"/>
                </a:solidFill>
              </a:rPr>
              <a:t>subsubproblems</a:t>
            </a:r>
            <a:endParaRPr lang="en-US" sz="2000" dirty="0">
              <a:solidFill>
                <a:srgbClr val="DD0111"/>
              </a:solidFill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E.g.: </a:t>
            </a:r>
            <a:r>
              <a:rPr lang="en-US" sz="2400" dirty="0">
                <a:solidFill>
                  <a:schemeClr val="tx1"/>
                </a:solidFill>
                <a:ea typeface="ＭＳ Ｐゴシック" pitchFamily="-106" charset="-128"/>
                <a:cs typeface="ＭＳ Ｐゴシック" pitchFamily="-106" charset="-128"/>
              </a:rPr>
              <a:t>Fibonacci numbers: </a:t>
            </a:r>
          </a:p>
          <a:p>
            <a:pPr lvl="2" eaLnBrk="1" hangingPunct="1"/>
            <a:r>
              <a:rPr lang="en-US" dirty="0">
                <a:ea typeface="ＭＳ Ｐゴシック" pitchFamily="-106" charset="-128"/>
              </a:rPr>
              <a:t>Recurrence: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</a:rPr>
              <a:t>F(n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) = F(n-1) + F(n-2)</a:t>
            </a:r>
          </a:p>
          <a:p>
            <a:pPr lvl="2" eaLnBrk="1" hangingPunct="1"/>
            <a:r>
              <a:rPr lang="en-US" dirty="0">
                <a:ea typeface="ＭＳ Ｐゴシック" pitchFamily="-106" charset="-128"/>
              </a:rPr>
              <a:t>Boundary conditions: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F(1) = 0, F(2) = 1</a:t>
            </a:r>
          </a:p>
          <a:p>
            <a:pPr lvl="2" eaLnBrk="1" hangingPunct="1"/>
            <a:r>
              <a:rPr lang="en-US" dirty="0">
                <a:ea typeface="ＭＳ Ｐゴシック" pitchFamily="-106" charset="-128"/>
              </a:rPr>
              <a:t>Compute: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F(5) = 3,</a:t>
            </a:r>
            <a:r>
              <a:rPr lang="en-US" dirty="0">
                <a:ea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F(3) = 1, F(4) = 2</a:t>
            </a:r>
            <a:endParaRPr lang="en-US" sz="1800" dirty="0">
              <a:solidFill>
                <a:srgbClr val="DD0111"/>
              </a:solidFill>
              <a:ea typeface="ＭＳ Ｐゴシック" pitchFamily="-106" charset="-128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sz="2000" dirty="0"/>
              <a:t>A divide and conquer approach would repeatedly solve the common </a:t>
            </a:r>
            <a:r>
              <a:rPr lang="en-US" sz="2000" dirty="0" err="1"/>
              <a:t>subproblems</a:t>
            </a:r>
            <a:endParaRPr lang="en-US" sz="2000" dirty="0"/>
          </a:p>
          <a:p>
            <a:pPr lvl="1" eaLnBrk="1" hangingPunct="1">
              <a:lnSpc>
                <a:spcPct val="140000"/>
              </a:lnSpc>
            </a:pPr>
            <a:r>
              <a:rPr lang="en-US" sz="2000" dirty="0"/>
              <a:t>Dynamic programming solves every </a:t>
            </a:r>
            <a:r>
              <a:rPr lang="en-US" sz="2000" dirty="0" err="1"/>
              <a:t>subproblem</a:t>
            </a:r>
            <a:r>
              <a:rPr lang="en-US" sz="2000" dirty="0"/>
              <a:t> just once and stores the answer in a table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C7F8-113B-8848-9405-EBA9FD1AEBA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3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Dynamic Programming Algorithm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Characterize the structure of an optimal solution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Recursively define the value of an optimal solution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Compute the value of an optimal solution in a bottom-up fashion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Construct an optimal solution from computed information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C7F8-113B-8848-9405-EBA9FD1AEBA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765" y="100013"/>
            <a:ext cx="8792882" cy="906462"/>
          </a:xfrm>
        </p:spPr>
        <p:txBody>
          <a:bodyPr/>
          <a:lstStyle/>
          <a:p>
            <a:pPr eaLnBrk="1" hangingPunct="1"/>
            <a:r>
              <a:rPr lang="en-US" sz="3800" dirty="0">
                <a:ea typeface="ＭＳ Ｐゴシック" pitchFamily="-106" charset="-128"/>
                <a:cs typeface="ＭＳ Ｐゴシック" pitchFamily="-106" charset="-128"/>
              </a:rPr>
              <a:t>Elements of Dynamic Programming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663" y="1255713"/>
            <a:ext cx="8229600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Optimal Substructure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An optimal solution to a problem contains within it an optimal solution to subproblems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Optimal solution to the entire problem is built in a bottom-up manner from optimal solutions to subproblems</a:t>
            </a:r>
          </a:p>
          <a:p>
            <a:pPr eaLnBrk="1" hangingPunct="1">
              <a:lnSpc>
                <a:spcPct val="120000"/>
              </a:lnSpc>
            </a:pPr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Overlapping Subproblems</a:t>
            </a:r>
          </a:p>
          <a:p>
            <a:pPr lvl="1" eaLnBrk="1" hangingPunct="1">
              <a:lnSpc>
                <a:spcPct val="120000"/>
              </a:lnSpc>
            </a:pPr>
            <a:r>
              <a:rPr lang="en-US"/>
              <a:t>If a recursive algorithm revisits the same subproblems again and again </a:t>
            </a:r>
            <a:r>
              <a:rPr lang="en-US">
                <a:sym typeface="Symbol" pitchFamily="-106" charset="2"/>
              </a:rPr>
              <a:t> the problem has overlapping subproblems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8C7F8-113B-8848-9405-EBA9FD1AEBA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386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146175" y="3128037"/>
            <a:ext cx="6540500" cy="2909887"/>
          </a:xfrm>
          <a:noFill/>
        </p:spPr>
      </p:pic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Assembly Line Scheduling</a:t>
            </a:r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64578"/>
            <a:ext cx="8270875" cy="2916237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Automobile factory with two assembly lines</a:t>
            </a:r>
          </a:p>
          <a:p>
            <a:pPr lvl="1" eaLnBrk="1" hangingPunct="1"/>
            <a:r>
              <a:rPr lang="en-US" sz="2000" dirty="0"/>
              <a:t>Each line has </a:t>
            </a:r>
            <a:r>
              <a:rPr lang="en-US" sz="2000" dirty="0">
                <a:latin typeface="Comic Sans MS" pitchFamily="-106" charset="0"/>
              </a:rPr>
              <a:t>n </a:t>
            </a:r>
            <a:r>
              <a:rPr lang="en-US" sz="2000" dirty="0"/>
              <a:t>stations: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1,1</a:t>
            </a:r>
            <a:r>
              <a:rPr lang="en-US" sz="2000" dirty="0">
                <a:latin typeface="Comic Sans MS" pitchFamily="-106" charset="0"/>
              </a:rPr>
              <a:t>, . . . , S</a:t>
            </a:r>
            <a:r>
              <a:rPr lang="en-US" sz="2000" baseline="-25000" dirty="0">
                <a:latin typeface="Comic Sans MS" pitchFamily="-106" charset="0"/>
              </a:rPr>
              <a:t>1,n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2,1</a:t>
            </a:r>
            <a:r>
              <a:rPr lang="en-US" sz="2000" dirty="0">
                <a:latin typeface="Comic Sans MS" pitchFamily="-106" charset="0"/>
              </a:rPr>
              <a:t>, . . . , S</a:t>
            </a:r>
            <a:r>
              <a:rPr lang="en-US" sz="2000" baseline="-25000" dirty="0">
                <a:latin typeface="Comic Sans MS" pitchFamily="-106" charset="0"/>
              </a:rPr>
              <a:t>2,n</a:t>
            </a:r>
            <a:endParaRPr lang="en-US" sz="2000" dirty="0">
              <a:latin typeface="Comic Sans MS" pitchFamily="-106" charset="0"/>
            </a:endParaRPr>
          </a:p>
          <a:p>
            <a:pPr lvl="1" eaLnBrk="1" hangingPunct="1"/>
            <a:r>
              <a:rPr lang="en-US" sz="2000" dirty="0"/>
              <a:t>Corresponding stations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1, j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2, j</a:t>
            </a:r>
            <a:r>
              <a:rPr lang="en-US" sz="2000" dirty="0"/>
              <a:t> perform the same function but can take different amounts of time </a:t>
            </a:r>
            <a:r>
              <a:rPr lang="en-US" sz="2000" dirty="0">
                <a:latin typeface="Comic Sans MS" pitchFamily="-106" charset="0"/>
              </a:rPr>
              <a:t>a</a:t>
            </a:r>
            <a:r>
              <a:rPr lang="en-US" sz="2000" baseline="-25000" dirty="0">
                <a:latin typeface="Comic Sans MS" pitchFamily="-106" charset="0"/>
              </a:rPr>
              <a:t>1, j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a</a:t>
            </a:r>
            <a:r>
              <a:rPr lang="en-US" sz="2000" baseline="-25000" dirty="0">
                <a:latin typeface="Comic Sans MS" pitchFamily="-106" charset="0"/>
              </a:rPr>
              <a:t>2, j</a:t>
            </a:r>
            <a:r>
              <a:rPr lang="en-US" sz="2000" dirty="0"/>
              <a:t> </a:t>
            </a:r>
          </a:p>
          <a:p>
            <a:pPr lvl="1" eaLnBrk="1" hangingPunct="1"/>
            <a:r>
              <a:rPr lang="en-US" sz="2000" dirty="0"/>
              <a:t>Times to enter are </a:t>
            </a:r>
            <a:r>
              <a:rPr lang="en-US" sz="2000" dirty="0">
                <a:latin typeface="Comic Sans MS" pitchFamily="-106" charset="0"/>
              </a:rPr>
              <a:t>e</a:t>
            </a:r>
            <a:r>
              <a:rPr lang="en-US" sz="2000" baseline="-25000" dirty="0">
                <a:latin typeface="Comic Sans MS" pitchFamily="-106" charset="0"/>
              </a:rPr>
              <a:t>1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e</a:t>
            </a:r>
            <a:r>
              <a:rPr lang="en-US" sz="2000" baseline="-25000" dirty="0">
                <a:latin typeface="Comic Sans MS" pitchFamily="-106" charset="0"/>
              </a:rPr>
              <a:t>2</a:t>
            </a:r>
            <a:r>
              <a:rPr lang="en-US" sz="2000" dirty="0">
                <a:latin typeface="Comic Sans MS" pitchFamily="-106" charset="0"/>
              </a:rPr>
              <a:t> </a:t>
            </a:r>
            <a:r>
              <a:rPr lang="en-US" sz="2000" dirty="0"/>
              <a:t>and times to exit are </a:t>
            </a:r>
            <a:r>
              <a:rPr lang="en-US" sz="2000" dirty="0">
                <a:latin typeface="Comic Sans MS" pitchFamily="-106" charset="0"/>
              </a:rPr>
              <a:t>x</a:t>
            </a:r>
            <a:r>
              <a:rPr lang="en-US" sz="2000" baseline="-25000" dirty="0">
                <a:latin typeface="Comic Sans MS" pitchFamily="-106" charset="0"/>
              </a:rPr>
              <a:t>1</a:t>
            </a:r>
            <a:r>
              <a:rPr lang="en-US" sz="2000" dirty="0"/>
              <a:t> and </a:t>
            </a:r>
            <a:r>
              <a:rPr lang="en-US" sz="2000" dirty="0">
                <a:latin typeface="Comic Sans MS" pitchFamily="-106" charset="0"/>
              </a:rPr>
              <a:t>x</a:t>
            </a:r>
            <a:r>
              <a:rPr lang="en-US" sz="2000" baseline="-25000" dirty="0">
                <a:latin typeface="Comic Sans MS" pitchFamily="-106" charset="0"/>
              </a:rPr>
              <a:t>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72B63-B9EC-3947-8278-4264B2D0BB0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1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06500" y="2721922"/>
            <a:ext cx="6540500" cy="2909888"/>
          </a:xfrm>
          <a:noFill/>
        </p:spPr>
      </p:pic>
      <p:sp>
        <p:nvSpPr>
          <p:cNvPr id="634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Assembly Line</a:t>
            </a:r>
          </a:p>
        </p:txBody>
      </p:sp>
      <p:sp>
        <p:nvSpPr>
          <p:cNvPr id="6349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77388"/>
            <a:ext cx="8516750" cy="2916237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After going through a station, the car can either:</a:t>
            </a:r>
          </a:p>
          <a:p>
            <a:pPr lvl="1" eaLnBrk="1" hangingPunct="1"/>
            <a:r>
              <a:rPr lang="en-US" sz="2000" dirty="0"/>
              <a:t>stay on same line at no cost, or </a:t>
            </a:r>
          </a:p>
          <a:p>
            <a:pPr lvl="1" eaLnBrk="1" hangingPunct="1"/>
            <a:r>
              <a:rPr lang="en-US" sz="2000" dirty="0"/>
              <a:t>transfer to other line: cost after </a:t>
            </a:r>
            <a:r>
              <a:rPr lang="en-US" sz="2000" dirty="0" err="1">
                <a:latin typeface="Comic Sans MS" pitchFamily="-106" charset="0"/>
              </a:rPr>
              <a:t>S</a:t>
            </a:r>
            <a:r>
              <a:rPr lang="en-US" sz="2000" baseline="-25000" dirty="0" err="1">
                <a:latin typeface="Comic Sans MS" pitchFamily="-106" charset="0"/>
              </a:rPr>
              <a:t>i,j</a:t>
            </a:r>
            <a:r>
              <a:rPr lang="en-US" sz="2000" dirty="0"/>
              <a:t> is </a:t>
            </a:r>
            <a:r>
              <a:rPr lang="en-US" sz="2000" dirty="0" err="1">
                <a:latin typeface="Comic Sans MS" pitchFamily="-106" charset="0"/>
              </a:rPr>
              <a:t>t</a:t>
            </a:r>
            <a:r>
              <a:rPr lang="en-US" sz="2000" baseline="-25000" dirty="0" err="1">
                <a:latin typeface="Comic Sans MS" pitchFamily="-106" charset="0"/>
              </a:rPr>
              <a:t>i,j</a:t>
            </a:r>
            <a:r>
              <a:rPr lang="en-US" sz="2000" dirty="0">
                <a:latin typeface="Comic Sans MS" pitchFamily="-106" charset="0"/>
              </a:rPr>
              <a:t> , </a:t>
            </a:r>
            <a:r>
              <a:rPr lang="en-US" sz="2000" dirty="0" err="1">
                <a:latin typeface="Comic Sans MS" pitchFamily="-106" charset="0"/>
              </a:rPr>
              <a:t>i</a:t>
            </a:r>
            <a:r>
              <a:rPr lang="en-US" sz="2000" dirty="0">
                <a:latin typeface="Comic Sans MS" pitchFamily="-106" charset="0"/>
              </a:rPr>
              <a:t> = 1, 2, j = 1, . . . , n-1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72B63-B9EC-3947-8278-4264B2D0BB0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882650" y="2840135"/>
            <a:ext cx="7313613" cy="3254375"/>
          </a:xfrm>
          <a:noFill/>
        </p:spPr>
      </p:pic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Assembly Line Scheduling</a:t>
            </a:r>
          </a:p>
        </p:txBody>
      </p:sp>
      <p:sp>
        <p:nvSpPr>
          <p:cNvPr id="6554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57288"/>
            <a:ext cx="8270875" cy="2916237"/>
          </a:xfrm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Problem: </a:t>
            </a:r>
          </a:p>
          <a:p>
            <a:pPr eaLnBrk="1" hangingPunct="1">
              <a:buFontTx/>
              <a:buNone/>
            </a:pP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	What stations should be chosen from line 1 and what from line 2 in order to </a:t>
            </a:r>
            <a:r>
              <a:rPr lang="en-US" sz="240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minimize the total time through the factory for one car</a:t>
            </a:r>
            <a:r>
              <a:rPr lang="en-US" sz="240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</a:p>
          <a:p>
            <a:pPr eaLnBrk="1" hangingPunct="1">
              <a:buFontTx/>
              <a:buNone/>
            </a:pPr>
            <a:endParaRPr lang="en-US" sz="240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477/677 - Lecture 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72B63-B9EC-3947-8278-4264B2D0BB0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398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11833</TotalTime>
  <Words>2188</Words>
  <Application>Microsoft Macintosh PowerPoint</Application>
  <PresentationFormat>On-screen Show (4:3)</PresentationFormat>
  <Paragraphs>340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Analysis of Algorithms CS 477/677</vt:lpstr>
      <vt:lpstr>Dynamic Programming</vt:lpstr>
      <vt:lpstr>Dynamic Programming</vt:lpstr>
      <vt:lpstr>Dynamic Programming</vt:lpstr>
      <vt:lpstr>Dynamic Programming Algorithm</vt:lpstr>
      <vt:lpstr>Elements of Dynamic Programming</vt:lpstr>
      <vt:lpstr>Assembly Line Scheduling</vt:lpstr>
      <vt:lpstr>Assembly Line</vt:lpstr>
      <vt:lpstr>Assembly Line Scheduling</vt:lpstr>
      <vt:lpstr>One Solution</vt:lpstr>
      <vt:lpstr>1. Structure of the Optimal Solution</vt:lpstr>
      <vt:lpstr>1. Structure of the Optimal Solution</vt:lpstr>
      <vt:lpstr>1. Structure of the Optimal Solution</vt:lpstr>
      <vt:lpstr>Optimal Substructure</vt:lpstr>
      <vt:lpstr>2. A Recursive Solution</vt:lpstr>
      <vt:lpstr>2. A Recursive Solution</vt:lpstr>
      <vt:lpstr>2. A Recursive Solution</vt:lpstr>
      <vt:lpstr>2. A Recursive Solution</vt:lpstr>
      <vt:lpstr>2. A Recursive Solution</vt:lpstr>
      <vt:lpstr>3. Computing the Optimal Value</vt:lpstr>
      <vt:lpstr>3. Computing the Optimal Value</vt:lpstr>
      <vt:lpstr>4. Construct the Optimal Solution</vt:lpstr>
      <vt:lpstr>FASTEST-WAY(a, t, e, x, n)</vt:lpstr>
      <vt:lpstr>FASTEST-WAY(a, t, e, x, n) (cont.)</vt:lpstr>
      <vt:lpstr>Example</vt:lpstr>
      <vt:lpstr>4. Construct an Optimal Solution</vt:lpstr>
      <vt:lpstr>Readings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Monica N Nicolescu</cp:lastModifiedBy>
  <cp:revision>670</cp:revision>
  <cp:lastPrinted>2021-09-02T15:56:38Z</cp:lastPrinted>
  <dcterms:created xsi:type="dcterms:W3CDTF">2011-01-18T17:28:39Z</dcterms:created>
  <dcterms:modified xsi:type="dcterms:W3CDTF">2024-03-21T17:55:00Z</dcterms:modified>
</cp:coreProperties>
</file>