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668" r:id="rId3"/>
    <p:sldId id="669" r:id="rId4"/>
    <p:sldId id="703" r:id="rId5"/>
    <p:sldId id="632" r:id="rId6"/>
    <p:sldId id="704" r:id="rId7"/>
    <p:sldId id="705" r:id="rId8"/>
    <p:sldId id="706" r:id="rId9"/>
    <p:sldId id="707" r:id="rId10"/>
    <p:sldId id="708" r:id="rId11"/>
    <p:sldId id="709" r:id="rId12"/>
    <p:sldId id="710" r:id="rId13"/>
    <p:sldId id="700" r:id="rId14"/>
    <p:sldId id="641" r:id="rId15"/>
    <p:sldId id="642" r:id="rId16"/>
    <p:sldId id="701" r:id="rId17"/>
    <p:sldId id="702" r:id="rId18"/>
    <p:sldId id="645" r:id="rId19"/>
    <p:sldId id="646" r:id="rId20"/>
    <p:sldId id="647" r:id="rId21"/>
    <p:sldId id="648" r:id="rId22"/>
    <p:sldId id="649" r:id="rId23"/>
    <p:sldId id="650" r:id="rId24"/>
    <p:sldId id="651" r:id="rId25"/>
    <p:sldId id="652" r:id="rId26"/>
    <p:sldId id="653" r:id="rId27"/>
    <p:sldId id="654" r:id="rId28"/>
    <p:sldId id="655" r:id="rId29"/>
    <p:sldId id="29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4" autoAdjust="0"/>
    <p:restoredTop sz="97087" autoAdjust="0"/>
  </p:normalViewPr>
  <p:slideViewPr>
    <p:cSldViewPr snapToGrid="0">
      <p:cViewPr varScale="1">
        <p:scale>
          <a:sx n="165" d="100"/>
          <a:sy n="165" d="100"/>
        </p:scale>
        <p:origin x="131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ca N Nicolescu" userId="d91fedea-a1d2-4e41-a8bd-0f12e0c2736f" providerId="ADAL" clId="{500AC52F-7FC7-0047-BA39-6A36337A1BBA}"/>
    <pc:docChg chg="modSld">
      <pc:chgData name="Monica N Nicolescu" userId="d91fedea-a1d2-4e41-a8bd-0f12e0c2736f" providerId="ADAL" clId="{500AC52F-7FC7-0047-BA39-6A36337A1BBA}" dt="2023-10-17T19:32:29.871" v="0" actId="20577"/>
      <pc:docMkLst>
        <pc:docMk/>
      </pc:docMkLst>
      <pc:sldChg chg="modSp">
        <pc:chgData name="Monica N Nicolescu" userId="d91fedea-a1d2-4e41-a8bd-0f12e0c2736f" providerId="ADAL" clId="{500AC52F-7FC7-0047-BA39-6A36337A1BBA}" dt="2023-10-17T19:32:29.871" v="0" actId="20577"/>
        <pc:sldMkLst>
          <pc:docMk/>
          <pc:sldMk cId="36013865" sldId="592"/>
        </pc:sldMkLst>
        <pc:spChg chg="mod">
          <ac:chgData name="Monica N Nicolescu" userId="d91fedea-a1d2-4e41-a8bd-0f12e0c2736f" providerId="ADAL" clId="{500AC52F-7FC7-0047-BA39-6A36337A1BBA}" dt="2023-10-17T19:32:29.871" v="0" actId="20577"/>
          <ac:spMkLst>
            <pc:docMk/>
            <pc:sldMk cId="36013865" sldId="592"/>
            <ac:spMk id="1946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EA72C7-C858-B14A-9489-7BEA5D22A1FD}" type="slidenum">
              <a:rPr lang="en-US"/>
              <a:pPr/>
              <a:t>10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9441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9AF932-D298-6A49-A83D-13B31F7B7737}" type="slidenum">
              <a:rPr lang="en-US"/>
              <a:pPr/>
              <a:t>11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032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D16619-6BFF-B245-AF00-E6D2D892D20B}" type="slidenum">
              <a:rPr lang="en-US"/>
              <a:pPr/>
              <a:t>12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3351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F70DCF-36B9-3E4A-98E5-C28E5239646D}" type="slidenum">
              <a:rPr lang="en-US"/>
              <a:pPr/>
              <a:t>13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8435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0056C-3BD7-2F4C-B593-E7E72B8DE532}" type="slidenum">
              <a:rPr lang="en-US"/>
              <a:pPr/>
              <a:t>14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0992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B6DA7C-2B54-7440-9E42-EEBAAE50A2F7}" type="slidenum">
              <a:rPr lang="en-US"/>
              <a:pPr/>
              <a:t>15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1360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0111A-6AE4-144D-A865-964FC9DC2978}" type="slidenum">
              <a:rPr lang="en-US"/>
              <a:pPr/>
              <a:t>16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11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7F8C13-754E-B540-A8FD-36C98B656A11}" type="slidenum">
              <a:rPr lang="en-US"/>
              <a:pPr/>
              <a:t>17</a:t>
            </a:fld>
            <a:endParaRPr lang="en-US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31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7A188D-C412-4742-86E8-F316829C3B4C}" type="slidenum">
              <a:rPr lang="en-US"/>
              <a:pPr/>
              <a:t>18</a:t>
            </a:fld>
            <a:endParaRPr lang="en-US"/>
          </a:p>
        </p:txBody>
      </p:sp>
      <p:sp>
        <p:nvSpPr>
          <p:cNvPr id="788482" name="Rectangle 7"/>
          <p:cNvSpPr txBox="1">
            <a:spLocks noGrp="1" noChangeArrowheads="1"/>
          </p:cNvSpPr>
          <p:nvPr/>
        </p:nvSpPr>
        <p:spPr bwMode="auto">
          <a:xfrm>
            <a:off x="3884852" y="8685862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59" tIns="45680" rIns="91359" bIns="45680" anchor="b">
            <a:prstTxWarp prst="textNoShape">
              <a:avLst/>
            </a:prstTxWarp>
          </a:bodyPr>
          <a:lstStyle/>
          <a:p>
            <a:pPr algn="r" defTabSz="914274"/>
            <a:fld id="{FCCB5110-106D-0D48-8DC2-00AEF7905ACB}" type="slidenum">
              <a:rPr lang="en-US" sz="1200">
                <a:ea typeface="ＭＳ Ｐゴシック" pitchFamily="-106" charset="-128"/>
                <a:cs typeface="ＭＳ Ｐゴシック" pitchFamily="-106" charset="-128"/>
              </a:rPr>
              <a:pPr algn="r" defTabSz="914274"/>
              <a:t>18</a:t>
            </a:fld>
            <a:endParaRPr lang="en-US" sz="120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78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359" tIns="45680" rIns="91359" bIns="4568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70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99FADC-BDAF-B04E-B1CC-FEAAE371933B}" type="slidenum">
              <a:rPr lang="en-US"/>
              <a:pPr/>
              <a:t>19</a:t>
            </a:fld>
            <a:endParaRPr lang="en-US"/>
          </a:p>
        </p:txBody>
      </p:sp>
      <p:sp>
        <p:nvSpPr>
          <p:cNvPr id="790530" name="Rectangle 7"/>
          <p:cNvSpPr txBox="1">
            <a:spLocks noGrp="1" noChangeArrowheads="1"/>
          </p:cNvSpPr>
          <p:nvPr/>
        </p:nvSpPr>
        <p:spPr bwMode="auto">
          <a:xfrm>
            <a:off x="3884852" y="8685862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59" tIns="45680" rIns="91359" bIns="45680" anchor="b">
            <a:prstTxWarp prst="textNoShape">
              <a:avLst/>
            </a:prstTxWarp>
          </a:bodyPr>
          <a:lstStyle/>
          <a:p>
            <a:pPr algn="r" defTabSz="914274"/>
            <a:fld id="{11FAE785-FB24-A74A-8413-28E9A8C09269}" type="slidenum">
              <a:rPr lang="en-US" sz="1200">
                <a:ea typeface="ＭＳ Ｐゴシック" pitchFamily="-106" charset="-128"/>
                <a:cs typeface="ＭＳ Ｐゴシック" pitchFamily="-106" charset="-128"/>
              </a:rPr>
              <a:pPr algn="r" defTabSz="914274"/>
              <a:t>19</a:t>
            </a:fld>
            <a:endParaRPr lang="en-US" sz="120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79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0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359" tIns="45680" rIns="91359" bIns="4568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0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72D205-6EE5-4C49-BD37-7948B289B24F}" type="slidenum">
              <a:rPr lang="en-US"/>
              <a:pPr/>
              <a:t>2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192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77F067-A9C1-8943-9BE0-BF9C3CEA6925}" type="slidenum">
              <a:rPr lang="en-US"/>
              <a:pPr/>
              <a:t>20</a:t>
            </a:fld>
            <a:endParaRPr lang="en-US"/>
          </a:p>
        </p:txBody>
      </p:sp>
      <p:sp>
        <p:nvSpPr>
          <p:cNvPr id="792578" name="Rectangle 7"/>
          <p:cNvSpPr txBox="1">
            <a:spLocks noGrp="1" noChangeArrowheads="1"/>
          </p:cNvSpPr>
          <p:nvPr/>
        </p:nvSpPr>
        <p:spPr bwMode="auto">
          <a:xfrm>
            <a:off x="3884852" y="8685862"/>
            <a:ext cx="2971593" cy="45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59" tIns="45680" rIns="91359" bIns="45680" anchor="b">
            <a:prstTxWarp prst="textNoShape">
              <a:avLst/>
            </a:prstTxWarp>
          </a:bodyPr>
          <a:lstStyle/>
          <a:p>
            <a:pPr algn="r" defTabSz="914274"/>
            <a:fld id="{6370F15F-9FB8-D246-81E9-A184AAB437B1}" type="slidenum">
              <a:rPr lang="en-US" sz="1200">
                <a:ea typeface="ＭＳ Ｐゴシック" pitchFamily="-106" charset="-128"/>
                <a:cs typeface="ＭＳ Ｐゴシック" pitchFamily="-106" charset="-128"/>
              </a:rPr>
              <a:pPr algn="r" defTabSz="914274"/>
              <a:t>20</a:t>
            </a:fld>
            <a:endParaRPr lang="en-US" sz="120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79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359" tIns="45680" rIns="91359" bIns="4568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987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A17681-9434-654E-A3DF-0FC33A007333}" type="slidenum">
              <a:rPr lang="en-US"/>
              <a:pPr/>
              <a:t>21</a:t>
            </a:fld>
            <a:endParaRPr lang="en-US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85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FD13C-2B26-8345-BA06-B4C6FA85F79B}" type="slidenum">
              <a:rPr lang="en-US"/>
              <a:pPr/>
              <a:t>22</a:t>
            </a:fld>
            <a:endParaRPr lang="en-US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43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C5A37A-3FE9-2748-A5E4-F000B210F415}" type="slidenum">
              <a:rPr lang="en-US"/>
              <a:pPr/>
              <a:t>23</a:t>
            </a:fld>
            <a:endParaRPr lang="en-US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73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9398C-C8E8-9E4D-80A6-C848BC019015}" type="slidenum">
              <a:rPr lang="en-US"/>
              <a:pPr/>
              <a:t>24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040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FE3D26-C893-FF42-9E4B-B7EE50B22199}" type="slidenum">
              <a:rPr lang="en-US"/>
              <a:pPr/>
              <a:t>25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49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857927-B69A-064B-BACD-073E080D3E22}" type="slidenum">
              <a:rPr lang="en-US"/>
              <a:pPr/>
              <a:t>26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0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560A0-276E-C24F-85FC-8909A420BF29}" type="slidenum">
              <a:rPr lang="en-US"/>
              <a:pPr/>
              <a:t>27</a:t>
            </a:fld>
            <a:endParaRPr lang="en-US"/>
          </a:p>
        </p:txBody>
      </p:sp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6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9F9C97-4AE9-B14A-81E7-DDDF3E38F76F}" type="slidenum">
              <a:rPr lang="en-US"/>
              <a:pPr/>
              <a:t>28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43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29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9C0C5A-B946-374C-8DBF-CC8F20B6696F}" type="slidenum">
              <a:rPr lang="en-US"/>
              <a:pPr/>
              <a:t>3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9942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7FE508-7C52-5244-A968-5FFF710302D8}" type="slidenum">
              <a:rPr lang="en-US"/>
              <a:pPr/>
              <a:t>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3568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335079-5B98-3B47-8810-987A9ADA7595}" type="slidenum">
              <a:rPr lang="en-US"/>
              <a:pPr/>
              <a:t>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1132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847746-617C-A941-8976-E64EDA20C5AF}" type="slidenum">
              <a:rPr lang="en-US"/>
              <a:pPr/>
              <a:t>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3200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8B1668-CF1D-FE4B-916F-0E73181DB8B5}" type="slidenum">
              <a:rPr lang="en-US"/>
              <a:pPr/>
              <a:t>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1666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449CF-C105-9843-90E3-C42C25443508}" type="slidenum">
              <a:rPr lang="en-US"/>
              <a:pPr/>
              <a:t>8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9025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1D45CF-BC50-8247-8F5D-37401C3D95B0}" type="slidenum">
              <a:rPr lang="en-US"/>
              <a:pPr/>
              <a:t>9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388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Recursive Solution</a:t>
            </a: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664693" cy="5076825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Any optimal solution (associated with a set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</a:rPr>
              <a:t>ij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) contains within it optimal solutions to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subproblems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</a:rPr>
              <a:t>ik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and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</a:rPr>
              <a:t>kj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c[</a:t>
            </a:r>
            <a:r>
              <a:rPr lang="en-US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, j] = size of maximum-size subset of mutually 	      compatible activities in </a:t>
            </a:r>
            <a:r>
              <a:rPr lang="en-US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baseline="-250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ij</a:t>
            </a:r>
            <a:endParaRPr lang="en-US" baseline="-25000" dirty="0">
              <a:solidFill>
                <a:srgbClr val="DD011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endParaRPr lang="en-US" dirty="0">
              <a:solidFill>
                <a:srgbClr val="DD011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If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</a:rPr>
              <a:t>ij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=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∅ ⇒</a:t>
            </a:r>
            <a:endParaRPr lang="en-US" dirty="0">
              <a:ea typeface="Arial" pitchFamily="-106" charset="0"/>
              <a:cs typeface="Arial" pitchFamily="-106" charset="0"/>
              <a:sym typeface="Symbol" pitchFamily="-106" charset="2"/>
            </a:endParaRPr>
          </a:p>
        </p:txBody>
      </p:sp>
      <p:sp>
        <p:nvSpPr>
          <p:cNvPr id="730116" name="Rectangle 4"/>
          <p:cNvSpPr>
            <a:spLocks noChangeArrowheads="1"/>
          </p:cNvSpPr>
          <p:nvPr/>
        </p:nvSpPr>
        <p:spPr bwMode="auto">
          <a:xfrm>
            <a:off x="2572563" y="4523864"/>
            <a:ext cx="16305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c[</a:t>
            </a:r>
            <a:r>
              <a:rPr lang="en-US" sz="2800" dirty="0" err="1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</a:t>
            </a:r>
            <a:r>
              <a:rPr lang="en-US" sz="2800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, j] = 0</a:t>
            </a:r>
            <a:endParaRPr lang="en-US" sz="2800" dirty="0">
              <a:solidFill>
                <a:schemeClr val="accent2"/>
              </a:solidFill>
              <a:latin typeface="Century Gothic" charset="0"/>
              <a:ea typeface="Century Gothic" charset="0"/>
              <a:cs typeface="Century Gothic" charset="0"/>
              <a:sym typeface="Symbol" pitchFamily="-106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B03D61-8805-6D54-2741-0C1B60D3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Recursive Solution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2597150"/>
            <a:ext cx="8229600" cy="37496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3200" dirty="0">
                <a:ea typeface="ＭＳ Ｐゴシック" pitchFamily="-106" charset="-128"/>
                <a:cs typeface="ＭＳ Ｐゴシック" pitchFamily="-106" charset="-128"/>
              </a:rPr>
              <a:t>	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If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≠ ∅ and if we consider that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is used in an optimal solution (maximum-size subset of mutually compatible activities of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), then:</a:t>
            </a:r>
            <a:endParaRPr lang="en-US" baseline="-25000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</a:t>
            </a:r>
            <a:r>
              <a:rPr lang="en-US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c[i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</a:t>
            </a:r>
            <a:r>
              <a:rPr lang="en-US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] = </a:t>
            </a:r>
          </a:p>
        </p:txBody>
      </p:sp>
      <p:pic>
        <p:nvPicPr>
          <p:cNvPr id="7168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6025" y="1570038"/>
            <a:ext cx="659130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68650" y="2286000"/>
            <a:ext cx="2533650" cy="477838"/>
            <a:chOff x="2103" y="2687"/>
            <a:chExt cx="1596" cy="301"/>
          </a:xfrm>
        </p:grpSpPr>
        <p:sp>
          <p:nvSpPr>
            <p:cNvPr id="71692" name="AutoShape 6"/>
            <p:cNvSpPr>
              <a:spLocks/>
            </p:cNvSpPr>
            <p:nvPr/>
          </p:nvSpPr>
          <p:spPr bwMode="auto">
            <a:xfrm rot="-5400000">
              <a:off x="2233" y="2619"/>
              <a:ext cx="69" cy="216"/>
            </a:xfrm>
            <a:prstGeom prst="leftBrace">
              <a:avLst>
                <a:gd name="adj1" fmla="val 2608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3" name="AutoShape 7"/>
            <p:cNvSpPr>
              <a:spLocks/>
            </p:cNvSpPr>
            <p:nvPr/>
          </p:nvSpPr>
          <p:spPr bwMode="auto">
            <a:xfrm rot="-5400000">
              <a:off x="3492" y="2614"/>
              <a:ext cx="69" cy="216"/>
            </a:xfrm>
            <a:prstGeom prst="leftBrace">
              <a:avLst>
                <a:gd name="adj1" fmla="val 2608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4" name="Text Box 8"/>
            <p:cNvSpPr txBox="1">
              <a:spLocks noChangeArrowheads="1"/>
            </p:cNvSpPr>
            <p:nvPr/>
          </p:nvSpPr>
          <p:spPr bwMode="auto">
            <a:xfrm>
              <a:off x="2103" y="2738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omic Sans MS" pitchFamily="-106" charset="0"/>
                </a:rPr>
                <a:t>S</a:t>
              </a:r>
              <a:r>
                <a:rPr lang="en-US" sz="2000" baseline="-25000">
                  <a:latin typeface="Comic Sans MS" pitchFamily="-106" charset="0"/>
                </a:rPr>
                <a:t>ik</a:t>
              </a:r>
            </a:p>
          </p:txBody>
        </p:sp>
        <p:sp>
          <p:nvSpPr>
            <p:cNvPr id="71695" name="Text Box 9"/>
            <p:cNvSpPr txBox="1">
              <a:spLocks noChangeArrowheads="1"/>
            </p:cNvSpPr>
            <p:nvPr/>
          </p:nvSpPr>
          <p:spPr bwMode="auto">
            <a:xfrm>
              <a:off x="3374" y="2733"/>
              <a:ext cx="3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omic Sans MS" pitchFamily="-106" charset="0"/>
                </a:rPr>
                <a:t>S</a:t>
              </a:r>
              <a:r>
                <a:rPr lang="en-US" sz="2000" baseline="-25000">
                  <a:latin typeface="Comic Sans MS" pitchFamily="-106" charset="0"/>
                </a:rPr>
                <a:t>kj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249613" y="1176338"/>
            <a:ext cx="2357437" cy="557212"/>
            <a:chOff x="2160" y="2034"/>
            <a:chExt cx="1485" cy="351"/>
          </a:xfrm>
        </p:grpSpPr>
        <p:sp>
          <p:nvSpPr>
            <p:cNvPr id="71690" name="AutoShape 11"/>
            <p:cNvSpPr>
              <a:spLocks/>
            </p:cNvSpPr>
            <p:nvPr/>
          </p:nvSpPr>
          <p:spPr bwMode="auto">
            <a:xfrm rot="-5400000">
              <a:off x="2836" y="1575"/>
              <a:ext cx="134" cy="1485"/>
            </a:xfrm>
            <a:prstGeom prst="rightBrace">
              <a:avLst>
                <a:gd name="adj1" fmla="val 9235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91" name="Rectangle 12"/>
            <p:cNvSpPr>
              <a:spLocks noChangeArrowheads="1"/>
            </p:cNvSpPr>
            <p:nvPr/>
          </p:nvSpPr>
          <p:spPr bwMode="auto">
            <a:xfrm>
              <a:off x="2772" y="2034"/>
              <a:ext cx="2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S</a:t>
              </a:r>
              <a:r>
                <a:rPr lang="en-US" sz="2000" baseline="-25000"/>
                <a:t>ij</a:t>
              </a:r>
            </a:p>
          </p:txBody>
        </p:sp>
      </p:grpSp>
      <p:sp>
        <p:nvSpPr>
          <p:cNvPr id="732173" name="Text Box 13"/>
          <p:cNvSpPr txBox="1">
            <a:spLocks noChangeArrowheads="1"/>
          </p:cNvSpPr>
          <p:nvPr/>
        </p:nvSpPr>
        <p:spPr bwMode="auto">
          <a:xfrm>
            <a:off x="2565400" y="4792663"/>
            <a:ext cx="29888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DD0111"/>
                </a:solidFill>
                <a:latin typeface="Century Gothic"/>
                <a:cs typeface="Century Gothic"/>
              </a:rPr>
              <a:t>c[i,k] + c[k, j] + 1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8CAEA-D902-182E-8EAA-E6625F2A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5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Recursive Solution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31237" cy="53911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0					if </a:t>
            </a:r>
            <a:r>
              <a:rPr lang="en-US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ij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∅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c[</a:t>
            </a:r>
            <a:r>
              <a:rPr lang="en-US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j] = 	max {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c[</a:t>
            </a:r>
            <a:r>
              <a:rPr lang="en-US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i,k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] + c[k, j] + 1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}	if </a:t>
            </a:r>
            <a:r>
              <a:rPr lang="en-US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ij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≠ ∅</a:t>
            </a:r>
          </a:p>
          <a:p>
            <a:pPr eaLnBrk="1" hangingPunct="1">
              <a:lnSpc>
                <a:spcPct val="130000"/>
              </a:lnSpc>
            </a:pPr>
            <a:endParaRPr lang="en-US" sz="1000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There are j –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– 1 possible values for k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k = i+1,  …, j – 1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ea typeface="ＭＳ Ｐゴシック" pitchFamily="-106" charset="-128"/>
                <a:sym typeface="Symbol" pitchFamily="-106" charset="2"/>
              </a:rPr>
              <a:t>k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cannot be </a:t>
            </a: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or </a:t>
            </a: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ea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	(from the definition of </a:t>
            </a: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ea typeface="ＭＳ Ｐゴシック" pitchFamily="-106" charset="-128"/>
                <a:sym typeface="Symbol" pitchFamily="-106" charset="2"/>
              </a:rPr>
              <a:t>ij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)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	</a:t>
            </a: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ea typeface="ＭＳ Ｐゴシック" pitchFamily="-106" charset="-128"/>
                <a:sym typeface="Symbol" pitchFamily="-106" charset="2"/>
              </a:rPr>
              <a:t>ij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=</a:t>
            </a:r>
            <a:r>
              <a:rPr lang="en-US" dirty="0">
                <a:ea typeface="ＭＳ Ｐゴシック" pitchFamily="-106" charset="-128"/>
              </a:rPr>
              <a:t> { </a:t>
            </a:r>
            <a:r>
              <a:rPr lang="en-US" dirty="0" err="1">
                <a:ea typeface="ＭＳ Ｐゴシック" pitchFamily="-106" charset="-128"/>
              </a:rPr>
              <a:t>a</a:t>
            </a:r>
            <a:r>
              <a:rPr lang="en-US" baseline="-25000" dirty="0" err="1">
                <a:ea typeface="ＭＳ Ｐゴシック" pitchFamily="-106" charset="-128"/>
              </a:rPr>
              <a:t>k</a:t>
            </a:r>
            <a:r>
              <a:rPr lang="en-US" baseline="-25000" dirty="0">
                <a:ea typeface="ＭＳ Ｐゴシック" pitchFamily="-106" charset="-128"/>
              </a:rPr>
              <a:t> 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∈</a:t>
            </a:r>
            <a:r>
              <a:rPr lang="en-US" dirty="0">
                <a:ea typeface="ＭＳ Ｐゴシック" pitchFamily="-106" charset="-128"/>
              </a:rPr>
              <a:t> S : f</a:t>
            </a:r>
            <a:r>
              <a:rPr lang="en-US" baseline="-25000" dirty="0">
                <a:ea typeface="ＭＳ Ｐゴシック" pitchFamily="-106" charset="-128"/>
              </a:rPr>
              <a:t>i</a:t>
            </a:r>
            <a:r>
              <a:rPr lang="en-US" dirty="0">
                <a:ea typeface="ＭＳ Ｐゴシック" pitchFamily="-106" charset="-128"/>
              </a:rPr>
              <a:t> ≤ </a:t>
            </a:r>
            <a:r>
              <a:rPr lang="en-US" dirty="0" err="1">
                <a:ea typeface="ＭＳ Ｐゴシック" pitchFamily="-106" charset="-128"/>
              </a:rPr>
              <a:t>s</a:t>
            </a:r>
            <a:r>
              <a:rPr lang="en-US" baseline="-25000" dirty="0" err="1">
                <a:ea typeface="ＭＳ Ｐゴシック" pitchFamily="-106" charset="-128"/>
              </a:rPr>
              <a:t>k</a:t>
            </a:r>
            <a:r>
              <a:rPr lang="en-US" dirty="0">
                <a:ea typeface="ＭＳ Ｐゴシック" pitchFamily="-106" charset="-128"/>
              </a:rPr>
              <a:t> &lt; </a:t>
            </a:r>
            <a:r>
              <a:rPr lang="en-US" dirty="0" err="1">
                <a:ea typeface="ＭＳ Ｐゴシック" pitchFamily="-106" charset="-128"/>
              </a:rPr>
              <a:t>f</a:t>
            </a:r>
            <a:r>
              <a:rPr lang="en-US" baseline="-25000" dirty="0" err="1">
                <a:ea typeface="ＭＳ Ｐゴシック" pitchFamily="-106" charset="-128"/>
              </a:rPr>
              <a:t>k</a:t>
            </a:r>
            <a:r>
              <a:rPr lang="en-US" dirty="0">
                <a:ea typeface="ＭＳ Ｐゴシック" pitchFamily="-106" charset="-128"/>
              </a:rPr>
              <a:t> ≤ </a:t>
            </a:r>
            <a:r>
              <a:rPr lang="en-US" dirty="0" err="1">
                <a:ea typeface="ＭＳ Ｐゴシック" pitchFamily="-106" charset="-128"/>
              </a:rPr>
              <a:t>s</a:t>
            </a:r>
            <a:r>
              <a:rPr lang="en-US" baseline="-25000" dirty="0" err="1">
                <a:ea typeface="ＭＳ Ｐゴシック" pitchFamily="-106" charset="-128"/>
              </a:rPr>
              <a:t>j</a:t>
            </a:r>
            <a:r>
              <a:rPr lang="en-US" dirty="0">
                <a:ea typeface="ＭＳ Ｐゴシック" pitchFamily="-106" charset="-128"/>
              </a:rPr>
              <a:t> }</a:t>
            </a:r>
            <a:endParaRPr lang="en-US" dirty="0">
              <a:ea typeface="ＭＳ Ｐゴシック" pitchFamily="-106" charset="-128"/>
              <a:sym typeface="Symbol" pitchFamily="-106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We check all the values and take the best one</a:t>
            </a:r>
          </a:p>
          <a:p>
            <a:pPr lvl="1" eaLnBrk="1" hangingPunct="1"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rgbClr val="336699"/>
                </a:solidFill>
                <a:ea typeface="ＭＳ Ｐゴシック" pitchFamily="-106" charset="-128"/>
                <a:sym typeface="Symbol" pitchFamily="-106" charset="2"/>
              </a:rPr>
              <a:t>We could now write a dynamic programming algorithm </a:t>
            </a:r>
          </a:p>
        </p:txBody>
      </p:sp>
      <p:sp>
        <p:nvSpPr>
          <p:cNvPr id="734212" name="Text Box 4"/>
          <p:cNvSpPr txBox="1">
            <a:spLocks noChangeArrowheads="1"/>
          </p:cNvSpPr>
          <p:nvPr/>
        </p:nvSpPr>
        <p:spPr bwMode="auto">
          <a:xfrm>
            <a:off x="2206625" y="2330450"/>
            <a:ext cx="885179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 err="1">
                <a:solidFill>
                  <a:srgbClr val="DD0111"/>
                </a:solidFill>
              </a:rPr>
              <a:t>i</a:t>
            </a:r>
            <a:r>
              <a:rPr lang="en-US" sz="1600" dirty="0">
                <a:solidFill>
                  <a:srgbClr val="DD0111"/>
                </a:solidFill>
              </a:rPr>
              <a:t> &lt; k &lt; j</a:t>
            </a:r>
          </a:p>
          <a:p>
            <a:pPr>
              <a:lnSpc>
                <a:spcPct val="80000"/>
              </a:lnSpc>
            </a:pPr>
            <a:r>
              <a:rPr lang="en-US" sz="1600" dirty="0" err="1">
                <a:solidFill>
                  <a:srgbClr val="DD0111"/>
                </a:solidFill>
              </a:rPr>
              <a:t>a</a:t>
            </a:r>
            <a:r>
              <a:rPr lang="en-US" sz="1600" baseline="-25000" dirty="0" err="1">
                <a:solidFill>
                  <a:srgbClr val="DD0111"/>
                </a:solidFill>
              </a:rPr>
              <a:t>k</a:t>
            </a:r>
            <a:r>
              <a:rPr lang="en-US" sz="1600" dirty="0">
                <a:solidFill>
                  <a:srgbClr val="DD0111"/>
                </a:solidFill>
              </a:rPr>
              <a:t> </a:t>
            </a:r>
            <a:r>
              <a:rPr lang="en-US" sz="1600" dirty="0">
                <a:solidFill>
                  <a:srgbClr val="DD0111"/>
                </a:solidFill>
                <a:sym typeface="Symbol" pitchFamily="-106" charset="2"/>
              </a:rPr>
              <a:t>∈ </a:t>
            </a:r>
            <a:r>
              <a:rPr lang="en-US" sz="1600" dirty="0" err="1">
                <a:solidFill>
                  <a:srgbClr val="DD0111"/>
                </a:solidFill>
                <a:sym typeface="Symbol" pitchFamily="-106" charset="2"/>
              </a:rPr>
              <a:t>S</a:t>
            </a:r>
            <a:r>
              <a:rPr lang="en-US" sz="1600" baseline="-25000" dirty="0" err="1">
                <a:solidFill>
                  <a:srgbClr val="DD0111"/>
                </a:solidFill>
                <a:sym typeface="Symbol" pitchFamily="-106" charset="2"/>
              </a:rPr>
              <a:t>ij</a:t>
            </a:r>
            <a:endParaRPr lang="en-US" sz="1600" baseline="-25000" dirty="0">
              <a:solidFill>
                <a:srgbClr val="DD0111"/>
              </a:solidFill>
              <a:sym typeface="Symbol" pitchFamily="-106" charset="2"/>
            </a:endParaRPr>
          </a:p>
        </p:txBody>
      </p:sp>
      <p:sp>
        <p:nvSpPr>
          <p:cNvPr id="734213" name="AutoShape 5"/>
          <p:cNvSpPr>
            <a:spLocks/>
          </p:cNvSpPr>
          <p:nvPr/>
        </p:nvSpPr>
        <p:spPr bwMode="auto">
          <a:xfrm>
            <a:off x="2025650" y="1263650"/>
            <a:ext cx="88900" cy="1757363"/>
          </a:xfrm>
          <a:prstGeom prst="leftBrace">
            <a:avLst>
              <a:gd name="adj1" fmla="val 164732"/>
              <a:gd name="adj2" fmla="val 50000"/>
            </a:avLst>
          </a:prstGeom>
          <a:noFill/>
          <a:ln w="254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ABF4FA-BACE-B1D1-E27C-DF118C76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7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2" grpId="0"/>
      <p:bldP spid="7342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Theorem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100138"/>
            <a:ext cx="8672251" cy="5534025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	Let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</a:rPr>
              <a:t>ij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≠ ∅ and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the activity in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with the earliest finish time: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f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min {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f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: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∈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}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Then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: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is used in some maximum-size subset of mutually compatible activities of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ij</a:t>
            </a:r>
            <a:endParaRPr lang="en-US" baseline="-25000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There exists some optimal solution that contains a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m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∅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Choosing a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m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leaves </a:t>
            </a: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ea typeface="ＭＳ Ｐゴシック" pitchFamily="-106" charset="-128"/>
                <a:sym typeface="Symbol" pitchFamily="-106" charset="2"/>
              </a:rPr>
              <a:t>mj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the only nonempty </a:t>
            </a: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subproblem</a:t>
            </a:r>
            <a:endParaRPr lang="en-US" dirty="0">
              <a:ea typeface="ＭＳ Ｐゴシック" pitchFamily="-106" charset="-128"/>
              <a:sym typeface="Symbol" pitchFamily="-106" charset="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ADC003-023B-4336-6000-F88F907C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1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Proof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 startAt="2"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Assume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∃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∈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im</a:t>
            </a:r>
            <a:endParaRPr lang="en-US" baseline="-25000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marL="533400" indent="-533400"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f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≤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&lt;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f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≤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&lt;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f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</a:p>
          <a:p>
            <a:pPr marL="533400" indent="-533400"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⇒		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f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&lt;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f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	 contradiction !</a:t>
            </a:r>
          </a:p>
          <a:p>
            <a:pPr marL="533400" indent="-533400"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must have the earliest finish time </a:t>
            </a:r>
          </a:p>
          <a:p>
            <a:pPr marL="533400" indent="-533400" eaLnBrk="1" hangingPunct="1"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marL="533400" indent="-533400" eaLnBrk="1" hangingPunct="1"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marL="533400" indent="-533400" eaLnBrk="1" hangingPunct="1"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marL="533400" indent="-533400" eaLnBrk="1" hangingPunct="1"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marL="533400" indent="-533400"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 ⇒ There is no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∈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⇒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∅ </a:t>
            </a:r>
            <a:endParaRPr lang="en-US" baseline="-25000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marL="533400" indent="-533400" eaLnBrk="1" hangingPunct="1">
              <a:buFontTx/>
              <a:buNone/>
            </a:pP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</a:p>
        </p:txBody>
      </p:sp>
      <p:pic>
        <p:nvPicPr>
          <p:cNvPr id="7783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7575" y="3860800"/>
            <a:ext cx="659130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70200" y="4576763"/>
            <a:ext cx="2573338" cy="477837"/>
            <a:chOff x="2103" y="2687"/>
            <a:chExt cx="1621" cy="301"/>
          </a:xfrm>
        </p:grpSpPr>
        <p:sp>
          <p:nvSpPr>
            <p:cNvPr id="77844" name="AutoShape 6"/>
            <p:cNvSpPr>
              <a:spLocks/>
            </p:cNvSpPr>
            <p:nvPr/>
          </p:nvSpPr>
          <p:spPr bwMode="auto">
            <a:xfrm rot="-5400000">
              <a:off x="2233" y="2619"/>
              <a:ext cx="69" cy="216"/>
            </a:xfrm>
            <a:prstGeom prst="leftBrace">
              <a:avLst>
                <a:gd name="adj1" fmla="val 2608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45" name="AutoShape 7"/>
            <p:cNvSpPr>
              <a:spLocks/>
            </p:cNvSpPr>
            <p:nvPr/>
          </p:nvSpPr>
          <p:spPr bwMode="auto">
            <a:xfrm rot="-5400000">
              <a:off x="3492" y="2614"/>
              <a:ext cx="69" cy="216"/>
            </a:xfrm>
            <a:prstGeom prst="leftBrace">
              <a:avLst>
                <a:gd name="adj1" fmla="val 2608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46" name="Text Box 8"/>
            <p:cNvSpPr txBox="1">
              <a:spLocks noChangeArrowheads="1"/>
            </p:cNvSpPr>
            <p:nvPr/>
          </p:nvSpPr>
          <p:spPr bwMode="auto">
            <a:xfrm>
              <a:off x="2103" y="2738"/>
              <a:ext cx="3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omic Sans MS" pitchFamily="-106" charset="0"/>
                </a:rPr>
                <a:t>S</a:t>
              </a:r>
              <a:r>
                <a:rPr lang="en-US" sz="2000" baseline="-25000">
                  <a:latin typeface="Comic Sans MS" pitchFamily="-106" charset="0"/>
                </a:rPr>
                <a:t>im</a:t>
              </a:r>
            </a:p>
          </p:txBody>
        </p:sp>
        <p:sp>
          <p:nvSpPr>
            <p:cNvPr id="77847" name="Text Box 9"/>
            <p:cNvSpPr txBox="1">
              <a:spLocks noChangeArrowheads="1"/>
            </p:cNvSpPr>
            <p:nvPr/>
          </p:nvSpPr>
          <p:spPr bwMode="auto">
            <a:xfrm>
              <a:off x="3374" y="2733"/>
              <a:ext cx="35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omic Sans MS" pitchFamily="-106" charset="0"/>
                </a:rPr>
                <a:t>S</a:t>
              </a:r>
              <a:r>
                <a:rPr lang="en-US" sz="2000" baseline="-25000">
                  <a:latin typeface="Comic Sans MS" pitchFamily="-106" charset="0"/>
                </a:rPr>
                <a:t>mj</a:t>
              </a:r>
            </a:p>
          </p:txBody>
        </p:sp>
      </p:grpSp>
      <p:sp>
        <p:nvSpPr>
          <p:cNvPr id="77832" name="AutoShape 10"/>
          <p:cNvSpPr>
            <a:spLocks/>
          </p:cNvSpPr>
          <p:nvPr/>
        </p:nvSpPr>
        <p:spPr bwMode="auto">
          <a:xfrm rot="-5400000">
            <a:off x="3998913" y="2633662"/>
            <a:ext cx="260350" cy="2359025"/>
          </a:xfrm>
          <a:prstGeom prst="rightBrace">
            <a:avLst>
              <a:gd name="adj1" fmla="val 7550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3" name="Text Box 11"/>
          <p:cNvSpPr txBox="1">
            <a:spLocks noChangeArrowheads="1"/>
          </p:cNvSpPr>
          <p:nvPr/>
        </p:nvSpPr>
        <p:spPr bwMode="auto">
          <a:xfrm>
            <a:off x="3232150" y="3911600"/>
            <a:ext cx="4254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m</a:t>
            </a:r>
          </a:p>
        </p:txBody>
      </p:sp>
      <p:sp>
        <p:nvSpPr>
          <p:cNvPr id="77834" name="Text Box 12"/>
          <p:cNvSpPr txBox="1">
            <a:spLocks noChangeArrowheads="1"/>
          </p:cNvSpPr>
          <p:nvPr/>
        </p:nvSpPr>
        <p:spPr bwMode="auto">
          <a:xfrm>
            <a:off x="4568825" y="3921125"/>
            <a:ext cx="3746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m</a:t>
            </a:r>
          </a:p>
        </p:txBody>
      </p:sp>
      <p:sp>
        <p:nvSpPr>
          <p:cNvPr id="77835" name="Text Box 13"/>
          <p:cNvSpPr txBox="1">
            <a:spLocks noChangeArrowheads="1"/>
          </p:cNvSpPr>
          <p:nvPr/>
        </p:nvSpPr>
        <p:spPr bwMode="auto">
          <a:xfrm>
            <a:off x="3913188" y="4511675"/>
            <a:ext cx="4381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m</a:t>
            </a:r>
          </a:p>
        </p:txBody>
      </p:sp>
      <p:sp>
        <p:nvSpPr>
          <p:cNvPr id="77836" name="Line 14"/>
          <p:cNvSpPr>
            <a:spLocks noChangeShapeType="1"/>
          </p:cNvSpPr>
          <p:nvPr/>
        </p:nvSpPr>
        <p:spPr bwMode="auto">
          <a:xfrm>
            <a:off x="2946400" y="3956050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7" name="Line 15"/>
          <p:cNvSpPr>
            <a:spLocks noChangeShapeType="1"/>
          </p:cNvSpPr>
          <p:nvPr/>
        </p:nvSpPr>
        <p:spPr bwMode="auto">
          <a:xfrm>
            <a:off x="5313363" y="3990975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8" name="Text Box 16"/>
          <p:cNvSpPr txBox="1">
            <a:spLocks noChangeArrowheads="1"/>
          </p:cNvSpPr>
          <p:nvPr/>
        </p:nvSpPr>
        <p:spPr bwMode="auto">
          <a:xfrm>
            <a:off x="3976688" y="3270250"/>
            <a:ext cx="447675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S</a:t>
            </a:r>
            <a:r>
              <a:rPr lang="en-US" baseline="-25000">
                <a:latin typeface="Comic Sans MS" pitchFamily="-106" charset="0"/>
              </a:rPr>
              <a:t>ij</a:t>
            </a:r>
          </a:p>
        </p:txBody>
      </p:sp>
      <p:sp>
        <p:nvSpPr>
          <p:cNvPr id="738321" name="Text Box 17"/>
          <p:cNvSpPr txBox="1">
            <a:spLocks noChangeArrowheads="1"/>
          </p:cNvSpPr>
          <p:nvPr/>
        </p:nvSpPr>
        <p:spPr bwMode="auto">
          <a:xfrm>
            <a:off x="2928938" y="4022725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DD0111"/>
                </a:solidFill>
              </a:rPr>
              <a:t>a</a:t>
            </a:r>
            <a:r>
              <a:rPr lang="en-US" baseline="-25000">
                <a:solidFill>
                  <a:srgbClr val="DD0111"/>
                </a:solidFill>
              </a:rPr>
              <a:t>k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017838" y="4378325"/>
            <a:ext cx="204787" cy="106363"/>
            <a:chOff x="2021" y="3010"/>
            <a:chExt cx="129" cy="67"/>
          </a:xfrm>
        </p:grpSpPr>
        <p:sp>
          <p:nvSpPr>
            <p:cNvPr id="77841" name="Line 19"/>
            <p:cNvSpPr>
              <a:spLocks noChangeShapeType="1"/>
            </p:cNvSpPr>
            <p:nvPr/>
          </p:nvSpPr>
          <p:spPr bwMode="auto">
            <a:xfrm>
              <a:off x="2021" y="3044"/>
              <a:ext cx="129" cy="0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42" name="Line 20"/>
            <p:cNvSpPr>
              <a:spLocks noChangeShapeType="1"/>
            </p:cNvSpPr>
            <p:nvPr/>
          </p:nvSpPr>
          <p:spPr bwMode="auto">
            <a:xfrm>
              <a:off x="2147" y="3010"/>
              <a:ext cx="0" cy="67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43" name="Line 21"/>
            <p:cNvSpPr>
              <a:spLocks noChangeShapeType="1"/>
            </p:cNvSpPr>
            <p:nvPr/>
          </p:nvSpPr>
          <p:spPr bwMode="auto">
            <a:xfrm>
              <a:off x="2021" y="3010"/>
              <a:ext cx="0" cy="67"/>
            </a:xfrm>
            <a:prstGeom prst="line">
              <a:avLst/>
            </a:prstGeom>
            <a:noFill/>
            <a:ln w="25400">
              <a:solidFill>
                <a:srgbClr val="DD011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7DEE-0550-34C6-CA99-9FE7809B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0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3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Proof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62038"/>
            <a:ext cx="8483324" cy="5076825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is used in some maximum-size subset of mutually compatible activities of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ij</a:t>
            </a:r>
            <a:endParaRPr lang="en-US" baseline="-25000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marL="533400" indent="-533400" eaLnBrk="1" hangingPunct="1"/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ij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optimal solution for activity selection from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ij</a:t>
            </a:r>
            <a:endParaRPr lang="en-US" sz="2400" baseline="-25000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marL="914400" lvl="1" indent="-457200" eaLnBrk="1" hangingPunct="1"/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Order activities in </a:t>
            </a:r>
            <a:r>
              <a:rPr lang="en-US" sz="2000" dirty="0" err="1">
                <a:ea typeface="ＭＳ Ｐゴシック" pitchFamily="-106" charset="-128"/>
                <a:sym typeface="Symbol" pitchFamily="-106" charset="2"/>
              </a:rPr>
              <a:t>A</a:t>
            </a:r>
            <a:r>
              <a:rPr lang="en-US" sz="2000" baseline="-25000" dirty="0" err="1">
                <a:ea typeface="ＭＳ Ｐゴシック" pitchFamily="-106" charset="-128"/>
                <a:sym typeface="Symbol" pitchFamily="-106" charset="2"/>
              </a:rPr>
              <a:t>ij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in increasing order of finish time</a:t>
            </a:r>
          </a:p>
          <a:p>
            <a:pPr marL="914400" lvl="1" indent="-457200" eaLnBrk="1" hangingPunct="1"/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Let </a:t>
            </a:r>
            <a:r>
              <a:rPr lang="en-US" sz="2000" dirty="0" err="1">
                <a:ea typeface="ＭＳ Ｐゴシック" pitchFamily="-106" charset="-128"/>
                <a:sym typeface="Symbol" pitchFamily="-106" charset="2"/>
              </a:rPr>
              <a:t>a</a:t>
            </a:r>
            <a:r>
              <a:rPr lang="en-US" sz="2000" baseline="-25000" dirty="0" err="1">
                <a:ea typeface="ＭＳ Ｐゴシック" pitchFamily="-106" charset="-128"/>
                <a:sym typeface="Symbol" pitchFamily="-106" charset="2"/>
              </a:rPr>
              <a:t>k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be the first activity in </a:t>
            </a:r>
            <a:r>
              <a:rPr lang="en-US" sz="2000" dirty="0" err="1">
                <a:ea typeface="ＭＳ Ｐゴシック" pitchFamily="-106" charset="-128"/>
                <a:sym typeface="Symbol" pitchFamily="-106" charset="2"/>
              </a:rPr>
              <a:t>A</a:t>
            </a:r>
            <a:r>
              <a:rPr lang="en-US" sz="2000" baseline="-25000" dirty="0" err="1">
                <a:ea typeface="ＭＳ Ｐゴシック" pitchFamily="-106" charset="-128"/>
                <a:sym typeface="Symbol" pitchFamily="-106" charset="2"/>
              </a:rPr>
              <a:t>ij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= {</a:t>
            </a:r>
            <a:r>
              <a:rPr lang="en-US" sz="2000" dirty="0" err="1">
                <a:ea typeface="ＭＳ Ｐゴシック" pitchFamily="-106" charset="-128"/>
                <a:sym typeface="Symbol" pitchFamily="-106" charset="2"/>
              </a:rPr>
              <a:t>a</a:t>
            </a:r>
            <a:r>
              <a:rPr lang="en-US" sz="2000" baseline="-25000" dirty="0" err="1">
                <a:ea typeface="ＭＳ Ｐゴシック" pitchFamily="-106" charset="-128"/>
                <a:sym typeface="Symbol" pitchFamily="-106" charset="2"/>
              </a:rPr>
              <a:t>k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, …}</a:t>
            </a:r>
            <a:endParaRPr lang="en-US" sz="2000" baseline="-25000" dirty="0">
              <a:ea typeface="ＭＳ Ｐゴシック" pitchFamily="-106" charset="-128"/>
              <a:sym typeface="Symbol" pitchFamily="-106" charset="2"/>
            </a:endParaRPr>
          </a:p>
          <a:p>
            <a:pPr marL="533400" indent="-533400"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If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Done!</a:t>
            </a:r>
          </a:p>
          <a:p>
            <a:pPr marL="533400" indent="-533400"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Otherwise, replace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with a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(resulting in a set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ij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’)</a:t>
            </a:r>
          </a:p>
          <a:p>
            <a:pPr marL="914400" lvl="1" indent="-457200" eaLnBrk="1" hangingPunct="1"/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since </a:t>
            </a:r>
            <a:r>
              <a:rPr lang="en-US" sz="2000" dirty="0" err="1">
                <a:ea typeface="ＭＳ Ｐゴシック" pitchFamily="-106" charset="-128"/>
                <a:sym typeface="Symbol" pitchFamily="-106" charset="2"/>
              </a:rPr>
              <a:t>f</a:t>
            </a:r>
            <a:r>
              <a:rPr lang="en-US" sz="2000" baseline="-25000" dirty="0" err="1">
                <a:ea typeface="ＭＳ Ｐゴシック" pitchFamily="-106" charset="-128"/>
                <a:sym typeface="Symbol" pitchFamily="-106" charset="2"/>
              </a:rPr>
              <a:t>m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≤ </a:t>
            </a:r>
            <a:r>
              <a:rPr lang="en-US" sz="2000" dirty="0" err="1">
                <a:ea typeface="ＭＳ Ｐゴシック" pitchFamily="-106" charset="-128"/>
                <a:sym typeface="Symbol" pitchFamily="-106" charset="2"/>
              </a:rPr>
              <a:t>f</a:t>
            </a:r>
            <a:r>
              <a:rPr lang="en-US" sz="2000" baseline="-25000" dirty="0" err="1">
                <a:ea typeface="ＭＳ Ｐゴシック" pitchFamily="-106" charset="-128"/>
                <a:sym typeface="Symbol" pitchFamily="-106" charset="2"/>
              </a:rPr>
              <a:t>k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the activities in </a:t>
            </a:r>
            <a:r>
              <a:rPr lang="en-US" sz="2000" dirty="0" err="1">
                <a:ea typeface="ＭＳ Ｐゴシック" pitchFamily="-106" charset="-128"/>
                <a:sym typeface="Symbol" pitchFamily="-106" charset="2"/>
              </a:rPr>
              <a:t>A</a:t>
            </a:r>
            <a:r>
              <a:rPr lang="en-US" sz="2000" baseline="-25000" dirty="0" err="1">
                <a:ea typeface="ＭＳ Ｐゴシック" pitchFamily="-106" charset="-128"/>
                <a:sym typeface="Symbol" pitchFamily="-106" charset="2"/>
              </a:rPr>
              <a:t>ij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’ will continue to be compatible </a:t>
            </a:r>
          </a:p>
          <a:p>
            <a:pPr marL="914400" lvl="1" indent="-457200" eaLnBrk="1" hangingPunct="1"/>
            <a:r>
              <a:rPr lang="en-US" sz="2000" dirty="0" err="1">
                <a:ea typeface="ＭＳ Ｐゴシック" pitchFamily="-106" charset="-128"/>
                <a:sym typeface="Symbol" pitchFamily="-106" charset="2"/>
              </a:rPr>
              <a:t>A</a:t>
            </a:r>
            <a:r>
              <a:rPr lang="en-US" sz="2000" baseline="-25000" dirty="0" err="1">
                <a:ea typeface="ＭＳ Ｐゴシック" pitchFamily="-106" charset="-128"/>
                <a:sym typeface="Symbol" pitchFamily="-106" charset="2"/>
              </a:rPr>
              <a:t>ij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’ will have the same size as </a:t>
            </a:r>
            <a:r>
              <a:rPr lang="en-US" sz="2000" dirty="0" err="1">
                <a:ea typeface="ＭＳ Ｐゴシック" pitchFamily="-106" charset="-128"/>
                <a:sym typeface="Symbol" pitchFamily="-106" charset="2"/>
              </a:rPr>
              <a:t>A</a:t>
            </a:r>
            <a:r>
              <a:rPr lang="en-US" sz="2000" baseline="-25000" dirty="0" err="1">
                <a:ea typeface="ＭＳ Ｐゴシック" pitchFamily="-106" charset="-128"/>
                <a:sym typeface="Symbol" pitchFamily="-106" charset="2"/>
              </a:rPr>
              <a:t>ij</a:t>
            </a:r>
            <a:r>
              <a:rPr lang="en-US" sz="2000" baseline="-25000" dirty="0">
                <a:ea typeface="ＭＳ Ｐゴシック" pitchFamily="-106" charset="-128"/>
                <a:sym typeface="Symbol" pitchFamily="-106" charset="2"/>
              </a:rPr>
              <a:t> 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⇒ a</a:t>
            </a:r>
            <a:r>
              <a:rPr lang="en-US" sz="2000" baseline="-25000" dirty="0">
                <a:ea typeface="ＭＳ Ｐゴシック" pitchFamily="-106" charset="-128"/>
                <a:sym typeface="Symbol" pitchFamily="-106" charset="2"/>
              </a:rPr>
              <a:t>m</a:t>
            </a:r>
            <a:r>
              <a:rPr lang="en-US" sz="2000" dirty="0">
                <a:ea typeface="ＭＳ Ｐゴシック" pitchFamily="-106" charset="-128"/>
                <a:sym typeface="Symbol" pitchFamily="-106" charset="2"/>
              </a:rPr>
              <a:t> is used in some maximum-size subset</a:t>
            </a:r>
          </a:p>
        </p:txBody>
      </p:sp>
      <p:pic>
        <p:nvPicPr>
          <p:cNvPr id="7987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4350" y="5603875"/>
            <a:ext cx="659130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9" name="AutoShape 5"/>
          <p:cNvSpPr>
            <a:spLocks/>
          </p:cNvSpPr>
          <p:nvPr/>
        </p:nvSpPr>
        <p:spPr bwMode="auto">
          <a:xfrm rot="-5400000">
            <a:off x="4865688" y="4452937"/>
            <a:ext cx="260350" cy="2359025"/>
          </a:xfrm>
          <a:prstGeom prst="rightBrace">
            <a:avLst>
              <a:gd name="adj1" fmla="val 7550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80" name="Text Box 6"/>
          <p:cNvSpPr txBox="1">
            <a:spLocks noChangeArrowheads="1"/>
          </p:cNvSpPr>
          <p:nvPr/>
        </p:nvSpPr>
        <p:spPr bwMode="auto">
          <a:xfrm>
            <a:off x="4843463" y="5203825"/>
            <a:ext cx="447675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S</a:t>
            </a:r>
            <a:r>
              <a:rPr lang="en-US" baseline="-25000">
                <a:latin typeface="Comic Sans MS" pitchFamily="-106" charset="0"/>
              </a:rPr>
              <a:t>ij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098925" y="5664200"/>
            <a:ext cx="2116138" cy="1038225"/>
            <a:chOff x="2180" y="3556"/>
            <a:chExt cx="1333" cy="654"/>
          </a:xfrm>
        </p:grpSpPr>
        <p:sp>
          <p:nvSpPr>
            <p:cNvPr id="79883" name="Text Box 8"/>
            <p:cNvSpPr txBox="1">
              <a:spLocks noChangeArrowheads="1"/>
            </p:cNvSpPr>
            <p:nvPr/>
          </p:nvSpPr>
          <p:spPr bwMode="auto">
            <a:xfrm>
              <a:off x="2180" y="3556"/>
              <a:ext cx="268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m</a:t>
              </a:r>
            </a:p>
          </p:txBody>
        </p:sp>
        <p:sp>
          <p:nvSpPr>
            <p:cNvPr id="79884" name="Text Box 9"/>
            <p:cNvSpPr txBox="1">
              <a:spLocks noChangeArrowheads="1"/>
            </p:cNvSpPr>
            <p:nvPr/>
          </p:nvSpPr>
          <p:spPr bwMode="auto">
            <a:xfrm>
              <a:off x="3022" y="3562"/>
              <a:ext cx="23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m</a:t>
              </a:r>
            </a:p>
          </p:txBody>
        </p:sp>
        <p:sp>
          <p:nvSpPr>
            <p:cNvPr id="79885" name="Text Box 10"/>
            <p:cNvSpPr txBox="1">
              <a:spLocks noChangeArrowheads="1"/>
            </p:cNvSpPr>
            <p:nvPr/>
          </p:nvSpPr>
          <p:spPr bwMode="auto">
            <a:xfrm>
              <a:off x="2609" y="3934"/>
              <a:ext cx="27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  <a:r>
                <a:rPr lang="en-US" baseline="-25000"/>
                <a:t>m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396" y="3948"/>
              <a:ext cx="1017" cy="80"/>
              <a:chOff x="2360" y="3930"/>
              <a:chExt cx="1017" cy="80"/>
            </a:xfrm>
          </p:grpSpPr>
          <p:sp>
            <p:nvSpPr>
              <p:cNvPr id="79888" name="Line 12"/>
              <p:cNvSpPr>
                <a:spLocks noChangeShapeType="1"/>
              </p:cNvSpPr>
              <p:nvPr/>
            </p:nvSpPr>
            <p:spPr bwMode="auto">
              <a:xfrm>
                <a:off x="2360" y="3970"/>
                <a:ext cx="1017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889" name="Line 13"/>
              <p:cNvSpPr>
                <a:spLocks noChangeShapeType="1"/>
              </p:cNvSpPr>
              <p:nvPr/>
            </p:nvSpPr>
            <p:spPr bwMode="auto">
              <a:xfrm>
                <a:off x="3377" y="3930"/>
                <a:ext cx="0" cy="8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9887" name="Text Box 14"/>
            <p:cNvSpPr txBox="1">
              <a:spLocks noChangeArrowheads="1"/>
            </p:cNvSpPr>
            <p:nvPr/>
          </p:nvSpPr>
          <p:spPr bwMode="auto">
            <a:xfrm>
              <a:off x="3309" y="3979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k</a:t>
              </a:r>
            </a:p>
          </p:txBody>
        </p:sp>
      </p:grpSp>
      <p:sp>
        <p:nvSpPr>
          <p:cNvPr id="740367" name="Text Box 15"/>
          <p:cNvSpPr txBox="1">
            <a:spLocks noChangeArrowheads="1"/>
          </p:cNvSpPr>
          <p:nvPr/>
        </p:nvSpPr>
        <p:spPr bwMode="auto">
          <a:xfrm>
            <a:off x="1657350" y="201613"/>
            <a:ext cx="656301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Century Gothic" charset="0"/>
                <a:ea typeface="Century Gothic" charset="0"/>
                <a:cs typeface="Century Gothic" charset="0"/>
              </a:rPr>
              <a:t>: Greedy Choice Property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863DF-17E7-F6DD-D875-B6408B57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5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the Theorem Useful?</a:t>
            </a:r>
          </a:p>
        </p:txBody>
      </p:sp>
      <p:sp>
        <p:nvSpPr>
          <p:cNvPr id="619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4386263"/>
            <a:ext cx="8566150" cy="2206625"/>
          </a:xfrm>
        </p:spPr>
        <p:txBody>
          <a:bodyPr/>
          <a:lstStyle/>
          <a:p>
            <a:r>
              <a:rPr lang="en-US" sz="2400"/>
              <a:t>Making the greedy choice (the activity with the earliest finish time in S</a:t>
            </a:r>
            <a:r>
              <a:rPr lang="en-US" sz="2400" baseline="-25000"/>
              <a:t>ij</a:t>
            </a:r>
            <a:r>
              <a:rPr lang="en-US" sz="2400"/>
              <a:t>)</a:t>
            </a:r>
          </a:p>
          <a:p>
            <a:pPr lvl="1"/>
            <a:r>
              <a:rPr lang="en-US" sz="2000"/>
              <a:t>Reduces the number of subproblems and choices</a:t>
            </a:r>
          </a:p>
          <a:p>
            <a:pPr lvl="1"/>
            <a:r>
              <a:rPr lang="en-US" sz="2000"/>
              <a:t>Allows solving each subproblem in a top-down fashion</a:t>
            </a:r>
          </a:p>
          <a:p>
            <a:r>
              <a:rPr lang="en-US" sz="2400"/>
              <a:t>Only one subproblem left to solve!</a:t>
            </a:r>
          </a:p>
        </p:txBody>
      </p:sp>
      <p:graphicFrame>
        <p:nvGraphicFramePr>
          <p:cNvPr id="619524" name="Group 4"/>
          <p:cNvGraphicFramePr>
            <a:graphicFrameLocks noGrp="1"/>
          </p:cNvGraphicFramePr>
          <p:nvPr>
            <p:ph sz="half" idx="2"/>
          </p:nvPr>
        </p:nvGraphicFramePr>
        <p:xfrm>
          <a:off x="184150" y="1204913"/>
          <a:ext cx="8709025" cy="3284221"/>
        </p:xfrm>
        <a:graphic>
          <a:graphicData uri="http://schemas.openxmlformats.org/drawingml/2006/table">
            <a:tbl>
              <a:tblPr/>
              <a:tblGrid>
                <a:gridCol w="357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0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7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Dynamic programming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Using the theorem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0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Number of subproblems in the optimal solution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entury Gothic"/>
                          <a:cs typeface="Century Gothic"/>
                        </a:rPr>
                        <a:t>Number of choices to consider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entury Gothic"/>
                        <a:cs typeface="Century Gothic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9550" name="Text Box 30"/>
          <p:cNvSpPr txBox="1">
            <a:spLocks noChangeArrowheads="1"/>
          </p:cNvSpPr>
          <p:nvPr/>
        </p:nvSpPr>
        <p:spPr bwMode="auto">
          <a:xfrm>
            <a:off x="3870325" y="2328863"/>
            <a:ext cx="20514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Gothic"/>
                <a:cs typeface="Century Gothic"/>
              </a:rPr>
              <a:t>2 </a:t>
            </a:r>
            <a:r>
              <a:rPr lang="en-US" sz="2000" dirty="0" err="1">
                <a:latin typeface="Century Gothic"/>
                <a:cs typeface="Century Gothic"/>
              </a:rPr>
              <a:t>subproblems</a:t>
            </a:r>
            <a:r>
              <a:rPr lang="en-US" sz="2000" dirty="0">
                <a:latin typeface="Century Gothic"/>
                <a:cs typeface="Century Gothic"/>
              </a:rPr>
              <a:t>:</a:t>
            </a:r>
          </a:p>
          <a:p>
            <a:r>
              <a:rPr lang="en-US" sz="2000" dirty="0" err="1">
                <a:latin typeface="Century Gothic"/>
                <a:cs typeface="Century Gothic"/>
              </a:rPr>
              <a:t>S</a:t>
            </a:r>
            <a:r>
              <a:rPr lang="en-US" sz="2000" baseline="-25000" dirty="0" err="1">
                <a:latin typeface="Century Gothic"/>
                <a:cs typeface="Century Gothic"/>
              </a:rPr>
              <a:t>ik</a:t>
            </a:r>
            <a:r>
              <a:rPr lang="en-US" sz="2000" dirty="0">
                <a:latin typeface="Century Gothic"/>
                <a:cs typeface="Century Gothic"/>
              </a:rPr>
              <a:t>, </a:t>
            </a:r>
            <a:r>
              <a:rPr lang="en-US" sz="2000" dirty="0" err="1">
                <a:latin typeface="Century Gothic"/>
                <a:cs typeface="Century Gothic"/>
              </a:rPr>
              <a:t>S</a:t>
            </a:r>
            <a:r>
              <a:rPr lang="en-US" sz="2000" baseline="-25000" dirty="0" err="1">
                <a:latin typeface="Century Gothic"/>
                <a:cs typeface="Century Gothic"/>
              </a:rPr>
              <a:t>kj</a:t>
            </a:r>
            <a:endParaRPr lang="en-US" sz="2000" baseline="-25000" dirty="0">
              <a:latin typeface="Century Gothic"/>
              <a:cs typeface="Century Gothic"/>
            </a:endParaRPr>
          </a:p>
        </p:txBody>
      </p:sp>
      <p:sp>
        <p:nvSpPr>
          <p:cNvPr id="619551" name="Text Box 31"/>
          <p:cNvSpPr txBox="1">
            <a:spLocks noChangeArrowheads="1"/>
          </p:cNvSpPr>
          <p:nvPr/>
        </p:nvSpPr>
        <p:spPr bwMode="auto">
          <a:xfrm>
            <a:off x="3792538" y="3606800"/>
            <a:ext cx="20284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entury Gothic"/>
                <a:cs typeface="Century Gothic"/>
              </a:rPr>
              <a:t>j – i – 1 choices </a:t>
            </a:r>
          </a:p>
        </p:txBody>
      </p:sp>
      <p:sp>
        <p:nvSpPr>
          <p:cNvPr id="619552" name="Text Box 32"/>
          <p:cNvSpPr txBox="1">
            <a:spLocks noChangeArrowheads="1"/>
          </p:cNvSpPr>
          <p:nvPr/>
        </p:nvSpPr>
        <p:spPr bwMode="auto">
          <a:xfrm>
            <a:off x="6169025" y="3424150"/>
            <a:ext cx="279242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Gothic"/>
                <a:cs typeface="Century Gothic"/>
              </a:rPr>
              <a:t>1 choice: the activity</a:t>
            </a:r>
          </a:p>
          <a:p>
            <a:r>
              <a:rPr lang="en-US" sz="2000" dirty="0">
                <a:latin typeface="Century Gothic"/>
                <a:cs typeface="Century Gothic"/>
              </a:rPr>
              <a:t>a</a:t>
            </a:r>
            <a:r>
              <a:rPr lang="en-US" sz="2000" baseline="-25000" dirty="0">
                <a:latin typeface="Century Gothic"/>
                <a:cs typeface="Century Gothic"/>
              </a:rPr>
              <a:t>m</a:t>
            </a:r>
            <a:r>
              <a:rPr lang="en-US" sz="2000" dirty="0">
                <a:latin typeface="Century Gothic"/>
                <a:cs typeface="Century Gothic"/>
              </a:rPr>
              <a:t> with the earliest </a:t>
            </a:r>
          </a:p>
          <a:p>
            <a:r>
              <a:rPr lang="en-US" sz="2000" dirty="0">
                <a:latin typeface="Century Gothic"/>
                <a:cs typeface="Century Gothic"/>
              </a:rPr>
              <a:t>finish time in </a:t>
            </a:r>
            <a:r>
              <a:rPr lang="en-US" sz="2000" dirty="0" err="1">
                <a:latin typeface="Century Gothic"/>
                <a:cs typeface="Century Gothic"/>
              </a:rPr>
              <a:t>S</a:t>
            </a:r>
            <a:r>
              <a:rPr lang="en-US" sz="2000" baseline="-25000" dirty="0" err="1">
                <a:latin typeface="Century Gothic"/>
                <a:cs typeface="Century Gothic"/>
              </a:rPr>
              <a:t>ij</a:t>
            </a:r>
            <a:endParaRPr lang="en-US" sz="2000" baseline="-25000" dirty="0">
              <a:latin typeface="Century Gothic"/>
              <a:cs typeface="Century Gothic"/>
            </a:endParaRPr>
          </a:p>
        </p:txBody>
      </p:sp>
      <p:sp>
        <p:nvSpPr>
          <p:cNvPr id="619553" name="Text Box 33"/>
          <p:cNvSpPr txBox="1">
            <a:spLocks noChangeArrowheads="1"/>
          </p:cNvSpPr>
          <p:nvPr/>
        </p:nvSpPr>
        <p:spPr bwMode="auto">
          <a:xfrm>
            <a:off x="6191250" y="2335213"/>
            <a:ext cx="23457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Gothic"/>
                <a:cs typeface="Century Gothic"/>
              </a:rPr>
              <a:t>1 </a:t>
            </a:r>
            <a:r>
              <a:rPr lang="en-US" sz="2000" dirty="0" err="1">
                <a:latin typeface="Century Gothic"/>
                <a:cs typeface="Century Gothic"/>
              </a:rPr>
              <a:t>subproblem</a:t>
            </a:r>
            <a:r>
              <a:rPr lang="en-US" sz="2000" dirty="0">
                <a:latin typeface="Century Gothic"/>
                <a:cs typeface="Century Gothic"/>
              </a:rPr>
              <a:t>: </a:t>
            </a:r>
            <a:r>
              <a:rPr lang="en-US" sz="2000" dirty="0" err="1">
                <a:latin typeface="Century Gothic"/>
                <a:cs typeface="Century Gothic"/>
              </a:rPr>
              <a:t>S</a:t>
            </a:r>
            <a:r>
              <a:rPr lang="en-US" sz="2000" baseline="-25000" dirty="0" err="1">
                <a:latin typeface="Century Gothic"/>
                <a:cs typeface="Century Gothic"/>
              </a:rPr>
              <a:t>mj</a:t>
            </a:r>
            <a:endParaRPr lang="en-US" sz="2000" baseline="-25000" dirty="0">
              <a:latin typeface="Century Gothic"/>
              <a:cs typeface="Century Gothic"/>
            </a:endParaRPr>
          </a:p>
          <a:p>
            <a:r>
              <a:rPr lang="en-US" sz="2000" dirty="0">
                <a:latin typeface="Century Gothic"/>
                <a:cs typeface="Century Gothic"/>
              </a:rPr>
              <a:t>(</a:t>
            </a:r>
            <a:r>
              <a:rPr lang="en-US" sz="2000" dirty="0" err="1">
                <a:latin typeface="Century Gothic"/>
                <a:cs typeface="Century Gothic"/>
              </a:rPr>
              <a:t>S</a:t>
            </a:r>
            <a:r>
              <a:rPr lang="en-US" sz="2000" baseline="-25000" dirty="0" err="1">
                <a:latin typeface="Century Gothic"/>
                <a:cs typeface="Century Gothic"/>
              </a:rPr>
              <a:t>im</a:t>
            </a:r>
            <a:r>
              <a:rPr lang="en-US" sz="2000" dirty="0">
                <a:latin typeface="Century Gothic"/>
                <a:cs typeface="Century Gothic"/>
              </a:rPr>
              <a:t> = </a:t>
            </a:r>
            <a:r>
              <a:rPr lang="en-US" sz="2000" dirty="0">
                <a:latin typeface="Century Gothic"/>
                <a:cs typeface="Century Gothic"/>
                <a:sym typeface="Symbol" pitchFamily="-106" charset="2"/>
              </a:rPr>
              <a:t>∅)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951836-6D34-E7CE-2D5E-ED3E6978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4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uild="p"/>
      <p:bldP spid="619550" grpId="0"/>
      <p:bldP spid="619551" grpId="0"/>
      <p:bldP spid="619552" grpId="0"/>
      <p:bldP spid="6195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Approach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" y="1035982"/>
            <a:ext cx="8959850" cy="5548312"/>
          </a:xfrm>
        </p:spPr>
        <p:txBody>
          <a:bodyPr/>
          <a:lstStyle/>
          <a:p>
            <a:r>
              <a:rPr lang="en-US" dirty="0"/>
              <a:t>To select a maximum-size subset of mutually compatible activities from set </a:t>
            </a:r>
            <a:r>
              <a:rPr lang="en-US" dirty="0" err="1"/>
              <a:t>S</a:t>
            </a:r>
            <a:r>
              <a:rPr lang="en-US" baseline="-25000" dirty="0" err="1"/>
              <a:t>ij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Choose a</a:t>
            </a:r>
            <a:r>
              <a:rPr lang="en-US" baseline="-25000" dirty="0"/>
              <a:t>m</a:t>
            </a:r>
            <a:r>
              <a:rPr lang="en-US" dirty="0"/>
              <a:t> </a:t>
            </a:r>
            <a:r>
              <a:rPr lang="en-US" dirty="0">
                <a:sym typeface="Symbol" pitchFamily="-106" charset="2"/>
              </a:rPr>
              <a:t>∈ </a:t>
            </a:r>
            <a:r>
              <a:rPr lang="en-US" dirty="0" err="1">
                <a:sym typeface="Symbol" pitchFamily="-106" charset="2"/>
              </a:rPr>
              <a:t>S</a:t>
            </a:r>
            <a:r>
              <a:rPr lang="en-US" baseline="-25000" dirty="0" err="1">
                <a:sym typeface="Symbol" pitchFamily="-106" charset="2"/>
              </a:rPr>
              <a:t>ij</a:t>
            </a:r>
            <a:r>
              <a:rPr lang="en-US" dirty="0">
                <a:sym typeface="Symbol" pitchFamily="-106" charset="2"/>
              </a:rPr>
              <a:t> with earliest finish time (greedy choice)</a:t>
            </a:r>
          </a:p>
          <a:p>
            <a:pPr lvl="1"/>
            <a:r>
              <a:rPr lang="en-US" dirty="0">
                <a:sym typeface="Symbol" pitchFamily="-106" charset="2"/>
              </a:rPr>
              <a:t>Add a</a:t>
            </a:r>
            <a:r>
              <a:rPr lang="en-US" baseline="-25000" dirty="0">
                <a:sym typeface="Symbol" pitchFamily="-106" charset="2"/>
              </a:rPr>
              <a:t>m</a:t>
            </a:r>
            <a:r>
              <a:rPr lang="en-US" dirty="0">
                <a:sym typeface="Symbol" pitchFamily="-106" charset="2"/>
              </a:rPr>
              <a:t> to the set of activities used in the optimal solution</a:t>
            </a:r>
          </a:p>
          <a:p>
            <a:pPr lvl="1"/>
            <a:r>
              <a:rPr lang="en-US" dirty="0">
                <a:sym typeface="Symbol" pitchFamily="-106" charset="2"/>
              </a:rPr>
              <a:t>Solve the same problem for the set </a:t>
            </a:r>
            <a:r>
              <a:rPr lang="en-US" dirty="0" err="1">
                <a:sym typeface="Symbol" pitchFamily="-106" charset="2"/>
              </a:rPr>
              <a:t>S</a:t>
            </a:r>
            <a:r>
              <a:rPr lang="en-US" baseline="-25000" dirty="0" err="1">
                <a:sym typeface="Symbol" pitchFamily="-106" charset="2"/>
              </a:rPr>
              <a:t>mj</a:t>
            </a:r>
            <a:endParaRPr lang="en-US" baseline="-25000" dirty="0">
              <a:sym typeface="Symbol" pitchFamily="-106" charset="2"/>
            </a:endParaRPr>
          </a:p>
          <a:p>
            <a:r>
              <a:rPr lang="en-US" dirty="0"/>
              <a:t>From the theorem</a:t>
            </a:r>
          </a:p>
          <a:p>
            <a:pPr lvl="1"/>
            <a:r>
              <a:rPr lang="en-US" dirty="0"/>
              <a:t>By choosing a</a:t>
            </a:r>
            <a:r>
              <a:rPr lang="en-US" baseline="-25000" dirty="0"/>
              <a:t>m</a:t>
            </a:r>
            <a:r>
              <a:rPr lang="en-US" dirty="0"/>
              <a:t> we are guaranteed to have used an activity included in an optimal solution</a:t>
            </a:r>
          </a:p>
          <a:p>
            <a:pPr lvl="2">
              <a:buFontTx/>
              <a:buNone/>
            </a:pPr>
            <a:r>
              <a:rPr lang="en-US" dirty="0">
                <a:sym typeface="Symbol" pitchFamily="-106" charset="2"/>
              </a:rPr>
              <a:t>⇒ We do not need to solve the </a:t>
            </a:r>
            <a:r>
              <a:rPr lang="en-US" dirty="0" err="1">
                <a:sym typeface="Symbol" pitchFamily="-106" charset="2"/>
              </a:rPr>
              <a:t>subproblem</a:t>
            </a:r>
            <a:r>
              <a:rPr lang="en-US" dirty="0">
                <a:sym typeface="Symbol" pitchFamily="-106" charset="2"/>
              </a:rPr>
              <a:t> </a:t>
            </a:r>
            <a:r>
              <a:rPr lang="en-US" dirty="0" err="1">
                <a:sym typeface="Symbol" pitchFamily="-106" charset="2"/>
              </a:rPr>
              <a:t>S</a:t>
            </a:r>
            <a:r>
              <a:rPr lang="en-US" baseline="-25000" dirty="0" err="1">
                <a:sym typeface="Symbol" pitchFamily="-106" charset="2"/>
              </a:rPr>
              <a:t>mj</a:t>
            </a:r>
            <a:r>
              <a:rPr lang="en-US" dirty="0">
                <a:sym typeface="Symbol" pitchFamily="-106" charset="2"/>
              </a:rPr>
              <a:t> before making the choice!</a:t>
            </a:r>
          </a:p>
          <a:p>
            <a:pPr lvl="1"/>
            <a:r>
              <a:rPr lang="en-US" dirty="0">
                <a:sym typeface="Symbol" pitchFamily="-106" charset="2"/>
              </a:rPr>
              <a:t>The problem has the </a:t>
            </a:r>
            <a:r>
              <a:rPr lang="en-US" b="1" dirty="0">
                <a:sym typeface="Symbol" pitchFamily="-106" charset="2"/>
              </a:rPr>
              <a:t>GREEDY CHOICE</a:t>
            </a:r>
            <a:r>
              <a:rPr lang="en-US" dirty="0">
                <a:sym typeface="Symbol" pitchFamily="-106" charset="2"/>
              </a:rPr>
              <a:t> property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5B7E38-0453-7A50-F0B9-3EDE514A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9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19</a:t>
            </a:r>
            <a:endParaRPr lang="en-US" dirty="0"/>
          </a:p>
        </p:txBody>
      </p:sp>
      <p:sp>
        <p:nvSpPr>
          <p:cNvPr id="7874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Characterizing the Subproblems 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4625" y="1158875"/>
            <a:ext cx="8770938" cy="55197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/>
              <a:t>The original problem: find the maximum subset of mutually compatible activities for S = S</a:t>
            </a:r>
            <a:r>
              <a:rPr lang="en-US" baseline="-25000"/>
              <a:t>0, n+1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Activities are sorted by increasing finish time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/>
              <a:t>			a</a:t>
            </a:r>
            <a:r>
              <a:rPr lang="en-US" baseline="-25000"/>
              <a:t>0</a:t>
            </a:r>
            <a:r>
              <a:rPr lang="en-US"/>
              <a:t>, a</a:t>
            </a:r>
            <a:r>
              <a:rPr lang="en-US" baseline="-25000"/>
              <a:t>1</a:t>
            </a:r>
            <a:r>
              <a:rPr lang="en-US"/>
              <a:t>, a</a:t>
            </a:r>
            <a:r>
              <a:rPr lang="en-US" baseline="-25000"/>
              <a:t>2</a:t>
            </a:r>
            <a:r>
              <a:rPr lang="en-US"/>
              <a:t>, a</a:t>
            </a:r>
            <a:r>
              <a:rPr lang="en-US" baseline="-25000"/>
              <a:t>3</a:t>
            </a:r>
            <a:r>
              <a:rPr lang="en-US"/>
              <a:t>, …, a</a:t>
            </a:r>
            <a:r>
              <a:rPr lang="en-US" baseline="-25000"/>
              <a:t>n+1</a:t>
            </a:r>
          </a:p>
          <a:p>
            <a:pPr>
              <a:lnSpc>
                <a:spcPct val="110000"/>
              </a:lnSpc>
            </a:pPr>
            <a:r>
              <a:rPr lang="en-US">
                <a:sym typeface="Symbol" pitchFamily="-106" charset="2"/>
              </a:rPr>
              <a:t>We always choose an activity with the earliest finish time</a:t>
            </a:r>
            <a:endParaRPr lang="en-US" baseline="-25000">
              <a:sym typeface="Symbol" pitchFamily="-106" charset="2"/>
            </a:endParaRPr>
          </a:p>
          <a:p>
            <a:pPr lvl="1">
              <a:lnSpc>
                <a:spcPct val="110000"/>
              </a:lnSpc>
            </a:pPr>
            <a:r>
              <a:rPr lang="en-US">
                <a:sym typeface="Symbol" pitchFamily="-106" charset="2"/>
              </a:rPr>
              <a:t>Greedy choice maximizes the unscheduled time remaining</a:t>
            </a:r>
          </a:p>
          <a:p>
            <a:pPr lvl="1">
              <a:lnSpc>
                <a:spcPct val="110000"/>
              </a:lnSpc>
            </a:pPr>
            <a:r>
              <a:rPr lang="en-US">
                <a:sym typeface="Symbol" pitchFamily="-106" charset="2"/>
              </a:rPr>
              <a:t>Finish time of activities selected is strictly increasing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8D5985-0511-99FB-5EB3-DF941CCF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7379-3436-2A43-A1F8-6BE016FBD9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40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A Recursive Greedy Algorithm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880" y="1204913"/>
            <a:ext cx="9050936" cy="5435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</a:rPr>
              <a:t>Alg.:</a:t>
            </a:r>
            <a:r>
              <a:rPr lang="en-US" dirty="0"/>
              <a:t> REC-ACT-SEL (</a:t>
            </a:r>
            <a:r>
              <a:rPr lang="en-US" dirty="0">
                <a:latin typeface="Comic Sans MS" pitchFamily="-106" charset="0"/>
              </a:rPr>
              <a:t>s, f, </a:t>
            </a: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, n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  <a:r>
              <a:rPr lang="en-US" dirty="0">
                <a:latin typeface="Comic Sans MS" pitchFamily="-106" charset="0"/>
              </a:rPr>
              <a:t>m ← </a:t>
            </a: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 + 1			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while </a:t>
            </a:r>
            <a:r>
              <a:rPr lang="en-US" dirty="0">
                <a:latin typeface="Comic Sans MS" pitchFamily="-106" charset="0"/>
              </a:rPr>
              <a:t>m ≤ n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dirty="0" err="1">
                <a:latin typeface="Comic Sans MS" pitchFamily="-106" charset="0"/>
              </a:rPr>
              <a:t>s</a:t>
            </a:r>
            <a:r>
              <a:rPr lang="en-US" baseline="-25000" dirty="0" err="1">
                <a:latin typeface="Comic Sans MS" pitchFamily="-106" charset="0"/>
              </a:rPr>
              <a:t>m</a:t>
            </a:r>
            <a:r>
              <a:rPr lang="en-US" dirty="0">
                <a:latin typeface="Comic Sans MS" pitchFamily="-106" charset="0"/>
              </a:rPr>
              <a:t> &lt; f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/>
              <a:t> 	</a:t>
            </a:r>
            <a:r>
              <a:rPr lang="en-US" sz="2000" dirty="0">
                <a:ea typeface="Arial" pitchFamily="-106" charset="0"/>
                <a:cs typeface="Arial" pitchFamily="-106" charset="0"/>
              </a:rPr>
              <a:t>►</a:t>
            </a:r>
            <a:r>
              <a:rPr lang="en-US" sz="2000" dirty="0"/>
              <a:t>Find first activity in </a:t>
            </a:r>
            <a:r>
              <a:rPr lang="en-US" sz="2000" dirty="0">
                <a:latin typeface="Comic Sans MS" pitchFamily="-106" charset="0"/>
              </a:rPr>
              <a:t>S</a:t>
            </a:r>
            <a:r>
              <a:rPr lang="en-US" sz="2000" baseline="-25000" dirty="0">
                <a:latin typeface="Comic Sans MS" pitchFamily="-106" charset="0"/>
              </a:rPr>
              <a:t>i,n+1</a:t>
            </a:r>
            <a:endParaRPr lang="en-US" sz="2000" dirty="0">
              <a:latin typeface="Comic Sans MS" pitchFamily="-106" charset="0"/>
            </a:endParaRPr>
          </a:p>
          <a:p>
            <a:pPr marL="533400" indent="-533400">
              <a:buFontTx/>
              <a:buAutoNum type="arabicPeriod"/>
            </a:pPr>
            <a:r>
              <a:rPr lang="en-US" dirty="0"/>
              <a:t> 	       </a:t>
            </a:r>
            <a:r>
              <a:rPr lang="en-US" b="1" dirty="0"/>
              <a:t>do </a:t>
            </a:r>
            <a:r>
              <a:rPr lang="en-US" dirty="0">
                <a:latin typeface="Comic Sans MS" pitchFamily="-106" charset="0"/>
              </a:rPr>
              <a:t>m ← m + 1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if </a:t>
            </a:r>
            <a:r>
              <a:rPr lang="en-US" dirty="0">
                <a:latin typeface="Comic Sans MS" pitchFamily="-106" charset="0"/>
              </a:rPr>
              <a:t>m ≤ n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   </a:t>
            </a:r>
            <a:r>
              <a:rPr lang="en-US" b="1" dirty="0"/>
              <a:t>then return </a:t>
            </a:r>
            <a:r>
              <a:rPr lang="en-US" dirty="0"/>
              <a:t>{</a:t>
            </a:r>
            <a:r>
              <a:rPr lang="en-US" dirty="0">
                <a:latin typeface="Comic Sans MS" pitchFamily="-106" charset="0"/>
              </a:rPr>
              <a:t>a</a:t>
            </a:r>
            <a:r>
              <a:rPr lang="en-US" baseline="-25000" dirty="0">
                <a:latin typeface="Comic Sans MS" pitchFamily="-106" charset="0"/>
              </a:rPr>
              <a:t>m</a:t>
            </a:r>
            <a:r>
              <a:rPr lang="en-US" dirty="0"/>
              <a:t>} </a:t>
            </a:r>
            <a:r>
              <a:rPr lang="en-US" dirty="0">
                <a:sym typeface="Symbol" pitchFamily="-106" charset="2"/>
              </a:rPr>
              <a:t>⋃ </a:t>
            </a:r>
            <a:r>
              <a:rPr lang="en-US" dirty="0"/>
              <a:t>REC-ACT-SEL(</a:t>
            </a:r>
            <a:r>
              <a:rPr lang="en-US" dirty="0">
                <a:latin typeface="Comic Sans MS" pitchFamily="-106" charset="0"/>
              </a:rPr>
              <a:t>s, f, m, n</a:t>
            </a:r>
            <a:r>
              <a:rPr lang="en-US" dirty="0"/>
              <a:t>)</a:t>
            </a:r>
          </a:p>
          <a:p>
            <a:pPr marL="533400" indent="-533400">
              <a:buFontTx/>
              <a:buAutoNum type="arabicPeriod"/>
            </a:pPr>
            <a:r>
              <a:rPr lang="en-US" dirty="0"/>
              <a:t> </a:t>
            </a:r>
            <a:r>
              <a:rPr lang="en-US" b="1" dirty="0"/>
              <a:t>else return </a:t>
            </a:r>
            <a:r>
              <a:rPr lang="en-US" b="1" dirty="0">
                <a:sym typeface="Symbol" pitchFamily="-106" charset="2"/>
              </a:rPr>
              <a:t>∅</a:t>
            </a:r>
          </a:p>
          <a:p>
            <a:pPr marL="533400" indent="-533400"/>
            <a:endParaRPr lang="en-US" sz="1800" dirty="0"/>
          </a:p>
          <a:p>
            <a:pPr marL="533400" indent="-533400"/>
            <a:r>
              <a:rPr lang="en-US" sz="1800" dirty="0"/>
              <a:t>Activities are ordered in increasing order of finish time </a:t>
            </a:r>
          </a:p>
          <a:p>
            <a:pPr marL="533400" indent="-533400"/>
            <a:r>
              <a:rPr lang="en-US" sz="1800" dirty="0"/>
              <a:t>Running time: </a:t>
            </a:r>
            <a:r>
              <a:rPr lang="en-US" sz="1800" dirty="0" err="1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1800" dirty="0">
                <a:latin typeface="Comic Sans MS" pitchFamily="-106" charset="0"/>
                <a:sym typeface="Symbol" pitchFamily="-106" charset="2"/>
              </a:rPr>
              <a:t>(n)</a:t>
            </a:r>
            <a:r>
              <a:rPr lang="en-US" sz="1800" dirty="0">
                <a:sym typeface="Symbol" pitchFamily="-106" charset="2"/>
              </a:rPr>
              <a:t> – each activity is examined only once</a:t>
            </a:r>
          </a:p>
          <a:p>
            <a:pPr marL="533400" indent="-533400"/>
            <a:r>
              <a:rPr lang="en-US" sz="1800" b="1" dirty="0"/>
              <a:t>Initial call: </a:t>
            </a:r>
            <a:r>
              <a:rPr lang="en-US" sz="1800" dirty="0"/>
              <a:t>REC-ACT-SEL(s, f, 0, n)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80025" y="2025650"/>
            <a:ext cx="1231900" cy="100013"/>
            <a:chOff x="3456" y="1216"/>
            <a:chExt cx="776" cy="63"/>
          </a:xfrm>
        </p:grpSpPr>
        <p:sp>
          <p:nvSpPr>
            <p:cNvPr id="789511" name="Line 5"/>
            <p:cNvSpPr>
              <a:spLocks noChangeShapeType="1"/>
            </p:cNvSpPr>
            <p:nvPr/>
          </p:nvSpPr>
          <p:spPr bwMode="auto">
            <a:xfrm>
              <a:off x="3456" y="1248"/>
              <a:ext cx="7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9512" name="Line 6"/>
            <p:cNvSpPr>
              <a:spLocks noChangeShapeType="1"/>
            </p:cNvSpPr>
            <p:nvPr/>
          </p:nvSpPr>
          <p:spPr bwMode="auto">
            <a:xfrm>
              <a:off x="4227" y="1216"/>
              <a:ext cx="5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9513" name="Text Box 7"/>
          <p:cNvSpPr txBox="1">
            <a:spLocks noChangeArrowheads="1"/>
          </p:cNvSpPr>
          <p:nvPr/>
        </p:nvSpPr>
        <p:spPr bwMode="auto">
          <a:xfrm>
            <a:off x="6383338" y="2062163"/>
            <a:ext cx="280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baseline="-25000">
                <a:ea typeface="ＭＳ Ｐゴシック" pitchFamily="-106" charset="-128"/>
                <a:cs typeface="ＭＳ Ｐゴシック" pitchFamily="-106" charset="-128"/>
              </a:rPr>
              <a:t>i</a:t>
            </a:r>
          </a:p>
        </p:txBody>
      </p:sp>
      <p:sp>
        <p:nvSpPr>
          <p:cNvPr id="789514" name="Text Box 8"/>
          <p:cNvSpPr txBox="1">
            <a:spLocks noChangeArrowheads="1"/>
          </p:cNvSpPr>
          <p:nvPr/>
        </p:nvSpPr>
        <p:spPr bwMode="auto">
          <a:xfrm>
            <a:off x="5683250" y="1993900"/>
            <a:ext cx="3444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>
                <a:ea typeface="ＭＳ Ｐゴシック" pitchFamily="-106" charset="-128"/>
                <a:cs typeface="ＭＳ Ｐゴシック" pitchFamily="-106" charset="-128"/>
              </a:rPr>
              <a:t>i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791200" y="1016000"/>
            <a:ext cx="1535113" cy="439738"/>
            <a:chOff x="3648" y="640"/>
            <a:chExt cx="967" cy="277"/>
          </a:xfrm>
        </p:grpSpPr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3648" y="830"/>
              <a:ext cx="779" cy="64"/>
              <a:chOff x="3648" y="890"/>
              <a:chExt cx="779" cy="64"/>
            </a:xfrm>
          </p:grpSpPr>
          <p:sp>
            <p:nvSpPr>
              <p:cNvPr id="789517" name="Line 11"/>
              <p:cNvSpPr>
                <a:spLocks noChangeShapeType="1"/>
              </p:cNvSpPr>
              <p:nvPr/>
            </p:nvSpPr>
            <p:spPr bwMode="auto">
              <a:xfrm>
                <a:off x="3653" y="923"/>
                <a:ext cx="7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518" name="Line 12"/>
              <p:cNvSpPr>
                <a:spLocks noChangeShapeType="1"/>
              </p:cNvSpPr>
              <p:nvPr/>
            </p:nvSpPr>
            <p:spPr bwMode="auto">
              <a:xfrm>
                <a:off x="3648" y="891"/>
                <a:ext cx="5" cy="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519" name="Line 13"/>
              <p:cNvSpPr>
                <a:spLocks noChangeShapeType="1"/>
              </p:cNvSpPr>
              <p:nvPr/>
            </p:nvSpPr>
            <p:spPr bwMode="auto">
              <a:xfrm>
                <a:off x="4422" y="890"/>
                <a:ext cx="5" cy="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89520" name="Text Box 14"/>
            <p:cNvSpPr txBox="1">
              <a:spLocks noChangeArrowheads="1"/>
            </p:cNvSpPr>
            <p:nvPr/>
          </p:nvSpPr>
          <p:spPr bwMode="auto">
            <a:xfrm>
              <a:off x="3929" y="64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ea typeface="ＭＳ Ｐゴシック" pitchFamily="-106" charset="-128"/>
                  <a:cs typeface="ＭＳ Ｐゴシック" pitchFamily="-106" charset="-128"/>
                </a:rPr>
                <a:t>a</a:t>
              </a:r>
              <a:r>
                <a:rPr lang="en-US" baseline="-25000">
                  <a:ea typeface="ＭＳ Ｐゴシック" pitchFamily="-106" charset="-128"/>
                  <a:cs typeface="ＭＳ Ｐゴシック" pitchFamily="-106" charset="-128"/>
                </a:rPr>
                <a:t>m</a:t>
              </a:r>
            </a:p>
          </p:txBody>
        </p:sp>
        <p:sp>
          <p:nvSpPr>
            <p:cNvPr id="789521" name="Text Box 15"/>
            <p:cNvSpPr txBox="1">
              <a:spLocks noChangeArrowheads="1"/>
            </p:cNvSpPr>
            <p:nvPr/>
          </p:nvSpPr>
          <p:spPr bwMode="auto">
            <a:xfrm>
              <a:off x="4379" y="686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ea typeface="ＭＳ Ｐゴシック" pitchFamily="-106" charset="-128"/>
                  <a:cs typeface="ＭＳ Ｐゴシック" pitchFamily="-106" charset="-128"/>
                </a:rPr>
                <a:t>f</a:t>
              </a:r>
              <a:r>
                <a:rPr lang="en-US" baseline="-25000">
                  <a:ea typeface="ＭＳ Ｐゴシック" pitchFamily="-106" charset="-128"/>
                  <a:cs typeface="ＭＳ Ｐゴシック" pitchFamily="-106" charset="-128"/>
                </a:rPr>
                <a:t>m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487988" y="1271588"/>
            <a:ext cx="2125662" cy="411162"/>
            <a:chOff x="3457" y="801"/>
            <a:chExt cx="1339" cy="259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3457" y="997"/>
              <a:ext cx="1141" cy="63"/>
              <a:chOff x="3457" y="1007"/>
              <a:chExt cx="1141" cy="63"/>
            </a:xfrm>
          </p:grpSpPr>
          <p:sp>
            <p:nvSpPr>
              <p:cNvPr id="789524" name="Line 18"/>
              <p:cNvSpPr>
                <a:spLocks noChangeShapeType="1"/>
              </p:cNvSpPr>
              <p:nvPr/>
            </p:nvSpPr>
            <p:spPr bwMode="auto">
              <a:xfrm>
                <a:off x="3464" y="1042"/>
                <a:ext cx="113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525" name="Line 19"/>
              <p:cNvSpPr>
                <a:spLocks noChangeShapeType="1"/>
              </p:cNvSpPr>
              <p:nvPr/>
            </p:nvSpPr>
            <p:spPr bwMode="auto">
              <a:xfrm>
                <a:off x="3457" y="1013"/>
                <a:ext cx="7" cy="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526" name="Line 20"/>
              <p:cNvSpPr>
                <a:spLocks noChangeShapeType="1"/>
              </p:cNvSpPr>
              <p:nvPr/>
            </p:nvSpPr>
            <p:spPr bwMode="auto">
              <a:xfrm>
                <a:off x="4593" y="1007"/>
                <a:ext cx="5" cy="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89527" name="Text Box 21"/>
            <p:cNvSpPr txBox="1">
              <a:spLocks noChangeArrowheads="1"/>
            </p:cNvSpPr>
            <p:nvPr/>
          </p:nvSpPr>
          <p:spPr bwMode="auto">
            <a:xfrm>
              <a:off x="3697" y="80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ea typeface="ＭＳ Ｐゴシック" pitchFamily="-106" charset="-128"/>
                  <a:cs typeface="ＭＳ Ｐゴシック" pitchFamily="-106" charset="-128"/>
                </a:rPr>
                <a:t>a</a:t>
              </a:r>
              <a:r>
                <a:rPr lang="en-US" baseline="-25000">
                  <a:ea typeface="ＭＳ Ｐゴシック" pitchFamily="-106" charset="-128"/>
                  <a:cs typeface="ＭＳ Ｐゴシック" pitchFamily="-106" charset="-128"/>
                </a:rPr>
                <a:t>m</a:t>
              </a:r>
            </a:p>
          </p:txBody>
        </p:sp>
        <p:sp>
          <p:nvSpPr>
            <p:cNvPr id="789528" name="Text Box 22"/>
            <p:cNvSpPr txBox="1">
              <a:spLocks noChangeArrowheads="1"/>
            </p:cNvSpPr>
            <p:nvPr/>
          </p:nvSpPr>
          <p:spPr bwMode="auto">
            <a:xfrm>
              <a:off x="4560" y="825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ea typeface="ＭＳ Ｐゴシック" pitchFamily="-106" charset="-128"/>
                  <a:cs typeface="ＭＳ Ｐゴシック" pitchFamily="-106" charset="-128"/>
                </a:rPr>
                <a:t>f</a:t>
              </a:r>
              <a:r>
                <a:rPr lang="en-US" baseline="-25000">
                  <a:ea typeface="ＭＳ Ｐゴシック" pitchFamily="-106" charset="-128"/>
                  <a:cs typeface="ＭＳ Ｐゴシック" pitchFamily="-106" charset="-128"/>
                </a:rPr>
                <a:t>m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6938963" y="1524000"/>
            <a:ext cx="1554162" cy="415925"/>
            <a:chOff x="4371" y="960"/>
            <a:chExt cx="979" cy="262"/>
          </a:xfrm>
        </p:grpSpPr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4371" y="1154"/>
              <a:ext cx="783" cy="64"/>
              <a:chOff x="4371" y="1129"/>
              <a:chExt cx="783" cy="64"/>
            </a:xfrm>
          </p:grpSpPr>
          <p:sp>
            <p:nvSpPr>
              <p:cNvPr id="789531" name="Line 25"/>
              <p:cNvSpPr>
                <a:spLocks noChangeShapeType="1"/>
              </p:cNvSpPr>
              <p:nvPr/>
            </p:nvSpPr>
            <p:spPr bwMode="auto">
              <a:xfrm>
                <a:off x="4376" y="1161"/>
                <a:ext cx="7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532" name="Line 26"/>
              <p:cNvSpPr>
                <a:spLocks noChangeShapeType="1"/>
              </p:cNvSpPr>
              <p:nvPr/>
            </p:nvSpPr>
            <p:spPr bwMode="auto">
              <a:xfrm>
                <a:off x="4371" y="1129"/>
                <a:ext cx="5" cy="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9533" name="Line 27"/>
              <p:cNvSpPr>
                <a:spLocks noChangeShapeType="1"/>
              </p:cNvSpPr>
              <p:nvPr/>
            </p:nvSpPr>
            <p:spPr bwMode="auto">
              <a:xfrm>
                <a:off x="5149" y="1130"/>
                <a:ext cx="5" cy="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89534" name="Text Box 28"/>
            <p:cNvSpPr txBox="1">
              <a:spLocks noChangeArrowheads="1"/>
            </p:cNvSpPr>
            <p:nvPr/>
          </p:nvSpPr>
          <p:spPr bwMode="auto">
            <a:xfrm>
              <a:off x="4782" y="960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ea typeface="ＭＳ Ｐゴシック" pitchFamily="-106" charset="-128"/>
                  <a:cs typeface="ＭＳ Ｐゴシック" pitchFamily="-106" charset="-128"/>
                </a:rPr>
                <a:t>a</a:t>
              </a:r>
              <a:r>
                <a:rPr lang="en-US" baseline="-25000">
                  <a:ea typeface="ＭＳ Ｐゴシック" pitchFamily="-106" charset="-128"/>
                  <a:cs typeface="ＭＳ Ｐゴシック" pitchFamily="-106" charset="-128"/>
                </a:rPr>
                <a:t>m</a:t>
              </a:r>
            </a:p>
          </p:txBody>
        </p:sp>
        <p:sp>
          <p:nvSpPr>
            <p:cNvPr id="789535" name="Text Box 29"/>
            <p:cNvSpPr txBox="1">
              <a:spLocks noChangeArrowheads="1"/>
            </p:cNvSpPr>
            <p:nvPr/>
          </p:nvSpPr>
          <p:spPr bwMode="auto">
            <a:xfrm>
              <a:off x="5114" y="991"/>
              <a:ext cx="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ea typeface="ＭＳ Ｐゴシック" pitchFamily="-106" charset="-128"/>
                  <a:cs typeface="ＭＳ Ｐゴシック" pitchFamily="-106" charset="-128"/>
                </a:rPr>
                <a:t>f</a:t>
              </a:r>
              <a:r>
                <a:rPr lang="en-US" baseline="-25000">
                  <a:ea typeface="ＭＳ Ｐゴシック" pitchFamily="-106" charset="-128"/>
                  <a:cs typeface="ＭＳ Ｐゴシック" pitchFamily="-106" charset="-128"/>
                </a:rPr>
                <a:t>m</a:t>
              </a:r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601741A-B57B-4A02-2745-5E2587D1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7379-3436-2A43-A1F8-6BE016FBD94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18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Greedy Algorithms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Similar to dynamic programming, but simpler approach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</a:rPr>
              <a:t>Also used for optimization problems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</a:rPr>
              <a:t>Idea: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When we have a choice to make, make the one that looks best right now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dirty="0">
                <a:ea typeface="ＭＳ Ｐゴシック" pitchFamily="-106" charset="-128"/>
              </a:rPr>
              <a:t>Make a locally optimal choice in the hope of getting a globally optimal solution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Greedy algorithms don’t always yield an optimal solution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When the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</a:rPr>
              <a:t>problem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has certain general characteristics (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</a:rPr>
              <a:t>greedy choice property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), greedy algorithms give optimal solutions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8D8DB-E472-3ED6-4277-04E514A8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1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791554" name="Footer Placeholder 4"/>
          <p:cNvSpPr txBox="1">
            <a:spLocks noGrp="1"/>
          </p:cNvSpPr>
          <p:nvPr/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/>
            <a:r>
              <a:rPr lang="en-US" sz="1400">
                <a:ea typeface="ＭＳ Ｐゴシック" pitchFamily="-106" charset="-128"/>
                <a:cs typeface="ＭＳ Ｐゴシック" pitchFamily="-106" charset="-128"/>
              </a:rPr>
              <a:t>CS 477/677 - Lecture 18</a:t>
            </a:r>
          </a:p>
        </p:txBody>
      </p:sp>
      <p:sp>
        <p:nvSpPr>
          <p:cNvPr id="791555" name="Slide Number Placeholder 5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/>
            <a:fld id="{46922C37-CDAA-0D41-862D-6F6EDDE25F72}" type="slidenum">
              <a:rPr lang="en-US" sz="1400">
                <a:ea typeface="ＭＳ Ｐゴシック" pitchFamily="-106" charset="-128"/>
                <a:cs typeface="ＭＳ Ｐゴシック" pitchFamily="-106" charset="-128"/>
              </a:rPr>
              <a:pPr algn="r"/>
              <a:t>20</a:t>
            </a:fld>
            <a:endParaRPr lang="en-US" sz="140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791556" name="Rectangle 2"/>
          <p:cNvSpPr>
            <a:spLocks noChangeArrowheads="1"/>
          </p:cNvSpPr>
          <p:nvPr/>
        </p:nvSpPr>
        <p:spPr bwMode="auto">
          <a:xfrm>
            <a:off x="128588" y="900113"/>
            <a:ext cx="8723312" cy="314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791557" name="Rectangle 3"/>
          <p:cNvSpPr>
            <a:spLocks noChangeArrowheads="1"/>
          </p:cNvSpPr>
          <p:nvPr/>
        </p:nvSpPr>
        <p:spPr bwMode="auto">
          <a:xfrm>
            <a:off x="3308350" y="6459538"/>
            <a:ext cx="5427663" cy="2714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ea typeface="ＭＳ Ｐゴシック" pitchFamily="-106" charset="-128"/>
              <a:cs typeface="ＭＳ Ｐゴシック" pitchFamily="-106" charset="-128"/>
            </a:endParaRPr>
          </a:p>
        </p:txBody>
      </p:sp>
      <p:graphicFrame>
        <p:nvGraphicFramePr>
          <p:cNvPr id="750596" name="Group 4"/>
          <p:cNvGraphicFramePr>
            <a:graphicFrameLocks noGrp="1"/>
          </p:cNvGraphicFramePr>
          <p:nvPr>
            <p:ph idx="4294967295"/>
          </p:nvPr>
        </p:nvGraphicFramePr>
        <p:xfrm>
          <a:off x="290513" y="863600"/>
          <a:ext cx="8351837" cy="5547360"/>
        </p:xfrm>
        <a:graphic>
          <a:graphicData uri="http://schemas.openxmlformats.org/drawingml/2006/table">
            <a:tbl>
              <a:tblPr/>
              <a:tblGrid>
                <a:gridCol w="183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656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1619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0         -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sym typeface="Symbol" pitchFamily="-106" charset="2"/>
                        </a:rPr>
                        <a:t>∞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       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1         1         4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2         3         5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51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3         0          6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351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4         5          7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5         3          8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3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6         5          9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3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9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7         6         10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351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8         8         11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351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9         8         12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19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10       2         13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3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19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11      12        14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35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351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</a:rPr>
                        <a:t>12      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sym typeface="Symbol" pitchFamily="-106" charset="2"/>
                        </a:rPr>
                        <a:t>∞       ∞+1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792008" name="Text Box 509"/>
          <p:cNvSpPr txBox="1">
            <a:spLocks noChangeArrowheads="1"/>
          </p:cNvSpPr>
          <p:nvPr/>
        </p:nvSpPr>
        <p:spPr bwMode="auto">
          <a:xfrm>
            <a:off x="265113" y="446088"/>
            <a:ext cx="158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>
                <a:ea typeface="ＭＳ Ｐゴシック" pitchFamily="-106" charset="-128"/>
                <a:cs typeface="ＭＳ Ｐゴシック" pitchFamily="-106" charset="-128"/>
              </a:rPr>
              <a:t>k        s</a:t>
            </a:r>
            <a:r>
              <a:rPr lang="en-US" i="1" baseline="-25000"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i="1">
                <a:ea typeface="ＭＳ Ｐゴシック" pitchFamily="-106" charset="-128"/>
                <a:cs typeface="ＭＳ Ｐゴシック" pitchFamily="-106" charset="-128"/>
              </a:rPr>
              <a:t>       f</a:t>
            </a:r>
            <a:r>
              <a:rPr lang="en-US" i="1" baseline="-25000">
                <a:ea typeface="ＭＳ Ｐゴシック" pitchFamily="-106" charset="-128"/>
                <a:cs typeface="ＭＳ Ｐゴシック" pitchFamily="-106" charset="-128"/>
              </a:rPr>
              <a:t>k</a:t>
            </a:r>
          </a:p>
        </p:txBody>
      </p:sp>
      <p:sp>
        <p:nvSpPr>
          <p:cNvPr id="792009" name="Line 510"/>
          <p:cNvSpPr>
            <a:spLocks noChangeShapeType="1"/>
          </p:cNvSpPr>
          <p:nvPr/>
        </p:nvSpPr>
        <p:spPr bwMode="auto">
          <a:xfrm>
            <a:off x="306388" y="820738"/>
            <a:ext cx="16224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103" name="Rectangle 511"/>
          <p:cNvSpPr>
            <a:spLocks noChangeArrowheads="1"/>
          </p:cNvSpPr>
          <p:nvPr/>
        </p:nvSpPr>
        <p:spPr bwMode="auto">
          <a:xfrm>
            <a:off x="2565400" y="1330325"/>
            <a:ext cx="1293813" cy="134938"/>
          </a:xfrm>
          <a:prstGeom prst="rect">
            <a:avLst/>
          </a:prstGeom>
          <a:solidFill>
            <a:srgbClr val="DD011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</a:t>
            </a:r>
          </a:p>
        </p:txBody>
      </p:sp>
      <p:sp>
        <p:nvSpPr>
          <p:cNvPr id="792011" name="Text Box 512"/>
          <p:cNvSpPr txBox="1">
            <a:spLocks noChangeArrowheads="1"/>
          </p:cNvSpPr>
          <p:nvPr/>
        </p:nvSpPr>
        <p:spPr bwMode="auto">
          <a:xfrm>
            <a:off x="1958975" y="638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0</a:t>
            </a:r>
          </a:p>
        </p:txBody>
      </p:sp>
      <p:sp>
        <p:nvSpPr>
          <p:cNvPr id="792012" name="Text Box 513"/>
          <p:cNvSpPr txBox="1">
            <a:spLocks noChangeArrowheads="1"/>
          </p:cNvSpPr>
          <p:nvPr/>
        </p:nvSpPr>
        <p:spPr bwMode="auto">
          <a:xfrm>
            <a:off x="2397125" y="6384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1</a:t>
            </a:r>
          </a:p>
        </p:txBody>
      </p:sp>
      <p:sp>
        <p:nvSpPr>
          <p:cNvPr id="792013" name="Text Box 514"/>
          <p:cNvSpPr txBox="1">
            <a:spLocks noChangeArrowheads="1"/>
          </p:cNvSpPr>
          <p:nvPr/>
        </p:nvSpPr>
        <p:spPr bwMode="auto">
          <a:xfrm>
            <a:off x="2805113" y="6384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2</a:t>
            </a:r>
          </a:p>
        </p:txBody>
      </p:sp>
      <p:sp>
        <p:nvSpPr>
          <p:cNvPr id="792014" name="Text Box 515"/>
          <p:cNvSpPr txBox="1">
            <a:spLocks noChangeArrowheads="1"/>
          </p:cNvSpPr>
          <p:nvPr/>
        </p:nvSpPr>
        <p:spPr bwMode="auto">
          <a:xfrm>
            <a:off x="3263900" y="6384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3</a:t>
            </a:r>
          </a:p>
        </p:txBody>
      </p:sp>
      <p:sp>
        <p:nvSpPr>
          <p:cNvPr id="792015" name="Text Box 516"/>
          <p:cNvSpPr txBox="1">
            <a:spLocks noChangeArrowheads="1"/>
          </p:cNvSpPr>
          <p:nvPr/>
        </p:nvSpPr>
        <p:spPr bwMode="auto">
          <a:xfrm>
            <a:off x="3689350" y="6384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4</a:t>
            </a:r>
          </a:p>
        </p:txBody>
      </p:sp>
      <p:sp>
        <p:nvSpPr>
          <p:cNvPr id="792016" name="Text Box 517"/>
          <p:cNvSpPr txBox="1">
            <a:spLocks noChangeArrowheads="1"/>
          </p:cNvSpPr>
          <p:nvPr/>
        </p:nvSpPr>
        <p:spPr bwMode="auto">
          <a:xfrm>
            <a:off x="4125913" y="6384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5</a:t>
            </a:r>
          </a:p>
        </p:txBody>
      </p:sp>
      <p:sp>
        <p:nvSpPr>
          <p:cNvPr id="792017" name="Text Box 518"/>
          <p:cNvSpPr txBox="1">
            <a:spLocks noChangeArrowheads="1"/>
          </p:cNvSpPr>
          <p:nvPr/>
        </p:nvSpPr>
        <p:spPr bwMode="auto">
          <a:xfrm>
            <a:off x="4554538" y="638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6</a:t>
            </a:r>
          </a:p>
        </p:txBody>
      </p:sp>
      <p:sp>
        <p:nvSpPr>
          <p:cNvPr id="792018" name="Text Box 519"/>
          <p:cNvSpPr txBox="1">
            <a:spLocks noChangeArrowheads="1"/>
          </p:cNvSpPr>
          <p:nvPr/>
        </p:nvSpPr>
        <p:spPr bwMode="auto">
          <a:xfrm>
            <a:off x="4999038" y="6384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7</a:t>
            </a:r>
          </a:p>
        </p:txBody>
      </p:sp>
      <p:sp>
        <p:nvSpPr>
          <p:cNvPr id="792019" name="Text Box 520"/>
          <p:cNvSpPr txBox="1">
            <a:spLocks noChangeArrowheads="1"/>
          </p:cNvSpPr>
          <p:nvPr/>
        </p:nvSpPr>
        <p:spPr bwMode="auto">
          <a:xfrm>
            <a:off x="5453063" y="63849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8</a:t>
            </a:r>
          </a:p>
        </p:txBody>
      </p:sp>
      <p:sp>
        <p:nvSpPr>
          <p:cNvPr id="792020" name="Text Box 521"/>
          <p:cNvSpPr txBox="1">
            <a:spLocks noChangeArrowheads="1"/>
          </p:cNvSpPr>
          <p:nvPr/>
        </p:nvSpPr>
        <p:spPr bwMode="auto">
          <a:xfrm>
            <a:off x="5870575" y="638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9</a:t>
            </a:r>
          </a:p>
        </p:txBody>
      </p:sp>
      <p:sp>
        <p:nvSpPr>
          <p:cNvPr id="792021" name="Text Box 522"/>
          <p:cNvSpPr txBox="1">
            <a:spLocks noChangeArrowheads="1"/>
          </p:cNvSpPr>
          <p:nvPr/>
        </p:nvSpPr>
        <p:spPr bwMode="auto">
          <a:xfrm>
            <a:off x="6257925" y="63849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10</a:t>
            </a:r>
          </a:p>
        </p:txBody>
      </p:sp>
      <p:sp>
        <p:nvSpPr>
          <p:cNvPr id="792022" name="Text Box 523"/>
          <p:cNvSpPr txBox="1">
            <a:spLocks noChangeArrowheads="1"/>
          </p:cNvSpPr>
          <p:nvPr/>
        </p:nvSpPr>
        <p:spPr bwMode="auto">
          <a:xfrm>
            <a:off x="6694488" y="63833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11</a:t>
            </a:r>
          </a:p>
        </p:txBody>
      </p:sp>
      <p:sp>
        <p:nvSpPr>
          <p:cNvPr id="792023" name="Text Box 524"/>
          <p:cNvSpPr txBox="1">
            <a:spLocks noChangeArrowheads="1"/>
          </p:cNvSpPr>
          <p:nvPr/>
        </p:nvSpPr>
        <p:spPr bwMode="auto">
          <a:xfrm>
            <a:off x="7112000" y="63849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12</a:t>
            </a:r>
          </a:p>
        </p:txBody>
      </p:sp>
      <p:sp>
        <p:nvSpPr>
          <p:cNvPr id="792024" name="Text Box 525"/>
          <p:cNvSpPr txBox="1">
            <a:spLocks noChangeArrowheads="1"/>
          </p:cNvSpPr>
          <p:nvPr/>
        </p:nvSpPr>
        <p:spPr bwMode="auto">
          <a:xfrm>
            <a:off x="7562850" y="63849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13</a:t>
            </a:r>
          </a:p>
        </p:txBody>
      </p:sp>
      <p:sp>
        <p:nvSpPr>
          <p:cNvPr id="792025" name="Text Box 526"/>
          <p:cNvSpPr txBox="1">
            <a:spLocks noChangeArrowheads="1"/>
          </p:cNvSpPr>
          <p:nvPr/>
        </p:nvSpPr>
        <p:spPr bwMode="auto">
          <a:xfrm>
            <a:off x="7977188" y="63849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14</a:t>
            </a:r>
          </a:p>
        </p:txBody>
      </p:sp>
      <p:sp>
        <p:nvSpPr>
          <p:cNvPr id="792026" name="Rectangle 527"/>
          <p:cNvSpPr>
            <a:spLocks noChangeArrowheads="1"/>
          </p:cNvSpPr>
          <p:nvPr/>
        </p:nvSpPr>
        <p:spPr bwMode="auto">
          <a:xfrm>
            <a:off x="1860550" y="1555750"/>
            <a:ext cx="263525" cy="141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a0</a:t>
            </a:r>
          </a:p>
        </p:txBody>
      </p:sp>
      <p:sp>
        <p:nvSpPr>
          <p:cNvPr id="751120" name="Line 528"/>
          <p:cNvSpPr>
            <a:spLocks noChangeShapeType="1"/>
          </p:cNvSpPr>
          <p:nvPr/>
        </p:nvSpPr>
        <p:spPr bwMode="auto">
          <a:xfrm flipV="1">
            <a:off x="2122488" y="1428750"/>
            <a:ext cx="434975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121" name="Text Box 529"/>
          <p:cNvSpPr txBox="1">
            <a:spLocks noChangeArrowheads="1"/>
          </p:cNvSpPr>
          <p:nvPr/>
        </p:nvSpPr>
        <p:spPr bwMode="auto">
          <a:xfrm>
            <a:off x="2828925" y="1481138"/>
            <a:ext cx="434975" cy="24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>
                <a:ea typeface="ＭＳ Ｐゴシック" pitchFamily="-106" charset="-128"/>
                <a:cs typeface="ＭＳ Ｐゴシック" pitchFamily="-106" charset="-128"/>
              </a:rPr>
              <a:t>m=1</a:t>
            </a:r>
          </a:p>
        </p:txBody>
      </p:sp>
      <p:sp>
        <p:nvSpPr>
          <p:cNvPr id="751122" name="Rectangle 530"/>
          <p:cNvSpPr>
            <a:spLocks noChangeArrowheads="1"/>
          </p:cNvSpPr>
          <p:nvPr/>
        </p:nvSpPr>
        <p:spPr bwMode="auto">
          <a:xfrm>
            <a:off x="2574925" y="1962150"/>
            <a:ext cx="1293813" cy="134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</a:t>
            </a:r>
          </a:p>
        </p:txBody>
      </p:sp>
      <p:sp>
        <p:nvSpPr>
          <p:cNvPr id="751123" name="Rectangle 531"/>
          <p:cNvSpPr>
            <a:spLocks noChangeArrowheads="1"/>
          </p:cNvSpPr>
          <p:nvPr/>
        </p:nvSpPr>
        <p:spPr bwMode="auto">
          <a:xfrm>
            <a:off x="2563813" y="2397125"/>
            <a:ext cx="1293812" cy="134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</a:t>
            </a:r>
          </a:p>
        </p:txBody>
      </p:sp>
      <p:sp>
        <p:nvSpPr>
          <p:cNvPr id="751124" name="Rectangle 532"/>
          <p:cNvSpPr>
            <a:spLocks noChangeArrowheads="1"/>
          </p:cNvSpPr>
          <p:nvPr/>
        </p:nvSpPr>
        <p:spPr bwMode="auto">
          <a:xfrm>
            <a:off x="2557463" y="2822575"/>
            <a:ext cx="1293812" cy="134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</a:t>
            </a:r>
          </a:p>
        </p:txBody>
      </p:sp>
      <p:sp>
        <p:nvSpPr>
          <p:cNvPr id="751125" name="Rectangle 533"/>
          <p:cNvSpPr>
            <a:spLocks noChangeArrowheads="1"/>
          </p:cNvSpPr>
          <p:nvPr/>
        </p:nvSpPr>
        <p:spPr bwMode="auto">
          <a:xfrm>
            <a:off x="2573338" y="3246438"/>
            <a:ext cx="1293812" cy="134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</a:t>
            </a:r>
          </a:p>
        </p:txBody>
      </p:sp>
      <p:sp>
        <p:nvSpPr>
          <p:cNvPr id="751126" name="Rectangle 534"/>
          <p:cNvSpPr>
            <a:spLocks noChangeArrowheads="1"/>
          </p:cNvSpPr>
          <p:nvPr/>
        </p:nvSpPr>
        <p:spPr bwMode="auto">
          <a:xfrm>
            <a:off x="2566988" y="3670300"/>
            <a:ext cx="1293812" cy="134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</a:t>
            </a:r>
          </a:p>
        </p:txBody>
      </p:sp>
      <p:sp>
        <p:nvSpPr>
          <p:cNvPr id="751127" name="Rectangle 535"/>
          <p:cNvSpPr>
            <a:spLocks noChangeArrowheads="1"/>
          </p:cNvSpPr>
          <p:nvPr/>
        </p:nvSpPr>
        <p:spPr bwMode="auto">
          <a:xfrm>
            <a:off x="2562225" y="4087813"/>
            <a:ext cx="1293813" cy="134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</a:t>
            </a:r>
          </a:p>
        </p:txBody>
      </p:sp>
      <p:sp>
        <p:nvSpPr>
          <p:cNvPr id="751128" name="Rectangle 536"/>
          <p:cNvSpPr>
            <a:spLocks noChangeArrowheads="1"/>
          </p:cNvSpPr>
          <p:nvPr/>
        </p:nvSpPr>
        <p:spPr bwMode="auto">
          <a:xfrm>
            <a:off x="2557463" y="4511675"/>
            <a:ext cx="1293812" cy="134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</a:t>
            </a:r>
          </a:p>
        </p:txBody>
      </p:sp>
      <p:sp>
        <p:nvSpPr>
          <p:cNvPr id="751129" name="Rectangle 537"/>
          <p:cNvSpPr>
            <a:spLocks noChangeArrowheads="1"/>
          </p:cNvSpPr>
          <p:nvPr/>
        </p:nvSpPr>
        <p:spPr bwMode="auto">
          <a:xfrm>
            <a:off x="2573338" y="4949825"/>
            <a:ext cx="1293812" cy="1349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</a:t>
            </a:r>
          </a:p>
        </p:txBody>
      </p:sp>
      <p:sp>
        <p:nvSpPr>
          <p:cNvPr id="751130" name="Rectangle 538"/>
          <p:cNvSpPr>
            <a:spLocks noChangeArrowheads="1"/>
          </p:cNvSpPr>
          <p:nvPr/>
        </p:nvSpPr>
        <p:spPr bwMode="auto">
          <a:xfrm>
            <a:off x="2568575" y="5373688"/>
            <a:ext cx="1293813" cy="134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</a:t>
            </a:r>
          </a:p>
        </p:txBody>
      </p:sp>
      <p:sp>
        <p:nvSpPr>
          <p:cNvPr id="751131" name="Rectangle 539"/>
          <p:cNvSpPr>
            <a:spLocks noChangeArrowheads="1"/>
          </p:cNvSpPr>
          <p:nvPr/>
        </p:nvSpPr>
        <p:spPr bwMode="auto">
          <a:xfrm>
            <a:off x="2563813" y="5789613"/>
            <a:ext cx="1293812" cy="134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</a:t>
            </a:r>
          </a:p>
        </p:txBody>
      </p:sp>
      <p:sp>
        <p:nvSpPr>
          <p:cNvPr id="751132" name="Rectangle 540"/>
          <p:cNvSpPr>
            <a:spLocks noChangeArrowheads="1"/>
          </p:cNvSpPr>
          <p:nvPr/>
        </p:nvSpPr>
        <p:spPr bwMode="auto">
          <a:xfrm>
            <a:off x="2573338" y="6221413"/>
            <a:ext cx="1293812" cy="1349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</a:t>
            </a:r>
          </a:p>
        </p:txBody>
      </p:sp>
      <p:sp>
        <p:nvSpPr>
          <p:cNvPr id="751133" name="Rectangle 541"/>
          <p:cNvSpPr>
            <a:spLocks noChangeArrowheads="1"/>
          </p:cNvSpPr>
          <p:nvPr/>
        </p:nvSpPr>
        <p:spPr bwMode="auto">
          <a:xfrm>
            <a:off x="3429000" y="1751013"/>
            <a:ext cx="865188" cy="149225"/>
          </a:xfrm>
          <a:prstGeom prst="rect">
            <a:avLst/>
          </a:prstGeom>
          <a:solidFill>
            <a:srgbClr val="DD011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a2</a:t>
            </a:r>
          </a:p>
        </p:txBody>
      </p:sp>
      <p:sp>
        <p:nvSpPr>
          <p:cNvPr id="751134" name="Rectangle 542"/>
          <p:cNvSpPr>
            <a:spLocks noChangeArrowheads="1"/>
          </p:cNvSpPr>
          <p:nvPr/>
        </p:nvSpPr>
        <p:spPr bwMode="auto">
          <a:xfrm>
            <a:off x="2132013" y="2176463"/>
            <a:ext cx="2608262" cy="141287"/>
          </a:xfrm>
          <a:prstGeom prst="rect">
            <a:avLst/>
          </a:prstGeom>
          <a:solidFill>
            <a:srgbClr val="DD011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a3</a:t>
            </a:r>
          </a:p>
        </p:txBody>
      </p:sp>
      <p:sp>
        <p:nvSpPr>
          <p:cNvPr id="751135" name="Rectangle 543"/>
          <p:cNvSpPr>
            <a:spLocks noChangeArrowheads="1"/>
          </p:cNvSpPr>
          <p:nvPr/>
        </p:nvSpPr>
        <p:spPr bwMode="auto">
          <a:xfrm>
            <a:off x="4302125" y="2589213"/>
            <a:ext cx="865188" cy="149225"/>
          </a:xfrm>
          <a:prstGeom prst="rect">
            <a:avLst/>
          </a:prstGeom>
          <a:solidFill>
            <a:srgbClr val="DD011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a4</a:t>
            </a:r>
          </a:p>
        </p:txBody>
      </p:sp>
      <p:sp>
        <p:nvSpPr>
          <p:cNvPr id="751136" name="Rectangle 544"/>
          <p:cNvSpPr>
            <a:spLocks noChangeArrowheads="1"/>
          </p:cNvSpPr>
          <p:nvPr/>
        </p:nvSpPr>
        <p:spPr bwMode="auto">
          <a:xfrm>
            <a:off x="4311650" y="3235325"/>
            <a:ext cx="865188" cy="14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a4</a:t>
            </a:r>
          </a:p>
        </p:txBody>
      </p:sp>
      <p:sp>
        <p:nvSpPr>
          <p:cNvPr id="751137" name="Rectangle 545"/>
          <p:cNvSpPr>
            <a:spLocks noChangeArrowheads="1"/>
          </p:cNvSpPr>
          <p:nvPr/>
        </p:nvSpPr>
        <p:spPr bwMode="auto">
          <a:xfrm>
            <a:off x="4306888" y="3659188"/>
            <a:ext cx="865187" cy="14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a4</a:t>
            </a:r>
          </a:p>
        </p:txBody>
      </p:sp>
      <p:sp>
        <p:nvSpPr>
          <p:cNvPr id="751138" name="Rectangle 546"/>
          <p:cNvSpPr>
            <a:spLocks noChangeArrowheads="1"/>
          </p:cNvSpPr>
          <p:nvPr/>
        </p:nvSpPr>
        <p:spPr bwMode="auto">
          <a:xfrm>
            <a:off x="4294188" y="4090988"/>
            <a:ext cx="865187" cy="14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a4</a:t>
            </a:r>
          </a:p>
        </p:txBody>
      </p:sp>
      <p:sp>
        <p:nvSpPr>
          <p:cNvPr id="751139" name="Rectangle 547"/>
          <p:cNvSpPr>
            <a:spLocks noChangeArrowheads="1"/>
          </p:cNvSpPr>
          <p:nvPr/>
        </p:nvSpPr>
        <p:spPr bwMode="auto">
          <a:xfrm>
            <a:off x="4303713" y="4500563"/>
            <a:ext cx="865187" cy="14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a4</a:t>
            </a:r>
          </a:p>
        </p:txBody>
      </p:sp>
      <p:sp>
        <p:nvSpPr>
          <p:cNvPr id="751140" name="Rectangle 548"/>
          <p:cNvSpPr>
            <a:spLocks noChangeArrowheads="1"/>
          </p:cNvSpPr>
          <p:nvPr/>
        </p:nvSpPr>
        <p:spPr bwMode="auto">
          <a:xfrm>
            <a:off x="4305300" y="4940300"/>
            <a:ext cx="865188" cy="14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a4</a:t>
            </a:r>
          </a:p>
        </p:txBody>
      </p:sp>
      <p:sp>
        <p:nvSpPr>
          <p:cNvPr id="751141" name="Rectangle 549"/>
          <p:cNvSpPr>
            <a:spLocks noChangeArrowheads="1"/>
          </p:cNvSpPr>
          <p:nvPr/>
        </p:nvSpPr>
        <p:spPr bwMode="auto">
          <a:xfrm>
            <a:off x="4306888" y="5370513"/>
            <a:ext cx="865187" cy="14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a4</a:t>
            </a:r>
          </a:p>
        </p:txBody>
      </p:sp>
      <p:sp>
        <p:nvSpPr>
          <p:cNvPr id="751142" name="Rectangle 550"/>
          <p:cNvSpPr>
            <a:spLocks noChangeArrowheads="1"/>
          </p:cNvSpPr>
          <p:nvPr/>
        </p:nvSpPr>
        <p:spPr bwMode="auto">
          <a:xfrm>
            <a:off x="4294188" y="5780088"/>
            <a:ext cx="865187" cy="14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a4</a:t>
            </a:r>
          </a:p>
        </p:txBody>
      </p:sp>
      <p:sp>
        <p:nvSpPr>
          <p:cNvPr id="751143" name="Rectangle 551"/>
          <p:cNvSpPr>
            <a:spLocks noChangeArrowheads="1"/>
          </p:cNvSpPr>
          <p:nvPr/>
        </p:nvSpPr>
        <p:spPr bwMode="auto">
          <a:xfrm>
            <a:off x="4303713" y="6210300"/>
            <a:ext cx="865187" cy="14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a4</a:t>
            </a:r>
          </a:p>
        </p:txBody>
      </p:sp>
      <p:sp>
        <p:nvSpPr>
          <p:cNvPr id="751144" name="Rectangle 552"/>
          <p:cNvSpPr>
            <a:spLocks noChangeArrowheads="1"/>
          </p:cNvSpPr>
          <p:nvPr/>
        </p:nvSpPr>
        <p:spPr bwMode="auto">
          <a:xfrm>
            <a:off x="3441700" y="3043238"/>
            <a:ext cx="2173288" cy="127000"/>
          </a:xfrm>
          <a:prstGeom prst="rect">
            <a:avLst/>
          </a:prstGeom>
          <a:solidFill>
            <a:srgbClr val="DD011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a5</a:t>
            </a:r>
          </a:p>
        </p:txBody>
      </p:sp>
      <p:sp>
        <p:nvSpPr>
          <p:cNvPr id="751145" name="Rectangle 553"/>
          <p:cNvSpPr>
            <a:spLocks noChangeArrowheads="1"/>
          </p:cNvSpPr>
          <p:nvPr/>
        </p:nvSpPr>
        <p:spPr bwMode="auto">
          <a:xfrm>
            <a:off x="4292600" y="3446463"/>
            <a:ext cx="1738313" cy="141287"/>
          </a:xfrm>
          <a:prstGeom prst="rect">
            <a:avLst/>
          </a:prstGeom>
          <a:solidFill>
            <a:srgbClr val="DD011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a6</a:t>
            </a:r>
          </a:p>
        </p:txBody>
      </p:sp>
      <p:sp>
        <p:nvSpPr>
          <p:cNvPr id="751146" name="Rectangle 554"/>
          <p:cNvSpPr>
            <a:spLocks noChangeArrowheads="1"/>
          </p:cNvSpPr>
          <p:nvPr/>
        </p:nvSpPr>
        <p:spPr bwMode="auto">
          <a:xfrm>
            <a:off x="4730750" y="3870325"/>
            <a:ext cx="1738313" cy="141288"/>
          </a:xfrm>
          <a:prstGeom prst="rect">
            <a:avLst/>
          </a:prstGeom>
          <a:solidFill>
            <a:srgbClr val="DD011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a7</a:t>
            </a:r>
          </a:p>
        </p:txBody>
      </p:sp>
      <p:sp>
        <p:nvSpPr>
          <p:cNvPr id="751147" name="Rectangle 555"/>
          <p:cNvSpPr>
            <a:spLocks noChangeArrowheads="1"/>
          </p:cNvSpPr>
          <p:nvPr/>
        </p:nvSpPr>
        <p:spPr bwMode="auto">
          <a:xfrm>
            <a:off x="5610225" y="4297363"/>
            <a:ext cx="1287463" cy="142875"/>
          </a:xfrm>
          <a:prstGeom prst="rect">
            <a:avLst/>
          </a:prstGeom>
          <a:solidFill>
            <a:srgbClr val="DD011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a8</a:t>
            </a:r>
          </a:p>
        </p:txBody>
      </p:sp>
      <p:sp>
        <p:nvSpPr>
          <p:cNvPr id="751148" name="Text Box 556"/>
          <p:cNvSpPr txBox="1">
            <a:spLocks noChangeArrowheads="1"/>
          </p:cNvSpPr>
          <p:nvPr/>
        </p:nvSpPr>
        <p:spPr bwMode="auto">
          <a:xfrm>
            <a:off x="4510088" y="2760663"/>
            <a:ext cx="434975" cy="24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>
                <a:ea typeface="ＭＳ Ｐゴシック" pitchFamily="-106" charset="-128"/>
                <a:cs typeface="ＭＳ Ｐゴシック" pitchFamily="-106" charset="-128"/>
              </a:rPr>
              <a:t>m=4</a:t>
            </a:r>
          </a:p>
        </p:txBody>
      </p:sp>
      <p:sp>
        <p:nvSpPr>
          <p:cNvPr id="751149" name="Text Box 557"/>
          <p:cNvSpPr txBox="1">
            <a:spLocks noChangeArrowheads="1"/>
          </p:cNvSpPr>
          <p:nvPr/>
        </p:nvSpPr>
        <p:spPr bwMode="auto">
          <a:xfrm>
            <a:off x="6045200" y="4457700"/>
            <a:ext cx="434975" cy="24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>
                <a:ea typeface="ＭＳ Ｐゴシック" pitchFamily="-106" charset="-128"/>
                <a:cs typeface="ＭＳ Ｐゴシック" pitchFamily="-106" charset="-128"/>
              </a:rPr>
              <a:t>m=8</a:t>
            </a:r>
          </a:p>
        </p:txBody>
      </p:sp>
      <p:sp>
        <p:nvSpPr>
          <p:cNvPr id="751150" name="Rectangle 558"/>
          <p:cNvSpPr>
            <a:spLocks noChangeArrowheads="1"/>
          </p:cNvSpPr>
          <p:nvPr/>
        </p:nvSpPr>
        <p:spPr bwMode="auto">
          <a:xfrm>
            <a:off x="5605463" y="4949825"/>
            <a:ext cx="1287462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a8</a:t>
            </a:r>
          </a:p>
        </p:txBody>
      </p:sp>
      <p:sp>
        <p:nvSpPr>
          <p:cNvPr id="751151" name="Rectangle 559"/>
          <p:cNvSpPr>
            <a:spLocks noChangeArrowheads="1"/>
          </p:cNvSpPr>
          <p:nvPr/>
        </p:nvSpPr>
        <p:spPr bwMode="auto">
          <a:xfrm>
            <a:off x="5614988" y="5372100"/>
            <a:ext cx="1287462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a8</a:t>
            </a:r>
          </a:p>
        </p:txBody>
      </p:sp>
      <p:sp>
        <p:nvSpPr>
          <p:cNvPr id="751152" name="Rectangle 560"/>
          <p:cNvSpPr>
            <a:spLocks noChangeArrowheads="1"/>
          </p:cNvSpPr>
          <p:nvPr/>
        </p:nvSpPr>
        <p:spPr bwMode="auto">
          <a:xfrm>
            <a:off x="5616575" y="5789613"/>
            <a:ext cx="1287463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a8</a:t>
            </a:r>
          </a:p>
        </p:txBody>
      </p:sp>
      <p:sp>
        <p:nvSpPr>
          <p:cNvPr id="751153" name="Rectangle 561"/>
          <p:cNvSpPr>
            <a:spLocks noChangeArrowheads="1"/>
          </p:cNvSpPr>
          <p:nvPr/>
        </p:nvSpPr>
        <p:spPr bwMode="auto">
          <a:xfrm>
            <a:off x="5611813" y="6213475"/>
            <a:ext cx="1287462" cy="1428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a8</a:t>
            </a:r>
          </a:p>
        </p:txBody>
      </p:sp>
      <p:sp>
        <p:nvSpPr>
          <p:cNvPr id="751154" name="Rectangle 562"/>
          <p:cNvSpPr>
            <a:spLocks noChangeArrowheads="1"/>
          </p:cNvSpPr>
          <p:nvPr/>
        </p:nvSpPr>
        <p:spPr bwMode="auto">
          <a:xfrm>
            <a:off x="5599113" y="4729163"/>
            <a:ext cx="1738312" cy="149225"/>
          </a:xfrm>
          <a:prstGeom prst="rect">
            <a:avLst/>
          </a:prstGeom>
          <a:solidFill>
            <a:srgbClr val="DD011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a9</a:t>
            </a:r>
          </a:p>
        </p:txBody>
      </p:sp>
      <p:sp>
        <p:nvSpPr>
          <p:cNvPr id="751155" name="Rectangle 563"/>
          <p:cNvSpPr>
            <a:spLocks noChangeArrowheads="1"/>
          </p:cNvSpPr>
          <p:nvPr/>
        </p:nvSpPr>
        <p:spPr bwMode="auto">
          <a:xfrm>
            <a:off x="3013075" y="5157788"/>
            <a:ext cx="4757738" cy="133350"/>
          </a:xfrm>
          <a:prstGeom prst="rect">
            <a:avLst/>
          </a:prstGeom>
          <a:solidFill>
            <a:srgbClr val="DD011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a10</a:t>
            </a:r>
          </a:p>
        </p:txBody>
      </p:sp>
      <p:sp>
        <p:nvSpPr>
          <p:cNvPr id="751156" name="Rectangle 564"/>
          <p:cNvSpPr>
            <a:spLocks noChangeArrowheads="1"/>
          </p:cNvSpPr>
          <p:nvPr/>
        </p:nvSpPr>
        <p:spPr bwMode="auto">
          <a:xfrm>
            <a:off x="7334250" y="5570538"/>
            <a:ext cx="865188" cy="149225"/>
          </a:xfrm>
          <a:prstGeom prst="rect">
            <a:avLst/>
          </a:prstGeom>
          <a:solidFill>
            <a:srgbClr val="DD011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a11</a:t>
            </a:r>
          </a:p>
        </p:txBody>
      </p:sp>
      <p:sp>
        <p:nvSpPr>
          <p:cNvPr id="751157" name="Text Box 565"/>
          <p:cNvSpPr txBox="1">
            <a:spLocks noChangeArrowheads="1"/>
          </p:cNvSpPr>
          <p:nvPr/>
        </p:nvSpPr>
        <p:spPr bwMode="auto">
          <a:xfrm>
            <a:off x="7529513" y="5741988"/>
            <a:ext cx="504825" cy="2444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00" i="1">
                <a:ea typeface="ＭＳ Ｐゴシック" pitchFamily="-106" charset="-128"/>
                <a:cs typeface="ＭＳ Ｐゴシック" pitchFamily="-106" charset="-128"/>
              </a:rPr>
              <a:t>m=11</a:t>
            </a:r>
          </a:p>
        </p:txBody>
      </p:sp>
      <p:sp>
        <p:nvSpPr>
          <p:cNvPr id="751158" name="Rectangle 566"/>
          <p:cNvSpPr>
            <a:spLocks noChangeArrowheads="1"/>
          </p:cNvSpPr>
          <p:nvPr/>
        </p:nvSpPr>
        <p:spPr bwMode="auto">
          <a:xfrm>
            <a:off x="7343775" y="6202363"/>
            <a:ext cx="865188" cy="149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800" i="1">
                <a:ea typeface="ＭＳ Ｐゴシック" pitchFamily="-106" charset="-128"/>
                <a:cs typeface="ＭＳ Ｐゴシック" pitchFamily="-106" charset="-128"/>
              </a:rPr>
              <a:t>a11</a:t>
            </a:r>
          </a:p>
        </p:txBody>
      </p:sp>
      <p:sp>
        <p:nvSpPr>
          <p:cNvPr id="751159" name="Line 567"/>
          <p:cNvSpPr>
            <a:spLocks noChangeShapeType="1"/>
          </p:cNvSpPr>
          <p:nvPr/>
        </p:nvSpPr>
        <p:spPr bwMode="auto">
          <a:xfrm flipH="1" flipV="1">
            <a:off x="3429000" y="1814513"/>
            <a:ext cx="436563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160" name="Line 568"/>
          <p:cNvSpPr>
            <a:spLocks noChangeShapeType="1"/>
          </p:cNvSpPr>
          <p:nvPr/>
        </p:nvSpPr>
        <p:spPr bwMode="auto">
          <a:xfrm flipH="1" flipV="1">
            <a:off x="2128838" y="2243138"/>
            <a:ext cx="1728787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161" name="Line 569"/>
          <p:cNvSpPr>
            <a:spLocks noChangeShapeType="1"/>
          </p:cNvSpPr>
          <p:nvPr/>
        </p:nvSpPr>
        <p:spPr bwMode="auto">
          <a:xfrm flipV="1">
            <a:off x="3857625" y="2679700"/>
            <a:ext cx="436563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162" name="Line 570"/>
          <p:cNvSpPr>
            <a:spLocks noChangeShapeType="1"/>
          </p:cNvSpPr>
          <p:nvPr/>
        </p:nvSpPr>
        <p:spPr bwMode="auto">
          <a:xfrm flipH="1" flipV="1">
            <a:off x="3414713" y="3100388"/>
            <a:ext cx="1751012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163" name="Line 571"/>
          <p:cNvSpPr>
            <a:spLocks noChangeShapeType="1"/>
          </p:cNvSpPr>
          <p:nvPr/>
        </p:nvSpPr>
        <p:spPr bwMode="auto">
          <a:xfrm flipH="1" flipV="1">
            <a:off x="4294188" y="3514725"/>
            <a:ext cx="871537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164" name="Line 572"/>
          <p:cNvSpPr>
            <a:spLocks noChangeShapeType="1"/>
          </p:cNvSpPr>
          <p:nvPr/>
        </p:nvSpPr>
        <p:spPr bwMode="auto">
          <a:xfrm flipH="1" flipV="1">
            <a:off x="4737100" y="3943350"/>
            <a:ext cx="428625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165" name="Line 573"/>
          <p:cNvSpPr>
            <a:spLocks noChangeShapeType="1"/>
          </p:cNvSpPr>
          <p:nvPr/>
        </p:nvSpPr>
        <p:spPr bwMode="auto">
          <a:xfrm flipV="1">
            <a:off x="5157788" y="4365625"/>
            <a:ext cx="4429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166" name="Line 574"/>
          <p:cNvSpPr>
            <a:spLocks noChangeShapeType="1"/>
          </p:cNvSpPr>
          <p:nvPr/>
        </p:nvSpPr>
        <p:spPr bwMode="auto">
          <a:xfrm flipH="1" flipV="1">
            <a:off x="5586413" y="4800600"/>
            <a:ext cx="1314450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167" name="Line 575"/>
          <p:cNvSpPr>
            <a:spLocks noChangeShapeType="1"/>
          </p:cNvSpPr>
          <p:nvPr/>
        </p:nvSpPr>
        <p:spPr bwMode="auto">
          <a:xfrm flipH="1" flipV="1">
            <a:off x="2971800" y="5222875"/>
            <a:ext cx="3929063" cy="206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168" name="Line 576"/>
          <p:cNvSpPr>
            <a:spLocks noChangeShapeType="1"/>
          </p:cNvSpPr>
          <p:nvPr/>
        </p:nvSpPr>
        <p:spPr bwMode="auto">
          <a:xfrm flipV="1">
            <a:off x="6900863" y="5643563"/>
            <a:ext cx="428625" cy="222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2076" name="Line 577"/>
          <p:cNvSpPr>
            <a:spLocks noChangeShapeType="1"/>
          </p:cNvSpPr>
          <p:nvPr/>
        </p:nvSpPr>
        <p:spPr bwMode="auto">
          <a:xfrm>
            <a:off x="8215313" y="6392863"/>
            <a:ext cx="528637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2077" name="Rectangle 578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08515C-8194-D1B4-7458-D282F11B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C7379-3436-2A43-A1F8-6BE016FBD9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9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103" grpId="0" animBg="1"/>
      <p:bldP spid="751120" grpId="0" animBg="1"/>
      <p:bldP spid="751121" grpId="0" animBg="1"/>
      <p:bldP spid="751122" grpId="0" animBg="1"/>
      <p:bldP spid="751123" grpId="0" animBg="1"/>
      <p:bldP spid="751124" grpId="0" animBg="1"/>
      <p:bldP spid="751125" grpId="0" animBg="1"/>
      <p:bldP spid="751126" grpId="0" animBg="1"/>
      <p:bldP spid="751127" grpId="0" animBg="1"/>
      <p:bldP spid="751128" grpId="0" animBg="1"/>
      <p:bldP spid="751129" grpId="0" animBg="1"/>
      <p:bldP spid="751130" grpId="0" animBg="1"/>
      <p:bldP spid="751131" grpId="0" animBg="1"/>
      <p:bldP spid="751132" grpId="0" animBg="1"/>
      <p:bldP spid="751133" grpId="0" animBg="1"/>
      <p:bldP spid="751134" grpId="0" animBg="1"/>
      <p:bldP spid="751135" grpId="0" animBg="1"/>
      <p:bldP spid="751136" grpId="0" animBg="1"/>
      <p:bldP spid="751137" grpId="0" animBg="1"/>
      <p:bldP spid="751138" grpId="0" animBg="1"/>
      <p:bldP spid="751139" grpId="0" animBg="1"/>
      <p:bldP spid="751140" grpId="0" animBg="1"/>
      <p:bldP spid="751141" grpId="0" animBg="1"/>
      <p:bldP spid="751142" grpId="0" animBg="1"/>
      <p:bldP spid="751143" grpId="0" animBg="1"/>
      <p:bldP spid="751144" grpId="0" animBg="1"/>
      <p:bldP spid="751145" grpId="0" animBg="1"/>
      <p:bldP spid="751146" grpId="0" animBg="1"/>
      <p:bldP spid="751147" grpId="0" animBg="1"/>
      <p:bldP spid="751148" grpId="0" animBg="1"/>
      <p:bldP spid="751149" grpId="0" animBg="1"/>
      <p:bldP spid="751150" grpId="0" animBg="1"/>
      <p:bldP spid="751151" grpId="0" animBg="1"/>
      <p:bldP spid="751152" grpId="0" animBg="1"/>
      <p:bldP spid="751153" grpId="0" animBg="1"/>
      <p:bldP spid="751154" grpId="0" animBg="1"/>
      <p:bldP spid="751155" grpId="0" animBg="1"/>
      <p:bldP spid="751156" grpId="0" animBg="1"/>
      <p:bldP spid="751157" grpId="0" animBg="1"/>
      <p:bldP spid="751158" grpId="0" animBg="1"/>
      <p:bldP spid="751159" grpId="0" animBg="1"/>
      <p:bldP spid="751160" grpId="0" animBg="1"/>
      <p:bldP spid="751161" grpId="0" animBg="1"/>
      <p:bldP spid="751162" grpId="0" animBg="1"/>
      <p:bldP spid="751163" grpId="0" animBg="1"/>
      <p:bldP spid="751164" grpId="0" animBg="1"/>
      <p:bldP spid="751165" grpId="0" animBg="1"/>
      <p:bldP spid="751166" grpId="0" animBg="1"/>
      <p:bldP spid="751167" grpId="0" animBg="1"/>
      <p:bldP spid="75116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Incremental Algorithm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58225" cy="5076825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en-US" sz="2400" dirty="0">
                <a:latin typeface="Monotype Corsiva" pitchFamily="-106" charset="0"/>
              </a:rPr>
              <a:t>Alg.: </a:t>
            </a:r>
            <a:r>
              <a:rPr lang="en-US" sz="2400" dirty="0"/>
              <a:t>GREEDY-ACTIVITY-SELECTOR(s, f, n)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latin typeface="Comic Sans MS" pitchFamily="-106" charset="0"/>
              </a:rPr>
              <a:t>A ← {a</a:t>
            </a:r>
            <a:r>
              <a:rPr lang="en-US" sz="2400" baseline="-25000" dirty="0">
                <a:latin typeface="Comic Sans MS" pitchFamily="-106" charset="0"/>
              </a:rPr>
              <a:t>1</a:t>
            </a:r>
            <a:r>
              <a:rPr lang="en-US" sz="2400" dirty="0">
                <a:latin typeface="Comic Sans MS" pitchFamily="-106" charset="0"/>
              </a:rPr>
              <a:t>}</a:t>
            </a:r>
            <a:r>
              <a:rPr lang="en-US" sz="2400" dirty="0"/>
              <a:t> 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dirty="0" err="1">
                <a:latin typeface="Comic Sans MS" pitchFamily="-106" charset="0"/>
              </a:rPr>
              <a:t>i</a:t>
            </a:r>
            <a:r>
              <a:rPr lang="en-US" sz="2400" dirty="0">
                <a:latin typeface="Comic Sans MS" pitchFamily="-106" charset="0"/>
              </a:rPr>
              <a:t> ← 1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b="1" dirty="0"/>
              <a:t>for </a:t>
            </a:r>
            <a:r>
              <a:rPr lang="en-US" sz="2400" dirty="0">
                <a:latin typeface="Comic Sans MS" pitchFamily="-106" charset="0"/>
              </a:rPr>
              <a:t>m ← 2</a:t>
            </a:r>
            <a:r>
              <a:rPr lang="en-US" sz="2400" dirty="0"/>
              <a:t> </a:t>
            </a:r>
            <a:r>
              <a:rPr lang="en-US" sz="2400" b="1" dirty="0"/>
              <a:t>to </a:t>
            </a:r>
            <a:r>
              <a:rPr lang="en-US" sz="2400" dirty="0">
                <a:latin typeface="Comic Sans MS" pitchFamily="-106" charset="0"/>
              </a:rPr>
              <a:t>n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      </a:t>
            </a:r>
            <a:r>
              <a:rPr lang="en-US" sz="2400" b="1" dirty="0"/>
              <a:t>do if </a:t>
            </a:r>
            <a:r>
              <a:rPr lang="en-US" sz="2400" dirty="0" err="1">
                <a:latin typeface="Comic Sans MS" pitchFamily="-106" charset="0"/>
              </a:rPr>
              <a:t>s</a:t>
            </a:r>
            <a:r>
              <a:rPr lang="en-US" sz="2400" baseline="-25000" dirty="0" err="1">
                <a:latin typeface="Comic Sans MS" pitchFamily="-106" charset="0"/>
              </a:rPr>
              <a:t>m</a:t>
            </a:r>
            <a:r>
              <a:rPr lang="en-US" sz="2400" dirty="0">
                <a:latin typeface="Comic Sans MS" pitchFamily="-106" charset="0"/>
              </a:rPr>
              <a:t> ≥ f</a:t>
            </a:r>
            <a:r>
              <a:rPr lang="en-US" sz="2400" baseline="-25000" dirty="0">
                <a:latin typeface="Comic Sans MS" pitchFamily="-106" charset="0"/>
              </a:rPr>
              <a:t>i </a:t>
            </a:r>
            <a:r>
              <a:rPr lang="en-US" sz="2400" dirty="0">
                <a:latin typeface="Comic Sans MS" pitchFamily="-106" charset="0"/>
              </a:rPr>
              <a:t>      </a:t>
            </a:r>
            <a:r>
              <a:rPr lang="en-US" sz="2400" dirty="0">
                <a:ea typeface="Arial" pitchFamily="-106" charset="0"/>
                <a:cs typeface="Arial" pitchFamily="-106" charset="0"/>
              </a:rPr>
              <a:t>► activity </a:t>
            </a:r>
            <a:r>
              <a:rPr lang="en-US" sz="2400" dirty="0">
                <a:latin typeface="Comic Sans MS" pitchFamily="-106" charset="0"/>
              </a:rPr>
              <a:t>a</a:t>
            </a:r>
            <a:r>
              <a:rPr lang="en-US" sz="2400" baseline="-25000" dirty="0">
                <a:latin typeface="Comic Sans MS" pitchFamily="-106" charset="0"/>
              </a:rPr>
              <a:t>m</a:t>
            </a:r>
            <a:r>
              <a:rPr lang="en-US" sz="2400" dirty="0"/>
              <a:t> is compatible with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>
              <a:latin typeface="Comic Sans MS" pitchFamily="-106" charset="0"/>
            </a:endParaRPr>
          </a:p>
          <a:p>
            <a:pPr marL="533400" indent="-533400">
              <a:buFontTx/>
              <a:buAutoNum type="arabicPeriod"/>
            </a:pPr>
            <a:r>
              <a:rPr lang="en-US" sz="2400" dirty="0"/>
              <a:t>      	</a:t>
            </a:r>
            <a:r>
              <a:rPr lang="en-US" sz="2400" b="1" dirty="0"/>
              <a:t>then </a:t>
            </a:r>
            <a:r>
              <a:rPr lang="en-US" sz="2400" dirty="0">
                <a:latin typeface="Comic Sans MS" pitchFamily="-106" charset="0"/>
              </a:rPr>
              <a:t>A ← A 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⋃</a:t>
            </a:r>
            <a:r>
              <a:rPr lang="en-US" sz="2400" dirty="0">
                <a:latin typeface="Comic Sans MS" pitchFamily="-106" charset="0"/>
              </a:rPr>
              <a:t> {a</a:t>
            </a:r>
            <a:r>
              <a:rPr lang="en-US" sz="2400" baseline="-25000" dirty="0">
                <a:latin typeface="Comic Sans MS" pitchFamily="-106" charset="0"/>
              </a:rPr>
              <a:t>m</a:t>
            </a:r>
            <a:r>
              <a:rPr lang="en-US" sz="2400" dirty="0">
                <a:latin typeface="Comic Sans MS" pitchFamily="-106" charset="0"/>
              </a:rPr>
              <a:t>}</a:t>
            </a:r>
            <a:r>
              <a:rPr lang="en-US" sz="2400" dirty="0"/>
              <a:t> </a:t>
            </a:r>
          </a:p>
          <a:p>
            <a:pPr marL="533400" indent="-533400">
              <a:buFontTx/>
              <a:buAutoNum type="arabicPeriod"/>
            </a:pPr>
            <a:r>
              <a:rPr lang="en-US" sz="2400" dirty="0"/>
              <a:t> 		        </a:t>
            </a:r>
            <a:r>
              <a:rPr lang="en-US" sz="2400" dirty="0" err="1">
                <a:latin typeface="Comic Sans MS" pitchFamily="-106" charset="0"/>
              </a:rPr>
              <a:t>i</a:t>
            </a:r>
            <a:r>
              <a:rPr lang="en-US" sz="2400" dirty="0">
                <a:latin typeface="Comic Sans MS" pitchFamily="-106" charset="0"/>
              </a:rPr>
              <a:t> ← m</a:t>
            </a:r>
            <a:r>
              <a:rPr lang="en-US" sz="2400" dirty="0"/>
              <a:t> 	</a:t>
            </a:r>
            <a:r>
              <a:rPr lang="en-US" sz="2400" dirty="0">
                <a:ea typeface="Arial" pitchFamily="-106" charset="0"/>
                <a:cs typeface="Arial" pitchFamily="-106" charset="0"/>
              </a:rPr>
              <a:t>► </a:t>
            </a:r>
            <a:r>
              <a:rPr lang="en-US" sz="2400" dirty="0" err="1">
                <a:latin typeface="Comic Sans MS" pitchFamily="-106" charset="0"/>
              </a:rPr>
              <a:t>a</a:t>
            </a:r>
            <a:r>
              <a:rPr lang="en-US" sz="2400" baseline="-25000" dirty="0" err="1">
                <a:latin typeface="Comic Sans MS" pitchFamily="-106" charset="0"/>
              </a:rPr>
              <a:t>i</a:t>
            </a:r>
            <a:r>
              <a:rPr lang="en-US" sz="2400" dirty="0"/>
              <a:t> is most recent addition to </a:t>
            </a:r>
            <a:r>
              <a:rPr lang="en-US" sz="2400" dirty="0">
                <a:latin typeface="Comic Sans MS" pitchFamily="-106" charset="0"/>
              </a:rPr>
              <a:t>A</a:t>
            </a:r>
          </a:p>
          <a:p>
            <a:pPr marL="533400" indent="-533400">
              <a:buFontTx/>
              <a:buAutoNum type="arabicPeriod"/>
            </a:pPr>
            <a:r>
              <a:rPr lang="en-US" sz="2400" b="1" dirty="0"/>
              <a:t>return </a:t>
            </a:r>
            <a:r>
              <a:rPr lang="en-US" sz="2400" dirty="0">
                <a:latin typeface="Comic Sans MS" pitchFamily="-106" charset="0"/>
              </a:rPr>
              <a:t>A</a:t>
            </a:r>
          </a:p>
          <a:p>
            <a:pPr marL="533400" indent="-533400"/>
            <a:endParaRPr lang="en-US" sz="1000" dirty="0"/>
          </a:p>
          <a:p>
            <a:pPr marL="533400" indent="-533400"/>
            <a:r>
              <a:rPr lang="en-US" sz="2000" dirty="0"/>
              <a:t>Assumes that activities are ordered in increasing order of finish time </a:t>
            </a:r>
          </a:p>
          <a:p>
            <a:pPr marL="533400" indent="-533400"/>
            <a:r>
              <a:rPr lang="en-US" sz="2000" dirty="0"/>
              <a:t>Running time: 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(n)</a:t>
            </a:r>
            <a:r>
              <a:rPr lang="en-US" sz="2000" dirty="0">
                <a:sym typeface="Symbol" pitchFamily="-106" charset="2"/>
              </a:rPr>
              <a:t> – each activity is examined only once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95863" y="2654300"/>
            <a:ext cx="1231900" cy="100013"/>
            <a:chOff x="3456" y="1216"/>
            <a:chExt cx="776" cy="63"/>
          </a:xfrm>
        </p:grpSpPr>
        <p:sp>
          <p:nvSpPr>
            <p:cNvPr id="624645" name="Line 5"/>
            <p:cNvSpPr>
              <a:spLocks noChangeShapeType="1"/>
            </p:cNvSpPr>
            <p:nvPr/>
          </p:nvSpPr>
          <p:spPr bwMode="auto">
            <a:xfrm>
              <a:off x="3456" y="1248"/>
              <a:ext cx="7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646" name="Line 6"/>
            <p:cNvSpPr>
              <a:spLocks noChangeShapeType="1"/>
            </p:cNvSpPr>
            <p:nvPr/>
          </p:nvSpPr>
          <p:spPr bwMode="auto">
            <a:xfrm>
              <a:off x="4227" y="1216"/>
              <a:ext cx="5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654800" y="2460625"/>
            <a:ext cx="1243013" cy="101600"/>
            <a:chOff x="4371" y="1129"/>
            <a:chExt cx="783" cy="64"/>
          </a:xfrm>
        </p:grpSpPr>
        <p:sp>
          <p:nvSpPr>
            <p:cNvPr id="624648" name="Line 8"/>
            <p:cNvSpPr>
              <a:spLocks noChangeShapeType="1"/>
            </p:cNvSpPr>
            <p:nvPr/>
          </p:nvSpPr>
          <p:spPr bwMode="auto">
            <a:xfrm>
              <a:off x="4376" y="1161"/>
              <a:ext cx="7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649" name="Line 9"/>
            <p:cNvSpPr>
              <a:spLocks noChangeShapeType="1"/>
            </p:cNvSpPr>
            <p:nvPr/>
          </p:nvSpPr>
          <p:spPr bwMode="auto">
            <a:xfrm>
              <a:off x="4371" y="1129"/>
              <a:ext cx="5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650" name="Line 10"/>
            <p:cNvSpPr>
              <a:spLocks noChangeShapeType="1"/>
            </p:cNvSpPr>
            <p:nvPr/>
          </p:nvSpPr>
          <p:spPr bwMode="auto">
            <a:xfrm>
              <a:off x="5149" y="1130"/>
              <a:ext cx="5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5203825" y="2211388"/>
            <a:ext cx="1811338" cy="100012"/>
            <a:chOff x="3457" y="1007"/>
            <a:chExt cx="1141" cy="63"/>
          </a:xfrm>
        </p:grpSpPr>
        <p:sp>
          <p:nvSpPr>
            <p:cNvPr id="624652" name="Line 12"/>
            <p:cNvSpPr>
              <a:spLocks noChangeShapeType="1"/>
            </p:cNvSpPr>
            <p:nvPr/>
          </p:nvSpPr>
          <p:spPr bwMode="auto">
            <a:xfrm>
              <a:off x="3464" y="1042"/>
              <a:ext cx="11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653" name="Line 13"/>
            <p:cNvSpPr>
              <a:spLocks noChangeShapeType="1"/>
            </p:cNvSpPr>
            <p:nvPr/>
          </p:nvSpPr>
          <p:spPr bwMode="auto">
            <a:xfrm>
              <a:off x="3457" y="1013"/>
              <a:ext cx="7" cy="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654" name="Line 14"/>
            <p:cNvSpPr>
              <a:spLocks noChangeShapeType="1"/>
            </p:cNvSpPr>
            <p:nvPr/>
          </p:nvSpPr>
          <p:spPr bwMode="auto">
            <a:xfrm>
              <a:off x="4593" y="1007"/>
              <a:ext cx="5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507038" y="1946275"/>
            <a:ext cx="1236662" cy="101600"/>
            <a:chOff x="3648" y="890"/>
            <a:chExt cx="779" cy="64"/>
          </a:xfrm>
        </p:grpSpPr>
        <p:sp>
          <p:nvSpPr>
            <p:cNvPr id="624656" name="Line 16"/>
            <p:cNvSpPr>
              <a:spLocks noChangeShapeType="1"/>
            </p:cNvSpPr>
            <p:nvPr/>
          </p:nvSpPr>
          <p:spPr bwMode="auto">
            <a:xfrm>
              <a:off x="3653" y="923"/>
              <a:ext cx="7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657" name="Line 17"/>
            <p:cNvSpPr>
              <a:spLocks noChangeShapeType="1"/>
            </p:cNvSpPr>
            <p:nvPr/>
          </p:nvSpPr>
          <p:spPr bwMode="auto">
            <a:xfrm>
              <a:off x="3648" y="891"/>
              <a:ext cx="5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658" name="Line 18"/>
            <p:cNvSpPr>
              <a:spLocks noChangeShapeType="1"/>
            </p:cNvSpPr>
            <p:nvPr/>
          </p:nvSpPr>
          <p:spPr bwMode="auto">
            <a:xfrm>
              <a:off x="4422" y="890"/>
              <a:ext cx="5" cy="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4659" name="Text Box 19"/>
          <p:cNvSpPr txBox="1">
            <a:spLocks noChangeArrowheads="1"/>
          </p:cNvSpPr>
          <p:nvPr/>
        </p:nvSpPr>
        <p:spPr bwMode="auto">
          <a:xfrm>
            <a:off x="6099175" y="2690813"/>
            <a:ext cx="280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i</a:t>
            </a:r>
          </a:p>
        </p:txBody>
      </p:sp>
      <p:sp>
        <p:nvSpPr>
          <p:cNvPr id="624660" name="Text Box 20"/>
          <p:cNvSpPr txBox="1">
            <a:spLocks noChangeArrowheads="1"/>
          </p:cNvSpPr>
          <p:nvPr/>
        </p:nvSpPr>
        <p:spPr bwMode="auto">
          <a:xfrm>
            <a:off x="5399088" y="2622550"/>
            <a:ext cx="344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i</a:t>
            </a:r>
          </a:p>
        </p:txBody>
      </p:sp>
      <p:sp>
        <p:nvSpPr>
          <p:cNvPr id="624661" name="Text Box 21"/>
          <p:cNvSpPr txBox="1">
            <a:spLocks noChangeArrowheads="1"/>
          </p:cNvSpPr>
          <p:nvPr/>
        </p:nvSpPr>
        <p:spPr bwMode="auto">
          <a:xfrm>
            <a:off x="5953125" y="1644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m</a:t>
            </a:r>
          </a:p>
        </p:txBody>
      </p:sp>
      <p:sp>
        <p:nvSpPr>
          <p:cNvPr id="624662" name="Text Box 22"/>
          <p:cNvSpPr txBox="1">
            <a:spLocks noChangeArrowheads="1"/>
          </p:cNvSpPr>
          <p:nvPr/>
        </p:nvSpPr>
        <p:spPr bwMode="auto">
          <a:xfrm>
            <a:off x="5584825" y="19002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m</a:t>
            </a:r>
          </a:p>
        </p:txBody>
      </p:sp>
      <p:sp>
        <p:nvSpPr>
          <p:cNvPr id="624663" name="Text Box 23"/>
          <p:cNvSpPr txBox="1">
            <a:spLocks noChangeArrowheads="1"/>
          </p:cNvSpPr>
          <p:nvPr/>
        </p:nvSpPr>
        <p:spPr bwMode="auto">
          <a:xfrm>
            <a:off x="7307263" y="21526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m</a:t>
            </a:r>
          </a:p>
        </p:txBody>
      </p:sp>
      <p:sp>
        <p:nvSpPr>
          <p:cNvPr id="624664" name="Text Box 24"/>
          <p:cNvSpPr txBox="1">
            <a:spLocks noChangeArrowheads="1"/>
          </p:cNvSpPr>
          <p:nvPr/>
        </p:nvSpPr>
        <p:spPr bwMode="auto">
          <a:xfrm>
            <a:off x="6667500" y="171767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m</a:t>
            </a:r>
          </a:p>
        </p:txBody>
      </p:sp>
      <p:sp>
        <p:nvSpPr>
          <p:cNvPr id="624665" name="Text Box 25"/>
          <p:cNvSpPr txBox="1">
            <a:spLocks noChangeArrowheads="1"/>
          </p:cNvSpPr>
          <p:nvPr/>
        </p:nvSpPr>
        <p:spPr bwMode="auto">
          <a:xfrm>
            <a:off x="6954838" y="193833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m</a:t>
            </a:r>
          </a:p>
        </p:txBody>
      </p:sp>
      <p:sp>
        <p:nvSpPr>
          <p:cNvPr id="624666" name="Text Box 26"/>
          <p:cNvSpPr txBox="1">
            <a:spLocks noChangeArrowheads="1"/>
          </p:cNvSpPr>
          <p:nvPr/>
        </p:nvSpPr>
        <p:spPr bwMode="auto">
          <a:xfrm>
            <a:off x="7834313" y="220186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46FFD-03A8-3770-6591-F50B66FF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4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Steps Toward Our Greedy Solution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11808" cy="5076825"/>
          </a:xfrm>
        </p:spPr>
        <p:txBody>
          <a:bodyPr/>
          <a:lstStyle/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sz="2400" dirty="0"/>
              <a:t>Determined the optimal substructure of the problem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sz="2400" dirty="0"/>
              <a:t>Developed a recursive solution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sz="2400" dirty="0"/>
              <a:t>Proved that one of the optimal choices is the greedy choice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sz="2400" dirty="0"/>
              <a:t>Showed that all but one of the </a:t>
            </a:r>
            <a:r>
              <a:rPr lang="en-US" sz="2400" dirty="0" err="1"/>
              <a:t>subproblems</a:t>
            </a:r>
            <a:r>
              <a:rPr lang="en-US" sz="2400" dirty="0"/>
              <a:t> resulted by making the greedy choice are empty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sz="2400" dirty="0"/>
              <a:t>Developed a recursive algorithm that implements the greedy strategy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sz="2400" dirty="0"/>
              <a:t>Converted the recursive algorithm to an iterative one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89ADB2-E437-D13D-7B2D-4AD4D33D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0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Greedy Algorithms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200150"/>
            <a:ext cx="8793162" cy="5348288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Cast the optimization problem as one for which:</a:t>
            </a:r>
          </a:p>
          <a:p>
            <a:pPr marL="914400" lvl="1" indent="-457200">
              <a:lnSpc>
                <a:spcPct val="120000"/>
              </a:lnSpc>
              <a:buFontTx/>
              <a:buChar char="•"/>
            </a:pPr>
            <a:r>
              <a:rPr lang="en-US"/>
              <a:t>we make a (greedy) choice and are left with only one subproblem to solve</a:t>
            </a:r>
          </a:p>
          <a:p>
            <a:pPr marL="533400" indent="-533400">
              <a:lnSpc>
                <a:spcPct val="120000"/>
              </a:lnSpc>
              <a:buFontTx/>
              <a:buAutoNum type="arabicPeriod" startAt="2"/>
            </a:pPr>
            <a:r>
              <a:rPr lang="en-US"/>
              <a:t>Prove the </a:t>
            </a:r>
            <a:r>
              <a:rPr lang="en-US">
                <a:solidFill>
                  <a:srgbClr val="CC0000"/>
                </a:solidFill>
              </a:rPr>
              <a:t>GREEDY CHOICE</a:t>
            </a:r>
            <a:r>
              <a:rPr lang="en-US">
                <a:solidFill>
                  <a:srgbClr val="006699"/>
                </a:solidFill>
              </a:rPr>
              <a:t> </a:t>
            </a:r>
            <a:r>
              <a:rPr lang="en-US"/>
              <a:t>property:</a:t>
            </a:r>
            <a:endParaRPr lang="en-US">
              <a:solidFill>
                <a:srgbClr val="006699"/>
              </a:solidFill>
            </a:endParaRPr>
          </a:p>
          <a:p>
            <a:pPr marL="914400" lvl="1" indent="-457200">
              <a:lnSpc>
                <a:spcPct val="120000"/>
              </a:lnSpc>
              <a:buFontTx/>
              <a:buChar char="•"/>
            </a:pPr>
            <a:r>
              <a:rPr lang="en-US"/>
              <a:t>that there is always an optimal solution to the original problem that makes the greedy choice</a:t>
            </a:r>
          </a:p>
          <a:p>
            <a:pPr marL="533400" indent="-533400">
              <a:lnSpc>
                <a:spcPct val="120000"/>
              </a:lnSpc>
              <a:buFontTx/>
              <a:buAutoNum type="arabicPeriod" startAt="2"/>
            </a:pPr>
            <a:r>
              <a:rPr lang="en-US"/>
              <a:t>Prove the </a:t>
            </a:r>
            <a:r>
              <a:rPr lang="en-US">
                <a:solidFill>
                  <a:srgbClr val="CC0000"/>
                </a:solidFill>
              </a:rPr>
              <a:t>OPTIMAL SUBSTRUCTURE</a:t>
            </a:r>
            <a:r>
              <a:rPr lang="en-US"/>
              <a:t>:</a:t>
            </a:r>
          </a:p>
          <a:p>
            <a:pPr marL="914400" lvl="1" indent="-457200">
              <a:lnSpc>
                <a:spcPct val="120000"/>
              </a:lnSpc>
              <a:buFontTx/>
              <a:buChar char="•"/>
            </a:pPr>
            <a:r>
              <a:rPr lang="en-US"/>
              <a:t>the greedy choice + an optimal solution to the resulting subproblem leads to an optimal solution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6CED9-1686-A9D3-74DB-D22B3BC2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22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Correctness of Greedy Algorithms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83324" cy="5076825"/>
          </a:xfrm>
        </p:spPr>
        <p:txBody>
          <a:bodyPr/>
          <a:lstStyle/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dirty="0"/>
              <a:t>Greedy Choice Property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dirty="0"/>
              <a:t>A globally optimal solution can be arrived at by making a locally optimal (greedy) choice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dirty="0"/>
              <a:t>Optimal Substructure Property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dirty="0">
                <a:sym typeface="Symbol" pitchFamily="-106" charset="2"/>
              </a:rPr>
              <a:t>We know that we have arrived at a </a:t>
            </a:r>
            <a:r>
              <a:rPr lang="en-US" dirty="0" err="1">
                <a:sym typeface="Symbol" pitchFamily="-106" charset="2"/>
              </a:rPr>
              <a:t>subproblem</a:t>
            </a:r>
            <a:r>
              <a:rPr lang="en-US" dirty="0">
                <a:sym typeface="Symbol" pitchFamily="-106" charset="2"/>
              </a:rPr>
              <a:t> by making a greedy choice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dirty="0">
                <a:sym typeface="Symbol" pitchFamily="-106" charset="2"/>
              </a:rPr>
              <a:t>Optimal solution to </a:t>
            </a:r>
            <a:r>
              <a:rPr lang="en-US" dirty="0" err="1">
                <a:sym typeface="Symbol" pitchFamily="-106" charset="2"/>
              </a:rPr>
              <a:t>subproblem</a:t>
            </a:r>
            <a:r>
              <a:rPr lang="en-US" dirty="0">
                <a:sym typeface="Symbol" pitchFamily="-106" charset="2"/>
              </a:rPr>
              <a:t> + greedy choice ⇒ optimal solution for the original problem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208FB6-47AB-3A4B-D3B4-739A2E63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7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Dynamic Programming vs. </a:t>
            </a:r>
            <a:br>
              <a:rPr lang="en-US" sz="3600" dirty="0"/>
            </a:br>
            <a:r>
              <a:rPr lang="en-US" sz="3600" dirty="0"/>
              <a:t>Greedy Algorithms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793162" cy="5499100"/>
          </a:xfrm>
        </p:spPr>
        <p:txBody>
          <a:bodyPr/>
          <a:lstStyle/>
          <a:p>
            <a:r>
              <a:rPr lang="en-US" dirty="0"/>
              <a:t>Dynamic programming</a:t>
            </a:r>
          </a:p>
          <a:p>
            <a:pPr lvl="1"/>
            <a:r>
              <a:rPr lang="en-US" dirty="0"/>
              <a:t>We make a choice at each step</a:t>
            </a:r>
          </a:p>
          <a:p>
            <a:pPr lvl="1"/>
            <a:r>
              <a:rPr lang="en-US" dirty="0"/>
              <a:t>The choice depends on solutions to </a:t>
            </a:r>
            <a:r>
              <a:rPr lang="en-US" dirty="0" err="1"/>
              <a:t>subproblems</a:t>
            </a:r>
            <a:endParaRPr lang="en-US" dirty="0"/>
          </a:p>
          <a:p>
            <a:pPr lvl="1"/>
            <a:r>
              <a:rPr lang="en-US" dirty="0"/>
              <a:t>Bottom up solution, from smaller to larger </a:t>
            </a:r>
            <a:r>
              <a:rPr lang="en-US" dirty="0" err="1"/>
              <a:t>subproblems</a:t>
            </a:r>
            <a:endParaRPr lang="en-US" dirty="0"/>
          </a:p>
          <a:p>
            <a:r>
              <a:rPr lang="en-US" dirty="0"/>
              <a:t>Greedy algorithm</a:t>
            </a:r>
          </a:p>
          <a:p>
            <a:pPr lvl="1"/>
            <a:r>
              <a:rPr lang="en-US" dirty="0"/>
              <a:t>Make the greedy choice and THEN</a:t>
            </a:r>
          </a:p>
          <a:p>
            <a:pPr lvl="1"/>
            <a:r>
              <a:rPr lang="en-US" dirty="0"/>
              <a:t>Solve the </a:t>
            </a:r>
            <a:r>
              <a:rPr lang="en-US" dirty="0" err="1"/>
              <a:t>subproblem</a:t>
            </a:r>
            <a:r>
              <a:rPr lang="en-US" dirty="0"/>
              <a:t> arising after the choice is made </a:t>
            </a:r>
          </a:p>
          <a:p>
            <a:pPr lvl="1"/>
            <a:r>
              <a:rPr lang="en-US" dirty="0"/>
              <a:t>The choice we make may depend on previous choices, but not on solutions to </a:t>
            </a:r>
            <a:r>
              <a:rPr lang="en-US" dirty="0" err="1"/>
              <a:t>subproblems</a:t>
            </a:r>
            <a:endParaRPr lang="en-US" dirty="0"/>
          </a:p>
          <a:p>
            <a:pPr lvl="1"/>
            <a:r>
              <a:rPr lang="en-US" dirty="0"/>
              <a:t>Top down solution, problems decrease in size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58BD04-3C7A-A46F-0368-658FDBE0E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3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Knapsack Problem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476875"/>
          </a:xfrm>
        </p:spPr>
        <p:txBody>
          <a:bodyPr/>
          <a:lstStyle/>
          <a:p>
            <a:r>
              <a:rPr lang="en-US" b="1" dirty="0"/>
              <a:t>The 0-1 knapsack problem</a:t>
            </a:r>
          </a:p>
          <a:p>
            <a:pPr lvl="1"/>
            <a:r>
              <a:rPr lang="en-US" dirty="0"/>
              <a:t>A thief robbing a store finds </a:t>
            </a:r>
            <a:r>
              <a:rPr lang="en-US" dirty="0">
                <a:latin typeface="Comic Sans MS" pitchFamily="-106" charset="0"/>
              </a:rPr>
              <a:t>n</a:t>
            </a:r>
            <a:r>
              <a:rPr lang="en-US" dirty="0"/>
              <a:t> items: the </a:t>
            </a: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 err="1"/>
              <a:t>-th</a:t>
            </a:r>
            <a:r>
              <a:rPr lang="en-US" dirty="0"/>
              <a:t> item is worth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/>
              <a:t> dollars and weights </a:t>
            </a:r>
            <a:r>
              <a:rPr lang="en-US" dirty="0" err="1">
                <a:latin typeface="Comic Sans MS" pitchFamily="-106" charset="0"/>
              </a:rPr>
              <a:t>w</a:t>
            </a:r>
            <a:r>
              <a:rPr lang="en-US" baseline="-25000" dirty="0" err="1">
                <a:latin typeface="Comic Sans MS" pitchFamily="-106" charset="0"/>
              </a:rPr>
              <a:t>i</a:t>
            </a:r>
            <a:r>
              <a:rPr lang="en-US" dirty="0"/>
              <a:t> pounds (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, </a:t>
            </a:r>
            <a:r>
              <a:rPr lang="en-US" dirty="0" err="1">
                <a:latin typeface="Comic Sans MS" pitchFamily="-106" charset="0"/>
              </a:rPr>
              <a:t>w</a:t>
            </a:r>
            <a:r>
              <a:rPr lang="en-US" baseline="-25000" dirty="0" err="1">
                <a:latin typeface="Comic Sans MS" pitchFamily="-106" charset="0"/>
              </a:rPr>
              <a:t>i</a:t>
            </a:r>
            <a:r>
              <a:rPr lang="en-US" dirty="0"/>
              <a:t> integers)</a:t>
            </a:r>
          </a:p>
          <a:p>
            <a:pPr lvl="1"/>
            <a:r>
              <a:rPr lang="en-US" dirty="0"/>
              <a:t>The thief can only carry </a:t>
            </a:r>
            <a:r>
              <a:rPr lang="en-US" dirty="0">
                <a:latin typeface="Comic Sans MS" pitchFamily="-106" charset="0"/>
              </a:rPr>
              <a:t>W</a:t>
            </a:r>
            <a:r>
              <a:rPr lang="en-US" dirty="0"/>
              <a:t> pounds in his knapsack</a:t>
            </a:r>
          </a:p>
          <a:p>
            <a:pPr lvl="1"/>
            <a:r>
              <a:rPr lang="en-US" dirty="0"/>
              <a:t>Items must be taken entirely or left behind</a:t>
            </a:r>
          </a:p>
          <a:p>
            <a:pPr lvl="1"/>
            <a:r>
              <a:rPr lang="en-US" dirty="0"/>
              <a:t>Which items should the thief take to maximize the value of his load?</a:t>
            </a:r>
          </a:p>
          <a:p>
            <a:r>
              <a:rPr lang="en-US" b="1" dirty="0"/>
              <a:t>The fractional knapsack problem</a:t>
            </a:r>
          </a:p>
          <a:p>
            <a:pPr lvl="1"/>
            <a:r>
              <a:rPr lang="en-US" dirty="0"/>
              <a:t>Similar to above</a:t>
            </a:r>
          </a:p>
          <a:p>
            <a:pPr lvl="1"/>
            <a:r>
              <a:rPr lang="en-US" dirty="0"/>
              <a:t>The thief can take fractions of items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2F81D-599B-1647-B78B-E24FA8D6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1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Fractional Knapsack Problem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521109" cy="54403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Knapsack capacity: </a:t>
            </a:r>
            <a:r>
              <a:rPr lang="en-US" dirty="0">
                <a:latin typeface="Comic Sans MS" pitchFamily="-106" charset="0"/>
              </a:rPr>
              <a:t>W</a:t>
            </a:r>
          </a:p>
          <a:p>
            <a:pPr>
              <a:lnSpc>
                <a:spcPct val="150000"/>
              </a:lnSpc>
            </a:pPr>
            <a:r>
              <a:rPr lang="en-US" dirty="0"/>
              <a:t>There are </a:t>
            </a:r>
            <a:r>
              <a:rPr lang="en-US" dirty="0">
                <a:latin typeface="Comic Sans MS" pitchFamily="-106" charset="0"/>
              </a:rPr>
              <a:t>n</a:t>
            </a:r>
            <a:r>
              <a:rPr lang="en-US" dirty="0"/>
              <a:t> items: the </a:t>
            </a:r>
            <a:r>
              <a:rPr lang="en-US" dirty="0" err="1">
                <a:latin typeface="Comic Sans MS" pitchFamily="-106" charset="0"/>
              </a:rPr>
              <a:t>i</a:t>
            </a:r>
            <a:r>
              <a:rPr lang="en-US" dirty="0" err="1"/>
              <a:t>-th</a:t>
            </a:r>
            <a:r>
              <a:rPr lang="en-US" dirty="0"/>
              <a:t> item has value </a:t>
            </a:r>
            <a:r>
              <a:rPr lang="en-US" dirty="0">
                <a:latin typeface="Comic Sans MS" pitchFamily="-106" charset="0"/>
              </a:rPr>
              <a:t>v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/>
              <a:t> and weight </a:t>
            </a:r>
            <a:r>
              <a:rPr lang="en-US" dirty="0" err="1">
                <a:latin typeface="Comic Sans MS" pitchFamily="-106" charset="0"/>
              </a:rPr>
              <a:t>w</a:t>
            </a:r>
            <a:r>
              <a:rPr lang="en-US" baseline="-25000" dirty="0" err="1">
                <a:latin typeface="Comic Sans MS" pitchFamily="-106" charset="0"/>
              </a:rPr>
              <a:t>i</a:t>
            </a:r>
            <a:endParaRPr lang="en-US" baseline="-25000" dirty="0">
              <a:latin typeface="Comic Sans MS" pitchFamily="-106" charset="0"/>
            </a:endParaRPr>
          </a:p>
          <a:p>
            <a:pPr>
              <a:lnSpc>
                <a:spcPct val="150000"/>
              </a:lnSpc>
            </a:pPr>
            <a:r>
              <a:rPr lang="en-US" dirty="0"/>
              <a:t>Goal: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Find fractions </a:t>
            </a:r>
            <a:r>
              <a:rPr lang="en-US" dirty="0">
                <a:latin typeface="Comic Sans MS" pitchFamily="-106" charset="0"/>
              </a:rPr>
              <a:t>x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/>
              <a:t> so that for all </a:t>
            </a:r>
            <a:r>
              <a:rPr lang="en-US" dirty="0">
                <a:latin typeface="Comic Sans MS" pitchFamily="-106" charset="0"/>
              </a:rPr>
              <a:t>0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≤ x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≤ 1,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= 1, 2, .., n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		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∑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≤ W</a:t>
            </a:r>
            <a:r>
              <a:rPr lang="en-US" dirty="0">
                <a:sym typeface="Symbol" pitchFamily="-106" charset="2"/>
              </a:rPr>
              <a:t> and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dirty="0">
                <a:sym typeface="Symbol" pitchFamily="-106" charset="2"/>
              </a:rPr>
              <a:t>		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∑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x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dirty="0">
                <a:sym typeface="Symbol" pitchFamily="-106" charset="2"/>
              </a:rPr>
              <a:t> is maximum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D5C5DB-886F-D743-A800-3D8397C4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75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Fractional Knapsack Problem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846061" cy="5076825"/>
          </a:xfrm>
        </p:spPr>
        <p:txBody>
          <a:bodyPr/>
          <a:lstStyle/>
          <a:p>
            <a:r>
              <a:rPr lang="en-US" dirty="0">
                <a:sym typeface="Symbol" pitchFamily="-106" charset="2"/>
              </a:rPr>
              <a:t>Greedy strategy 1:</a:t>
            </a:r>
          </a:p>
          <a:p>
            <a:pPr lvl="1"/>
            <a:r>
              <a:rPr lang="en-US" dirty="0">
                <a:sym typeface="Symbol" pitchFamily="-106" charset="2"/>
              </a:rPr>
              <a:t>Pick the item with the maximum value</a:t>
            </a:r>
          </a:p>
          <a:p>
            <a:r>
              <a:rPr lang="en-US" dirty="0">
                <a:solidFill>
                  <a:srgbClr val="DD0111"/>
                </a:solidFill>
                <a:latin typeface="Monotype Corsiva" pitchFamily="-106" charset="0"/>
                <a:sym typeface="Symbol" pitchFamily="-106" charset="2"/>
              </a:rPr>
              <a:t>E.g.:</a:t>
            </a:r>
          </a:p>
          <a:p>
            <a:pPr lvl="1"/>
            <a:r>
              <a:rPr lang="en-US" dirty="0">
                <a:latin typeface="Comic Sans MS" pitchFamily="-106" charset="0"/>
                <a:sym typeface="Symbol" pitchFamily="-106" charset="2"/>
              </a:rPr>
              <a:t>W = 1</a:t>
            </a:r>
          </a:p>
          <a:p>
            <a:pPr lvl="1"/>
            <a:r>
              <a:rPr lang="en-US" dirty="0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1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= 100,  v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= 2</a:t>
            </a:r>
          </a:p>
          <a:p>
            <a:pPr lvl="1"/>
            <a:r>
              <a:rPr lang="en-US" dirty="0">
                <a:latin typeface="Comic Sans MS" pitchFamily="-106" charset="0"/>
                <a:sym typeface="Symbol" pitchFamily="-106" charset="2"/>
              </a:rPr>
              <a:t>w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2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= 1, v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2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= 1</a:t>
            </a:r>
          </a:p>
          <a:p>
            <a:pPr lvl="1"/>
            <a:r>
              <a:rPr lang="en-US" dirty="0">
                <a:sym typeface="Symbol" pitchFamily="-106" charset="2"/>
              </a:rPr>
              <a:t>Taking from the item with the maximum value:</a:t>
            </a:r>
          </a:p>
          <a:p>
            <a:pPr lvl="1">
              <a:buFontTx/>
              <a:buNone/>
            </a:pPr>
            <a:r>
              <a:rPr lang="en-US" dirty="0">
                <a:sym typeface="Symbol" pitchFamily="-106" charset="2"/>
              </a:rPr>
              <a:t>			Total value (choose item 1) =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W/w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1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= 2/100</a:t>
            </a:r>
          </a:p>
          <a:p>
            <a:pPr lvl="1"/>
            <a:r>
              <a:rPr lang="en-US" dirty="0">
                <a:sym typeface="Symbol" pitchFamily="-106" charset="2"/>
              </a:rPr>
              <a:t>Smaller than what the thief can take if choosing the other item</a:t>
            </a:r>
          </a:p>
          <a:p>
            <a:pPr lvl="1">
              <a:buFontTx/>
              <a:buNone/>
            </a:pPr>
            <a:r>
              <a:rPr lang="en-US" dirty="0">
                <a:sym typeface="Symbol" pitchFamily="-106" charset="2"/>
              </a:rPr>
              <a:t>			Total value (choose item 2) =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v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2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W/w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2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 =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A8D467-B419-A546-8B2E-0B08CCDA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1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For this lecture</a:t>
            </a:r>
          </a:p>
          <a:p>
            <a:pPr lvl="1"/>
            <a:r>
              <a:rPr lang="fr-FR" sz="2000" dirty="0" err="1"/>
              <a:t>Chapter</a:t>
            </a:r>
            <a:r>
              <a:rPr lang="fr-FR" sz="2000" dirty="0"/>
              <a:t> 15</a:t>
            </a:r>
          </a:p>
          <a:p>
            <a:r>
              <a:rPr lang="fr-FR" sz="2400" dirty="0" err="1"/>
              <a:t>Coming</a:t>
            </a:r>
            <a:r>
              <a:rPr lang="fr-FR" sz="2400" dirty="0"/>
              <a:t> </a:t>
            </a:r>
            <a:r>
              <a:rPr lang="fr-FR" sz="2400" dirty="0" err="1"/>
              <a:t>next</a:t>
            </a:r>
            <a:endParaRPr lang="fr-FR" sz="2400" dirty="0"/>
          </a:p>
          <a:p>
            <a:pPr lvl="1"/>
            <a:r>
              <a:rPr lang="fr-FR" sz="2000" dirty="0" err="1"/>
              <a:t>Chapter</a:t>
            </a:r>
            <a:r>
              <a:rPr lang="fr-FR" sz="2000" dirty="0"/>
              <a:t> 15</a:t>
            </a:r>
            <a:endParaRPr lang="en-US" sz="2400" dirty="0"/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F0F886-7D76-57DB-6FE0-DA6FD058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82412-D6BF-49C6-51CF-359F3093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Activity Selection</a:t>
            </a:r>
          </a:p>
        </p:txBody>
      </p:sp>
      <p:graphicFrame>
        <p:nvGraphicFramePr>
          <p:cNvPr id="605187" name="Group 3"/>
          <p:cNvGraphicFramePr>
            <a:graphicFrameLocks noGrp="1"/>
          </p:cNvGraphicFramePr>
          <p:nvPr>
            <p:ph sz="half" idx="1"/>
          </p:nvPr>
        </p:nvGraphicFramePr>
        <p:xfrm>
          <a:off x="798513" y="2378075"/>
          <a:ext cx="6126162" cy="3776666"/>
        </p:xfrm>
        <a:graphic>
          <a:graphicData uri="http://schemas.openxmlformats.org/drawingml/2006/table">
            <a:tbl>
              <a:tblPr/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Start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End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Activity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8:00am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9:15am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Numerical methods 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8:30am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10:30am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Movie presentation (refreshments served)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9:20am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11:00am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Data structures 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10:00am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noon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Programming club mtg. (Pizza provided)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11:30am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1:00pm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Computer graphics 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1:05pm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2:15pm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Analysis of algorithms 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2:30pm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3:00pm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Computer security 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noon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4:00pm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Computer games contest (refreshments served)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4:00pm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5:30pm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Operating systems class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5358" name="Rectangle 60"/>
          <p:cNvSpPr>
            <a:spLocks noGrp="1" noChangeArrowheads="1"/>
          </p:cNvSpPr>
          <p:nvPr>
            <p:ph type="body" sz="half" idx="2"/>
          </p:nvPr>
        </p:nvSpPr>
        <p:spPr>
          <a:xfrm>
            <a:off x="414338" y="1223963"/>
            <a:ext cx="7586662" cy="11080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ea typeface="ＭＳ Ｐゴシック" pitchFamily="-106" charset="-128"/>
              </a:rPr>
              <a:t>Schedule the largest possible set of non-overlapping activities for a given room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8833F-8D46-E6BF-72A2-44E29272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517B6-FD3D-BB47-B96C-8892EEFD824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Activity Selection</a:t>
            </a: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4027487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Schedule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activities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that require exclusive use of a common resource</a:t>
            </a:r>
          </a:p>
          <a:p>
            <a:pPr eaLnBrk="1" hangingPunct="1">
              <a:buFontTx/>
              <a:buNone/>
            </a:pPr>
            <a:r>
              <a:rPr lang="en-US" i="1" dirty="0">
                <a:ea typeface="ＭＳ Ｐゴシック" pitchFamily="-106" charset="-128"/>
                <a:cs typeface="ＭＳ Ｐゴシック" pitchFamily="-106" charset="-128"/>
              </a:rPr>
              <a:t>		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S = {a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. . . ,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n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}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– set of activities</a:t>
            </a:r>
          </a:p>
          <a:p>
            <a:pPr eaLnBrk="1" hangingPunct="1"/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needs resource during period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, f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lvl="1" eaLnBrk="1" hangingPunct="1"/>
            <a:r>
              <a:rPr lang="en-US" dirty="0" err="1">
                <a:latin typeface="Comic Sans MS" pitchFamily="-106" charset="0"/>
                <a:ea typeface="ＭＳ Ｐゴシック" pitchFamily="-106" charset="-128"/>
              </a:rPr>
              <a:t>s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 </a:t>
            </a:r>
            <a:r>
              <a:rPr lang="en-US" dirty="0">
                <a:ea typeface="ＭＳ Ｐゴシック" pitchFamily="-106" charset="-128"/>
              </a:rPr>
              <a:t>= </a:t>
            </a:r>
            <a:r>
              <a:rPr lang="en-US" b="1" dirty="0">
                <a:ea typeface="ＭＳ Ｐゴシック" pitchFamily="-106" charset="-128"/>
              </a:rPr>
              <a:t>start time</a:t>
            </a:r>
            <a:r>
              <a:rPr lang="en-US" dirty="0">
                <a:ea typeface="ＭＳ Ｐゴシック" pitchFamily="-106" charset="-128"/>
              </a:rPr>
              <a:t> and </a:t>
            </a:r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f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</a:rPr>
              <a:t>i</a:t>
            </a:r>
            <a:r>
              <a:rPr lang="en-US" dirty="0">
                <a:ea typeface="ＭＳ Ｐゴシック" pitchFamily="-106" charset="-128"/>
              </a:rPr>
              <a:t> = </a:t>
            </a:r>
            <a:r>
              <a:rPr lang="en-US" b="1" dirty="0">
                <a:ea typeface="ＭＳ Ｐゴシック" pitchFamily="-106" charset="-128"/>
              </a:rPr>
              <a:t>finish time</a:t>
            </a:r>
            <a:r>
              <a:rPr lang="en-US" dirty="0">
                <a:ea typeface="ＭＳ Ｐゴシック" pitchFamily="-106" charset="-128"/>
              </a:rPr>
              <a:t> of activity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</a:rPr>
              <a:t>i</a:t>
            </a:r>
            <a:endParaRPr lang="en-US" baseline="-25000" dirty="0">
              <a:ea typeface="ＭＳ Ｐゴシック" pitchFamily="-106" charset="-128"/>
            </a:endParaRPr>
          </a:p>
          <a:p>
            <a:pPr lvl="1" eaLnBrk="1" hangingPunct="1"/>
            <a:r>
              <a:rPr lang="en-US" dirty="0">
                <a:latin typeface="Comic Sans MS" pitchFamily="-106" charset="0"/>
                <a:ea typeface="ＭＳ Ｐゴシック" pitchFamily="-106" charset="-128"/>
              </a:rPr>
              <a:t>0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≤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 &lt; f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 &lt; ∞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</a:t>
            </a:r>
          </a:p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Activities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and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are </a:t>
            </a: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compatible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if the intervals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[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, f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)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and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[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)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do not overlap</a:t>
            </a:r>
          </a:p>
        </p:txBody>
      </p:sp>
      <p:sp>
        <p:nvSpPr>
          <p:cNvPr id="606212" name="Line 4"/>
          <p:cNvSpPr>
            <a:spLocks noChangeShapeType="1"/>
          </p:cNvSpPr>
          <p:nvPr/>
        </p:nvSpPr>
        <p:spPr bwMode="auto">
          <a:xfrm>
            <a:off x="1439863" y="5856288"/>
            <a:ext cx="825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6213" name="Line 5"/>
          <p:cNvSpPr>
            <a:spLocks noChangeShapeType="1"/>
          </p:cNvSpPr>
          <p:nvPr/>
        </p:nvSpPr>
        <p:spPr bwMode="auto">
          <a:xfrm>
            <a:off x="1439863" y="5807075"/>
            <a:ext cx="0" cy="98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6214" name="Line 6"/>
          <p:cNvSpPr>
            <a:spLocks noChangeShapeType="1"/>
          </p:cNvSpPr>
          <p:nvPr/>
        </p:nvSpPr>
        <p:spPr bwMode="auto">
          <a:xfrm>
            <a:off x="2541588" y="5870575"/>
            <a:ext cx="1309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6215" name="Line 7"/>
          <p:cNvSpPr>
            <a:spLocks noChangeShapeType="1"/>
          </p:cNvSpPr>
          <p:nvPr/>
        </p:nvSpPr>
        <p:spPr bwMode="auto">
          <a:xfrm>
            <a:off x="2541588" y="5807075"/>
            <a:ext cx="0" cy="125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6216" name="Text Box 8"/>
          <p:cNvSpPr txBox="1">
            <a:spLocks noChangeArrowheads="1"/>
          </p:cNvSpPr>
          <p:nvPr/>
        </p:nvSpPr>
        <p:spPr bwMode="auto">
          <a:xfrm>
            <a:off x="1755775" y="544671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606217" name="Text Box 9"/>
          <p:cNvSpPr txBox="1">
            <a:spLocks noChangeArrowheads="1"/>
          </p:cNvSpPr>
          <p:nvPr/>
        </p:nvSpPr>
        <p:spPr bwMode="auto">
          <a:xfrm>
            <a:off x="3087688" y="5446713"/>
            <a:ext cx="27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606220" name="Line 12"/>
          <p:cNvSpPr>
            <a:spLocks noChangeShapeType="1"/>
          </p:cNvSpPr>
          <p:nvPr/>
        </p:nvSpPr>
        <p:spPr bwMode="auto">
          <a:xfrm>
            <a:off x="4729163" y="5870575"/>
            <a:ext cx="13096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6221" name="Line 13"/>
          <p:cNvSpPr>
            <a:spLocks noChangeShapeType="1"/>
          </p:cNvSpPr>
          <p:nvPr/>
        </p:nvSpPr>
        <p:spPr bwMode="auto">
          <a:xfrm>
            <a:off x="4729163" y="5807075"/>
            <a:ext cx="0" cy="125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6222" name="Text Box 14"/>
          <p:cNvSpPr txBox="1">
            <a:spLocks noChangeArrowheads="1"/>
          </p:cNvSpPr>
          <p:nvPr/>
        </p:nvSpPr>
        <p:spPr bwMode="auto">
          <a:xfrm>
            <a:off x="5270500" y="5481638"/>
            <a:ext cx="27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606223" name="Text Box 15"/>
          <p:cNvSpPr txBox="1">
            <a:spLocks noChangeArrowheads="1"/>
          </p:cNvSpPr>
          <p:nvPr/>
        </p:nvSpPr>
        <p:spPr bwMode="auto">
          <a:xfrm>
            <a:off x="6602413" y="5481638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606224" name="Line 16"/>
          <p:cNvSpPr>
            <a:spLocks noChangeShapeType="1"/>
          </p:cNvSpPr>
          <p:nvPr/>
        </p:nvSpPr>
        <p:spPr bwMode="auto">
          <a:xfrm>
            <a:off x="717550" y="6161088"/>
            <a:ext cx="71453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6225" name="Text Box 17"/>
          <p:cNvSpPr txBox="1">
            <a:spLocks noChangeArrowheads="1"/>
          </p:cNvSpPr>
          <p:nvPr/>
        </p:nvSpPr>
        <p:spPr bwMode="auto">
          <a:xfrm>
            <a:off x="5662613" y="5089525"/>
            <a:ext cx="1106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omic Sans MS" pitchFamily="-106" charset="0"/>
              </a:rPr>
              <a:t>f</a:t>
            </a:r>
            <a:r>
              <a:rPr lang="en-US" sz="2400" baseline="-25000" dirty="0" err="1">
                <a:latin typeface="Comic Sans MS" pitchFamily="-106" charset="0"/>
              </a:rPr>
              <a:t>j</a:t>
            </a:r>
            <a:r>
              <a:rPr lang="en-US" sz="2400" dirty="0">
                <a:latin typeface="Comic Sans MS" pitchFamily="-106" charset="0"/>
              </a:rPr>
              <a:t> </a:t>
            </a:r>
            <a:r>
              <a:rPr lang="en-US" sz="24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≤</a:t>
            </a:r>
            <a:r>
              <a:rPr lang="en-US" sz="2400" dirty="0">
                <a:latin typeface="Comic Sans MS" pitchFamily="-106" charset="0"/>
                <a:ea typeface="Arial" pitchFamily="-106" charset="0"/>
                <a:cs typeface="Arial" pitchFamily="-106" charset="0"/>
              </a:rPr>
              <a:t> </a:t>
            </a:r>
            <a:r>
              <a:rPr lang="en-US" sz="24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s</a:t>
            </a:r>
            <a:r>
              <a:rPr lang="en-US" sz="2400" baseline="-250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i</a:t>
            </a:r>
            <a:endParaRPr lang="en-US" sz="2400" baseline="-25000" dirty="0">
              <a:latin typeface="Comic Sans MS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606226" name="Text Box 18"/>
          <p:cNvSpPr txBox="1">
            <a:spLocks noChangeArrowheads="1"/>
          </p:cNvSpPr>
          <p:nvPr/>
        </p:nvSpPr>
        <p:spPr bwMode="auto">
          <a:xfrm>
            <a:off x="1943100" y="5089525"/>
            <a:ext cx="110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 pitchFamily="-106" charset="0"/>
              </a:rPr>
              <a:t>f</a:t>
            </a:r>
            <a:r>
              <a:rPr lang="en-US" sz="2400" baseline="-25000" dirty="0">
                <a:latin typeface="Comic Sans MS" pitchFamily="-106" charset="0"/>
              </a:rPr>
              <a:t>i</a:t>
            </a:r>
            <a:r>
              <a:rPr lang="en-US" sz="2400" dirty="0">
                <a:latin typeface="Comic Sans MS" pitchFamily="-106" charset="0"/>
              </a:rPr>
              <a:t> </a:t>
            </a:r>
            <a:r>
              <a:rPr lang="en-US" sz="2400" dirty="0">
                <a:latin typeface="Comic Sans MS" pitchFamily="-106" charset="0"/>
                <a:ea typeface="Arial" pitchFamily="-106" charset="0"/>
                <a:cs typeface="Arial" pitchFamily="-106" charset="0"/>
                <a:sym typeface="Symbol" pitchFamily="-106" charset="2"/>
              </a:rPr>
              <a:t>≤</a:t>
            </a:r>
            <a:r>
              <a:rPr lang="en-US" sz="2400" dirty="0">
                <a:latin typeface="Comic Sans MS" pitchFamily="-106" charset="0"/>
                <a:ea typeface="Arial" pitchFamily="-106" charset="0"/>
                <a:cs typeface="Arial" pitchFamily="-106" charset="0"/>
              </a:rPr>
              <a:t> </a:t>
            </a:r>
            <a:r>
              <a:rPr lang="en-US" sz="24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s</a:t>
            </a:r>
            <a:r>
              <a:rPr lang="en-US" sz="2400" baseline="-25000" dirty="0" err="1">
                <a:latin typeface="Comic Sans MS" pitchFamily="-106" charset="0"/>
                <a:ea typeface="Arial" pitchFamily="-106" charset="0"/>
                <a:cs typeface="Arial" pitchFamily="-106" charset="0"/>
              </a:rPr>
              <a:t>j</a:t>
            </a:r>
            <a:endParaRPr lang="en-US" sz="2400" baseline="-25000" dirty="0">
              <a:latin typeface="Comic Sans MS" pitchFamily="-106" charset="0"/>
              <a:ea typeface="Arial" pitchFamily="-106" charset="0"/>
              <a:cs typeface="Arial" pitchFamily="-106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151982-0A6A-38E7-41BA-4943FF00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4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2" grpId="0" animBg="1"/>
      <p:bldP spid="606213" grpId="0" animBg="1"/>
      <p:bldP spid="606214" grpId="0" animBg="1"/>
      <p:bldP spid="606215" grpId="0" animBg="1"/>
      <p:bldP spid="606216" grpId="0"/>
      <p:bldP spid="606217" grpId="0"/>
      <p:bldP spid="606220" grpId="0" animBg="1"/>
      <p:bldP spid="606221" grpId="0" animBg="1"/>
      <p:bldP spid="606222" grpId="0"/>
      <p:bldP spid="606223" grpId="0"/>
      <p:bldP spid="606224" grpId="0" animBg="1"/>
      <p:bldP spid="606225" grpId="0"/>
      <p:bldP spid="6062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Activity Selection Problem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062912" cy="1401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	Select the largest possible set of non-overlapping (</a:t>
            </a:r>
            <a:r>
              <a:rPr lang="en-US" sz="2400" b="1" i="1">
                <a:ea typeface="ＭＳ Ｐゴシック" pitchFamily="-106" charset="-128"/>
                <a:cs typeface="ＭＳ Ｐゴシック" pitchFamily="-106" charset="-128"/>
              </a:rPr>
              <a:t>compatible</a:t>
            </a: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) activities.</a:t>
            </a:r>
          </a:p>
          <a:p>
            <a:pPr eaLnBrk="1" hangingPunct="1">
              <a:buFontTx/>
              <a:buNone/>
            </a:pPr>
            <a:r>
              <a:rPr lang="en-US" sz="2400">
                <a:solidFill>
                  <a:srgbClr val="DD0111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</a:rPr>
              <a:t>E.g.:</a:t>
            </a:r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522288" y="4046538"/>
            <a:ext cx="8492152" cy="246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entury Gothic"/>
                <a:cs typeface="Century Gothic"/>
              </a:rPr>
              <a:t>Activities are sorted in increasing order of finish times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entury Gothic"/>
                <a:cs typeface="Century Gothic"/>
              </a:rPr>
              <a:t>A subset of mutually compatible activities: {a</a:t>
            </a:r>
            <a:r>
              <a:rPr lang="en-US" sz="2400" baseline="-25000" dirty="0">
                <a:latin typeface="Century Gothic"/>
                <a:cs typeface="Century Gothic"/>
              </a:rPr>
              <a:t>3</a:t>
            </a:r>
            <a:r>
              <a:rPr lang="en-US" sz="2400" dirty="0">
                <a:latin typeface="Century Gothic"/>
                <a:cs typeface="Century Gothic"/>
              </a:rPr>
              <a:t>, a</a:t>
            </a:r>
            <a:r>
              <a:rPr lang="en-US" sz="2400" baseline="-25000" dirty="0">
                <a:latin typeface="Century Gothic"/>
                <a:cs typeface="Century Gothic"/>
              </a:rPr>
              <a:t>9</a:t>
            </a:r>
            <a:r>
              <a:rPr lang="en-US" sz="2400" dirty="0">
                <a:latin typeface="Century Gothic"/>
                <a:cs typeface="Century Gothic"/>
              </a:rPr>
              <a:t>, a</a:t>
            </a:r>
            <a:r>
              <a:rPr lang="en-US" sz="2400" baseline="-25000" dirty="0">
                <a:latin typeface="Century Gothic"/>
                <a:cs typeface="Century Gothic"/>
              </a:rPr>
              <a:t>11</a:t>
            </a:r>
            <a:r>
              <a:rPr lang="en-US" sz="2400" dirty="0">
                <a:latin typeface="Century Gothic"/>
                <a:cs typeface="Century Gothic"/>
              </a:rPr>
              <a:t>}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entury Gothic"/>
                <a:cs typeface="Century Gothic"/>
              </a:rPr>
              <a:t>Maximal set of mutually compatible activities: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Century Gothic"/>
                <a:cs typeface="Century Gothic"/>
              </a:rPr>
              <a:t>	{a</a:t>
            </a:r>
            <a:r>
              <a:rPr lang="en-US" sz="2400" baseline="-25000" dirty="0">
                <a:latin typeface="Century Gothic"/>
                <a:cs typeface="Century Gothic"/>
              </a:rPr>
              <a:t>1</a:t>
            </a:r>
            <a:r>
              <a:rPr lang="en-US" sz="2400" dirty="0">
                <a:latin typeface="Century Gothic"/>
                <a:cs typeface="Century Gothic"/>
              </a:rPr>
              <a:t>, a</a:t>
            </a:r>
            <a:r>
              <a:rPr lang="en-US" sz="2400" baseline="-25000" dirty="0">
                <a:latin typeface="Century Gothic"/>
                <a:cs typeface="Century Gothic"/>
              </a:rPr>
              <a:t>4</a:t>
            </a:r>
            <a:r>
              <a:rPr lang="en-US" sz="2400" dirty="0">
                <a:latin typeface="Century Gothic"/>
                <a:cs typeface="Century Gothic"/>
              </a:rPr>
              <a:t>, a</a:t>
            </a:r>
            <a:r>
              <a:rPr lang="en-US" sz="2400" baseline="-25000" dirty="0">
                <a:latin typeface="Century Gothic"/>
                <a:cs typeface="Century Gothic"/>
              </a:rPr>
              <a:t>8</a:t>
            </a:r>
            <a:r>
              <a:rPr lang="en-US" sz="2400" dirty="0">
                <a:latin typeface="Century Gothic"/>
                <a:cs typeface="Century Gothic"/>
              </a:rPr>
              <a:t>, a</a:t>
            </a:r>
            <a:r>
              <a:rPr lang="en-US" sz="2400" baseline="-25000" dirty="0">
                <a:latin typeface="Century Gothic"/>
                <a:cs typeface="Century Gothic"/>
              </a:rPr>
              <a:t>11</a:t>
            </a:r>
            <a:r>
              <a:rPr lang="en-US" sz="2400" dirty="0">
                <a:latin typeface="Century Gothic"/>
                <a:cs typeface="Century Gothic"/>
              </a:rPr>
              <a:t>} and {a</a:t>
            </a:r>
            <a:r>
              <a:rPr lang="en-US" sz="2400" baseline="-25000" dirty="0">
                <a:latin typeface="Century Gothic"/>
                <a:cs typeface="Century Gothic"/>
              </a:rPr>
              <a:t>2</a:t>
            </a:r>
            <a:r>
              <a:rPr lang="en-US" sz="2400" dirty="0">
                <a:latin typeface="Century Gothic"/>
                <a:cs typeface="Century Gothic"/>
              </a:rPr>
              <a:t>, a</a:t>
            </a:r>
            <a:r>
              <a:rPr lang="en-US" sz="2400" baseline="-25000" dirty="0">
                <a:latin typeface="Century Gothic"/>
                <a:cs typeface="Century Gothic"/>
              </a:rPr>
              <a:t>4</a:t>
            </a:r>
            <a:r>
              <a:rPr lang="en-US" sz="2400" dirty="0">
                <a:latin typeface="Century Gothic"/>
                <a:cs typeface="Century Gothic"/>
              </a:rPr>
              <a:t>, a</a:t>
            </a:r>
            <a:r>
              <a:rPr lang="en-US" sz="2400" baseline="-25000" dirty="0">
                <a:latin typeface="Century Gothic"/>
                <a:cs typeface="Century Gothic"/>
              </a:rPr>
              <a:t>9</a:t>
            </a:r>
            <a:r>
              <a:rPr lang="en-US" sz="2400" dirty="0">
                <a:latin typeface="Century Gothic"/>
                <a:cs typeface="Century Gothic"/>
              </a:rPr>
              <a:t>, a</a:t>
            </a:r>
            <a:r>
              <a:rPr lang="en-US" sz="2400" baseline="-25000" dirty="0">
                <a:latin typeface="Century Gothic"/>
                <a:cs typeface="Century Gothic"/>
              </a:rPr>
              <a:t>11</a:t>
            </a:r>
            <a:r>
              <a:rPr lang="en-US" sz="2400" dirty="0">
                <a:latin typeface="Century Gothic"/>
                <a:cs typeface="Century Gothic"/>
              </a:rPr>
              <a:t>}</a:t>
            </a:r>
          </a:p>
        </p:txBody>
      </p:sp>
      <p:graphicFrame>
        <p:nvGraphicFramePr>
          <p:cNvPr id="607237" name="Group 5"/>
          <p:cNvGraphicFramePr>
            <a:graphicFrameLocks noGrp="1"/>
          </p:cNvGraphicFramePr>
          <p:nvPr>
            <p:ph sz="half" idx="2"/>
          </p:nvPr>
        </p:nvGraphicFramePr>
        <p:xfrm>
          <a:off x="606425" y="2413000"/>
          <a:ext cx="7856538" cy="1393826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5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i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8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9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s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i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8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8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f</a:t>
                      </a:r>
                      <a:r>
                        <a:rPr kumimoji="0" lang="en-US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i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5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6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7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8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9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12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13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14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C9E855-C189-3436-7E89-038C647D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4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Optimal Substructure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6063" y="1214438"/>
            <a:ext cx="8793162" cy="54784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Define the space of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subproblems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		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</a:rPr>
              <a:t>ij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= {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∈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S : f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≤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&lt;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f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≤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}</a:t>
            </a:r>
          </a:p>
          <a:p>
            <a:pPr lvl="1" eaLnBrk="1" hangingPunct="1"/>
            <a:r>
              <a:rPr lang="en-US" dirty="0">
                <a:ea typeface="ＭＳ Ｐゴシック" pitchFamily="-106" charset="-128"/>
              </a:rPr>
              <a:t>activities that start after </a:t>
            </a:r>
            <a:r>
              <a:rPr lang="en-US" dirty="0" err="1">
                <a:ea typeface="ＭＳ Ｐゴシック" pitchFamily="-106" charset="-128"/>
              </a:rPr>
              <a:t>a</a:t>
            </a:r>
            <a:r>
              <a:rPr lang="en-US" baseline="-25000" dirty="0" err="1">
                <a:ea typeface="ＭＳ Ｐゴシック" pitchFamily="-106" charset="-128"/>
              </a:rPr>
              <a:t>i</a:t>
            </a:r>
            <a:r>
              <a:rPr lang="en-US" baseline="-25000" dirty="0">
                <a:ea typeface="ＭＳ Ｐゴシック" pitchFamily="-106" charset="-128"/>
              </a:rPr>
              <a:t> </a:t>
            </a:r>
            <a:r>
              <a:rPr lang="en-US" dirty="0">
                <a:ea typeface="ＭＳ Ｐゴシック" pitchFamily="-106" charset="-128"/>
              </a:rPr>
              <a:t>finishes and finish before </a:t>
            </a:r>
            <a:r>
              <a:rPr lang="en-US" dirty="0" err="1">
                <a:ea typeface="ＭＳ Ｐゴシック" pitchFamily="-106" charset="-128"/>
              </a:rPr>
              <a:t>a</a:t>
            </a:r>
            <a:r>
              <a:rPr lang="en-US" baseline="-25000" dirty="0" err="1">
                <a:ea typeface="ＭＳ Ｐゴシック" pitchFamily="-106" charset="-128"/>
              </a:rPr>
              <a:t>j</a:t>
            </a:r>
            <a:r>
              <a:rPr lang="en-US" dirty="0">
                <a:ea typeface="ＭＳ Ｐゴシック" pitchFamily="-106" charset="-128"/>
              </a:rPr>
              <a:t> starts</a:t>
            </a:r>
          </a:p>
          <a:p>
            <a:pPr eaLnBrk="1" hangingPunct="1"/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endParaRPr lang="en-US" sz="2400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Add fictitious activities</a:t>
            </a:r>
          </a:p>
          <a:p>
            <a:pPr lvl="1" eaLnBrk="1" hangingPunct="1"/>
            <a:r>
              <a:rPr lang="en-US" dirty="0">
                <a:ea typeface="ＭＳ Ｐゴシック" pitchFamily="-106" charset="-128"/>
              </a:rPr>
              <a:t>a</a:t>
            </a:r>
            <a:r>
              <a:rPr lang="en-US" baseline="-25000" dirty="0">
                <a:ea typeface="ＭＳ Ｐゴシック" pitchFamily="-106" charset="-128"/>
              </a:rPr>
              <a:t>0</a:t>
            </a:r>
            <a:r>
              <a:rPr lang="en-US" dirty="0">
                <a:ea typeface="ＭＳ Ｐゴシック" pitchFamily="-106" charset="-128"/>
              </a:rPr>
              <a:t> = [-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∞, 0)</a:t>
            </a:r>
          </a:p>
          <a:p>
            <a:pPr lvl="1" eaLnBrk="1" hangingPunct="1"/>
            <a:r>
              <a:rPr lang="en-US" dirty="0">
                <a:ea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n+1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= </a:t>
            </a:r>
            <a:r>
              <a:rPr lang="en-US" dirty="0">
                <a:ea typeface="ＭＳ Ｐゴシック" pitchFamily="-106" charset="-128"/>
              </a:rPr>
              <a:t>[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∞, “∞ + 1”)</a:t>
            </a:r>
          </a:p>
          <a:p>
            <a:pPr lvl="1" eaLnBrk="1" hangingPunct="1"/>
            <a:r>
              <a:rPr lang="en-US" dirty="0">
                <a:ea typeface="ＭＳ Ｐゴシック" pitchFamily="-106" charset="-128"/>
                <a:sym typeface="Symbol" pitchFamily="-106" charset="2"/>
              </a:rPr>
              <a:t>Range for </a:t>
            </a: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ea typeface="ＭＳ Ｐゴシック" pitchFamily="-106" charset="-128"/>
                <a:sym typeface="Symbol" pitchFamily="-106" charset="2"/>
              </a:rPr>
              <a:t>ij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is 0 ≤ </a:t>
            </a: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, j ≤ n + 1</a:t>
            </a:r>
            <a:endParaRPr lang="en-US" dirty="0">
              <a:ea typeface="ＭＳ Ｐゴシック" pitchFamily="-106" charset="-128"/>
            </a:endParaRPr>
          </a:p>
        </p:txBody>
      </p:sp>
      <p:pic>
        <p:nvPicPr>
          <p:cNvPr id="6144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52538" y="3121025"/>
            <a:ext cx="6591300" cy="1050925"/>
          </a:xfrm>
          <a:noFill/>
        </p:spPr>
      </p:pic>
      <p:sp>
        <p:nvSpPr>
          <p:cNvPr id="608261" name="Oval 5"/>
          <p:cNvSpPr>
            <a:spLocks noChangeArrowheads="1"/>
          </p:cNvSpPr>
          <p:nvPr/>
        </p:nvSpPr>
        <p:spPr bwMode="auto">
          <a:xfrm>
            <a:off x="3306763" y="3116263"/>
            <a:ext cx="2319337" cy="1130300"/>
          </a:xfrm>
          <a:prstGeom prst="ellipse">
            <a:avLst/>
          </a:prstGeom>
          <a:solidFill>
            <a:srgbClr val="DD0111">
              <a:alpha val="9019"/>
            </a:srgbClr>
          </a:solidFill>
          <a:ln w="254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8262" name="Text Box 6"/>
          <p:cNvSpPr txBox="1">
            <a:spLocks noChangeArrowheads="1"/>
          </p:cNvSpPr>
          <p:nvPr/>
        </p:nvSpPr>
        <p:spPr bwMode="auto">
          <a:xfrm>
            <a:off x="5354638" y="4960938"/>
            <a:ext cx="36290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 pitchFamily="-106" charset="0"/>
              </a:rPr>
              <a:t>S = S</a:t>
            </a:r>
            <a:r>
              <a:rPr lang="en-US" sz="2400" baseline="-25000" dirty="0">
                <a:latin typeface="Comic Sans MS" pitchFamily="-106" charset="0"/>
              </a:rPr>
              <a:t>0,n+1</a:t>
            </a:r>
            <a:r>
              <a:rPr lang="en-US" sz="2400" dirty="0">
                <a:latin typeface="Comic Sans MS" pitchFamily="-106" charset="0"/>
              </a:rPr>
              <a:t> 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entire space of activities</a:t>
            </a:r>
            <a:endParaRPr lang="en-US" sz="2400" baseline="-25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9C1CBE-8B92-FC0A-AB7A-892A8B00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7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1" grpId="0" animBg="1"/>
      <p:bldP spid="6082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Representing the Problem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392737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We assume that activities are sorted in increasing order of finish times:</a:t>
            </a: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f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0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≤ f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≤ f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≤ … ≤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f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&lt; f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n+1</a:t>
            </a:r>
          </a:p>
          <a:p>
            <a:pPr eaLnBrk="1" hangingPunct="1"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What happens to set </a:t>
            </a:r>
            <a:r>
              <a:rPr lang="en-US" sz="3200" dirty="0" err="1">
                <a:ea typeface="Arial" pitchFamily="-106" charset="0"/>
                <a:cs typeface="Arial" pitchFamily="-106" charset="0"/>
                <a:sym typeface="Symbol" pitchFamily="-106" charset="2"/>
              </a:rPr>
              <a:t>S</a:t>
            </a:r>
            <a:r>
              <a:rPr lang="en-US" sz="3200" baseline="-25000" dirty="0" err="1">
                <a:ea typeface="Arial" pitchFamily="-106" charset="0"/>
                <a:cs typeface="Arial" pitchFamily="-106" charset="0"/>
                <a:sym typeface="Symbol" pitchFamily="-106" charset="2"/>
              </a:rPr>
              <a:t>ij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for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dirty="0">
                <a:ea typeface="Arial" pitchFamily="-106" charset="0"/>
                <a:cs typeface="Arial" pitchFamily="-106" charset="0"/>
                <a:sym typeface="Symbol" pitchFamily="-106" charset="2"/>
              </a:rPr>
              <a:t>≥ j ?</a:t>
            </a:r>
          </a:p>
          <a:p>
            <a:pPr lvl="1" eaLnBrk="1" hangingPunct="1"/>
            <a:r>
              <a:rPr lang="en-US" sz="2800" dirty="0">
                <a:ea typeface="Arial" pitchFamily="-106" charset="0"/>
                <a:cs typeface="Arial" pitchFamily="-106" charset="0"/>
                <a:sym typeface="Symbol" pitchFamily="-106" charset="2"/>
              </a:rPr>
              <a:t>For an activity </a:t>
            </a:r>
            <a:r>
              <a:rPr lang="en-US" sz="2800" dirty="0" err="1">
                <a:ea typeface="Arial" pitchFamily="-106" charset="0"/>
                <a:cs typeface="Arial" pitchFamily="-106" charset="0"/>
                <a:sym typeface="Symbol" pitchFamily="-106" charset="2"/>
              </a:rPr>
              <a:t>a</a:t>
            </a:r>
            <a:r>
              <a:rPr lang="en-US" sz="2800" baseline="-25000" dirty="0" err="1">
                <a:ea typeface="Arial" pitchFamily="-106" charset="0"/>
                <a:cs typeface="Arial" pitchFamily="-106" charset="0"/>
                <a:sym typeface="Symbol" pitchFamily="-106" charset="2"/>
              </a:rPr>
              <a:t>k</a:t>
            </a:r>
            <a:r>
              <a:rPr lang="en-US" sz="2800" baseline="-25000" dirty="0">
                <a:ea typeface="Arial" pitchFamily="-106" charset="0"/>
                <a:cs typeface="Arial" pitchFamily="-106" charset="0"/>
                <a:sym typeface="Symbol" pitchFamily="-106" charset="2"/>
              </a:rPr>
              <a:t> </a:t>
            </a:r>
            <a:r>
              <a:rPr lang="en-US" sz="2800" dirty="0">
                <a:ea typeface="Arial" pitchFamily="-106" charset="0"/>
                <a:cs typeface="Arial" pitchFamily="-106" charset="0"/>
                <a:sym typeface="Symbol" pitchFamily="-106" charset="2"/>
              </a:rPr>
              <a:t>∈ </a:t>
            </a:r>
            <a:r>
              <a:rPr lang="en-US" sz="2800" dirty="0" err="1">
                <a:ea typeface="Arial" pitchFamily="-106" charset="0"/>
                <a:cs typeface="Arial" pitchFamily="-106" charset="0"/>
                <a:sym typeface="Symbol" pitchFamily="-106" charset="2"/>
              </a:rPr>
              <a:t>S</a:t>
            </a:r>
            <a:r>
              <a:rPr lang="en-US" sz="2800" baseline="-25000" dirty="0" err="1">
                <a:ea typeface="Arial" pitchFamily="-106" charset="0"/>
                <a:cs typeface="Arial" pitchFamily="-106" charset="0"/>
                <a:sym typeface="Symbol" pitchFamily="-106" charset="2"/>
              </a:rPr>
              <a:t>ij</a:t>
            </a:r>
            <a:r>
              <a:rPr lang="en-US" sz="2800" dirty="0">
                <a:ea typeface="Arial" pitchFamily="-106" charset="0"/>
                <a:cs typeface="Arial" pitchFamily="-106" charset="0"/>
                <a:sym typeface="Symbol" pitchFamily="-106" charset="2"/>
              </a:rPr>
              <a:t>: f</a:t>
            </a:r>
            <a:r>
              <a:rPr lang="en-US" sz="2800" baseline="-25000" dirty="0">
                <a:ea typeface="Arial" pitchFamily="-106" charset="0"/>
                <a:cs typeface="Arial" pitchFamily="-106" charset="0"/>
                <a:sym typeface="Symbol" pitchFamily="-106" charset="2"/>
              </a:rPr>
              <a:t>i</a:t>
            </a:r>
            <a:r>
              <a:rPr lang="en-US" sz="2800" dirty="0">
                <a:ea typeface="Arial" pitchFamily="-106" charset="0"/>
                <a:cs typeface="Arial" pitchFamily="-106" charset="0"/>
                <a:sym typeface="Symbol" pitchFamily="-106" charset="2"/>
              </a:rPr>
              <a:t> ≤ </a:t>
            </a:r>
            <a:r>
              <a:rPr lang="en-US" sz="2800" dirty="0" err="1">
                <a:ea typeface="Arial" pitchFamily="-106" charset="0"/>
                <a:cs typeface="Arial" pitchFamily="-106" charset="0"/>
                <a:sym typeface="Symbol" pitchFamily="-106" charset="2"/>
              </a:rPr>
              <a:t>s</a:t>
            </a:r>
            <a:r>
              <a:rPr lang="en-US" sz="2800" baseline="-25000" dirty="0" err="1">
                <a:ea typeface="Arial" pitchFamily="-106" charset="0"/>
                <a:cs typeface="Arial" pitchFamily="-106" charset="0"/>
                <a:sym typeface="Symbol" pitchFamily="-106" charset="2"/>
              </a:rPr>
              <a:t>k</a:t>
            </a:r>
            <a:r>
              <a:rPr lang="en-US" sz="2800" dirty="0">
                <a:ea typeface="Arial" pitchFamily="-106" charset="0"/>
                <a:cs typeface="Arial" pitchFamily="-106" charset="0"/>
                <a:sym typeface="Symbol" pitchFamily="-106" charset="2"/>
              </a:rPr>
              <a:t> &lt; </a:t>
            </a:r>
            <a:r>
              <a:rPr lang="en-US" sz="2800" dirty="0" err="1">
                <a:ea typeface="Arial" pitchFamily="-106" charset="0"/>
                <a:cs typeface="Arial" pitchFamily="-106" charset="0"/>
                <a:sym typeface="Symbol" pitchFamily="-106" charset="2"/>
              </a:rPr>
              <a:t>f</a:t>
            </a:r>
            <a:r>
              <a:rPr lang="en-US" sz="2800" baseline="-25000" dirty="0" err="1">
                <a:ea typeface="Arial" pitchFamily="-106" charset="0"/>
                <a:cs typeface="Arial" pitchFamily="-106" charset="0"/>
                <a:sym typeface="Symbol" pitchFamily="-106" charset="2"/>
              </a:rPr>
              <a:t>k</a:t>
            </a:r>
            <a:r>
              <a:rPr lang="en-US" sz="2800" dirty="0">
                <a:ea typeface="Arial" pitchFamily="-106" charset="0"/>
                <a:cs typeface="Arial" pitchFamily="-106" charset="0"/>
                <a:sym typeface="Symbol" pitchFamily="-106" charset="2"/>
              </a:rPr>
              <a:t> ≤ </a:t>
            </a:r>
            <a:r>
              <a:rPr lang="en-US" sz="2800" dirty="0" err="1">
                <a:ea typeface="Arial" pitchFamily="-106" charset="0"/>
                <a:cs typeface="Arial" pitchFamily="-106" charset="0"/>
                <a:sym typeface="Symbol" pitchFamily="-106" charset="2"/>
              </a:rPr>
              <a:t>s</a:t>
            </a:r>
            <a:r>
              <a:rPr lang="en-US" sz="2800" baseline="-25000" dirty="0" err="1">
                <a:ea typeface="Arial" pitchFamily="-106" charset="0"/>
                <a:cs typeface="Arial" pitchFamily="-106" charset="0"/>
                <a:sym typeface="Symbol" pitchFamily="-106" charset="2"/>
              </a:rPr>
              <a:t>j</a:t>
            </a:r>
            <a:r>
              <a:rPr lang="en-US" sz="2800" dirty="0">
                <a:ea typeface="Arial" pitchFamily="-106" charset="0"/>
                <a:cs typeface="Arial" pitchFamily="-106" charset="0"/>
                <a:sym typeface="Symbol" pitchFamily="-106" charset="2"/>
              </a:rPr>
              <a:t> &lt; </a:t>
            </a:r>
            <a:r>
              <a:rPr lang="en-US" sz="2800" dirty="0" err="1">
                <a:ea typeface="Arial" pitchFamily="-106" charset="0"/>
                <a:cs typeface="Arial" pitchFamily="-106" charset="0"/>
                <a:sym typeface="Symbol" pitchFamily="-106" charset="2"/>
              </a:rPr>
              <a:t>f</a:t>
            </a:r>
            <a:r>
              <a:rPr lang="en-US" sz="2800" baseline="-25000" dirty="0" err="1">
                <a:ea typeface="Arial" pitchFamily="-106" charset="0"/>
                <a:cs typeface="Arial" pitchFamily="-106" charset="0"/>
                <a:sym typeface="Symbol" pitchFamily="-106" charset="2"/>
              </a:rPr>
              <a:t>j</a:t>
            </a:r>
            <a:r>
              <a:rPr lang="en-US" sz="2800" dirty="0">
                <a:ea typeface="Arial" pitchFamily="-106" charset="0"/>
                <a:cs typeface="Arial" pitchFamily="-106" charset="0"/>
                <a:sym typeface="Symbol" pitchFamily="-106" charset="2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sz="2800" dirty="0">
                <a:ea typeface="Arial" pitchFamily="-106" charset="0"/>
                <a:cs typeface="Arial" pitchFamily="-106" charset="0"/>
                <a:sym typeface="Symbol" pitchFamily="-106" charset="2"/>
              </a:rPr>
              <a:t>		contradiction with f</a:t>
            </a:r>
            <a:r>
              <a:rPr lang="en-US" sz="2800" baseline="-25000" dirty="0">
                <a:ea typeface="Arial" pitchFamily="-106" charset="0"/>
                <a:cs typeface="Arial" pitchFamily="-106" charset="0"/>
                <a:sym typeface="Symbol" pitchFamily="-106" charset="2"/>
              </a:rPr>
              <a:t>i</a:t>
            </a:r>
            <a:r>
              <a:rPr lang="en-US" sz="2800" dirty="0">
                <a:ea typeface="Arial" pitchFamily="-106" charset="0"/>
                <a:cs typeface="Arial" pitchFamily="-106" charset="0"/>
                <a:sym typeface="Symbol" pitchFamily="-106" charset="2"/>
              </a:rPr>
              <a:t> ≥ </a:t>
            </a:r>
            <a:r>
              <a:rPr lang="en-US" sz="2800" dirty="0" err="1">
                <a:ea typeface="Arial" pitchFamily="-106" charset="0"/>
                <a:cs typeface="Arial" pitchFamily="-106" charset="0"/>
                <a:sym typeface="Symbol" pitchFamily="-106" charset="2"/>
              </a:rPr>
              <a:t>f</a:t>
            </a:r>
            <a:r>
              <a:rPr lang="en-US" sz="2800" baseline="-25000" dirty="0" err="1">
                <a:ea typeface="Arial" pitchFamily="-106" charset="0"/>
                <a:cs typeface="Arial" pitchFamily="-106" charset="0"/>
                <a:sym typeface="Symbol" pitchFamily="-106" charset="2"/>
              </a:rPr>
              <a:t>j</a:t>
            </a:r>
            <a:r>
              <a:rPr lang="en-US" sz="2800" dirty="0">
                <a:ea typeface="Arial" pitchFamily="-106" charset="0"/>
                <a:cs typeface="Arial" pitchFamily="-106" charset="0"/>
                <a:sym typeface="Symbol" pitchFamily="-106" charset="2"/>
              </a:rPr>
              <a:t>!</a:t>
            </a:r>
          </a:p>
          <a:p>
            <a:pPr lvl="1" eaLnBrk="1" hangingPunct="1">
              <a:buFontTx/>
              <a:buNone/>
            </a:pPr>
            <a:r>
              <a:rPr lang="en-US" sz="2800" dirty="0">
                <a:ea typeface="Arial" pitchFamily="-106" charset="0"/>
                <a:cs typeface="Arial" pitchFamily="-106" charset="0"/>
                <a:sym typeface="Symbol" pitchFamily="-106" charset="2"/>
              </a:rPr>
              <a:t>⇒ </a:t>
            </a:r>
            <a:r>
              <a:rPr lang="en-US" sz="2800" dirty="0" err="1">
                <a:ea typeface="Arial" pitchFamily="-106" charset="0"/>
                <a:cs typeface="Arial" pitchFamily="-106" charset="0"/>
                <a:sym typeface="Symbol" pitchFamily="-106" charset="2"/>
              </a:rPr>
              <a:t>S</a:t>
            </a:r>
            <a:r>
              <a:rPr lang="en-US" sz="2800" baseline="-25000" dirty="0" err="1">
                <a:ea typeface="Arial" pitchFamily="-106" charset="0"/>
                <a:cs typeface="Arial" pitchFamily="-106" charset="0"/>
                <a:sym typeface="Symbol" pitchFamily="-106" charset="2"/>
              </a:rPr>
              <a:t>ij</a:t>
            </a:r>
            <a:r>
              <a:rPr lang="en-US" sz="2800" dirty="0">
                <a:ea typeface="Arial" pitchFamily="-106" charset="0"/>
                <a:cs typeface="Arial" pitchFamily="-106" charset="0"/>
                <a:sym typeface="Symbol" pitchFamily="-106" charset="2"/>
              </a:rPr>
              <a:t> = ∅ (the set </a:t>
            </a:r>
            <a:r>
              <a:rPr lang="en-US" sz="2800" dirty="0" err="1">
                <a:ea typeface="Arial" pitchFamily="-106" charset="0"/>
                <a:cs typeface="Arial" pitchFamily="-106" charset="0"/>
                <a:sym typeface="Symbol" pitchFamily="-106" charset="2"/>
              </a:rPr>
              <a:t>S</a:t>
            </a:r>
            <a:r>
              <a:rPr lang="en-US" sz="2800" baseline="-25000" dirty="0" err="1">
                <a:ea typeface="Arial" pitchFamily="-106" charset="0"/>
                <a:cs typeface="Arial" pitchFamily="-106" charset="0"/>
                <a:sym typeface="Symbol" pitchFamily="-106" charset="2"/>
              </a:rPr>
              <a:t>ij</a:t>
            </a:r>
            <a:r>
              <a:rPr lang="en-US" sz="2800" dirty="0">
                <a:ea typeface="Arial" pitchFamily="-106" charset="0"/>
                <a:cs typeface="Arial" pitchFamily="-106" charset="0"/>
                <a:sym typeface="Symbol" pitchFamily="-106" charset="2"/>
              </a:rPr>
              <a:t> must be empty!)</a:t>
            </a:r>
            <a:endParaRPr lang="en-US" sz="2800" baseline="-25000" dirty="0">
              <a:ea typeface="Arial" pitchFamily="-106" charset="0"/>
              <a:cs typeface="Arial" pitchFamily="-106" charset="0"/>
              <a:sym typeface="Symbol" pitchFamily="-106" charset="2"/>
            </a:endParaRPr>
          </a:p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We only need to consider sets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with </a:t>
            </a: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0 ≤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&lt; j ≤ n + 1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172E5F-9B78-9DFC-B646-418F33C0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Optimal Substructure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09663"/>
            <a:ext cx="8229600" cy="5408612"/>
          </a:xfrm>
        </p:spPr>
        <p:txBody>
          <a:bodyPr/>
          <a:lstStyle/>
          <a:p>
            <a:pPr eaLnBrk="1" hangingPunct="1"/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Subproblem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:</a:t>
            </a:r>
          </a:p>
          <a:p>
            <a:pPr lvl="1" eaLnBrk="1" hangingPunct="1"/>
            <a:r>
              <a:rPr lang="en-US" dirty="0">
                <a:ea typeface="ＭＳ Ｐゴシック" pitchFamily="-106" charset="-128"/>
              </a:rPr>
              <a:t>Select a maximum-size subset of mutually compatible activities from set </a:t>
            </a:r>
            <a:r>
              <a:rPr lang="en-US" dirty="0" err="1">
                <a:ea typeface="ＭＳ Ｐゴシック" pitchFamily="-106" charset="-128"/>
              </a:rPr>
              <a:t>S</a:t>
            </a:r>
            <a:r>
              <a:rPr lang="en-US" baseline="-25000" dirty="0" err="1">
                <a:ea typeface="ＭＳ Ｐゴシック" pitchFamily="-106" charset="-128"/>
              </a:rPr>
              <a:t>ij</a:t>
            </a:r>
            <a:endParaRPr lang="en-US" sz="2800" dirty="0">
              <a:latin typeface="Comic Sans MS" pitchFamily="-106" charset="0"/>
              <a:ea typeface="ＭＳ Ｐゴシック" pitchFamily="-106" charset="-128"/>
            </a:endParaRPr>
          </a:p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Assume that a solution to the above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subproblem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includes activity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(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</a:rPr>
              <a:t>ij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is non-empty)</a:t>
            </a:r>
            <a:endParaRPr lang="en-US" baseline="-25000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4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Solution to </a:t>
            </a:r>
            <a:r>
              <a:rPr lang="en-US" sz="24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sz="2400" baseline="-250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ij</a:t>
            </a:r>
            <a:r>
              <a:rPr lang="en-US" sz="24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(Solution to </a:t>
            </a:r>
            <a:r>
              <a:rPr lang="en-US" sz="24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sz="2400" baseline="-250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ik</a:t>
            </a:r>
            <a:r>
              <a:rPr lang="en-US" sz="24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 ⋃ {</a:t>
            </a:r>
            <a:r>
              <a:rPr lang="en-US" sz="24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400" baseline="-250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</a:t>
            </a:r>
            <a:r>
              <a:rPr lang="en-US" sz="24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} ⋃ (Solution to </a:t>
            </a:r>
            <a:r>
              <a:rPr lang="en-US" sz="24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sz="2400" baseline="-250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kj</a:t>
            </a:r>
            <a:r>
              <a:rPr lang="en-US" sz="24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z="24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⎥Solution to </a:t>
            </a:r>
            <a:r>
              <a:rPr lang="en-US" sz="24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sz="2400" baseline="-250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ij</a:t>
            </a:r>
            <a:r>
              <a:rPr lang="en-US" sz="24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⎥=</a:t>
            </a:r>
          </a:p>
        </p:txBody>
      </p:sp>
      <p:pic>
        <p:nvPicPr>
          <p:cNvPr id="6554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5888" y="3873500"/>
            <a:ext cx="659130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38513" y="4589463"/>
            <a:ext cx="2533650" cy="477837"/>
            <a:chOff x="2103" y="2687"/>
            <a:chExt cx="1596" cy="301"/>
          </a:xfrm>
        </p:grpSpPr>
        <p:sp>
          <p:nvSpPr>
            <p:cNvPr id="65548" name="AutoShape 6"/>
            <p:cNvSpPr>
              <a:spLocks/>
            </p:cNvSpPr>
            <p:nvPr/>
          </p:nvSpPr>
          <p:spPr bwMode="auto">
            <a:xfrm rot="-5400000">
              <a:off x="2233" y="2619"/>
              <a:ext cx="69" cy="216"/>
            </a:xfrm>
            <a:prstGeom prst="leftBrace">
              <a:avLst>
                <a:gd name="adj1" fmla="val 2608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9" name="AutoShape 7"/>
            <p:cNvSpPr>
              <a:spLocks/>
            </p:cNvSpPr>
            <p:nvPr/>
          </p:nvSpPr>
          <p:spPr bwMode="auto">
            <a:xfrm rot="-5400000">
              <a:off x="3492" y="2614"/>
              <a:ext cx="69" cy="216"/>
            </a:xfrm>
            <a:prstGeom prst="leftBrace">
              <a:avLst>
                <a:gd name="adj1" fmla="val 2608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50" name="Text Box 8"/>
            <p:cNvSpPr txBox="1">
              <a:spLocks noChangeArrowheads="1"/>
            </p:cNvSpPr>
            <p:nvPr/>
          </p:nvSpPr>
          <p:spPr bwMode="auto">
            <a:xfrm>
              <a:off x="2103" y="2738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omic Sans MS" pitchFamily="-106" charset="0"/>
                </a:rPr>
                <a:t>S</a:t>
              </a:r>
              <a:r>
                <a:rPr lang="en-US" sz="2000" baseline="-25000">
                  <a:latin typeface="Comic Sans MS" pitchFamily="-106" charset="0"/>
                </a:rPr>
                <a:t>ik</a:t>
              </a:r>
            </a:p>
          </p:txBody>
        </p:sp>
        <p:sp>
          <p:nvSpPr>
            <p:cNvPr id="65551" name="Text Box 9"/>
            <p:cNvSpPr txBox="1">
              <a:spLocks noChangeArrowheads="1"/>
            </p:cNvSpPr>
            <p:nvPr/>
          </p:nvSpPr>
          <p:spPr bwMode="auto">
            <a:xfrm>
              <a:off x="3374" y="2733"/>
              <a:ext cx="3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omic Sans MS" pitchFamily="-106" charset="0"/>
                </a:rPr>
                <a:t>S</a:t>
              </a:r>
              <a:r>
                <a:rPr lang="en-US" sz="2000" baseline="-25000">
                  <a:latin typeface="Comic Sans MS" pitchFamily="-106" charset="0"/>
                </a:rPr>
                <a:t>kj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429000" y="3482975"/>
            <a:ext cx="2357438" cy="557213"/>
            <a:chOff x="2160" y="2034"/>
            <a:chExt cx="1485" cy="351"/>
          </a:xfrm>
        </p:grpSpPr>
        <p:sp>
          <p:nvSpPr>
            <p:cNvPr id="65546" name="AutoShape 11"/>
            <p:cNvSpPr>
              <a:spLocks/>
            </p:cNvSpPr>
            <p:nvPr/>
          </p:nvSpPr>
          <p:spPr bwMode="auto">
            <a:xfrm rot="-5400000">
              <a:off x="2836" y="1575"/>
              <a:ext cx="134" cy="1485"/>
            </a:xfrm>
            <a:prstGeom prst="rightBrace">
              <a:avLst>
                <a:gd name="adj1" fmla="val 9235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47" name="Rectangle 12"/>
            <p:cNvSpPr>
              <a:spLocks noChangeArrowheads="1"/>
            </p:cNvSpPr>
            <p:nvPr/>
          </p:nvSpPr>
          <p:spPr bwMode="auto">
            <a:xfrm>
              <a:off x="2772" y="2034"/>
              <a:ext cx="2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S</a:t>
              </a:r>
              <a:r>
                <a:rPr lang="en-US" sz="2000" baseline="-25000"/>
                <a:t>ij</a:t>
              </a:r>
            </a:p>
          </p:txBody>
        </p:sp>
      </p:grpSp>
      <p:sp>
        <p:nvSpPr>
          <p:cNvPr id="610317" name="Rectangle 13"/>
          <p:cNvSpPr>
            <a:spLocks noChangeArrowheads="1"/>
          </p:cNvSpPr>
          <p:nvPr/>
        </p:nvSpPr>
        <p:spPr bwMode="auto">
          <a:xfrm>
            <a:off x="2816225" y="5754740"/>
            <a:ext cx="5362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DD0111"/>
                </a:solidFill>
                <a:latin typeface="Century Gothic"/>
                <a:cs typeface="Century Gothic"/>
                <a:sym typeface="Symbol" pitchFamily="-106" charset="2"/>
              </a:rPr>
              <a:t>⎥Solution to </a:t>
            </a:r>
            <a:r>
              <a:rPr lang="en-US" sz="2400" dirty="0" err="1">
                <a:solidFill>
                  <a:srgbClr val="DD0111"/>
                </a:solidFill>
                <a:latin typeface="Century Gothic"/>
                <a:cs typeface="Century Gothic"/>
                <a:sym typeface="Symbol" pitchFamily="-106" charset="2"/>
              </a:rPr>
              <a:t>S</a:t>
            </a:r>
            <a:r>
              <a:rPr lang="en-US" sz="2400" baseline="-25000" dirty="0" err="1">
                <a:solidFill>
                  <a:srgbClr val="DD0111"/>
                </a:solidFill>
                <a:latin typeface="Century Gothic"/>
                <a:cs typeface="Century Gothic"/>
                <a:sym typeface="Symbol" pitchFamily="-106" charset="2"/>
              </a:rPr>
              <a:t>ik</a:t>
            </a:r>
            <a:r>
              <a:rPr lang="en-US" sz="2400" dirty="0">
                <a:solidFill>
                  <a:srgbClr val="DD0111"/>
                </a:solidFill>
                <a:latin typeface="Century Gothic"/>
                <a:cs typeface="Century Gothic"/>
                <a:sym typeface="Symbol" pitchFamily="-106" charset="2"/>
              </a:rPr>
              <a:t>⎥+ 1 + ⎥Solution to </a:t>
            </a:r>
            <a:r>
              <a:rPr lang="en-US" sz="2400" dirty="0" err="1">
                <a:solidFill>
                  <a:srgbClr val="DD0111"/>
                </a:solidFill>
                <a:latin typeface="Century Gothic"/>
                <a:cs typeface="Century Gothic"/>
                <a:sym typeface="Symbol" pitchFamily="-106" charset="2"/>
              </a:rPr>
              <a:t>S</a:t>
            </a:r>
            <a:r>
              <a:rPr lang="en-US" sz="2400" baseline="-25000" dirty="0" err="1">
                <a:solidFill>
                  <a:srgbClr val="DD0111"/>
                </a:solidFill>
                <a:latin typeface="Century Gothic"/>
                <a:cs typeface="Century Gothic"/>
                <a:sym typeface="Symbol" pitchFamily="-106" charset="2"/>
              </a:rPr>
              <a:t>kj</a:t>
            </a:r>
            <a:r>
              <a:rPr lang="en-US" sz="2400" dirty="0">
                <a:solidFill>
                  <a:srgbClr val="DD0111"/>
                </a:solidFill>
                <a:latin typeface="Century Gothic"/>
                <a:cs typeface="Century Gothic"/>
                <a:sym typeface="Symbol" pitchFamily="-106" charset="2"/>
              </a:rPr>
              <a:t>⎥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C303C-55E2-5BA8-4DE6-D3EACF68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5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/>
              <a:t>CS 477/677 - Lecture 19</a:t>
            </a:r>
            <a:endParaRPr lang="en-US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Optimal Substructure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2597150"/>
            <a:ext cx="8229600" cy="37496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			</a:t>
            </a:r>
            <a:r>
              <a:rPr lang="en-US" sz="24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sz="2400" baseline="-250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ij</a:t>
            </a:r>
            <a:r>
              <a:rPr lang="en-US" sz="24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 = Optimal solution to </a:t>
            </a:r>
            <a:r>
              <a:rPr lang="en-US" sz="24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sz="2400" baseline="-250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ij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	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Claim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: Sets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ik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and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kj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must be optimal solutions 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Assume ∃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</a:rPr>
              <a:t>ik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’ that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includes more activities than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ik</a:t>
            </a:r>
            <a:endParaRPr lang="en-US" sz="2400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Size[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</a:rPr>
              <a:t>ij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’] = Size[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</a:rPr>
              <a:t>ik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’]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+ 1 + Size[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kj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] &gt; Size[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</a:rPr>
              <a:t>ij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] 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⇒ Contradiction: we assumed that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ij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has the maximum # of activities taken from </a:t>
            </a:r>
            <a:r>
              <a:rPr lang="en-US" sz="24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</a:t>
            </a:r>
            <a:r>
              <a:rPr lang="en-US" sz="2400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ij</a:t>
            </a:r>
            <a:endParaRPr lang="en-US" sz="2400" baseline="-25000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</p:txBody>
      </p:sp>
      <p:pic>
        <p:nvPicPr>
          <p:cNvPr id="6759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6025" y="1570038"/>
            <a:ext cx="659130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68650" y="2286000"/>
            <a:ext cx="2543175" cy="477838"/>
            <a:chOff x="2103" y="2687"/>
            <a:chExt cx="1602" cy="301"/>
          </a:xfrm>
        </p:grpSpPr>
        <p:sp>
          <p:nvSpPr>
            <p:cNvPr id="67595" name="AutoShape 6"/>
            <p:cNvSpPr>
              <a:spLocks/>
            </p:cNvSpPr>
            <p:nvPr/>
          </p:nvSpPr>
          <p:spPr bwMode="auto">
            <a:xfrm rot="-5400000">
              <a:off x="2233" y="2619"/>
              <a:ext cx="69" cy="216"/>
            </a:xfrm>
            <a:prstGeom prst="leftBrace">
              <a:avLst>
                <a:gd name="adj1" fmla="val 2608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96" name="AutoShape 7"/>
            <p:cNvSpPr>
              <a:spLocks/>
            </p:cNvSpPr>
            <p:nvPr/>
          </p:nvSpPr>
          <p:spPr bwMode="auto">
            <a:xfrm rot="-5400000">
              <a:off x="3492" y="2614"/>
              <a:ext cx="69" cy="216"/>
            </a:xfrm>
            <a:prstGeom prst="leftBrace">
              <a:avLst>
                <a:gd name="adj1" fmla="val 2608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97" name="Text Box 8"/>
            <p:cNvSpPr txBox="1">
              <a:spLocks noChangeArrowheads="1"/>
            </p:cNvSpPr>
            <p:nvPr/>
          </p:nvSpPr>
          <p:spPr bwMode="auto">
            <a:xfrm>
              <a:off x="2103" y="2738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omic Sans MS" pitchFamily="-106" charset="0"/>
                </a:rPr>
                <a:t>A</a:t>
              </a:r>
              <a:r>
                <a:rPr lang="en-US" sz="2000" baseline="-25000">
                  <a:latin typeface="Comic Sans MS" pitchFamily="-106" charset="0"/>
                </a:rPr>
                <a:t>ik</a:t>
              </a:r>
            </a:p>
          </p:txBody>
        </p:sp>
        <p:sp>
          <p:nvSpPr>
            <p:cNvPr id="67598" name="Text Box 9"/>
            <p:cNvSpPr txBox="1">
              <a:spLocks noChangeArrowheads="1"/>
            </p:cNvSpPr>
            <p:nvPr/>
          </p:nvSpPr>
          <p:spPr bwMode="auto">
            <a:xfrm>
              <a:off x="3374" y="2733"/>
              <a:ext cx="33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omic Sans MS" pitchFamily="-106" charset="0"/>
                </a:rPr>
                <a:t>A</a:t>
              </a:r>
              <a:r>
                <a:rPr lang="en-US" sz="2000" baseline="-25000">
                  <a:latin typeface="Comic Sans MS" pitchFamily="-106" charset="0"/>
                </a:rPr>
                <a:t>kj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249613" y="1176338"/>
            <a:ext cx="2357437" cy="557212"/>
            <a:chOff x="2160" y="2034"/>
            <a:chExt cx="1485" cy="351"/>
          </a:xfrm>
        </p:grpSpPr>
        <p:sp>
          <p:nvSpPr>
            <p:cNvPr id="67593" name="AutoShape 11"/>
            <p:cNvSpPr>
              <a:spLocks/>
            </p:cNvSpPr>
            <p:nvPr/>
          </p:nvSpPr>
          <p:spPr bwMode="auto">
            <a:xfrm rot="-5400000">
              <a:off x="2836" y="1575"/>
              <a:ext cx="134" cy="1485"/>
            </a:xfrm>
            <a:prstGeom prst="rightBrace">
              <a:avLst>
                <a:gd name="adj1" fmla="val 9235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94" name="Rectangle 12"/>
            <p:cNvSpPr>
              <a:spLocks noChangeArrowheads="1"/>
            </p:cNvSpPr>
            <p:nvPr/>
          </p:nvSpPr>
          <p:spPr bwMode="auto">
            <a:xfrm>
              <a:off x="2772" y="2034"/>
              <a:ext cx="2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A</a:t>
              </a:r>
              <a:r>
                <a:rPr lang="en-US" sz="2000" baseline="-25000"/>
                <a:t>ij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3F44F-86E4-1D9E-B507-55BD1351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14099</TotalTime>
  <Words>2448</Words>
  <Application>Microsoft Macintosh PowerPoint</Application>
  <PresentationFormat>On-screen Show (4:3)</PresentationFormat>
  <Paragraphs>515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Default Design</vt:lpstr>
      <vt:lpstr>Analysis of Algorithms CS 477/677</vt:lpstr>
      <vt:lpstr>Greedy Algorithms</vt:lpstr>
      <vt:lpstr>Activity Selection</vt:lpstr>
      <vt:lpstr>Activity Selection</vt:lpstr>
      <vt:lpstr>Activity Selection Problem</vt:lpstr>
      <vt:lpstr>Optimal Substructure</vt:lpstr>
      <vt:lpstr>Representing the Problem</vt:lpstr>
      <vt:lpstr>Optimal Substructure</vt:lpstr>
      <vt:lpstr>Optimal Substructure</vt:lpstr>
      <vt:lpstr>Recursive Solution</vt:lpstr>
      <vt:lpstr>Recursive Solution</vt:lpstr>
      <vt:lpstr>Recursive Solution</vt:lpstr>
      <vt:lpstr>Theorem</vt:lpstr>
      <vt:lpstr>Proof</vt:lpstr>
      <vt:lpstr>Proof</vt:lpstr>
      <vt:lpstr>Why is the Theorem Useful?</vt:lpstr>
      <vt:lpstr>Greedy Approach</vt:lpstr>
      <vt:lpstr>Characterizing the Subproblems </vt:lpstr>
      <vt:lpstr>A Recursive Greedy Algorithm</vt:lpstr>
      <vt:lpstr>Example</vt:lpstr>
      <vt:lpstr>An Incremental Algorithm</vt:lpstr>
      <vt:lpstr>Steps Toward Our Greedy Solution</vt:lpstr>
      <vt:lpstr>Designing Greedy Algorithms</vt:lpstr>
      <vt:lpstr>Correctness of Greedy Algorithms</vt:lpstr>
      <vt:lpstr>Dynamic Programming vs.  Greedy Algorithms</vt:lpstr>
      <vt:lpstr>The Knapsack Problem</vt:lpstr>
      <vt:lpstr>Fractional Knapsack Problem</vt:lpstr>
      <vt:lpstr>Fractional Knapsack Problem</vt:lpstr>
      <vt:lpstr>Readings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Monica N Nicolescu</cp:lastModifiedBy>
  <cp:revision>681</cp:revision>
  <cp:lastPrinted>2021-09-02T15:56:38Z</cp:lastPrinted>
  <dcterms:created xsi:type="dcterms:W3CDTF">2011-01-18T17:28:39Z</dcterms:created>
  <dcterms:modified xsi:type="dcterms:W3CDTF">2024-04-11T15:57:04Z</dcterms:modified>
</cp:coreProperties>
</file>