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712" r:id="rId3"/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25" r:id="rId16"/>
    <p:sldId id="726" r:id="rId17"/>
    <p:sldId id="711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29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658" autoAdjust="0"/>
    <p:restoredTop sz="97087" autoAdjust="0"/>
  </p:normalViewPr>
  <p:slideViewPr>
    <p:cSldViewPr snapToGrid="0">
      <p:cViewPr varScale="1">
        <p:scale>
          <a:sx n="174" d="100"/>
          <a:sy n="174" d="100"/>
        </p:scale>
        <p:origin x="2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500AC52F-7FC7-0047-BA39-6A36337A1BBA}"/>
    <pc:docChg chg="modSld">
      <pc:chgData name="Monica N Nicolescu" userId="d91fedea-a1d2-4e41-a8bd-0f12e0c2736f" providerId="ADAL" clId="{500AC52F-7FC7-0047-BA39-6A36337A1BBA}" dt="2023-10-17T19:32:29.871" v="0" actId="20577"/>
      <pc:docMkLst>
        <pc:docMk/>
      </pc:docMkLst>
      <pc:sldChg chg="modSp">
        <pc:chgData name="Monica N Nicolescu" userId="d91fedea-a1d2-4e41-a8bd-0f12e0c2736f" providerId="ADAL" clId="{500AC52F-7FC7-0047-BA39-6A36337A1BBA}" dt="2023-10-17T19:32:29.871" v="0" actId="20577"/>
        <pc:sldMkLst>
          <pc:docMk/>
          <pc:sldMk cId="36013865" sldId="592"/>
        </pc:sldMkLst>
        <pc:spChg chg="mod">
          <ac:chgData name="Monica N Nicolescu" userId="d91fedea-a1d2-4e41-a8bd-0f12e0c2736f" providerId="ADAL" clId="{500AC52F-7FC7-0047-BA39-6A36337A1BBA}" dt="2023-10-17T19:32:29.871" v="0" actId="20577"/>
          <ac:spMkLst>
            <pc:docMk/>
            <pc:sldMk cId="36013865" sldId="592"/>
            <ac:spMk id="194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D65B8-6E40-384C-873D-B728F73AAB0D}" type="slidenum">
              <a:rPr lang="en-US"/>
              <a:pPr/>
              <a:t>10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7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E4BFF-7A49-D34C-B1FF-3B39647FC685}" type="slidenum">
              <a:rPr lang="en-US"/>
              <a:pPr/>
              <a:t>11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77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8491A-BD5A-A644-B10A-BC9865A53EB0}" type="slidenum">
              <a:rPr lang="en-US"/>
              <a:pPr/>
              <a:t>12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1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599ED-26D4-C24E-B38E-D03A05ED63B9}" type="slidenum">
              <a:rPr lang="en-US"/>
              <a:pPr/>
              <a:t>13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3FA0C-E946-AB4A-93A3-FB551B79C671}" type="slidenum">
              <a:rPr lang="en-US"/>
              <a:pPr/>
              <a:t>14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5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4E7B5-53F2-E445-B763-9BE4B620DE4A}" type="slidenum">
              <a:rPr lang="en-US"/>
              <a:pPr/>
              <a:t>15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85619-30EB-C64E-AE52-F248454E806A}" type="slidenum">
              <a:rPr lang="en-US"/>
              <a:pPr/>
              <a:t>16</a:t>
            </a:fld>
            <a:endParaRPr lang="en-US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C91FC-2066-B348-8C1D-683C4B93A4F7}" type="slidenum">
              <a:rPr lang="en-US"/>
              <a:pPr/>
              <a:t>17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69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DA387-FBC6-6E49-9ADE-66BD6643C124}" type="slidenum">
              <a:rPr lang="en-US"/>
              <a:pPr/>
              <a:t>18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88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CFDC3-33BE-C741-A2E2-74232ABBEECB}" type="slidenum">
              <a:rPr lang="en-US"/>
              <a:pPr/>
              <a:t>19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57927-B69A-064B-BACD-073E080D3E22}" type="slidenum">
              <a:rPr lang="en-US"/>
              <a:pPr/>
              <a:t>2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70558-2559-D243-8EF3-A767EEB05FDB}" type="slidenum">
              <a:rPr lang="en-US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5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CC47F-9799-E34D-BC38-509BFEC293D5}" type="slidenum">
              <a:rPr lang="en-US"/>
              <a:pPr/>
              <a:t>21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5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ADDAC-4CF2-EF41-AD78-EEDD2F81A0F0}" type="slidenum">
              <a:rPr lang="en-US"/>
              <a:pPr/>
              <a:t>22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9AD51-4036-9B4F-BA4A-44C947FC2E3D}" type="slidenum">
              <a:rPr lang="en-US"/>
              <a:pPr/>
              <a:t>23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4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93B72-C1A6-2A4A-ACCA-FB8F2401A17B}" type="slidenum">
              <a:rPr lang="en-US"/>
              <a:pPr/>
              <a:t>24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0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0C82AD-D362-8B41-8DBB-303613C53DC0}" type="slidenum">
              <a:rPr lang="en-US"/>
              <a:pPr/>
              <a:t>25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9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874C7-72A2-EF43-BF2B-B998AE93CAE6}" type="slidenum">
              <a:rPr lang="en-US"/>
              <a:pPr/>
              <a:t>26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560A0-276E-C24F-85FC-8909A420BF29}" type="slidenum">
              <a:rPr lang="en-US"/>
              <a:pPr/>
              <a:t>3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6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F9C97-4AE9-B14A-81E7-DDDF3E38F76F}" type="slidenum">
              <a:rPr lang="en-US"/>
              <a:pPr/>
              <a:t>4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5E62F-449F-3B44-8B6C-DCBBB4693CAC}" type="slidenum">
              <a:rPr lang="en-US"/>
              <a:pPr/>
              <a:t>5</a:t>
            </a:fld>
            <a:endParaRPr lang="en-US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2F98E-0787-924F-AA22-A23A5F24F4CE}" type="slidenum">
              <a:rPr lang="en-US"/>
              <a:pPr/>
              <a:t>6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C35B8-8D28-474E-B536-9D16382B6850}" type="slidenum">
              <a:rPr lang="en-US"/>
              <a:pPr/>
              <a:t>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9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CFF2B-4976-784F-88D9-86AEE74890B0}" type="slidenum">
              <a:rPr lang="en-US"/>
              <a:pPr/>
              <a:t>8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8FE35-BC5C-4843-B34F-B208521D0731}" type="slidenum">
              <a:rPr lang="en-US"/>
              <a:pPr/>
              <a:t>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B52A83BE-7AFF-4547-821D-51A3F72E3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/>
              <a:t>Lecture 20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0002" name="AutoShape 2"/>
          <p:cNvSpPr>
            <a:spLocks noChangeArrowheads="1"/>
          </p:cNvSpPr>
          <p:nvPr/>
        </p:nvSpPr>
        <p:spPr bwMode="auto">
          <a:xfrm>
            <a:off x="5207000" y="1579563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0-1 Knapsack - Greedy Strategy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076325"/>
          </a:xfrm>
        </p:spPr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pitchFamily="-106" charset="0"/>
              </a:rPr>
              <a:t>E.g.:</a:t>
            </a:r>
            <a:r>
              <a:rPr lang="en-US"/>
              <a:t> 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40006" name="AutoShape 6"/>
          <p:cNvSpPr>
            <a:spLocks noChangeArrowheads="1"/>
          </p:cNvSpPr>
          <p:nvPr/>
        </p:nvSpPr>
        <p:spPr bwMode="auto">
          <a:xfrm>
            <a:off x="682625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40007" name="AutoShape 7"/>
          <p:cNvSpPr>
            <a:spLocks noChangeArrowheads="1"/>
          </p:cNvSpPr>
          <p:nvPr/>
        </p:nvSpPr>
        <p:spPr bwMode="auto">
          <a:xfrm>
            <a:off x="1535113" y="2947988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40008" name="AutoShape 8"/>
          <p:cNvSpPr>
            <a:spLocks noChangeArrowheads="1"/>
          </p:cNvSpPr>
          <p:nvPr/>
        </p:nvSpPr>
        <p:spPr bwMode="auto">
          <a:xfrm>
            <a:off x="2570163" y="2490788"/>
            <a:ext cx="277812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640009" name="AutoShape 9"/>
          <p:cNvSpPr>
            <a:spLocks noChangeArrowheads="1"/>
          </p:cNvSpPr>
          <p:nvPr/>
        </p:nvSpPr>
        <p:spPr bwMode="auto">
          <a:xfrm>
            <a:off x="3541713" y="1576388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434975" y="30591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1</a:t>
            </a:r>
          </a:p>
        </p:txBody>
      </p:sp>
      <p:sp>
        <p:nvSpPr>
          <p:cNvPr id="640011" name="Text Box 11"/>
          <p:cNvSpPr txBox="1">
            <a:spLocks noChangeArrowheads="1"/>
          </p:cNvSpPr>
          <p:nvPr/>
        </p:nvSpPr>
        <p:spPr bwMode="auto">
          <a:xfrm>
            <a:off x="1257300" y="257651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2351088" y="2117725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3</a:t>
            </a:r>
          </a:p>
        </p:txBody>
      </p:sp>
      <p:sp>
        <p:nvSpPr>
          <p:cNvPr id="640013" name="Text Box 13"/>
          <p:cNvSpPr txBox="1">
            <a:spLocks noChangeArrowheads="1"/>
          </p:cNvSpPr>
          <p:nvPr/>
        </p:nvSpPr>
        <p:spPr bwMode="auto">
          <a:xfrm>
            <a:off x="525463" y="3927475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1308100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640015" name="Text Box 15"/>
          <p:cNvSpPr txBox="1">
            <a:spLocks noChangeArrowheads="1"/>
          </p:cNvSpPr>
          <p:nvPr/>
        </p:nvSpPr>
        <p:spPr bwMode="auto">
          <a:xfrm>
            <a:off x="2351088" y="3927475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$120</a:t>
            </a:r>
          </a:p>
        </p:txBody>
      </p:sp>
      <p:sp>
        <p:nvSpPr>
          <p:cNvPr id="640016" name="AutoShape 16"/>
          <p:cNvSpPr>
            <a:spLocks noChangeArrowheads="1"/>
          </p:cNvSpPr>
          <p:nvPr/>
        </p:nvSpPr>
        <p:spPr bwMode="auto">
          <a:xfrm>
            <a:off x="5207000" y="3405188"/>
            <a:ext cx="2778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40017" name="AutoShape 17"/>
          <p:cNvSpPr>
            <a:spLocks noChangeArrowheads="1"/>
          </p:cNvSpPr>
          <p:nvPr/>
        </p:nvSpPr>
        <p:spPr bwMode="auto">
          <a:xfrm>
            <a:off x="5205413" y="2493963"/>
            <a:ext cx="277812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5592763" y="3484563"/>
            <a:ext cx="522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40019" name="Text Box 19"/>
          <p:cNvSpPr txBox="1">
            <a:spLocks noChangeArrowheads="1"/>
          </p:cNvSpPr>
          <p:nvPr/>
        </p:nvSpPr>
        <p:spPr bwMode="auto">
          <a:xfrm>
            <a:off x="5564188" y="2792413"/>
            <a:ext cx="635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640020" name="Line 20"/>
          <p:cNvSpPr>
            <a:spLocks noChangeShapeType="1"/>
          </p:cNvSpPr>
          <p:nvPr/>
        </p:nvSpPr>
        <p:spPr bwMode="auto">
          <a:xfrm>
            <a:off x="5062538" y="3959225"/>
            <a:ext cx="1243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21" name="Text Box 21"/>
          <p:cNvSpPr txBox="1">
            <a:spLocks noChangeArrowheads="1"/>
          </p:cNvSpPr>
          <p:nvPr/>
        </p:nvSpPr>
        <p:spPr bwMode="auto">
          <a:xfrm>
            <a:off x="5492750" y="398780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$160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246938" y="1581150"/>
            <a:ext cx="1243012" cy="2744788"/>
            <a:chOff x="3816" y="1499"/>
            <a:chExt cx="783" cy="1729"/>
          </a:xfrm>
        </p:grpSpPr>
        <p:sp>
          <p:nvSpPr>
            <p:cNvPr id="640023" name="AutoShape 23"/>
            <p:cNvSpPr>
              <a:spLocks noChangeArrowheads="1"/>
            </p:cNvSpPr>
            <p:nvPr/>
          </p:nvSpPr>
          <p:spPr bwMode="auto">
            <a:xfrm>
              <a:off x="3907" y="1499"/>
              <a:ext cx="175" cy="1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40024" name="AutoShape 24"/>
            <p:cNvSpPr>
              <a:spLocks noChangeArrowheads="1"/>
            </p:cNvSpPr>
            <p:nvPr/>
          </p:nvSpPr>
          <p:spPr bwMode="auto">
            <a:xfrm>
              <a:off x="3906" y="2365"/>
              <a:ext cx="175" cy="57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20</a:t>
              </a:r>
            </a:p>
          </p:txBody>
        </p:sp>
        <p:sp>
          <p:nvSpPr>
            <p:cNvPr id="640025" name="Text Box 25"/>
            <p:cNvSpPr txBox="1">
              <a:spLocks noChangeArrowheads="1"/>
            </p:cNvSpPr>
            <p:nvPr/>
          </p:nvSpPr>
          <p:spPr bwMode="auto">
            <a:xfrm>
              <a:off x="4150" y="2549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$100</a:t>
              </a:r>
            </a:p>
          </p:txBody>
        </p:sp>
        <p:sp>
          <p:nvSpPr>
            <p:cNvPr id="640026" name="Text Box 26"/>
            <p:cNvSpPr txBox="1">
              <a:spLocks noChangeArrowheads="1"/>
            </p:cNvSpPr>
            <p:nvPr/>
          </p:nvSpPr>
          <p:spPr bwMode="auto">
            <a:xfrm>
              <a:off x="4132" y="1838"/>
              <a:ext cx="400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$120</a:t>
              </a:r>
            </a:p>
            <a:p>
              <a:endParaRPr lang="en-US" sz="800"/>
            </a:p>
            <a:p>
              <a:r>
                <a:rPr lang="en-US" sz="1600"/>
                <a:t>  +</a:t>
              </a:r>
            </a:p>
          </p:txBody>
        </p:sp>
        <p:sp>
          <p:nvSpPr>
            <p:cNvPr id="640027" name="Line 27"/>
            <p:cNvSpPr>
              <a:spLocks noChangeShapeType="1"/>
            </p:cNvSpPr>
            <p:nvPr/>
          </p:nvSpPr>
          <p:spPr bwMode="auto">
            <a:xfrm>
              <a:off x="3816" y="2998"/>
              <a:ext cx="7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028" name="Text Box 28"/>
            <p:cNvSpPr txBox="1">
              <a:spLocks noChangeArrowheads="1"/>
            </p:cNvSpPr>
            <p:nvPr/>
          </p:nvSpPr>
          <p:spPr bwMode="auto">
            <a:xfrm>
              <a:off x="4157" y="3016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$220</a:t>
              </a:r>
            </a:p>
          </p:txBody>
        </p:sp>
        <p:sp>
          <p:nvSpPr>
            <p:cNvPr id="640029" name="AutoShape 29"/>
            <p:cNvSpPr>
              <a:spLocks noChangeArrowheads="1"/>
            </p:cNvSpPr>
            <p:nvPr/>
          </p:nvSpPr>
          <p:spPr bwMode="auto">
            <a:xfrm>
              <a:off x="3906" y="1502"/>
              <a:ext cx="175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30</a:t>
              </a:r>
            </a:p>
          </p:txBody>
        </p:sp>
      </p:grpSp>
      <p:sp>
        <p:nvSpPr>
          <p:cNvPr id="640030" name="Text Box 30"/>
          <p:cNvSpPr txBox="1">
            <a:spLocks noChangeArrowheads="1"/>
          </p:cNvSpPr>
          <p:nvPr/>
        </p:nvSpPr>
        <p:spPr bwMode="auto">
          <a:xfrm>
            <a:off x="27940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$6/pound</a:t>
            </a:r>
          </a:p>
        </p:txBody>
      </p:sp>
      <p:sp>
        <p:nvSpPr>
          <p:cNvPr id="640031" name="Text Box 31"/>
          <p:cNvSpPr txBox="1">
            <a:spLocks noChangeArrowheads="1"/>
          </p:cNvSpPr>
          <p:nvPr/>
        </p:nvSpPr>
        <p:spPr bwMode="auto">
          <a:xfrm>
            <a:off x="12382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$5/pound</a:t>
            </a:r>
          </a:p>
        </p:txBody>
      </p:sp>
      <p:sp>
        <p:nvSpPr>
          <p:cNvPr id="640032" name="Text Box 32"/>
          <p:cNvSpPr txBox="1">
            <a:spLocks noChangeArrowheads="1"/>
          </p:cNvSpPr>
          <p:nvPr/>
        </p:nvSpPr>
        <p:spPr bwMode="auto">
          <a:xfrm>
            <a:off x="2203450" y="4408488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$4/pound</a:t>
            </a:r>
          </a:p>
        </p:txBody>
      </p:sp>
      <p:sp>
        <p:nvSpPr>
          <p:cNvPr id="640033" name="Rectangle 33"/>
          <p:cNvSpPr>
            <a:spLocks noChangeArrowheads="1"/>
          </p:cNvSpPr>
          <p:nvPr/>
        </p:nvSpPr>
        <p:spPr bwMode="auto">
          <a:xfrm>
            <a:off x="395288" y="4683125"/>
            <a:ext cx="82296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None of the solutions involving the greedy choice (item 1) leads to an optimal solution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greedy choice property does not hold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F7DEB-E91F-3B40-86E4-815EAF0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nimBg="1"/>
      <p:bldP spid="640016" grpId="0" animBg="1"/>
      <p:bldP spid="640017" grpId="0" animBg="1"/>
      <p:bldP spid="640018" grpId="0"/>
      <p:bldP spid="640019" grpId="0"/>
      <p:bldP spid="640020" grpId="0" animBg="1"/>
      <p:bldP spid="640021" grpId="0"/>
      <p:bldP spid="6400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0-1 Knapsack - Dynamic Programming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45539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mic Sans MS" pitchFamily="-106" charset="0"/>
              </a:rPr>
              <a:t>P(i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dirty="0">
                <a:latin typeface="Comic Sans MS" pitchFamily="-106" charset="0"/>
              </a:rPr>
              <a:t>)</a:t>
            </a:r>
            <a:r>
              <a:rPr lang="en-US" dirty="0"/>
              <a:t> –  the maximum profit that can be 			obtained from items </a:t>
            </a:r>
            <a:r>
              <a:rPr lang="en-US" dirty="0">
                <a:latin typeface="Comic Sans MS" pitchFamily="-106" charset="0"/>
              </a:rPr>
              <a:t>1</a:t>
            </a:r>
            <a:r>
              <a:rPr lang="en-US" dirty="0"/>
              <a:t> to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/>
              <a:t>, if the 			 knapsack has size </a:t>
            </a:r>
            <a:r>
              <a:rPr lang="en-US" dirty="0" err="1">
                <a:latin typeface="Comic Sans MS" pitchFamily="-106" charset="0"/>
              </a:rPr>
              <a:t>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Case 1: thief takes item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 </a:t>
            </a:r>
            <a:r>
              <a:rPr lang="en-US" dirty="0" err="1">
                <a:latin typeface="Comic Sans MS" pitchFamily="-106" charset="0"/>
              </a:rPr>
              <a:t>P(i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dirty="0">
                <a:latin typeface="Comic Sans MS" pitchFamily="-106" charset="0"/>
              </a:rPr>
              <a:t>) =</a:t>
            </a:r>
          </a:p>
          <a:p>
            <a:pPr>
              <a:lnSpc>
                <a:spcPct val="150000"/>
              </a:lnSpc>
            </a:pPr>
            <a:r>
              <a:rPr lang="en-US" dirty="0"/>
              <a:t>Case 2: thief does not take item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	 </a:t>
            </a:r>
            <a:r>
              <a:rPr lang="en-US" dirty="0" err="1">
                <a:latin typeface="Comic Sans MS" pitchFamily="-106" charset="0"/>
              </a:rPr>
              <a:t>P(i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dirty="0">
                <a:latin typeface="Comic Sans MS" pitchFamily="-106" charset="0"/>
              </a:rPr>
              <a:t>) =</a:t>
            </a: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2865438" y="4084638"/>
            <a:ext cx="278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v</a:t>
            </a:r>
            <a:r>
              <a:rPr lang="en-US" sz="2800" baseline="-25000">
                <a:latin typeface="Comic Sans MS" pitchFamily="-106" charset="0"/>
              </a:rPr>
              <a:t>i</a:t>
            </a:r>
            <a:r>
              <a:rPr lang="en-US" sz="2800">
                <a:latin typeface="Comic Sans MS" pitchFamily="-106" charset="0"/>
              </a:rPr>
              <a:t> + P(i - 1, w-w</a:t>
            </a:r>
            <a:r>
              <a:rPr lang="en-US" sz="2800" baseline="-25000">
                <a:latin typeface="Comic Sans MS" pitchFamily="-106" charset="0"/>
              </a:rPr>
              <a:t>i</a:t>
            </a:r>
            <a:r>
              <a:rPr lang="en-US" sz="2800">
                <a:latin typeface="Comic Sans MS" pitchFamily="-106" charset="0"/>
              </a:rPr>
              <a:t>)</a:t>
            </a: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2865438" y="5568950"/>
            <a:ext cx="1698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</a:rPr>
              <a:t>P(i - 1, 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27942-89F0-294A-96C0-BC2A0A68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/>
      <p:bldP spid="6410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2050" name="Rectangle 2"/>
          <p:cNvSpPr>
            <a:spLocks noChangeArrowheads="1"/>
          </p:cNvSpPr>
          <p:nvPr/>
        </p:nvSpPr>
        <p:spPr bwMode="auto"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0-1 Knapsack - Dynamic Programming</a:t>
            </a:r>
          </a:p>
        </p:txBody>
      </p:sp>
      <p:graphicFrame>
        <p:nvGraphicFramePr>
          <p:cNvPr id="642052" name="Group 4"/>
          <p:cNvGraphicFramePr>
            <a:graphicFrameLocks noGrp="1"/>
          </p:cNvGraphicFramePr>
          <p:nvPr/>
        </p:nvGraphicFramePr>
        <p:xfrm>
          <a:off x="765175" y="3079750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2150" name="Text Box 102"/>
          <p:cNvSpPr txBox="1">
            <a:spLocks noChangeArrowheads="1"/>
          </p:cNvSpPr>
          <p:nvPr/>
        </p:nvSpPr>
        <p:spPr bwMode="auto">
          <a:xfrm>
            <a:off x="887413" y="27130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642151" name="Text Box 103"/>
          <p:cNvSpPr txBox="1">
            <a:spLocks noChangeArrowheads="1"/>
          </p:cNvSpPr>
          <p:nvPr/>
        </p:nvSpPr>
        <p:spPr bwMode="auto">
          <a:xfrm>
            <a:off x="384175" y="586581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2" name="Text Box 104"/>
          <p:cNvSpPr txBox="1">
            <a:spLocks noChangeArrowheads="1"/>
          </p:cNvSpPr>
          <p:nvPr/>
        </p:nvSpPr>
        <p:spPr bwMode="auto">
          <a:xfrm>
            <a:off x="1425575" y="2713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3" name="Text Box 105"/>
          <p:cNvSpPr txBox="1">
            <a:spLocks noChangeArrowheads="1"/>
          </p:cNvSpPr>
          <p:nvPr/>
        </p:nvSpPr>
        <p:spPr bwMode="auto">
          <a:xfrm>
            <a:off x="2839773" y="2670780"/>
            <a:ext cx="800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 - w</a:t>
            </a:r>
            <a:r>
              <a:rPr lang="en-US" baseline="-25000">
                <a:latin typeface="Comic Sans MS" pitchFamily="-106" charset="0"/>
              </a:rPr>
              <a:t>i</a:t>
            </a:r>
          </a:p>
        </p:txBody>
      </p:sp>
      <p:sp>
        <p:nvSpPr>
          <p:cNvPr id="642154" name="Text Box 106"/>
          <p:cNvSpPr txBox="1">
            <a:spLocks noChangeArrowheads="1"/>
          </p:cNvSpPr>
          <p:nvPr/>
        </p:nvSpPr>
        <p:spPr bwMode="auto">
          <a:xfrm>
            <a:off x="6395441" y="2656492"/>
            <a:ext cx="437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5" name="Text Box 107"/>
          <p:cNvSpPr txBox="1">
            <a:spLocks noChangeArrowheads="1"/>
          </p:cNvSpPr>
          <p:nvPr/>
        </p:nvSpPr>
        <p:spPr bwMode="auto">
          <a:xfrm>
            <a:off x="312738" y="4437063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i-1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56" name="Text Box 108"/>
          <p:cNvSpPr txBox="1">
            <a:spLocks noChangeArrowheads="1"/>
          </p:cNvSpPr>
          <p:nvPr/>
        </p:nvSpPr>
        <p:spPr bwMode="auto">
          <a:xfrm>
            <a:off x="374650" y="3162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  <a:endParaRPr lang="en-US" baseline="-25000">
              <a:latin typeface="Comic Sans MS" pitchFamily="-106" charset="0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133475" y="3576638"/>
            <a:ext cx="6513513" cy="366712"/>
            <a:chOff x="644" y="1968"/>
            <a:chExt cx="4103" cy="231"/>
          </a:xfrm>
        </p:grpSpPr>
        <p:sp>
          <p:nvSpPr>
            <p:cNvPr id="642158" name="Line 110"/>
            <p:cNvSpPr>
              <a:spLocks noChangeShapeType="1"/>
            </p:cNvSpPr>
            <p:nvPr/>
          </p:nvSpPr>
          <p:spPr bwMode="auto">
            <a:xfrm>
              <a:off x="644" y="208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642159" name="Text Box 111"/>
            <p:cNvSpPr txBox="1">
              <a:spLocks noChangeArrowheads="1"/>
            </p:cNvSpPr>
            <p:nvPr/>
          </p:nvSpPr>
          <p:spPr bwMode="auto">
            <a:xfrm>
              <a:off x="4399" y="1968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first</a:t>
              </a:r>
            </a:p>
          </p:txBody>
        </p:sp>
      </p:grpSp>
      <p:sp>
        <p:nvSpPr>
          <p:cNvPr id="642160" name="Rectangle 112"/>
          <p:cNvSpPr>
            <a:spLocks noGrp="1" noChangeArrowheads="1"/>
          </p:cNvSpPr>
          <p:nvPr>
            <p:ph type="body" idx="1"/>
          </p:nvPr>
        </p:nvSpPr>
        <p:spPr>
          <a:xfrm>
            <a:off x="350838" y="2036763"/>
            <a:ext cx="8229600" cy="7191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-106" charset="0"/>
              </a:rPr>
              <a:t>P(i, w) = max {v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 + P(i - 1, w-w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), P(i - 1, w) }  </a:t>
            </a:r>
          </a:p>
        </p:txBody>
      </p:sp>
      <p:sp>
        <p:nvSpPr>
          <p:cNvPr id="642161" name="AutoShape 113"/>
          <p:cNvSpPr>
            <a:spLocks/>
          </p:cNvSpPr>
          <p:nvPr/>
        </p:nvSpPr>
        <p:spPr bwMode="auto">
          <a:xfrm rot="5400000">
            <a:off x="4263470" y="582060"/>
            <a:ext cx="153771" cy="2603238"/>
          </a:xfrm>
          <a:prstGeom prst="leftBrace">
            <a:avLst>
              <a:gd name="adj1" fmla="val 1466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162" name="Text Box 114"/>
          <p:cNvSpPr txBox="1">
            <a:spLocks noChangeArrowheads="1"/>
          </p:cNvSpPr>
          <p:nvPr/>
        </p:nvSpPr>
        <p:spPr bwMode="auto">
          <a:xfrm>
            <a:off x="3471647" y="1375380"/>
            <a:ext cx="2089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Item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was taken</a:t>
            </a:r>
          </a:p>
        </p:txBody>
      </p:sp>
      <p:sp>
        <p:nvSpPr>
          <p:cNvPr id="642163" name="Text Box 115"/>
          <p:cNvSpPr txBox="1">
            <a:spLocks noChangeArrowheads="1"/>
          </p:cNvSpPr>
          <p:nvPr/>
        </p:nvSpPr>
        <p:spPr bwMode="auto">
          <a:xfrm>
            <a:off x="5599755" y="1375380"/>
            <a:ext cx="2518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Item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was not taken</a:t>
            </a:r>
          </a:p>
        </p:txBody>
      </p:sp>
      <p:sp>
        <p:nvSpPr>
          <p:cNvPr id="642164" name="Text Box 116"/>
          <p:cNvSpPr txBox="1">
            <a:spLocks noChangeArrowheads="1"/>
          </p:cNvSpPr>
          <p:nvPr/>
        </p:nvSpPr>
        <p:spPr bwMode="auto">
          <a:xfrm>
            <a:off x="411163" y="49180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2165" name="Text Box 117"/>
          <p:cNvSpPr txBox="1">
            <a:spLocks noChangeArrowheads="1"/>
          </p:cNvSpPr>
          <p:nvPr/>
        </p:nvSpPr>
        <p:spPr bwMode="auto">
          <a:xfrm>
            <a:off x="4766345" y="2688242"/>
            <a:ext cx="3533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4654550" y="4440238"/>
            <a:ext cx="549275" cy="669925"/>
            <a:chOff x="2932" y="2512"/>
            <a:chExt cx="346" cy="422"/>
          </a:xfrm>
        </p:grpSpPr>
        <p:sp>
          <p:nvSpPr>
            <p:cNvPr id="642167" name="Rectangle 119"/>
            <p:cNvSpPr>
              <a:spLocks noChangeArrowheads="1"/>
            </p:cNvSpPr>
            <p:nvPr/>
          </p:nvSpPr>
          <p:spPr bwMode="auto"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68" name="Line 120"/>
            <p:cNvSpPr>
              <a:spLocks noChangeShapeType="1"/>
            </p:cNvSpPr>
            <p:nvPr/>
          </p:nvSpPr>
          <p:spPr bwMode="auto">
            <a:xfrm flipH="1" flipV="1">
              <a:off x="3105" y="2660"/>
              <a:ext cx="0" cy="2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2978150" y="4449763"/>
            <a:ext cx="1951038" cy="646112"/>
            <a:chOff x="1876" y="2518"/>
            <a:chExt cx="1229" cy="407"/>
          </a:xfrm>
        </p:grpSpPr>
        <p:sp>
          <p:nvSpPr>
            <p:cNvPr id="642170" name="Rectangle 122"/>
            <p:cNvSpPr>
              <a:spLocks noChangeArrowheads="1"/>
            </p:cNvSpPr>
            <p:nvPr/>
          </p:nvSpPr>
          <p:spPr bwMode="auto"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71" name="Line 123"/>
            <p:cNvSpPr>
              <a:spLocks noChangeShapeType="1"/>
            </p:cNvSpPr>
            <p:nvPr/>
          </p:nvSpPr>
          <p:spPr bwMode="auto">
            <a:xfrm flipH="1" flipV="1">
              <a:off x="2043" y="2655"/>
              <a:ext cx="1062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133475" y="4040188"/>
            <a:ext cx="6985001" cy="369887"/>
            <a:chOff x="644" y="2260"/>
            <a:chExt cx="4400" cy="233"/>
          </a:xfrm>
        </p:grpSpPr>
        <p:sp>
          <p:nvSpPr>
            <p:cNvPr id="642173" name="Line 125"/>
            <p:cNvSpPr>
              <a:spLocks noChangeShapeType="1"/>
            </p:cNvSpPr>
            <p:nvPr/>
          </p:nvSpPr>
          <p:spPr bwMode="auto">
            <a:xfrm>
              <a:off x="644" y="2374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642174" name="Text Box 126"/>
            <p:cNvSpPr txBox="1">
              <a:spLocks noChangeArrowheads="1"/>
            </p:cNvSpPr>
            <p:nvPr/>
          </p:nvSpPr>
          <p:spPr bwMode="auto">
            <a:xfrm>
              <a:off x="4399" y="2260"/>
              <a:ext cx="6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second</a:t>
              </a:r>
            </a:p>
          </p:txBody>
        </p:sp>
      </p:grpSp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133475" y="4645025"/>
            <a:ext cx="5751513" cy="1365250"/>
            <a:chOff x="644" y="2641"/>
            <a:chExt cx="3623" cy="860"/>
          </a:xfrm>
        </p:grpSpPr>
        <p:sp>
          <p:nvSpPr>
            <p:cNvPr id="642176" name="Line 128"/>
            <p:cNvSpPr>
              <a:spLocks noChangeShapeType="1"/>
            </p:cNvSpPr>
            <p:nvPr/>
          </p:nvSpPr>
          <p:spPr bwMode="auto">
            <a:xfrm>
              <a:off x="1707" y="2641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177" name="Line 129"/>
            <p:cNvSpPr>
              <a:spLocks noChangeShapeType="1"/>
            </p:cNvSpPr>
            <p:nvPr/>
          </p:nvSpPr>
          <p:spPr bwMode="auto">
            <a:xfrm>
              <a:off x="644" y="3501"/>
              <a:ext cx="3623" cy="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2178" name="AutoShape 130"/>
          <p:cNvSpPr>
            <a:spLocks/>
          </p:cNvSpPr>
          <p:nvPr/>
        </p:nvSpPr>
        <p:spPr bwMode="auto">
          <a:xfrm rot="5400000">
            <a:off x="6577421" y="1062447"/>
            <a:ext cx="138395" cy="1692762"/>
          </a:xfrm>
          <a:prstGeom prst="leftBrace">
            <a:avLst>
              <a:gd name="adj1" fmla="val 105967"/>
              <a:gd name="adj2" fmla="val 4993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727C59-1B2A-DF4D-89E8-89F9E896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-114300" y="508000"/>
            <a:ext cx="663416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</a:rPr>
              <a:t>	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P(i, w) = max {v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+ P(i - 1, w-w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i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), P(i - 1, w) }</a:t>
            </a:r>
            <a:r>
              <a:rPr lang="en-US" sz="2800">
                <a:solidFill>
                  <a:schemeClr val="accent2"/>
                </a:solidFill>
                <a:latin typeface="Comic Sans MS" pitchFamily="-106" charset="0"/>
              </a:rPr>
              <a:t>  </a:t>
            </a:r>
          </a:p>
        </p:txBody>
      </p:sp>
      <p:graphicFrame>
        <p:nvGraphicFramePr>
          <p:cNvPr id="643075" name="Group 3"/>
          <p:cNvGraphicFramePr>
            <a:graphicFrameLocks noGrp="1"/>
          </p:cNvGraphicFramePr>
          <p:nvPr>
            <p:ph idx="1"/>
          </p:nvPr>
        </p:nvGraphicFramePr>
        <p:xfrm>
          <a:off x="508000" y="1841500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3119" name="Group 47"/>
          <p:cNvGraphicFramePr>
            <a:graphicFrameLocks noGrp="1"/>
          </p:cNvGraphicFramePr>
          <p:nvPr/>
        </p:nvGraphicFramePr>
        <p:xfrm>
          <a:off x="6278563" y="109538"/>
          <a:ext cx="2697162" cy="1882775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Item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Weight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3145" name="Text Box 73"/>
          <p:cNvSpPr txBox="1">
            <a:spLocks noChangeArrowheads="1"/>
          </p:cNvSpPr>
          <p:nvPr/>
        </p:nvSpPr>
        <p:spPr bwMode="auto">
          <a:xfrm>
            <a:off x="601663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643146" name="Text Box 74"/>
          <p:cNvSpPr txBox="1">
            <a:spLocks noChangeArrowheads="1"/>
          </p:cNvSpPr>
          <p:nvPr/>
        </p:nvSpPr>
        <p:spPr bwMode="auto">
          <a:xfrm>
            <a:off x="1243013" y="1465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47" name="Text Box 75"/>
          <p:cNvSpPr txBox="1">
            <a:spLocks noChangeArrowheads="1"/>
          </p:cNvSpPr>
          <p:nvPr/>
        </p:nvSpPr>
        <p:spPr bwMode="auto">
          <a:xfrm>
            <a:off x="184467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48" name="Text Box 76"/>
          <p:cNvSpPr txBox="1">
            <a:spLocks noChangeArrowheads="1"/>
          </p:cNvSpPr>
          <p:nvPr/>
        </p:nvSpPr>
        <p:spPr bwMode="auto">
          <a:xfrm>
            <a:off x="244475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49" name="Text Box 77"/>
          <p:cNvSpPr txBox="1">
            <a:spLocks noChangeArrowheads="1"/>
          </p:cNvSpPr>
          <p:nvPr/>
        </p:nvSpPr>
        <p:spPr bwMode="auto">
          <a:xfrm>
            <a:off x="3009900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0" name="Text Box 78"/>
          <p:cNvSpPr txBox="1">
            <a:spLocks noChangeArrowheads="1"/>
          </p:cNvSpPr>
          <p:nvPr/>
        </p:nvSpPr>
        <p:spPr bwMode="auto">
          <a:xfrm>
            <a:off x="3616325" y="1465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1" name="Text Box 79"/>
          <p:cNvSpPr txBox="1">
            <a:spLocks noChangeArrowheads="1"/>
          </p:cNvSpPr>
          <p:nvPr/>
        </p:nvSpPr>
        <p:spPr bwMode="auto">
          <a:xfrm>
            <a:off x="217488" y="230822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2" name="Text Box 80"/>
          <p:cNvSpPr txBox="1">
            <a:spLocks noChangeArrowheads="1"/>
          </p:cNvSpPr>
          <p:nvPr/>
        </p:nvSpPr>
        <p:spPr bwMode="auto">
          <a:xfrm>
            <a:off x="180975" y="27241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3" name="Text Box 81"/>
          <p:cNvSpPr txBox="1">
            <a:spLocks noChangeArrowheads="1"/>
          </p:cNvSpPr>
          <p:nvPr/>
        </p:nvSpPr>
        <p:spPr bwMode="auto">
          <a:xfrm>
            <a:off x="180975" y="31448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4" name="Text Box 82"/>
          <p:cNvSpPr txBox="1">
            <a:spLocks noChangeArrowheads="1"/>
          </p:cNvSpPr>
          <p:nvPr/>
        </p:nvSpPr>
        <p:spPr bwMode="auto">
          <a:xfrm>
            <a:off x="180975" y="3563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5" name="Text Box 83"/>
          <p:cNvSpPr txBox="1">
            <a:spLocks noChangeArrowheads="1"/>
          </p:cNvSpPr>
          <p:nvPr/>
        </p:nvSpPr>
        <p:spPr bwMode="auto">
          <a:xfrm>
            <a:off x="5441950" y="111125"/>
            <a:ext cx="814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 = 5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643156" name="Text Box 84"/>
          <p:cNvSpPr txBox="1">
            <a:spLocks noChangeArrowheads="1"/>
          </p:cNvSpPr>
          <p:nvPr/>
        </p:nvSpPr>
        <p:spPr bwMode="auto">
          <a:xfrm>
            <a:off x="134938" y="187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643157" name="Text Box 85"/>
          <p:cNvSpPr txBox="1">
            <a:spLocks noChangeArrowheads="1"/>
          </p:cNvSpPr>
          <p:nvPr/>
        </p:nvSpPr>
        <p:spPr bwMode="auto">
          <a:xfrm>
            <a:off x="1736725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58" name="Text Box 86"/>
          <p:cNvSpPr txBox="1">
            <a:spLocks noChangeArrowheads="1"/>
          </p:cNvSpPr>
          <p:nvPr/>
        </p:nvSpPr>
        <p:spPr bwMode="auto">
          <a:xfrm>
            <a:off x="2328863" y="22939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59" name="Text Box 87"/>
          <p:cNvSpPr txBox="1">
            <a:spLocks noChangeArrowheads="1"/>
          </p:cNvSpPr>
          <p:nvPr/>
        </p:nvSpPr>
        <p:spPr bwMode="auto">
          <a:xfrm>
            <a:off x="2914650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0" name="Text Box 88"/>
          <p:cNvSpPr txBox="1">
            <a:spLocks noChangeArrowheads="1"/>
          </p:cNvSpPr>
          <p:nvPr/>
        </p:nvSpPr>
        <p:spPr bwMode="auto">
          <a:xfrm>
            <a:off x="3514725" y="2295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1" name="Text Box 89"/>
          <p:cNvSpPr txBox="1">
            <a:spLocks noChangeArrowheads="1"/>
          </p:cNvSpPr>
          <p:nvPr/>
        </p:nvSpPr>
        <p:spPr bwMode="auto">
          <a:xfrm>
            <a:off x="1165225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3162" name="Text Box 90"/>
          <p:cNvSpPr txBox="1">
            <a:spLocks noChangeArrowheads="1"/>
          </p:cNvSpPr>
          <p:nvPr/>
        </p:nvSpPr>
        <p:spPr bwMode="auto">
          <a:xfrm>
            <a:off x="1735138" y="27130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3" name="Text Box 91"/>
          <p:cNvSpPr txBox="1">
            <a:spLocks noChangeArrowheads="1"/>
          </p:cNvSpPr>
          <p:nvPr/>
        </p:nvSpPr>
        <p:spPr bwMode="auto">
          <a:xfrm>
            <a:off x="233045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4" name="Text Box 92"/>
          <p:cNvSpPr txBox="1">
            <a:spLocks noChangeArrowheads="1"/>
          </p:cNvSpPr>
          <p:nvPr/>
        </p:nvSpPr>
        <p:spPr bwMode="auto">
          <a:xfrm>
            <a:off x="2908300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5" name="Text Box 93"/>
          <p:cNvSpPr txBox="1">
            <a:spLocks noChangeArrowheads="1"/>
          </p:cNvSpPr>
          <p:nvPr/>
        </p:nvSpPr>
        <p:spPr bwMode="auto">
          <a:xfrm>
            <a:off x="3502025" y="27146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6" name="Text Box 94"/>
          <p:cNvSpPr txBox="1">
            <a:spLocks noChangeArrowheads="1"/>
          </p:cNvSpPr>
          <p:nvPr/>
        </p:nvSpPr>
        <p:spPr bwMode="auto">
          <a:xfrm>
            <a:off x="116681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3167" name="Text Box 95"/>
          <p:cNvSpPr txBox="1">
            <a:spLocks noChangeArrowheads="1"/>
          </p:cNvSpPr>
          <p:nvPr/>
        </p:nvSpPr>
        <p:spPr bwMode="auto">
          <a:xfrm>
            <a:off x="1736725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43168" name="Text Box 96"/>
          <p:cNvSpPr txBox="1">
            <a:spLocks noChangeArrowheads="1"/>
          </p:cNvSpPr>
          <p:nvPr/>
        </p:nvSpPr>
        <p:spPr bwMode="auto">
          <a:xfrm>
            <a:off x="233203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643169" name="Text Box 97"/>
          <p:cNvSpPr txBox="1">
            <a:spLocks noChangeArrowheads="1"/>
          </p:cNvSpPr>
          <p:nvPr/>
        </p:nvSpPr>
        <p:spPr bwMode="auto">
          <a:xfrm>
            <a:off x="2925763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643170" name="Text Box 98"/>
          <p:cNvSpPr txBox="1">
            <a:spLocks noChangeArrowheads="1"/>
          </p:cNvSpPr>
          <p:nvPr/>
        </p:nvSpPr>
        <p:spPr bwMode="auto">
          <a:xfrm>
            <a:off x="3519488" y="31337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643171" name="Text Box 99"/>
          <p:cNvSpPr txBox="1">
            <a:spLocks noChangeArrowheads="1"/>
          </p:cNvSpPr>
          <p:nvPr/>
        </p:nvSpPr>
        <p:spPr bwMode="auto">
          <a:xfrm>
            <a:off x="115411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3172" name="Text Box 100"/>
          <p:cNvSpPr txBox="1">
            <a:spLocks noChangeArrowheads="1"/>
          </p:cNvSpPr>
          <p:nvPr/>
        </p:nvSpPr>
        <p:spPr bwMode="auto">
          <a:xfrm>
            <a:off x="1724025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643173" name="Text Box 101"/>
          <p:cNvSpPr txBox="1">
            <a:spLocks noChangeArrowheads="1"/>
          </p:cNvSpPr>
          <p:nvPr/>
        </p:nvSpPr>
        <p:spPr bwMode="auto">
          <a:xfrm>
            <a:off x="231933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643174" name="Text Box 102"/>
          <p:cNvSpPr txBox="1">
            <a:spLocks noChangeArrowheads="1"/>
          </p:cNvSpPr>
          <p:nvPr/>
        </p:nvSpPr>
        <p:spPr bwMode="auto">
          <a:xfrm>
            <a:off x="2913063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643175" name="Text Box 103"/>
          <p:cNvSpPr txBox="1">
            <a:spLocks noChangeArrowheads="1"/>
          </p:cNvSpPr>
          <p:nvPr/>
        </p:nvSpPr>
        <p:spPr bwMode="auto">
          <a:xfrm>
            <a:off x="3506788" y="3549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37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4071938" y="1865313"/>
            <a:ext cx="1130300" cy="2119312"/>
            <a:chOff x="2565" y="971"/>
            <a:chExt cx="712" cy="1335"/>
          </a:xfrm>
        </p:grpSpPr>
        <p:sp>
          <p:nvSpPr>
            <p:cNvPr id="643177" name="Text Box 105"/>
            <p:cNvSpPr txBox="1">
              <a:spLocks noChangeArrowheads="1"/>
            </p:cNvSpPr>
            <p:nvPr/>
          </p:nvSpPr>
          <p:spPr bwMode="auto">
            <a:xfrm>
              <a:off x="2565" y="971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1) = </a:t>
              </a:r>
            </a:p>
          </p:txBody>
        </p:sp>
        <p:sp>
          <p:nvSpPr>
            <p:cNvPr id="643178" name="Text Box 106"/>
            <p:cNvSpPr txBox="1">
              <a:spLocks noChangeArrowheads="1"/>
            </p:cNvSpPr>
            <p:nvPr/>
          </p:nvSpPr>
          <p:spPr bwMode="auto">
            <a:xfrm>
              <a:off x="2565" y="1247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2) = </a:t>
              </a:r>
            </a:p>
          </p:txBody>
        </p:sp>
        <p:sp>
          <p:nvSpPr>
            <p:cNvPr id="643179" name="Text Box 107"/>
            <p:cNvSpPr txBox="1">
              <a:spLocks noChangeArrowheads="1"/>
            </p:cNvSpPr>
            <p:nvPr/>
          </p:nvSpPr>
          <p:spPr bwMode="auto">
            <a:xfrm>
              <a:off x="2565" y="1523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3) = </a:t>
              </a:r>
            </a:p>
          </p:txBody>
        </p:sp>
        <p:sp>
          <p:nvSpPr>
            <p:cNvPr id="643180" name="Text Box 108"/>
            <p:cNvSpPr txBox="1">
              <a:spLocks noChangeArrowheads="1"/>
            </p:cNvSpPr>
            <p:nvPr/>
          </p:nvSpPr>
          <p:spPr bwMode="auto">
            <a:xfrm>
              <a:off x="2565" y="1799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4) = </a:t>
              </a:r>
            </a:p>
          </p:txBody>
        </p:sp>
        <p:sp>
          <p:nvSpPr>
            <p:cNvPr id="643181" name="Text Box 109"/>
            <p:cNvSpPr txBox="1">
              <a:spLocks noChangeArrowheads="1"/>
            </p:cNvSpPr>
            <p:nvPr/>
          </p:nvSpPr>
          <p:spPr bwMode="auto">
            <a:xfrm>
              <a:off x="2565" y="2075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P(1, 5) = </a:t>
              </a:r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22225" y="4192588"/>
            <a:ext cx="1066800" cy="2139950"/>
            <a:chOff x="14" y="2437"/>
            <a:chExt cx="672" cy="1348"/>
          </a:xfrm>
        </p:grpSpPr>
        <p:sp>
          <p:nvSpPr>
            <p:cNvPr id="643183" name="Text Box 111"/>
            <p:cNvSpPr txBox="1">
              <a:spLocks noChangeArrowheads="1"/>
            </p:cNvSpPr>
            <p:nvPr/>
          </p:nvSpPr>
          <p:spPr bwMode="auto">
            <a:xfrm>
              <a:off x="14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1)= </a:t>
              </a:r>
            </a:p>
          </p:txBody>
        </p:sp>
        <p:sp>
          <p:nvSpPr>
            <p:cNvPr id="643184" name="Text Box 112"/>
            <p:cNvSpPr txBox="1">
              <a:spLocks noChangeArrowheads="1"/>
            </p:cNvSpPr>
            <p:nvPr/>
          </p:nvSpPr>
          <p:spPr bwMode="auto">
            <a:xfrm>
              <a:off x="14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2)= </a:t>
              </a:r>
            </a:p>
          </p:txBody>
        </p:sp>
        <p:sp>
          <p:nvSpPr>
            <p:cNvPr id="643185" name="Text Box 113"/>
            <p:cNvSpPr txBox="1">
              <a:spLocks noChangeArrowheads="1"/>
            </p:cNvSpPr>
            <p:nvPr/>
          </p:nvSpPr>
          <p:spPr bwMode="auto">
            <a:xfrm>
              <a:off x="14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3)= </a:t>
              </a:r>
            </a:p>
          </p:txBody>
        </p:sp>
        <p:sp>
          <p:nvSpPr>
            <p:cNvPr id="643186" name="Text Box 114"/>
            <p:cNvSpPr txBox="1">
              <a:spLocks noChangeArrowheads="1"/>
            </p:cNvSpPr>
            <p:nvPr/>
          </p:nvSpPr>
          <p:spPr bwMode="auto">
            <a:xfrm>
              <a:off x="14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4)= </a:t>
              </a:r>
            </a:p>
          </p:txBody>
        </p:sp>
        <p:sp>
          <p:nvSpPr>
            <p:cNvPr id="643187" name="Text Box 115"/>
            <p:cNvSpPr txBox="1">
              <a:spLocks noChangeArrowheads="1"/>
            </p:cNvSpPr>
            <p:nvPr/>
          </p:nvSpPr>
          <p:spPr bwMode="auto">
            <a:xfrm>
              <a:off x="14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 5)= </a:t>
              </a:r>
            </a:p>
          </p:txBody>
        </p:sp>
      </p:grpSp>
      <p:sp>
        <p:nvSpPr>
          <p:cNvPr id="643188" name="Line 116"/>
          <p:cNvSpPr>
            <a:spLocks noChangeShapeType="1"/>
          </p:cNvSpPr>
          <p:nvPr/>
        </p:nvSpPr>
        <p:spPr bwMode="auto">
          <a:xfrm flipH="1">
            <a:off x="6083300" y="4021138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3189" name="Line 117"/>
          <p:cNvSpPr>
            <a:spLocks noChangeShapeType="1"/>
          </p:cNvSpPr>
          <p:nvPr/>
        </p:nvSpPr>
        <p:spPr bwMode="auto">
          <a:xfrm flipH="1">
            <a:off x="3144838" y="4060825"/>
            <a:ext cx="6350" cy="2378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18"/>
          <p:cNvGrpSpPr>
            <a:grpSpLocks/>
          </p:cNvGrpSpPr>
          <p:nvPr/>
        </p:nvGrpSpPr>
        <p:grpSpPr bwMode="auto">
          <a:xfrm>
            <a:off x="3143250" y="4192588"/>
            <a:ext cx="1066800" cy="2139950"/>
            <a:chOff x="1980" y="2437"/>
            <a:chExt cx="672" cy="1348"/>
          </a:xfrm>
        </p:grpSpPr>
        <p:sp>
          <p:nvSpPr>
            <p:cNvPr id="643191" name="Text Box 119"/>
            <p:cNvSpPr txBox="1">
              <a:spLocks noChangeArrowheads="1"/>
            </p:cNvSpPr>
            <p:nvPr/>
          </p:nvSpPr>
          <p:spPr bwMode="auto">
            <a:xfrm>
              <a:off x="1980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1)= </a:t>
              </a:r>
            </a:p>
          </p:txBody>
        </p:sp>
        <p:sp>
          <p:nvSpPr>
            <p:cNvPr id="643192" name="Text Box 120"/>
            <p:cNvSpPr txBox="1">
              <a:spLocks noChangeArrowheads="1"/>
            </p:cNvSpPr>
            <p:nvPr/>
          </p:nvSpPr>
          <p:spPr bwMode="auto">
            <a:xfrm>
              <a:off x="1980" y="272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2)= </a:t>
              </a:r>
            </a:p>
          </p:txBody>
        </p:sp>
        <p:sp>
          <p:nvSpPr>
            <p:cNvPr id="643193" name="Text Box 121"/>
            <p:cNvSpPr txBox="1">
              <a:spLocks noChangeArrowheads="1"/>
            </p:cNvSpPr>
            <p:nvPr/>
          </p:nvSpPr>
          <p:spPr bwMode="auto">
            <a:xfrm>
              <a:off x="1980" y="2990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3)= </a:t>
              </a:r>
            </a:p>
          </p:txBody>
        </p:sp>
        <p:sp>
          <p:nvSpPr>
            <p:cNvPr id="643194" name="Text Box 122"/>
            <p:cNvSpPr txBox="1">
              <a:spLocks noChangeArrowheads="1"/>
            </p:cNvSpPr>
            <p:nvPr/>
          </p:nvSpPr>
          <p:spPr bwMode="auto">
            <a:xfrm>
              <a:off x="1980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4)= </a:t>
              </a:r>
            </a:p>
          </p:txBody>
        </p:sp>
        <p:sp>
          <p:nvSpPr>
            <p:cNvPr id="643195" name="Text Box 123"/>
            <p:cNvSpPr txBox="1">
              <a:spLocks noChangeArrowheads="1"/>
            </p:cNvSpPr>
            <p:nvPr/>
          </p:nvSpPr>
          <p:spPr bwMode="auto">
            <a:xfrm>
              <a:off x="1980" y="355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 5)= </a:t>
              </a:r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6037263" y="4192588"/>
            <a:ext cx="1066800" cy="2138362"/>
            <a:chOff x="3803" y="2437"/>
            <a:chExt cx="672" cy="1347"/>
          </a:xfrm>
        </p:grpSpPr>
        <p:sp>
          <p:nvSpPr>
            <p:cNvPr id="643197" name="Text Box 125"/>
            <p:cNvSpPr txBox="1">
              <a:spLocks noChangeArrowheads="1"/>
            </p:cNvSpPr>
            <p:nvPr/>
          </p:nvSpPr>
          <p:spPr bwMode="auto">
            <a:xfrm>
              <a:off x="3803" y="2437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1)= </a:t>
              </a:r>
            </a:p>
          </p:txBody>
        </p:sp>
        <p:sp>
          <p:nvSpPr>
            <p:cNvPr id="643198" name="Text Box 126"/>
            <p:cNvSpPr txBox="1">
              <a:spLocks noChangeArrowheads="1"/>
            </p:cNvSpPr>
            <p:nvPr/>
          </p:nvSpPr>
          <p:spPr bwMode="auto">
            <a:xfrm>
              <a:off x="3803" y="27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2)= </a:t>
              </a:r>
            </a:p>
          </p:txBody>
        </p:sp>
        <p:sp>
          <p:nvSpPr>
            <p:cNvPr id="643199" name="Text Box 127"/>
            <p:cNvSpPr txBox="1">
              <a:spLocks noChangeArrowheads="1"/>
            </p:cNvSpPr>
            <p:nvPr/>
          </p:nvSpPr>
          <p:spPr bwMode="auto">
            <a:xfrm>
              <a:off x="3803" y="2989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3)= </a:t>
              </a:r>
            </a:p>
          </p:txBody>
        </p:sp>
        <p:sp>
          <p:nvSpPr>
            <p:cNvPr id="643200" name="Text Box 128"/>
            <p:cNvSpPr txBox="1">
              <a:spLocks noChangeArrowheads="1"/>
            </p:cNvSpPr>
            <p:nvPr/>
          </p:nvSpPr>
          <p:spPr bwMode="auto">
            <a:xfrm>
              <a:off x="3803" y="327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4)= </a:t>
              </a:r>
            </a:p>
          </p:txBody>
        </p:sp>
        <p:sp>
          <p:nvSpPr>
            <p:cNvPr id="643201" name="Text Box 129"/>
            <p:cNvSpPr txBox="1">
              <a:spLocks noChangeArrowheads="1"/>
            </p:cNvSpPr>
            <p:nvPr/>
          </p:nvSpPr>
          <p:spPr bwMode="auto">
            <a:xfrm>
              <a:off x="3803" y="3553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P(4, 5)= 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965200" y="2109788"/>
            <a:ext cx="6124575" cy="568325"/>
            <a:chOff x="608" y="1125"/>
            <a:chExt cx="3858" cy="358"/>
          </a:xfrm>
        </p:grpSpPr>
        <p:sp>
          <p:nvSpPr>
            <p:cNvPr id="643203" name="Text Box 131"/>
            <p:cNvSpPr txBox="1">
              <a:spLocks noChangeArrowheads="1"/>
            </p:cNvSpPr>
            <p:nvPr/>
          </p:nvSpPr>
          <p:spPr bwMode="auto">
            <a:xfrm>
              <a:off x="3174" y="1252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04" name="Line 132"/>
            <p:cNvSpPr>
              <a:spLocks noChangeShapeType="1"/>
            </p:cNvSpPr>
            <p:nvPr/>
          </p:nvSpPr>
          <p:spPr bwMode="auto">
            <a:xfrm flipH="1" flipV="1">
              <a:off x="608" y="1125"/>
              <a:ext cx="58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1493838" y="2095500"/>
            <a:ext cx="5595937" cy="1012825"/>
            <a:chOff x="941" y="1116"/>
            <a:chExt cx="3525" cy="638"/>
          </a:xfrm>
        </p:grpSpPr>
        <p:sp>
          <p:nvSpPr>
            <p:cNvPr id="643206" name="Text Box 134"/>
            <p:cNvSpPr txBox="1">
              <a:spLocks noChangeArrowheads="1"/>
            </p:cNvSpPr>
            <p:nvPr/>
          </p:nvSpPr>
          <p:spPr bwMode="auto">
            <a:xfrm>
              <a:off x="3174" y="1523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07" name="Line 135"/>
            <p:cNvSpPr>
              <a:spLocks noChangeShapeType="1"/>
            </p:cNvSpPr>
            <p:nvPr/>
          </p:nvSpPr>
          <p:spPr bwMode="auto">
            <a:xfrm flipH="1" flipV="1">
              <a:off x="941" y="1116"/>
              <a:ext cx="58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36"/>
          <p:cNvGrpSpPr>
            <a:grpSpLocks/>
          </p:cNvGrpSpPr>
          <p:nvPr/>
        </p:nvGrpSpPr>
        <p:grpSpPr bwMode="auto">
          <a:xfrm>
            <a:off x="2085975" y="2117725"/>
            <a:ext cx="5003800" cy="1428750"/>
            <a:chOff x="1314" y="1130"/>
            <a:chExt cx="3152" cy="900"/>
          </a:xfrm>
        </p:grpSpPr>
        <p:sp>
          <p:nvSpPr>
            <p:cNvPr id="643209" name="Text Box 137"/>
            <p:cNvSpPr txBox="1">
              <a:spLocks noChangeArrowheads="1"/>
            </p:cNvSpPr>
            <p:nvPr/>
          </p:nvSpPr>
          <p:spPr bwMode="auto">
            <a:xfrm>
              <a:off x="3174" y="1799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10" name="Line 138"/>
            <p:cNvSpPr>
              <a:spLocks noChangeShapeType="1"/>
            </p:cNvSpPr>
            <p:nvPr/>
          </p:nvSpPr>
          <p:spPr bwMode="auto">
            <a:xfrm flipH="1" flipV="1">
              <a:off x="1314" y="1130"/>
              <a:ext cx="61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139"/>
          <p:cNvGrpSpPr>
            <a:grpSpLocks/>
          </p:cNvGrpSpPr>
          <p:nvPr/>
        </p:nvGrpSpPr>
        <p:grpSpPr bwMode="auto">
          <a:xfrm>
            <a:off x="2651125" y="2103438"/>
            <a:ext cx="4438650" cy="1866900"/>
            <a:chOff x="1670" y="1121"/>
            <a:chExt cx="2796" cy="1176"/>
          </a:xfrm>
        </p:grpSpPr>
        <p:sp>
          <p:nvSpPr>
            <p:cNvPr id="643212" name="Text Box 140"/>
            <p:cNvSpPr txBox="1">
              <a:spLocks noChangeArrowheads="1"/>
            </p:cNvSpPr>
            <p:nvPr/>
          </p:nvSpPr>
          <p:spPr bwMode="auto">
            <a:xfrm>
              <a:off x="3174" y="2066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max{12+0, 0} = 12</a:t>
              </a:r>
            </a:p>
          </p:txBody>
        </p:sp>
        <p:sp>
          <p:nvSpPr>
            <p:cNvPr id="643213" name="Line 141"/>
            <p:cNvSpPr>
              <a:spLocks noChangeShapeType="1"/>
            </p:cNvSpPr>
            <p:nvPr/>
          </p:nvSpPr>
          <p:spPr bwMode="auto">
            <a:xfrm flipH="1" flipV="1">
              <a:off x="1670" y="1121"/>
              <a:ext cx="621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142"/>
          <p:cNvGrpSpPr>
            <a:grpSpLocks/>
          </p:cNvGrpSpPr>
          <p:nvPr/>
        </p:nvGrpSpPr>
        <p:grpSpPr bwMode="auto">
          <a:xfrm>
            <a:off x="885825" y="2574925"/>
            <a:ext cx="2051050" cy="1984375"/>
            <a:chOff x="558" y="1418"/>
            <a:chExt cx="1292" cy="1250"/>
          </a:xfrm>
        </p:grpSpPr>
        <p:sp>
          <p:nvSpPr>
            <p:cNvPr id="643215" name="Text Box 143"/>
            <p:cNvSpPr txBox="1">
              <a:spLocks noChangeArrowheads="1"/>
            </p:cNvSpPr>
            <p:nvPr/>
          </p:nvSpPr>
          <p:spPr bwMode="auto">
            <a:xfrm>
              <a:off x="558" y="2437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max{10+0, 0} = 10</a:t>
              </a:r>
            </a:p>
          </p:txBody>
        </p:sp>
        <p:sp>
          <p:nvSpPr>
            <p:cNvPr id="643216" name="Line 144"/>
            <p:cNvSpPr>
              <a:spLocks noChangeShapeType="1"/>
            </p:cNvSpPr>
            <p:nvPr/>
          </p:nvSpPr>
          <p:spPr bwMode="auto">
            <a:xfrm flipH="1" flipV="1">
              <a:off x="594" y="1418"/>
              <a:ext cx="207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45"/>
          <p:cNvGrpSpPr>
            <a:grpSpLocks/>
          </p:cNvGrpSpPr>
          <p:nvPr/>
        </p:nvGrpSpPr>
        <p:grpSpPr bwMode="auto">
          <a:xfrm>
            <a:off x="885825" y="2552700"/>
            <a:ext cx="2178050" cy="2462213"/>
            <a:chOff x="558" y="1404"/>
            <a:chExt cx="1372" cy="1551"/>
          </a:xfrm>
        </p:grpSpPr>
        <p:sp>
          <p:nvSpPr>
            <p:cNvPr id="643218" name="Text Box 146"/>
            <p:cNvSpPr txBox="1">
              <a:spLocks noChangeArrowheads="1"/>
            </p:cNvSpPr>
            <p:nvPr/>
          </p:nvSpPr>
          <p:spPr bwMode="auto">
            <a:xfrm>
              <a:off x="55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max{10+0, 12} = 12</a:t>
              </a:r>
            </a:p>
          </p:txBody>
        </p:sp>
        <p:sp>
          <p:nvSpPr>
            <p:cNvPr id="643219" name="Line 147"/>
            <p:cNvSpPr>
              <a:spLocks noChangeShapeType="1"/>
            </p:cNvSpPr>
            <p:nvPr/>
          </p:nvSpPr>
          <p:spPr bwMode="auto">
            <a:xfrm flipV="1">
              <a:off x="1130" y="1404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48"/>
          <p:cNvGrpSpPr>
            <a:grpSpLocks/>
          </p:cNvGrpSpPr>
          <p:nvPr/>
        </p:nvGrpSpPr>
        <p:grpSpPr bwMode="auto">
          <a:xfrm>
            <a:off x="885825" y="2566988"/>
            <a:ext cx="2305050" cy="2870200"/>
            <a:chOff x="558" y="1413"/>
            <a:chExt cx="1452" cy="1808"/>
          </a:xfrm>
        </p:grpSpPr>
        <p:sp>
          <p:nvSpPr>
            <p:cNvPr id="643221" name="Text Box 149"/>
            <p:cNvSpPr txBox="1">
              <a:spLocks noChangeArrowheads="1"/>
            </p:cNvSpPr>
            <p:nvPr/>
          </p:nvSpPr>
          <p:spPr bwMode="auto">
            <a:xfrm>
              <a:off x="558" y="2990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643222" name="Line 150"/>
            <p:cNvSpPr>
              <a:spLocks noChangeShapeType="1"/>
            </p:cNvSpPr>
            <p:nvPr/>
          </p:nvSpPr>
          <p:spPr bwMode="auto">
            <a:xfrm flipH="1" flipV="1">
              <a:off x="1341" y="1413"/>
              <a:ext cx="194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85825" y="2552700"/>
            <a:ext cx="2305050" cy="3332163"/>
            <a:chOff x="558" y="1404"/>
            <a:chExt cx="1452" cy="2099"/>
          </a:xfrm>
        </p:grpSpPr>
        <p:sp>
          <p:nvSpPr>
            <p:cNvPr id="643224" name="Text Box 152"/>
            <p:cNvSpPr txBox="1">
              <a:spLocks noChangeArrowheads="1"/>
            </p:cNvSpPr>
            <p:nvPr/>
          </p:nvSpPr>
          <p:spPr bwMode="auto">
            <a:xfrm>
              <a:off x="558" y="3272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643225" name="Line 153"/>
            <p:cNvSpPr>
              <a:spLocks noChangeShapeType="1"/>
            </p:cNvSpPr>
            <p:nvPr/>
          </p:nvSpPr>
          <p:spPr bwMode="auto">
            <a:xfrm flipH="1" flipV="1">
              <a:off x="1688" y="1404"/>
              <a:ext cx="207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885825" y="2589213"/>
            <a:ext cx="2708275" cy="3743325"/>
            <a:chOff x="558" y="1427"/>
            <a:chExt cx="1706" cy="2358"/>
          </a:xfrm>
        </p:grpSpPr>
        <p:sp>
          <p:nvSpPr>
            <p:cNvPr id="643227" name="Text Box 155"/>
            <p:cNvSpPr txBox="1">
              <a:spLocks noChangeArrowheads="1"/>
            </p:cNvSpPr>
            <p:nvPr/>
          </p:nvSpPr>
          <p:spPr bwMode="auto">
            <a:xfrm>
              <a:off x="558" y="3554"/>
              <a:ext cx="1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max{10+12, 12} = 22</a:t>
              </a:r>
            </a:p>
          </p:txBody>
        </p:sp>
        <p:sp>
          <p:nvSpPr>
            <p:cNvPr id="643228" name="Line 156"/>
            <p:cNvSpPr>
              <a:spLocks noChangeShapeType="1"/>
            </p:cNvSpPr>
            <p:nvPr/>
          </p:nvSpPr>
          <p:spPr bwMode="auto">
            <a:xfrm flipH="1" flipV="1">
              <a:off x="2093" y="1427"/>
              <a:ext cx="171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57"/>
          <p:cNvGrpSpPr>
            <a:grpSpLocks/>
          </p:cNvGrpSpPr>
          <p:nvPr/>
        </p:nvGrpSpPr>
        <p:grpSpPr bwMode="auto">
          <a:xfrm>
            <a:off x="1214438" y="2974975"/>
            <a:ext cx="4105275" cy="1584325"/>
            <a:chOff x="765" y="1670"/>
            <a:chExt cx="2586" cy="998"/>
          </a:xfrm>
        </p:grpSpPr>
        <p:sp>
          <p:nvSpPr>
            <p:cNvPr id="643230" name="Text Box 158"/>
            <p:cNvSpPr txBox="1">
              <a:spLocks noChangeArrowheads="1"/>
            </p:cNvSpPr>
            <p:nvPr/>
          </p:nvSpPr>
          <p:spPr bwMode="auto">
            <a:xfrm>
              <a:off x="2519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P(2,1) = 10</a:t>
              </a:r>
            </a:p>
          </p:txBody>
        </p:sp>
        <p:sp>
          <p:nvSpPr>
            <p:cNvPr id="643231" name="Line 159"/>
            <p:cNvSpPr>
              <a:spLocks noChangeShapeType="1"/>
            </p:cNvSpPr>
            <p:nvPr/>
          </p:nvSpPr>
          <p:spPr bwMode="auto">
            <a:xfrm flipV="1">
              <a:off x="765" y="1670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60"/>
          <p:cNvGrpSpPr>
            <a:grpSpLocks/>
          </p:cNvGrpSpPr>
          <p:nvPr/>
        </p:nvGrpSpPr>
        <p:grpSpPr bwMode="auto">
          <a:xfrm>
            <a:off x="1779588" y="3003550"/>
            <a:ext cx="3540125" cy="2009775"/>
            <a:chOff x="1121" y="1688"/>
            <a:chExt cx="2230" cy="1266"/>
          </a:xfrm>
        </p:grpSpPr>
        <p:sp>
          <p:nvSpPr>
            <p:cNvPr id="643233" name="Text Box 161"/>
            <p:cNvSpPr txBox="1">
              <a:spLocks noChangeArrowheads="1"/>
            </p:cNvSpPr>
            <p:nvPr/>
          </p:nvSpPr>
          <p:spPr bwMode="auto">
            <a:xfrm>
              <a:off x="2519" y="2723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P(2,2) = 12</a:t>
              </a:r>
            </a:p>
          </p:txBody>
        </p:sp>
        <p:sp>
          <p:nvSpPr>
            <p:cNvPr id="643234" name="Line 162"/>
            <p:cNvSpPr>
              <a:spLocks noChangeShapeType="1"/>
            </p:cNvSpPr>
            <p:nvPr/>
          </p:nvSpPr>
          <p:spPr bwMode="auto">
            <a:xfrm flipV="1">
              <a:off x="1121" y="1688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3"/>
          <p:cNvGrpSpPr>
            <a:grpSpLocks/>
          </p:cNvGrpSpPr>
          <p:nvPr/>
        </p:nvGrpSpPr>
        <p:grpSpPr bwMode="auto">
          <a:xfrm>
            <a:off x="2373313" y="2981325"/>
            <a:ext cx="3676650" cy="2455863"/>
            <a:chOff x="1495" y="1674"/>
            <a:chExt cx="2316" cy="1547"/>
          </a:xfrm>
        </p:grpSpPr>
        <p:sp>
          <p:nvSpPr>
            <p:cNvPr id="643236" name="Text Box 164"/>
            <p:cNvSpPr txBox="1">
              <a:spLocks noChangeArrowheads="1"/>
            </p:cNvSpPr>
            <p:nvPr/>
          </p:nvSpPr>
          <p:spPr bwMode="auto">
            <a:xfrm>
              <a:off x="2519" y="2990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max{20+0, 22}=22</a:t>
              </a:r>
            </a:p>
          </p:txBody>
        </p:sp>
        <p:sp>
          <p:nvSpPr>
            <p:cNvPr id="643237" name="Line 165"/>
            <p:cNvSpPr>
              <a:spLocks noChangeShapeType="1"/>
            </p:cNvSpPr>
            <p:nvPr/>
          </p:nvSpPr>
          <p:spPr bwMode="auto">
            <a:xfrm flipV="1">
              <a:off x="1495" y="1674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66"/>
          <p:cNvGrpSpPr>
            <a:grpSpLocks/>
          </p:cNvGrpSpPr>
          <p:nvPr/>
        </p:nvGrpSpPr>
        <p:grpSpPr bwMode="auto">
          <a:xfrm>
            <a:off x="1536700" y="2938463"/>
            <a:ext cx="4576763" cy="2946400"/>
            <a:chOff x="968" y="1647"/>
            <a:chExt cx="2883" cy="1856"/>
          </a:xfrm>
        </p:grpSpPr>
        <p:sp>
          <p:nvSpPr>
            <p:cNvPr id="643239" name="Text Box 167"/>
            <p:cNvSpPr txBox="1">
              <a:spLocks noChangeArrowheads="1"/>
            </p:cNvSpPr>
            <p:nvPr/>
          </p:nvSpPr>
          <p:spPr bwMode="auto">
            <a:xfrm>
              <a:off x="2519" y="3272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max{20+10,22}=30</a:t>
              </a:r>
            </a:p>
          </p:txBody>
        </p:sp>
        <p:sp>
          <p:nvSpPr>
            <p:cNvPr id="643240" name="Line 168"/>
            <p:cNvSpPr>
              <a:spLocks noChangeShapeType="1"/>
            </p:cNvSpPr>
            <p:nvPr/>
          </p:nvSpPr>
          <p:spPr bwMode="auto">
            <a:xfrm flipH="1" flipV="1">
              <a:off x="968" y="1647"/>
              <a:ext cx="918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69"/>
          <p:cNvGrpSpPr>
            <a:grpSpLocks/>
          </p:cNvGrpSpPr>
          <p:nvPr/>
        </p:nvGrpSpPr>
        <p:grpSpPr bwMode="auto">
          <a:xfrm>
            <a:off x="2128838" y="2909888"/>
            <a:ext cx="3984625" cy="3421062"/>
            <a:chOff x="1341" y="1629"/>
            <a:chExt cx="2510" cy="2155"/>
          </a:xfrm>
        </p:grpSpPr>
        <p:sp>
          <p:nvSpPr>
            <p:cNvPr id="643242" name="Text Box 170"/>
            <p:cNvSpPr txBox="1">
              <a:spLocks noChangeArrowheads="1"/>
            </p:cNvSpPr>
            <p:nvPr/>
          </p:nvSpPr>
          <p:spPr bwMode="auto">
            <a:xfrm>
              <a:off x="2519" y="3553"/>
              <a:ext cx="1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max{20+12,22}=32</a:t>
              </a:r>
            </a:p>
          </p:txBody>
        </p:sp>
        <p:sp>
          <p:nvSpPr>
            <p:cNvPr id="643243" name="Line 171"/>
            <p:cNvSpPr>
              <a:spLocks noChangeShapeType="1"/>
            </p:cNvSpPr>
            <p:nvPr/>
          </p:nvSpPr>
          <p:spPr bwMode="auto">
            <a:xfrm flipH="1" flipV="1">
              <a:off x="1341" y="1629"/>
              <a:ext cx="9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1214438" y="3432175"/>
            <a:ext cx="7040562" cy="1127125"/>
            <a:chOff x="765" y="1958"/>
            <a:chExt cx="4435" cy="710"/>
          </a:xfrm>
        </p:grpSpPr>
        <p:sp>
          <p:nvSpPr>
            <p:cNvPr id="643245" name="Text Box 173"/>
            <p:cNvSpPr txBox="1">
              <a:spLocks noChangeArrowheads="1"/>
            </p:cNvSpPr>
            <p:nvPr/>
          </p:nvSpPr>
          <p:spPr bwMode="auto">
            <a:xfrm>
              <a:off x="4368" y="2437"/>
              <a:ext cx="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P(3,1) = 10</a:t>
              </a:r>
            </a:p>
          </p:txBody>
        </p:sp>
        <p:sp>
          <p:nvSpPr>
            <p:cNvPr id="643246" name="Line 174"/>
            <p:cNvSpPr>
              <a:spLocks noChangeShapeType="1"/>
            </p:cNvSpPr>
            <p:nvPr/>
          </p:nvSpPr>
          <p:spPr bwMode="auto">
            <a:xfrm flipV="1">
              <a:off x="765" y="1958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175"/>
          <p:cNvGrpSpPr>
            <a:grpSpLocks/>
          </p:cNvGrpSpPr>
          <p:nvPr/>
        </p:nvGrpSpPr>
        <p:grpSpPr bwMode="auto">
          <a:xfrm>
            <a:off x="900113" y="3309938"/>
            <a:ext cx="8212137" cy="1704975"/>
            <a:chOff x="567" y="1881"/>
            <a:chExt cx="5173" cy="1074"/>
          </a:xfrm>
        </p:grpSpPr>
        <p:sp>
          <p:nvSpPr>
            <p:cNvPr id="643248" name="Text Box 176"/>
            <p:cNvSpPr txBox="1">
              <a:spLocks noChangeArrowheads="1"/>
            </p:cNvSpPr>
            <p:nvPr/>
          </p:nvSpPr>
          <p:spPr bwMode="auto">
            <a:xfrm>
              <a:off x="4368" y="2724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max{15+0, 12} = 15</a:t>
              </a:r>
            </a:p>
          </p:txBody>
        </p:sp>
        <p:sp>
          <p:nvSpPr>
            <p:cNvPr id="643249" name="Line 177"/>
            <p:cNvSpPr>
              <a:spLocks noChangeShapeType="1"/>
            </p:cNvSpPr>
            <p:nvPr/>
          </p:nvSpPr>
          <p:spPr bwMode="auto">
            <a:xfrm flipH="1" flipV="1">
              <a:off x="567" y="1881"/>
              <a:ext cx="572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178"/>
          <p:cNvGrpSpPr>
            <a:grpSpLocks/>
          </p:cNvGrpSpPr>
          <p:nvPr/>
        </p:nvGrpSpPr>
        <p:grpSpPr bwMode="auto"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643251" name="Text Box 179"/>
            <p:cNvSpPr txBox="1">
              <a:spLocks noChangeArrowheads="1"/>
            </p:cNvSpPr>
            <p:nvPr/>
          </p:nvSpPr>
          <p:spPr bwMode="auto">
            <a:xfrm>
              <a:off x="4368" y="2989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max{15+10, 22}=25</a:t>
              </a:r>
            </a:p>
          </p:txBody>
        </p:sp>
        <p:sp>
          <p:nvSpPr>
            <p:cNvPr id="643252" name="Line 180"/>
            <p:cNvSpPr>
              <a:spLocks noChangeShapeType="1"/>
            </p:cNvSpPr>
            <p:nvPr/>
          </p:nvSpPr>
          <p:spPr bwMode="auto">
            <a:xfrm flipH="1" flipV="1">
              <a:off x="968" y="1904"/>
              <a:ext cx="535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181"/>
          <p:cNvGrpSpPr>
            <a:grpSpLocks/>
          </p:cNvGrpSpPr>
          <p:nvPr/>
        </p:nvGrpSpPr>
        <p:grpSpPr bwMode="auto">
          <a:xfrm>
            <a:off x="2965450" y="3395663"/>
            <a:ext cx="6146800" cy="2489200"/>
            <a:chOff x="1868" y="1935"/>
            <a:chExt cx="3872" cy="1568"/>
          </a:xfrm>
        </p:grpSpPr>
        <p:sp>
          <p:nvSpPr>
            <p:cNvPr id="643254" name="Text Box 182"/>
            <p:cNvSpPr txBox="1">
              <a:spLocks noChangeArrowheads="1"/>
            </p:cNvSpPr>
            <p:nvPr/>
          </p:nvSpPr>
          <p:spPr bwMode="auto">
            <a:xfrm>
              <a:off x="4368" y="3272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max{15+12, 30}=30</a:t>
              </a:r>
            </a:p>
          </p:txBody>
        </p:sp>
        <p:sp>
          <p:nvSpPr>
            <p:cNvPr id="643255" name="Line 183"/>
            <p:cNvSpPr>
              <a:spLocks noChangeShapeType="1"/>
            </p:cNvSpPr>
            <p:nvPr/>
          </p:nvSpPr>
          <p:spPr bwMode="auto">
            <a:xfrm flipV="1">
              <a:off x="1868" y="1935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184"/>
          <p:cNvGrpSpPr>
            <a:grpSpLocks/>
          </p:cNvGrpSpPr>
          <p:nvPr/>
        </p:nvGrpSpPr>
        <p:grpSpPr bwMode="auto"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643257" name="Text Box 185"/>
            <p:cNvSpPr txBox="1">
              <a:spLocks noChangeArrowheads="1"/>
            </p:cNvSpPr>
            <p:nvPr/>
          </p:nvSpPr>
          <p:spPr bwMode="auto">
            <a:xfrm>
              <a:off x="4368" y="3553"/>
              <a:ext cx="1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max{15+22, 32}=37</a:t>
              </a:r>
            </a:p>
          </p:txBody>
        </p:sp>
        <p:sp>
          <p:nvSpPr>
            <p:cNvPr id="643258" name="Line 186"/>
            <p:cNvSpPr>
              <a:spLocks noChangeShapeType="1"/>
            </p:cNvSpPr>
            <p:nvPr/>
          </p:nvSpPr>
          <p:spPr bwMode="auto">
            <a:xfrm flipH="1" flipV="1">
              <a:off x="1674" y="1922"/>
              <a:ext cx="572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87"/>
          <p:cNvGrpSpPr>
            <a:grpSpLocks/>
          </p:cNvGrpSpPr>
          <p:nvPr/>
        </p:nvGrpSpPr>
        <p:grpSpPr bwMode="auto">
          <a:xfrm>
            <a:off x="1219200" y="1865313"/>
            <a:ext cx="5076825" cy="796925"/>
            <a:chOff x="768" y="971"/>
            <a:chExt cx="3198" cy="502"/>
          </a:xfrm>
        </p:grpSpPr>
        <p:sp>
          <p:nvSpPr>
            <p:cNvPr id="643260" name="Text Box 188"/>
            <p:cNvSpPr txBox="1">
              <a:spLocks noChangeArrowheads="1"/>
            </p:cNvSpPr>
            <p:nvPr/>
          </p:nvSpPr>
          <p:spPr bwMode="auto">
            <a:xfrm>
              <a:off x="776" y="12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43261" name="Text Box 189"/>
            <p:cNvSpPr txBox="1">
              <a:spLocks noChangeArrowheads="1"/>
            </p:cNvSpPr>
            <p:nvPr/>
          </p:nvSpPr>
          <p:spPr bwMode="auto">
            <a:xfrm>
              <a:off x="3174" y="971"/>
              <a:ext cx="7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P(0, 1) = 0</a:t>
              </a:r>
            </a:p>
          </p:txBody>
        </p:sp>
        <p:sp>
          <p:nvSpPr>
            <p:cNvPr id="643262" name="Line 190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3263" name="Text Box 191"/>
          <p:cNvSpPr txBox="1">
            <a:spLocks noChangeArrowheads="1"/>
          </p:cNvSpPr>
          <p:nvPr/>
        </p:nvSpPr>
        <p:spPr bwMode="auto">
          <a:xfrm>
            <a:off x="276225" y="107950"/>
            <a:ext cx="166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Example: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7E4B624-70C9-AA47-865B-3FCA073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83BE-7AFF-4547-821D-51A3F72E35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57" grpId="0"/>
      <p:bldP spid="643158" grpId="0"/>
      <p:bldP spid="643159" grpId="0"/>
      <p:bldP spid="643160" grpId="0"/>
      <p:bldP spid="643161" grpId="0"/>
      <p:bldP spid="643162" grpId="0"/>
      <p:bldP spid="643163" grpId="0"/>
      <p:bldP spid="643164" grpId="0"/>
      <p:bldP spid="643165" grpId="0"/>
      <p:bldP spid="643166" grpId="0"/>
      <p:bldP spid="643167" grpId="0"/>
      <p:bldP spid="643168" grpId="0"/>
      <p:bldP spid="643169" grpId="0"/>
      <p:bldP spid="643170" grpId="0"/>
      <p:bldP spid="643171" grpId="0"/>
      <p:bldP spid="643172" grpId="0"/>
      <p:bldP spid="643173" grpId="0"/>
      <p:bldP spid="643174" grpId="0"/>
      <p:bldP spid="6431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61375" cy="906462"/>
          </a:xfrm>
        </p:spPr>
        <p:txBody>
          <a:bodyPr/>
          <a:lstStyle/>
          <a:p>
            <a:pPr algn="l"/>
            <a:r>
              <a:rPr lang="en-US" sz="3600" dirty="0"/>
              <a:t>Reconstructing the Optimal Solution</a:t>
            </a:r>
          </a:p>
        </p:txBody>
      </p:sp>
      <p:graphicFrame>
        <p:nvGraphicFramePr>
          <p:cNvPr id="816131" name="Group 3"/>
          <p:cNvGraphicFramePr>
            <a:graphicFrameLocks noGrp="1"/>
          </p:cNvGraphicFramePr>
          <p:nvPr>
            <p:ph idx="1"/>
          </p:nvPr>
        </p:nvGraphicFramePr>
        <p:xfrm>
          <a:off x="1639888" y="1738313"/>
          <a:ext cx="3536950" cy="2112963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6175" name="Text Box 47"/>
          <p:cNvSpPr txBox="1">
            <a:spLocks noChangeArrowheads="1"/>
          </p:cNvSpPr>
          <p:nvPr/>
        </p:nvSpPr>
        <p:spPr bwMode="auto">
          <a:xfrm>
            <a:off x="1733550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816176" name="Text Box 48"/>
          <p:cNvSpPr txBox="1">
            <a:spLocks noChangeArrowheads="1"/>
          </p:cNvSpPr>
          <p:nvPr/>
        </p:nvSpPr>
        <p:spPr bwMode="auto">
          <a:xfrm>
            <a:off x="2374900" y="13620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77" name="Text Box 49"/>
          <p:cNvSpPr txBox="1">
            <a:spLocks noChangeArrowheads="1"/>
          </p:cNvSpPr>
          <p:nvPr/>
        </p:nvSpPr>
        <p:spPr bwMode="auto">
          <a:xfrm>
            <a:off x="297656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78" name="Text Box 50"/>
          <p:cNvSpPr txBox="1">
            <a:spLocks noChangeArrowheads="1"/>
          </p:cNvSpPr>
          <p:nvPr/>
        </p:nvSpPr>
        <p:spPr bwMode="auto">
          <a:xfrm>
            <a:off x="357663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79" name="Text Box 51"/>
          <p:cNvSpPr txBox="1">
            <a:spLocks noChangeArrowheads="1"/>
          </p:cNvSpPr>
          <p:nvPr/>
        </p:nvSpPr>
        <p:spPr bwMode="auto">
          <a:xfrm>
            <a:off x="4141788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0" name="Text Box 52"/>
          <p:cNvSpPr txBox="1">
            <a:spLocks noChangeArrowheads="1"/>
          </p:cNvSpPr>
          <p:nvPr/>
        </p:nvSpPr>
        <p:spPr bwMode="auto">
          <a:xfrm>
            <a:off x="4748213" y="13620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1" name="Text Box 53"/>
          <p:cNvSpPr txBox="1">
            <a:spLocks noChangeArrowheads="1"/>
          </p:cNvSpPr>
          <p:nvPr/>
        </p:nvSpPr>
        <p:spPr bwMode="auto">
          <a:xfrm>
            <a:off x="1349375" y="22050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2" name="Text Box 54"/>
          <p:cNvSpPr txBox="1">
            <a:spLocks noChangeArrowheads="1"/>
          </p:cNvSpPr>
          <p:nvPr/>
        </p:nvSpPr>
        <p:spPr bwMode="auto">
          <a:xfrm>
            <a:off x="1312863" y="2620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3" name="Text Box 55"/>
          <p:cNvSpPr txBox="1">
            <a:spLocks noChangeArrowheads="1"/>
          </p:cNvSpPr>
          <p:nvPr/>
        </p:nvSpPr>
        <p:spPr bwMode="auto">
          <a:xfrm>
            <a:off x="1312863" y="3041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4" name="Text Box 56"/>
          <p:cNvSpPr txBox="1">
            <a:spLocks noChangeArrowheads="1"/>
          </p:cNvSpPr>
          <p:nvPr/>
        </p:nvSpPr>
        <p:spPr bwMode="auto">
          <a:xfrm>
            <a:off x="1312863" y="34607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16185" name="Text Box 57"/>
          <p:cNvSpPr txBox="1">
            <a:spLocks noChangeArrowheads="1"/>
          </p:cNvSpPr>
          <p:nvPr/>
        </p:nvSpPr>
        <p:spPr bwMode="auto">
          <a:xfrm>
            <a:off x="1266825" y="1770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816186" name="Text Box 58"/>
          <p:cNvSpPr txBox="1">
            <a:spLocks noChangeArrowheads="1"/>
          </p:cNvSpPr>
          <p:nvPr/>
        </p:nvSpPr>
        <p:spPr bwMode="auto">
          <a:xfrm>
            <a:off x="2868613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87" name="Text Box 59"/>
          <p:cNvSpPr txBox="1">
            <a:spLocks noChangeArrowheads="1"/>
          </p:cNvSpPr>
          <p:nvPr/>
        </p:nvSpPr>
        <p:spPr bwMode="auto">
          <a:xfrm>
            <a:off x="3460750" y="21907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88" name="Text Box 60"/>
          <p:cNvSpPr txBox="1">
            <a:spLocks noChangeArrowheads="1"/>
          </p:cNvSpPr>
          <p:nvPr/>
        </p:nvSpPr>
        <p:spPr bwMode="auto">
          <a:xfrm>
            <a:off x="4046538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89" name="Text Box 61"/>
          <p:cNvSpPr txBox="1">
            <a:spLocks noChangeArrowheads="1"/>
          </p:cNvSpPr>
          <p:nvPr/>
        </p:nvSpPr>
        <p:spPr bwMode="auto">
          <a:xfrm>
            <a:off x="4646613" y="2192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90" name="Text Box 62"/>
          <p:cNvSpPr txBox="1">
            <a:spLocks noChangeArrowheads="1"/>
          </p:cNvSpPr>
          <p:nvPr/>
        </p:nvSpPr>
        <p:spPr bwMode="auto">
          <a:xfrm>
            <a:off x="2297113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816191" name="Text Box 63"/>
          <p:cNvSpPr txBox="1">
            <a:spLocks noChangeArrowheads="1"/>
          </p:cNvSpPr>
          <p:nvPr/>
        </p:nvSpPr>
        <p:spPr bwMode="auto">
          <a:xfrm>
            <a:off x="2867025" y="26098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92" name="Text Box 64"/>
          <p:cNvSpPr txBox="1">
            <a:spLocks noChangeArrowheads="1"/>
          </p:cNvSpPr>
          <p:nvPr/>
        </p:nvSpPr>
        <p:spPr bwMode="auto">
          <a:xfrm>
            <a:off x="346233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3" name="Text Box 65"/>
          <p:cNvSpPr txBox="1">
            <a:spLocks noChangeArrowheads="1"/>
          </p:cNvSpPr>
          <p:nvPr/>
        </p:nvSpPr>
        <p:spPr bwMode="auto">
          <a:xfrm>
            <a:off x="4040188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4" name="Text Box 66"/>
          <p:cNvSpPr txBox="1">
            <a:spLocks noChangeArrowheads="1"/>
          </p:cNvSpPr>
          <p:nvPr/>
        </p:nvSpPr>
        <p:spPr bwMode="auto">
          <a:xfrm>
            <a:off x="4633913" y="2611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5" name="Text Box 67"/>
          <p:cNvSpPr txBox="1">
            <a:spLocks noChangeArrowheads="1"/>
          </p:cNvSpPr>
          <p:nvPr/>
        </p:nvSpPr>
        <p:spPr bwMode="auto">
          <a:xfrm>
            <a:off x="229870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816196" name="Text Box 68"/>
          <p:cNvSpPr txBox="1">
            <a:spLocks noChangeArrowheads="1"/>
          </p:cNvSpPr>
          <p:nvPr/>
        </p:nvSpPr>
        <p:spPr bwMode="auto">
          <a:xfrm>
            <a:off x="2868613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816197" name="Text Box 69"/>
          <p:cNvSpPr txBox="1">
            <a:spLocks noChangeArrowheads="1"/>
          </p:cNvSpPr>
          <p:nvPr/>
        </p:nvSpPr>
        <p:spPr bwMode="auto">
          <a:xfrm>
            <a:off x="346392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22</a:t>
            </a:r>
          </a:p>
        </p:txBody>
      </p:sp>
      <p:sp>
        <p:nvSpPr>
          <p:cNvPr id="816198" name="Text Box 70"/>
          <p:cNvSpPr txBox="1">
            <a:spLocks noChangeArrowheads="1"/>
          </p:cNvSpPr>
          <p:nvPr/>
        </p:nvSpPr>
        <p:spPr bwMode="auto">
          <a:xfrm>
            <a:off x="4057650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816199" name="Text Box 71"/>
          <p:cNvSpPr txBox="1">
            <a:spLocks noChangeArrowheads="1"/>
          </p:cNvSpPr>
          <p:nvPr/>
        </p:nvSpPr>
        <p:spPr bwMode="auto">
          <a:xfrm>
            <a:off x="4651375" y="30305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32</a:t>
            </a:r>
          </a:p>
        </p:txBody>
      </p:sp>
      <p:sp>
        <p:nvSpPr>
          <p:cNvPr id="816200" name="Text Box 72"/>
          <p:cNvSpPr txBox="1">
            <a:spLocks noChangeArrowheads="1"/>
          </p:cNvSpPr>
          <p:nvPr/>
        </p:nvSpPr>
        <p:spPr bwMode="auto">
          <a:xfrm>
            <a:off x="228600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816201" name="Text Box 73"/>
          <p:cNvSpPr txBox="1">
            <a:spLocks noChangeArrowheads="1"/>
          </p:cNvSpPr>
          <p:nvPr/>
        </p:nvSpPr>
        <p:spPr bwMode="auto">
          <a:xfrm>
            <a:off x="2855913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15</a:t>
            </a:r>
          </a:p>
        </p:txBody>
      </p:sp>
      <p:sp>
        <p:nvSpPr>
          <p:cNvPr id="816202" name="Text Box 74"/>
          <p:cNvSpPr txBox="1">
            <a:spLocks noChangeArrowheads="1"/>
          </p:cNvSpPr>
          <p:nvPr/>
        </p:nvSpPr>
        <p:spPr bwMode="auto">
          <a:xfrm>
            <a:off x="3451225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816203" name="Text Box 75"/>
          <p:cNvSpPr txBox="1">
            <a:spLocks noChangeArrowheads="1"/>
          </p:cNvSpPr>
          <p:nvPr/>
        </p:nvSpPr>
        <p:spPr bwMode="auto">
          <a:xfrm>
            <a:off x="4044950" y="344646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816204" name="Text Box 76"/>
          <p:cNvSpPr txBox="1">
            <a:spLocks noChangeArrowheads="1"/>
          </p:cNvSpPr>
          <p:nvPr/>
        </p:nvSpPr>
        <p:spPr bwMode="auto">
          <a:xfrm>
            <a:off x="4638675" y="3446463"/>
            <a:ext cx="438150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37</a:t>
            </a:r>
          </a:p>
        </p:txBody>
      </p:sp>
      <p:sp>
        <p:nvSpPr>
          <p:cNvPr id="816205" name="Line 77"/>
          <p:cNvSpPr>
            <a:spLocks noChangeShapeType="1"/>
          </p:cNvSpPr>
          <p:nvPr/>
        </p:nvSpPr>
        <p:spPr bwMode="auto">
          <a:xfrm flipH="1" flipV="1">
            <a:off x="2097088" y="2006600"/>
            <a:ext cx="92075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6" name="Line 78"/>
          <p:cNvSpPr>
            <a:spLocks noChangeShapeType="1"/>
          </p:cNvSpPr>
          <p:nvPr/>
        </p:nvSpPr>
        <p:spPr bwMode="auto">
          <a:xfrm flipH="1" flipV="1">
            <a:off x="2625725" y="1992313"/>
            <a:ext cx="92075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7" name="Line 79"/>
          <p:cNvSpPr>
            <a:spLocks noChangeShapeType="1"/>
          </p:cNvSpPr>
          <p:nvPr/>
        </p:nvSpPr>
        <p:spPr bwMode="auto">
          <a:xfrm flipH="1" flipV="1">
            <a:off x="3217863" y="2014538"/>
            <a:ext cx="97155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8" name="Line 80"/>
          <p:cNvSpPr>
            <a:spLocks noChangeShapeType="1"/>
          </p:cNvSpPr>
          <p:nvPr/>
        </p:nvSpPr>
        <p:spPr bwMode="auto">
          <a:xfrm flipH="1" flipV="1">
            <a:off x="3783013" y="2000250"/>
            <a:ext cx="98583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09" name="Line 81"/>
          <p:cNvSpPr>
            <a:spLocks noChangeShapeType="1"/>
          </p:cNvSpPr>
          <p:nvPr/>
        </p:nvSpPr>
        <p:spPr bwMode="auto">
          <a:xfrm flipH="1" flipV="1">
            <a:off x="2074863" y="2471738"/>
            <a:ext cx="328612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0" name="Line 82"/>
          <p:cNvSpPr>
            <a:spLocks noChangeShapeType="1"/>
          </p:cNvSpPr>
          <p:nvPr/>
        </p:nvSpPr>
        <p:spPr bwMode="auto">
          <a:xfrm flipV="1">
            <a:off x="2925763" y="244951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1" name="Line 83"/>
          <p:cNvSpPr>
            <a:spLocks noChangeShapeType="1"/>
          </p:cNvSpPr>
          <p:nvPr/>
        </p:nvSpPr>
        <p:spPr bwMode="auto">
          <a:xfrm flipH="1" flipV="1">
            <a:off x="3260725" y="2463800"/>
            <a:ext cx="307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2" name="Line 84"/>
          <p:cNvSpPr>
            <a:spLocks noChangeShapeType="1"/>
          </p:cNvSpPr>
          <p:nvPr/>
        </p:nvSpPr>
        <p:spPr bwMode="auto">
          <a:xfrm flipH="1" flipV="1">
            <a:off x="3811588" y="2449513"/>
            <a:ext cx="328612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3" name="Line 85"/>
          <p:cNvSpPr>
            <a:spLocks noChangeShapeType="1"/>
          </p:cNvSpPr>
          <p:nvPr/>
        </p:nvSpPr>
        <p:spPr bwMode="auto">
          <a:xfrm flipH="1" flipV="1">
            <a:off x="4454525" y="2486025"/>
            <a:ext cx="271463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4" name="Line 86"/>
          <p:cNvSpPr>
            <a:spLocks noChangeShapeType="1"/>
          </p:cNvSpPr>
          <p:nvPr/>
        </p:nvSpPr>
        <p:spPr bwMode="auto">
          <a:xfrm flipV="1">
            <a:off x="2346325" y="2871788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5" name="Line 87"/>
          <p:cNvSpPr>
            <a:spLocks noChangeShapeType="1"/>
          </p:cNvSpPr>
          <p:nvPr/>
        </p:nvSpPr>
        <p:spPr bwMode="auto">
          <a:xfrm flipV="1">
            <a:off x="2911475" y="2900363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6" name="Line 88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7" name="Line 89"/>
          <p:cNvSpPr>
            <a:spLocks noChangeShapeType="1"/>
          </p:cNvSpPr>
          <p:nvPr/>
        </p:nvSpPr>
        <p:spPr bwMode="auto">
          <a:xfrm flipH="1" flipV="1">
            <a:off x="2668588" y="2835275"/>
            <a:ext cx="145732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8" name="Line 90"/>
          <p:cNvSpPr>
            <a:spLocks noChangeShapeType="1"/>
          </p:cNvSpPr>
          <p:nvPr/>
        </p:nvSpPr>
        <p:spPr bwMode="auto">
          <a:xfrm flipH="1" flipV="1">
            <a:off x="3260725" y="2806700"/>
            <a:ext cx="145732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19" name="Line 91"/>
          <p:cNvSpPr>
            <a:spLocks noChangeShapeType="1"/>
          </p:cNvSpPr>
          <p:nvPr/>
        </p:nvSpPr>
        <p:spPr bwMode="auto">
          <a:xfrm flipV="1">
            <a:off x="2346325" y="3328988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0" name="Line 92"/>
          <p:cNvSpPr>
            <a:spLocks noChangeShapeType="1"/>
          </p:cNvSpPr>
          <p:nvPr/>
        </p:nvSpPr>
        <p:spPr bwMode="auto">
          <a:xfrm flipH="1" flipV="1">
            <a:off x="2032000" y="3206750"/>
            <a:ext cx="9080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1" name="Line 93"/>
          <p:cNvSpPr>
            <a:spLocks noChangeShapeType="1"/>
          </p:cNvSpPr>
          <p:nvPr/>
        </p:nvSpPr>
        <p:spPr bwMode="auto">
          <a:xfrm flipH="1" flipV="1">
            <a:off x="2668588" y="3243263"/>
            <a:ext cx="849312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2" name="Line 94"/>
          <p:cNvSpPr>
            <a:spLocks noChangeShapeType="1"/>
          </p:cNvSpPr>
          <p:nvPr/>
        </p:nvSpPr>
        <p:spPr bwMode="auto">
          <a:xfrm flipV="1">
            <a:off x="4097338" y="3292475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3" name="Line 95"/>
          <p:cNvSpPr>
            <a:spLocks noChangeShapeType="1"/>
          </p:cNvSpPr>
          <p:nvPr/>
        </p:nvSpPr>
        <p:spPr bwMode="auto">
          <a:xfrm flipH="1" flipV="1">
            <a:off x="3789363" y="3271838"/>
            <a:ext cx="908050" cy="277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4" name="Text Box 96"/>
          <p:cNvSpPr txBox="1">
            <a:spLocks noChangeArrowheads="1"/>
          </p:cNvSpPr>
          <p:nvPr/>
        </p:nvSpPr>
        <p:spPr bwMode="auto">
          <a:xfrm>
            <a:off x="2363788" y="2192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816225" name="Line 97"/>
          <p:cNvSpPr>
            <a:spLocks noChangeShapeType="1"/>
          </p:cNvSpPr>
          <p:nvPr/>
        </p:nvSpPr>
        <p:spPr bwMode="auto">
          <a:xfrm flipV="1">
            <a:off x="2351088" y="204946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226" name="Rectangle 98"/>
          <p:cNvSpPr>
            <a:spLocks noChangeArrowheads="1"/>
          </p:cNvSpPr>
          <p:nvPr/>
        </p:nvSpPr>
        <p:spPr bwMode="auto">
          <a:xfrm>
            <a:off x="323849" y="4135438"/>
            <a:ext cx="8532983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Start at P(n, 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When you go left-up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⇒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item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has been taken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When you go straight up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⇒ item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has not been taken</a:t>
            </a: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3789363" y="1712913"/>
            <a:ext cx="3328987" cy="1836737"/>
            <a:chOff x="2387" y="1079"/>
            <a:chExt cx="2097" cy="1157"/>
          </a:xfrm>
        </p:grpSpPr>
        <p:sp>
          <p:nvSpPr>
            <p:cNvPr id="816228" name="Line 100"/>
            <p:cNvSpPr>
              <a:spLocks noChangeShapeType="1"/>
            </p:cNvSpPr>
            <p:nvPr/>
          </p:nvSpPr>
          <p:spPr bwMode="auto">
            <a:xfrm flipH="1" flipV="1">
              <a:off x="2387" y="2061"/>
              <a:ext cx="572" cy="17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229" name="Text Box 101"/>
            <p:cNvSpPr txBox="1">
              <a:spLocks noChangeArrowheads="1"/>
            </p:cNvSpPr>
            <p:nvPr/>
          </p:nvSpPr>
          <p:spPr bwMode="auto">
            <a:xfrm>
              <a:off x="3715" y="1079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/>
                <a:t> Item 4</a:t>
              </a:r>
            </a:p>
          </p:txBody>
        </p:sp>
      </p:grpSp>
      <p:sp>
        <p:nvSpPr>
          <p:cNvPr id="816230" name="Line 102"/>
          <p:cNvSpPr>
            <a:spLocks noChangeShapeType="1"/>
          </p:cNvSpPr>
          <p:nvPr/>
        </p:nvSpPr>
        <p:spPr bwMode="auto">
          <a:xfrm flipV="1">
            <a:off x="3505200" y="2878138"/>
            <a:ext cx="0" cy="2921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816232" name="Text Box 104"/>
            <p:cNvSpPr txBox="1">
              <a:spLocks noChangeArrowheads="1"/>
            </p:cNvSpPr>
            <p:nvPr/>
          </p:nvSpPr>
          <p:spPr bwMode="auto">
            <a:xfrm>
              <a:off x="3715" y="146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2</a:t>
              </a:r>
            </a:p>
          </p:txBody>
        </p:sp>
        <p:sp>
          <p:nvSpPr>
            <p:cNvPr id="816233" name="Line 105"/>
            <p:cNvSpPr>
              <a:spLocks noChangeShapeType="1"/>
            </p:cNvSpPr>
            <p:nvPr/>
          </p:nvSpPr>
          <p:spPr bwMode="auto">
            <a:xfrm flipH="1" flipV="1">
              <a:off x="2054" y="1552"/>
              <a:ext cx="194" cy="135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06"/>
          <p:cNvGrpSpPr>
            <a:grpSpLocks/>
          </p:cNvGrpSpPr>
          <p:nvPr/>
        </p:nvGrpSpPr>
        <p:grpSpPr bwMode="auto">
          <a:xfrm>
            <a:off x="2097088" y="2005013"/>
            <a:ext cx="5021262" cy="1401762"/>
            <a:chOff x="1321" y="1263"/>
            <a:chExt cx="3163" cy="883"/>
          </a:xfrm>
        </p:grpSpPr>
        <p:sp>
          <p:nvSpPr>
            <p:cNvPr id="816235" name="Line 107"/>
            <p:cNvSpPr>
              <a:spLocks noChangeShapeType="1"/>
            </p:cNvSpPr>
            <p:nvPr/>
          </p:nvSpPr>
          <p:spPr bwMode="auto">
            <a:xfrm flipH="1" flipV="1">
              <a:off x="1321" y="1263"/>
              <a:ext cx="580" cy="158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236" name="Text Box 108"/>
            <p:cNvSpPr txBox="1">
              <a:spLocks noChangeArrowheads="1"/>
            </p:cNvSpPr>
            <p:nvPr/>
          </p:nvSpPr>
          <p:spPr bwMode="auto">
            <a:xfrm>
              <a:off x="3715" y="1858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/>
                <a:t> Item 1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134A-8E8D-9E43-8C69-3198F108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83BE-7AFF-4547-821D-51A3F72E35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2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</a:t>
            </a:r>
            <a:r>
              <a:rPr lang="en-US" dirty="0">
                <a:solidFill>
                  <a:srgbClr val="336699"/>
                </a:solidFill>
              </a:rPr>
              <a:t>the most valuable load that weights at most </a:t>
            </a:r>
            <a:r>
              <a:rPr lang="en-US" dirty="0">
                <a:solidFill>
                  <a:srgbClr val="336699"/>
                </a:solidFill>
                <a:latin typeface="Comic Sans MS" pitchFamily="-106" charset="0"/>
              </a:rPr>
              <a:t>W</a:t>
            </a:r>
            <a:r>
              <a:rPr lang="en-US" dirty="0">
                <a:solidFill>
                  <a:srgbClr val="336699"/>
                </a:solidFill>
              </a:rPr>
              <a:t> pounds</a:t>
            </a:r>
          </a:p>
          <a:p>
            <a:pPr>
              <a:lnSpc>
                <a:spcPct val="150000"/>
              </a:lnSpc>
            </a:pPr>
            <a:r>
              <a:rPr lang="en-US" dirty="0"/>
              <a:t>If we remove item </a:t>
            </a:r>
            <a:r>
              <a:rPr lang="en-US" dirty="0">
                <a:latin typeface="Comic Sans MS" pitchFamily="-106" charset="0"/>
              </a:rPr>
              <a:t>j</a:t>
            </a:r>
            <a:r>
              <a:rPr lang="en-US" dirty="0"/>
              <a:t> from this load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⇒ The remaining load must be</a:t>
            </a:r>
            <a:r>
              <a:rPr lang="en-US" dirty="0">
                <a:solidFill>
                  <a:srgbClr val="336699"/>
                </a:solidFill>
              </a:rPr>
              <a:t> the most valuable load weighing at most </a:t>
            </a:r>
            <a:r>
              <a:rPr lang="en-US" dirty="0">
                <a:solidFill>
                  <a:srgbClr val="336699"/>
                </a:solidFill>
                <a:latin typeface="Comic Sans MS" pitchFamily="-106" charset="0"/>
              </a:rPr>
              <a:t>W – </a:t>
            </a:r>
            <a:r>
              <a:rPr lang="en-US" dirty="0" err="1">
                <a:solidFill>
                  <a:srgbClr val="336699"/>
                </a:solidFill>
                <a:latin typeface="Comic Sans MS" pitchFamily="-106" charset="0"/>
              </a:rPr>
              <a:t>w</a:t>
            </a:r>
            <a:r>
              <a:rPr lang="en-US" baseline="-25000" dirty="0" err="1">
                <a:solidFill>
                  <a:srgbClr val="336699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336699"/>
                </a:solidFill>
              </a:rPr>
              <a:t> </a:t>
            </a:r>
            <a:r>
              <a:rPr lang="en-US" dirty="0"/>
              <a:t>that can be taken from the remaining</a:t>
            </a:r>
            <a:r>
              <a:rPr lang="en-US" dirty="0">
                <a:latin typeface="Comic Sans MS" pitchFamily="-106" charset="0"/>
              </a:rPr>
              <a:t> n – 1</a:t>
            </a:r>
            <a:r>
              <a:rPr lang="en-US" dirty="0"/>
              <a:t> items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4FEB7-4A50-1E46-A59C-04C6C14D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927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Overlapping Subproblems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4352925" y="3589338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20228" name="Group 4"/>
          <p:cNvGraphicFramePr>
            <a:graphicFrameLocks noGrp="1"/>
          </p:cNvGraphicFramePr>
          <p:nvPr/>
        </p:nvGraphicFramePr>
        <p:xfrm>
          <a:off x="1577975" y="2225675"/>
          <a:ext cx="6111875" cy="3200400"/>
        </p:xfrm>
        <a:graphic>
          <a:graphicData uri="http://schemas.openxmlformats.org/drawingml/2006/table">
            <a:tbl>
              <a:tblPr/>
              <a:tblGrid>
                <a:gridCol w="54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0326" name="Text Box 102"/>
          <p:cNvSpPr txBox="1">
            <a:spLocks noChangeArrowheads="1"/>
          </p:cNvSpPr>
          <p:nvPr/>
        </p:nvSpPr>
        <p:spPr bwMode="auto">
          <a:xfrm>
            <a:off x="1700213" y="1858963"/>
            <a:ext cx="36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  <a:r>
              <a:rPr lang="en-US" baseline="-25000">
                <a:latin typeface="Comic Sans MS" pitchFamily="-106" charset="0"/>
              </a:rPr>
              <a:t>: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820327" name="Text Box 103"/>
          <p:cNvSpPr txBox="1">
            <a:spLocks noChangeArrowheads="1"/>
          </p:cNvSpPr>
          <p:nvPr/>
        </p:nvSpPr>
        <p:spPr bwMode="auto">
          <a:xfrm>
            <a:off x="1196975" y="5011738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28" name="Text Box 104"/>
          <p:cNvSpPr txBox="1">
            <a:spLocks noChangeArrowheads="1"/>
          </p:cNvSpPr>
          <p:nvPr/>
        </p:nvSpPr>
        <p:spPr bwMode="auto">
          <a:xfrm>
            <a:off x="2238375" y="1858963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29" name="Text Box 105"/>
          <p:cNvSpPr txBox="1">
            <a:spLocks noChangeArrowheads="1"/>
          </p:cNvSpPr>
          <p:nvPr/>
        </p:nvSpPr>
        <p:spPr bwMode="auto">
          <a:xfrm>
            <a:off x="7223125" y="183038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0" name="Text Box 106"/>
          <p:cNvSpPr txBox="1">
            <a:spLocks noChangeArrowheads="1"/>
          </p:cNvSpPr>
          <p:nvPr/>
        </p:nvSpPr>
        <p:spPr bwMode="auto">
          <a:xfrm>
            <a:off x="1125538" y="3582988"/>
            <a:ext cx="446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i-1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1" name="Text Box 107"/>
          <p:cNvSpPr txBox="1">
            <a:spLocks noChangeArrowheads="1"/>
          </p:cNvSpPr>
          <p:nvPr/>
        </p:nvSpPr>
        <p:spPr bwMode="auto">
          <a:xfrm>
            <a:off x="1187450" y="2308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2" name="Rectangle 108"/>
          <p:cNvSpPr>
            <a:spLocks noGrp="1" noChangeArrowheads="1"/>
          </p:cNvSpPr>
          <p:nvPr>
            <p:ph type="body" idx="1"/>
          </p:nvPr>
        </p:nvSpPr>
        <p:spPr>
          <a:xfrm>
            <a:off x="322263" y="1350963"/>
            <a:ext cx="8229600" cy="7191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latin typeface="Comic Sans MS" pitchFamily="-106" charset="0"/>
              </a:rPr>
              <a:t>P(i, w) = max {v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 + P(i - 1, w-w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), P(i - 1, w) }  </a:t>
            </a:r>
          </a:p>
        </p:txBody>
      </p:sp>
      <p:sp>
        <p:nvSpPr>
          <p:cNvPr id="820333" name="Text Box 109"/>
          <p:cNvSpPr txBox="1">
            <a:spLocks noChangeArrowheads="1"/>
          </p:cNvSpPr>
          <p:nvPr/>
        </p:nvSpPr>
        <p:spPr bwMode="auto">
          <a:xfrm>
            <a:off x="1223963" y="4064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4" name="Text Box 110"/>
          <p:cNvSpPr txBox="1">
            <a:spLocks noChangeArrowheads="1"/>
          </p:cNvSpPr>
          <p:nvPr/>
        </p:nvSpPr>
        <p:spPr bwMode="auto">
          <a:xfrm>
            <a:off x="4448175" y="1819275"/>
            <a:ext cx="341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w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820335" name="Text Box 111"/>
          <p:cNvSpPr txBox="1">
            <a:spLocks noChangeArrowheads="1"/>
          </p:cNvSpPr>
          <p:nvPr/>
        </p:nvSpPr>
        <p:spPr bwMode="auto">
          <a:xfrm>
            <a:off x="965200" y="5513388"/>
            <a:ext cx="7286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DD0111"/>
                </a:solidFill>
                <a:latin typeface="Monotype Corsiva" pitchFamily="-106" charset="0"/>
              </a:rPr>
              <a:t>E.g.</a:t>
            </a:r>
            <a:r>
              <a:rPr lang="en-US" sz="2800" dirty="0"/>
              <a:t>: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all the </a:t>
            </a:r>
            <a:r>
              <a:rPr lang="en-US" sz="2800" dirty="0" err="1">
                <a:latin typeface="Century Gothic" charset="0"/>
                <a:ea typeface="Century Gothic" charset="0"/>
                <a:cs typeface="Century Gothic" charset="0"/>
              </a:rPr>
              <a:t>subproblems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</a:rPr>
              <a:t> shown in grey may depend on </a:t>
            </a:r>
            <a:r>
              <a:rPr lang="en-US" sz="2800" dirty="0">
                <a:latin typeface="Comic Sans MS" pitchFamily="-106" charset="0"/>
              </a:rPr>
              <a:t>P(i-1, 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614C0-FEDF-B041-B8C2-8DBD363D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Huffman Codes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9767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Widely used technique for data compression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Assume the data to be a sequence of characters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Looking for an effective way of storing the data</a:t>
            </a:r>
          </a:p>
          <a:p>
            <a:pPr eaLnBrk="1" hangingPunct="1">
              <a:lnSpc>
                <a:spcPct val="150000"/>
              </a:lnSpc>
            </a:pPr>
            <a:r>
              <a:rPr lang="en-US" b="1" i="1" dirty="0"/>
              <a:t>Binary character code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Uniquely represents a character by a binary string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835A0-FEFD-D040-A252-1995FB7E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Fixed-Length Codes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69337" cy="5405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E.g.: </a:t>
            </a:r>
            <a:r>
              <a:rPr lang="en-US" dirty="0"/>
              <a:t>Data file containing 100,000 characters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3 bits needed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= 000, b = 001, c = 010, d = 011, e = 100, f = 101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Requires: 100,000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/>
              <a:t>× 3 = 300,000 bits</a:t>
            </a:r>
          </a:p>
        </p:txBody>
      </p:sp>
      <p:graphicFrame>
        <p:nvGraphicFramePr>
          <p:cNvPr id="649220" name="Group 4"/>
          <p:cNvGraphicFramePr>
            <a:graphicFrameLocks noGrp="1"/>
          </p:cNvGraphicFramePr>
          <p:nvPr/>
        </p:nvGraphicFramePr>
        <p:xfrm>
          <a:off x="311803" y="2074863"/>
          <a:ext cx="8373047" cy="914400"/>
        </p:xfrm>
        <a:graphic>
          <a:graphicData uri="http://schemas.openxmlformats.org/drawingml/2006/table">
            <a:tbl>
              <a:tblPr/>
              <a:tblGrid>
                <a:gridCol w="35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351D0-EA84-374C-88AF-A0CC537E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3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Huffman Codes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/>
          </a:p>
          <a:p>
            <a:pPr eaLnBrk="1" hangingPunct="1">
              <a:lnSpc>
                <a:spcPct val="150000"/>
              </a:lnSpc>
            </a:pPr>
            <a:endParaRPr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95457" y="3915324"/>
          <a:ext cx="8373047" cy="914400"/>
        </p:xfrm>
        <a:graphic>
          <a:graphicData uri="http://schemas.openxmlformats.org/drawingml/2006/table">
            <a:tbl>
              <a:tblPr/>
              <a:tblGrid>
                <a:gridCol w="35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523F3-1173-354C-BA3A-63209B94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Knapsack Problem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76875"/>
          </a:xfrm>
        </p:spPr>
        <p:txBody>
          <a:bodyPr/>
          <a:lstStyle/>
          <a:p>
            <a:r>
              <a:rPr lang="en-US" b="1" dirty="0"/>
              <a:t>The 0-1 knapsack problem</a:t>
            </a:r>
          </a:p>
          <a:p>
            <a:pPr lvl="1"/>
            <a:r>
              <a:rPr lang="en-US" dirty="0"/>
              <a:t>A thief robbing a store finds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the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is worth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dollars and weights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/>
              <a:t> pounds 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/>
              <a:t> integers)</a:t>
            </a:r>
          </a:p>
          <a:p>
            <a:pPr lvl="1"/>
            <a:r>
              <a:rPr lang="en-US" dirty="0"/>
              <a:t>The thief can only carry </a:t>
            </a:r>
            <a:r>
              <a:rPr lang="en-US" dirty="0">
                <a:latin typeface="Comic Sans MS" pitchFamily="-106" charset="0"/>
              </a:rPr>
              <a:t>W</a:t>
            </a:r>
            <a:r>
              <a:rPr lang="en-US" dirty="0"/>
              <a:t> pounds in his knapsack</a:t>
            </a:r>
          </a:p>
          <a:p>
            <a:pPr lvl="1"/>
            <a:r>
              <a:rPr lang="en-US" dirty="0"/>
              <a:t>Items must be taken entirely or left behind</a:t>
            </a:r>
          </a:p>
          <a:p>
            <a:pPr lvl="1"/>
            <a:r>
              <a:rPr lang="en-US" dirty="0"/>
              <a:t>Which items should the thief take to maximize the value of his load?</a:t>
            </a:r>
          </a:p>
          <a:p>
            <a:r>
              <a:rPr lang="en-US" b="1" dirty="0"/>
              <a:t>The fractional knapsack problem</a:t>
            </a:r>
          </a:p>
          <a:p>
            <a:pPr lvl="1"/>
            <a:r>
              <a:rPr lang="en-US" dirty="0"/>
              <a:t>Similar to above</a:t>
            </a:r>
          </a:p>
          <a:p>
            <a:pPr lvl="1"/>
            <a:r>
              <a:rPr lang="en-US" dirty="0"/>
              <a:t>The thief can take fractions of items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2F81D-599B-1647-B78B-E24FA8D6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Variable-Length Codes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" y="1214438"/>
            <a:ext cx="9425591" cy="5405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E.g.: </a:t>
            </a:r>
            <a:r>
              <a:rPr lang="en-US" dirty="0"/>
              <a:t>Data file containing 100,000 characters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Assign short </a:t>
            </a:r>
            <a:r>
              <a:rPr lang="en-US" dirty="0" err="1"/>
              <a:t>codewords</a:t>
            </a:r>
            <a:r>
              <a:rPr lang="en-US" dirty="0"/>
              <a:t> to frequent characters </a:t>
            </a:r>
          </a:p>
          <a:p>
            <a:pPr marL="0" indent="0" eaLnBrk="1" hangingPunct="1">
              <a:buNone/>
            </a:pPr>
            <a:r>
              <a:rPr lang="en-US" dirty="0"/>
              <a:t>   and long </a:t>
            </a:r>
            <a:r>
              <a:rPr lang="en-US" dirty="0" err="1"/>
              <a:t>codewords</a:t>
            </a:r>
            <a:r>
              <a:rPr lang="en-US" dirty="0"/>
              <a:t> to infrequent characters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r>
              <a:rPr lang="en-US" dirty="0"/>
              <a:t>a = 0, b = 101, c = 100, d = 111, e = 1101, f = 1100</a:t>
            </a:r>
          </a:p>
          <a:p>
            <a:pPr marL="0" indent="0" eaLnBrk="1" hangingPunct="1">
              <a:buNone/>
            </a:pPr>
            <a:r>
              <a:rPr lang="en-US" sz="2400" dirty="0"/>
              <a:t>(45 </a:t>
            </a:r>
            <a:r>
              <a:rPr lang="en-US" sz="2400" dirty="0">
                <a:sym typeface="Symbol" pitchFamily="-106" charset="2"/>
              </a:rPr>
              <a:t>× 1 + 13 × 3 + 12 × 3 + 16 × 3 + 9 × 4 + 5 × 4)× 1,000</a:t>
            </a:r>
          </a:p>
          <a:p>
            <a:pPr eaLnBrk="1" hangingPunct="1">
              <a:buFontTx/>
              <a:buNone/>
            </a:pPr>
            <a:r>
              <a:rPr lang="en-US" sz="3200" dirty="0">
                <a:sym typeface="Symbol" pitchFamily="-106" charset="2"/>
              </a:rPr>
              <a:t>   = 224,000 bits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311803" y="2074863"/>
          <a:ext cx="8373047" cy="914400"/>
        </p:xfrm>
        <a:graphic>
          <a:graphicData uri="http://schemas.openxmlformats.org/drawingml/2006/table">
            <a:tbl>
              <a:tblPr/>
              <a:tblGrid>
                <a:gridCol w="359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0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E40F9-C48E-CE4B-A56C-8542D943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Prefix Codes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Prefix codes: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Codes for which no codeword is also a prefix of some other codeword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Better name would be “prefix-free codes”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We can achieve optimal data compression using prefix codes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We will restrict our attention to prefix codes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0EAF4-01D6-0943-B134-5E462F9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Encoding with Binary Character Codes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Encoding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Concatenate the </a:t>
            </a:r>
            <a:r>
              <a:rPr lang="en-US" dirty="0" err="1"/>
              <a:t>codewords</a:t>
            </a:r>
            <a:r>
              <a:rPr lang="en-US" dirty="0"/>
              <a:t> representing each character in the file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E.g.</a:t>
            </a:r>
            <a:r>
              <a:rPr lang="en-US" dirty="0">
                <a:solidFill>
                  <a:srgbClr val="DD011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= 0, b = 101, c = 100, d = 111, e = 1101, f = 1100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abc</a:t>
            </a:r>
            <a:r>
              <a:rPr lang="en-US" dirty="0"/>
              <a:t> = 0 </a:t>
            </a:r>
            <a:r>
              <a:rPr lang="en-US" dirty="0">
                <a:sym typeface="Symbol" pitchFamily="-106" charset="2"/>
              </a:rPr>
              <a:t>× 101 × 100 = 0101100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B6045-DBE6-5345-9B03-CD54C932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465217" cy="906462"/>
          </a:xfrm>
        </p:spPr>
        <p:txBody>
          <a:bodyPr/>
          <a:lstStyle/>
          <a:p>
            <a:pPr eaLnBrk="1" hangingPunct="1"/>
            <a:r>
              <a:rPr lang="en-US" sz="3600" dirty="0"/>
              <a:t>Decoding with Binary Character Codes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19725"/>
          </a:xfrm>
        </p:spPr>
        <p:txBody>
          <a:bodyPr/>
          <a:lstStyle/>
          <a:p>
            <a:pPr eaLnBrk="1" hangingPunct="1"/>
            <a:r>
              <a:rPr lang="en-US" dirty="0"/>
              <a:t>Prefix codes simplify decoding</a:t>
            </a:r>
          </a:p>
          <a:p>
            <a:pPr lvl="1" eaLnBrk="1" hangingPunct="1"/>
            <a:r>
              <a:rPr lang="en-US" dirty="0"/>
              <a:t>No </a:t>
            </a:r>
            <a:r>
              <a:rPr lang="en-US" dirty="0" err="1"/>
              <a:t>codeword</a:t>
            </a:r>
            <a:r>
              <a:rPr lang="en-US" dirty="0"/>
              <a:t> is a prefix of another </a:t>
            </a:r>
            <a:r>
              <a:rPr lang="en-US" dirty="0">
                <a:sym typeface="Symbol" pitchFamily="-106" charset="2"/>
              </a:rPr>
              <a:t>⇒ the </a:t>
            </a:r>
            <a:r>
              <a:rPr lang="en-US" dirty="0" err="1">
                <a:sym typeface="Symbol" pitchFamily="-106" charset="2"/>
              </a:rPr>
              <a:t>codeword</a:t>
            </a:r>
            <a:r>
              <a:rPr lang="en-US" dirty="0">
                <a:sym typeface="Symbol" pitchFamily="-106" charset="2"/>
              </a:rPr>
              <a:t> that begins an encoded file is unambiguous</a:t>
            </a:r>
          </a:p>
          <a:p>
            <a:pPr eaLnBrk="1" hangingPunct="1"/>
            <a:r>
              <a:rPr lang="en-US" dirty="0">
                <a:sym typeface="Symbol" pitchFamily="-106" charset="2"/>
              </a:rPr>
              <a:t>Approach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Identify the initial </a:t>
            </a:r>
            <a:r>
              <a:rPr lang="en-US" dirty="0" err="1">
                <a:sym typeface="Symbol" pitchFamily="-106" charset="2"/>
              </a:rPr>
              <a:t>codeword</a:t>
            </a:r>
            <a:endParaRPr lang="en-US" dirty="0">
              <a:sym typeface="Symbol" pitchFamily="-106" charset="2"/>
            </a:endParaRPr>
          </a:p>
          <a:p>
            <a:pPr lvl="1" eaLnBrk="1" hangingPunct="1"/>
            <a:r>
              <a:rPr lang="en-US" dirty="0">
                <a:sym typeface="Symbol" pitchFamily="-106" charset="2"/>
              </a:rPr>
              <a:t>Translate it back to the original character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Repeat the process on the remainder of the file</a:t>
            </a:r>
          </a:p>
          <a:p>
            <a:pPr eaLnBrk="1" hangingPunct="1"/>
            <a:r>
              <a:rPr lang="en-US" dirty="0">
                <a:solidFill>
                  <a:srgbClr val="DD0111"/>
                </a:solidFill>
                <a:latin typeface="Monotype Corsiva" pitchFamily="-106" charset="0"/>
                <a:sym typeface="Symbol" pitchFamily="-106" charset="2"/>
              </a:rPr>
              <a:t>E.g.</a:t>
            </a:r>
            <a:r>
              <a:rPr lang="en-US" dirty="0">
                <a:solidFill>
                  <a:srgbClr val="DD0111"/>
                </a:solidFill>
                <a:sym typeface="Symbol" pitchFamily="-106" charset="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= 0, b = 101, c = 100, d = 111, e = 1101, f = 1100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001011101 = 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3045415" y="5846013"/>
            <a:ext cx="355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0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3274015" y="5841250"/>
            <a:ext cx="625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×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0</a:t>
            </a:r>
          </a:p>
        </p:txBody>
      </p:sp>
      <p:sp>
        <p:nvSpPr>
          <p:cNvPr id="654342" name="Text Box 6"/>
          <p:cNvSpPr txBox="1">
            <a:spLocks noChangeArrowheads="1"/>
          </p:cNvSpPr>
          <p:nvPr/>
        </p:nvSpPr>
        <p:spPr bwMode="auto">
          <a:xfrm>
            <a:off x="3756615" y="5846013"/>
            <a:ext cx="898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×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101</a:t>
            </a:r>
          </a:p>
        </p:txBody>
      </p:sp>
      <p:sp>
        <p:nvSpPr>
          <p:cNvPr id="654343" name="Text Box 7"/>
          <p:cNvSpPr txBox="1">
            <a:spLocks noChangeArrowheads="1"/>
          </p:cNvSpPr>
          <p:nvPr/>
        </p:nvSpPr>
        <p:spPr bwMode="auto">
          <a:xfrm>
            <a:off x="4451940" y="5846013"/>
            <a:ext cx="1067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×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1101</a:t>
            </a:r>
          </a:p>
        </p:txBody>
      </p:sp>
      <p:sp>
        <p:nvSpPr>
          <p:cNvPr id="654344" name="Text Box 8"/>
          <p:cNvSpPr txBox="1">
            <a:spLocks noChangeArrowheads="1"/>
          </p:cNvSpPr>
          <p:nvPr/>
        </p:nvSpPr>
        <p:spPr bwMode="auto">
          <a:xfrm>
            <a:off x="5547315" y="5841250"/>
            <a:ext cx="1243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=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cs typeface="Century Gothic"/>
              </a:rPr>
              <a:t>aabe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03ABB-3210-BD47-9381-F46529FF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/>
      <p:bldP spid="654341" grpId="0"/>
      <p:bldP spid="654342" grpId="0"/>
      <p:bldP spid="654343" grpId="0"/>
      <p:bldP spid="6543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Prefix Code Representation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229600" cy="2589212"/>
          </a:xfrm>
        </p:spPr>
        <p:txBody>
          <a:bodyPr/>
          <a:lstStyle/>
          <a:p>
            <a:pPr eaLnBrk="1" hangingPunct="1"/>
            <a:r>
              <a:rPr lang="en-US" sz="2400"/>
              <a:t>Binary tree whose leaves are the given characters</a:t>
            </a:r>
          </a:p>
          <a:p>
            <a:pPr eaLnBrk="1" hangingPunct="1"/>
            <a:r>
              <a:rPr lang="en-US" sz="2400"/>
              <a:t>Binary codeword</a:t>
            </a:r>
          </a:p>
          <a:p>
            <a:pPr lvl="1" eaLnBrk="1" hangingPunct="1"/>
            <a:r>
              <a:rPr lang="en-US" sz="2000"/>
              <a:t>the path from the root to the character, where 0 means “go to the left child” and 1 means “go to the right child”</a:t>
            </a:r>
          </a:p>
          <a:p>
            <a:pPr eaLnBrk="1" hangingPunct="1"/>
            <a:r>
              <a:rPr lang="en-US" sz="2400"/>
              <a:t>Length of the codeword </a:t>
            </a:r>
          </a:p>
          <a:p>
            <a:pPr lvl="1" eaLnBrk="1" hangingPunct="1"/>
            <a:r>
              <a:rPr lang="en-US" sz="2000"/>
              <a:t>Length of the path from root to the character leaf (depth of node)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725" y="3573463"/>
            <a:ext cx="4413250" cy="2506662"/>
            <a:chOff x="54" y="2271"/>
            <a:chExt cx="2780" cy="1579"/>
          </a:xfrm>
        </p:grpSpPr>
        <p:sp>
          <p:nvSpPr>
            <p:cNvPr id="102439" name="Oval 5"/>
            <p:cNvSpPr>
              <a:spLocks noChangeArrowheads="1"/>
            </p:cNvSpPr>
            <p:nvPr/>
          </p:nvSpPr>
          <p:spPr bwMode="auto">
            <a:xfrm>
              <a:off x="1597" y="227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02440" name="Oval 6"/>
            <p:cNvSpPr>
              <a:spLocks noChangeArrowheads="1"/>
            </p:cNvSpPr>
            <p:nvPr/>
          </p:nvSpPr>
          <p:spPr bwMode="auto">
            <a:xfrm>
              <a:off x="748" y="265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86</a:t>
              </a:r>
            </a:p>
          </p:txBody>
        </p:sp>
        <p:sp>
          <p:nvSpPr>
            <p:cNvPr id="102441" name="Oval 7"/>
            <p:cNvSpPr>
              <a:spLocks noChangeArrowheads="1"/>
            </p:cNvSpPr>
            <p:nvPr/>
          </p:nvSpPr>
          <p:spPr bwMode="auto">
            <a:xfrm>
              <a:off x="2447" y="2674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2442" name="Oval 8"/>
            <p:cNvSpPr>
              <a:spLocks noChangeArrowheads="1"/>
            </p:cNvSpPr>
            <p:nvPr/>
          </p:nvSpPr>
          <p:spPr bwMode="auto">
            <a:xfrm>
              <a:off x="287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102443" name="Oval 9"/>
            <p:cNvSpPr>
              <a:spLocks noChangeArrowheads="1"/>
            </p:cNvSpPr>
            <p:nvPr/>
          </p:nvSpPr>
          <p:spPr bwMode="auto">
            <a:xfrm>
              <a:off x="1209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28</a:t>
              </a:r>
            </a:p>
          </p:txBody>
        </p:sp>
        <p:sp>
          <p:nvSpPr>
            <p:cNvPr id="102444" name="Oval 10"/>
            <p:cNvSpPr>
              <a:spLocks noChangeArrowheads="1"/>
            </p:cNvSpPr>
            <p:nvPr/>
          </p:nvSpPr>
          <p:spPr bwMode="auto">
            <a:xfrm>
              <a:off x="2131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2445" name="Rectangle 11"/>
            <p:cNvSpPr>
              <a:spLocks noChangeArrowheads="1"/>
            </p:cNvSpPr>
            <p:nvPr/>
          </p:nvSpPr>
          <p:spPr bwMode="auto">
            <a:xfrm>
              <a:off x="54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2446" name="Rectangle 12"/>
            <p:cNvSpPr>
              <a:spLocks noChangeArrowheads="1"/>
            </p:cNvSpPr>
            <p:nvPr/>
          </p:nvSpPr>
          <p:spPr bwMode="auto">
            <a:xfrm>
              <a:off x="515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2447" name="Rectangle 13"/>
            <p:cNvSpPr>
              <a:spLocks noChangeArrowheads="1"/>
            </p:cNvSpPr>
            <p:nvPr/>
          </p:nvSpPr>
          <p:spPr bwMode="auto">
            <a:xfrm>
              <a:off x="976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2448" name="Rectangle 14"/>
            <p:cNvSpPr>
              <a:spLocks noChangeArrowheads="1"/>
            </p:cNvSpPr>
            <p:nvPr/>
          </p:nvSpPr>
          <p:spPr bwMode="auto">
            <a:xfrm>
              <a:off x="1437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2449" name="Rectangle 15"/>
            <p:cNvSpPr>
              <a:spLocks noChangeArrowheads="1"/>
            </p:cNvSpPr>
            <p:nvPr/>
          </p:nvSpPr>
          <p:spPr bwMode="auto">
            <a:xfrm>
              <a:off x="1898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2450" name="Rectangle 16"/>
            <p:cNvSpPr>
              <a:spLocks noChangeArrowheads="1"/>
            </p:cNvSpPr>
            <p:nvPr/>
          </p:nvSpPr>
          <p:spPr bwMode="auto">
            <a:xfrm>
              <a:off x="2359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2451" name="Line 17"/>
            <p:cNvSpPr>
              <a:spLocks noChangeShapeType="1"/>
            </p:cNvSpPr>
            <p:nvPr/>
          </p:nvSpPr>
          <p:spPr bwMode="auto">
            <a:xfrm flipV="1">
              <a:off x="1067" y="2505"/>
              <a:ext cx="567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2" name="Line 18"/>
            <p:cNvSpPr>
              <a:spLocks noChangeShapeType="1"/>
            </p:cNvSpPr>
            <p:nvPr/>
          </p:nvSpPr>
          <p:spPr bwMode="auto">
            <a:xfrm>
              <a:off x="1931" y="2505"/>
              <a:ext cx="567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3" name="Line 19"/>
            <p:cNvSpPr>
              <a:spLocks noChangeShapeType="1"/>
            </p:cNvSpPr>
            <p:nvPr/>
          </p:nvSpPr>
          <p:spPr bwMode="auto">
            <a:xfrm flipH="1">
              <a:off x="567" y="2924"/>
              <a:ext cx="26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4" name="Line 20"/>
            <p:cNvSpPr>
              <a:spLocks noChangeShapeType="1"/>
            </p:cNvSpPr>
            <p:nvPr/>
          </p:nvSpPr>
          <p:spPr bwMode="auto">
            <a:xfrm>
              <a:off x="1053" y="2915"/>
              <a:ext cx="257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5" name="Line 21"/>
            <p:cNvSpPr>
              <a:spLocks noChangeShapeType="1"/>
            </p:cNvSpPr>
            <p:nvPr/>
          </p:nvSpPr>
          <p:spPr bwMode="auto">
            <a:xfrm flipH="1">
              <a:off x="2354" y="2942"/>
              <a:ext cx="198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6" name="Line 22"/>
            <p:cNvSpPr>
              <a:spLocks noChangeShapeType="1"/>
            </p:cNvSpPr>
            <p:nvPr/>
          </p:nvSpPr>
          <p:spPr bwMode="auto">
            <a:xfrm flipH="1">
              <a:off x="248" y="3450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7" name="Line 23"/>
            <p:cNvSpPr>
              <a:spLocks noChangeShapeType="1"/>
            </p:cNvSpPr>
            <p:nvPr/>
          </p:nvSpPr>
          <p:spPr bwMode="auto">
            <a:xfrm>
              <a:off x="585" y="3432"/>
              <a:ext cx="11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8" name="Line 24"/>
            <p:cNvSpPr>
              <a:spLocks noChangeShapeType="1"/>
            </p:cNvSpPr>
            <p:nvPr/>
          </p:nvSpPr>
          <p:spPr bwMode="auto">
            <a:xfrm flipH="1">
              <a:off x="1161" y="3437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59" name="Line 25"/>
            <p:cNvSpPr>
              <a:spLocks noChangeShapeType="1"/>
            </p:cNvSpPr>
            <p:nvPr/>
          </p:nvSpPr>
          <p:spPr bwMode="auto">
            <a:xfrm>
              <a:off x="1503" y="3437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0" name="Line 26"/>
            <p:cNvSpPr>
              <a:spLocks noChangeShapeType="1"/>
            </p:cNvSpPr>
            <p:nvPr/>
          </p:nvSpPr>
          <p:spPr bwMode="auto">
            <a:xfrm flipH="1">
              <a:off x="2106" y="3441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1" name="Line 27"/>
            <p:cNvSpPr>
              <a:spLocks noChangeShapeType="1"/>
            </p:cNvSpPr>
            <p:nvPr/>
          </p:nvSpPr>
          <p:spPr bwMode="auto">
            <a:xfrm>
              <a:off x="2403" y="3441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2" name="Text Box 28"/>
            <p:cNvSpPr txBox="1">
              <a:spLocks noChangeArrowheads="1"/>
            </p:cNvSpPr>
            <p:nvPr/>
          </p:nvSpPr>
          <p:spPr bwMode="auto">
            <a:xfrm>
              <a:off x="1247" y="23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63" name="Text Box 29"/>
            <p:cNvSpPr txBox="1">
              <a:spLocks noChangeArrowheads="1"/>
            </p:cNvSpPr>
            <p:nvPr/>
          </p:nvSpPr>
          <p:spPr bwMode="auto">
            <a:xfrm>
              <a:off x="538" y="28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64" name="Text Box 30"/>
            <p:cNvSpPr txBox="1">
              <a:spLocks noChangeArrowheads="1"/>
            </p:cNvSpPr>
            <p:nvPr/>
          </p:nvSpPr>
          <p:spPr bwMode="auto">
            <a:xfrm>
              <a:off x="1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65" name="Text Box 31"/>
            <p:cNvSpPr txBox="1">
              <a:spLocks noChangeArrowheads="1"/>
            </p:cNvSpPr>
            <p:nvPr/>
          </p:nvSpPr>
          <p:spPr bwMode="auto">
            <a:xfrm>
              <a:off x="1150" y="28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6" name="Text Box 32"/>
            <p:cNvSpPr txBox="1">
              <a:spLocks noChangeArrowheads="1"/>
            </p:cNvSpPr>
            <p:nvPr/>
          </p:nvSpPr>
          <p:spPr bwMode="auto">
            <a:xfrm>
              <a:off x="6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7" name="Text Box 33"/>
            <p:cNvSpPr txBox="1">
              <a:spLocks noChangeArrowheads="1"/>
            </p:cNvSpPr>
            <p:nvPr/>
          </p:nvSpPr>
          <p:spPr bwMode="auto">
            <a:xfrm>
              <a:off x="1547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8" name="Text Box 34"/>
            <p:cNvSpPr txBox="1">
              <a:spLocks noChangeArrowheads="1"/>
            </p:cNvSpPr>
            <p:nvPr/>
          </p:nvSpPr>
          <p:spPr bwMode="auto">
            <a:xfrm>
              <a:off x="2155" y="23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69" name="Text Box 35"/>
            <p:cNvSpPr txBox="1">
              <a:spLocks noChangeArrowheads="1"/>
            </p:cNvSpPr>
            <p:nvPr/>
          </p:nvSpPr>
          <p:spPr bwMode="auto">
            <a:xfrm>
              <a:off x="2470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70" name="Text Box 36"/>
            <p:cNvSpPr txBox="1">
              <a:spLocks noChangeArrowheads="1"/>
            </p:cNvSpPr>
            <p:nvPr/>
          </p:nvSpPr>
          <p:spPr bwMode="auto">
            <a:xfrm>
              <a:off x="2265" y="28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71" name="Text Box 37"/>
            <p:cNvSpPr txBox="1">
              <a:spLocks noChangeArrowheads="1"/>
            </p:cNvSpPr>
            <p:nvPr/>
          </p:nvSpPr>
          <p:spPr bwMode="auto">
            <a:xfrm>
              <a:off x="1069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72" name="Text Box 38"/>
            <p:cNvSpPr txBox="1">
              <a:spLocks noChangeArrowheads="1"/>
            </p:cNvSpPr>
            <p:nvPr/>
          </p:nvSpPr>
          <p:spPr bwMode="auto">
            <a:xfrm>
              <a:off x="1973" y="33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14925" y="3573463"/>
            <a:ext cx="3090863" cy="3048000"/>
            <a:chOff x="3222" y="2251"/>
            <a:chExt cx="1947" cy="1920"/>
          </a:xfrm>
        </p:grpSpPr>
        <p:sp>
          <p:nvSpPr>
            <p:cNvPr id="102408" name="Oval 40"/>
            <p:cNvSpPr>
              <a:spLocks noChangeArrowheads="1"/>
            </p:cNvSpPr>
            <p:nvPr/>
          </p:nvSpPr>
          <p:spPr bwMode="auto">
            <a:xfrm>
              <a:off x="3639" y="225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02409" name="Rectangle 41"/>
            <p:cNvSpPr>
              <a:spLocks noChangeArrowheads="1"/>
            </p:cNvSpPr>
            <p:nvPr/>
          </p:nvSpPr>
          <p:spPr bwMode="auto">
            <a:xfrm>
              <a:off x="3358" y="268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2410" name="Line 42"/>
            <p:cNvSpPr>
              <a:spLocks noChangeShapeType="1"/>
            </p:cNvSpPr>
            <p:nvPr/>
          </p:nvSpPr>
          <p:spPr bwMode="auto">
            <a:xfrm flipH="1">
              <a:off x="3552" y="2493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1" name="Text Box 43"/>
            <p:cNvSpPr txBox="1">
              <a:spLocks noChangeArrowheads="1"/>
            </p:cNvSpPr>
            <p:nvPr/>
          </p:nvSpPr>
          <p:spPr bwMode="auto">
            <a:xfrm>
              <a:off x="3451" y="24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12" name="Oval 44"/>
            <p:cNvSpPr>
              <a:spLocks noChangeArrowheads="1"/>
            </p:cNvSpPr>
            <p:nvPr/>
          </p:nvSpPr>
          <p:spPr bwMode="auto">
            <a:xfrm>
              <a:off x="3956" y="264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102413" name="Line 45"/>
            <p:cNvSpPr>
              <a:spLocks noChangeShapeType="1"/>
            </p:cNvSpPr>
            <p:nvPr/>
          </p:nvSpPr>
          <p:spPr bwMode="auto">
            <a:xfrm>
              <a:off x="3978" y="2493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4" name="Text Box 46"/>
            <p:cNvSpPr txBox="1">
              <a:spLocks noChangeArrowheads="1"/>
            </p:cNvSpPr>
            <p:nvPr/>
          </p:nvSpPr>
          <p:spPr bwMode="auto">
            <a:xfrm>
              <a:off x="4002" y="24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15" name="Oval 47"/>
            <p:cNvSpPr>
              <a:spLocks noChangeArrowheads="1"/>
            </p:cNvSpPr>
            <p:nvPr/>
          </p:nvSpPr>
          <p:spPr bwMode="auto">
            <a:xfrm>
              <a:off x="3471" y="3027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02416" name="Oval 48"/>
            <p:cNvSpPr>
              <a:spLocks noChangeArrowheads="1"/>
            </p:cNvSpPr>
            <p:nvPr/>
          </p:nvSpPr>
          <p:spPr bwMode="auto">
            <a:xfrm>
              <a:off x="4442" y="302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02417" name="Text Box 49"/>
            <p:cNvSpPr txBox="1">
              <a:spLocks noChangeArrowheads="1"/>
            </p:cNvSpPr>
            <p:nvPr/>
          </p:nvSpPr>
          <p:spPr bwMode="auto">
            <a:xfrm>
              <a:off x="3805" y="28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18" name="Text Box 50"/>
            <p:cNvSpPr txBox="1">
              <a:spLocks noChangeArrowheads="1"/>
            </p:cNvSpPr>
            <p:nvPr/>
          </p:nvSpPr>
          <p:spPr bwMode="auto">
            <a:xfrm>
              <a:off x="4356" y="281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19" name="Rectangle 51"/>
            <p:cNvSpPr>
              <a:spLocks noChangeArrowheads="1"/>
            </p:cNvSpPr>
            <p:nvPr/>
          </p:nvSpPr>
          <p:spPr bwMode="auto">
            <a:xfrm>
              <a:off x="3222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2420" name="Rectangle 52"/>
            <p:cNvSpPr>
              <a:spLocks noChangeArrowheads="1"/>
            </p:cNvSpPr>
            <p:nvPr/>
          </p:nvSpPr>
          <p:spPr bwMode="auto">
            <a:xfrm>
              <a:off x="3683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2421" name="Line 53"/>
            <p:cNvSpPr>
              <a:spLocks noChangeShapeType="1"/>
            </p:cNvSpPr>
            <p:nvPr/>
          </p:nvSpPr>
          <p:spPr bwMode="auto">
            <a:xfrm flipH="1">
              <a:off x="3407" y="3308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2" name="Line 54"/>
            <p:cNvSpPr>
              <a:spLocks noChangeShapeType="1"/>
            </p:cNvSpPr>
            <p:nvPr/>
          </p:nvSpPr>
          <p:spPr bwMode="auto">
            <a:xfrm>
              <a:off x="3749" y="3308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3" name="Text Box 55"/>
            <p:cNvSpPr txBox="1">
              <a:spLocks noChangeArrowheads="1"/>
            </p:cNvSpPr>
            <p:nvPr/>
          </p:nvSpPr>
          <p:spPr bwMode="auto">
            <a:xfrm>
              <a:off x="3793" y="32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24" name="Text Box 56"/>
            <p:cNvSpPr txBox="1">
              <a:spLocks noChangeArrowheads="1"/>
            </p:cNvSpPr>
            <p:nvPr/>
          </p:nvSpPr>
          <p:spPr bwMode="auto">
            <a:xfrm>
              <a:off x="3315" y="32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25" name="Line 57"/>
            <p:cNvSpPr>
              <a:spLocks noChangeShapeType="1"/>
            </p:cNvSpPr>
            <p:nvPr/>
          </p:nvSpPr>
          <p:spPr bwMode="auto">
            <a:xfrm flipH="1">
              <a:off x="3803" y="2925"/>
              <a:ext cx="261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6" name="Line 58"/>
            <p:cNvSpPr>
              <a:spLocks noChangeShapeType="1"/>
            </p:cNvSpPr>
            <p:nvPr/>
          </p:nvSpPr>
          <p:spPr bwMode="auto">
            <a:xfrm>
              <a:off x="4248" y="2912"/>
              <a:ext cx="261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7" name="Oval 59"/>
            <p:cNvSpPr>
              <a:spLocks noChangeArrowheads="1"/>
            </p:cNvSpPr>
            <p:nvPr/>
          </p:nvSpPr>
          <p:spPr bwMode="auto">
            <a:xfrm>
              <a:off x="4229" y="3490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2428" name="Rectangle 60"/>
            <p:cNvSpPr>
              <a:spLocks noChangeArrowheads="1"/>
            </p:cNvSpPr>
            <p:nvPr/>
          </p:nvSpPr>
          <p:spPr bwMode="auto">
            <a:xfrm>
              <a:off x="3996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2429" name="Rectangle 61"/>
            <p:cNvSpPr>
              <a:spLocks noChangeArrowheads="1"/>
            </p:cNvSpPr>
            <p:nvPr/>
          </p:nvSpPr>
          <p:spPr bwMode="auto">
            <a:xfrm>
              <a:off x="4457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2430" name="Line 62"/>
            <p:cNvSpPr>
              <a:spLocks noChangeShapeType="1"/>
            </p:cNvSpPr>
            <p:nvPr/>
          </p:nvSpPr>
          <p:spPr bwMode="auto">
            <a:xfrm flipH="1">
              <a:off x="4204" y="3762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1" name="Line 63"/>
            <p:cNvSpPr>
              <a:spLocks noChangeShapeType="1"/>
            </p:cNvSpPr>
            <p:nvPr/>
          </p:nvSpPr>
          <p:spPr bwMode="auto">
            <a:xfrm>
              <a:off x="4501" y="3762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2" name="Text Box 64"/>
            <p:cNvSpPr txBox="1">
              <a:spLocks noChangeArrowheads="1"/>
            </p:cNvSpPr>
            <p:nvPr/>
          </p:nvSpPr>
          <p:spPr bwMode="auto">
            <a:xfrm>
              <a:off x="4568" y="37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33" name="Text Box 65"/>
            <p:cNvSpPr txBox="1">
              <a:spLocks noChangeArrowheads="1"/>
            </p:cNvSpPr>
            <p:nvPr/>
          </p:nvSpPr>
          <p:spPr bwMode="auto">
            <a:xfrm>
              <a:off x="4071" y="37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02434" name="Rectangle 66"/>
            <p:cNvSpPr>
              <a:spLocks noChangeArrowheads="1"/>
            </p:cNvSpPr>
            <p:nvPr/>
          </p:nvSpPr>
          <p:spPr bwMode="auto">
            <a:xfrm>
              <a:off x="4777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  <p:sp>
          <p:nvSpPr>
            <p:cNvPr id="102435" name="Text Box 67"/>
            <p:cNvSpPr txBox="1">
              <a:spLocks noChangeArrowheads="1"/>
            </p:cNvSpPr>
            <p:nvPr/>
          </p:nvSpPr>
          <p:spPr bwMode="auto">
            <a:xfrm>
              <a:off x="4777" y="32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436" name="Line 68"/>
            <p:cNvSpPr>
              <a:spLocks noChangeShapeType="1"/>
            </p:cNvSpPr>
            <p:nvPr/>
          </p:nvSpPr>
          <p:spPr bwMode="auto">
            <a:xfrm flipH="1">
              <a:off x="4424" y="3294"/>
              <a:ext cx="121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7" name="Line 69"/>
            <p:cNvSpPr>
              <a:spLocks noChangeShapeType="1"/>
            </p:cNvSpPr>
            <p:nvPr/>
          </p:nvSpPr>
          <p:spPr bwMode="auto">
            <a:xfrm>
              <a:off x="4739" y="3290"/>
              <a:ext cx="11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38" name="Text Box 70"/>
            <p:cNvSpPr txBox="1">
              <a:spLocks noChangeArrowheads="1"/>
            </p:cNvSpPr>
            <p:nvPr/>
          </p:nvSpPr>
          <p:spPr bwMode="auto">
            <a:xfrm>
              <a:off x="4313" y="327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C3A0-AE03-CA41-9F59-AE9EE6EF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 Codes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9767" cy="5348287"/>
          </a:xfrm>
        </p:spPr>
        <p:txBody>
          <a:bodyPr/>
          <a:lstStyle/>
          <a:p>
            <a:pPr eaLnBrk="1" hangingPunct="1"/>
            <a:r>
              <a:rPr lang="en-US" dirty="0"/>
              <a:t>An optimal code is always represented by a </a:t>
            </a:r>
            <a:r>
              <a:rPr lang="en-US" b="1" dirty="0"/>
              <a:t>full binary tree</a:t>
            </a:r>
          </a:p>
          <a:p>
            <a:pPr lvl="1" eaLnBrk="1" hangingPunct="1"/>
            <a:r>
              <a:rPr lang="en-US" dirty="0"/>
              <a:t>Every non-leaf has two children</a:t>
            </a:r>
          </a:p>
          <a:p>
            <a:pPr lvl="1" eaLnBrk="1" hangingPunct="1"/>
            <a:r>
              <a:rPr lang="en-US" dirty="0"/>
              <a:t>Fixed-length code is not optimal, variable-length is</a:t>
            </a:r>
          </a:p>
          <a:p>
            <a:pPr eaLnBrk="1" hangingPunct="1"/>
            <a:r>
              <a:rPr lang="en-US" dirty="0"/>
              <a:t>How many bits are required to encode a file?</a:t>
            </a:r>
          </a:p>
          <a:p>
            <a:pPr lvl="1" eaLnBrk="1" hangingPunct="1"/>
            <a:r>
              <a:rPr lang="en-US" dirty="0"/>
              <a:t>Let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 be the alphabet of characters</a:t>
            </a:r>
          </a:p>
          <a:p>
            <a:pPr lvl="1" eaLnBrk="1" hangingPunct="1"/>
            <a:r>
              <a:rPr lang="en-US" dirty="0"/>
              <a:t>Let </a:t>
            </a:r>
            <a:r>
              <a:rPr lang="en-US" dirty="0">
                <a:latin typeface="Comic Sans MS" pitchFamily="-106" charset="0"/>
              </a:rPr>
              <a:t>f(c)</a:t>
            </a:r>
            <a:r>
              <a:rPr lang="en-US" dirty="0"/>
              <a:t> be the frequency of character </a:t>
            </a:r>
            <a:r>
              <a:rPr lang="en-US" dirty="0">
                <a:latin typeface="Comic Sans MS" pitchFamily="-106" charset="0"/>
              </a:rPr>
              <a:t>c</a:t>
            </a:r>
          </a:p>
          <a:p>
            <a:pPr lvl="1" eaLnBrk="1" hangingPunct="1"/>
            <a:r>
              <a:rPr lang="en-US" dirty="0"/>
              <a:t>Let </a:t>
            </a:r>
            <a:r>
              <a:rPr lang="en-US" dirty="0" err="1">
                <a:latin typeface="Comic Sans MS" pitchFamily="-106" charset="0"/>
              </a:rPr>
              <a:t>d</a:t>
            </a:r>
            <a:r>
              <a:rPr lang="en-US" baseline="-25000" dirty="0" err="1">
                <a:latin typeface="Comic Sans MS" pitchFamily="-106" charset="0"/>
              </a:rPr>
              <a:t>T</a:t>
            </a:r>
            <a:r>
              <a:rPr lang="en-US" dirty="0">
                <a:latin typeface="Comic Sans MS" pitchFamily="-106" charset="0"/>
              </a:rPr>
              <a:t>(c)</a:t>
            </a:r>
            <a:r>
              <a:rPr lang="en-US" dirty="0"/>
              <a:t> be the depth of </a:t>
            </a:r>
            <a:r>
              <a:rPr lang="en-US" dirty="0">
                <a:latin typeface="Comic Sans MS" pitchFamily="-106" charset="0"/>
              </a:rPr>
              <a:t>c</a:t>
            </a:r>
            <a:r>
              <a:rPr lang="en-US" dirty="0"/>
              <a:t>’s leaf in the tree </a:t>
            </a:r>
            <a:r>
              <a:rPr lang="en-US" dirty="0">
                <a:latin typeface="Comic Sans MS" pitchFamily="-106" charset="0"/>
              </a:rPr>
              <a:t>T</a:t>
            </a:r>
            <a:r>
              <a:rPr lang="en-US" dirty="0"/>
              <a:t> corresponding to a prefix code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5446713" y="5365750"/>
            <a:ext cx="22531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the cost of tree 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3F429-02F6-6A48-8163-B5F3D5C0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FEF6D-F7B2-1F42-0B23-3FA9F63CA291}"/>
                  </a:ext>
                </a:extLst>
              </p:cNvPr>
              <p:cNvSpPr txBox="1"/>
              <p:nvPr/>
            </p:nvSpPr>
            <p:spPr>
              <a:xfrm>
                <a:off x="2409942" y="4992881"/>
                <a:ext cx="2939459" cy="1071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8FEF6D-F7B2-1F42-0B23-3FA9F63C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42" y="4992881"/>
                <a:ext cx="2939459" cy="1071384"/>
              </a:xfrm>
              <a:prstGeom prst="rect">
                <a:avLst/>
              </a:prstGeom>
              <a:blipFill>
                <a:blip r:embed="rId3"/>
                <a:stretch>
                  <a:fillRect l="-2146" t="-109412" r="-3004" b="-17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Constructing a Huffman Code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593137" cy="5405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Let’s build a greedy algorithm that constructs an optimal prefix code (called a </a:t>
            </a:r>
            <a:r>
              <a:rPr lang="en-US" sz="2400" b="1"/>
              <a:t>Huffman code</a:t>
            </a:r>
            <a:r>
              <a:rPr lang="en-US" sz="24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>
                <a:latin typeface="Comic Sans MS" pitchFamily="-106" charset="0"/>
              </a:rPr>
              <a:t>C</a:t>
            </a:r>
            <a:r>
              <a:rPr lang="en-US" sz="2000"/>
              <a:t> is a set of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Each character has a frequency </a:t>
            </a:r>
            <a:r>
              <a:rPr lang="en-US" sz="2000">
                <a:latin typeface="Comic Sans MS" pitchFamily="-106" charset="0"/>
              </a:rPr>
              <a:t>f(c)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tree </a:t>
            </a:r>
            <a:r>
              <a:rPr lang="en-US" sz="2000">
                <a:latin typeface="Comic Sans MS" pitchFamily="-106" charset="0"/>
              </a:rPr>
              <a:t>T</a:t>
            </a:r>
            <a:r>
              <a:rPr lang="en-US" sz="2000"/>
              <a:t> is built in a bottom up manner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Start with a set of </a:t>
            </a:r>
            <a:r>
              <a:rPr lang="en-US" sz="2000">
                <a:latin typeface="Comic Sans MS" pitchFamily="-106" charset="0"/>
              </a:rPr>
              <a:t>|C|</a:t>
            </a:r>
            <a:r>
              <a:rPr lang="en-US" sz="2000"/>
              <a:t> =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Use a min-priority queue </a:t>
            </a:r>
            <a:r>
              <a:rPr lang="en-US" sz="2000">
                <a:latin typeface="Comic Sans MS" pitchFamily="-106" charset="0"/>
              </a:rPr>
              <a:t>Q</a:t>
            </a:r>
            <a:r>
              <a:rPr lang="en-US" sz="2000"/>
              <a:t>, keyed on </a:t>
            </a:r>
            <a:r>
              <a:rPr lang="en-US" sz="2000">
                <a:latin typeface="Comic Sans MS" pitchFamily="-106" charset="0"/>
              </a:rPr>
              <a:t>f </a:t>
            </a:r>
            <a:r>
              <a:rPr lang="en-US" sz="2000"/>
              <a:t>to identify the two least frequent objects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38663" y="3684588"/>
            <a:ext cx="4025900" cy="334962"/>
            <a:chOff x="2859" y="2591"/>
            <a:chExt cx="2536" cy="211"/>
          </a:xfrm>
        </p:grpSpPr>
        <p:sp>
          <p:nvSpPr>
            <p:cNvPr id="106503" name="Rectangle 5"/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a: 45</a:t>
              </a:r>
            </a:p>
          </p:txBody>
        </p:sp>
        <p:sp>
          <p:nvSpPr>
            <p:cNvPr id="106504" name="Rectangle 6"/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c: 12</a:t>
              </a:r>
            </a:p>
          </p:txBody>
        </p:sp>
        <p:sp>
          <p:nvSpPr>
            <p:cNvPr id="106505" name="Rectangle 7"/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b: 13</a:t>
              </a:r>
            </a:p>
          </p:txBody>
        </p:sp>
        <p:sp>
          <p:nvSpPr>
            <p:cNvPr id="106506" name="Rectangle 8"/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f: 5</a:t>
              </a:r>
            </a:p>
          </p:txBody>
        </p:sp>
        <p:sp>
          <p:nvSpPr>
            <p:cNvPr id="106507" name="Rectangle 9"/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e: 9</a:t>
              </a:r>
            </a:p>
          </p:txBody>
        </p:sp>
        <p:sp>
          <p:nvSpPr>
            <p:cNvPr id="106508" name="Rectangle 10"/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d: 16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91CC9B-B470-E747-A927-693BC7A3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2412-D6BF-49C6-51CF-359F3093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21109" cy="5440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Knapsack capacity: </a:t>
            </a:r>
            <a:r>
              <a:rPr lang="en-US" dirty="0">
                <a:latin typeface="Comic Sans MS" pitchFamily="-106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the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has value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and weight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endParaRPr lang="en-US" baseline="-25000" dirty="0">
              <a:latin typeface="Comic Sans MS" pitchFamily="-106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fractions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so that for all </a:t>
            </a:r>
            <a:r>
              <a:rPr lang="en-US" dirty="0">
                <a:latin typeface="Comic Sans MS" pitchFamily="-106" charset="0"/>
              </a:rPr>
              <a:t>0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≤ x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1,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2, .., 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W</a:t>
            </a:r>
            <a:r>
              <a:rPr lang="en-US" dirty="0">
                <a:sym typeface="Symbol" pitchFamily="-106" charset="2"/>
              </a:rPr>
              <a:t> and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is maximum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5C5DB-886F-D743-A800-3D8397C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846061" cy="5076825"/>
          </a:xfrm>
        </p:spPr>
        <p:txBody>
          <a:bodyPr/>
          <a:lstStyle/>
          <a:p>
            <a:r>
              <a:rPr lang="en-US" dirty="0">
                <a:sym typeface="Symbol" pitchFamily="-106" charset="2"/>
              </a:rPr>
              <a:t>Greedy strategy 1:</a:t>
            </a:r>
          </a:p>
          <a:p>
            <a:pPr lvl="1"/>
            <a:r>
              <a:rPr lang="en-US" dirty="0">
                <a:sym typeface="Symbol" pitchFamily="-106" charset="2"/>
              </a:rPr>
              <a:t>Pick the item with the maximum value</a:t>
            </a:r>
          </a:p>
          <a:p>
            <a:r>
              <a:rPr lang="en-US" dirty="0">
                <a:solidFill>
                  <a:srgbClr val="DD0111"/>
                </a:solidFill>
                <a:latin typeface="Monotype Corsiva" pitchFamily="-106" charset="0"/>
                <a:sym typeface="Symbol" pitchFamily="-106" charset="2"/>
              </a:rPr>
              <a:t>E.g.: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 = 1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= 100,  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2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</a:t>
            </a:r>
          </a:p>
          <a:p>
            <a:pPr lvl="1"/>
            <a:r>
              <a:rPr lang="en-US" dirty="0">
                <a:sym typeface="Symbol" pitchFamily="-106" charset="2"/>
              </a:rPr>
              <a:t>Taking from the item with the maximum value:</a:t>
            </a:r>
          </a:p>
          <a:p>
            <a:pPr lvl="1">
              <a:buFontTx/>
              <a:buNone/>
            </a:pPr>
            <a:r>
              <a:rPr lang="en-US" dirty="0">
                <a:sym typeface="Symbol" pitchFamily="-106" charset="2"/>
              </a:rPr>
              <a:t>			Total value (choose item 1)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W/w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2/100</a:t>
            </a:r>
          </a:p>
          <a:p>
            <a:pPr lvl="1"/>
            <a:r>
              <a:rPr lang="en-US" dirty="0">
                <a:sym typeface="Symbol" pitchFamily="-106" charset="2"/>
              </a:rPr>
              <a:t>Smaller than what the thief can take if choosing the other item</a:t>
            </a:r>
          </a:p>
          <a:p>
            <a:pPr lvl="1">
              <a:buFontTx/>
              <a:buNone/>
            </a:pPr>
            <a:r>
              <a:rPr lang="en-US" dirty="0">
                <a:sym typeface="Symbol" pitchFamily="-106" charset="2"/>
              </a:rPr>
              <a:t>			Total value (choose item 2)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W/w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8D467-B419-A546-8B2E-0B08CCD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006" y="1221995"/>
            <a:ext cx="9094288" cy="5076825"/>
          </a:xfrm>
        </p:spPr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Greedy strategy 2: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Pick the item with the maximum value per pound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endParaRPr lang="en-US" baseline="-25000" dirty="0">
              <a:latin typeface="Comic Sans MS" pitchFamily="-106" charset="0"/>
              <a:sym typeface="Symbol" pitchFamily="-106" charset="2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If the supply of that element is exhausted and the thief can carry more: take as much as possible from the item with the next greatest value per pound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It is good to order items based on their value per pound</a:t>
            </a:r>
          </a:p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	</a:t>
            </a:r>
          </a:p>
        </p:txBody>
      </p:sp>
      <p:graphicFrame>
        <p:nvGraphicFramePr>
          <p:cNvPr id="63386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633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7F8D2-0576-B24D-8EB7-C120404C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6DEC9-FACD-E4F9-4751-16F9203DE028}"/>
                  </a:ext>
                </a:extLst>
              </p:cNvPr>
              <p:cNvSpPr txBox="1"/>
              <p:nvPr/>
            </p:nvSpPr>
            <p:spPr>
              <a:xfrm>
                <a:off x="2993832" y="5304860"/>
                <a:ext cx="3270635" cy="695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6DEC9-FACD-E4F9-4751-16F9203DE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832" y="5304860"/>
                <a:ext cx="3270635" cy="695575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4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116013"/>
            <a:ext cx="9009062" cy="5741987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6" charset="0"/>
                <a:sym typeface="Symbol" pitchFamily="-106" charset="2"/>
              </a:rPr>
              <a:t>Alg.: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/>
              <a:t>Fractional-Knapsack (</a:t>
            </a:r>
            <a:r>
              <a:rPr lang="en-US" sz="2400" dirty="0">
                <a:latin typeface="Comic Sans MS" pitchFamily="-106" charset="0"/>
              </a:rPr>
              <a:t>W, </a:t>
            </a:r>
            <a:r>
              <a:rPr lang="en-US" sz="2400" dirty="0" err="1">
                <a:latin typeface="Comic Sans MS" pitchFamily="-106" charset="0"/>
              </a:rPr>
              <a:t>v[n</a:t>
            </a:r>
            <a:r>
              <a:rPr lang="en-US" sz="2400" dirty="0">
                <a:latin typeface="Comic Sans MS" pitchFamily="-106" charset="0"/>
              </a:rPr>
              <a:t>], </a:t>
            </a:r>
            <a:r>
              <a:rPr lang="en-US" sz="2400" dirty="0" err="1">
                <a:latin typeface="Comic Sans MS" pitchFamily="-106" charset="0"/>
              </a:rPr>
              <a:t>w[n</a:t>
            </a:r>
            <a:r>
              <a:rPr lang="en-US" sz="2400" dirty="0">
                <a:latin typeface="Comic Sans MS" pitchFamily="-106" charset="0"/>
              </a:rPr>
              <a:t>]</a:t>
            </a:r>
            <a:r>
              <a:rPr lang="en-US" sz="2400" dirty="0"/>
              <a:t>)</a:t>
            </a:r>
            <a:endParaRPr lang="en-US" sz="2400" dirty="0"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 err="1">
                <a:sym typeface="Symbol" pitchFamily="-106" charset="2"/>
              </a:rPr>
              <a:t>w</a:t>
            </a:r>
            <a:r>
              <a:rPr lang="en-US" sz="2400" dirty="0">
                <a:sym typeface="Symbol" pitchFamily="-106" charset="2"/>
              </a:rPr>
              <a:t> = W	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While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&gt; 0</a:t>
            </a:r>
            <a:r>
              <a:rPr lang="en-US" sz="2400" dirty="0">
                <a:sym typeface="Symbol" pitchFamily="-106" charset="2"/>
              </a:rPr>
              <a:t> and there are items remaining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pick item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sym typeface="Symbol" pitchFamily="-106" charset="2"/>
              </a:rPr>
              <a:t> with maximum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endParaRPr lang="en-US" sz="2400" baseline="-25000" dirty="0">
              <a:latin typeface="Comic Sans MS" pitchFamily="-106" charset="0"/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← min (1, w/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remove item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sym typeface="Symbol" pitchFamily="-106" charset="2"/>
              </a:rPr>
              <a:t> from list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sym typeface="Symbol" pitchFamily="-106" charset="2"/>
              </a:rPr>
              <a:t>		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 ← w –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endParaRPr lang="en-US" sz="2400" baseline="-25000" dirty="0">
              <a:latin typeface="Comic Sans MS" pitchFamily="-106" charset="0"/>
              <a:sym typeface="Symbol" pitchFamily="-106" charset="2"/>
            </a:endParaRPr>
          </a:p>
          <a:p>
            <a:pPr marL="533400" indent="-533400">
              <a:lnSpc>
                <a:spcPct val="120000"/>
              </a:lnSpc>
            </a:pP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400" dirty="0">
                <a:sym typeface="Symbol" pitchFamily="-106" charset="2"/>
              </a:rPr>
              <a:t> – the amount of space remaining in the knapsack</a:t>
            </a:r>
          </a:p>
          <a:p>
            <a:pPr marL="533400" indent="-533400">
              <a:lnSpc>
                <a:spcPct val="120000"/>
              </a:lnSpc>
            </a:pPr>
            <a:r>
              <a:rPr lang="en-US" sz="2400" dirty="0">
                <a:sym typeface="Symbol" pitchFamily="-106" charset="2"/>
              </a:rPr>
              <a:t>Running time: </a:t>
            </a:r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2400" dirty="0">
                <a:sym typeface="Symbol" pitchFamily="-106" charset="2"/>
              </a:rPr>
              <a:t> if items already ordered; else </a:t>
            </a:r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nlgn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sz="2400" dirty="0">
                <a:sym typeface="Symbol" pitchFamily="-106" charset="2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0F74-3960-7F44-B8A4-EC5110D2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5906" name="AutoShape 2"/>
          <p:cNvSpPr>
            <a:spLocks noChangeArrowheads="1"/>
          </p:cNvSpPr>
          <p:nvPr/>
        </p:nvSpPr>
        <p:spPr bwMode="auto">
          <a:xfrm>
            <a:off x="6396038" y="1955800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- Example</a:t>
            </a:r>
          </a:p>
        </p:txBody>
      </p:sp>
      <p:sp>
        <p:nvSpPr>
          <p:cNvPr id="635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076325"/>
          </a:xfrm>
        </p:spPr>
        <p:txBody>
          <a:bodyPr/>
          <a:lstStyle/>
          <a:p>
            <a:r>
              <a:rPr lang="en-US">
                <a:solidFill>
                  <a:srgbClr val="DD0111"/>
                </a:solidFill>
                <a:latin typeface="Monotype Corsiva" pitchFamily="-106" charset="0"/>
              </a:rPr>
              <a:t>E.g.:</a:t>
            </a:r>
            <a:r>
              <a:rPr lang="en-US"/>
              <a:t> </a:t>
            </a:r>
          </a:p>
        </p:txBody>
      </p:sp>
      <p:sp>
        <p:nvSpPr>
          <p:cNvPr id="635909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accent2"/>
              </a:solidFill>
            </a:endParaRPr>
          </a:p>
        </p:txBody>
      </p:sp>
      <p:sp>
        <p:nvSpPr>
          <p:cNvPr id="635910" name="AutoShape 6"/>
          <p:cNvSpPr>
            <a:spLocks noChangeArrowheads="1"/>
          </p:cNvSpPr>
          <p:nvPr/>
        </p:nvSpPr>
        <p:spPr bwMode="auto">
          <a:xfrm>
            <a:off x="1871663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35911" name="AutoShape 7"/>
          <p:cNvSpPr>
            <a:spLocks noChangeArrowheads="1"/>
          </p:cNvSpPr>
          <p:nvPr/>
        </p:nvSpPr>
        <p:spPr bwMode="auto">
          <a:xfrm>
            <a:off x="2724150" y="3324225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35912" name="AutoShape 8"/>
          <p:cNvSpPr>
            <a:spLocks noChangeArrowheads="1"/>
          </p:cNvSpPr>
          <p:nvPr/>
        </p:nvSpPr>
        <p:spPr bwMode="auto">
          <a:xfrm>
            <a:off x="3759200" y="2867025"/>
            <a:ext cx="277813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635913" name="AutoShape 9"/>
          <p:cNvSpPr>
            <a:spLocks noChangeArrowheads="1"/>
          </p:cNvSpPr>
          <p:nvPr/>
        </p:nvSpPr>
        <p:spPr bwMode="auto">
          <a:xfrm>
            <a:off x="4730750" y="1952625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1624013" y="34353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1</a:t>
            </a:r>
          </a:p>
        </p:txBody>
      </p:sp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2446338" y="29527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635916" name="Text Box 12"/>
          <p:cNvSpPr txBox="1">
            <a:spLocks noChangeArrowheads="1"/>
          </p:cNvSpPr>
          <p:nvPr/>
        </p:nvSpPr>
        <p:spPr bwMode="auto">
          <a:xfrm>
            <a:off x="3540125" y="249396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Item 3</a:t>
            </a:r>
          </a:p>
        </p:txBody>
      </p:sp>
      <p:sp>
        <p:nvSpPr>
          <p:cNvPr id="635917" name="Text Box 13"/>
          <p:cNvSpPr txBox="1">
            <a:spLocks noChangeArrowheads="1"/>
          </p:cNvSpPr>
          <p:nvPr/>
        </p:nvSpPr>
        <p:spPr bwMode="auto">
          <a:xfrm>
            <a:off x="1714500" y="4303713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35918" name="Text Box 14"/>
          <p:cNvSpPr txBox="1">
            <a:spLocks noChangeArrowheads="1"/>
          </p:cNvSpPr>
          <p:nvPr/>
        </p:nvSpPr>
        <p:spPr bwMode="auto">
          <a:xfrm>
            <a:off x="2497138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635919" name="Text Box 15"/>
          <p:cNvSpPr txBox="1">
            <a:spLocks noChangeArrowheads="1"/>
          </p:cNvSpPr>
          <p:nvPr/>
        </p:nvSpPr>
        <p:spPr bwMode="auto">
          <a:xfrm>
            <a:off x="3540125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$120</a:t>
            </a:r>
          </a:p>
        </p:txBody>
      </p:sp>
      <p:sp>
        <p:nvSpPr>
          <p:cNvPr id="635920" name="AutoShape 16"/>
          <p:cNvSpPr>
            <a:spLocks noChangeArrowheads="1"/>
          </p:cNvSpPr>
          <p:nvPr/>
        </p:nvSpPr>
        <p:spPr bwMode="auto">
          <a:xfrm>
            <a:off x="6396038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635921" name="AutoShape 17"/>
          <p:cNvSpPr>
            <a:spLocks noChangeArrowheads="1"/>
          </p:cNvSpPr>
          <p:nvPr/>
        </p:nvSpPr>
        <p:spPr bwMode="auto">
          <a:xfrm>
            <a:off x="6394450" y="2870200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635922" name="Text Box 18"/>
          <p:cNvSpPr txBox="1">
            <a:spLocks noChangeArrowheads="1"/>
          </p:cNvSpPr>
          <p:nvPr/>
        </p:nvSpPr>
        <p:spPr bwMode="auto">
          <a:xfrm>
            <a:off x="6781800" y="38608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635923" name="Text Box 19"/>
          <p:cNvSpPr txBox="1">
            <a:spLocks noChangeArrowheads="1"/>
          </p:cNvSpPr>
          <p:nvPr/>
        </p:nvSpPr>
        <p:spPr bwMode="auto">
          <a:xfrm>
            <a:off x="6753225" y="3168650"/>
            <a:ext cx="6350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635924" name="Line 20"/>
          <p:cNvSpPr>
            <a:spLocks noChangeShapeType="1"/>
          </p:cNvSpPr>
          <p:nvPr/>
        </p:nvSpPr>
        <p:spPr bwMode="auto">
          <a:xfrm>
            <a:off x="6251575" y="4335463"/>
            <a:ext cx="124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925" name="Text Box 21"/>
          <p:cNvSpPr txBox="1">
            <a:spLocks noChangeArrowheads="1"/>
          </p:cNvSpPr>
          <p:nvPr/>
        </p:nvSpPr>
        <p:spPr bwMode="auto">
          <a:xfrm>
            <a:off x="6681788" y="436403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$240</a:t>
            </a:r>
          </a:p>
        </p:txBody>
      </p:sp>
      <p:sp>
        <p:nvSpPr>
          <p:cNvPr id="635926" name="Text Box 22"/>
          <p:cNvSpPr txBox="1">
            <a:spLocks noChangeArrowheads="1"/>
          </p:cNvSpPr>
          <p:nvPr/>
        </p:nvSpPr>
        <p:spPr bwMode="auto">
          <a:xfrm>
            <a:off x="1468438" y="47847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$6/pound</a:t>
            </a:r>
          </a:p>
        </p:txBody>
      </p:sp>
      <p:sp>
        <p:nvSpPr>
          <p:cNvPr id="635927" name="Text Box 23"/>
          <p:cNvSpPr txBox="1">
            <a:spLocks noChangeArrowheads="1"/>
          </p:cNvSpPr>
          <p:nvPr/>
        </p:nvSpPr>
        <p:spPr bwMode="auto">
          <a:xfrm>
            <a:off x="2427288" y="47847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$5/pound</a:t>
            </a:r>
          </a:p>
        </p:txBody>
      </p:sp>
      <p:sp>
        <p:nvSpPr>
          <p:cNvPr id="635928" name="Text Box 24"/>
          <p:cNvSpPr txBox="1">
            <a:spLocks noChangeArrowheads="1"/>
          </p:cNvSpPr>
          <p:nvPr/>
        </p:nvSpPr>
        <p:spPr bwMode="auto">
          <a:xfrm>
            <a:off x="3392488" y="47847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$4/pound</a:t>
            </a:r>
          </a:p>
        </p:txBody>
      </p:sp>
      <p:sp>
        <p:nvSpPr>
          <p:cNvPr id="635929" name="AutoShape 25"/>
          <p:cNvSpPr>
            <a:spLocks noChangeArrowheads="1"/>
          </p:cNvSpPr>
          <p:nvPr/>
        </p:nvSpPr>
        <p:spPr bwMode="auto">
          <a:xfrm>
            <a:off x="6391275" y="1947863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20</a:t>
            </a:r>
          </a:p>
          <a:p>
            <a:pPr algn="ctr"/>
            <a:r>
              <a:rPr lang="en-US" sz="1600"/>
              <a:t>---</a:t>
            </a:r>
          </a:p>
          <a:p>
            <a:pPr algn="ctr"/>
            <a:r>
              <a:rPr lang="en-US" sz="1600"/>
              <a:t>30</a:t>
            </a:r>
          </a:p>
        </p:txBody>
      </p:sp>
      <p:sp>
        <p:nvSpPr>
          <p:cNvPr id="635930" name="Text Box 26"/>
          <p:cNvSpPr txBox="1">
            <a:spLocks noChangeArrowheads="1"/>
          </p:cNvSpPr>
          <p:nvPr/>
        </p:nvSpPr>
        <p:spPr bwMode="auto">
          <a:xfrm>
            <a:off x="6753225" y="2112963"/>
            <a:ext cx="5222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$80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E9D8B-5802-1844-AD7C-A4F2B634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 animBg="1"/>
      <p:bldP spid="635920" grpId="0" animBg="1"/>
      <p:bldP spid="635921" grpId="0" animBg="1"/>
      <p:bldP spid="635922" grpId="0"/>
      <p:bldP spid="635923" grpId="0"/>
      <p:bldP spid="635924" grpId="0" animBg="1"/>
      <p:bldP spid="635925" grpId="0"/>
      <p:bldP spid="635926" grpId="0"/>
      <p:bldP spid="635927" grpId="0"/>
      <p:bldP spid="635928" grpId="0"/>
      <p:bldP spid="635929" grpId="0" animBg="1"/>
      <p:bldP spid="6359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90625"/>
            <a:ext cx="8145462" cy="4197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Items:  			</a:t>
            </a:r>
            <a:r>
              <a:rPr lang="en-US" sz="2400" dirty="0">
                <a:latin typeface="Comic Sans MS" pitchFamily="-106" charset="0"/>
              </a:rPr>
              <a:t>1  	2  	3    …   </a:t>
            </a:r>
            <a:r>
              <a:rPr lang="en-US" sz="2400" dirty="0" err="1">
                <a:latin typeface="Comic Sans MS" pitchFamily="-106" charset="0"/>
              </a:rPr>
              <a:t>j</a:t>
            </a:r>
            <a:r>
              <a:rPr lang="en-US" sz="2400" dirty="0">
                <a:latin typeface="Comic Sans MS" pitchFamily="-106" charset="0"/>
              </a:rPr>
              <a:t>  …	 </a:t>
            </a:r>
            <a:r>
              <a:rPr lang="en-US" sz="2400" dirty="0" err="1">
                <a:latin typeface="Comic Sans MS" pitchFamily="-106" charset="0"/>
              </a:rPr>
              <a:t>n</a:t>
            </a:r>
            <a:endParaRPr lang="en-US" sz="2400" dirty="0">
              <a:latin typeface="Comic Sans MS" pitchFamily="-10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Optimal solution: 		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	x</a:t>
            </a:r>
            <a:r>
              <a:rPr lang="en-US" sz="2400" baseline="-25000" dirty="0">
                <a:latin typeface="Comic Sans MS" pitchFamily="-106" charset="0"/>
              </a:rPr>
              <a:t>2</a:t>
            </a:r>
            <a:r>
              <a:rPr lang="en-US" sz="2400" dirty="0">
                <a:latin typeface="Comic Sans MS" pitchFamily="-106" charset="0"/>
              </a:rPr>
              <a:t>	x</a:t>
            </a:r>
            <a:r>
              <a:rPr lang="en-US" sz="2400" baseline="-25000" dirty="0">
                <a:latin typeface="Comic Sans MS" pitchFamily="-106" charset="0"/>
              </a:rPr>
              <a:t>3</a:t>
            </a:r>
            <a:r>
              <a:rPr lang="en-US" sz="2400" dirty="0">
                <a:latin typeface="Comic Sans MS" pitchFamily="-106" charset="0"/>
              </a:rPr>
              <a:t>	 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j</a:t>
            </a:r>
            <a:r>
              <a:rPr lang="en-US" sz="2400" dirty="0">
                <a:latin typeface="Comic Sans MS" pitchFamily="-106" charset="0"/>
              </a:rPr>
              <a:t>	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n</a:t>
            </a:r>
            <a:endParaRPr lang="en-US" sz="2400" dirty="0">
              <a:latin typeface="Comic Sans MS" pitchFamily="-10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Greedy solution:  		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’	x</a:t>
            </a:r>
            <a:r>
              <a:rPr lang="en-US" sz="2400" baseline="-25000" dirty="0">
                <a:latin typeface="Comic Sans MS" pitchFamily="-106" charset="0"/>
              </a:rPr>
              <a:t>2</a:t>
            </a:r>
            <a:r>
              <a:rPr lang="en-US" sz="2400" dirty="0">
                <a:latin typeface="Comic Sans MS" pitchFamily="-106" charset="0"/>
              </a:rPr>
              <a:t>’	x</a:t>
            </a:r>
            <a:r>
              <a:rPr lang="en-US" sz="2400" baseline="-25000" dirty="0">
                <a:latin typeface="Comic Sans MS" pitchFamily="-106" charset="0"/>
              </a:rPr>
              <a:t>3</a:t>
            </a:r>
            <a:r>
              <a:rPr lang="en-US" sz="2400" dirty="0">
                <a:latin typeface="Comic Sans MS" pitchFamily="-106" charset="0"/>
              </a:rPr>
              <a:t>’	 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j</a:t>
            </a:r>
            <a:r>
              <a:rPr lang="en-US" sz="2400" dirty="0">
                <a:latin typeface="Comic Sans MS" pitchFamily="-106" charset="0"/>
              </a:rPr>
              <a:t>’	 </a:t>
            </a:r>
            <a:r>
              <a:rPr lang="en-US" sz="2400" dirty="0" err="1">
                <a:latin typeface="Comic Sans MS" pitchFamily="-106" charset="0"/>
              </a:rPr>
              <a:t>x</a:t>
            </a:r>
            <a:r>
              <a:rPr lang="en-US" sz="2400" baseline="-25000" dirty="0" err="1">
                <a:latin typeface="Comic Sans MS" pitchFamily="-106" charset="0"/>
              </a:rPr>
              <a:t>n</a:t>
            </a:r>
            <a:r>
              <a:rPr lang="en-US" sz="2400" dirty="0">
                <a:latin typeface="Comic Sans MS" pitchFamily="-106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know that: 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’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≥ x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-106" charset="2"/>
              </a:rPr>
              <a:t>greedy choice takes as much as possible from item 1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-106" charset="2"/>
              </a:rPr>
              <a:t>Modify the optimal solution to take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</a:t>
            </a:r>
            <a:r>
              <a:rPr lang="en-US" sz="2400" dirty="0">
                <a:sym typeface="Symbol" pitchFamily="-106" charset="2"/>
              </a:rPr>
              <a:t> of item 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-106" charset="2"/>
              </a:rPr>
              <a:t>We have to decrease the quantity taken from some item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sym typeface="Symbol" pitchFamily="-106" charset="2"/>
              </a:rPr>
              <a:t>: the new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>
                <a:sym typeface="Symbol" pitchFamily="-106" charset="2"/>
              </a:rPr>
              <a:t>is decreased by:</a:t>
            </a:r>
            <a:endParaRPr lang="en-US" sz="2000" dirty="0">
              <a:latin typeface="Comic Sans MS" pitchFamily="-106" charset="0"/>
              <a:sym typeface="Symbol" pitchFamily="-106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-106" charset="2"/>
              </a:rPr>
              <a:t>Increase in profit: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Decrease in profit:</a:t>
            </a:r>
            <a:endParaRPr lang="en-US" sz="2400" dirty="0">
              <a:sym typeface="Symbol" pitchFamily="-106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pitchFamily="-106" charset="2"/>
              </a:rPr>
              <a:t>						</a:t>
            </a:r>
          </a:p>
        </p:txBody>
      </p:sp>
      <p:sp>
        <p:nvSpPr>
          <p:cNvPr id="636935" name="Text Box 7"/>
          <p:cNvSpPr txBox="1">
            <a:spLocks noChangeArrowheads="1"/>
          </p:cNvSpPr>
          <p:nvPr/>
        </p:nvSpPr>
        <p:spPr bwMode="auto">
          <a:xfrm>
            <a:off x="3963987" y="5730875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pitchFamily="-106" charset="2"/>
              </a:rPr>
              <a:t>⇒</a:t>
            </a:r>
          </a:p>
        </p:txBody>
      </p:sp>
      <p:sp>
        <p:nvSpPr>
          <p:cNvPr id="636936" name="Text Box 8"/>
          <p:cNvSpPr txBox="1">
            <a:spLocks noChangeArrowheads="1"/>
          </p:cNvSpPr>
          <p:nvPr/>
        </p:nvSpPr>
        <p:spPr bwMode="auto">
          <a:xfrm>
            <a:off x="6180138" y="5599113"/>
            <a:ext cx="27638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True, since </a:t>
            </a:r>
            <a:r>
              <a:rPr lang="en-US" dirty="0">
                <a:latin typeface="Comic Sans MS" panose="030F0902030302020204" pitchFamily="66" charset="0"/>
              </a:rPr>
              <a:t>x</a:t>
            </a:r>
            <a:r>
              <a:rPr lang="en-US" baseline="-25000" dirty="0">
                <a:latin typeface="Comic Sans MS" panose="030F0902030302020204" pitchFamily="66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had the </a:t>
            </a:r>
          </a:p>
          <a:p>
            <a:r>
              <a:rPr lang="en-US" dirty="0">
                <a:latin typeface="Century Gothic" panose="020B0502020202020204" pitchFamily="34" charset="0"/>
              </a:rPr>
              <a:t>best value/pound ratio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4438650" y="3813175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>
                <a:latin typeface="Comic Sans MS" pitchFamily="-106" charset="0"/>
              </a:rPr>
              <a:t>’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-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636940" name="Rectangle 12"/>
          <p:cNvSpPr>
            <a:spLocks noChangeArrowheads="1"/>
          </p:cNvSpPr>
          <p:nvPr/>
        </p:nvSpPr>
        <p:spPr bwMode="auto">
          <a:xfrm>
            <a:off x="5838825" y="3813175"/>
            <a:ext cx="54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>
                <a:latin typeface="Comic Sans MS" pitchFamily="-106" charset="0"/>
                <a:sym typeface="Symbol" pitchFamily="-106" charset="2"/>
              </a:rPr>
              <a:t>1</a:t>
            </a:r>
          </a:p>
        </p:txBody>
      </p:sp>
      <p:sp>
        <p:nvSpPr>
          <p:cNvPr id="636941" name="Rectangle 13"/>
          <p:cNvSpPr>
            <a:spLocks noChangeArrowheads="1"/>
          </p:cNvSpPr>
          <p:nvPr/>
        </p:nvSpPr>
        <p:spPr bwMode="auto">
          <a:xfrm>
            <a:off x="6202362" y="3813175"/>
            <a:ext cx="66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114300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75F0D-13AE-944A-BD95-426A7C95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AE07730-9C27-E29A-4D86-5797AF4D5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87" y="4179372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>
                <a:latin typeface="Comic Sans MS" pitchFamily="-106" charset="0"/>
              </a:rPr>
              <a:t>’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-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 v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ECA0CC-52E3-C997-40E0-6032B749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1699"/>
            <a:ext cx="25731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>
                <a:latin typeface="Comic Sans MS" pitchFamily="-106" charset="0"/>
              </a:rPr>
              <a:t>’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-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 w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916DB76-9909-EA29-495D-0C422F14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338" y="5123038"/>
            <a:ext cx="63076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>
                <a:latin typeface="Comic Sans MS" pitchFamily="-106" charset="0"/>
              </a:rPr>
              <a:t>’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-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 v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≥ (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>
                <a:latin typeface="Comic Sans MS" pitchFamily="-106" charset="0"/>
              </a:rPr>
              <a:t>’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-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 w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DC7A0FE-6C90-5AD0-2463-788D32D1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5715219"/>
            <a:ext cx="2365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≥ w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05449-BE14-B589-9EDC-BCA875191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808" y="5715219"/>
            <a:ext cx="2365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/w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≥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/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9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5" grpId="0"/>
      <p:bldP spid="636936" grpId="0"/>
      <p:bldP spid="636939" grpId="0"/>
      <p:bldP spid="636940" grpId="0"/>
      <p:bldP spid="636941" grpId="0"/>
      <p:bldP spid="4" grpId="0"/>
      <p:bldP spid="7" grpId="0"/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20</a:t>
            </a:r>
            <a:endParaRPr 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0-1 Knapsack Problem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300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Thief has a knapsack of capacity </a:t>
            </a:r>
            <a:r>
              <a:rPr lang="en-US" dirty="0">
                <a:latin typeface="Comic Sans MS" pitchFamily="-106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for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value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and weight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endParaRPr lang="en-US" baseline="-25000" dirty="0">
              <a:latin typeface="Comic Sans MS" pitchFamily="-106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coefficients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so that for all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{0, 1},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2, .., 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W</a:t>
            </a:r>
            <a:r>
              <a:rPr lang="en-US" dirty="0">
                <a:sym typeface="Symbol" pitchFamily="-106" charset="2"/>
              </a:rPr>
              <a:t> and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latin typeface="Comic Sans MS" pitchFamily="-106" charset="0"/>
                <a:sym typeface="Symbol" pitchFamily="-106" charset="2"/>
              </a:rPr>
              <a:t>		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is maximum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302D7-3ED3-E34E-8383-5843A17C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14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13977</TotalTime>
  <Words>2445</Words>
  <Application>Microsoft Macintosh PowerPoint</Application>
  <PresentationFormat>On-screen Show (4:3)</PresentationFormat>
  <Paragraphs>610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Century Gothic</vt:lpstr>
      <vt:lpstr>Comic Sans MS</vt:lpstr>
      <vt:lpstr>Monotype Corsiva</vt:lpstr>
      <vt:lpstr>Symbol</vt:lpstr>
      <vt:lpstr>Default Design</vt:lpstr>
      <vt:lpstr>Equation</vt:lpstr>
      <vt:lpstr>Analysis of Algorithms CS 477/677</vt:lpstr>
      <vt:lpstr>The Knapsack Problem</vt:lpstr>
      <vt:lpstr>Fractional Knapsack Problem</vt:lpstr>
      <vt:lpstr>Fractional Knapsack Problem</vt:lpstr>
      <vt:lpstr>Fractional Knapsack Problem</vt:lpstr>
      <vt:lpstr>Fractional Knapsack Problem</vt:lpstr>
      <vt:lpstr>Fractional Knapsack - Example</vt:lpstr>
      <vt:lpstr>Greedy Choice</vt:lpstr>
      <vt:lpstr>The 0-1 Knapsack Problem</vt:lpstr>
      <vt:lpstr>0-1 Knapsack - Greedy Strategy</vt:lpstr>
      <vt:lpstr>0-1 Knapsack - Dynamic Programming</vt:lpstr>
      <vt:lpstr>0-1 Knapsack - Dynamic Programming</vt:lpstr>
      <vt:lpstr>PowerPoint Presentation</vt:lpstr>
      <vt:lpstr>Reconstructing the Optimal Solution</vt:lpstr>
      <vt:lpstr>Optimal Substructure</vt:lpstr>
      <vt:lpstr>Overlapping Subproblems</vt:lpstr>
      <vt:lpstr>Huffman Codes</vt:lpstr>
      <vt:lpstr>Fixed-Length Codes</vt:lpstr>
      <vt:lpstr>Huffman Codes</vt:lpstr>
      <vt:lpstr>Variable-Length Codes</vt:lpstr>
      <vt:lpstr>Prefix Codes</vt:lpstr>
      <vt:lpstr>Encoding with Binary Character Codes</vt:lpstr>
      <vt:lpstr>Decoding with Binary Character Codes</vt:lpstr>
      <vt:lpstr>Prefix Code Representation</vt:lpstr>
      <vt:lpstr>Optimal Codes</vt:lpstr>
      <vt:lpstr>Constructing a Huffman Code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681</cp:revision>
  <cp:lastPrinted>2021-09-02T15:56:38Z</cp:lastPrinted>
  <dcterms:created xsi:type="dcterms:W3CDTF">2011-01-18T17:28:39Z</dcterms:created>
  <dcterms:modified xsi:type="dcterms:W3CDTF">2024-04-16T20:19:25Z</dcterms:modified>
</cp:coreProperties>
</file>