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48"/>
  </p:notesMasterIdLst>
  <p:handoutMasterIdLst>
    <p:handoutMasterId r:id="rId49"/>
  </p:handoutMasterIdLst>
  <p:sldIdLst>
    <p:sldId id="256" r:id="rId2"/>
    <p:sldId id="752" r:id="rId3"/>
    <p:sldId id="753" r:id="rId4"/>
    <p:sldId id="829" r:id="rId5"/>
    <p:sldId id="755" r:id="rId6"/>
    <p:sldId id="756" r:id="rId7"/>
    <p:sldId id="757" r:id="rId8"/>
    <p:sldId id="758" r:id="rId9"/>
    <p:sldId id="830" r:id="rId10"/>
    <p:sldId id="831" r:id="rId11"/>
    <p:sldId id="832" r:id="rId12"/>
    <p:sldId id="833" r:id="rId13"/>
    <p:sldId id="834" r:id="rId14"/>
    <p:sldId id="835" r:id="rId15"/>
    <p:sldId id="836" r:id="rId16"/>
    <p:sldId id="837" r:id="rId17"/>
    <p:sldId id="838" r:id="rId18"/>
    <p:sldId id="839" r:id="rId19"/>
    <p:sldId id="840" r:id="rId20"/>
    <p:sldId id="841" r:id="rId21"/>
    <p:sldId id="842" r:id="rId22"/>
    <p:sldId id="843" r:id="rId23"/>
    <p:sldId id="844" r:id="rId24"/>
    <p:sldId id="811" r:id="rId25"/>
    <p:sldId id="812" r:id="rId26"/>
    <p:sldId id="813" r:id="rId27"/>
    <p:sldId id="814" r:id="rId28"/>
    <p:sldId id="815" r:id="rId29"/>
    <p:sldId id="816" r:id="rId30"/>
    <p:sldId id="817" r:id="rId31"/>
    <p:sldId id="818" r:id="rId32"/>
    <p:sldId id="819" r:id="rId33"/>
    <p:sldId id="290" r:id="rId34"/>
    <p:sldId id="767" r:id="rId35"/>
    <p:sldId id="761" r:id="rId36"/>
    <p:sldId id="762" r:id="rId37"/>
    <p:sldId id="763" r:id="rId38"/>
    <p:sldId id="764" r:id="rId39"/>
    <p:sldId id="765" r:id="rId40"/>
    <p:sldId id="766" r:id="rId41"/>
    <p:sldId id="760" r:id="rId42"/>
    <p:sldId id="774" r:id="rId43"/>
    <p:sldId id="826" r:id="rId44"/>
    <p:sldId id="827" r:id="rId45"/>
    <p:sldId id="828" r:id="rId46"/>
    <p:sldId id="794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473" autoAdjust="0"/>
    <p:restoredTop sz="92313" autoAdjust="0"/>
  </p:normalViewPr>
  <p:slideViewPr>
    <p:cSldViewPr snapToGrid="0">
      <p:cViewPr varScale="1">
        <p:scale>
          <a:sx n="118" d="100"/>
          <a:sy n="118" d="100"/>
        </p:scale>
        <p:origin x="22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68" d="100"/>
        <a:sy n="168" d="100"/>
      </p:scale>
      <p:origin x="0" y="0"/>
    </p:cViewPr>
  </p:sorterViewPr>
  <p:notesViewPr>
    <p:cSldViewPr snapToGrid="0">
      <p:cViewPr varScale="1">
        <p:scale>
          <a:sx n="38" d="100"/>
          <a:sy n="38" d="100"/>
        </p:scale>
        <p:origin x="1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N Nicolescu" userId="d91fedea-a1d2-4e41-a8bd-0f12e0c2736f" providerId="ADAL" clId="{146AAA50-BB52-9A4E-B955-6F64EC4937B2}"/>
    <pc:docChg chg="modSld">
      <pc:chgData name="Monica N Nicolescu" userId="d91fedea-a1d2-4e41-a8bd-0f12e0c2736f" providerId="ADAL" clId="{146AAA50-BB52-9A4E-B955-6F64EC4937B2}" dt="2022-11-17T21:11:27.352" v="1" actId="20577"/>
      <pc:docMkLst>
        <pc:docMk/>
      </pc:docMkLst>
      <pc:sldChg chg="modSp">
        <pc:chgData name="Monica N Nicolescu" userId="d91fedea-a1d2-4e41-a8bd-0f12e0c2736f" providerId="ADAL" clId="{146AAA50-BB52-9A4E-B955-6F64EC4937B2}" dt="2022-11-17T21:11:27.352" v="1" actId="20577"/>
        <pc:sldMkLst>
          <pc:docMk/>
          <pc:sldMk cId="0" sldId="256"/>
        </pc:sldMkLst>
        <pc:spChg chg="mod">
          <ac:chgData name="Monica N Nicolescu" userId="d91fedea-a1d2-4e41-a8bd-0f12e0c2736f" providerId="ADAL" clId="{146AAA50-BB52-9A4E-B955-6F64EC4937B2}" dt="2022-11-17T21:11:27.352" v="1" actId="20577"/>
          <ac:spMkLst>
            <pc:docMk/>
            <pc:sldMk cId="0" sldId="256"/>
            <ac:spMk id="205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6D744-C039-584C-B768-77A541FB3E06}" type="slidenum">
              <a:rPr lang="en-US"/>
              <a:pPr/>
              <a:t>10</a:t>
            </a:fld>
            <a:endParaRPr lang="en-US"/>
          </a:p>
        </p:txBody>
      </p:sp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32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B5DAE-E58D-DF4B-87BA-646181067FC2}" type="slidenum">
              <a:rPr lang="en-US"/>
              <a:pPr/>
              <a:t>11</a:t>
            </a:fld>
            <a:endParaRPr lang="en-US"/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14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82B4C-4A73-8448-9BE4-5E49237AAD53}" type="slidenum">
              <a:rPr lang="en-US"/>
              <a:pPr/>
              <a:t>12</a:t>
            </a:fld>
            <a:endParaRPr lang="en-US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02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B2CC7-DC84-E24F-8B97-CBDF6A17EEAF}" type="slidenum">
              <a:rPr lang="en-US"/>
              <a:pPr/>
              <a:t>13</a:t>
            </a:fld>
            <a:endParaRPr lang="en-US"/>
          </a:p>
        </p:txBody>
      </p:sp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17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F3E1A-1387-D441-B3E3-D730A98B59B1}" type="slidenum">
              <a:rPr lang="en-US"/>
              <a:pPr/>
              <a:t>14</a:t>
            </a:fld>
            <a:endParaRPr lang="en-US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6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92E7A-8D1A-964A-BCA6-217C1FB9DA0E}" type="slidenum">
              <a:rPr lang="en-US"/>
              <a:pPr/>
              <a:t>15</a:t>
            </a:fld>
            <a:endParaRPr 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49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B289F-A49D-8E49-963B-3289FBD38198}" type="slidenum">
              <a:rPr lang="en-US"/>
              <a:pPr/>
              <a:t>16</a:t>
            </a:fld>
            <a:endParaRPr lang="en-US"/>
          </a:p>
        </p:txBody>
      </p:sp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83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1AF60-1D2D-7740-84C1-6422B649AC17}" type="slidenum">
              <a:rPr lang="en-US"/>
              <a:pPr/>
              <a:t>17</a:t>
            </a:fld>
            <a:endParaRPr lang="en-US"/>
          </a:p>
        </p:txBody>
      </p:sp>
      <p:sp>
        <p:nvSpPr>
          <p:cNvPr id="8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80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D614D-8809-584F-8A11-E40912BC5864}" type="slidenum">
              <a:rPr lang="en-US"/>
              <a:pPr/>
              <a:t>18</a:t>
            </a:fld>
            <a:endParaRPr lang="en-US"/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3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E9C11-5CF0-6649-AA95-CC4DA4E3DD66}" type="slidenum">
              <a:rPr lang="en-US"/>
              <a:pPr/>
              <a:t>19</a:t>
            </a:fld>
            <a:endParaRPr lang="en-US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3DE37-51A9-3B4B-A142-6BDDADF0DAE5}" type="slidenum">
              <a:rPr lang="en-US"/>
              <a:pPr/>
              <a:t>2</a:t>
            </a:fld>
            <a:endParaRPr lang="en-US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4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4ADAD-FEFF-024B-996B-DFA3B1F09929}" type="slidenum">
              <a:rPr lang="en-US"/>
              <a:pPr/>
              <a:t>20</a:t>
            </a:fld>
            <a:endParaRPr lang="en-US"/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62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BA4ED-3B0C-144D-A0E1-9C9B4C87F335}" type="slidenum">
              <a:rPr lang="en-US"/>
              <a:pPr/>
              <a:t>21</a:t>
            </a:fld>
            <a:endParaRPr lang="en-US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0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05A6-60C4-1848-9D64-DDF55CEC39BD}" type="slidenum">
              <a:rPr lang="en-US"/>
              <a:pPr/>
              <a:t>22</a:t>
            </a:fld>
            <a:endParaRPr lang="en-US"/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80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CA5BC-0BFC-644A-814F-28E4B9E92706}" type="slidenum">
              <a:rPr lang="en-US"/>
              <a:pPr/>
              <a:t>23</a:t>
            </a:fld>
            <a:endParaRPr lang="en-US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8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E9766-FB7D-1948-B0FC-C34419DB648B}" type="slidenum">
              <a:rPr lang="en-US"/>
              <a:pPr/>
              <a:t>24</a:t>
            </a:fld>
            <a:endParaRPr lang="en-US"/>
          </a:p>
        </p:txBody>
      </p:sp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4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D1F42-E80D-D545-9644-9F1D179A63E6}" type="slidenum">
              <a:rPr lang="en-US"/>
              <a:pPr/>
              <a:t>25</a:t>
            </a:fld>
            <a:endParaRPr lang="en-US"/>
          </a:p>
        </p:txBody>
      </p:sp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4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7F3CE-4E29-2740-BFD3-BFD16F498CA7}" type="slidenum">
              <a:rPr lang="en-US"/>
              <a:pPr/>
              <a:t>26</a:t>
            </a:fld>
            <a:endParaRPr lang="en-US"/>
          </a:p>
        </p:txBody>
      </p:sp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6103-965D-484E-8887-06A36C2137FA}" type="slidenum">
              <a:rPr lang="en-US"/>
              <a:pPr/>
              <a:t>27</a:t>
            </a:fld>
            <a:endParaRPr lang="en-US"/>
          </a:p>
        </p:txBody>
      </p:sp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9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A8134-85BB-094B-868F-34601ADCB385}" type="slidenum">
              <a:rPr lang="en-US"/>
              <a:pPr/>
              <a:t>28</a:t>
            </a:fld>
            <a:endParaRPr lang="en-US"/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96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6D04B-31E6-F941-B02E-716C9EC3CE2A}" type="slidenum">
              <a:rPr lang="en-US"/>
              <a:pPr/>
              <a:t>29</a:t>
            </a:fld>
            <a:endParaRPr lang="en-US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0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282BF-2E3D-DF4B-8B41-B339A6A90D55}" type="slidenum">
              <a:rPr lang="en-US"/>
              <a:pPr/>
              <a:t>3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43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D06F8-3D11-D140-9635-C5AB3BB67C0C}" type="slidenum">
              <a:rPr lang="en-US"/>
              <a:pPr/>
              <a:t>30</a:t>
            </a:fld>
            <a:endParaRPr lang="en-US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1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22D35-EC53-9C43-AD82-ED52132566AC}" type="slidenum">
              <a:rPr lang="en-US"/>
              <a:pPr/>
              <a:t>31</a:t>
            </a:fld>
            <a:endParaRPr 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0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66BF9-C9F7-B242-B1D3-B7ADAF4E0C77}" type="slidenum">
              <a:rPr lang="en-US"/>
              <a:pPr/>
              <a:t>32</a:t>
            </a:fld>
            <a:endParaRPr lang="en-US"/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57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33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6D744-C039-584C-B768-77A541FB3E06}" type="slidenum">
              <a:rPr lang="en-US"/>
              <a:pPr/>
              <a:t>41</a:t>
            </a:fld>
            <a:endParaRPr lang="en-US"/>
          </a:p>
        </p:txBody>
      </p:sp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32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FEB8-AFD5-AD45-B8E7-1150AE4BB667}" type="slidenum">
              <a:rPr lang="en-US"/>
              <a:pPr/>
              <a:t>42</a:t>
            </a:fld>
            <a:endParaRPr lang="en-US"/>
          </a:p>
        </p:txBody>
      </p:sp>
      <p:sp>
        <p:nvSpPr>
          <p:cNvPr id="85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690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EB2FA8-3E82-E148-AD5A-324DA698A8B5}" type="slidenum">
              <a:rPr lang="en-US"/>
              <a:pPr/>
              <a:t>43</a:t>
            </a:fld>
            <a:endParaRPr lang="en-US"/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98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A420F6-4A80-CD45-9499-BB7AABF8EB93}" type="slidenum">
              <a:rPr lang="en-US"/>
              <a:pPr/>
              <a:t>44</a:t>
            </a:fld>
            <a:endParaRPr lang="en-US"/>
          </a:p>
        </p:txBody>
      </p:sp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58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C1DA3-BFE4-C446-9405-579AFBB16821}" type="slidenum">
              <a:rPr lang="en-US"/>
              <a:pPr/>
              <a:t>45</a:t>
            </a:fld>
            <a:endParaRPr lang="en-US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93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8637-910E-3B44-BEA8-2DC191E88693}" type="slidenum">
              <a:rPr lang="en-US"/>
              <a:pPr/>
              <a:t>46</a:t>
            </a:fld>
            <a:endParaRPr lang="en-US"/>
          </a:p>
        </p:txBody>
      </p:sp>
      <p:sp>
        <p:nvSpPr>
          <p:cNvPr id="85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D5020-EFFC-2844-A5B5-15A23ED00D1B}" type="slidenum">
              <a:rPr lang="en-US"/>
              <a:pPr/>
              <a:t>4</a:t>
            </a:fld>
            <a:endParaRPr lang="en-US"/>
          </a:p>
        </p:txBody>
      </p:sp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4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B49F2-8C96-654F-A083-6D8BC1A15B89}" type="slidenum">
              <a:rPr lang="en-US"/>
              <a:pPr/>
              <a:t>5</a:t>
            </a:fld>
            <a:endParaRPr lang="en-US"/>
          </a:p>
        </p:txBody>
      </p:sp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3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F1F770-F35D-C940-8EC8-89B4A1315A3E}" type="slidenum">
              <a:rPr lang="en-US"/>
              <a:pPr/>
              <a:t>6</a:t>
            </a:fld>
            <a:endParaRPr lang="en-US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5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D9DD2D-CE55-DD43-8BC9-36C085135536}" type="slidenum">
              <a:rPr lang="en-US"/>
              <a:pPr/>
              <a:t>7</a:t>
            </a:fld>
            <a:endParaRPr lang="en-US"/>
          </a:p>
        </p:txBody>
      </p:sp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78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3A3D3-FAD7-344C-8D10-8E9DAD4BE238}" type="slidenum">
              <a:rPr lang="en-US"/>
              <a:pPr/>
              <a:t>8</a:t>
            </a:fld>
            <a:endParaRPr 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9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237D13-1A0C-DE4B-8BDF-CA2ABBD8D686}" type="slidenum">
              <a:rPr lang="en-US"/>
              <a:pPr/>
              <a:t>9</a:t>
            </a:fld>
            <a:endParaRPr lang="en-US"/>
          </a:p>
        </p:txBody>
      </p:sp>
      <p:sp>
        <p:nvSpPr>
          <p:cNvPr id="83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6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281F844C-CE69-5F10-CF68-471712DD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9F6BBF0C-E08C-D5C7-8D48-7D47F4A1B3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6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8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1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5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6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2" name="AutoShape 11">
            <a:extLst>
              <a:ext uri="{FF2B5EF4-FFF2-40B4-BE49-F238E27FC236}">
                <a16:creationId xmlns:a16="http://schemas.microsoft.com/office/drawing/2014/main" id="{5EC42736-9819-89F0-B0ED-5A2DC5EA9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3" name="AutoShape 11">
            <a:extLst>
              <a:ext uri="{FF2B5EF4-FFF2-40B4-BE49-F238E27FC236}">
                <a16:creationId xmlns:a16="http://schemas.microsoft.com/office/drawing/2014/main" id="{0BFA420C-B99F-503D-7795-03ADF9E93C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155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14754" name="Oval 2"/>
          <p:cNvSpPr>
            <a:spLocks noChangeArrowheads="1"/>
          </p:cNvSpPr>
          <p:nvPr/>
        </p:nvSpPr>
        <p:spPr bwMode="auto">
          <a:xfrm>
            <a:off x="5062538" y="3560763"/>
            <a:ext cx="1685925" cy="2171700"/>
          </a:xfrm>
          <a:prstGeom prst="ellipse">
            <a:avLst/>
          </a:prstGeom>
          <a:solidFill>
            <a:srgbClr val="336699">
              <a:alpha val="22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55" name="Oval 3"/>
          <p:cNvSpPr>
            <a:spLocks noChangeArrowheads="1"/>
          </p:cNvSpPr>
          <p:nvPr/>
        </p:nvSpPr>
        <p:spPr bwMode="auto">
          <a:xfrm>
            <a:off x="7245350" y="3590925"/>
            <a:ext cx="1720850" cy="2320925"/>
          </a:xfrm>
          <a:prstGeom prst="ellipse">
            <a:avLst/>
          </a:prstGeom>
          <a:solidFill>
            <a:srgbClr val="336699">
              <a:alpha val="22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 1</a:t>
            </a:r>
          </a:p>
        </p:txBody>
      </p:sp>
      <p:sp>
        <p:nvSpPr>
          <p:cNvPr id="7147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838" y="1143000"/>
            <a:ext cx="8229600" cy="21399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Let C and C’ be distinct SCC’s in G</a:t>
            </a:r>
          </a:p>
          <a:p>
            <a:pPr>
              <a:buFontTx/>
              <a:buNone/>
            </a:pPr>
            <a:r>
              <a:rPr lang="en-US" dirty="0"/>
              <a:t>	Let </a:t>
            </a:r>
            <a:r>
              <a:rPr lang="en-US" dirty="0">
                <a:latin typeface="Comic Sans MS" pitchFamily="-106" charset="0"/>
              </a:rPr>
              <a:t>u, v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C, and </a:t>
            </a:r>
            <a:r>
              <a:rPr lang="en-US" dirty="0">
                <a:latin typeface="Comic Sans MS" pitchFamily="-106" charset="0"/>
              </a:rPr>
              <a:t>u’, v’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C’</a:t>
            </a:r>
          </a:p>
          <a:p>
            <a:pPr>
              <a:buFontTx/>
              <a:buNone/>
            </a:pPr>
            <a:r>
              <a:rPr lang="en-US" dirty="0"/>
              <a:t>	Suppose there is a path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Wingdings 3" pitchFamily="-106" charset="2"/>
              </a:rPr>
              <a:t></a:t>
            </a:r>
            <a:r>
              <a:rPr lang="en-US" dirty="0">
                <a:latin typeface="Comic Sans MS" pitchFamily="-106" charset="0"/>
              </a:rPr>
              <a:t> u’</a:t>
            </a:r>
            <a:r>
              <a:rPr lang="en-US" dirty="0"/>
              <a:t> in G</a:t>
            </a:r>
          </a:p>
          <a:p>
            <a:pPr>
              <a:buFontTx/>
              <a:buNone/>
            </a:pPr>
            <a:r>
              <a:rPr lang="en-US" dirty="0"/>
              <a:t>Then there cannot also be a path </a:t>
            </a:r>
            <a:r>
              <a:rPr lang="en-US" dirty="0">
                <a:latin typeface="Comic Sans MS" pitchFamily="-106" charset="0"/>
              </a:rPr>
              <a:t>v’ </a:t>
            </a:r>
            <a:r>
              <a:rPr lang="en-US" dirty="0">
                <a:latin typeface="Comic Sans MS" pitchFamily="-106" charset="0"/>
                <a:sym typeface="Wingdings 3" pitchFamily="-106" charset="2"/>
              </a:rPr>
              <a:t></a:t>
            </a:r>
            <a:r>
              <a:rPr lang="en-US" dirty="0">
                <a:latin typeface="Comic Sans MS" pitchFamily="-106" charset="0"/>
              </a:rPr>
              <a:t> v</a:t>
            </a:r>
            <a:r>
              <a:rPr lang="en-US" dirty="0"/>
              <a:t> in G.</a:t>
            </a:r>
          </a:p>
        </p:txBody>
      </p:sp>
      <p:sp>
        <p:nvSpPr>
          <p:cNvPr id="714758" name="Oval 6"/>
          <p:cNvSpPr>
            <a:spLocks noChangeArrowheads="1"/>
          </p:cNvSpPr>
          <p:nvPr/>
        </p:nvSpPr>
        <p:spPr bwMode="auto">
          <a:xfrm>
            <a:off x="5295900" y="3894138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714759" name="Oval 7"/>
          <p:cNvSpPr>
            <a:spLocks noChangeArrowheads="1"/>
          </p:cNvSpPr>
          <p:nvPr/>
        </p:nvSpPr>
        <p:spPr bwMode="auto">
          <a:xfrm>
            <a:off x="8129588" y="3814763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4760" name="Oval 8"/>
          <p:cNvSpPr>
            <a:spLocks noChangeArrowheads="1"/>
          </p:cNvSpPr>
          <p:nvPr/>
        </p:nvSpPr>
        <p:spPr bwMode="auto">
          <a:xfrm>
            <a:off x="5294313" y="4860925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4761" name="Oval 9"/>
          <p:cNvSpPr>
            <a:spLocks noChangeArrowheads="1"/>
          </p:cNvSpPr>
          <p:nvPr/>
        </p:nvSpPr>
        <p:spPr bwMode="auto">
          <a:xfrm>
            <a:off x="7842250" y="5387975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4762" name="Oval 10"/>
          <p:cNvSpPr>
            <a:spLocks noChangeArrowheads="1"/>
          </p:cNvSpPr>
          <p:nvPr/>
        </p:nvSpPr>
        <p:spPr bwMode="auto">
          <a:xfrm>
            <a:off x="5959475" y="4419600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714763" name="Oval 11"/>
          <p:cNvSpPr>
            <a:spLocks noChangeArrowheads="1"/>
          </p:cNvSpPr>
          <p:nvPr/>
        </p:nvSpPr>
        <p:spPr bwMode="auto">
          <a:xfrm>
            <a:off x="7477125" y="4117975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u’</a:t>
            </a:r>
          </a:p>
        </p:txBody>
      </p:sp>
      <p:sp>
        <p:nvSpPr>
          <p:cNvPr id="714764" name="Oval 12"/>
          <p:cNvSpPr>
            <a:spLocks noChangeArrowheads="1"/>
          </p:cNvSpPr>
          <p:nvPr/>
        </p:nvSpPr>
        <p:spPr bwMode="auto">
          <a:xfrm>
            <a:off x="5911850" y="5084763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4765" name="Oval 13"/>
          <p:cNvSpPr>
            <a:spLocks noChangeArrowheads="1"/>
          </p:cNvSpPr>
          <p:nvPr/>
        </p:nvSpPr>
        <p:spPr bwMode="auto">
          <a:xfrm>
            <a:off x="8404225" y="4849813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4766" name="Oval 14"/>
          <p:cNvSpPr>
            <a:spLocks noChangeArrowheads="1"/>
          </p:cNvSpPr>
          <p:nvPr/>
        </p:nvSpPr>
        <p:spPr bwMode="auto">
          <a:xfrm>
            <a:off x="7673975" y="4760913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v’</a:t>
            </a:r>
          </a:p>
        </p:txBody>
      </p:sp>
      <p:sp>
        <p:nvSpPr>
          <p:cNvPr id="714767" name="Freeform 15"/>
          <p:cNvSpPr>
            <a:spLocks/>
          </p:cNvSpPr>
          <p:nvPr/>
        </p:nvSpPr>
        <p:spPr bwMode="auto">
          <a:xfrm>
            <a:off x="5737225" y="4005263"/>
            <a:ext cx="1751013" cy="30162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77" y="10"/>
              </a:cxn>
              <a:cxn ang="0">
                <a:pos x="176" y="19"/>
              </a:cxn>
              <a:cxn ang="0">
                <a:pos x="288" y="46"/>
              </a:cxn>
              <a:cxn ang="0">
                <a:pos x="329" y="51"/>
              </a:cxn>
              <a:cxn ang="0">
                <a:pos x="419" y="33"/>
              </a:cxn>
              <a:cxn ang="0">
                <a:pos x="482" y="15"/>
              </a:cxn>
              <a:cxn ang="0">
                <a:pos x="585" y="33"/>
              </a:cxn>
              <a:cxn ang="0">
                <a:pos x="671" y="87"/>
              </a:cxn>
              <a:cxn ang="0">
                <a:pos x="761" y="132"/>
              </a:cxn>
              <a:cxn ang="0">
                <a:pos x="860" y="118"/>
              </a:cxn>
              <a:cxn ang="0">
                <a:pos x="932" y="123"/>
              </a:cxn>
              <a:cxn ang="0">
                <a:pos x="999" y="154"/>
              </a:cxn>
              <a:cxn ang="0">
                <a:pos x="1103" y="190"/>
              </a:cxn>
            </a:cxnLst>
            <a:rect l="0" t="0" r="r" b="b"/>
            <a:pathLst>
              <a:path w="1103" h="190">
                <a:moveTo>
                  <a:pt x="0" y="33"/>
                </a:moveTo>
                <a:cubicBezTo>
                  <a:pt x="28" y="23"/>
                  <a:pt x="47" y="14"/>
                  <a:pt x="77" y="10"/>
                </a:cubicBezTo>
                <a:cubicBezTo>
                  <a:pt x="111" y="0"/>
                  <a:pt x="143" y="13"/>
                  <a:pt x="176" y="19"/>
                </a:cubicBezTo>
                <a:cubicBezTo>
                  <a:pt x="219" y="36"/>
                  <a:pt x="235" y="39"/>
                  <a:pt x="288" y="46"/>
                </a:cubicBezTo>
                <a:cubicBezTo>
                  <a:pt x="302" y="48"/>
                  <a:pt x="329" y="51"/>
                  <a:pt x="329" y="51"/>
                </a:cubicBezTo>
                <a:cubicBezTo>
                  <a:pt x="361" y="47"/>
                  <a:pt x="388" y="38"/>
                  <a:pt x="419" y="33"/>
                </a:cubicBezTo>
                <a:cubicBezTo>
                  <a:pt x="440" y="25"/>
                  <a:pt x="460" y="19"/>
                  <a:pt x="482" y="15"/>
                </a:cubicBezTo>
                <a:cubicBezTo>
                  <a:pt x="513" y="18"/>
                  <a:pt x="556" y="16"/>
                  <a:pt x="585" y="33"/>
                </a:cubicBezTo>
                <a:cubicBezTo>
                  <a:pt x="615" y="50"/>
                  <a:pt x="638" y="78"/>
                  <a:pt x="671" y="87"/>
                </a:cubicBezTo>
                <a:cubicBezTo>
                  <a:pt x="691" y="116"/>
                  <a:pt x="729" y="121"/>
                  <a:pt x="761" y="132"/>
                </a:cubicBezTo>
                <a:cubicBezTo>
                  <a:pt x="794" y="127"/>
                  <a:pt x="827" y="124"/>
                  <a:pt x="860" y="118"/>
                </a:cubicBezTo>
                <a:cubicBezTo>
                  <a:pt x="884" y="120"/>
                  <a:pt x="908" y="120"/>
                  <a:pt x="932" y="123"/>
                </a:cubicBezTo>
                <a:cubicBezTo>
                  <a:pt x="954" y="125"/>
                  <a:pt x="976" y="147"/>
                  <a:pt x="999" y="154"/>
                </a:cubicBezTo>
                <a:cubicBezTo>
                  <a:pt x="1025" y="171"/>
                  <a:pt x="1071" y="190"/>
                  <a:pt x="1103" y="19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68" name="Line 16"/>
          <p:cNvSpPr>
            <a:spLocks noChangeShapeType="1"/>
          </p:cNvSpPr>
          <p:nvPr/>
        </p:nvSpPr>
        <p:spPr bwMode="auto">
          <a:xfrm>
            <a:off x="5680075" y="4214813"/>
            <a:ext cx="322263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69" name="Line 17"/>
          <p:cNvSpPr>
            <a:spLocks noChangeShapeType="1"/>
          </p:cNvSpPr>
          <p:nvPr/>
        </p:nvSpPr>
        <p:spPr bwMode="auto">
          <a:xfrm flipH="1">
            <a:off x="6145213" y="4821238"/>
            <a:ext cx="49212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0" name="Line 18"/>
          <p:cNvSpPr>
            <a:spLocks noChangeShapeType="1"/>
          </p:cNvSpPr>
          <p:nvPr/>
        </p:nvSpPr>
        <p:spPr bwMode="auto">
          <a:xfrm flipH="1">
            <a:off x="5422900" y="4286250"/>
            <a:ext cx="28575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1" name="Line 19"/>
          <p:cNvSpPr>
            <a:spLocks noChangeShapeType="1"/>
          </p:cNvSpPr>
          <p:nvPr/>
        </p:nvSpPr>
        <p:spPr bwMode="auto">
          <a:xfrm>
            <a:off x="5730875" y="5106988"/>
            <a:ext cx="214313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2" name="Line 20"/>
          <p:cNvSpPr>
            <a:spLocks noChangeShapeType="1"/>
          </p:cNvSpPr>
          <p:nvPr/>
        </p:nvSpPr>
        <p:spPr bwMode="auto">
          <a:xfrm flipH="1" flipV="1">
            <a:off x="5580063" y="4292600"/>
            <a:ext cx="450850" cy="814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3" name="Line 21"/>
          <p:cNvSpPr>
            <a:spLocks noChangeShapeType="1"/>
          </p:cNvSpPr>
          <p:nvPr/>
        </p:nvSpPr>
        <p:spPr bwMode="auto">
          <a:xfrm flipV="1">
            <a:off x="7916863" y="4143375"/>
            <a:ext cx="277812" cy="106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4" name="Line 22"/>
          <p:cNvSpPr>
            <a:spLocks noChangeShapeType="1"/>
          </p:cNvSpPr>
          <p:nvPr/>
        </p:nvSpPr>
        <p:spPr bwMode="auto">
          <a:xfrm>
            <a:off x="8451850" y="4186238"/>
            <a:ext cx="17145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5" name="Line 23"/>
          <p:cNvSpPr>
            <a:spLocks noChangeShapeType="1"/>
          </p:cNvSpPr>
          <p:nvPr/>
        </p:nvSpPr>
        <p:spPr bwMode="auto">
          <a:xfrm flipH="1" flipV="1">
            <a:off x="8080375" y="5057775"/>
            <a:ext cx="328613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6" name="Line 24"/>
          <p:cNvSpPr>
            <a:spLocks noChangeShapeType="1"/>
          </p:cNvSpPr>
          <p:nvPr/>
        </p:nvSpPr>
        <p:spPr bwMode="auto">
          <a:xfrm flipH="1">
            <a:off x="8166100" y="5200650"/>
            <a:ext cx="3143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7" name="Line 25"/>
          <p:cNvSpPr>
            <a:spLocks noChangeShapeType="1"/>
          </p:cNvSpPr>
          <p:nvPr/>
        </p:nvSpPr>
        <p:spPr bwMode="auto">
          <a:xfrm flipH="1" flipV="1">
            <a:off x="7931150" y="5164138"/>
            <a:ext cx="5715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8" name="Line 26"/>
          <p:cNvSpPr>
            <a:spLocks noChangeShapeType="1"/>
          </p:cNvSpPr>
          <p:nvPr/>
        </p:nvSpPr>
        <p:spPr bwMode="auto">
          <a:xfrm flipH="1" flipV="1">
            <a:off x="7723188" y="4506913"/>
            <a:ext cx="4286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9" name="Rectangle 27"/>
          <p:cNvSpPr>
            <a:spLocks noChangeArrowheads="1"/>
          </p:cNvSpPr>
          <p:nvPr/>
        </p:nvSpPr>
        <p:spPr bwMode="auto">
          <a:xfrm>
            <a:off x="266698" y="3302000"/>
            <a:ext cx="5181601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Proof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Suppose there is a path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v’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  <a:sym typeface="Wingdings 3" pitchFamily="-106" charset="2"/>
              </a:rPr>
              <a:t>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v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There exists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u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  <a:sym typeface="Wingdings 3" pitchFamily="-106" charset="2"/>
              </a:rPr>
              <a:t>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u’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  <a:sym typeface="Wingdings 3" pitchFamily="-106" charset="2"/>
              </a:rPr>
              <a:t>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v’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There exists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v’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  <a:sym typeface="Wingdings 3" pitchFamily="-106" charset="2"/>
              </a:rPr>
              <a:t>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v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  <a:sym typeface="Wingdings 3" pitchFamily="-106" charset="2"/>
              </a:rPr>
              <a:t>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u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 and v’ are reachable from each other, so they are not in separate SCC’s: contradiction!</a:t>
            </a:r>
          </a:p>
        </p:txBody>
      </p:sp>
      <p:sp>
        <p:nvSpPr>
          <p:cNvPr id="714780" name="Freeform 28"/>
          <p:cNvSpPr>
            <a:spLocks/>
          </p:cNvSpPr>
          <p:nvPr/>
        </p:nvSpPr>
        <p:spPr bwMode="auto">
          <a:xfrm>
            <a:off x="6386513" y="4729163"/>
            <a:ext cx="1308100" cy="371475"/>
          </a:xfrm>
          <a:custGeom>
            <a:avLst/>
            <a:gdLst/>
            <a:ahLst/>
            <a:cxnLst>
              <a:cxn ang="0">
                <a:pos x="824" y="189"/>
              </a:cxn>
              <a:cxn ang="0">
                <a:pos x="788" y="167"/>
              </a:cxn>
              <a:cxn ang="0">
                <a:pos x="752" y="176"/>
              </a:cxn>
              <a:cxn ang="0">
                <a:pos x="729" y="194"/>
              </a:cxn>
              <a:cxn ang="0">
                <a:pos x="621" y="234"/>
              </a:cxn>
              <a:cxn ang="0">
                <a:pos x="536" y="230"/>
              </a:cxn>
              <a:cxn ang="0">
                <a:pos x="477" y="203"/>
              </a:cxn>
              <a:cxn ang="0">
                <a:pos x="387" y="135"/>
              </a:cxn>
              <a:cxn ang="0">
                <a:pos x="329" y="117"/>
              </a:cxn>
              <a:cxn ang="0">
                <a:pos x="180" y="144"/>
              </a:cxn>
              <a:cxn ang="0">
                <a:pos x="122" y="149"/>
              </a:cxn>
              <a:cxn ang="0">
                <a:pos x="90" y="140"/>
              </a:cxn>
              <a:cxn ang="0">
                <a:pos x="45" y="90"/>
              </a:cxn>
              <a:cxn ang="0">
                <a:pos x="36" y="77"/>
              </a:cxn>
              <a:cxn ang="0">
                <a:pos x="18" y="36"/>
              </a:cxn>
              <a:cxn ang="0">
                <a:pos x="0" y="0"/>
              </a:cxn>
            </a:cxnLst>
            <a:rect l="0" t="0" r="r" b="b"/>
            <a:pathLst>
              <a:path w="824" h="234">
                <a:moveTo>
                  <a:pt x="824" y="189"/>
                </a:moveTo>
                <a:cubicBezTo>
                  <a:pt x="813" y="173"/>
                  <a:pt x="806" y="172"/>
                  <a:pt x="788" y="167"/>
                </a:cubicBezTo>
                <a:cubicBezTo>
                  <a:pt x="785" y="168"/>
                  <a:pt x="755" y="174"/>
                  <a:pt x="752" y="176"/>
                </a:cubicBezTo>
                <a:cubicBezTo>
                  <a:pt x="710" y="204"/>
                  <a:pt x="776" y="177"/>
                  <a:pt x="729" y="194"/>
                </a:cubicBezTo>
                <a:cubicBezTo>
                  <a:pt x="704" y="219"/>
                  <a:pt x="656" y="229"/>
                  <a:pt x="621" y="234"/>
                </a:cubicBezTo>
                <a:cubicBezTo>
                  <a:pt x="593" y="233"/>
                  <a:pt x="564" y="233"/>
                  <a:pt x="536" y="230"/>
                </a:cubicBezTo>
                <a:cubicBezTo>
                  <a:pt x="515" y="228"/>
                  <a:pt x="499" y="208"/>
                  <a:pt x="477" y="203"/>
                </a:cubicBezTo>
                <a:cubicBezTo>
                  <a:pt x="459" y="183"/>
                  <a:pt x="412" y="141"/>
                  <a:pt x="387" y="135"/>
                </a:cubicBezTo>
                <a:cubicBezTo>
                  <a:pt x="367" y="131"/>
                  <a:pt x="348" y="124"/>
                  <a:pt x="329" y="117"/>
                </a:cubicBezTo>
                <a:cubicBezTo>
                  <a:pt x="273" y="121"/>
                  <a:pt x="232" y="129"/>
                  <a:pt x="180" y="144"/>
                </a:cubicBezTo>
                <a:cubicBezTo>
                  <a:pt x="156" y="160"/>
                  <a:pt x="168" y="157"/>
                  <a:pt x="122" y="149"/>
                </a:cubicBezTo>
                <a:cubicBezTo>
                  <a:pt x="111" y="147"/>
                  <a:pt x="90" y="140"/>
                  <a:pt x="90" y="140"/>
                </a:cubicBezTo>
                <a:cubicBezTo>
                  <a:pt x="72" y="121"/>
                  <a:pt x="61" y="113"/>
                  <a:pt x="45" y="90"/>
                </a:cubicBezTo>
                <a:cubicBezTo>
                  <a:pt x="42" y="86"/>
                  <a:pt x="36" y="77"/>
                  <a:pt x="36" y="77"/>
                </a:cubicBezTo>
                <a:cubicBezTo>
                  <a:pt x="31" y="61"/>
                  <a:pt x="27" y="50"/>
                  <a:pt x="18" y="36"/>
                </a:cubicBezTo>
                <a:cubicBezTo>
                  <a:pt x="14" y="22"/>
                  <a:pt x="7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81" name="Text Box 29"/>
          <p:cNvSpPr txBox="1">
            <a:spLocks noChangeArrowheads="1"/>
          </p:cNvSpPr>
          <p:nvPr/>
        </p:nvSpPr>
        <p:spPr bwMode="auto">
          <a:xfrm>
            <a:off x="6088063" y="33543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14782" name="Text Box 30"/>
          <p:cNvSpPr txBox="1">
            <a:spLocks noChangeArrowheads="1"/>
          </p:cNvSpPr>
          <p:nvPr/>
        </p:nvSpPr>
        <p:spPr bwMode="auto">
          <a:xfrm>
            <a:off x="7618413" y="3341688"/>
            <a:ext cx="40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D383D-0A9F-0490-D21D-35A9A280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Spanning Trees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194675" cy="507682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b="1"/>
              <a:t>Problem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A town has a set of houses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	and a set of roads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A road connects 2 and only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	2 houses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A road connecting houses </a:t>
            </a:r>
            <a:r>
              <a:rPr lang="en-US" sz="2400">
                <a:latin typeface="Comic Sans MS" pitchFamily="-106" charset="0"/>
              </a:rPr>
              <a:t>u</a:t>
            </a:r>
            <a:r>
              <a:rPr lang="en-US" sz="2400"/>
              <a:t> and </a:t>
            </a:r>
            <a:r>
              <a:rPr lang="en-US" sz="2400">
                <a:latin typeface="Comic Sans MS" pitchFamily="-106" charset="0"/>
              </a:rPr>
              <a:t>v</a:t>
            </a:r>
            <a:r>
              <a:rPr lang="en-US" sz="2400"/>
              <a:t> has a repair cost </a:t>
            </a:r>
            <a:r>
              <a:rPr lang="en-US" sz="2400">
                <a:latin typeface="Comic Sans MS" pitchFamily="-106" charset="0"/>
              </a:rPr>
              <a:t>w(u, v)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b="1"/>
              <a:t>Goal: </a:t>
            </a:r>
            <a:r>
              <a:rPr lang="en-US"/>
              <a:t>Repair enough (and no more) roads such that: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Everyone stays connected: can reach every house from all other houses, and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Total repair cost is minimum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45063" y="1176338"/>
            <a:ext cx="4043362" cy="2108200"/>
            <a:chOff x="3028" y="2088"/>
            <a:chExt cx="2547" cy="1328"/>
          </a:xfrm>
        </p:grpSpPr>
        <p:sp>
          <p:nvSpPr>
            <p:cNvPr id="721925" name="Oval 5"/>
            <p:cNvSpPr>
              <a:spLocks noChangeArrowheads="1"/>
            </p:cNvSpPr>
            <p:nvPr/>
          </p:nvSpPr>
          <p:spPr bwMode="auto">
            <a:xfrm>
              <a:off x="3118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21926" name="Oval 6"/>
            <p:cNvSpPr>
              <a:spLocks noChangeArrowheads="1"/>
            </p:cNvSpPr>
            <p:nvPr/>
          </p:nvSpPr>
          <p:spPr bwMode="auto">
            <a:xfrm>
              <a:off x="3547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21927" name="Oval 7"/>
            <p:cNvSpPr>
              <a:spLocks noChangeArrowheads="1"/>
            </p:cNvSpPr>
            <p:nvPr/>
          </p:nvSpPr>
          <p:spPr bwMode="auto">
            <a:xfrm>
              <a:off x="4159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21928" name="Oval 8"/>
            <p:cNvSpPr>
              <a:spLocks noChangeArrowheads="1"/>
            </p:cNvSpPr>
            <p:nvPr/>
          </p:nvSpPr>
          <p:spPr bwMode="auto">
            <a:xfrm>
              <a:off x="4771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21929" name="Oval 9"/>
            <p:cNvSpPr>
              <a:spLocks noChangeArrowheads="1"/>
            </p:cNvSpPr>
            <p:nvPr/>
          </p:nvSpPr>
          <p:spPr bwMode="auto">
            <a:xfrm>
              <a:off x="5196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21930" name="Oval 10"/>
            <p:cNvSpPr>
              <a:spLocks noChangeArrowheads="1"/>
            </p:cNvSpPr>
            <p:nvPr/>
          </p:nvSpPr>
          <p:spPr bwMode="auto">
            <a:xfrm>
              <a:off x="3547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21931" name="Oval 11"/>
            <p:cNvSpPr>
              <a:spLocks noChangeArrowheads="1"/>
            </p:cNvSpPr>
            <p:nvPr/>
          </p:nvSpPr>
          <p:spPr bwMode="auto">
            <a:xfrm>
              <a:off x="4159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21932" name="Oval 12"/>
            <p:cNvSpPr>
              <a:spLocks noChangeArrowheads="1"/>
            </p:cNvSpPr>
            <p:nvPr/>
          </p:nvSpPr>
          <p:spPr bwMode="auto">
            <a:xfrm>
              <a:off x="4771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21933" name="Oval 13"/>
            <p:cNvSpPr>
              <a:spLocks noChangeArrowheads="1"/>
            </p:cNvSpPr>
            <p:nvPr/>
          </p:nvSpPr>
          <p:spPr bwMode="auto">
            <a:xfrm>
              <a:off x="385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21934" name="Line 14"/>
            <p:cNvSpPr>
              <a:spLocks noChangeShapeType="1"/>
            </p:cNvSpPr>
            <p:nvPr/>
          </p:nvSpPr>
          <p:spPr bwMode="auto">
            <a:xfrm>
              <a:off x="3672" y="243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35" name="Line 15"/>
            <p:cNvSpPr>
              <a:spLocks noChangeShapeType="1"/>
            </p:cNvSpPr>
            <p:nvPr/>
          </p:nvSpPr>
          <p:spPr bwMode="auto">
            <a:xfrm>
              <a:off x="4907" y="243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36" name="Line 16"/>
            <p:cNvSpPr>
              <a:spLocks noChangeShapeType="1"/>
            </p:cNvSpPr>
            <p:nvPr/>
          </p:nvSpPr>
          <p:spPr bwMode="auto">
            <a:xfrm>
              <a:off x="3811" y="228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37" name="Line 17"/>
            <p:cNvSpPr>
              <a:spLocks noChangeShapeType="1"/>
            </p:cNvSpPr>
            <p:nvPr/>
          </p:nvSpPr>
          <p:spPr bwMode="auto">
            <a:xfrm>
              <a:off x="4422" y="228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38" name="Line 18"/>
            <p:cNvSpPr>
              <a:spLocks noChangeShapeType="1"/>
            </p:cNvSpPr>
            <p:nvPr/>
          </p:nvSpPr>
          <p:spPr bwMode="auto">
            <a:xfrm>
              <a:off x="3811" y="322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39" name="Line 19"/>
            <p:cNvSpPr>
              <a:spLocks noChangeShapeType="1"/>
            </p:cNvSpPr>
            <p:nvPr/>
          </p:nvSpPr>
          <p:spPr bwMode="auto">
            <a:xfrm>
              <a:off x="4429" y="32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0" name="Line 20"/>
            <p:cNvSpPr>
              <a:spLocks noChangeShapeType="1"/>
            </p:cNvSpPr>
            <p:nvPr/>
          </p:nvSpPr>
          <p:spPr bwMode="auto">
            <a:xfrm flipV="1">
              <a:off x="3325" y="238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1" name="Line 21"/>
            <p:cNvSpPr>
              <a:spLocks noChangeShapeType="1"/>
            </p:cNvSpPr>
            <p:nvPr/>
          </p:nvSpPr>
          <p:spPr bwMode="auto">
            <a:xfrm flipV="1">
              <a:off x="5005" y="287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2" name="Line 22"/>
            <p:cNvSpPr>
              <a:spLocks noChangeShapeType="1"/>
            </p:cNvSpPr>
            <p:nvPr/>
          </p:nvSpPr>
          <p:spPr bwMode="auto">
            <a:xfrm>
              <a:off x="5004" y="238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3" name="Line 23"/>
            <p:cNvSpPr>
              <a:spLocks noChangeShapeType="1"/>
            </p:cNvSpPr>
            <p:nvPr/>
          </p:nvSpPr>
          <p:spPr bwMode="auto">
            <a:xfrm>
              <a:off x="3326" y="285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4" name="Line 24"/>
            <p:cNvSpPr>
              <a:spLocks noChangeShapeType="1"/>
            </p:cNvSpPr>
            <p:nvPr/>
          </p:nvSpPr>
          <p:spPr bwMode="auto">
            <a:xfrm>
              <a:off x="4369" y="239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5" name="Line 25"/>
            <p:cNvSpPr>
              <a:spLocks noChangeShapeType="1"/>
            </p:cNvSpPr>
            <p:nvPr/>
          </p:nvSpPr>
          <p:spPr bwMode="auto">
            <a:xfrm>
              <a:off x="4059" y="287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6" name="Line 26"/>
            <p:cNvSpPr>
              <a:spLocks noChangeShapeType="1"/>
            </p:cNvSpPr>
            <p:nvPr/>
          </p:nvSpPr>
          <p:spPr bwMode="auto">
            <a:xfrm flipV="1">
              <a:off x="3775" y="288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7" name="Line 27"/>
            <p:cNvSpPr>
              <a:spLocks noChangeShapeType="1"/>
            </p:cNvSpPr>
            <p:nvPr/>
          </p:nvSpPr>
          <p:spPr bwMode="auto">
            <a:xfrm flipV="1">
              <a:off x="4059" y="239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8" name="Text Box 28"/>
            <p:cNvSpPr txBox="1">
              <a:spLocks noChangeArrowheads="1"/>
            </p:cNvSpPr>
            <p:nvPr/>
          </p:nvSpPr>
          <p:spPr bwMode="auto">
            <a:xfrm>
              <a:off x="3304" y="235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1949" name="Text Box 29"/>
            <p:cNvSpPr txBox="1">
              <a:spLocks noChangeArrowheads="1"/>
            </p:cNvSpPr>
            <p:nvPr/>
          </p:nvSpPr>
          <p:spPr bwMode="auto">
            <a:xfrm>
              <a:off x="3904" y="208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1950" name="Text Box 30"/>
            <p:cNvSpPr txBox="1">
              <a:spLocks noChangeArrowheads="1"/>
            </p:cNvSpPr>
            <p:nvPr/>
          </p:nvSpPr>
          <p:spPr bwMode="auto">
            <a:xfrm>
              <a:off x="4511" y="21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1951" name="Text Box 31"/>
            <p:cNvSpPr txBox="1">
              <a:spLocks noChangeArrowheads="1"/>
            </p:cNvSpPr>
            <p:nvPr/>
          </p:nvSpPr>
          <p:spPr bwMode="auto">
            <a:xfrm>
              <a:off x="3315" y="292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1952" name="Text Box 32"/>
            <p:cNvSpPr txBox="1">
              <a:spLocks noChangeArrowheads="1"/>
            </p:cNvSpPr>
            <p:nvPr/>
          </p:nvSpPr>
          <p:spPr bwMode="auto">
            <a:xfrm>
              <a:off x="3451" y="2631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21953" name="Text Box 33"/>
            <p:cNvSpPr txBox="1">
              <a:spLocks noChangeArrowheads="1"/>
            </p:cNvSpPr>
            <p:nvPr/>
          </p:nvSpPr>
          <p:spPr bwMode="auto">
            <a:xfrm>
              <a:off x="3910" y="32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21954" name="Text Box 34"/>
            <p:cNvSpPr txBox="1">
              <a:spLocks noChangeArrowheads="1"/>
            </p:cNvSpPr>
            <p:nvPr/>
          </p:nvSpPr>
          <p:spPr bwMode="auto">
            <a:xfrm>
              <a:off x="4505" y="319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1955" name="Text Box 35"/>
            <p:cNvSpPr txBox="1">
              <a:spLocks noChangeArrowheads="1"/>
            </p:cNvSpPr>
            <p:nvPr/>
          </p:nvSpPr>
          <p:spPr bwMode="auto">
            <a:xfrm>
              <a:off x="3704" y="28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1956" name="Text Box 36"/>
            <p:cNvSpPr txBox="1">
              <a:spLocks noChangeArrowheads="1"/>
            </p:cNvSpPr>
            <p:nvPr/>
          </p:nvSpPr>
          <p:spPr bwMode="auto">
            <a:xfrm>
              <a:off x="4095" y="245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1957" name="Text Box 37"/>
            <p:cNvSpPr txBox="1">
              <a:spLocks noChangeArrowheads="1"/>
            </p:cNvSpPr>
            <p:nvPr/>
          </p:nvSpPr>
          <p:spPr bwMode="auto">
            <a:xfrm>
              <a:off x="4446" y="26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1958" name="Text Box 38"/>
            <p:cNvSpPr txBox="1">
              <a:spLocks noChangeArrowheads="1"/>
            </p:cNvSpPr>
            <p:nvPr/>
          </p:nvSpPr>
          <p:spPr bwMode="auto">
            <a:xfrm>
              <a:off x="4878" y="264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21959" name="Text Box 39"/>
            <p:cNvSpPr txBox="1">
              <a:spLocks noChangeArrowheads="1"/>
            </p:cNvSpPr>
            <p:nvPr/>
          </p:nvSpPr>
          <p:spPr bwMode="auto">
            <a:xfrm>
              <a:off x="5103" y="23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21960" name="Text Box 40"/>
            <p:cNvSpPr txBox="1">
              <a:spLocks noChangeArrowheads="1"/>
            </p:cNvSpPr>
            <p:nvPr/>
          </p:nvSpPr>
          <p:spPr bwMode="auto">
            <a:xfrm>
              <a:off x="5085" y="2948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21961" name="Text Box 41"/>
            <p:cNvSpPr txBox="1">
              <a:spLocks noChangeArrowheads="1"/>
            </p:cNvSpPr>
            <p:nvPr/>
          </p:nvSpPr>
          <p:spPr bwMode="auto">
            <a:xfrm>
              <a:off x="4104" y="284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pic>
          <p:nvPicPr>
            <p:cNvPr id="721962" name="Picture 42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71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1963" name="Picture 43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62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1964" name="Picture 44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04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1965" name="Picture 45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04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1966" name="Picture 46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43" y="2623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1967" name="Picture 47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28" y="2622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1968" name="Picture 48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75" y="2623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1969" name="Picture 49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35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1970" name="Picture 50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4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EFF8F-E970-546D-682A-C23E2145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71563"/>
            <a:ext cx="8142287" cy="2105025"/>
          </a:xfrm>
        </p:spPr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sz="2400" dirty="0"/>
              <a:t>A connected, undirected graph: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dirty="0"/>
              <a:t>Vertices = houses, Edges = roads</a:t>
            </a:r>
          </a:p>
          <a:p>
            <a:pPr marL="533400" indent="-533400">
              <a:lnSpc>
                <a:spcPct val="150000"/>
              </a:lnSpc>
            </a:pPr>
            <a:r>
              <a:rPr lang="en-US" sz="2400" dirty="0"/>
              <a:t>A </a:t>
            </a:r>
            <a:r>
              <a:rPr lang="en-US" sz="2400" b="1" dirty="0"/>
              <a:t>weight </a:t>
            </a:r>
            <a:r>
              <a:rPr lang="en-US" sz="2400" dirty="0">
                <a:latin typeface="Comic Sans MS" pitchFamily="-106" charset="0"/>
              </a:rPr>
              <a:t>w(u, v)</a:t>
            </a:r>
            <a:r>
              <a:rPr lang="en-US" sz="2400" dirty="0"/>
              <a:t> on each edge </a:t>
            </a:r>
            <a:r>
              <a:rPr lang="en-US" sz="2400" dirty="0">
                <a:latin typeface="Comic Sans MS" pitchFamily="-106" charset="0"/>
              </a:rPr>
              <a:t>(u, v)</a:t>
            </a:r>
            <a:r>
              <a:rPr lang="en-US" sz="2400" dirty="0"/>
              <a:t> </a:t>
            </a:r>
            <a:r>
              <a:rPr lang="en-US" sz="2400" dirty="0">
                <a:sym typeface="Symbol" pitchFamily="-106" charset="2"/>
              </a:rPr>
              <a:t>∈</a:t>
            </a:r>
            <a:r>
              <a:rPr lang="en-US" sz="2400" dirty="0"/>
              <a:t> 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06950" y="3314700"/>
            <a:ext cx="4043363" cy="2108200"/>
            <a:chOff x="3028" y="2088"/>
            <a:chExt cx="2547" cy="1328"/>
          </a:xfrm>
        </p:grpSpPr>
        <p:sp>
          <p:nvSpPr>
            <p:cNvPr id="722949" name="Oval 5"/>
            <p:cNvSpPr>
              <a:spLocks noChangeArrowheads="1"/>
            </p:cNvSpPr>
            <p:nvPr/>
          </p:nvSpPr>
          <p:spPr bwMode="auto">
            <a:xfrm>
              <a:off x="3118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22950" name="Oval 6"/>
            <p:cNvSpPr>
              <a:spLocks noChangeArrowheads="1"/>
            </p:cNvSpPr>
            <p:nvPr/>
          </p:nvSpPr>
          <p:spPr bwMode="auto">
            <a:xfrm>
              <a:off x="3547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22951" name="Oval 7"/>
            <p:cNvSpPr>
              <a:spLocks noChangeArrowheads="1"/>
            </p:cNvSpPr>
            <p:nvPr/>
          </p:nvSpPr>
          <p:spPr bwMode="auto">
            <a:xfrm>
              <a:off x="4159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22952" name="Oval 8"/>
            <p:cNvSpPr>
              <a:spLocks noChangeArrowheads="1"/>
            </p:cNvSpPr>
            <p:nvPr/>
          </p:nvSpPr>
          <p:spPr bwMode="auto">
            <a:xfrm>
              <a:off x="4771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22953" name="Oval 9"/>
            <p:cNvSpPr>
              <a:spLocks noChangeArrowheads="1"/>
            </p:cNvSpPr>
            <p:nvPr/>
          </p:nvSpPr>
          <p:spPr bwMode="auto">
            <a:xfrm>
              <a:off x="5196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22954" name="Oval 10"/>
            <p:cNvSpPr>
              <a:spLocks noChangeArrowheads="1"/>
            </p:cNvSpPr>
            <p:nvPr/>
          </p:nvSpPr>
          <p:spPr bwMode="auto">
            <a:xfrm>
              <a:off x="3547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22955" name="Oval 11"/>
            <p:cNvSpPr>
              <a:spLocks noChangeArrowheads="1"/>
            </p:cNvSpPr>
            <p:nvPr/>
          </p:nvSpPr>
          <p:spPr bwMode="auto">
            <a:xfrm>
              <a:off x="4159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22956" name="Oval 12"/>
            <p:cNvSpPr>
              <a:spLocks noChangeArrowheads="1"/>
            </p:cNvSpPr>
            <p:nvPr/>
          </p:nvSpPr>
          <p:spPr bwMode="auto">
            <a:xfrm>
              <a:off x="4771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22957" name="Oval 13"/>
            <p:cNvSpPr>
              <a:spLocks noChangeArrowheads="1"/>
            </p:cNvSpPr>
            <p:nvPr/>
          </p:nvSpPr>
          <p:spPr bwMode="auto">
            <a:xfrm>
              <a:off x="385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22958" name="Line 14"/>
            <p:cNvSpPr>
              <a:spLocks noChangeShapeType="1"/>
            </p:cNvSpPr>
            <p:nvPr/>
          </p:nvSpPr>
          <p:spPr bwMode="auto">
            <a:xfrm>
              <a:off x="3672" y="243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59" name="Line 15"/>
            <p:cNvSpPr>
              <a:spLocks noChangeShapeType="1"/>
            </p:cNvSpPr>
            <p:nvPr/>
          </p:nvSpPr>
          <p:spPr bwMode="auto">
            <a:xfrm>
              <a:off x="4907" y="243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0" name="Line 16"/>
            <p:cNvSpPr>
              <a:spLocks noChangeShapeType="1"/>
            </p:cNvSpPr>
            <p:nvPr/>
          </p:nvSpPr>
          <p:spPr bwMode="auto">
            <a:xfrm>
              <a:off x="3811" y="228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1" name="Line 17"/>
            <p:cNvSpPr>
              <a:spLocks noChangeShapeType="1"/>
            </p:cNvSpPr>
            <p:nvPr/>
          </p:nvSpPr>
          <p:spPr bwMode="auto">
            <a:xfrm>
              <a:off x="4422" y="228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2" name="Line 18"/>
            <p:cNvSpPr>
              <a:spLocks noChangeShapeType="1"/>
            </p:cNvSpPr>
            <p:nvPr/>
          </p:nvSpPr>
          <p:spPr bwMode="auto">
            <a:xfrm>
              <a:off x="3811" y="322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3" name="Line 19"/>
            <p:cNvSpPr>
              <a:spLocks noChangeShapeType="1"/>
            </p:cNvSpPr>
            <p:nvPr/>
          </p:nvSpPr>
          <p:spPr bwMode="auto">
            <a:xfrm>
              <a:off x="4429" y="32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4" name="Line 20"/>
            <p:cNvSpPr>
              <a:spLocks noChangeShapeType="1"/>
            </p:cNvSpPr>
            <p:nvPr/>
          </p:nvSpPr>
          <p:spPr bwMode="auto">
            <a:xfrm flipV="1">
              <a:off x="3325" y="238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5" name="Line 21"/>
            <p:cNvSpPr>
              <a:spLocks noChangeShapeType="1"/>
            </p:cNvSpPr>
            <p:nvPr/>
          </p:nvSpPr>
          <p:spPr bwMode="auto">
            <a:xfrm flipV="1">
              <a:off x="5005" y="287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6" name="Line 22"/>
            <p:cNvSpPr>
              <a:spLocks noChangeShapeType="1"/>
            </p:cNvSpPr>
            <p:nvPr/>
          </p:nvSpPr>
          <p:spPr bwMode="auto">
            <a:xfrm>
              <a:off x="5004" y="238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7" name="Line 23"/>
            <p:cNvSpPr>
              <a:spLocks noChangeShapeType="1"/>
            </p:cNvSpPr>
            <p:nvPr/>
          </p:nvSpPr>
          <p:spPr bwMode="auto">
            <a:xfrm>
              <a:off x="3326" y="285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8" name="Line 24"/>
            <p:cNvSpPr>
              <a:spLocks noChangeShapeType="1"/>
            </p:cNvSpPr>
            <p:nvPr/>
          </p:nvSpPr>
          <p:spPr bwMode="auto">
            <a:xfrm>
              <a:off x="4369" y="239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9" name="Line 25"/>
            <p:cNvSpPr>
              <a:spLocks noChangeShapeType="1"/>
            </p:cNvSpPr>
            <p:nvPr/>
          </p:nvSpPr>
          <p:spPr bwMode="auto">
            <a:xfrm>
              <a:off x="4059" y="287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70" name="Line 26"/>
            <p:cNvSpPr>
              <a:spLocks noChangeShapeType="1"/>
            </p:cNvSpPr>
            <p:nvPr/>
          </p:nvSpPr>
          <p:spPr bwMode="auto">
            <a:xfrm flipV="1">
              <a:off x="3775" y="288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71" name="Line 27"/>
            <p:cNvSpPr>
              <a:spLocks noChangeShapeType="1"/>
            </p:cNvSpPr>
            <p:nvPr/>
          </p:nvSpPr>
          <p:spPr bwMode="auto">
            <a:xfrm flipV="1">
              <a:off x="4059" y="239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72" name="Text Box 28"/>
            <p:cNvSpPr txBox="1">
              <a:spLocks noChangeArrowheads="1"/>
            </p:cNvSpPr>
            <p:nvPr/>
          </p:nvSpPr>
          <p:spPr bwMode="auto">
            <a:xfrm>
              <a:off x="3304" y="235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2973" name="Text Box 29"/>
            <p:cNvSpPr txBox="1">
              <a:spLocks noChangeArrowheads="1"/>
            </p:cNvSpPr>
            <p:nvPr/>
          </p:nvSpPr>
          <p:spPr bwMode="auto">
            <a:xfrm>
              <a:off x="3904" y="208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2974" name="Text Box 30"/>
            <p:cNvSpPr txBox="1">
              <a:spLocks noChangeArrowheads="1"/>
            </p:cNvSpPr>
            <p:nvPr/>
          </p:nvSpPr>
          <p:spPr bwMode="auto">
            <a:xfrm>
              <a:off x="4511" y="21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2975" name="Text Box 31"/>
            <p:cNvSpPr txBox="1">
              <a:spLocks noChangeArrowheads="1"/>
            </p:cNvSpPr>
            <p:nvPr/>
          </p:nvSpPr>
          <p:spPr bwMode="auto">
            <a:xfrm>
              <a:off x="3315" y="292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2976" name="Text Box 32"/>
            <p:cNvSpPr txBox="1">
              <a:spLocks noChangeArrowheads="1"/>
            </p:cNvSpPr>
            <p:nvPr/>
          </p:nvSpPr>
          <p:spPr bwMode="auto">
            <a:xfrm>
              <a:off x="3451" y="2631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22977" name="Text Box 33"/>
            <p:cNvSpPr txBox="1">
              <a:spLocks noChangeArrowheads="1"/>
            </p:cNvSpPr>
            <p:nvPr/>
          </p:nvSpPr>
          <p:spPr bwMode="auto">
            <a:xfrm>
              <a:off x="3910" y="32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22978" name="Text Box 34"/>
            <p:cNvSpPr txBox="1">
              <a:spLocks noChangeArrowheads="1"/>
            </p:cNvSpPr>
            <p:nvPr/>
          </p:nvSpPr>
          <p:spPr bwMode="auto">
            <a:xfrm>
              <a:off x="4505" y="319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2979" name="Text Box 35"/>
            <p:cNvSpPr txBox="1">
              <a:spLocks noChangeArrowheads="1"/>
            </p:cNvSpPr>
            <p:nvPr/>
          </p:nvSpPr>
          <p:spPr bwMode="auto">
            <a:xfrm>
              <a:off x="3704" y="28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2980" name="Text Box 36"/>
            <p:cNvSpPr txBox="1">
              <a:spLocks noChangeArrowheads="1"/>
            </p:cNvSpPr>
            <p:nvPr/>
          </p:nvSpPr>
          <p:spPr bwMode="auto">
            <a:xfrm>
              <a:off x="4095" y="245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2981" name="Text Box 37"/>
            <p:cNvSpPr txBox="1">
              <a:spLocks noChangeArrowheads="1"/>
            </p:cNvSpPr>
            <p:nvPr/>
          </p:nvSpPr>
          <p:spPr bwMode="auto">
            <a:xfrm>
              <a:off x="4446" y="26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2982" name="Text Box 38"/>
            <p:cNvSpPr txBox="1">
              <a:spLocks noChangeArrowheads="1"/>
            </p:cNvSpPr>
            <p:nvPr/>
          </p:nvSpPr>
          <p:spPr bwMode="auto">
            <a:xfrm>
              <a:off x="4878" y="264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22983" name="Text Box 39"/>
            <p:cNvSpPr txBox="1">
              <a:spLocks noChangeArrowheads="1"/>
            </p:cNvSpPr>
            <p:nvPr/>
          </p:nvSpPr>
          <p:spPr bwMode="auto">
            <a:xfrm>
              <a:off x="5103" y="23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22984" name="Text Box 40"/>
            <p:cNvSpPr txBox="1">
              <a:spLocks noChangeArrowheads="1"/>
            </p:cNvSpPr>
            <p:nvPr/>
          </p:nvSpPr>
          <p:spPr bwMode="auto">
            <a:xfrm>
              <a:off x="5085" y="2948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22985" name="Text Box 41"/>
            <p:cNvSpPr txBox="1">
              <a:spLocks noChangeArrowheads="1"/>
            </p:cNvSpPr>
            <p:nvPr/>
          </p:nvSpPr>
          <p:spPr bwMode="auto">
            <a:xfrm>
              <a:off x="4104" y="284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pic>
          <p:nvPicPr>
            <p:cNvPr id="722986" name="Picture 42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71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2987" name="Picture 43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62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2988" name="Picture 44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04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2989" name="Picture 45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04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2990" name="Picture 46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43" y="2623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2991" name="Picture 47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28" y="2622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2992" name="Picture 48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75" y="2623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2993" name="Picture 49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35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2994" name="Picture 50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4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722995" name="Rectangle 51"/>
          <p:cNvSpPr>
            <a:spLocks noChangeArrowheads="1"/>
          </p:cNvSpPr>
          <p:nvPr/>
        </p:nvSpPr>
        <p:spPr bwMode="auto">
          <a:xfrm>
            <a:off x="446088" y="3167063"/>
            <a:ext cx="8450262" cy="208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indent="-533400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Find T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⊆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E such that: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T connects all vertices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Comic Sans MS" pitchFamily="-106" charset="0"/>
              </a:rPr>
              <a:t>w(T) = </a:t>
            </a:r>
            <a:r>
              <a:rPr lang="el-GR" sz="2400" dirty="0">
                <a:solidFill>
                  <a:srgbClr val="262626"/>
                </a:solidFill>
                <a:latin typeface="Comic Sans MS" pitchFamily="-106" charset="0"/>
              </a:rPr>
              <a:t>Σ</a:t>
            </a:r>
            <a:r>
              <a:rPr lang="en-US" sz="2400" baseline="-25000" dirty="0">
                <a:solidFill>
                  <a:srgbClr val="262626"/>
                </a:solidFill>
                <a:latin typeface="Comic Sans MS" pitchFamily="-106" charset="0"/>
              </a:rPr>
              <a:t>(</a:t>
            </a:r>
            <a:r>
              <a:rPr lang="en-US" sz="2400" baseline="-25000" dirty="0" err="1">
                <a:solidFill>
                  <a:srgbClr val="262626"/>
                </a:solidFill>
                <a:latin typeface="Comic Sans MS" pitchFamily="-106" charset="0"/>
              </a:rPr>
              <a:t>u,v</a:t>
            </a:r>
            <a:r>
              <a:rPr lang="en-US" sz="2400" baseline="-25000" dirty="0">
                <a:solidFill>
                  <a:srgbClr val="262626"/>
                </a:solidFill>
                <a:latin typeface="Comic Sans MS" pitchFamily="-106" charset="0"/>
              </a:rPr>
              <a:t>)</a:t>
            </a:r>
            <a:r>
              <a:rPr lang="en-US" sz="2400" baseline="-25000" dirty="0">
                <a:solidFill>
                  <a:srgbClr val="262626"/>
                </a:solidFill>
                <a:latin typeface="Comic Sans MS" pitchFamily="-106" charset="0"/>
                <a:sym typeface="Symbol" pitchFamily="-106" charset="2"/>
              </a:rPr>
              <a:t>∈T</a:t>
            </a:r>
            <a:r>
              <a:rPr lang="en-US" sz="2400" dirty="0">
                <a:solidFill>
                  <a:srgbClr val="262626"/>
                </a:solidFill>
                <a:latin typeface="Comic Sans MS" pitchFamily="-106" charset="0"/>
              </a:rPr>
              <a:t> w(u, v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) is 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	minimized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ADC9F-E421-A9D7-3D3C-74BC12DA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C0E3-8C81-6E42-BDC5-759A6331DB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7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Spanning Trees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1975" cy="2476500"/>
          </a:xfrm>
        </p:spPr>
        <p:txBody>
          <a:bodyPr/>
          <a:lstStyle/>
          <a:p>
            <a:pPr marL="533400" indent="-533400">
              <a:lnSpc>
                <a:spcPct val="130000"/>
              </a:lnSpc>
            </a:pPr>
            <a:r>
              <a:rPr lang="en-US"/>
              <a:t>T forms a tree = </a:t>
            </a:r>
            <a:r>
              <a:rPr lang="en-US" b="1"/>
              <a:t>spanning tree </a:t>
            </a:r>
            <a:endParaRPr lang="en-US"/>
          </a:p>
          <a:p>
            <a:pPr marL="533400" indent="-533400">
              <a:lnSpc>
                <a:spcPct val="130000"/>
              </a:lnSpc>
            </a:pPr>
            <a:r>
              <a:rPr lang="en-US"/>
              <a:t>A spanning tree whose weight is minimum over all spanning trees is called a </a:t>
            </a:r>
            <a:r>
              <a:rPr lang="en-US" b="1" i="1"/>
              <a:t>minimum spanning tree</a:t>
            </a:r>
            <a:r>
              <a:rPr lang="en-US"/>
              <a:t>, or </a:t>
            </a:r>
            <a:r>
              <a:rPr lang="en-US" b="1" i="1"/>
              <a:t>MST</a:t>
            </a:r>
            <a:r>
              <a:rPr lang="en-US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36863" y="4000500"/>
            <a:ext cx="3721100" cy="2108200"/>
            <a:chOff x="1670" y="2241"/>
            <a:chExt cx="2344" cy="1328"/>
          </a:xfrm>
        </p:grpSpPr>
        <p:sp>
          <p:nvSpPr>
            <p:cNvPr id="723973" name="Line 5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974" name="Line 6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975" name="Line 7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976" name="Line 8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977" name="Line 9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978" name="Line 10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979" name="Line 11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980" name="Line 12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670" y="2241"/>
              <a:ext cx="2344" cy="1328"/>
              <a:chOff x="3303" y="2273"/>
              <a:chExt cx="2344" cy="1328"/>
            </a:xfrm>
          </p:grpSpPr>
          <p:sp>
            <p:nvSpPr>
              <p:cNvPr id="723982" name="Oval 14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723983" name="Oval 15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723984" name="Oval 16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723985" name="Oval 17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723986" name="Oval 18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723987" name="Oval 19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h</a:t>
                </a:r>
              </a:p>
            </p:txBody>
          </p:sp>
          <p:sp>
            <p:nvSpPr>
              <p:cNvPr id="723988" name="Oval 20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723989" name="Oval 21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723990" name="Oval 22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i</a:t>
                </a:r>
              </a:p>
            </p:txBody>
          </p:sp>
          <p:sp>
            <p:nvSpPr>
              <p:cNvPr id="723991" name="Line 23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92" name="Line 24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93" name="Line 2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94" name="Line 26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95" name="Line 27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96" name="Line 28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97" name="Line 29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98" name="Line 30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99" name="Line 31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000" name="Line 3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001" name="Line 33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002" name="Line 34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003" name="Line 35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004" name="Line 36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005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24006" name="Text Box 38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724007" name="Text Box 39"/>
              <p:cNvSpPr txBox="1">
                <a:spLocks noChangeArrowheads="1"/>
              </p:cNvSpPr>
              <p:nvPr/>
            </p:nvSpPr>
            <p:spPr bwMode="auto">
              <a:xfrm>
                <a:off x="4696" y="22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24008" name="Text Box 4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724009" name="Text Box 41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11</a:t>
                </a:r>
              </a:p>
            </p:txBody>
          </p:sp>
          <p:sp>
            <p:nvSpPr>
              <p:cNvPr id="724010" name="Text Box 42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724011" name="Text Box 43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24012" name="Text Box 44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24013" name="Text Box 45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24014" name="Text Box 46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24015" name="Text Box 47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14</a:t>
                </a:r>
              </a:p>
            </p:txBody>
          </p:sp>
          <p:sp>
            <p:nvSpPr>
              <p:cNvPr id="724016" name="Text Box 48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724017" name="Text Box 49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724018" name="Text Box 50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</p:grpSp>
      </p:grpSp>
      <p:sp>
        <p:nvSpPr>
          <p:cNvPr id="724019" name="Text Box 51"/>
          <p:cNvSpPr txBox="1">
            <a:spLocks noChangeArrowheads="1"/>
          </p:cNvSpPr>
          <p:nvPr/>
        </p:nvSpPr>
        <p:spPr bwMode="auto">
          <a:xfrm>
            <a:off x="1687513" y="57118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i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46D10-63BB-0BF6-053A-9A18E387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Properties of MSTs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933" y="1214438"/>
            <a:ext cx="8181975" cy="5448300"/>
          </a:xfrm>
        </p:spPr>
        <p:txBody>
          <a:bodyPr/>
          <a:lstStyle/>
          <a:p>
            <a:pPr marL="533400" indent="-533400">
              <a:lnSpc>
                <a:spcPct val="130000"/>
              </a:lnSpc>
            </a:pPr>
            <a:r>
              <a:rPr lang="en-US" dirty="0"/>
              <a:t>Minimum spanning trees are not unique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dirty="0"/>
              <a:t>Can replace (b, c) with (a, h) to obtain a different spanning tree with the same cost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MST have no cycles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dirty="0"/>
              <a:t>We can take out an edge 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dirty="0"/>
              <a:t>of a cycle, and still have all 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dirty="0"/>
              <a:t>vertices connected while reducing the cost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# of edges in a MST: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dirty="0"/>
              <a:t>|V| - 1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00663" y="2756553"/>
            <a:ext cx="3721100" cy="2108200"/>
            <a:chOff x="1670" y="2241"/>
            <a:chExt cx="2344" cy="1328"/>
          </a:xfrm>
        </p:grpSpPr>
        <p:sp>
          <p:nvSpPr>
            <p:cNvPr id="724997" name="Line 5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998" name="Line 6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999" name="Line 7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000" name="Line 8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001" name="Line 9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002" name="Line 10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003" name="Line 11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004" name="Line 12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670" y="2241"/>
              <a:ext cx="2344" cy="1328"/>
              <a:chOff x="3303" y="2273"/>
              <a:chExt cx="2344" cy="1328"/>
            </a:xfrm>
          </p:grpSpPr>
          <p:sp>
            <p:nvSpPr>
              <p:cNvPr id="725006" name="Oval 14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725007" name="Oval 15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725008" name="Oval 16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725009" name="Oval 17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725010" name="Oval 18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725011" name="Oval 19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h</a:t>
                </a:r>
              </a:p>
            </p:txBody>
          </p:sp>
          <p:sp>
            <p:nvSpPr>
              <p:cNvPr id="725012" name="Oval 20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725013" name="Oval 21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725014" name="Oval 22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i</a:t>
                </a:r>
              </a:p>
            </p:txBody>
          </p:sp>
          <p:sp>
            <p:nvSpPr>
              <p:cNvPr id="725015" name="Line 23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16" name="Line 24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17" name="Line 2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18" name="Line 26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19" name="Line 27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0" name="Line 28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1" name="Line 29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2" name="Line 30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3" name="Line 31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4" name="Line 3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5" name="Line 33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6" name="Line 34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7" name="Line 35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8" name="Line 36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9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25030" name="Text Box 38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725031" name="Text Box 39"/>
              <p:cNvSpPr txBox="1">
                <a:spLocks noChangeArrowheads="1"/>
              </p:cNvSpPr>
              <p:nvPr/>
            </p:nvSpPr>
            <p:spPr bwMode="auto">
              <a:xfrm>
                <a:off x="4696" y="22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25032" name="Text Box 4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725033" name="Text Box 41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11</a:t>
                </a:r>
              </a:p>
            </p:txBody>
          </p:sp>
          <p:sp>
            <p:nvSpPr>
              <p:cNvPr id="725034" name="Text Box 42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725035" name="Text Box 43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25036" name="Text Box 44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25037" name="Text Box 45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25038" name="Text Box 46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25039" name="Text Box 47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14</a:t>
                </a:r>
              </a:p>
            </p:txBody>
          </p:sp>
          <p:sp>
            <p:nvSpPr>
              <p:cNvPr id="725040" name="Text Box 48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725041" name="Text Box 49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725042" name="Text Box 50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</p:grpSp>
      </p:grpSp>
      <p:sp>
        <p:nvSpPr>
          <p:cNvPr id="725043" name="Text Box 51"/>
          <p:cNvSpPr txBox="1">
            <a:spLocks noChangeArrowheads="1"/>
          </p:cNvSpPr>
          <p:nvPr/>
        </p:nvSpPr>
        <p:spPr bwMode="auto">
          <a:xfrm>
            <a:off x="1687513" y="57118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i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989A-C83A-AEBB-1EFD-58203CB6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4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Growing a MST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145415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400" b="1"/>
              <a:t>Minimum-spanning-tree problem</a:t>
            </a:r>
            <a:r>
              <a:rPr lang="en-US" sz="2400"/>
              <a:t>: find a MST for a connected, undirected graph, with a weight function associated with its edges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01405" y="2342924"/>
            <a:ext cx="3721100" cy="2108200"/>
            <a:chOff x="1670" y="2241"/>
            <a:chExt cx="2344" cy="1328"/>
          </a:xfrm>
        </p:grpSpPr>
        <p:sp>
          <p:nvSpPr>
            <p:cNvPr id="726021" name="Line 5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022" name="Line 6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023" name="Line 7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024" name="Line 8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025" name="Line 9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026" name="Line 10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027" name="Line 11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028" name="Line 12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670" y="2241"/>
              <a:ext cx="2344" cy="1328"/>
              <a:chOff x="3303" y="2273"/>
              <a:chExt cx="2344" cy="1328"/>
            </a:xfrm>
          </p:grpSpPr>
          <p:sp>
            <p:nvSpPr>
              <p:cNvPr id="726030" name="Oval 14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726031" name="Oval 15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726032" name="Oval 16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726033" name="Oval 17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726034" name="Oval 18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726035" name="Oval 19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h</a:t>
                </a:r>
              </a:p>
            </p:txBody>
          </p:sp>
          <p:sp>
            <p:nvSpPr>
              <p:cNvPr id="726036" name="Oval 20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726037" name="Oval 21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726038" name="Oval 22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i</a:t>
                </a:r>
              </a:p>
            </p:txBody>
          </p:sp>
          <p:sp>
            <p:nvSpPr>
              <p:cNvPr id="726039" name="Line 23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0" name="Line 24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1" name="Line 2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2" name="Line 26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3" name="Line 27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4" name="Line 28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5" name="Line 29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6" name="Line 30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7" name="Line 31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8" name="Line 3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9" name="Line 33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50" name="Line 34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51" name="Line 35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52" name="Line 36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53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26054" name="Text Box 38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726055" name="Text Box 39"/>
              <p:cNvSpPr txBox="1">
                <a:spLocks noChangeArrowheads="1"/>
              </p:cNvSpPr>
              <p:nvPr/>
            </p:nvSpPr>
            <p:spPr bwMode="auto">
              <a:xfrm>
                <a:off x="4696" y="22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26056" name="Text Box 4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726057" name="Text Box 41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11</a:t>
                </a:r>
              </a:p>
            </p:txBody>
          </p:sp>
          <p:sp>
            <p:nvSpPr>
              <p:cNvPr id="726058" name="Text Box 42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726059" name="Text Box 43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26060" name="Text Box 44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26061" name="Text Box 45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26062" name="Text Box 46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26063" name="Text Box 47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14</a:t>
                </a:r>
              </a:p>
            </p:txBody>
          </p:sp>
          <p:sp>
            <p:nvSpPr>
              <p:cNvPr id="726064" name="Text Box 48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726065" name="Text Box 49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726066" name="Text Box 50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</p:grpSp>
      </p:grpSp>
      <p:sp>
        <p:nvSpPr>
          <p:cNvPr id="726067" name="Rectangle 51"/>
          <p:cNvSpPr>
            <a:spLocks noChangeArrowheads="1"/>
          </p:cNvSpPr>
          <p:nvPr/>
        </p:nvSpPr>
        <p:spPr bwMode="auto">
          <a:xfrm>
            <a:off x="423863" y="2582863"/>
            <a:ext cx="5858762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400" b="1" dirty="0">
                <a:solidFill>
                  <a:srgbClr val="262626"/>
                </a:solidFill>
                <a:latin typeface="Century Gothic"/>
                <a:cs typeface="Century Gothic"/>
              </a:rPr>
              <a:t>A generic solution: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Build a set A of edges (initially empty)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Incrementally add edges to A such that they would belong to a MST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An edge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  <a:cs typeface="Comic Sans MS"/>
              </a:rPr>
              <a:t>(u, v)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 is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safe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for A if and only if A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 {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  <a:cs typeface="Comic Sans MS"/>
              </a:rPr>
              <a:t>(u, v)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} is also a subset of some MST –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greedy choice property</a:t>
            </a:r>
          </a:p>
        </p:txBody>
      </p:sp>
      <p:sp>
        <p:nvSpPr>
          <p:cNvPr id="726068" name="Rectangle 52"/>
          <p:cNvSpPr>
            <a:spLocks noChangeArrowheads="1"/>
          </p:cNvSpPr>
          <p:nvPr/>
        </p:nvSpPr>
        <p:spPr bwMode="auto">
          <a:xfrm>
            <a:off x="6223173" y="4545930"/>
            <a:ext cx="25619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  <a:cs typeface="Century Gothic"/>
              </a:rPr>
              <a:t>We will add only safe edges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426A4-2D42-3A79-835B-C4B0C68A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GENERIC-MST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dirty="0"/>
              <a:t>A ←  </a:t>
            </a:r>
            <a:r>
              <a:rPr lang="en-US" dirty="0">
                <a:sym typeface="Symbol" pitchFamily="-106" charset="2"/>
              </a:rPr>
              <a:t>∅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while </a:t>
            </a:r>
            <a:r>
              <a:rPr lang="en-US" dirty="0"/>
              <a:t>A is not a spanning tree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         do </a:t>
            </a:r>
            <a:r>
              <a:rPr lang="en-US" dirty="0"/>
              <a:t>find an edge </a:t>
            </a:r>
            <a:r>
              <a:rPr lang="en-US" dirty="0">
                <a:latin typeface="Comic Sans MS" pitchFamily="-106" charset="0"/>
              </a:rPr>
              <a:t>(u, v) </a:t>
            </a:r>
            <a:r>
              <a:rPr lang="en-US" dirty="0"/>
              <a:t>that is safe for A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dirty="0"/>
              <a:t>              A ← A </a:t>
            </a:r>
            <a:r>
              <a:rPr lang="en-US" dirty="0">
                <a:sym typeface="Symbol" pitchFamily="-106" charset="2"/>
              </a:rPr>
              <a:t>⋃</a:t>
            </a:r>
            <a:r>
              <a:rPr lang="en-US" dirty="0"/>
              <a:t> {(u, v)} 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return </a:t>
            </a:r>
            <a:r>
              <a:rPr lang="en-US" dirty="0"/>
              <a:t>A</a:t>
            </a:r>
          </a:p>
          <a:p>
            <a:pPr marL="533400" indent="-533400">
              <a:lnSpc>
                <a:spcPct val="140000"/>
              </a:lnSpc>
            </a:pPr>
            <a:endParaRPr lang="en-US" dirty="0"/>
          </a:p>
          <a:p>
            <a:pPr marL="533400" indent="-533400">
              <a:lnSpc>
                <a:spcPct val="140000"/>
              </a:lnSpc>
            </a:pPr>
            <a:r>
              <a:rPr lang="en-US" dirty="0"/>
              <a:t>How do we find safe edges?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78438" y="3471863"/>
            <a:ext cx="3721100" cy="2108200"/>
            <a:chOff x="3303" y="2273"/>
            <a:chExt cx="2344" cy="1328"/>
          </a:xfrm>
        </p:grpSpPr>
        <p:sp>
          <p:nvSpPr>
            <p:cNvPr id="727045" name="Oval 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27046" name="Oval 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27047" name="Oval 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27048" name="Oval 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27049" name="Oval 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27050" name="Oval 1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27051" name="Oval 1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27052" name="Oval 1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27053" name="Oval 1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27054" name="Line 1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55" name="Line 1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56" name="Line 1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57" name="Line 1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58" name="Line 1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59" name="Line 1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0" name="Line 2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1" name="Line 2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2" name="Line 2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3" name="Line 2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4" name="Line 2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5" name="Line 2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6" name="Line 2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7" name="Line 2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8" name="Text Box 28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7069" name="Text Box 29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7070" name="Text Box 30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7071" name="Text Box 31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7072" name="Text Box 32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27073" name="Text Box 3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27074" name="Text Box 34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7075" name="Text Box 35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7076" name="Text Box 36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7077" name="Text Box 37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7078" name="Text Box 38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27079" name="Text Box 39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27080" name="Text Box 40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27081" name="Text Box 41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24EBA-36DA-C7D2-F623-BB931FCF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27613" y="1008063"/>
            <a:ext cx="4073525" cy="2311400"/>
            <a:chOff x="3167" y="635"/>
            <a:chExt cx="2566" cy="1456"/>
          </a:xfrm>
        </p:grpSpPr>
        <p:sp>
          <p:nvSpPr>
            <p:cNvPr id="728067" name="Freeform 3"/>
            <p:cNvSpPr>
              <a:spLocks/>
            </p:cNvSpPr>
            <p:nvPr/>
          </p:nvSpPr>
          <p:spPr bwMode="auto">
            <a:xfrm>
              <a:off x="4201" y="706"/>
              <a:ext cx="1483" cy="1373"/>
            </a:xfrm>
            <a:custGeom>
              <a:avLst/>
              <a:gdLst/>
              <a:ahLst/>
              <a:cxnLst>
                <a:cxn ang="0">
                  <a:pos x="785" y="19"/>
                </a:cxn>
                <a:cxn ang="0">
                  <a:pos x="722" y="41"/>
                </a:cxn>
                <a:cxn ang="0">
                  <a:pos x="686" y="77"/>
                </a:cxn>
                <a:cxn ang="0">
                  <a:pos x="664" y="118"/>
                </a:cxn>
                <a:cxn ang="0">
                  <a:pos x="605" y="307"/>
                </a:cxn>
                <a:cxn ang="0">
                  <a:pos x="569" y="419"/>
                </a:cxn>
                <a:cxn ang="0">
                  <a:pos x="551" y="446"/>
                </a:cxn>
                <a:cxn ang="0">
                  <a:pos x="533" y="473"/>
                </a:cxn>
                <a:cxn ang="0">
                  <a:pos x="470" y="622"/>
                </a:cxn>
                <a:cxn ang="0">
                  <a:pos x="443" y="658"/>
                </a:cxn>
                <a:cxn ang="0">
                  <a:pos x="416" y="676"/>
                </a:cxn>
                <a:cxn ang="0">
                  <a:pos x="371" y="725"/>
                </a:cxn>
                <a:cxn ang="0">
                  <a:pos x="299" y="802"/>
                </a:cxn>
                <a:cxn ang="0">
                  <a:pos x="281" y="824"/>
                </a:cxn>
                <a:cxn ang="0">
                  <a:pos x="268" y="869"/>
                </a:cxn>
                <a:cxn ang="0">
                  <a:pos x="155" y="991"/>
                </a:cxn>
                <a:cxn ang="0">
                  <a:pos x="88" y="1036"/>
                </a:cxn>
                <a:cxn ang="0">
                  <a:pos x="61" y="1054"/>
                </a:cxn>
                <a:cxn ang="0">
                  <a:pos x="43" y="1076"/>
                </a:cxn>
                <a:cxn ang="0">
                  <a:pos x="20" y="1144"/>
                </a:cxn>
                <a:cxn ang="0">
                  <a:pos x="74" y="1310"/>
                </a:cxn>
                <a:cxn ang="0">
                  <a:pos x="263" y="1373"/>
                </a:cxn>
                <a:cxn ang="0">
                  <a:pos x="574" y="1346"/>
                </a:cxn>
                <a:cxn ang="0">
                  <a:pos x="875" y="1351"/>
                </a:cxn>
                <a:cxn ang="0">
                  <a:pos x="1127" y="1297"/>
                </a:cxn>
                <a:cxn ang="0">
                  <a:pos x="1208" y="1256"/>
                </a:cxn>
                <a:cxn ang="0">
                  <a:pos x="1231" y="1238"/>
                </a:cxn>
                <a:cxn ang="0">
                  <a:pos x="1244" y="1220"/>
                </a:cxn>
                <a:cxn ang="0">
                  <a:pos x="1258" y="1211"/>
                </a:cxn>
                <a:cxn ang="0">
                  <a:pos x="1267" y="1198"/>
                </a:cxn>
                <a:cxn ang="0">
                  <a:pos x="1280" y="1189"/>
                </a:cxn>
                <a:cxn ang="0">
                  <a:pos x="1312" y="1157"/>
                </a:cxn>
                <a:cxn ang="0">
                  <a:pos x="1370" y="1072"/>
                </a:cxn>
                <a:cxn ang="0">
                  <a:pos x="1397" y="1022"/>
                </a:cxn>
                <a:cxn ang="0">
                  <a:pos x="1429" y="937"/>
                </a:cxn>
                <a:cxn ang="0">
                  <a:pos x="1465" y="829"/>
                </a:cxn>
                <a:cxn ang="0">
                  <a:pos x="1460" y="550"/>
                </a:cxn>
                <a:cxn ang="0">
                  <a:pos x="1415" y="379"/>
                </a:cxn>
                <a:cxn ang="0">
                  <a:pos x="1388" y="338"/>
                </a:cxn>
                <a:cxn ang="0">
                  <a:pos x="1370" y="311"/>
                </a:cxn>
                <a:cxn ang="0">
                  <a:pos x="1312" y="221"/>
                </a:cxn>
                <a:cxn ang="0">
                  <a:pos x="1217" y="163"/>
                </a:cxn>
                <a:cxn ang="0">
                  <a:pos x="1091" y="113"/>
                </a:cxn>
                <a:cxn ang="0">
                  <a:pos x="1037" y="82"/>
                </a:cxn>
                <a:cxn ang="0">
                  <a:pos x="983" y="59"/>
                </a:cxn>
                <a:cxn ang="0">
                  <a:pos x="785" y="19"/>
                </a:cxn>
              </a:cxnLst>
              <a:rect l="0" t="0" r="r" b="b"/>
              <a:pathLst>
                <a:path w="1483" h="1373">
                  <a:moveTo>
                    <a:pt x="785" y="19"/>
                  </a:moveTo>
                  <a:cubicBezTo>
                    <a:pt x="761" y="23"/>
                    <a:pt x="745" y="34"/>
                    <a:pt x="722" y="41"/>
                  </a:cubicBezTo>
                  <a:cubicBezTo>
                    <a:pt x="709" y="55"/>
                    <a:pt x="702" y="67"/>
                    <a:pt x="686" y="77"/>
                  </a:cubicBezTo>
                  <a:cubicBezTo>
                    <a:pt x="682" y="92"/>
                    <a:pt x="664" y="118"/>
                    <a:pt x="664" y="118"/>
                  </a:cubicBezTo>
                  <a:cubicBezTo>
                    <a:pt x="646" y="181"/>
                    <a:pt x="623" y="244"/>
                    <a:pt x="605" y="307"/>
                  </a:cubicBezTo>
                  <a:cubicBezTo>
                    <a:pt x="595" y="343"/>
                    <a:pt x="590" y="388"/>
                    <a:pt x="569" y="419"/>
                  </a:cubicBezTo>
                  <a:cubicBezTo>
                    <a:pt x="561" y="446"/>
                    <a:pt x="571" y="421"/>
                    <a:pt x="551" y="446"/>
                  </a:cubicBezTo>
                  <a:cubicBezTo>
                    <a:pt x="544" y="454"/>
                    <a:pt x="533" y="473"/>
                    <a:pt x="533" y="473"/>
                  </a:cubicBezTo>
                  <a:cubicBezTo>
                    <a:pt x="518" y="527"/>
                    <a:pt x="511" y="581"/>
                    <a:pt x="470" y="622"/>
                  </a:cubicBezTo>
                  <a:cubicBezTo>
                    <a:pt x="466" y="634"/>
                    <a:pt x="452" y="650"/>
                    <a:pt x="443" y="658"/>
                  </a:cubicBezTo>
                  <a:cubicBezTo>
                    <a:pt x="435" y="665"/>
                    <a:pt x="416" y="676"/>
                    <a:pt x="416" y="676"/>
                  </a:cubicBezTo>
                  <a:cubicBezTo>
                    <a:pt x="403" y="694"/>
                    <a:pt x="390" y="713"/>
                    <a:pt x="371" y="725"/>
                  </a:cubicBezTo>
                  <a:cubicBezTo>
                    <a:pt x="357" y="747"/>
                    <a:pt x="319" y="782"/>
                    <a:pt x="299" y="802"/>
                  </a:cubicBezTo>
                  <a:cubicBezTo>
                    <a:pt x="286" y="843"/>
                    <a:pt x="308" y="784"/>
                    <a:pt x="281" y="824"/>
                  </a:cubicBezTo>
                  <a:cubicBezTo>
                    <a:pt x="273" y="835"/>
                    <a:pt x="275" y="856"/>
                    <a:pt x="268" y="869"/>
                  </a:cubicBezTo>
                  <a:cubicBezTo>
                    <a:pt x="240" y="919"/>
                    <a:pt x="202" y="960"/>
                    <a:pt x="155" y="991"/>
                  </a:cubicBezTo>
                  <a:cubicBezTo>
                    <a:pt x="133" y="1006"/>
                    <a:pt x="110" y="1021"/>
                    <a:pt x="88" y="1036"/>
                  </a:cubicBezTo>
                  <a:cubicBezTo>
                    <a:pt x="79" y="1042"/>
                    <a:pt x="61" y="1054"/>
                    <a:pt x="61" y="1054"/>
                  </a:cubicBezTo>
                  <a:cubicBezTo>
                    <a:pt x="48" y="1089"/>
                    <a:pt x="67" y="1045"/>
                    <a:pt x="43" y="1076"/>
                  </a:cubicBezTo>
                  <a:cubicBezTo>
                    <a:pt x="31" y="1092"/>
                    <a:pt x="27" y="1125"/>
                    <a:pt x="20" y="1144"/>
                  </a:cubicBezTo>
                  <a:cubicBezTo>
                    <a:pt x="11" y="1210"/>
                    <a:pt x="0" y="1287"/>
                    <a:pt x="74" y="1310"/>
                  </a:cubicBezTo>
                  <a:cubicBezTo>
                    <a:pt x="120" y="1356"/>
                    <a:pt x="202" y="1359"/>
                    <a:pt x="263" y="1373"/>
                  </a:cubicBezTo>
                  <a:cubicBezTo>
                    <a:pt x="394" y="1368"/>
                    <a:pt x="462" y="1362"/>
                    <a:pt x="574" y="1346"/>
                  </a:cubicBezTo>
                  <a:cubicBezTo>
                    <a:pt x="686" y="1350"/>
                    <a:pt x="761" y="1354"/>
                    <a:pt x="875" y="1351"/>
                  </a:cubicBezTo>
                  <a:cubicBezTo>
                    <a:pt x="962" y="1341"/>
                    <a:pt x="1044" y="1323"/>
                    <a:pt x="1127" y="1297"/>
                  </a:cubicBezTo>
                  <a:cubicBezTo>
                    <a:pt x="1153" y="1280"/>
                    <a:pt x="1183" y="1273"/>
                    <a:pt x="1208" y="1256"/>
                  </a:cubicBezTo>
                  <a:cubicBezTo>
                    <a:pt x="1237" y="1215"/>
                    <a:pt x="1196" y="1268"/>
                    <a:pt x="1231" y="1238"/>
                  </a:cubicBezTo>
                  <a:cubicBezTo>
                    <a:pt x="1237" y="1233"/>
                    <a:pt x="1239" y="1225"/>
                    <a:pt x="1244" y="1220"/>
                  </a:cubicBezTo>
                  <a:cubicBezTo>
                    <a:pt x="1248" y="1216"/>
                    <a:pt x="1253" y="1214"/>
                    <a:pt x="1258" y="1211"/>
                  </a:cubicBezTo>
                  <a:cubicBezTo>
                    <a:pt x="1261" y="1207"/>
                    <a:pt x="1263" y="1202"/>
                    <a:pt x="1267" y="1198"/>
                  </a:cubicBezTo>
                  <a:cubicBezTo>
                    <a:pt x="1271" y="1194"/>
                    <a:pt x="1277" y="1193"/>
                    <a:pt x="1280" y="1189"/>
                  </a:cubicBezTo>
                  <a:cubicBezTo>
                    <a:pt x="1309" y="1155"/>
                    <a:pt x="1284" y="1167"/>
                    <a:pt x="1312" y="1157"/>
                  </a:cubicBezTo>
                  <a:cubicBezTo>
                    <a:pt x="1324" y="1117"/>
                    <a:pt x="1353" y="1104"/>
                    <a:pt x="1370" y="1072"/>
                  </a:cubicBezTo>
                  <a:cubicBezTo>
                    <a:pt x="1381" y="1052"/>
                    <a:pt x="1377" y="1036"/>
                    <a:pt x="1397" y="1022"/>
                  </a:cubicBezTo>
                  <a:cubicBezTo>
                    <a:pt x="1405" y="993"/>
                    <a:pt x="1412" y="962"/>
                    <a:pt x="1429" y="937"/>
                  </a:cubicBezTo>
                  <a:cubicBezTo>
                    <a:pt x="1439" y="901"/>
                    <a:pt x="1452" y="864"/>
                    <a:pt x="1465" y="829"/>
                  </a:cubicBezTo>
                  <a:cubicBezTo>
                    <a:pt x="1468" y="743"/>
                    <a:pt x="1483" y="633"/>
                    <a:pt x="1460" y="550"/>
                  </a:cubicBezTo>
                  <a:cubicBezTo>
                    <a:pt x="1453" y="495"/>
                    <a:pt x="1443" y="428"/>
                    <a:pt x="1415" y="379"/>
                  </a:cubicBezTo>
                  <a:cubicBezTo>
                    <a:pt x="1407" y="365"/>
                    <a:pt x="1397" y="352"/>
                    <a:pt x="1388" y="338"/>
                  </a:cubicBezTo>
                  <a:cubicBezTo>
                    <a:pt x="1382" y="329"/>
                    <a:pt x="1370" y="311"/>
                    <a:pt x="1370" y="311"/>
                  </a:cubicBezTo>
                  <a:cubicBezTo>
                    <a:pt x="1360" y="279"/>
                    <a:pt x="1340" y="240"/>
                    <a:pt x="1312" y="221"/>
                  </a:cubicBezTo>
                  <a:cubicBezTo>
                    <a:pt x="1296" y="198"/>
                    <a:pt x="1246" y="169"/>
                    <a:pt x="1217" y="163"/>
                  </a:cubicBezTo>
                  <a:cubicBezTo>
                    <a:pt x="1178" y="137"/>
                    <a:pt x="1131" y="136"/>
                    <a:pt x="1091" y="113"/>
                  </a:cubicBezTo>
                  <a:cubicBezTo>
                    <a:pt x="1070" y="101"/>
                    <a:pt x="1059" y="88"/>
                    <a:pt x="1037" y="82"/>
                  </a:cubicBezTo>
                  <a:cubicBezTo>
                    <a:pt x="1020" y="70"/>
                    <a:pt x="1001" y="68"/>
                    <a:pt x="983" y="59"/>
                  </a:cubicBezTo>
                  <a:cubicBezTo>
                    <a:pt x="924" y="28"/>
                    <a:pt x="853" y="0"/>
                    <a:pt x="785" y="19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68" name="Freeform 4"/>
            <p:cNvSpPr>
              <a:spLocks/>
            </p:cNvSpPr>
            <p:nvPr/>
          </p:nvSpPr>
          <p:spPr bwMode="auto">
            <a:xfrm>
              <a:off x="3167" y="635"/>
              <a:ext cx="1513" cy="1456"/>
            </a:xfrm>
            <a:custGeom>
              <a:avLst/>
              <a:gdLst/>
              <a:ahLst/>
              <a:cxnLst>
                <a:cxn ang="0">
                  <a:pos x="267" y="175"/>
                </a:cxn>
                <a:cxn ang="0">
                  <a:pos x="357" y="139"/>
                </a:cxn>
                <a:cxn ang="0">
                  <a:pos x="447" y="99"/>
                </a:cxn>
                <a:cxn ang="0">
                  <a:pos x="568" y="63"/>
                </a:cxn>
                <a:cxn ang="0">
                  <a:pos x="717" y="22"/>
                </a:cxn>
                <a:cxn ang="0">
                  <a:pos x="784" y="0"/>
                </a:cxn>
                <a:cxn ang="0">
                  <a:pos x="982" y="18"/>
                </a:cxn>
                <a:cxn ang="0">
                  <a:pos x="1041" y="31"/>
                </a:cxn>
                <a:cxn ang="0">
                  <a:pos x="1207" y="36"/>
                </a:cxn>
                <a:cxn ang="0">
                  <a:pos x="1333" y="72"/>
                </a:cxn>
                <a:cxn ang="0">
                  <a:pos x="1360" y="94"/>
                </a:cxn>
                <a:cxn ang="0">
                  <a:pos x="1365" y="108"/>
                </a:cxn>
                <a:cxn ang="0">
                  <a:pos x="1428" y="171"/>
                </a:cxn>
                <a:cxn ang="0">
                  <a:pos x="1450" y="211"/>
                </a:cxn>
                <a:cxn ang="0">
                  <a:pos x="1473" y="256"/>
                </a:cxn>
                <a:cxn ang="0">
                  <a:pos x="1491" y="310"/>
                </a:cxn>
                <a:cxn ang="0">
                  <a:pos x="1504" y="360"/>
                </a:cxn>
                <a:cxn ang="0">
                  <a:pos x="1446" y="598"/>
                </a:cxn>
                <a:cxn ang="0">
                  <a:pos x="1419" y="652"/>
                </a:cxn>
                <a:cxn ang="0">
                  <a:pos x="1329" y="756"/>
                </a:cxn>
                <a:cxn ang="0">
                  <a:pos x="1275" y="819"/>
                </a:cxn>
                <a:cxn ang="0">
                  <a:pos x="1198" y="877"/>
                </a:cxn>
                <a:cxn ang="0">
                  <a:pos x="1068" y="922"/>
                </a:cxn>
                <a:cxn ang="0">
                  <a:pos x="928" y="1075"/>
                </a:cxn>
                <a:cxn ang="0">
                  <a:pos x="910" y="1120"/>
                </a:cxn>
                <a:cxn ang="0">
                  <a:pos x="883" y="1215"/>
                </a:cxn>
                <a:cxn ang="0">
                  <a:pos x="843" y="1305"/>
                </a:cxn>
                <a:cxn ang="0">
                  <a:pos x="780" y="1381"/>
                </a:cxn>
                <a:cxn ang="0">
                  <a:pos x="744" y="1408"/>
                </a:cxn>
                <a:cxn ang="0">
                  <a:pos x="600" y="1449"/>
                </a:cxn>
                <a:cxn ang="0">
                  <a:pos x="415" y="1426"/>
                </a:cxn>
                <a:cxn ang="0">
                  <a:pos x="357" y="1426"/>
                </a:cxn>
                <a:cxn ang="0">
                  <a:pos x="262" y="1377"/>
                </a:cxn>
                <a:cxn ang="0">
                  <a:pos x="235" y="1359"/>
                </a:cxn>
                <a:cxn ang="0">
                  <a:pos x="222" y="1350"/>
                </a:cxn>
                <a:cxn ang="0">
                  <a:pos x="177" y="1296"/>
                </a:cxn>
                <a:cxn ang="0">
                  <a:pos x="132" y="1242"/>
                </a:cxn>
                <a:cxn ang="0">
                  <a:pos x="82" y="1143"/>
                </a:cxn>
                <a:cxn ang="0">
                  <a:pos x="64" y="1116"/>
                </a:cxn>
                <a:cxn ang="0">
                  <a:pos x="55" y="1102"/>
                </a:cxn>
                <a:cxn ang="0">
                  <a:pos x="37" y="1062"/>
                </a:cxn>
                <a:cxn ang="0">
                  <a:pos x="6" y="954"/>
                </a:cxn>
                <a:cxn ang="0">
                  <a:pos x="10" y="756"/>
                </a:cxn>
                <a:cxn ang="0">
                  <a:pos x="28" y="760"/>
                </a:cxn>
                <a:cxn ang="0">
                  <a:pos x="33" y="742"/>
                </a:cxn>
                <a:cxn ang="0">
                  <a:pos x="46" y="652"/>
                </a:cxn>
                <a:cxn ang="0">
                  <a:pos x="69" y="643"/>
                </a:cxn>
                <a:cxn ang="0">
                  <a:pos x="132" y="369"/>
                </a:cxn>
                <a:cxn ang="0">
                  <a:pos x="159" y="310"/>
                </a:cxn>
                <a:cxn ang="0">
                  <a:pos x="217" y="220"/>
                </a:cxn>
                <a:cxn ang="0">
                  <a:pos x="267" y="175"/>
                </a:cxn>
              </a:cxnLst>
              <a:rect l="0" t="0" r="r" b="b"/>
              <a:pathLst>
                <a:path w="1513" h="1456">
                  <a:moveTo>
                    <a:pt x="267" y="175"/>
                  </a:moveTo>
                  <a:cubicBezTo>
                    <a:pt x="295" y="155"/>
                    <a:pt x="323" y="144"/>
                    <a:pt x="357" y="139"/>
                  </a:cubicBezTo>
                  <a:cubicBezTo>
                    <a:pt x="387" y="124"/>
                    <a:pt x="413" y="107"/>
                    <a:pt x="447" y="99"/>
                  </a:cubicBezTo>
                  <a:cubicBezTo>
                    <a:pt x="480" y="76"/>
                    <a:pt x="529" y="73"/>
                    <a:pt x="568" y="63"/>
                  </a:cubicBezTo>
                  <a:cubicBezTo>
                    <a:pt x="618" y="51"/>
                    <a:pt x="668" y="36"/>
                    <a:pt x="717" y="22"/>
                  </a:cubicBezTo>
                  <a:cubicBezTo>
                    <a:pt x="737" y="8"/>
                    <a:pt x="761" y="7"/>
                    <a:pt x="784" y="0"/>
                  </a:cubicBezTo>
                  <a:cubicBezTo>
                    <a:pt x="853" y="3"/>
                    <a:pt x="915" y="10"/>
                    <a:pt x="982" y="18"/>
                  </a:cubicBezTo>
                  <a:cubicBezTo>
                    <a:pt x="1002" y="20"/>
                    <a:pt x="1021" y="30"/>
                    <a:pt x="1041" y="31"/>
                  </a:cubicBezTo>
                  <a:cubicBezTo>
                    <a:pt x="1096" y="34"/>
                    <a:pt x="1152" y="34"/>
                    <a:pt x="1207" y="36"/>
                  </a:cubicBezTo>
                  <a:cubicBezTo>
                    <a:pt x="1250" y="45"/>
                    <a:pt x="1292" y="56"/>
                    <a:pt x="1333" y="72"/>
                  </a:cubicBezTo>
                  <a:cubicBezTo>
                    <a:pt x="1342" y="80"/>
                    <a:pt x="1353" y="85"/>
                    <a:pt x="1360" y="94"/>
                  </a:cubicBezTo>
                  <a:cubicBezTo>
                    <a:pt x="1363" y="98"/>
                    <a:pt x="1362" y="104"/>
                    <a:pt x="1365" y="108"/>
                  </a:cubicBezTo>
                  <a:cubicBezTo>
                    <a:pt x="1383" y="131"/>
                    <a:pt x="1411" y="145"/>
                    <a:pt x="1428" y="171"/>
                  </a:cubicBezTo>
                  <a:cubicBezTo>
                    <a:pt x="1432" y="186"/>
                    <a:pt x="1450" y="211"/>
                    <a:pt x="1450" y="211"/>
                  </a:cubicBezTo>
                  <a:cubicBezTo>
                    <a:pt x="1455" y="227"/>
                    <a:pt x="1473" y="256"/>
                    <a:pt x="1473" y="256"/>
                  </a:cubicBezTo>
                  <a:cubicBezTo>
                    <a:pt x="1477" y="276"/>
                    <a:pt x="1482" y="292"/>
                    <a:pt x="1491" y="310"/>
                  </a:cubicBezTo>
                  <a:cubicBezTo>
                    <a:pt x="1495" y="327"/>
                    <a:pt x="1504" y="360"/>
                    <a:pt x="1504" y="360"/>
                  </a:cubicBezTo>
                  <a:cubicBezTo>
                    <a:pt x="1513" y="444"/>
                    <a:pt x="1484" y="525"/>
                    <a:pt x="1446" y="598"/>
                  </a:cubicBezTo>
                  <a:cubicBezTo>
                    <a:pt x="1435" y="619"/>
                    <a:pt x="1436" y="635"/>
                    <a:pt x="1419" y="652"/>
                  </a:cubicBezTo>
                  <a:cubicBezTo>
                    <a:pt x="1405" y="690"/>
                    <a:pt x="1355" y="724"/>
                    <a:pt x="1329" y="756"/>
                  </a:cubicBezTo>
                  <a:cubicBezTo>
                    <a:pt x="1311" y="778"/>
                    <a:pt x="1298" y="803"/>
                    <a:pt x="1275" y="819"/>
                  </a:cubicBezTo>
                  <a:cubicBezTo>
                    <a:pt x="1258" y="844"/>
                    <a:pt x="1228" y="869"/>
                    <a:pt x="1198" y="877"/>
                  </a:cubicBezTo>
                  <a:cubicBezTo>
                    <a:pt x="1165" y="900"/>
                    <a:pt x="1108" y="913"/>
                    <a:pt x="1068" y="922"/>
                  </a:cubicBezTo>
                  <a:cubicBezTo>
                    <a:pt x="1001" y="965"/>
                    <a:pt x="973" y="1011"/>
                    <a:pt x="928" y="1075"/>
                  </a:cubicBezTo>
                  <a:cubicBezTo>
                    <a:pt x="924" y="1093"/>
                    <a:pt x="921" y="1105"/>
                    <a:pt x="910" y="1120"/>
                  </a:cubicBezTo>
                  <a:cubicBezTo>
                    <a:pt x="903" y="1153"/>
                    <a:pt x="894" y="1183"/>
                    <a:pt x="883" y="1215"/>
                  </a:cubicBezTo>
                  <a:cubicBezTo>
                    <a:pt x="879" y="1242"/>
                    <a:pt x="866" y="1289"/>
                    <a:pt x="843" y="1305"/>
                  </a:cubicBezTo>
                  <a:cubicBezTo>
                    <a:pt x="831" y="1337"/>
                    <a:pt x="808" y="1362"/>
                    <a:pt x="780" y="1381"/>
                  </a:cubicBezTo>
                  <a:cubicBezTo>
                    <a:pt x="770" y="1397"/>
                    <a:pt x="762" y="1402"/>
                    <a:pt x="744" y="1408"/>
                  </a:cubicBezTo>
                  <a:cubicBezTo>
                    <a:pt x="710" y="1442"/>
                    <a:pt x="644" y="1442"/>
                    <a:pt x="600" y="1449"/>
                  </a:cubicBezTo>
                  <a:cubicBezTo>
                    <a:pt x="531" y="1446"/>
                    <a:pt x="474" y="1456"/>
                    <a:pt x="415" y="1426"/>
                  </a:cubicBezTo>
                  <a:cubicBezTo>
                    <a:pt x="395" y="1440"/>
                    <a:pt x="382" y="1430"/>
                    <a:pt x="357" y="1426"/>
                  </a:cubicBezTo>
                  <a:cubicBezTo>
                    <a:pt x="327" y="1406"/>
                    <a:pt x="297" y="1387"/>
                    <a:pt x="262" y="1377"/>
                  </a:cubicBezTo>
                  <a:cubicBezTo>
                    <a:pt x="253" y="1371"/>
                    <a:pt x="244" y="1365"/>
                    <a:pt x="235" y="1359"/>
                  </a:cubicBezTo>
                  <a:cubicBezTo>
                    <a:pt x="231" y="1356"/>
                    <a:pt x="222" y="1350"/>
                    <a:pt x="222" y="1350"/>
                  </a:cubicBezTo>
                  <a:cubicBezTo>
                    <a:pt x="210" y="1331"/>
                    <a:pt x="193" y="1312"/>
                    <a:pt x="177" y="1296"/>
                  </a:cubicBezTo>
                  <a:cubicBezTo>
                    <a:pt x="168" y="1272"/>
                    <a:pt x="157" y="1250"/>
                    <a:pt x="132" y="1242"/>
                  </a:cubicBezTo>
                  <a:cubicBezTo>
                    <a:pt x="111" y="1210"/>
                    <a:pt x="101" y="1176"/>
                    <a:pt x="82" y="1143"/>
                  </a:cubicBezTo>
                  <a:cubicBezTo>
                    <a:pt x="77" y="1134"/>
                    <a:pt x="70" y="1125"/>
                    <a:pt x="64" y="1116"/>
                  </a:cubicBezTo>
                  <a:cubicBezTo>
                    <a:pt x="61" y="1111"/>
                    <a:pt x="55" y="1102"/>
                    <a:pt x="55" y="1102"/>
                  </a:cubicBezTo>
                  <a:cubicBezTo>
                    <a:pt x="50" y="1087"/>
                    <a:pt x="46" y="1075"/>
                    <a:pt x="37" y="1062"/>
                  </a:cubicBezTo>
                  <a:cubicBezTo>
                    <a:pt x="29" y="1025"/>
                    <a:pt x="17" y="990"/>
                    <a:pt x="6" y="954"/>
                  </a:cubicBezTo>
                  <a:cubicBezTo>
                    <a:pt x="0" y="888"/>
                    <a:pt x="1" y="822"/>
                    <a:pt x="10" y="756"/>
                  </a:cubicBezTo>
                  <a:cubicBezTo>
                    <a:pt x="16" y="757"/>
                    <a:pt x="23" y="763"/>
                    <a:pt x="28" y="760"/>
                  </a:cubicBezTo>
                  <a:cubicBezTo>
                    <a:pt x="33" y="757"/>
                    <a:pt x="32" y="748"/>
                    <a:pt x="33" y="742"/>
                  </a:cubicBezTo>
                  <a:cubicBezTo>
                    <a:pt x="39" y="712"/>
                    <a:pt x="41" y="682"/>
                    <a:pt x="46" y="652"/>
                  </a:cubicBezTo>
                  <a:cubicBezTo>
                    <a:pt x="68" y="680"/>
                    <a:pt x="61" y="666"/>
                    <a:pt x="69" y="643"/>
                  </a:cubicBezTo>
                  <a:cubicBezTo>
                    <a:pt x="80" y="569"/>
                    <a:pt x="88" y="433"/>
                    <a:pt x="132" y="369"/>
                  </a:cubicBezTo>
                  <a:cubicBezTo>
                    <a:pt x="138" y="348"/>
                    <a:pt x="147" y="328"/>
                    <a:pt x="159" y="310"/>
                  </a:cubicBezTo>
                  <a:cubicBezTo>
                    <a:pt x="169" y="279"/>
                    <a:pt x="184" y="233"/>
                    <a:pt x="217" y="220"/>
                  </a:cubicBezTo>
                  <a:cubicBezTo>
                    <a:pt x="230" y="201"/>
                    <a:pt x="251" y="191"/>
                    <a:pt x="267" y="175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69" name="Text Box 5"/>
            <p:cNvSpPr txBox="1">
              <a:spLocks noChangeArrowheads="1"/>
            </p:cNvSpPr>
            <p:nvPr/>
          </p:nvSpPr>
          <p:spPr bwMode="auto">
            <a:xfrm>
              <a:off x="3218" y="1701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</a:t>
              </a:r>
            </a:p>
          </p:txBody>
        </p:sp>
        <p:sp>
          <p:nvSpPr>
            <p:cNvPr id="728070" name="Text Box 6"/>
            <p:cNvSpPr txBox="1">
              <a:spLocks noChangeArrowheads="1"/>
            </p:cNvSpPr>
            <p:nvPr/>
          </p:nvSpPr>
          <p:spPr bwMode="auto">
            <a:xfrm>
              <a:off x="5262" y="744"/>
              <a:ext cx="4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V - S</a:t>
              </a:r>
            </a:p>
          </p:txBody>
        </p:sp>
      </p:grpSp>
      <p:sp>
        <p:nvSpPr>
          <p:cNvPr id="7280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Safe Edges</a:t>
            </a:r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50838" y="1309688"/>
            <a:ext cx="8616950" cy="5076825"/>
          </a:xfrm>
        </p:spPr>
        <p:txBody>
          <a:bodyPr/>
          <a:lstStyle/>
          <a:p>
            <a:pPr marL="533400" indent="-533400">
              <a:lnSpc>
                <a:spcPct val="140000"/>
              </a:lnSpc>
            </a:pPr>
            <a:r>
              <a:rPr lang="en-US" dirty="0"/>
              <a:t>Let’s look at edge </a:t>
            </a:r>
            <a:r>
              <a:rPr lang="en-US" dirty="0">
                <a:latin typeface="Comic Sans MS" pitchFamily="-106" charset="0"/>
              </a:rPr>
              <a:t>(h, g)</a:t>
            </a:r>
          </a:p>
          <a:p>
            <a:pPr marL="914400" lvl="1" indent="-457200">
              <a:lnSpc>
                <a:spcPct val="140000"/>
              </a:lnSpc>
            </a:pPr>
            <a:r>
              <a:rPr lang="en-US" dirty="0"/>
              <a:t>Is it safe for A initially?</a:t>
            </a:r>
          </a:p>
          <a:p>
            <a:pPr marL="533400" indent="-533400">
              <a:lnSpc>
                <a:spcPct val="140000"/>
              </a:lnSpc>
            </a:pPr>
            <a:r>
              <a:rPr lang="en-US" dirty="0"/>
              <a:t>Later on:</a:t>
            </a:r>
          </a:p>
          <a:p>
            <a:pPr marL="914400" lvl="1" indent="-457200">
              <a:lnSpc>
                <a:spcPct val="140000"/>
              </a:lnSpc>
            </a:pPr>
            <a:r>
              <a:rPr lang="en-US" dirty="0"/>
              <a:t>Let S </a:t>
            </a:r>
            <a:r>
              <a:rPr lang="en-US" dirty="0">
                <a:sym typeface="Symbol" pitchFamily="-106" charset="2"/>
              </a:rPr>
              <a:t>⊂ </a:t>
            </a:r>
            <a:r>
              <a:rPr lang="en-US" dirty="0"/>
              <a:t>V be any set of vertices that includes </a:t>
            </a:r>
            <a:r>
              <a:rPr lang="en-US" dirty="0">
                <a:latin typeface="Comic Sans MS" pitchFamily="-106" charset="0"/>
              </a:rPr>
              <a:t>h</a:t>
            </a:r>
            <a:r>
              <a:rPr lang="en-US" dirty="0"/>
              <a:t> but not </a:t>
            </a:r>
            <a:r>
              <a:rPr lang="en-US" dirty="0">
                <a:latin typeface="Comic Sans MS" pitchFamily="-106" charset="0"/>
              </a:rPr>
              <a:t>g</a:t>
            </a:r>
            <a:r>
              <a:rPr lang="en-US" dirty="0"/>
              <a:t> (so that </a:t>
            </a:r>
            <a:r>
              <a:rPr lang="en-US" dirty="0">
                <a:latin typeface="Comic Sans MS" pitchFamily="-106" charset="0"/>
              </a:rPr>
              <a:t>g</a:t>
            </a:r>
            <a:r>
              <a:rPr lang="en-US" dirty="0"/>
              <a:t> is in V - S)</a:t>
            </a:r>
          </a:p>
          <a:p>
            <a:pPr marL="914400" lvl="1" indent="-457200">
              <a:lnSpc>
                <a:spcPct val="140000"/>
              </a:lnSpc>
            </a:pPr>
            <a:r>
              <a:rPr lang="en-US" dirty="0"/>
              <a:t>In any MST, there has to be one edge (at least) that connects S with V - S </a:t>
            </a:r>
          </a:p>
          <a:p>
            <a:pPr marL="914400" lvl="1" indent="-457200">
              <a:lnSpc>
                <a:spcPct val="140000"/>
              </a:lnSpc>
            </a:pPr>
            <a:r>
              <a:rPr lang="en-US" dirty="0"/>
              <a:t>Why not choose the edge with minimum weight </a:t>
            </a:r>
            <a:r>
              <a:rPr lang="en-US" dirty="0">
                <a:latin typeface="Comic Sans MS" pitchFamily="-106" charset="0"/>
              </a:rPr>
              <a:t>(</a:t>
            </a:r>
            <a:r>
              <a:rPr lang="en-US" dirty="0" err="1">
                <a:latin typeface="Comic Sans MS" pitchFamily="-106" charset="0"/>
              </a:rPr>
              <a:t>h,g</a:t>
            </a:r>
            <a:r>
              <a:rPr lang="en-US" dirty="0">
                <a:latin typeface="Comic Sans MS" pitchFamily="-106" charset="0"/>
              </a:rPr>
              <a:t>)</a:t>
            </a:r>
            <a:r>
              <a:rPr lang="en-US" dirty="0"/>
              <a:t>? 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33975" y="1171575"/>
            <a:ext cx="3721100" cy="2108200"/>
            <a:chOff x="3234" y="738"/>
            <a:chExt cx="2344" cy="1328"/>
          </a:xfrm>
        </p:grpSpPr>
        <p:sp>
          <p:nvSpPr>
            <p:cNvPr id="728074" name="Oval 10"/>
            <p:cNvSpPr>
              <a:spLocks noChangeArrowheads="1"/>
            </p:cNvSpPr>
            <p:nvPr/>
          </p:nvSpPr>
          <p:spPr bwMode="auto">
            <a:xfrm>
              <a:off x="3234" y="1277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28075" name="Oval 11"/>
            <p:cNvSpPr>
              <a:spLocks noChangeArrowheads="1"/>
            </p:cNvSpPr>
            <p:nvPr/>
          </p:nvSpPr>
          <p:spPr bwMode="auto">
            <a:xfrm>
              <a:off x="3663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28076" name="Oval 12"/>
            <p:cNvSpPr>
              <a:spLocks noChangeArrowheads="1"/>
            </p:cNvSpPr>
            <p:nvPr/>
          </p:nvSpPr>
          <p:spPr bwMode="auto">
            <a:xfrm>
              <a:off x="4275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28077" name="Oval 13"/>
            <p:cNvSpPr>
              <a:spLocks noChangeArrowheads="1"/>
            </p:cNvSpPr>
            <p:nvPr/>
          </p:nvSpPr>
          <p:spPr bwMode="auto">
            <a:xfrm>
              <a:off x="4887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28078" name="Oval 14"/>
            <p:cNvSpPr>
              <a:spLocks noChangeArrowheads="1"/>
            </p:cNvSpPr>
            <p:nvPr/>
          </p:nvSpPr>
          <p:spPr bwMode="auto">
            <a:xfrm>
              <a:off x="5312" y="1277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28079" name="Oval 15"/>
            <p:cNvSpPr>
              <a:spLocks noChangeArrowheads="1"/>
            </p:cNvSpPr>
            <p:nvPr/>
          </p:nvSpPr>
          <p:spPr bwMode="auto">
            <a:xfrm>
              <a:off x="3663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28080" name="Oval 16"/>
            <p:cNvSpPr>
              <a:spLocks noChangeArrowheads="1"/>
            </p:cNvSpPr>
            <p:nvPr/>
          </p:nvSpPr>
          <p:spPr bwMode="auto">
            <a:xfrm>
              <a:off x="4275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28081" name="Oval 17"/>
            <p:cNvSpPr>
              <a:spLocks noChangeArrowheads="1"/>
            </p:cNvSpPr>
            <p:nvPr/>
          </p:nvSpPr>
          <p:spPr bwMode="auto">
            <a:xfrm>
              <a:off x="4887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28082" name="Oval 18"/>
            <p:cNvSpPr>
              <a:spLocks noChangeArrowheads="1"/>
            </p:cNvSpPr>
            <p:nvPr/>
          </p:nvSpPr>
          <p:spPr bwMode="auto">
            <a:xfrm>
              <a:off x="3969" y="1279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28083" name="Line 19"/>
            <p:cNvSpPr>
              <a:spLocks noChangeShapeType="1"/>
            </p:cNvSpPr>
            <p:nvPr/>
          </p:nvSpPr>
          <p:spPr bwMode="auto">
            <a:xfrm>
              <a:off x="3788" y="108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84" name="Line 20"/>
            <p:cNvSpPr>
              <a:spLocks noChangeShapeType="1"/>
            </p:cNvSpPr>
            <p:nvPr/>
          </p:nvSpPr>
          <p:spPr bwMode="auto">
            <a:xfrm>
              <a:off x="5023" y="108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85" name="Line 21"/>
            <p:cNvSpPr>
              <a:spLocks noChangeShapeType="1"/>
            </p:cNvSpPr>
            <p:nvPr/>
          </p:nvSpPr>
          <p:spPr bwMode="auto">
            <a:xfrm>
              <a:off x="3927" y="93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86" name="Line 22"/>
            <p:cNvSpPr>
              <a:spLocks noChangeShapeType="1"/>
            </p:cNvSpPr>
            <p:nvPr/>
          </p:nvSpPr>
          <p:spPr bwMode="auto">
            <a:xfrm>
              <a:off x="4538" y="93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87" name="Line 23"/>
            <p:cNvSpPr>
              <a:spLocks noChangeShapeType="1"/>
            </p:cNvSpPr>
            <p:nvPr/>
          </p:nvSpPr>
          <p:spPr bwMode="auto">
            <a:xfrm>
              <a:off x="3927" y="187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88" name="Line 24"/>
            <p:cNvSpPr>
              <a:spLocks noChangeShapeType="1"/>
            </p:cNvSpPr>
            <p:nvPr/>
          </p:nvSpPr>
          <p:spPr bwMode="auto">
            <a:xfrm>
              <a:off x="4545" y="188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89" name="Line 25"/>
            <p:cNvSpPr>
              <a:spLocks noChangeShapeType="1"/>
            </p:cNvSpPr>
            <p:nvPr/>
          </p:nvSpPr>
          <p:spPr bwMode="auto">
            <a:xfrm flipV="1">
              <a:off x="3441" y="103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90" name="Line 26"/>
            <p:cNvSpPr>
              <a:spLocks noChangeShapeType="1"/>
            </p:cNvSpPr>
            <p:nvPr/>
          </p:nvSpPr>
          <p:spPr bwMode="auto">
            <a:xfrm flipV="1">
              <a:off x="5121" y="152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91" name="Line 27"/>
            <p:cNvSpPr>
              <a:spLocks noChangeShapeType="1"/>
            </p:cNvSpPr>
            <p:nvPr/>
          </p:nvSpPr>
          <p:spPr bwMode="auto">
            <a:xfrm>
              <a:off x="5120" y="103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92" name="Line 28"/>
            <p:cNvSpPr>
              <a:spLocks noChangeShapeType="1"/>
            </p:cNvSpPr>
            <p:nvPr/>
          </p:nvSpPr>
          <p:spPr bwMode="auto">
            <a:xfrm>
              <a:off x="3442" y="150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93" name="Line 29"/>
            <p:cNvSpPr>
              <a:spLocks noChangeShapeType="1"/>
            </p:cNvSpPr>
            <p:nvPr/>
          </p:nvSpPr>
          <p:spPr bwMode="auto">
            <a:xfrm>
              <a:off x="4485" y="104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94" name="Line 30"/>
            <p:cNvSpPr>
              <a:spLocks noChangeShapeType="1"/>
            </p:cNvSpPr>
            <p:nvPr/>
          </p:nvSpPr>
          <p:spPr bwMode="auto">
            <a:xfrm>
              <a:off x="4175" y="152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95" name="Line 31"/>
            <p:cNvSpPr>
              <a:spLocks noChangeShapeType="1"/>
            </p:cNvSpPr>
            <p:nvPr/>
          </p:nvSpPr>
          <p:spPr bwMode="auto">
            <a:xfrm flipV="1">
              <a:off x="3891" y="153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96" name="Line 32"/>
            <p:cNvSpPr>
              <a:spLocks noChangeShapeType="1"/>
            </p:cNvSpPr>
            <p:nvPr/>
          </p:nvSpPr>
          <p:spPr bwMode="auto">
            <a:xfrm flipV="1">
              <a:off x="4175" y="104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97" name="Text Box 33"/>
            <p:cNvSpPr txBox="1">
              <a:spLocks noChangeArrowheads="1"/>
            </p:cNvSpPr>
            <p:nvPr/>
          </p:nvSpPr>
          <p:spPr bwMode="auto">
            <a:xfrm>
              <a:off x="3420" y="100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8098" name="Text Box 34"/>
            <p:cNvSpPr txBox="1">
              <a:spLocks noChangeArrowheads="1"/>
            </p:cNvSpPr>
            <p:nvPr/>
          </p:nvSpPr>
          <p:spPr bwMode="auto">
            <a:xfrm>
              <a:off x="4020" y="73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8099" name="Text Box 35"/>
            <p:cNvSpPr txBox="1">
              <a:spLocks noChangeArrowheads="1"/>
            </p:cNvSpPr>
            <p:nvPr/>
          </p:nvSpPr>
          <p:spPr bwMode="auto">
            <a:xfrm>
              <a:off x="4627" y="75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8100" name="Text Box 36"/>
            <p:cNvSpPr txBox="1">
              <a:spLocks noChangeArrowheads="1"/>
            </p:cNvSpPr>
            <p:nvPr/>
          </p:nvSpPr>
          <p:spPr bwMode="auto">
            <a:xfrm>
              <a:off x="3431" y="15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8101" name="Text Box 37"/>
            <p:cNvSpPr txBox="1">
              <a:spLocks noChangeArrowheads="1"/>
            </p:cNvSpPr>
            <p:nvPr/>
          </p:nvSpPr>
          <p:spPr bwMode="auto">
            <a:xfrm>
              <a:off x="3567" y="1281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28102" name="Text Box 38"/>
            <p:cNvSpPr txBox="1">
              <a:spLocks noChangeArrowheads="1"/>
            </p:cNvSpPr>
            <p:nvPr/>
          </p:nvSpPr>
          <p:spPr bwMode="auto">
            <a:xfrm>
              <a:off x="4026" y="18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28103" name="Text Box 39"/>
            <p:cNvSpPr txBox="1">
              <a:spLocks noChangeArrowheads="1"/>
            </p:cNvSpPr>
            <p:nvPr/>
          </p:nvSpPr>
          <p:spPr bwMode="auto">
            <a:xfrm>
              <a:off x="4621" y="184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8104" name="Text Box 40"/>
            <p:cNvSpPr txBox="1">
              <a:spLocks noChangeArrowheads="1"/>
            </p:cNvSpPr>
            <p:nvPr/>
          </p:nvSpPr>
          <p:spPr bwMode="auto">
            <a:xfrm>
              <a:off x="3820" y="15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8105" name="Text Box 41"/>
            <p:cNvSpPr txBox="1">
              <a:spLocks noChangeArrowheads="1"/>
            </p:cNvSpPr>
            <p:nvPr/>
          </p:nvSpPr>
          <p:spPr bwMode="auto">
            <a:xfrm>
              <a:off x="4211" y="110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8106" name="Text Box 42"/>
            <p:cNvSpPr txBox="1">
              <a:spLocks noChangeArrowheads="1"/>
            </p:cNvSpPr>
            <p:nvPr/>
          </p:nvSpPr>
          <p:spPr bwMode="auto">
            <a:xfrm>
              <a:off x="4562" y="133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8107" name="Text Box 43"/>
            <p:cNvSpPr txBox="1">
              <a:spLocks noChangeArrowheads="1"/>
            </p:cNvSpPr>
            <p:nvPr/>
          </p:nvSpPr>
          <p:spPr bwMode="auto">
            <a:xfrm>
              <a:off x="4994" y="129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28108" name="Text Box 44"/>
            <p:cNvSpPr txBox="1">
              <a:spLocks noChangeArrowheads="1"/>
            </p:cNvSpPr>
            <p:nvPr/>
          </p:nvSpPr>
          <p:spPr bwMode="auto">
            <a:xfrm>
              <a:off x="5219" y="9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28109" name="Text Box 45"/>
            <p:cNvSpPr txBox="1">
              <a:spLocks noChangeArrowheads="1"/>
            </p:cNvSpPr>
            <p:nvPr/>
          </p:nvSpPr>
          <p:spPr bwMode="auto">
            <a:xfrm>
              <a:off x="5201" y="1598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28110" name="Text Box 46"/>
            <p:cNvSpPr txBox="1">
              <a:spLocks noChangeArrowheads="1"/>
            </p:cNvSpPr>
            <p:nvPr/>
          </p:nvSpPr>
          <p:spPr bwMode="auto">
            <a:xfrm>
              <a:off x="4220" y="14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B400D-9B57-A99E-1DE6-9D109B92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7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In GENERIC-MST:</a:t>
            </a:r>
          </a:p>
          <a:p>
            <a:r>
              <a:rPr lang="en-US">
                <a:latin typeface="Comic Sans MS" pitchFamily="-106" charset="0"/>
              </a:rPr>
              <a:t>A</a:t>
            </a:r>
            <a:r>
              <a:rPr lang="en-US"/>
              <a:t> is a forest containing connected components</a:t>
            </a:r>
          </a:p>
          <a:p>
            <a:pPr lvl="1"/>
            <a:r>
              <a:rPr lang="en-US"/>
              <a:t>Initially, each component is a single vertex</a:t>
            </a:r>
          </a:p>
          <a:p>
            <a:r>
              <a:rPr lang="en-US"/>
              <a:t>Any safe edge merges two of these components into one</a:t>
            </a:r>
          </a:p>
          <a:p>
            <a:pPr lvl="1"/>
            <a:r>
              <a:rPr lang="en-US"/>
              <a:t>Each component is a tree</a:t>
            </a:r>
          </a:p>
          <a:p>
            <a:r>
              <a:rPr lang="en-US"/>
              <a:t>Since an MST has exactly |V| - 1 edges: after iterating |V| - 1 times, we have only one component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CF0FC1-1E97-2FAC-C24C-9F25F2DD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2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83413" y="1914525"/>
            <a:ext cx="1847850" cy="2292351"/>
            <a:chOff x="4399" y="1206"/>
            <a:chExt cx="1164" cy="1444"/>
          </a:xfrm>
        </p:grpSpPr>
        <p:sp>
          <p:nvSpPr>
            <p:cNvPr id="735235" name="Line 3"/>
            <p:cNvSpPr>
              <a:spLocks noChangeShapeType="1"/>
            </p:cNvSpPr>
            <p:nvPr/>
          </p:nvSpPr>
          <p:spPr bwMode="auto">
            <a:xfrm>
              <a:off x="4551" y="1206"/>
              <a:ext cx="454" cy="716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36" name="Text Box 4"/>
            <p:cNvSpPr txBox="1">
              <a:spLocks noChangeArrowheads="1"/>
            </p:cNvSpPr>
            <p:nvPr/>
          </p:nvSpPr>
          <p:spPr bwMode="auto">
            <a:xfrm>
              <a:off x="4399" y="2243"/>
              <a:ext cx="116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We would add</a:t>
              </a:r>
            </a:p>
            <a:p>
              <a:r>
                <a:rPr lang="en-US" dirty="0">
                  <a:latin typeface="Century Gothic" panose="020B0502020202020204" pitchFamily="34" charset="0"/>
                </a:rPr>
                <a:t>edge (c, f)</a:t>
              </a:r>
            </a:p>
          </p:txBody>
        </p:sp>
        <p:sp>
          <p:nvSpPr>
            <p:cNvPr id="735237" name="Freeform 5"/>
            <p:cNvSpPr>
              <a:spLocks/>
            </p:cNvSpPr>
            <p:nvPr/>
          </p:nvSpPr>
          <p:spPr bwMode="auto">
            <a:xfrm>
              <a:off x="4698" y="1782"/>
              <a:ext cx="135" cy="500"/>
            </a:xfrm>
            <a:custGeom>
              <a:avLst/>
              <a:gdLst/>
              <a:ahLst/>
              <a:cxnLst>
                <a:cxn ang="0">
                  <a:pos x="18" y="500"/>
                </a:cxn>
                <a:cxn ang="0">
                  <a:pos x="0" y="333"/>
                </a:cxn>
                <a:cxn ang="0">
                  <a:pos x="5" y="207"/>
                </a:cxn>
                <a:cxn ang="0">
                  <a:pos x="72" y="50"/>
                </a:cxn>
                <a:cxn ang="0">
                  <a:pos x="99" y="32"/>
                </a:cxn>
                <a:cxn ang="0">
                  <a:pos x="126" y="14"/>
                </a:cxn>
                <a:cxn ang="0">
                  <a:pos x="135" y="0"/>
                </a:cxn>
              </a:cxnLst>
              <a:rect l="0" t="0" r="r" b="b"/>
              <a:pathLst>
                <a:path w="135" h="500">
                  <a:moveTo>
                    <a:pt x="18" y="500"/>
                  </a:moveTo>
                  <a:cubicBezTo>
                    <a:pt x="13" y="444"/>
                    <a:pt x="10" y="388"/>
                    <a:pt x="0" y="333"/>
                  </a:cubicBezTo>
                  <a:cubicBezTo>
                    <a:pt x="2" y="291"/>
                    <a:pt x="2" y="249"/>
                    <a:pt x="5" y="207"/>
                  </a:cubicBezTo>
                  <a:cubicBezTo>
                    <a:pt x="9" y="153"/>
                    <a:pt x="29" y="87"/>
                    <a:pt x="72" y="50"/>
                  </a:cubicBezTo>
                  <a:cubicBezTo>
                    <a:pt x="80" y="43"/>
                    <a:pt x="91" y="40"/>
                    <a:pt x="99" y="32"/>
                  </a:cubicBezTo>
                  <a:cubicBezTo>
                    <a:pt x="116" y="15"/>
                    <a:pt x="107" y="20"/>
                    <a:pt x="126" y="14"/>
                  </a:cubicBezTo>
                  <a:cubicBezTo>
                    <a:pt x="129" y="9"/>
                    <a:pt x="135" y="0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565775" y="1892300"/>
            <a:ext cx="2295525" cy="1338263"/>
            <a:chOff x="3506" y="1192"/>
            <a:chExt cx="1446" cy="843"/>
          </a:xfrm>
        </p:grpSpPr>
        <p:sp>
          <p:nvSpPr>
            <p:cNvPr id="735239" name="Line 7"/>
            <p:cNvSpPr>
              <a:spLocks noChangeShapeType="1"/>
            </p:cNvSpPr>
            <p:nvPr/>
          </p:nvSpPr>
          <p:spPr bwMode="auto">
            <a:xfrm flipV="1">
              <a:off x="3506" y="1192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40" name="Line 8"/>
            <p:cNvSpPr>
              <a:spLocks noChangeShapeType="1"/>
            </p:cNvSpPr>
            <p:nvPr/>
          </p:nvSpPr>
          <p:spPr bwMode="auto">
            <a:xfrm flipV="1">
              <a:off x="3998" y="202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41" name="Line 9"/>
            <p:cNvSpPr>
              <a:spLocks noChangeShapeType="1"/>
            </p:cNvSpPr>
            <p:nvPr/>
          </p:nvSpPr>
          <p:spPr bwMode="auto">
            <a:xfrm flipV="1">
              <a:off x="4605" y="2035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42" name="Line 10"/>
            <p:cNvSpPr>
              <a:spLocks noChangeShapeType="1"/>
            </p:cNvSpPr>
            <p:nvPr/>
          </p:nvSpPr>
          <p:spPr bwMode="auto">
            <a:xfrm flipH="1">
              <a:off x="4235" y="1201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230813" y="1412875"/>
            <a:ext cx="3721100" cy="2108200"/>
            <a:chOff x="3303" y="2273"/>
            <a:chExt cx="2344" cy="1328"/>
          </a:xfrm>
        </p:grpSpPr>
        <p:sp>
          <p:nvSpPr>
            <p:cNvPr id="735244" name="Oval 12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35245" name="Oval 13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35246" name="Oval 14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35247" name="Oval 15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35248" name="Oval 16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35249" name="Oval 17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35250" name="Oval 18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35251" name="Oval 19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35252" name="Oval 20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35253" name="Line 21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54" name="Line 22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55" name="Line 23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56" name="Line 24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57" name="Line 25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58" name="Line 26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59" name="Line 27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60" name="Line 28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61" name="Line 29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62" name="Line 30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63" name="Line 31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64" name="Line 32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65" name="Line 33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66" name="Line 34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67" name="Text Box 35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35268" name="Text Box 36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35269" name="Text Box 37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35270" name="Text Box 38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35271" name="Text Box 39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35272" name="Text Box 40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35273" name="Text Box 41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35274" name="Text Box 42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35275" name="Text Box 43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35276" name="Text Box 44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35277" name="Text Box 45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35278" name="Text Box 46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35279" name="Text Box 47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35280" name="Text Box 48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735281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Algorithm of Kruskal</a:t>
            </a:r>
          </a:p>
        </p:txBody>
      </p:sp>
      <p:sp>
        <p:nvSpPr>
          <p:cNvPr id="735282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0838" y="1508125"/>
            <a:ext cx="5022850" cy="34766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>
                <a:sym typeface="Symbol" pitchFamily="-106" charset="2"/>
              </a:rPr>
              <a:t>Start with each vertex being its own component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pitchFamily="-106" charset="2"/>
              </a:rPr>
              <a:t>Repeatedly merge two components into one by choosing the light edge that connects them</a:t>
            </a:r>
          </a:p>
        </p:txBody>
      </p:sp>
      <p:sp>
        <p:nvSpPr>
          <p:cNvPr id="735283" name="Rectangle 51"/>
          <p:cNvSpPr>
            <a:spLocks noChangeArrowheads="1"/>
          </p:cNvSpPr>
          <p:nvPr/>
        </p:nvSpPr>
        <p:spPr bwMode="auto">
          <a:xfrm>
            <a:off x="431800" y="4257675"/>
            <a:ext cx="8653958" cy="194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Scan the set of edges in monotonically increasing order by weight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Uses a </a:t>
            </a:r>
            <a:r>
              <a:rPr lang="en-US" sz="2400" b="1" dirty="0">
                <a:solidFill>
                  <a:srgbClr val="006699"/>
                </a:solidFill>
                <a:latin typeface="Century Gothic"/>
                <a:cs typeface="Century Gothic"/>
                <a:sym typeface="Symbol" pitchFamily="-106" charset="2"/>
              </a:rPr>
              <a:t>disjoint-set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data structure to determine whether an edge connects vertices in different components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6369-21C9-CA5A-A61F-2DABAAF1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07400" cy="54991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dirty="0"/>
              <a:t>	A directed graph is </a:t>
            </a:r>
            <a:r>
              <a:rPr lang="en-US" b="1" dirty="0"/>
              <a:t>acyclic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⟺ a DFS on G yields no back edges.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b="1" dirty="0">
                <a:sym typeface="Symbol" pitchFamily="-106" charset="2"/>
              </a:rPr>
              <a:t>Proof</a:t>
            </a:r>
            <a:r>
              <a:rPr lang="en-US" dirty="0">
                <a:sym typeface="Symbol" pitchFamily="-106" charset="2"/>
              </a:rPr>
              <a:t>: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“⇒”: acyclic ⇒ no back edge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ym typeface="Symbol" pitchFamily="-106" charset="2"/>
              </a:rPr>
              <a:t>Assume </a:t>
            </a:r>
            <a:r>
              <a:rPr lang="en-US" b="1" dirty="0">
                <a:sym typeface="Symbol" pitchFamily="-106" charset="2"/>
              </a:rPr>
              <a:t>back edge</a:t>
            </a:r>
            <a:r>
              <a:rPr lang="en-US" dirty="0">
                <a:sym typeface="Symbol" pitchFamily="-106" charset="2"/>
              </a:rPr>
              <a:t> ⇒ prove </a:t>
            </a:r>
            <a:r>
              <a:rPr lang="en-US" b="1" dirty="0">
                <a:sym typeface="Symbol" pitchFamily="-106" charset="2"/>
              </a:rPr>
              <a:t>cycle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ym typeface="Symbol" pitchFamily="-106" charset="2"/>
              </a:rPr>
              <a:t>Assume there is a back edge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⇒ v</a:t>
            </a:r>
            <a:r>
              <a:rPr lang="en-US" dirty="0">
                <a:sym typeface="Symbol" pitchFamily="-106" charset="2"/>
              </a:rPr>
              <a:t> is an ancestor of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</a:t>
            </a:r>
          </a:p>
          <a:p>
            <a:pPr lvl="1">
              <a:lnSpc>
                <a:spcPct val="130000"/>
              </a:lnSpc>
              <a:buFont typeface="Symbol" pitchFamily="-106" charset="2"/>
              <a:buNone/>
            </a:pPr>
            <a:r>
              <a:rPr lang="en-US" dirty="0">
                <a:sym typeface="Symbol" pitchFamily="-106" charset="2"/>
              </a:rPr>
              <a:t>⇒ there is a path from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 to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in G (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latin typeface="Comic Sans MS" pitchFamily="-106" charset="0"/>
                <a:sym typeface="Wingdings 3" pitchFamily="-106" charset="2"/>
              </a:rPr>
              <a:t> 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>
                <a:sym typeface="Symbol" pitchFamily="-106" charset="2"/>
              </a:rPr>
              <a:t>)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⇒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latin typeface="Comic Sans MS" pitchFamily="-106" charset="0"/>
                <a:sym typeface="Wingdings 3" pitchFamily="-106" charset="2"/>
              </a:rPr>
              <a:t> </a:t>
            </a:r>
            <a:r>
              <a:rPr lang="en-US" dirty="0">
                <a:latin typeface="Comic Sans MS" pitchFamily="-106" charset="0"/>
              </a:rPr>
              <a:t>u + </a:t>
            </a:r>
            <a:r>
              <a:rPr lang="en-US" dirty="0"/>
              <a:t>the back edge </a:t>
            </a:r>
            <a:r>
              <a:rPr lang="en-US" dirty="0">
                <a:latin typeface="Comic Sans MS" pitchFamily="-106" charset="0"/>
              </a:rPr>
              <a:t>(u, v) </a:t>
            </a:r>
            <a:r>
              <a:rPr lang="en-US" dirty="0"/>
              <a:t>yield a cycle</a:t>
            </a:r>
          </a:p>
        </p:txBody>
      </p:sp>
      <p:grpSp>
        <p:nvGrpSpPr>
          <p:cNvPr id="891908" name="Group 4"/>
          <p:cNvGrpSpPr>
            <a:grpSpLocks/>
          </p:cNvGrpSpPr>
          <p:nvPr/>
        </p:nvGrpSpPr>
        <p:grpSpPr bwMode="auto">
          <a:xfrm>
            <a:off x="7300913" y="2247900"/>
            <a:ext cx="798512" cy="1676400"/>
            <a:chOff x="4599" y="1416"/>
            <a:chExt cx="503" cy="1056"/>
          </a:xfrm>
        </p:grpSpPr>
        <p:sp>
          <p:nvSpPr>
            <p:cNvPr id="891909" name="Oval 5"/>
            <p:cNvSpPr>
              <a:spLocks noChangeArrowheads="1"/>
            </p:cNvSpPr>
            <p:nvPr/>
          </p:nvSpPr>
          <p:spPr bwMode="auto">
            <a:xfrm>
              <a:off x="4808" y="1483"/>
              <a:ext cx="95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910" name="Oval 6"/>
            <p:cNvSpPr>
              <a:spLocks noChangeArrowheads="1"/>
            </p:cNvSpPr>
            <p:nvPr/>
          </p:nvSpPr>
          <p:spPr bwMode="auto">
            <a:xfrm>
              <a:off x="4764" y="1767"/>
              <a:ext cx="95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911" name="Oval 7"/>
            <p:cNvSpPr>
              <a:spLocks noChangeArrowheads="1"/>
            </p:cNvSpPr>
            <p:nvPr/>
          </p:nvSpPr>
          <p:spPr bwMode="auto">
            <a:xfrm>
              <a:off x="4689" y="2030"/>
              <a:ext cx="95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912" name="Oval 8"/>
            <p:cNvSpPr>
              <a:spLocks noChangeArrowheads="1"/>
            </p:cNvSpPr>
            <p:nvPr/>
          </p:nvSpPr>
          <p:spPr bwMode="auto">
            <a:xfrm>
              <a:off x="4599" y="2305"/>
              <a:ext cx="95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913" name="Text Box 9"/>
            <p:cNvSpPr txBox="1">
              <a:spLocks noChangeArrowheads="1"/>
            </p:cNvSpPr>
            <p:nvPr/>
          </p:nvSpPr>
          <p:spPr bwMode="auto">
            <a:xfrm>
              <a:off x="4916" y="1416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v</a:t>
              </a:r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4724" y="2241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u</a:t>
              </a:r>
            </a:p>
          </p:txBody>
        </p:sp>
        <p:sp>
          <p:nvSpPr>
            <p:cNvPr id="891915" name="Line 11"/>
            <p:cNvSpPr>
              <a:spLocks noChangeShapeType="1"/>
            </p:cNvSpPr>
            <p:nvPr/>
          </p:nvSpPr>
          <p:spPr bwMode="auto">
            <a:xfrm flipH="1">
              <a:off x="4821" y="1569"/>
              <a:ext cx="32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916" name="Line 12"/>
            <p:cNvSpPr>
              <a:spLocks noChangeShapeType="1"/>
            </p:cNvSpPr>
            <p:nvPr/>
          </p:nvSpPr>
          <p:spPr bwMode="auto">
            <a:xfrm flipH="1">
              <a:off x="4749" y="1861"/>
              <a:ext cx="5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917" name="Line 13"/>
            <p:cNvSpPr>
              <a:spLocks noChangeShapeType="1"/>
            </p:cNvSpPr>
            <p:nvPr/>
          </p:nvSpPr>
          <p:spPr bwMode="auto">
            <a:xfrm flipH="1">
              <a:off x="4664" y="2113"/>
              <a:ext cx="58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1918" name="Group 14"/>
          <p:cNvGrpSpPr>
            <a:grpSpLocks/>
          </p:cNvGrpSpPr>
          <p:nvPr/>
        </p:nvGrpSpPr>
        <p:grpSpPr bwMode="auto">
          <a:xfrm>
            <a:off x="6462713" y="2382838"/>
            <a:ext cx="1190625" cy="1314450"/>
            <a:chOff x="4071" y="1501"/>
            <a:chExt cx="750" cy="828"/>
          </a:xfrm>
        </p:grpSpPr>
        <p:sp>
          <p:nvSpPr>
            <p:cNvPr id="891919" name="Freeform 15"/>
            <p:cNvSpPr>
              <a:spLocks/>
            </p:cNvSpPr>
            <p:nvPr/>
          </p:nvSpPr>
          <p:spPr bwMode="auto">
            <a:xfrm>
              <a:off x="4490" y="1501"/>
              <a:ext cx="331" cy="828"/>
            </a:xfrm>
            <a:custGeom>
              <a:avLst/>
              <a:gdLst/>
              <a:ahLst/>
              <a:cxnLst>
                <a:cxn ang="0">
                  <a:pos x="115" y="828"/>
                </a:cxn>
                <a:cxn ang="0">
                  <a:pos x="48" y="648"/>
                </a:cxn>
                <a:cxn ang="0">
                  <a:pos x="3" y="401"/>
                </a:cxn>
                <a:cxn ang="0">
                  <a:pos x="66" y="180"/>
                </a:cxn>
                <a:cxn ang="0">
                  <a:pos x="232" y="41"/>
                </a:cxn>
                <a:cxn ang="0">
                  <a:pos x="331" y="0"/>
                </a:cxn>
              </a:cxnLst>
              <a:rect l="0" t="0" r="r" b="b"/>
              <a:pathLst>
                <a:path w="331" h="828">
                  <a:moveTo>
                    <a:pt x="115" y="828"/>
                  </a:moveTo>
                  <a:cubicBezTo>
                    <a:pt x="91" y="773"/>
                    <a:pt x="67" y="719"/>
                    <a:pt x="48" y="648"/>
                  </a:cubicBezTo>
                  <a:cubicBezTo>
                    <a:pt x="29" y="577"/>
                    <a:pt x="0" y="479"/>
                    <a:pt x="3" y="401"/>
                  </a:cubicBezTo>
                  <a:cubicBezTo>
                    <a:pt x="6" y="323"/>
                    <a:pt x="28" y="240"/>
                    <a:pt x="66" y="180"/>
                  </a:cubicBezTo>
                  <a:cubicBezTo>
                    <a:pt x="104" y="120"/>
                    <a:pt x="188" y="71"/>
                    <a:pt x="232" y="41"/>
                  </a:cubicBezTo>
                  <a:cubicBezTo>
                    <a:pt x="276" y="11"/>
                    <a:pt x="303" y="5"/>
                    <a:pt x="331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920" name="Rectangle 16"/>
            <p:cNvSpPr>
              <a:spLocks noChangeArrowheads="1"/>
            </p:cNvSpPr>
            <p:nvPr/>
          </p:nvSpPr>
          <p:spPr bwMode="auto">
            <a:xfrm>
              <a:off x="4071" y="1718"/>
              <a:ext cx="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  <a:sym typeface="Symbol" pitchFamily="-106" charset="2"/>
                </a:rPr>
                <a:t>(u, v)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ABE55-1792-7F72-954A-726C739A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Disjoint Data Sets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36650"/>
            <a:ext cx="8786812" cy="53990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MAKE-SET(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) – creates a new set whose only member is </a:t>
            </a:r>
            <a:r>
              <a:rPr lang="en-US" dirty="0">
                <a:latin typeface="Comic Sans MS" pitchFamily="-106" charset="0"/>
              </a:rPr>
              <a:t>u</a:t>
            </a:r>
          </a:p>
          <a:p>
            <a:pPr>
              <a:lnSpc>
                <a:spcPct val="120000"/>
              </a:lnSpc>
            </a:pPr>
            <a:r>
              <a:rPr lang="en-US" dirty="0"/>
              <a:t>FIND-SET(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) – returns a representative element from the set that contains </a:t>
            </a:r>
            <a:r>
              <a:rPr lang="en-US" dirty="0">
                <a:latin typeface="Comic Sans MS" pitchFamily="-106" charset="0"/>
              </a:rPr>
              <a:t>u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 be any of the elements of the set that has a particular property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E.g.: </a:t>
            </a:r>
            <a:r>
              <a:rPr lang="en-US" dirty="0">
                <a:latin typeface="Comic Sans MS" pitchFamily="-106" charset="0"/>
              </a:rPr>
              <a:t>S</a:t>
            </a:r>
            <a:r>
              <a:rPr lang="en-US" baseline="-25000" dirty="0">
                <a:latin typeface="Comic Sans MS" pitchFamily="-106" charset="0"/>
              </a:rPr>
              <a:t>u</a:t>
            </a:r>
            <a:r>
              <a:rPr lang="en-US" dirty="0">
                <a:latin typeface="Comic Sans MS" pitchFamily="-106" charset="0"/>
              </a:rPr>
              <a:t> = {r, s, t, u}, </a:t>
            </a:r>
            <a:r>
              <a:rPr lang="en-US" dirty="0"/>
              <a:t>the property may be that the element is the first one alphabetically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dirty="0"/>
              <a:t>		     FIND-SET</a:t>
            </a:r>
            <a:r>
              <a:rPr lang="en-US" dirty="0">
                <a:latin typeface="Comic Sans MS" pitchFamily="-106" charset="0"/>
              </a:rPr>
              <a:t>(u) = r   </a:t>
            </a:r>
            <a:r>
              <a:rPr lang="en-US" dirty="0"/>
              <a:t>FIND-SET(</a:t>
            </a:r>
            <a:r>
              <a:rPr lang="en-US" dirty="0">
                <a:latin typeface="Comic Sans MS" pitchFamily="-106" charset="0"/>
              </a:rPr>
              <a:t>s</a:t>
            </a:r>
            <a:r>
              <a:rPr lang="en-US" dirty="0"/>
              <a:t>) = </a:t>
            </a:r>
            <a:r>
              <a:rPr lang="en-US" dirty="0">
                <a:latin typeface="Comic Sans MS" pitchFamily="-106" charset="0"/>
              </a:rPr>
              <a:t>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FIND-SET has to return the same value for a given 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7394E-71F9-DC0E-4488-570AE57C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3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Disjoint Data Sets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36650"/>
            <a:ext cx="8229600" cy="5399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UNION(</a:t>
            </a:r>
            <a:r>
              <a:rPr lang="en-US">
                <a:latin typeface="Comic Sans MS" pitchFamily="-106" charset="0"/>
              </a:rPr>
              <a:t>u, v</a:t>
            </a:r>
            <a:r>
              <a:rPr lang="en-US"/>
              <a:t>) – unites the dynamic sets that contain </a:t>
            </a:r>
            <a:r>
              <a:rPr lang="en-US">
                <a:latin typeface="Comic Sans MS" pitchFamily="-106" charset="0"/>
              </a:rPr>
              <a:t>u</a:t>
            </a:r>
            <a:r>
              <a:rPr lang="en-US"/>
              <a:t> and </a:t>
            </a:r>
            <a:r>
              <a:rPr lang="en-US">
                <a:latin typeface="Comic Sans MS" pitchFamily="-106" charset="0"/>
              </a:rPr>
              <a:t>v</a:t>
            </a:r>
            <a:r>
              <a:rPr lang="en-US"/>
              <a:t>, say </a:t>
            </a:r>
            <a:r>
              <a:rPr lang="en-US">
                <a:latin typeface="Comic Sans MS" pitchFamily="-106" charset="0"/>
              </a:rPr>
              <a:t>S</a:t>
            </a:r>
            <a:r>
              <a:rPr lang="en-US" baseline="-25000">
                <a:latin typeface="Comic Sans MS" pitchFamily="-106" charset="0"/>
              </a:rPr>
              <a:t>u</a:t>
            </a:r>
            <a:r>
              <a:rPr lang="en-US"/>
              <a:t> and </a:t>
            </a:r>
            <a:r>
              <a:rPr lang="en-US">
                <a:latin typeface="Comic Sans MS" pitchFamily="-106" charset="0"/>
              </a:rPr>
              <a:t>S</a:t>
            </a:r>
            <a:r>
              <a:rPr lang="en-US" baseline="-25000">
                <a:latin typeface="Comic Sans MS" pitchFamily="-106" charset="0"/>
              </a:rPr>
              <a:t>v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DD0111"/>
                </a:solidFill>
                <a:latin typeface="Monotype Corsiva" pitchFamily="-106" charset="0"/>
              </a:rPr>
              <a:t>E.g.:</a:t>
            </a:r>
            <a:r>
              <a:rPr lang="en-US">
                <a:latin typeface="Comic Sans MS" pitchFamily="-106" charset="0"/>
              </a:rPr>
              <a:t> S</a:t>
            </a:r>
            <a:r>
              <a:rPr lang="en-US" baseline="-25000">
                <a:latin typeface="Comic Sans MS" pitchFamily="-106" charset="0"/>
              </a:rPr>
              <a:t>u</a:t>
            </a:r>
            <a:r>
              <a:rPr lang="en-US">
                <a:latin typeface="Comic Sans MS" pitchFamily="-106" charset="0"/>
              </a:rPr>
              <a:t> =  {r, s, t, u},  S</a:t>
            </a:r>
            <a:r>
              <a:rPr lang="en-US" baseline="-25000">
                <a:latin typeface="Comic Sans MS" pitchFamily="-106" charset="0"/>
              </a:rPr>
              <a:t>v</a:t>
            </a:r>
            <a:r>
              <a:rPr lang="en-US">
                <a:latin typeface="Comic Sans MS" pitchFamily="-106" charset="0"/>
              </a:rPr>
              <a:t> = {v, x, y}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>
                <a:latin typeface="Comic Sans MS" pitchFamily="-106" charset="0"/>
              </a:rPr>
              <a:t>	</a:t>
            </a:r>
            <a:r>
              <a:rPr lang="en-US"/>
              <a:t>UNION </a:t>
            </a:r>
            <a:r>
              <a:rPr lang="en-US">
                <a:latin typeface="Comic Sans MS" pitchFamily="-106" charset="0"/>
              </a:rPr>
              <a:t>(u, v) = {r, s, t, u, v, x, y}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E8C73-BE87-9F42-145C-753FD172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KRUSKAL(</a:t>
            </a:r>
            <a:r>
              <a:rPr lang="en-US">
                <a:latin typeface="Comic Sans MS" pitchFamily="-106" charset="0"/>
              </a:rPr>
              <a:t>V, E, w</a:t>
            </a:r>
            <a:r>
              <a:rPr lang="en-US"/>
              <a:t>)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89025"/>
            <a:ext cx="8229600" cy="5516563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/>
              <a:t>A ←  </a:t>
            </a:r>
            <a:r>
              <a:rPr lang="en-US" dirty="0">
                <a:sym typeface="Symbol" pitchFamily="-106" charset="2"/>
              </a:rPr>
              <a:t>∅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vertex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do </a:t>
            </a:r>
            <a:r>
              <a:rPr lang="en-US" dirty="0"/>
              <a:t>MAKE-SET(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sort E into increasing order by weight </a:t>
            </a:r>
            <a:r>
              <a:rPr lang="en-US" dirty="0">
                <a:latin typeface="Comic Sans MS" pitchFamily="-106" charset="0"/>
              </a:rPr>
              <a:t>w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(u, v)</a:t>
            </a:r>
            <a:r>
              <a:rPr lang="en-US" dirty="0"/>
              <a:t> taken from the sorted list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/>
              <a:t>FIND-SET(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) </a:t>
            </a:r>
            <a:r>
              <a:rPr lang="en-US" dirty="0">
                <a:sym typeface="Symbol" pitchFamily="-106" charset="2"/>
              </a:rPr>
              <a:t>≠</a:t>
            </a:r>
            <a:r>
              <a:rPr lang="en-US" dirty="0"/>
              <a:t> FIND-SET(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/>
              <a:t>A ← A </a:t>
            </a:r>
            <a:r>
              <a:rPr lang="en-US" dirty="0">
                <a:sym typeface="Symbol" pitchFamily="-106" charset="2"/>
              </a:rPr>
              <a:t>⋃</a:t>
            </a:r>
            <a:r>
              <a:rPr lang="en-US" dirty="0"/>
              <a:t> {</a:t>
            </a:r>
            <a:r>
              <a:rPr lang="en-US" dirty="0">
                <a:latin typeface="Comic Sans MS" pitchFamily="-106" charset="0"/>
              </a:rPr>
              <a:t>(u, v)</a:t>
            </a:r>
            <a:r>
              <a:rPr lang="en-US" dirty="0"/>
              <a:t>} 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            UNION(</a:t>
            </a:r>
            <a:r>
              <a:rPr lang="en-US" dirty="0">
                <a:latin typeface="Comic Sans MS" pitchFamily="-106" charset="0"/>
              </a:rPr>
              <a:t>u, v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return </a:t>
            </a:r>
            <a:r>
              <a:rPr lang="en-US" dirty="0"/>
              <a:t>A</a:t>
            </a:r>
          </a:p>
          <a:p>
            <a:pPr marL="533400" indent="-533400">
              <a:buFontTx/>
              <a:buNone/>
            </a:pPr>
            <a:r>
              <a:rPr lang="en-US" sz="2400" dirty="0"/>
              <a:t>Running time: O(|</a:t>
            </a:r>
            <a:r>
              <a:rPr lang="en-US" sz="2400" dirty="0">
                <a:latin typeface="Comic Sans MS" pitchFamily="-106" charset="0"/>
              </a:rPr>
              <a:t>E| </a:t>
            </a:r>
            <a:r>
              <a:rPr lang="en-US" sz="2400" dirty="0" err="1">
                <a:latin typeface="Comic Sans MS" pitchFamily="-106" charset="0"/>
              </a:rPr>
              <a:t>lg|V</a:t>
            </a:r>
            <a:r>
              <a:rPr lang="en-US" sz="2400" dirty="0">
                <a:latin typeface="Comic Sans MS" pitchFamily="-106" charset="0"/>
              </a:rPr>
              <a:t>|</a:t>
            </a:r>
            <a:r>
              <a:rPr lang="en-US" sz="2400" dirty="0"/>
              <a:t>) – dependent on the implementation of the disjoint-set data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57AD1-32A9-410D-F4E3-8DEE8103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39330" name="Line 2"/>
          <p:cNvSpPr>
            <a:spLocks noChangeShapeType="1"/>
          </p:cNvSpPr>
          <p:nvPr/>
        </p:nvSpPr>
        <p:spPr bwMode="auto">
          <a:xfrm>
            <a:off x="505217" y="2724724"/>
            <a:ext cx="406400" cy="43497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393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55425" y="1290638"/>
            <a:ext cx="2318362" cy="5319712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sz="2000" dirty="0"/>
              <a:t>Add (h, g)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Add (c,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Add (g, f)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Add (a, b)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Add (c, f)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Ignore (</a:t>
            </a:r>
            <a:r>
              <a:rPr lang="en-US" sz="2000" dirty="0" err="1"/>
              <a:t>i</a:t>
            </a:r>
            <a:r>
              <a:rPr lang="en-US" sz="2000" dirty="0"/>
              <a:t>, g)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Add (c, d)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Ignore (</a:t>
            </a:r>
            <a:r>
              <a:rPr lang="en-US" sz="2000" dirty="0" err="1"/>
              <a:t>i</a:t>
            </a:r>
            <a:r>
              <a:rPr lang="en-US" sz="2000" dirty="0"/>
              <a:t>, h)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Add (a, h)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 Ignore (b, c)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 Add (d, e)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 Ignore (e, f)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Ignore (b, h)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Ignore (d, f)</a:t>
            </a:r>
          </a:p>
        </p:txBody>
      </p:sp>
      <p:sp>
        <p:nvSpPr>
          <p:cNvPr id="739333" name="Line 5"/>
          <p:cNvSpPr>
            <a:spLocks noChangeShapeType="1"/>
          </p:cNvSpPr>
          <p:nvPr/>
        </p:nvSpPr>
        <p:spPr bwMode="auto">
          <a:xfrm flipV="1">
            <a:off x="495692" y="1972249"/>
            <a:ext cx="407988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4" name="Line 6"/>
          <p:cNvSpPr>
            <a:spLocks noChangeShapeType="1"/>
          </p:cNvSpPr>
          <p:nvPr/>
        </p:nvSpPr>
        <p:spPr bwMode="auto">
          <a:xfrm flipV="1">
            <a:off x="2256230" y="1810324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5" name="Line 7"/>
          <p:cNvSpPr>
            <a:spLocks noChangeShapeType="1"/>
          </p:cNvSpPr>
          <p:nvPr/>
        </p:nvSpPr>
        <p:spPr bwMode="auto">
          <a:xfrm flipV="1">
            <a:off x="1276742" y="3296224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6" name="Line 8"/>
          <p:cNvSpPr>
            <a:spLocks noChangeShapeType="1"/>
          </p:cNvSpPr>
          <p:nvPr/>
        </p:nvSpPr>
        <p:spPr bwMode="auto">
          <a:xfrm flipV="1">
            <a:off x="2240355" y="3310512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7" name="Line 9"/>
          <p:cNvSpPr>
            <a:spLocks noChangeShapeType="1"/>
          </p:cNvSpPr>
          <p:nvPr/>
        </p:nvSpPr>
        <p:spPr bwMode="auto">
          <a:xfrm flipH="1">
            <a:off x="1652980" y="1986537"/>
            <a:ext cx="242887" cy="38576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8" name="Line 10"/>
          <p:cNvSpPr>
            <a:spLocks noChangeShapeType="1"/>
          </p:cNvSpPr>
          <p:nvPr/>
        </p:nvSpPr>
        <p:spPr bwMode="auto">
          <a:xfrm>
            <a:off x="2146692" y="1978599"/>
            <a:ext cx="728663" cy="115728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9" name="Line 11"/>
          <p:cNvSpPr>
            <a:spLocks noChangeShapeType="1"/>
          </p:cNvSpPr>
          <p:nvPr/>
        </p:nvSpPr>
        <p:spPr bwMode="auto">
          <a:xfrm>
            <a:off x="3153167" y="1951612"/>
            <a:ext cx="406400" cy="43497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0730" y="1492824"/>
            <a:ext cx="3721100" cy="2108200"/>
            <a:chOff x="3303" y="2273"/>
            <a:chExt cx="2344" cy="1328"/>
          </a:xfrm>
        </p:grpSpPr>
        <p:sp>
          <p:nvSpPr>
            <p:cNvPr id="739341" name="Oval 13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39342" name="Oval 14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39343" name="Oval 15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39344" name="Oval 16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39345" name="Oval 17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39346" name="Oval 18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39347" name="Oval 19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39348" name="Oval 20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39349" name="Oval 21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39350" name="Line 22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1" name="Line 23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2" name="Line 24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3" name="Line 25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4" name="Line 26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5" name="Line 27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6" name="Line 28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7" name="Line 29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8" name="Line 30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9" name="Line 31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60" name="Line 32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61" name="Line 33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62" name="Line 34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63" name="Line 35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64" name="Text Box 36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39365" name="Text Box 37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39366" name="Text Box 38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39367" name="Text Box 39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39368" name="Text Box 40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39369" name="Text Box 41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39370" name="Text Box 42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39371" name="Text Box 43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39372" name="Text Box 44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39373" name="Text Box 45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39374" name="Text Box 46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39375" name="Text Box 47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39376" name="Text Box 48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39377" name="Text Box 49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739378" name="Rectangle 50"/>
          <p:cNvSpPr>
            <a:spLocks noChangeArrowheads="1"/>
          </p:cNvSpPr>
          <p:nvPr/>
        </p:nvSpPr>
        <p:spPr bwMode="auto">
          <a:xfrm>
            <a:off x="260349" y="3802063"/>
            <a:ext cx="2368155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1: (h, g)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2: (c,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), (g, f)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4: (a, b), (c, f)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6: (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g)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7: (c, d), (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h)</a:t>
            </a:r>
          </a:p>
        </p:txBody>
      </p:sp>
      <p:sp>
        <p:nvSpPr>
          <p:cNvPr id="739379" name="Rectangle 51"/>
          <p:cNvSpPr>
            <a:spLocks noChangeArrowheads="1"/>
          </p:cNvSpPr>
          <p:nvPr/>
        </p:nvSpPr>
        <p:spPr bwMode="auto">
          <a:xfrm>
            <a:off x="1938338" y="3802063"/>
            <a:ext cx="2368154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8: (a, h), (b, c) 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9: (d, e)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10: (e, f)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11: (b, h)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14: (d, f)</a:t>
            </a:r>
          </a:p>
        </p:txBody>
      </p:sp>
      <p:sp>
        <p:nvSpPr>
          <p:cNvPr id="739380" name="Rectangle 52"/>
          <p:cNvSpPr>
            <a:spLocks noChangeArrowheads="1"/>
          </p:cNvSpPr>
          <p:nvPr/>
        </p:nvSpPr>
        <p:spPr bwMode="auto">
          <a:xfrm>
            <a:off x="5948925" y="1265811"/>
            <a:ext cx="3383078" cy="531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h}, {a}, {b}, {c}, {d}, {e}, {f}, {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h}, {c,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}, {a}, {b}, {d}, {e}, {f}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f}, {c,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}, {a}, {b}, {d},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f}, {c,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}, {a, b}, {d},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}, {a, b}, {d},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}, {a, b}, {d},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d}, {a, b},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d}, {a, b},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d, a, b},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d, a, b},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d, a, b, 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d, a, b, 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d, a, b, 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d, a, b, e}</a:t>
            </a:r>
          </a:p>
        </p:txBody>
      </p:sp>
      <p:sp>
        <p:nvSpPr>
          <p:cNvPr id="739381" name="Rectangle 53"/>
          <p:cNvSpPr>
            <a:spLocks noChangeArrowheads="1"/>
          </p:cNvSpPr>
          <p:nvPr/>
        </p:nvSpPr>
        <p:spPr bwMode="auto">
          <a:xfrm>
            <a:off x="134938" y="5767388"/>
            <a:ext cx="3853301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>
                <a:latin typeface="Century Gothic"/>
                <a:cs typeface="Century Gothic"/>
              </a:rPr>
              <a:t>{a}, {b}, {c}, {d}, {e}, {f}, {g}, {h},</a:t>
            </a:r>
            <a:r>
              <a:rPr lang="en-US" i="1">
                <a:latin typeface="Century Gothic"/>
                <a:cs typeface="Century Gothic"/>
              </a:rPr>
              <a:t> </a:t>
            </a:r>
            <a:r>
              <a:rPr lang="en-US">
                <a:latin typeface="Century Gothic"/>
                <a:cs typeface="Century Gothic"/>
              </a:rPr>
              <a:t>{i}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538FB-8F28-22E9-C4BC-1D398DF0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0" grpId="0" animBg="1"/>
      <p:bldP spid="739333" grpId="0" animBg="1"/>
      <p:bldP spid="739334" grpId="0" animBg="1"/>
      <p:bldP spid="739335" grpId="0" animBg="1"/>
      <p:bldP spid="739336" grpId="0" animBg="1"/>
      <p:bldP spid="739337" grpId="0" animBg="1"/>
      <p:bldP spid="739338" grpId="0" animBg="1"/>
      <p:bldP spid="7393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Algorithm of Prim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600" y="1231900"/>
            <a:ext cx="9105750" cy="50768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 dirty="0"/>
              <a:t>The edges in set A always form a single tree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Starts from an arbitrary “root”: V</a:t>
            </a:r>
            <a:r>
              <a:rPr lang="en-US" sz="2400" baseline="-25000" dirty="0"/>
              <a:t>A</a:t>
            </a:r>
            <a:r>
              <a:rPr lang="en-US" sz="2400" dirty="0"/>
              <a:t> = {a}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At each step: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Find a safe edge connecting (V</a:t>
            </a:r>
            <a:r>
              <a:rPr lang="en-US" sz="2000" baseline="-25000" dirty="0"/>
              <a:t>A</a:t>
            </a:r>
            <a:r>
              <a:rPr lang="en-US" sz="2000" dirty="0"/>
              <a:t>, V - V</a:t>
            </a:r>
            <a:r>
              <a:rPr lang="en-US" sz="2000" baseline="-25000" dirty="0"/>
              <a:t>A</a:t>
            </a:r>
            <a:r>
              <a:rPr lang="en-US" sz="2000" dirty="0"/>
              <a:t>)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Add this edge to A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Repeat until the tree spans all vertices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Greedy strategy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At each step the edge added contributes the minimum amount 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en-US" sz="2000" dirty="0"/>
              <a:t>possible to the weight of the tree</a:t>
            </a:r>
          </a:p>
        </p:txBody>
      </p:sp>
      <p:sp>
        <p:nvSpPr>
          <p:cNvPr id="740356" name="Line 4"/>
          <p:cNvSpPr>
            <a:spLocks noChangeShapeType="1"/>
          </p:cNvSpPr>
          <p:nvPr/>
        </p:nvSpPr>
        <p:spPr bwMode="auto">
          <a:xfrm flipV="1">
            <a:off x="5663775" y="3407395"/>
            <a:ext cx="407988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46275" y="2913683"/>
            <a:ext cx="3721100" cy="2108200"/>
            <a:chOff x="3303" y="2273"/>
            <a:chExt cx="2344" cy="1328"/>
          </a:xfrm>
        </p:grpSpPr>
        <p:sp>
          <p:nvSpPr>
            <p:cNvPr id="740358" name="Oval 6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40359" name="Oval 7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40360" name="Oval 8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40361" name="Oval 9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40362" name="Oval 10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40363" name="Oval 11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40364" name="Oval 12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40365" name="Oval 13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40366" name="Oval 14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40367" name="Line 15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68" name="Line 16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69" name="Line 17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0" name="Line 18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1" name="Line 19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2" name="Line 20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3" name="Line 21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4" name="Line 22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5" name="Line 23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6" name="Line 24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7" name="Line 25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8" name="Line 26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9" name="Line 27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80" name="Line 28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81" name="Text Box 29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40382" name="Text Box 30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40383" name="Text Box 31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40384" name="Text Box 32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40385" name="Text Box 33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40386" name="Text Box 34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40387" name="Text Box 35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40388" name="Text Box 36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40389" name="Text Box 37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40390" name="Text Box 38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40391" name="Text Box 39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40392" name="Text Box 40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40393" name="Text Box 41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40394" name="Text Box 42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740395" name="Oval 43"/>
          <p:cNvSpPr>
            <a:spLocks noChangeArrowheads="1"/>
          </p:cNvSpPr>
          <p:nvPr/>
        </p:nvSpPr>
        <p:spPr bwMode="auto">
          <a:xfrm>
            <a:off x="6011438" y="301687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396" name="Oval 44"/>
          <p:cNvSpPr>
            <a:spLocks noChangeArrowheads="1"/>
          </p:cNvSpPr>
          <p:nvPr/>
        </p:nvSpPr>
        <p:spPr bwMode="auto">
          <a:xfrm>
            <a:off x="5330400" y="3751883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BC4B3E-C6B7-B49A-8F0D-6BD3B14F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 animBg="1"/>
      <p:bldP spid="740395" grpId="0" animBg="1"/>
      <p:bldP spid="74039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Light Edges Quickly?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8913" y="1004888"/>
            <a:ext cx="8780462" cy="55499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Use a priority queue Q: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Contains all vertices not yet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	included in the tree (V – V</a:t>
            </a:r>
            <a:r>
              <a:rPr lang="en-US" sz="2400" baseline="-25000" dirty="0"/>
              <a:t>A</a:t>
            </a:r>
            <a:r>
              <a:rPr lang="en-US" sz="2400" dirty="0"/>
              <a:t>)</a:t>
            </a:r>
            <a:endParaRPr lang="en-US" sz="2400" baseline="-25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V = {a}, Q = {b, h, c, d, e, f, g, </a:t>
            </a:r>
            <a:r>
              <a:rPr lang="en-US" sz="2000" dirty="0" err="1"/>
              <a:t>i</a:t>
            </a:r>
            <a:r>
              <a:rPr lang="en-US" sz="2000" dirty="0"/>
              <a:t>}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With each vertex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we associate a key: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		key[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] = minimum weight of any edge </a:t>
            </a:r>
            <a:r>
              <a:rPr lang="en-US" sz="2400" dirty="0">
                <a:latin typeface="Comic Sans MS" pitchFamily="-106" charset="0"/>
              </a:rPr>
              <a:t>(u, v)</a:t>
            </a:r>
            <a:r>
              <a:rPr lang="en-US" sz="2400" dirty="0"/>
              <a:t> 				   connecting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to a vertex in the tree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Key of </a:t>
            </a:r>
            <a:r>
              <a:rPr lang="en-US" sz="2000" dirty="0">
                <a:latin typeface="Comic Sans MS" pitchFamily="-106" charset="0"/>
              </a:rPr>
              <a:t>v</a:t>
            </a:r>
            <a:r>
              <a:rPr lang="en-US" sz="2000" dirty="0"/>
              <a:t> is </a:t>
            </a:r>
            <a:r>
              <a:rPr lang="en-US" sz="2000" dirty="0">
                <a:sym typeface="Symbol" pitchFamily="-106" charset="2"/>
              </a:rPr>
              <a:t>∞ </a:t>
            </a:r>
            <a:r>
              <a:rPr lang="en-US" sz="2000" dirty="0"/>
              <a:t>if v is not adjacent to any vertices in V</a:t>
            </a:r>
            <a:r>
              <a:rPr lang="en-US" sz="2000" baseline="-25000" dirty="0"/>
              <a:t>A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After adding a new node to V</a:t>
            </a:r>
            <a:r>
              <a:rPr lang="en-US" sz="2000" baseline="-25000" dirty="0"/>
              <a:t>A</a:t>
            </a:r>
            <a:r>
              <a:rPr lang="en-US" sz="2000" dirty="0"/>
              <a:t> we update the weights of all the nodes adjacent to it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We added node a </a:t>
            </a:r>
            <a:r>
              <a:rPr lang="en-US" sz="2000" dirty="0">
                <a:sym typeface="Symbol" pitchFamily="-106" charset="2"/>
              </a:rPr>
              <a:t>⇒ </a:t>
            </a:r>
            <a:r>
              <a:rPr lang="en-US" sz="2000" dirty="0"/>
              <a:t>key[b] = 4, key[h] = 8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99063" y="1110057"/>
            <a:ext cx="3721100" cy="2108200"/>
            <a:chOff x="3303" y="2273"/>
            <a:chExt cx="2344" cy="1328"/>
          </a:xfrm>
        </p:grpSpPr>
        <p:sp>
          <p:nvSpPr>
            <p:cNvPr id="741381" name="Oval 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41382" name="Oval 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41383" name="Oval 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41384" name="Oval 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41385" name="Oval 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41386" name="Oval 1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41387" name="Oval 1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41388" name="Oval 1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41389" name="Oval 1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41390" name="Line 1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1" name="Line 1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2" name="Line 1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3" name="Line 1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4" name="Line 1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5" name="Line 1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6" name="Line 2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7" name="Line 2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8" name="Line 2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9" name="Line 2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400" name="Line 2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401" name="Line 2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402" name="Line 2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403" name="Line 2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404" name="Text Box 28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41405" name="Text Box 29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41406" name="Text Box 30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41407" name="Text Box 31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41408" name="Text Box 32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41409" name="Text Box 3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41410" name="Text Box 34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41411" name="Text Box 35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41412" name="Text Box 36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41413" name="Text Box 37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41414" name="Text Box 38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41415" name="Text Box 39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41416" name="Text Box 40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41417" name="Text Box 41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/>
                <a:t>6</a:t>
              </a:r>
            </a:p>
          </p:txBody>
        </p:sp>
      </p:grpSp>
      <p:sp>
        <p:nvSpPr>
          <p:cNvPr id="741418" name="Oval 42"/>
          <p:cNvSpPr>
            <a:spLocks noChangeArrowheads="1"/>
          </p:cNvSpPr>
          <p:nvPr/>
        </p:nvSpPr>
        <p:spPr bwMode="auto">
          <a:xfrm>
            <a:off x="5181600" y="1951432"/>
            <a:ext cx="449263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2494D-176C-6458-CB14-A4EF0DD8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PRIM(</a:t>
            </a:r>
            <a:r>
              <a:rPr lang="en-US">
                <a:latin typeface="Comic Sans MS" pitchFamily="-106" charset="0"/>
              </a:rPr>
              <a:t>V, E, w, r</a:t>
            </a:r>
            <a:r>
              <a:rPr lang="en-US"/>
              <a:t>)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062038"/>
            <a:ext cx="8472488" cy="559752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>
                <a:latin typeface="Comic Sans MS" pitchFamily="-106" charset="0"/>
              </a:rPr>
              <a:t> Q ← 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∅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b="1" dirty="0"/>
              <a:t> for </a:t>
            </a:r>
            <a:r>
              <a:rPr lang="en-US" sz="2000" dirty="0"/>
              <a:t>each </a:t>
            </a:r>
            <a:r>
              <a:rPr lang="en-US" sz="2000" dirty="0">
                <a:latin typeface="Comic Sans MS" pitchFamily="-106" charset="0"/>
              </a:rPr>
              <a:t>u</a:t>
            </a:r>
            <a:r>
              <a:rPr lang="en-US" sz="2000" dirty="0"/>
              <a:t> </a:t>
            </a:r>
            <a:r>
              <a:rPr lang="en-US" sz="2000" dirty="0">
                <a:sym typeface="Symbol" pitchFamily="-106" charset="2"/>
              </a:rPr>
              <a:t>∈</a:t>
            </a:r>
            <a:r>
              <a:rPr lang="en-US" sz="2000" dirty="0"/>
              <a:t> V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</a:t>
            </a:r>
            <a:r>
              <a:rPr lang="en-US" sz="2000" b="1" dirty="0"/>
              <a:t>do </a:t>
            </a:r>
            <a:r>
              <a:rPr lang="en-US" sz="2000" dirty="0">
                <a:latin typeface="Comic Sans MS" pitchFamily="-106" charset="0"/>
              </a:rPr>
              <a:t>key[u]</a:t>
            </a:r>
            <a:r>
              <a:rPr lang="en-US" sz="2000" dirty="0"/>
              <a:t> ← ∞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</a:t>
            </a:r>
            <a:r>
              <a:rPr lang="en-US" sz="2000" dirty="0">
                <a:latin typeface="Comic Sans MS" pitchFamily="-106" charset="0"/>
              </a:rPr>
              <a:t>π[u]</a:t>
            </a:r>
            <a:r>
              <a:rPr lang="en-US" sz="2000" dirty="0"/>
              <a:t> ← 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INSERT(</a:t>
            </a:r>
            <a:r>
              <a:rPr lang="en-US" sz="2000" dirty="0">
                <a:latin typeface="Comic Sans MS" pitchFamily="-106" charset="0"/>
              </a:rPr>
              <a:t>Q, u</a:t>
            </a:r>
            <a:r>
              <a:rPr lang="en-US" sz="2000" dirty="0"/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DECREASE-KEY(</a:t>
            </a:r>
            <a:r>
              <a:rPr lang="en-US" sz="2000" dirty="0">
                <a:latin typeface="Comic Sans MS" pitchFamily="-106" charset="0"/>
              </a:rPr>
              <a:t>Q, r, 0</a:t>
            </a:r>
            <a:r>
              <a:rPr lang="en-US" sz="2000" dirty="0"/>
              <a:t>)</a:t>
            </a:r>
            <a:endParaRPr lang="en-US" sz="2000" dirty="0">
              <a:latin typeface="Comic Sans MS" pitchFamily="-106" charset="0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</a:t>
            </a:r>
            <a:r>
              <a:rPr lang="en-US" sz="2000" b="1" dirty="0"/>
              <a:t>while </a:t>
            </a:r>
            <a:r>
              <a:rPr lang="en-US" sz="2000" dirty="0">
                <a:latin typeface="Comic Sans MS" pitchFamily="-106" charset="0"/>
              </a:rPr>
              <a:t>Q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≠ ∅</a:t>
            </a:r>
            <a:r>
              <a:rPr lang="en-US" sz="2000" dirty="0"/>
              <a:t> 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</a:t>
            </a:r>
            <a:r>
              <a:rPr lang="en-US" sz="2000" b="1" dirty="0"/>
              <a:t>do </a:t>
            </a:r>
            <a:r>
              <a:rPr lang="en-US" sz="2000" dirty="0">
                <a:latin typeface="Comic Sans MS" pitchFamily="-106" charset="0"/>
              </a:rPr>
              <a:t>u</a:t>
            </a:r>
            <a:r>
              <a:rPr lang="en-US" sz="2000" dirty="0"/>
              <a:t> ← EXTRACT-MIN(</a:t>
            </a:r>
            <a:r>
              <a:rPr lang="en-US" sz="2000" dirty="0">
                <a:latin typeface="Comic Sans MS" pitchFamily="-106" charset="0"/>
              </a:rPr>
              <a:t>Q</a:t>
            </a:r>
            <a:r>
              <a:rPr lang="en-US" sz="2000" dirty="0"/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     </a:t>
            </a:r>
            <a:r>
              <a:rPr lang="en-US" sz="2000" b="1" dirty="0"/>
              <a:t>for </a:t>
            </a:r>
            <a:r>
              <a:rPr lang="en-US" sz="2000" dirty="0"/>
              <a:t>each </a:t>
            </a:r>
            <a:r>
              <a:rPr lang="en-US" sz="2000" dirty="0">
                <a:latin typeface="Comic Sans MS" pitchFamily="-106" charset="0"/>
              </a:rPr>
              <a:t>v</a:t>
            </a:r>
            <a:r>
              <a:rPr lang="en-US" sz="2000" dirty="0"/>
              <a:t> </a:t>
            </a:r>
            <a:r>
              <a:rPr lang="en-US" sz="2000" dirty="0">
                <a:sym typeface="Symbol" pitchFamily="-106" charset="2"/>
              </a:rPr>
              <a:t>∈</a:t>
            </a:r>
            <a:r>
              <a:rPr lang="en-US" sz="2000" dirty="0"/>
              <a:t> </a:t>
            </a:r>
            <a:r>
              <a:rPr lang="en-US" sz="2000" dirty="0" err="1">
                <a:latin typeface="Comic Sans MS" pitchFamily="-106" charset="0"/>
              </a:rPr>
              <a:t>Adj</a:t>
            </a:r>
            <a:r>
              <a:rPr lang="en-US" sz="2000" dirty="0">
                <a:latin typeface="Comic Sans MS" pitchFamily="-106" charset="0"/>
              </a:rPr>
              <a:t>[u]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           </a:t>
            </a:r>
            <a:r>
              <a:rPr lang="en-US" sz="2000" b="1" dirty="0"/>
              <a:t>do if </a:t>
            </a:r>
            <a:r>
              <a:rPr lang="en-US" sz="2000" dirty="0">
                <a:latin typeface="Comic Sans MS" pitchFamily="-106" charset="0"/>
              </a:rPr>
              <a:t>v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sz="2000" dirty="0">
                <a:latin typeface="Comic Sans MS" pitchFamily="-106" charset="0"/>
              </a:rPr>
              <a:t> Q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w(u, v) &lt; key[v]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                    </a:t>
            </a:r>
            <a:r>
              <a:rPr lang="en-US" sz="2000" b="1" dirty="0"/>
              <a:t>then </a:t>
            </a:r>
            <a:r>
              <a:rPr lang="en-US" sz="2000" dirty="0">
                <a:latin typeface="Comic Sans MS" pitchFamily="-106" charset="0"/>
              </a:rPr>
              <a:t>π[v] ← u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                             DECREASE-KEY(</a:t>
            </a:r>
            <a:r>
              <a:rPr lang="en-US" sz="2000" dirty="0">
                <a:latin typeface="Comic Sans MS" pitchFamily="-106" charset="0"/>
              </a:rPr>
              <a:t>Q, v, w(u, v)</a:t>
            </a:r>
            <a:r>
              <a:rPr lang="en-US" sz="2000" dirty="0"/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3000" y="1195388"/>
            <a:ext cx="3721100" cy="2108200"/>
            <a:chOff x="3303" y="2273"/>
            <a:chExt cx="2344" cy="1328"/>
          </a:xfrm>
        </p:grpSpPr>
        <p:sp>
          <p:nvSpPr>
            <p:cNvPr id="901125" name="Oval 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1126" name="Oval 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1127" name="Oval 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1128" name="Oval 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1129" name="Oval 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1130" name="Oval 1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1131" name="Oval 1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1132" name="Oval 1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1133" name="Oval 1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1134" name="Line 1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35" name="Line 1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36" name="Line 1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37" name="Line 1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38" name="Line 1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39" name="Line 1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0" name="Line 2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1" name="Line 2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2" name="Line 2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3" name="Line 2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4" name="Line 2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5" name="Line 2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6" name="Line 2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7" name="Line 2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8" name="Text Box 28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1149" name="Text Box 29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1150" name="Text Box 30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1151" name="Text Box 31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1152" name="Text Box 32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1153" name="Text Box 3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1154" name="Text Box 34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1155" name="Text Box 35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1156" name="Text Box 36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1157" name="Text Box 37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1158" name="Text Box 38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1159" name="Text Box 39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1160" name="Text Box 40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1161" name="Text Box 41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1162" name="Oval 42"/>
          <p:cNvSpPr>
            <a:spLocks noChangeArrowheads="1"/>
          </p:cNvSpPr>
          <p:nvPr/>
        </p:nvSpPr>
        <p:spPr bwMode="auto">
          <a:xfrm>
            <a:off x="4946650" y="2033588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638800" y="1003300"/>
            <a:ext cx="3030538" cy="2498725"/>
            <a:chOff x="673" y="637"/>
            <a:chExt cx="1909" cy="1574"/>
          </a:xfrm>
        </p:grpSpPr>
        <p:sp>
          <p:nvSpPr>
            <p:cNvPr id="901164" name="Text Box 44"/>
            <p:cNvSpPr txBox="1">
              <a:spLocks noChangeArrowheads="1"/>
            </p:cNvSpPr>
            <p:nvPr/>
          </p:nvSpPr>
          <p:spPr bwMode="auto">
            <a:xfrm>
              <a:off x="682" y="637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1165" name="Text Box 45"/>
            <p:cNvSpPr txBox="1">
              <a:spLocks noChangeArrowheads="1"/>
            </p:cNvSpPr>
            <p:nvPr/>
          </p:nvSpPr>
          <p:spPr bwMode="auto">
            <a:xfrm>
              <a:off x="1306" y="638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1166" name="Text Box 46"/>
            <p:cNvSpPr txBox="1">
              <a:spLocks noChangeArrowheads="1"/>
            </p:cNvSpPr>
            <p:nvPr/>
          </p:nvSpPr>
          <p:spPr bwMode="auto">
            <a:xfrm>
              <a:off x="1924" y="638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1167" name="Text Box 47"/>
            <p:cNvSpPr txBox="1">
              <a:spLocks noChangeArrowheads="1"/>
            </p:cNvSpPr>
            <p:nvPr/>
          </p:nvSpPr>
          <p:spPr bwMode="auto">
            <a:xfrm>
              <a:off x="985" y="1130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1168" name="Text Box 48"/>
            <p:cNvSpPr txBox="1">
              <a:spLocks noChangeArrowheads="1"/>
            </p:cNvSpPr>
            <p:nvPr/>
          </p:nvSpPr>
          <p:spPr bwMode="auto">
            <a:xfrm>
              <a:off x="2363" y="111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1169" name="Text Box 49"/>
            <p:cNvSpPr txBox="1">
              <a:spLocks noChangeArrowheads="1"/>
            </p:cNvSpPr>
            <p:nvPr/>
          </p:nvSpPr>
          <p:spPr bwMode="auto">
            <a:xfrm>
              <a:off x="673" y="1980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1170" name="Text Box 50"/>
            <p:cNvSpPr txBox="1">
              <a:spLocks noChangeArrowheads="1"/>
            </p:cNvSpPr>
            <p:nvPr/>
          </p:nvSpPr>
          <p:spPr bwMode="auto">
            <a:xfrm>
              <a:off x="1306" y="195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1171" name="Text Box 51"/>
            <p:cNvSpPr txBox="1">
              <a:spLocks noChangeArrowheads="1"/>
            </p:cNvSpPr>
            <p:nvPr/>
          </p:nvSpPr>
          <p:spPr bwMode="auto">
            <a:xfrm>
              <a:off x="1930" y="1952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</p:grpSp>
      <p:sp>
        <p:nvSpPr>
          <p:cNvPr id="901172" name="Text Box 52"/>
          <p:cNvSpPr txBox="1">
            <a:spLocks noChangeArrowheads="1"/>
          </p:cNvSpPr>
          <p:nvPr/>
        </p:nvSpPr>
        <p:spPr bwMode="auto">
          <a:xfrm>
            <a:off x="4954588" y="16986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01173" name="Rectangle 53"/>
          <p:cNvSpPr>
            <a:spLocks noChangeArrowheads="1"/>
          </p:cNvSpPr>
          <p:nvPr/>
        </p:nvSpPr>
        <p:spPr bwMode="auto">
          <a:xfrm>
            <a:off x="5367338" y="3260725"/>
            <a:ext cx="3756025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	  </a:t>
            </a: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</a:rPr>
              <a:t>0  </a:t>
            </a: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∞ ∞  ∞ ∞ ∞ ∞ ∞ ∞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</a:rPr>
              <a:t>Q = {a, b, c, d, e, f, g, h, </a:t>
            </a:r>
            <a:r>
              <a:rPr lang="en-US" sz="2000" dirty="0" err="1">
                <a:solidFill>
                  <a:srgbClr val="262626"/>
                </a:solidFill>
                <a:latin typeface="Century Gothic"/>
                <a:cs typeface="Century Gothic"/>
              </a:rPr>
              <a:t>i</a:t>
            </a: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</a:rPr>
              <a:t>}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</a:rPr>
              <a:t>V</a:t>
            </a:r>
            <a:r>
              <a:rPr lang="en-US" sz="20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∅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6D0B9-4C5C-1D55-A3B0-D8C17B71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7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3475" y="1214438"/>
            <a:ext cx="4195763" cy="207327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	    0  </a:t>
            </a:r>
            <a:r>
              <a:rPr lang="en-US" sz="2400" dirty="0">
                <a:sym typeface="Symbol" pitchFamily="-106" charset="2"/>
              </a:rPr>
              <a:t>∞ ∞  ∞ ∞ ∞ ∞ ∞ ∞ </a:t>
            </a:r>
          </a:p>
          <a:p>
            <a:pPr>
              <a:buFontTx/>
              <a:buNone/>
            </a:pPr>
            <a:r>
              <a:rPr lang="en-US" sz="2400" dirty="0"/>
              <a:t>Q = {a, b, c, d, e, f, g, h, </a:t>
            </a:r>
            <a:r>
              <a:rPr lang="en-US" sz="2400" dirty="0" err="1"/>
              <a:t>i</a:t>
            </a:r>
            <a:r>
              <a:rPr lang="en-US" sz="2400" dirty="0"/>
              <a:t>} </a:t>
            </a:r>
          </a:p>
          <a:p>
            <a:pPr>
              <a:buFontTx/>
              <a:buNone/>
            </a:pPr>
            <a:r>
              <a:rPr lang="en-US" sz="2400" dirty="0"/>
              <a:t>V</a:t>
            </a:r>
            <a:r>
              <a:rPr lang="en-US" sz="2400" baseline="-25000" dirty="0"/>
              <a:t>A</a:t>
            </a:r>
            <a:r>
              <a:rPr lang="en-US" sz="2400" dirty="0"/>
              <a:t> = </a:t>
            </a:r>
            <a:r>
              <a:rPr lang="en-US" sz="2400" dirty="0">
                <a:sym typeface="Symbol" pitchFamily="-106" charset="2"/>
              </a:rPr>
              <a:t>∅</a:t>
            </a:r>
          </a:p>
          <a:p>
            <a:pPr>
              <a:buFontTx/>
              <a:buNone/>
            </a:pPr>
            <a:r>
              <a:rPr lang="en-US" sz="2400" dirty="0">
                <a:sym typeface="Symbol" pitchFamily="-106" charset="2"/>
              </a:rPr>
              <a:t>Extract-MIN(Q) ⇒ 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2588" y="1203325"/>
            <a:ext cx="3721100" cy="2108200"/>
            <a:chOff x="3303" y="2273"/>
            <a:chExt cx="2344" cy="1328"/>
          </a:xfrm>
        </p:grpSpPr>
        <p:sp>
          <p:nvSpPr>
            <p:cNvPr id="903173" name="Oval 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3174" name="Oval 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3175" name="Oval 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3176" name="Oval 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3177" name="Oval 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3178" name="Oval 1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3179" name="Oval 1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3180" name="Oval 1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3181" name="Oval 1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3182" name="Line 1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83" name="Line 1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84" name="Line 1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85" name="Line 1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86" name="Line 1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87" name="Line 1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88" name="Line 2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89" name="Line 2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90" name="Line 2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91" name="Line 2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92" name="Line 2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93" name="Line 2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94" name="Line 2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95" name="Line 2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96" name="Text Box 28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3197" name="Text Box 29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3198" name="Text Box 30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3199" name="Text Box 31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3200" name="Text Box 32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3201" name="Text Box 3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3202" name="Text Box 34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3203" name="Text Box 35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3204" name="Text Box 36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3205" name="Text Box 37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3206" name="Text Box 38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3207" name="Text Box 39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3208" name="Text Box 40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3209" name="Text Box 41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3210" name="Oval 42"/>
          <p:cNvSpPr>
            <a:spLocks noChangeArrowheads="1"/>
          </p:cNvSpPr>
          <p:nvPr/>
        </p:nvSpPr>
        <p:spPr bwMode="auto">
          <a:xfrm>
            <a:off x="376238" y="2041525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3211" name="Line 43"/>
          <p:cNvSpPr>
            <a:spLocks noChangeShapeType="1"/>
          </p:cNvSpPr>
          <p:nvPr/>
        </p:nvSpPr>
        <p:spPr bwMode="auto">
          <a:xfrm flipV="1">
            <a:off x="798513" y="4341813"/>
            <a:ext cx="407987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81013" y="3848100"/>
            <a:ext cx="3721100" cy="2108200"/>
            <a:chOff x="3303" y="2273"/>
            <a:chExt cx="2344" cy="1328"/>
          </a:xfrm>
        </p:grpSpPr>
        <p:sp>
          <p:nvSpPr>
            <p:cNvPr id="903213" name="Oval 4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3214" name="Oval 4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3215" name="Oval 4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3216" name="Oval 4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3217" name="Oval 4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3218" name="Oval 5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3219" name="Oval 5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3220" name="Oval 5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3221" name="Oval 5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3222" name="Line 5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23" name="Line 5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24" name="Line 5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25" name="Line 5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26" name="Line 5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27" name="Line 5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28" name="Line 6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29" name="Line 6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30" name="Line 6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31" name="Line 6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32" name="Line 6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33" name="Line 6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34" name="Line 6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35" name="Line 6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36" name="Text Box 68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3237" name="Text Box 69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3238" name="Text Box 70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3239" name="Text Box 71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3240" name="Text Box 72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3241" name="Text Box 7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3242" name="Text Box 74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3243" name="Text Box 75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3244" name="Text Box 76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3245" name="Text Box 77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3246" name="Text Box 78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3247" name="Text Box 79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3248" name="Text Box 80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3249" name="Text Box 81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3250" name="Oval 82"/>
          <p:cNvSpPr>
            <a:spLocks noChangeArrowheads="1"/>
          </p:cNvSpPr>
          <p:nvPr/>
        </p:nvSpPr>
        <p:spPr bwMode="auto">
          <a:xfrm>
            <a:off x="1146175" y="3951288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3251" name="Oval 83"/>
          <p:cNvSpPr>
            <a:spLocks noChangeArrowheads="1"/>
          </p:cNvSpPr>
          <p:nvPr/>
        </p:nvSpPr>
        <p:spPr bwMode="auto">
          <a:xfrm>
            <a:off x="474663" y="4695825"/>
            <a:ext cx="439737" cy="433388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03252" name="Rectangle 84"/>
          <p:cNvSpPr>
            <a:spLocks noChangeArrowheads="1"/>
          </p:cNvSpPr>
          <p:nvPr/>
        </p:nvSpPr>
        <p:spPr bwMode="auto">
          <a:xfrm>
            <a:off x="4323474" y="3743325"/>
            <a:ext cx="4910419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key [b] = 4	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𝛑 [b] = 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key [h] = 8	𝛑 [h] = 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	    4 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∞ ∞ ∞ ∞ ∞ 8 ∞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{b, c, d, e, f, g, h,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}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b</a:t>
            </a:r>
          </a:p>
        </p:txBody>
      </p: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1068388" y="1011238"/>
            <a:ext cx="3030537" cy="2498725"/>
            <a:chOff x="673" y="637"/>
            <a:chExt cx="1909" cy="1574"/>
          </a:xfrm>
        </p:grpSpPr>
        <p:sp>
          <p:nvSpPr>
            <p:cNvPr id="903254" name="Text Box 86"/>
            <p:cNvSpPr txBox="1">
              <a:spLocks noChangeArrowheads="1"/>
            </p:cNvSpPr>
            <p:nvPr/>
          </p:nvSpPr>
          <p:spPr bwMode="auto">
            <a:xfrm>
              <a:off x="682" y="637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55" name="Text Box 87"/>
            <p:cNvSpPr txBox="1">
              <a:spLocks noChangeArrowheads="1"/>
            </p:cNvSpPr>
            <p:nvPr/>
          </p:nvSpPr>
          <p:spPr bwMode="auto">
            <a:xfrm>
              <a:off x="1306" y="638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56" name="Text Box 88"/>
            <p:cNvSpPr txBox="1">
              <a:spLocks noChangeArrowheads="1"/>
            </p:cNvSpPr>
            <p:nvPr/>
          </p:nvSpPr>
          <p:spPr bwMode="auto">
            <a:xfrm>
              <a:off x="1924" y="638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57" name="Text Box 89"/>
            <p:cNvSpPr txBox="1">
              <a:spLocks noChangeArrowheads="1"/>
            </p:cNvSpPr>
            <p:nvPr/>
          </p:nvSpPr>
          <p:spPr bwMode="auto">
            <a:xfrm>
              <a:off x="985" y="1130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58" name="Text Box 90"/>
            <p:cNvSpPr txBox="1">
              <a:spLocks noChangeArrowheads="1"/>
            </p:cNvSpPr>
            <p:nvPr/>
          </p:nvSpPr>
          <p:spPr bwMode="auto">
            <a:xfrm>
              <a:off x="2363" y="111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59" name="Text Box 91"/>
            <p:cNvSpPr txBox="1">
              <a:spLocks noChangeArrowheads="1"/>
            </p:cNvSpPr>
            <p:nvPr/>
          </p:nvSpPr>
          <p:spPr bwMode="auto">
            <a:xfrm>
              <a:off x="673" y="1980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60" name="Text Box 92"/>
            <p:cNvSpPr txBox="1">
              <a:spLocks noChangeArrowheads="1"/>
            </p:cNvSpPr>
            <p:nvPr/>
          </p:nvSpPr>
          <p:spPr bwMode="auto">
            <a:xfrm>
              <a:off x="1306" y="195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61" name="Text Box 93"/>
            <p:cNvSpPr txBox="1">
              <a:spLocks noChangeArrowheads="1"/>
            </p:cNvSpPr>
            <p:nvPr/>
          </p:nvSpPr>
          <p:spPr bwMode="auto">
            <a:xfrm>
              <a:off x="1930" y="1952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1179513" y="3656013"/>
            <a:ext cx="3030537" cy="2500312"/>
            <a:chOff x="673" y="638"/>
            <a:chExt cx="1909" cy="1575"/>
          </a:xfrm>
        </p:grpSpPr>
        <p:sp>
          <p:nvSpPr>
            <p:cNvPr id="903263" name="Text Box 95"/>
            <p:cNvSpPr txBox="1">
              <a:spLocks noChangeArrowheads="1"/>
            </p:cNvSpPr>
            <p:nvPr/>
          </p:nvSpPr>
          <p:spPr bwMode="auto">
            <a:xfrm>
              <a:off x="682" y="6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03264" name="Text Box 96"/>
            <p:cNvSpPr txBox="1">
              <a:spLocks noChangeArrowheads="1"/>
            </p:cNvSpPr>
            <p:nvPr/>
          </p:nvSpPr>
          <p:spPr bwMode="auto">
            <a:xfrm>
              <a:off x="1306" y="638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65" name="Text Box 97"/>
            <p:cNvSpPr txBox="1">
              <a:spLocks noChangeArrowheads="1"/>
            </p:cNvSpPr>
            <p:nvPr/>
          </p:nvSpPr>
          <p:spPr bwMode="auto">
            <a:xfrm>
              <a:off x="1924" y="638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66" name="Text Box 98"/>
            <p:cNvSpPr txBox="1">
              <a:spLocks noChangeArrowheads="1"/>
            </p:cNvSpPr>
            <p:nvPr/>
          </p:nvSpPr>
          <p:spPr bwMode="auto">
            <a:xfrm>
              <a:off x="985" y="1130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67" name="Text Box 99"/>
            <p:cNvSpPr txBox="1">
              <a:spLocks noChangeArrowheads="1"/>
            </p:cNvSpPr>
            <p:nvPr/>
          </p:nvSpPr>
          <p:spPr bwMode="auto">
            <a:xfrm>
              <a:off x="2363" y="111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68" name="Text Box 100"/>
            <p:cNvSpPr txBox="1">
              <a:spLocks noChangeArrowheads="1"/>
            </p:cNvSpPr>
            <p:nvPr/>
          </p:nvSpPr>
          <p:spPr bwMode="auto">
            <a:xfrm>
              <a:off x="673" y="19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8</a:t>
              </a:r>
            </a:p>
          </p:txBody>
        </p:sp>
        <p:sp>
          <p:nvSpPr>
            <p:cNvPr id="903269" name="Text Box 101"/>
            <p:cNvSpPr txBox="1">
              <a:spLocks noChangeArrowheads="1"/>
            </p:cNvSpPr>
            <p:nvPr/>
          </p:nvSpPr>
          <p:spPr bwMode="auto">
            <a:xfrm>
              <a:off x="1306" y="195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70" name="Text Box 102"/>
            <p:cNvSpPr txBox="1">
              <a:spLocks noChangeArrowheads="1"/>
            </p:cNvSpPr>
            <p:nvPr/>
          </p:nvSpPr>
          <p:spPr bwMode="auto">
            <a:xfrm>
              <a:off x="1930" y="1952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CE425-7323-4DA5-BBA6-6DF0F6BE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211" grpId="0" animBg="1"/>
      <p:bldP spid="9032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9163" y="3773488"/>
            <a:ext cx="3030537" cy="2581275"/>
            <a:chOff x="579" y="2365"/>
            <a:chExt cx="1909" cy="162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579" y="2365"/>
              <a:ext cx="1909" cy="1626"/>
              <a:chOff x="579" y="2365"/>
              <a:chExt cx="1909" cy="1626"/>
            </a:xfrm>
          </p:grpSpPr>
          <p:sp>
            <p:nvSpPr>
              <p:cNvPr id="905220" name="Text Box 4"/>
              <p:cNvSpPr txBox="1">
                <a:spLocks noChangeArrowheads="1"/>
              </p:cNvSpPr>
              <p:nvPr/>
            </p:nvSpPr>
            <p:spPr bwMode="auto">
              <a:xfrm>
                <a:off x="588" y="2369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pitchFamily="-106" charset="2"/>
                  </a:rPr>
                  <a:t>4</a:t>
                </a:r>
              </a:p>
            </p:txBody>
          </p:sp>
          <p:sp>
            <p:nvSpPr>
              <p:cNvPr id="905221" name="Text Box 5"/>
              <p:cNvSpPr txBox="1">
                <a:spLocks noChangeArrowheads="1"/>
              </p:cNvSpPr>
              <p:nvPr/>
            </p:nvSpPr>
            <p:spPr bwMode="auto">
              <a:xfrm>
                <a:off x="1830" y="2368"/>
                <a:ext cx="21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ym typeface="Symbol" pitchFamily="-106" charset="2"/>
                  </a:rPr>
                  <a:t>∞</a:t>
                </a:r>
              </a:p>
            </p:txBody>
          </p:sp>
          <p:sp>
            <p:nvSpPr>
              <p:cNvPr id="905222" name="Text Box 6"/>
              <p:cNvSpPr txBox="1">
                <a:spLocks noChangeArrowheads="1"/>
              </p:cNvSpPr>
              <p:nvPr/>
            </p:nvSpPr>
            <p:spPr bwMode="auto">
              <a:xfrm>
                <a:off x="2269" y="2880"/>
                <a:ext cx="21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ym typeface="Symbol" pitchFamily="-106" charset="2"/>
                  </a:rPr>
                  <a:t>∞</a:t>
                </a:r>
              </a:p>
            </p:txBody>
          </p:sp>
          <p:sp>
            <p:nvSpPr>
              <p:cNvPr id="905223" name="Text Box 7"/>
              <p:cNvSpPr txBox="1">
                <a:spLocks noChangeArrowheads="1"/>
              </p:cNvSpPr>
              <p:nvPr/>
            </p:nvSpPr>
            <p:spPr bwMode="auto">
              <a:xfrm>
                <a:off x="579" y="376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pitchFamily="-106" charset="2"/>
                  </a:rPr>
                  <a:t>8</a:t>
                </a:r>
              </a:p>
            </p:txBody>
          </p:sp>
          <p:sp>
            <p:nvSpPr>
              <p:cNvPr id="905224" name="Text Box 8"/>
              <p:cNvSpPr txBox="1">
                <a:spLocks noChangeArrowheads="1"/>
              </p:cNvSpPr>
              <p:nvPr/>
            </p:nvSpPr>
            <p:spPr bwMode="auto">
              <a:xfrm>
                <a:off x="1212" y="3737"/>
                <a:ext cx="21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ym typeface="Symbol" pitchFamily="-106" charset="2"/>
                  </a:rPr>
                  <a:t>∞</a:t>
                </a:r>
              </a:p>
            </p:txBody>
          </p:sp>
          <p:sp>
            <p:nvSpPr>
              <p:cNvPr id="905225" name="Text Box 9"/>
              <p:cNvSpPr txBox="1">
                <a:spLocks noChangeArrowheads="1"/>
              </p:cNvSpPr>
              <p:nvPr/>
            </p:nvSpPr>
            <p:spPr bwMode="auto">
              <a:xfrm>
                <a:off x="1836" y="3730"/>
                <a:ext cx="21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ym typeface="Symbol" pitchFamily="-106" charset="2"/>
                  </a:rPr>
                  <a:t>∞</a:t>
                </a:r>
              </a:p>
            </p:txBody>
          </p:sp>
          <p:sp>
            <p:nvSpPr>
              <p:cNvPr id="905226" name="Text Box 10"/>
              <p:cNvSpPr txBox="1">
                <a:spLocks noChangeArrowheads="1"/>
              </p:cNvSpPr>
              <p:nvPr/>
            </p:nvSpPr>
            <p:spPr bwMode="auto">
              <a:xfrm>
                <a:off x="1246" y="2365"/>
                <a:ext cx="196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pitchFamily="-106" charset="2"/>
                  </a:rPr>
                  <a:t>8</a:t>
                </a:r>
              </a:p>
            </p:txBody>
          </p:sp>
        </p:grpSp>
        <p:sp>
          <p:nvSpPr>
            <p:cNvPr id="905227" name="Text Box 11"/>
            <p:cNvSpPr txBox="1">
              <a:spLocks noChangeArrowheads="1"/>
            </p:cNvSpPr>
            <p:nvPr/>
          </p:nvSpPr>
          <p:spPr bwMode="auto">
            <a:xfrm>
              <a:off x="910" y="288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</p:grpSp>
      <p:sp>
        <p:nvSpPr>
          <p:cNvPr id="905228" name="Line 12"/>
          <p:cNvSpPr>
            <a:spLocks noChangeShapeType="1"/>
          </p:cNvSpPr>
          <p:nvPr/>
        </p:nvSpPr>
        <p:spPr bwMode="auto">
          <a:xfrm flipH="1">
            <a:off x="1730375" y="4560888"/>
            <a:ext cx="242888" cy="38576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229" name="Line 13"/>
          <p:cNvSpPr>
            <a:spLocks noChangeShapeType="1"/>
          </p:cNvSpPr>
          <p:nvPr/>
        </p:nvSpPr>
        <p:spPr bwMode="auto">
          <a:xfrm flipV="1">
            <a:off x="1293813" y="1793875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2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05231" name="Line 15"/>
          <p:cNvSpPr>
            <a:spLocks noChangeShapeType="1"/>
          </p:cNvSpPr>
          <p:nvPr/>
        </p:nvSpPr>
        <p:spPr bwMode="auto">
          <a:xfrm flipV="1">
            <a:off x="484188" y="1966913"/>
            <a:ext cx="407987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66688" y="1473200"/>
            <a:ext cx="3721100" cy="2108200"/>
            <a:chOff x="3303" y="2273"/>
            <a:chExt cx="2344" cy="1328"/>
          </a:xfrm>
        </p:grpSpPr>
        <p:sp>
          <p:nvSpPr>
            <p:cNvPr id="905233" name="Oval 17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5234" name="Oval 18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5235" name="Oval 19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5236" name="Oval 20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5237" name="Oval 21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5238" name="Oval 22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5239" name="Oval 23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5240" name="Oval 24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5241" name="Oval 25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5242" name="Line 26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43" name="Line 27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44" name="Line 28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45" name="Line 29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46" name="Line 30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47" name="Line 31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48" name="Line 32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49" name="Line 33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50" name="Line 34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51" name="Line 35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52" name="Line 36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53" name="Line 37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54" name="Line 38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55" name="Line 39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56" name="Text Box 40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5257" name="Text Box 41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5258" name="Text Box 42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5259" name="Text Box 43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5260" name="Text Box 44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5261" name="Text Box 45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5262" name="Text Box 46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5263" name="Text Box 47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5264" name="Text Box 48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5265" name="Text Box 49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5266" name="Text Box 50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5267" name="Text Box 51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5268" name="Text Box 52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5269" name="Text Box 53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5270" name="Oval 54"/>
          <p:cNvSpPr>
            <a:spLocks noChangeArrowheads="1"/>
          </p:cNvSpPr>
          <p:nvPr/>
        </p:nvSpPr>
        <p:spPr bwMode="auto">
          <a:xfrm>
            <a:off x="841375" y="1576388"/>
            <a:ext cx="439738" cy="442912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271" name="Oval 55"/>
          <p:cNvSpPr>
            <a:spLocks noChangeArrowheads="1"/>
          </p:cNvSpPr>
          <p:nvPr/>
        </p:nvSpPr>
        <p:spPr bwMode="auto">
          <a:xfrm>
            <a:off x="160338" y="231140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272" name="Rectangle 56"/>
          <p:cNvSpPr>
            <a:spLocks noChangeArrowheads="1"/>
          </p:cNvSpPr>
          <p:nvPr/>
        </p:nvSpPr>
        <p:spPr bwMode="auto">
          <a:xfrm>
            <a:off x="4070350" y="1196975"/>
            <a:ext cx="487283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key [c] = 8	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𝛑 [c] =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key [h] = 8	𝛑 [h] = a - </a:t>
            </a:r>
            <a:r>
              <a:rPr lang="en-US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unchanged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	   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8  ∞ ∞ ∞ ∞ 8 ∞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{c, d, e, f, g, h,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}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{a, b}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c</a:t>
            </a:r>
          </a:p>
        </p:txBody>
      </p:sp>
      <p:sp>
        <p:nvSpPr>
          <p:cNvPr id="905273" name="Oval 57"/>
          <p:cNvSpPr>
            <a:spLocks noChangeArrowheads="1"/>
          </p:cNvSpPr>
          <p:nvPr/>
        </p:nvSpPr>
        <p:spPr bwMode="auto">
          <a:xfrm>
            <a:off x="1811338" y="1576388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274" name="Line 58"/>
          <p:cNvSpPr>
            <a:spLocks noChangeShapeType="1"/>
          </p:cNvSpPr>
          <p:nvPr/>
        </p:nvSpPr>
        <p:spPr bwMode="auto">
          <a:xfrm flipV="1">
            <a:off x="1374775" y="4357688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275" name="Line 59"/>
          <p:cNvSpPr>
            <a:spLocks noChangeShapeType="1"/>
          </p:cNvSpPr>
          <p:nvPr/>
        </p:nvSpPr>
        <p:spPr bwMode="auto">
          <a:xfrm flipV="1">
            <a:off x="565150" y="4530725"/>
            <a:ext cx="407988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47650" y="4037013"/>
            <a:ext cx="3721100" cy="2108200"/>
            <a:chOff x="3303" y="2273"/>
            <a:chExt cx="2344" cy="1328"/>
          </a:xfrm>
        </p:grpSpPr>
        <p:sp>
          <p:nvSpPr>
            <p:cNvPr id="905277" name="Oval 61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5278" name="Oval 62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5279" name="Oval 63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5280" name="Oval 64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5281" name="Oval 65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5282" name="Oval 66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5283" name="Oval 67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5284" name="Oval 68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5285" name="Oval 69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5286" name="Line 70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87" name="Line 71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88" name="Line 72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89" name="Line 73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0" name="Line 74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1" name="Line 75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2" name="Line 76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3" name="Line 77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4" name="Line 78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5" name="Line 79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6" name="Line 80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7" name="Line 81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8" name="Line 82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9" name="Line 83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300" name="Text Box 84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5301" name="Text Box 85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5302" name="Text Box 86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5303" name="Text Box 87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5304" name="Text Box 88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5305" name="Text Box 89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5306" name="Text Box 90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5307" name="Text Box 91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5308" name="Text Box 92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5309" name="Text Box 93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5310" name="Text Box 94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5311" name="Text Box 95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5312" name="Text Box 96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5313" name="Text Box 97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5314" name="Oval 98"/>
          <p:cNvSpPr>
            <a:spLocks noChangeArrowheads="1"/>
          </p:cNvSpPr>
          <p:nvPr/>
        </p:nvSpPr>
        <p:spPr bwMode="auto">
          <a:xfrm>
            <a:off x="912813" y="414020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315" name="Oval 99"/>
          <p:cNvSpPr>
            <a:spLocks noChangeArrowheads="1"/>
          </p:cNvSpPr>
          <p:nvPr/>
        </p:nvSpPr>
        <p:spPr bwMode="auto">
          <a:xfrm>
            <a:off x="241300" y="4875213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316" name="Rectangle 100"/>
          <p:cNvSpPr>
            <a:spLocks noChangeArrowheads="1"/>
          </p:cNvSpPr>
          <p:nvPr/>
        </p:nvSpPr>
        <p:spPr bwMode="auto">
          <a:xfrm>
            <a:off x="4070350" y="3792477"/>
            <a:ext cx="487282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key [d] = 7	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𝛑 [d] = 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key [f] = 4	𝛑 [f] = 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key [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] = 2	 𝛑 [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] = c</a:t>
            </a:r>
            <a:endParaRPr lang="en-US" dirty="0">
              <a:solidFill>
                <a:srgbClr val="262626"/>
              </a:solidFill>
              <a:latin typeface="Century Gothic"/>
              <a:cs typeface="Century Gothic"/>
              <a:sym typeface="Symbol" pitchFamily="-106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	   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7 ∞  4 ∞  8 2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{d, e, f, g, h,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}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{a, b, c}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endParaRPr lang="en-US" sz="2400" dirty="0">
              <a:solidFill>
                <a:srgbClr val="262626"/>
              </a:solidFill>
              <a:latin typeface="Century Gothic"/>
              <a:cs typeface="Century Gothic"/>
              <a:sym typeface="Symbol" pitchFamily="-106" charset="2"/>
            </a:endParaRPr>
          </a:p>
        </p:txBody>
      </p:sp>
      <p:sp>
        <p:nvSpPr>
          <p:cNvPr id="905317" name="Oval 101"/>
          <p:cNvSpPr>
            <a:spLocks noChangeArrowheads="1"/>
          </p:cNvSpPr>
          <p:nvPr/>
        </p:nvSpPr>
        <p:spPr bwMode="auto">
          <a:xfrm>
            <a:off x="1892300" y="4151313"/>
            <a:ext cx="439738" cy="4318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318" name="Oval 102"/>
          <p:cNvSpPr>
            <a:spLocks noChangeArrowheads="1"/>
          </p:cNvSpPr>
          <p:nvPr/>
        </p:nvSpPr>
        <p:spPr bwMode="auto">
          <a:xfrm>
            <a:off x="1404938" y="4891088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319" name="Text Box 103"/>
          <p:cNvSpPr txBox="1">
            <a:spLocks noChangeArrowheads="1"/>
          </p:cNvSpPr>
          <p:nvPr/>
        </p:nvSpPr>
        <p:spPr bwMode="auto">
          <a:xfrm>
            <a:off x="1863725" y="1260475"/>
            <a:ext cx="347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pitchFamily="-106" charset="2"/>
              </a:rPr>
              <a:t>∞</a:t>
            </a:r>
          </a:p>
        </p:txBody>
      </p:sp>
      <p:sp>
        <p:nvSpPr>
          <p:cNvPr id="905320" name="Text Box 104"/>
          <p:cNvSpPr txBox="1">
            <a:spLocks noChangeArrowheads="1"/>
          </p:cNvSpPr>
          <p:nvPr/>
        </p:nvSpPr>
        <p:spPr bwMode="auto">
          <a:xfrm>
            <a:off x="1354138" y="2041525"/>
            <a:ext cx="347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pitchFamily="-106" charset="2"/>
              </a:rPr>
              <a:t>∞</a:t>
            </a:r>
          </a:p>
        </p:txBody>
      </p: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858838" y="1260475"/>
            <a:ext cx="3030537" cy="2519363"/>
            <a:chOff x="541" y="686"/>
            <a:chExt cx="1909" cy="1587"/>
          </a:xfrm>
        </p:grpSpPr>
        <p:sp>
          <p:nvSpPr>
            <p:cNvPr id="905322" name="Text Box 106"/>
            <p:cNvSpPr txBox="1">
              <a:spLocks noChangeArrowheads="1"/>
            </p:cNvSpPr>
            <p:nvPr/>
          </p:nvSpPr>
          <p:spPr bwMode="auto">
            <a:xfrm>
              <a:off x="550" y="6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05323" name="Text Box 107"/>
            <p:cNvSpPr txBox="1">
              <a:spLocks noChangeArrowheads="1"/>
            </p:cNvSpPr>
            <p:nvPr/>
          </p:nvSpPr>
          <p:spPr bwMode="auto">
            <a:xfrm>
              <a:off x="1792" y="686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5324" name="Text Box 108"/>
            <p:cNvSpPr txBox="1">
              <a:spLocks noChangeArrowheads="1"/>
            </p:cNvSpPr>
            <p:nvPr/>
          </p:nvSpPr>
          <p:spPr bwMode="auto">
            <a:xfrm>
              <a:off x="2231" y="1162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5325" name="Text Box 109"/>
            <p:cNvSpPr txBox="1">
              <a:spLocks noChangeArrowheads="1"/>
            </p:cNvSpPr>
            <p:nvPr/>
          </p:nvSpPr>
          <p:spPr bwMode="auto">
            <a:xfrm>
              <a:off x="541" y="20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8</a:t>
              </a:r>
            </a:p>
          </p:txBody>
        </p:sp>
        <p:sp>
          <p:nvSpPr>
            <p:cNvPr id="905326" name="Text Box 110"/>
            <p:cNvSpPr txBox="1">
              <a:spLocks noChangeArrowheads="1"/>
            </p:cNvSpPr>
            <p:nvPr/>
          </p:nvSpPr>
          <p:spPr bwMode="auto">
            <a:xfrm>
              <a:off x="1174" y="201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5327" name="Text Box 111"/>
            <p:cNvSpPr txBox="1">
              <a:spLocks noChangeArrowheads="1"/>
            </p:cNvSpPr>
            <p:nvPr/>
          </p:nvSpPr>
          <p:spPr bwMode="auto">
            <a:xfrm>
              <a:off x="1798" y="2012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</p:grpSp>
      <p:sp>
        <p:nvSpPr>
          <p:cNvPr id="905328" name="Text Box 112"/>
          <p:cNvSpPr txBox="1">
            <a:spLocks noChangeArrowheads="1"/>
          </p:cNvSpPr>
          <p:nvPr/>
        </p:nvSpPr>
        <p:spPr bwMode="auto">
          <a:xfrm>
            <a:off x="1889125" y="1211263"/>
            <a:ext cx="311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8</a:t>
            </a:r>
          </a:p>
        </p:txBody>
      </p:sp>
      <p:sp>
        <p:nvSpPr>
          <p:cNvPr id="905329" name="Text Box 113"/>
          <p:cNvSpPr txBox="1">
            <a:spLocks noChangeArrowheads="1"/>
          </p:cNvSpPr>
          <p:nvPr/>
        </p:nvSpPr>
        <p:spPr bwMode="auto">
          <a:xfrm>
            <a:off x="2936875" y="3775075"/>
            <a:ext cx="3111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7</a:t>
            </a:r>
          </a:p>
        </p:txBody>
      </p:sp>
      <p:sp>
        <p:nvSpPr>
          <p:cNvPr id="905330" name="Text Box 114"/>
          <p:cNvSpPr txBox="1">
            <a:spLocks noChangeArrowheads="1"/>
          </p:cNvSpPr>
          <p:nvPr/>
        </p:nvSpPr>
        <p:spPr bwMode="auto">
          <a:xfrm>
            <a:off x="2919413" y="6084888"/>
            <a:ext cx="311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4</a:t>
            </a:r>
          </a:p>
        </p:txBody>
      </p:sp>
      <p:sp>
        <p:nvSpPr>
          <p:cNvPr id="905331" name="Text Box 115"/>
          <p:cNvSpPr txBox="1">
            <a:spLocks noChangeArrowheads="1"/>
          </p:cNvSpPr>
          <p:nvPr/>
        </p:nvSpPr>
        <p:spPr bwMode="auto">
          <a:xfrm>
            <a:off x="1449388" y="4506913"/>
            <a:ext cx="311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5C105-06DF-A181-D96D-73FA687B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2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28" grpId="0" animBg="1"/>
      <p:bldP spid="905229" grpId="0" animBg="1"/>
      <p:bldP spid="905273" grpId="0" animBg="1"/>
      <p:bldP spid="905274" grpId="0" animBg="1"/>
      <p:bldP spid="905275" grpId="0" animBg="1"/>
      <p:bldP spid="905314" grpId="0" animBg="1"/>
      <p:bldP spid="905315" grpId="0" animBg="1"/>
      <p:bldP spid="905317" grpId="0" animBg="1"/>
      <p:bldP spid="905318" grpId="0" animBg="1"/>
      <p:bldP spid="905328" grpId="0" animBg="1"/>
      <p:bldP spid="905329" grpId="0" animBg="1"/>
      <p:bldP spid="905330" grpId="0" animBg="1"/>
      <p:bldP spid="9053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Line 2"/>
          <p:cNvSpPr>
            <a:spLocks noChangeShapeType="1"/>
          </p:cNvSpPr>
          <p:nvPr/>
        </p:nvSpPr>
        <p:spPr bwMode="auto">
          <a:xfrm flipV="1">
            <a:off x="2311400" y="6022975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267" name="Line 3"/>
          <p:cNvSpPr>
            <a:spLocks noChangeShapeType="1"/>
          </p:cNvSpPr>
          <p:nvPr/>
        </p:nvSpPr>
        <p:spPr bwMode="auto">
          <a:xfrm flipH="1">
            <a:off x="1736725" y="2078038"/>
            <a:ext cx="242888" cy="38576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268" name="Line 4"/>
          <p:cNvSpPr>
            <a:spLocks noChangeShapeType="1"/>
          </p:cNvSpPr>
          <p:nvPr/>
        </p:nvSpPr>
        <p:spPr bwMode="auto">
          <a:xfrm>
            <a:off x="2235200" y="2038350"/>
            <a:ext cx="728663" cy="115728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07270" name="Line 6"/>
          <p:cNvSpPr>
            <a:spLocks noChangeShapeType="1"/>
          </p:cNvSpPr>
          <p:nvPr/>
        </p:nvSpPr>
        <p:spPr bwMode="auto">
          <a:xfrm flipV="1">
            <a:off x="1381125" y="1874838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271" name="Line 7"/>
          <p:cNvSpPr>
            <a:spLocks noChangeShapeType="1"/>
          </p:cNvSpPr>
          <p:nvPr/>
        </p:nvSpPr>
        <p:spPr bwMode="auto">
          <a:xfrm flipV="1">
            <a:off x="571500" y="2047875"/>
            <a:ext cx="407988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4000" y="1554163"/>
            <a:ext cx="3721100" cy="2108200"/>
            <a:chOff x="3303" y="2273"/>
            <a:chExt cx="2344" cy="1328"/>
          </a:xfrm>
        </p:grpSpPr>
        <p:sp>
          <p:nvSpPr>
            <p:cNvPr id="907273" name="Oval 9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7274" name="Oval 10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7275" name="Oval 11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7276" name="Oval 12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7277" name="Oval 13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7278" name="Oval 14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7279" name="Oval 15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7280" name="Oval 16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7281" name="Oval 17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7282" name="Line 18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83" name="Line 19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84" name="Line 20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85" name="Line 21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86" name="Line 22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87" name="Line 23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88" name="Line 24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89" name="Line 25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90" name="Line 26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91" name="Line 27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92" name="Line 28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93" name="Line 29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94" name="Line 30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95" name="Line 31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96" name="Text Box 32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7297" name="Text Box 33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7298" name="Text Box 34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7299" name="Text Box 35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7300" name="Text Box 36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7301" name="Text Box 37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7302" name="Text Box 38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7303" name="Text Box 39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7304" name="Text Box 40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7305" name="Text Box 41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7306" name="Text Box 42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7307" name="Text Box 43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7308" name="Text Box 44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7309" name="Text Box 45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7310" name="Oval 46"/>
          <p:cNvSpPr>
            <a:spLocks noChangeArrowheads="1"/>
          </p:cNvSpPr>
          <p:nvPr/>
        </p:nvSpPr>
        <p:spPr bwMode="auto">
          <a:xfrm>
            <a:off x="919163" y="165735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11" name="Oval 47"/>
          <p:cNvSpPr>
            <a:spLocks noChangeArrowheads="1"/>
          </p:cNvSpPr>
          <p:nvPr/>
        </p:nvSpPr>
        <p:spPr bwMode="auto">
          <a:xfrm>
            <a:off x="247650" y="2392363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12" name="Rectangle 48"/>
          <p:cNvSpPr>
            <a:spLocks noChangeArrowheads="1"/>
          </p:cNvSpPr>
          <p:nvPr/>
        </p:nvSpPr>
        <p:spPr bwMode="auto">
          <a:xfrm>
            <a:off x="4157663" y="1179513"/>
            <a:ext cx="4862512" cy="2309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key [h] = 7	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𝛑 [h] =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endParaRPr lang="en-US" sz="2400" dirty="0">
              <a:solidFill>
                <a:srgbClr val="262626"/>
              </a:solidFill>
              <a:latin typeface="Century Gothic"/>
              <a:cs typeface="Century Gothic"/>
              <a:sym typeface="Symbol" pitchFamily="-106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key [g] = 6	𝛑 [g] =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endParaRPr lang="en-US" dirty="0">
              <a:solidFill>
                <a:srgbClr val="262626"/>
              </a:solidFill>
              <a:latin typeface="Century Gothic"/>
              <a:cs typeface="Century Gothic"/>
              <a:sym typeface="Symbol" pitchFamily="-106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	   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7 ∞  4 6  7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{d, e, f, g, h}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{a, b, c,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f</a:t>
            </a:r>
          </a:p>
        </p:txBody>
      </p:sp>
      <p:sp>
        <p:nvSpPr>
          <p:cNvPr id="907313" name="Oval 49"/>
          <p:cNvSpPr>
            <a:spLocks noChangeArrowheads="1"/>
          </p:cNvSpPr>
          <p:nvPr/>
        </p:nvSpPr>
        <p:spPr bwMode="auto">
          <a:xfrm>
            <a:off x="1898650" y="1657350"/>
            <a:ext cx="449263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14" name="Oval 50"/>
          <p:cNvSpPr>
            <a:spLocks noChangeArrowheads="1"/>
          </p:cNvSpPr>
          <p:nvPr/>
        </p:nvSpPr>
        <p:spPr bwMode="auto">
          <a:xfrm>
            <a:off x="1411288" y="2398713"/>
            <a:ext cx="439737" cy="442912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15" name="Oval 51"/>
          <p:cNvSpPr>
            <a:spLocks noChangeArrowheads="1"/>
          </p:cNvSpPr>
          <p:nvPr/>
        </p:nvSpPr>
        <p:spPr bwMode="auto">
          <a:xfrm>
            <a:off x="2868613" y="313055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16" name="Line 52"/>
          <p:cNvSpPr>
            <a:spLocks noChangeShapeType="1"/>
          </p:cNvSpPr>
          <p:nvPr/>
        </p:nvSpPr>
        <p:spPr bwMode="auto">
          <a:xfrm flipH="1">
            <a:off x="1727200" y="4732338"/>
            <a:ext cx="242888" cy="38576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17" name="Line 53"/>
          <p:cNvSpPr>
            <a:spLocks noChangeShapeType="1"/>
          </p:cNvSpPr>
          <p:nvPr/>
        </p:nvSpPr>
        <p:spPr bwMode="auto">
          <a:xfrm>
            <a:off x="2225675" y="4692650"/>
            <a:ext cx="728663" cy="115728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18" name="Line 54"/>
          <p:cNvSpPr>
            <a:spLocks noChangeShapeType="1"/>
          </p:cNvSpPr>
          <p:nvPr/>
        </p:nvSpPr>
        <p:spPr bwMode="auto">
          <a:xfrm flipV="1">
            <a:off x="1371600" y="4529138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19" name="Line 55"/>
          <p:cNvSpPr>
            <a:spLocks noChangeShapeType="1"/>
          </p:cNvSpPr>
          <p:nvPr/>
        </p:nvSpPr>
        <p:spPr bwMode="auto">
          <a:xfrm flipV="1">
            <a:off x="561975" y="4702175"/>
            <a:ext cx="407988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244475" y="4208463"/>
            <a:ext cx="3721100" cy="2108200"/>
            <a:chOff x="3303" y="2273"/>
            <a:chExt cx="2344" cy="1328"/>
          </a:xfrm>
        </p:grpSpPr>
        <p:sp>
          <p:nvSpPr>
            <p:cNvPr id="907321" name="Oval 57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7322" name="Oval 58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7323" name="Oval 59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7324" name="Oval 60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7325" name="Oval 61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7326" name="Oval 62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7327" name="Oval 63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7328" name="Oval 64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7329" name="Oval 65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7330" name="Line 66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1" name="Line 67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2" name="Line 68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3" name="Line 69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4" name="Line 70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5" name="Line 71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6" name="Line 72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7" name="Line 73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8" name="Line 74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9" name="Line 75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40" name="Line 76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41" name="Line 77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42" name="Line 78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43" name="Line 79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44" name="Text Box 80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7345" name="Text Box 81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7346" name="Text Box 82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7347" name="Text Box 83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7348" name="Text Box 84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7349" name="Text Box 85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7350" name="Text Box 86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7351" name="Text Box 87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7352" name="Text Box 88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7353" name="Text Box 89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7354" name="Text Box 90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7355" name="Text Box 91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7356" name="Text Box 92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7357" name="Text Box 93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7358" name="Oval 94"/>
          <p:cNvSpPr>
            <a:spLocks noChangeArrowheads="1"/>
          </p:cNvSpPr>
          <p:nvPr/>
        </p:nvSpPr>
        <p:spPr bwMode="auto">
          <a:xfrm>
            <a:off x="909638" y="431165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59" name="Oval 95"/>
          <p:cNvSpPr>
            <a:spLocks noChangeArrowheads="1"/>
          </p:cNvSpPr>
          <p:nvPr/>
        </p:nvSpPr>
        <p:spPr bwMode="auto">
          <a:xfrm>
            <a:off x="238125" y="5046663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60" name="Rectangle 96"/>
          <p:cNvSpPr>
            <a:spLocks noChangeArrowheads="1"/>
          </p:cNvSpPr>
          <p:nvPr/>
        </p:nvSpPr>
        <p:spPr bwMode="auto">
          <a:xfrm>
            <a:off x="4157663" y="3809653"/>
            <a:ext cx="4862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key [g] = 2	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𝛑 [g] = f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key [d] = 7	𝛑 [d] = c </a:t>
            </a: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unchanged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key [e] = 10	𝛑 [e] = f</a:t>
            </a:r>
            <a:endParaRPr lang="en-US" dirty="0">
              <a:solidFill>
                <a:srgbClr val="262626"/>
              </a:solidFill>
              <a:latin typeface="Century Gothic"/>
              <a:cs typeface="Century Gothic"/>
              <a:sym typeface="Symbol" pitchFamily="-106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	   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7 10 2  7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{d, e, g, h}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{a, b, c,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, f}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g</a:t>
            </a:r>
          </a:p>
        </p:txBody>
      </p:sp>
      <p:sp>
        <p:nvSpPr>
          <p:cNvPr id="907361" name="Oval 97"/>
          <p:cNvSpPr>
            <a:spLocks noChangeArrowheads="1"/>
          </p:cNvSpPr>
          <p:nvPr/>
        </p:nvSpPr>
        <p:spPr bwMode="auto">
          <a:xfrm>
            <a:off x="1889125" y="4311650"/>
            <a:ext cx="449263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62" name="Oval 98"/>
          <p:cNvSpPr>
            <a:spLocks noChangeArrowheads="1"/>
          </p:cNvSpPr>
          <p:nvPr/>
        </p:nvSpPr>
        <p:spPr bwMode="auto">
          <a:xfrm>
            <a:off x="1401763" y="5062538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63" name="Oval 99"/>
          <p:cNvSpPr>
            <a:spLocks noChangeArrowheads="1"/>
          </p:cNvSpPr>
          <p:nvPr/>
        </p:nvSpPr>
        <p:spPr bwMode="auto">
          <a:xfrm>
            <a:off x="2859088" y="5813425"/>
            <a:ext cx="430212" cy="414338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64" name="Oval 100"/>
          <p:cNvSpPr>
            <a:spLocks noChangeArrowheads="1"/>
          </p:cNvSpPr>
          <p:nvPr/>
        </p:nvSpPr>
        <p:spPr bwMode="auto">
          <a:xfrm>
            <a:off x="1885950" y="5797550"/>
            <a:ext cx="449263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936625" y="1304925"/>
            <a:ext cx="3030538" cy="2581275"/>
            <a:chOff x="579" y="2365"/>
            <a:chExt cx="1909" cy="1626"/>
          </a:xfrm>
        </p:grpSpPr>
        <p:grpSp>
          <p:nvGrpSpPr>
            <p:cNvPr id="5" name="Group 102"/>
            <p:cNvGrpSpPr>
              <a:grpSpLocks/>
            </p:cNvGrpSpPr>
            <p:nvPr/>
          </p:nvGrpSpPr>
          <p:grpSpPr bwMode="auto">
            <a:xfrm>
              <a:off x="579" y="2365"/>
              <a:ext cx="1909" cy="1626"/>
              <a:chOff x="579" y="2365"/>
              <a:chExt cx="1909" cy="1626"/>
            </a:xfrm>
          </p:grpSpPr>
          <p:sp>
            <p:nvSpPr>
              <p:cNvPr id="907367" name="Text Box 103"/>
              <p:cNvSpPr txBox="1">
                <a:spLocks noChangeArrowheads="1"/>
              </p:cNvSpPr>
              <p:nvPr/>
            </p:nvSpPr>
            <p:spPr bwMode="auto">
              <a:xfrm>
                <a:off x="588" y="2369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pitchFamily="-106" charset="2"/>
                  </a:rPr>
                  <a:t>4</a:t>
                </a:r>
              </a:p>
            </p:txBody>
          </p:sp>
          <p:sp>
            <p:nvSpPr>
              <p:cNvPr id="907368" name="Text Box 104"/>
              <p:cNvSpPr txBox="1">
                <a:spLocks noChangeArrowheads="1"/>
              </p:cNvSpPr>
              <p:nvPr/>
            </p:nvSpPr>
            <p:spPr bwMode="auto">
              <a:xfrm>
                <a:off x="1830" y="237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pitchFamily="-106" charset="2"/>
                  </a:rPr>
                  <a:t>7</a:t>
                </a:r>
              </a:p>
            </p:txBody>
          </p:sp>
          <p:sp>
            <p:nvSpPr>
              <p:cNvPr id="907369" name="Text Box 105"/>
              <p:cNvSpPr txBox="1">
                <a:spLocks noChangeArrowheads="1"/>
              </p:cNvSpPr>
              <p:nvPr/>
            </p:nvSpPr>
            <p:spPr bwMode="auto">
              <a:xfrm>
                <a:off x="2269" y="2880"/>
                <a:ext cx="21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ym typeface="Symbol" pitchFamily="-106" charset="2"/>
                  </a:rPr>
                  <a:t>∞</a:t>
                </a:r>
              </a:p>
            </p:txBody>
          </p:sp>
          <p:sp>
            <p:nvSpPr>
              <p:cNvPr id="907370" name="Text Box 106"/>
              <p:cNvSpPr txBox="1">
                <a:spLocks noChangeArrowheads="1"/>
              </p:cNvSpPr>
              <p:nvPr/>
            </p:nvSpPr>
            <p:spPr bwMode="auto">
              <a:xfrm>
                <a:off x="579" y="376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pitchFamily="-106" charset="2"/>
                  </a:rPr>
                  <a:t>8</a:t>
                </a:r>
              </a:p>
            </p:txBody>
          </p:sp>
          <p:sp>
            <p:nvSpPr>
              <p:cNvPr id="907371" name="Text Box 107"/>
              <p:cNvSpPr txBox="1">
                <a:spLocks noChangeArrowheads="1"/>
              </p:cNvSpPr>
              <p:nvPr/>
            </p:nvSpPr>
            <p:spPr bwMode="auto">
              <a:xfrm>
                <a:off x="1212" y="3737"/>
                <a:ext cx="21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ym typeface="Symbol" pitchFamily="-106" charset="2"/>
                  </a:rPr>
                  <a:t>∞</a:t>
                </a:r>
              </a:p>
            </p:txBody>
          </p:sp>
          <p:sp>
            <p:nvSpPr>
              <p:cNvPr id="907372" name="Text Box 108"/>
              <p:cNvSpPr txBox="1">
                <a:spLocks noChangeArrowheads="1"/>
              </p:cNvSpPr>
              <p:nvPr/>
            </p:nvSpPr>
            <p:spPr bwMode="auto">
              <a:xfrm>
                <a:off x="1836" y="3732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pitchFamily="-106" charset="2"/>
                  </a:rPr>
                  <a:t>4</a:t>
                </a:r>
              </a:p>
            </p:txBody>
          </p:sp>
          <p:sp>
            <p:nvSpPr>
              <p:cNvPr id="907373" name="Text Box 109"/>
              <p:cNvSpPr txBox="1">
                <a:spLocks noChangeArrowheads="1"/>
              </p:cNvSpPr>
              <p:nvPr/>
            </p:nvSpPr>
            <p:spPr bwMode="auto">
              <a:xfrm>
                <a:off x="1246" y="2365"/>
                <a:ext cx="196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pitchFamily="-106" charset="2"/>
                  </a:rPr>
                  <a:t>8</a:t>
                </a:r>
              </a:p>
            </p:txBody>
          </p:sp>
        </p:grpSp>
        <p:sp>
          <p:nvSpPr>
            <p:cNvPr id="907374" name="Text Box 110"/>
            <p:cNvSpPr txBox="1">
              <a:spLocks noChangeArrowheads="1"/>
            </p:cNvSpPr>
            <p:nvPr/>
          </p:nvSpPr>
          <p:spPr bwMode="auto">
            <a:xfrm>
              <a:off x="910" y="288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2</a:t>
              </a:r>
            </a:p>
          </p:txBody>
        </p:sp>
      </p:grpSp>
      <p:sp>
        <p:nvSpPr>
          <p:cNvPr id="907375" name="Text Box 111"/>
          <p:cNvSpPr txBox="1">
            <a:spLocks noChangeArrowheads="1"/>
          </p:cNvSpPr>
          <p:nvPr/>
        </p:nvSpPr>
        <p:spPr bwMode="auto">
          <a:xfrm>
            <a:off x="984250" y="3589338"/>
            <a:ext cx="311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7</a:t>
            </a:r>
          </a:p>
        </p:txBody>
      </p:sp>
      <p:sp>
        <p:nvSpPr>
          <p:cNvPr id="907376" name="Text Box 112"/>
          <p:cNvSpPr txBox="1">
            <a:spLocks noChangeArrowheads="1"/>
          </p:cNvSpPr>
          <p:nvPr/>
        </p:nvSpPr>
        <p:spPr bwMode="auto">
          <a:xfrm>
            <a:off x="1968500" y="3586163"/>
            <a:ext cx="311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6</a:t>
            </a:r>
          </a:p>
        </p:txBody>
      </p: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938213" y="3917950"/>
            <a:ext cx="3030537" cy="2686050"/>
            <a:chOff x="591" y="2468"/>
            <a:chExt cx="1909" cy="1692"/>
          </a:xfrm>
        </p:grpSpPr>
        <p:sp>
          <p:nvSpPr>
            <p:cNvPr id="907378" name="Text Box 114"/>
            <p:cNvSpPr txBox="1">
              <a:spLocks noChangeArrowheads="1"/>
            </p:cNvSpPr>
            <p:nvPr/>
          </p:nvSpPr>
          <p:spPr bwMode="auto">
            <a:xfrm>
              <a:off x="600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07379" name="Text Box 115"/>
            <p:cNvSpPr txBox="1">
              <a:spLocks noChangeArrowheads="1"/>
            </p:cNvSpPr>
            <p:nvPr/>
          </p:nvSpPr>
          <p:spPr bwMode="auto">
            <a:xfrm>
              <a:off x="1842" y="2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7</a:t>
              </a:r>
            </a:p>
          </p:txBody>
        </p:sp>
        <p:sp>
          <p:nvSpPr>
            <p:cNvPr id="907380" name="Text Box 116"/>
            <p:cNvSpPr txBox="1">
              <a:spLocks noChangeArrowheads="1"/>
            </p:cNvSpPr>
            <p:nvPr/>
          </p:nvSpPr>
          <p:spPr bwMode="auto">
            <a:xfrm>
              <a:off x="2281" y="2983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7381" name="Text Box 117"/>
            <p:cNvSpPr txBox="1">
              <a:spLocks noChangeArrowheads="1"/>
            </p:cNvSpPr>
            <p:nvPr/>
          </p:nvSpPr>
          <p:spPr bwMode="auto">
            <a:xfrm>
              <a:off x="591" y="392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7</a:t>
              </a:r>
            </a:p>
          </p:txBody>
        </p:sp>
        <p:sp>
          <p:nvSpPr>
            <p:cNvPr id="907382" name="Text Box 118"/>
            <p:cNvSpPr txBox="1">
              <a:spLocks noChangeArrowheads="1"/>
            </p:cNvSpPr>
            <p:nvPr/>
          </p:nvSpPr>
          <p:spPr bwMode="auto">
            <a:xfrm>
              <a:off x="1224" y="39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6</a:t>
              </a:r>
            </a:p>
          </p:txBody>
        </p:sp>
        <p:sp>
          <p:nvSpPr>
            <p:cNvPr id="907383" name="Text Box 119"/>
            <p:cNvSpPr txBox="1">
              <a:spLocks noChangeArrowheads="1"/>
            </p:cNvSpPr>
            <p:nvPr/>
          </p:nvSpPr>
          <p:spPr bwMode="auto">
            <a:xfrm>
              <a:off x="1848" y="39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07384" name="Text Box 120"/>
            <p:cNvSpPr txBox="1">
              <a:spLocks noChangeArrowheads="1"/>
            </p:cNvSpPr>
            <p:nvPr/>
          </p:nvSpPr>
          <p:spPr bwMode="auto">
            <a:xfrm>
              <a:off x="1258" y="2468"/>
              <a:ext cx="19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8</a:t>
              </a:r>
            </a:p>
          </p:txBody>
        </p:sp>
        <p:sp>
          <p:nvSpPr>
            <p:cNvPr id="907385" name="Text Box 121"/>
            <p:cNvSpPr txBox="1">
              <a:spLocks noChangeArrowheads="1"/>
            </p:cNvSpPr>
            <p:nvPr/>
          </p:nvSpPr>
          <p:spPr bwMode="auto">
            <a:xfrm>
              <a:off x="922" y="30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2</a:t>
              </a:r>
            </a:p>
          </p:txBody>
        </p:sp>
      </p:grpSp>
      <p:sp>
        <p:nvSpPr>
          <p:cNvPr id="907386" name="Text Box 122"/>
          <p:cNvSpPr txBox="1">
            <a:spLocks noChangeArrowheads="1"/>
          </p:cNvSpPr>
          <p:nvPr/>
        </p:nvSpPr>
        <p:spPr bwMode="auto">
          <a:xfrm>
            <a:off x="1941513" y="6269038"/>
            <a:ext cx="311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2</a:t>
            </a:r>
          </a:p>
        </p:txBody>
      </p:sp>
      <p:sp>
        <p:nvSpPr>
          <p:cNvPr id="907387" name="Text Box 123"/>
          <p:cNvSpPr txBox="1">
            <a:spLocks noChangeArrowheads="1"/>
          </p:cNvSpPr>
          <p:nvPr/>
        </p:nvSpPr>
        <p:spPr bwMode="auto">
          <a:xfrm>
            <a:off x="3670300" y="4705350"/>
            <a:ext cx="4381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8F554-4151-F760-826A-6E66E3E4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66" grpId="0" animBg="1"/>
      <p:bldP spid="907268" grpId="0" animBg="1"/>
      <p:bldP spid="907315" grpId="0" animBg="1"/>
      <p:bldP spid="907316" grpId="0" animBg="1"/>
      <p:bldP spid="907317" grpId="0" animBg="1"/>
      <p:bldP spid="907318" grpId="0" animBg="1"/>
      <p:bldP spid="907319" grpId="0" animBg="1"/>
      <p:bldP spid="907358" grpId="0" animBg="1"/>
      <p:bldP spid="907359" grpId="0" animBg="1"/>
      <p:bldP spid="907361" grpId="0" animBg="1"/>
      <p:bldP spid="907362" grpId="0" animBg="1"/>
      <p:bldP spid="907363" grpId="0" animBg="1"/>
      <p:bldP spid="907364" grpId="0" animBg="1"/>
      <p:bldP spid="907375" grpId="0" animBg="1"/>
      <p:bldP spid="907376" grpId="0" animBg="1"/>
      <p:bldP spid="907386" grpId="0" animBg="1"/>
      <p:bldP spid="9073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07400" cy="50768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A directed graph is </a:t>
            </a:r>
            <a:r>
              <a:rPr lang="en-US" b="1" dirty="0"/>
              <a:t>acyclic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⟺ a DFS on G yields no back edges.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ym typeface="Symbol" pitchFamily="-106" charset="2"/>
              </a:rPr>
              <a:t>Proof</a:t>
            </a:r>
            <a:r>
              <a:rPr lang="en-US" sz="2400" dirty="0">
                <a:sym typeface="Symbol" pitchFamily="-106" charset="2"/>
              </a:rPr>
              <a:t>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“⟸”: </a:t>
            </a:r>
            <a:r>
              <a:rPr lang="en-US" dirty="0">
                <a:sym typeface="Symbol" pitchFamily="-106" charset="2"/>
              </a:rPr>
              <a:t>no back edge ⇒ acyclic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-106" charset="2"/>
              </a:rPr>
              <a:t>Assume </a:t>
            </a:r>
            <a:r>
              <a:rPr lang="en-US" b="1" dirty="0">
                <a:sym typeface="Symbol" pitchFamily="-106" charset="2"/>
              </a:rPr>
              <a:t>cycle </a:t>
            </a:r>
            <a:r>
              <a:rPr lang="en-US" dirty="0">
                <a:sym typeface="Symbol" pitchFamily="-106" charset="2"/>
              </a:rPr>
              <a:t>⇒ prove </a:t>
            </a:r>
            <a:r>
              <a:rPr lang="en-US" b="1" dirty="0">
                <a:sym typeface="Symbol" pitchFamily="-106" charset="2"/>
              </a:rPr>
              <a:t>back edge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-106" charset="2"/>
              </a:rPr>
              <a:t>Suppose G contains cycle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-106" charset="2"/>
              </a:rPr>
              <a:t>Let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 be the first vertex discovered in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c</a:t>
            </a:r>
            <a:r>
              <a:rPr lang="en-US" dirty="0">
                <a:sym typeface="Symbol" pitchFamily="-106" charset="2"/>
              </a:rPr>
              <a:t>, and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dirty="0">
                <a:sym typeface="Symbol" pitchFamily="-106" charset="2"/>
              </a:rPr>
              <a:t> be the preceding edge in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-106" charset="2"/>
              </a:rPr>
              <a:t>At time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d[v]</a:t>
            </a:r>
            <a:r>
              <a:rPr lang="en-US" dirty="0">
                <a:sym typeface="Symbol" pitchFamily="-106" charset="2"/>
              </a:rPr>
              <a:t>, vertices of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c</a:t>
            </a:r>
            <a:r>
              <a:rPr lang="en-US" dirty="0">
                <a:sym typeface="Symbol" pitchFamily="-106" charset="2"/>
              </a:rPr>
              <a:t> form a white path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 </a:t>
            </a:r>
            <a:r>
              <a:rPr lang="en-US" sz="2000" dirty="0">
                <a:latin typeface="Comic Sans MS" pitchFamily="-106" charset="0"/>
                <a:sym typeface="Wingdings 3" pitchFamily="-106" charset="2"/>
              </a:rPr>
              <a:t> u</a:t>
            </a:r>
            <a:endParaRPr lang="en-US" dirty="0">
              <a:latin typeface="Comic Sans MS" pitchFamily="-106" charset="0"/>
              <a:sym typeface="Symbol" pitchFamily="-106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is descendant of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 in depth-first forest (by white-path theorem)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-106" charset="2"/>
              </a:rPr>
              <a:t>⇒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dirty="0">
                <a:sym typeface="Symbol" pitchFamily="-106" charset="2"/>
              </a:rPr>
              <a:t> is a back edge</a:t>
            </a:r>
          </a:p>
        </p:txBody>
      </p:sp>
      <p:grpSp>
        <p:nvGrpSpPr>
          <p:cNvPr id="893956" name="Group 4"/>
          <p:cNvGrpSpPr>
            <a:grpSpLocks/>
          </p:cNvGrpSpPr>
          <p:nvPr/>
        </p:nvGrpSpPr>
        <p:grpSpPr bwMode="auto">
          <a:xfrm>
            <a:off x="7224713" y="1657350"/>
            <a:ext cx="1636712" cy="1798638"/>
            <a:chOff x="4551" y="1044"/>
            <a:chExt cx="1031" cy="1133"/>
          </a:xfrm>
        </p:grpSpPr>
        <p:sp>
          <p:nvSpPr>
            <p:cNvPr id="893957" name="Oval 5"/>
            <p:cNvSpPr>
              <a:spLocks noChangeArrowheads="1"/>
            </p:cNvSpPr>
            <p:nvPr/>
          </p:nvSpPr>
          <p:spPr bwMode="auto">
            <a:xfrm>
              <a:off x="5288" y="1188"/>
              <a:ext cx="95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58" name="Oval 6"/>
            <p:cNvSpPr>
              <a:spLocks noChangeArrowheads="1"/>
            </p:cNvSpPr>
            <p:nvPr/>
          </p:nvSpPr>
          <p:spPr bwMode="auto">
            <a:xfrm>
              <a:off x="5244" y="1472"/>
              <a:ext cx="95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59" name="Oval 7"/>
            <p:cNvSpPr>
              <a:spLocks noChangeArrowheads="1"/>
            </p:cNvSpPr>
            <p:nvPr/>
          </p:nvSpPr>
          <p:spPr bwMode="auto">
            <a:xfrm>
              <a:off x="5169" y="1735"/>
              <a:ext cx="95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60" name="Oval 8"/>
            <p:cNvSpPr>
              <a:spLocks noChangeArrowheads="1"/>
            </p:cNvSpPr>
            <p:nvPr/>
          </p:nvSpPr>
          <p:spPr bwMode="auto">
            <a:xfrm>
              <a:off x="5079" y="2010"/>
              <a:ext cx="95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61" name="Text Box 9"/>
            <p:cNvSpPr txBox="1">
              <a:spLocks noChangeArrowheads="1"/>
            </p:cNvSpPr>
            <p:nvPr/>
          </p:nvSpPr>
          <p:spPr bwMode="auto">
            <a:xfrm>
              <a:off x="5396" y="1121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v</a:t>
              </a:r>
            </a:p>
          </p:txBody>
        </p:sp>
        <p:sp>
          <p:nvSpPr>
            <p:cNvPr id="893962" name="Text Box 10"/>
            <p:cNvSpPr txBox="1">
              <a:spLocks noChangeArrowheads="1"/>
            </p:cNvSpPr>
            <p:nvPr/>
          </p:nvSpPr>
          <p:spPr bwMode="auto">
            <a:xfrm>
              <a:off x="5204" y="194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u</a:t>
              </a:r>
            </a:p>
          </p:txBody>
        </p:sp>
        <p:sp>
          <p:nvSpPr>
            <p:cNvPr id="893963" name="Line 11"/>
            <p:cNvSpPr>
              <a:spLocks noChangeShapeType="1"/>
            </p:cNvSpPr>
            <p:nvPr/>
          </p:nvSpPr>
          <p:spPr bwMode="auto">
            <a:xfrm flipH="1">
              <a:off x="5301" y="1274"/>
              <a:ext cx="32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64" name="Line 12"/>
            <p:cNvSpPr>
              <a:spLocks noChangeShapeType="1"/>
            </p:cNvSpPr>
            <p:nvPr/>
          </p:nvSpPr>
          <p:spPr bwMode="auto">
            <a:xfrm flipH="1">
              <a:off x="5229" y="1566"/>
              <a:ext cx="5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65" name="Line 13"/>
            <p:cNvSpPr>
              <a:spLocks noChangeShapeType="1"/>
            </p:cNvSpPr>
            <p:nvPr/>
          </p:nvSpPr>
          <p:spPr bwMode="auto">
            <a:xfrm flipH="1">
              <a:off x="5144" y="1818"/>
              <a:ext cx="58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66" name="Freeform 14"/>
            <p:cNvSpPr>
              <a:spLocks/>
            </p:cNvSpPr>
            <p:nvPr/>
          </p:nvSpPr>
          <p:spPr bwMode="auto">
            <a:xfrm>
              <a:off x="4970" y="1206"/>
              <a:ext cx="331" cy="828"/>
            </a:xfrm>
            <a:custGeom>
              <a:avLst/>
              <a:gdLst/>
              <a:ahLst/>
              <a:cxnLst>
                <a:cxn ang="0">
                  <a:pos x="115" y="828"/>
                </a:cxn>
                <a:cxn ang="0">
                  <a:pos x="48" y="648"/>
                </a:cxn>
                <a:cxn ang="0">
                  <a:pos x="3" y="401"/>
                </a:cxn>
                <a:cxn ang="0">
                  <a:pos x="66" y="180"/>
                </a:cxn>
                <a:cxn ang="0">
                  <a:pos x="232" y="41"/>
                </a:cxn>
                <a:cxn ang="0">
                  <a:pos x="331" y="0"/>
                </a:cxn>
              </a:cxnLst>
              <a:rect l="0" t="0" r="r" b="b"/>
              <a:pathLst>
                <a:path w="331" h="828">
                  <a:moveTo>
                    <a:pt x="115" y="828"/>
                  </a:moveTo>
                  <a:cubicBezTo>
                    <a:pt x="91" y="773"/>
                    <a:pt x="67" y="719"/>
                    <a:pt x="48" y="648"/>
                  </a:cubicBezTo>
                  <a:cubicBezTo>
                    <a:pt x="29" y="577"/>
                    <a:pt x="0" y="479"/>
                    <a:pt x="3" y="401"/>
                  </a:cubicBezTo>
                  <a:cubicBezTo>
                    <a:pt x="6" y="323"/>
                    <a:pt x="28" y="240"/>
                    <a:pt x="66" y="180"/>
                  </a:cubicBezTo>
                  <a:cubicBezTo>
                    <a:pt x="104" y="120"/>
                    <a:pt x="188" y="71"/>
                    <a:pt x="232" y="41"/>
                  </a:cubicBezTo>
                  <a:cubicBezTo>
                    <a:pt x="276" y="11"/>
                    <a:pt x="303" y="5"/>
                    <a:pt x="331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67" name="Rectangle 15"/>
            <p:cNvSpPr>
              <a:spLocks noChangeArrowheads="1"/>
            </p:cNvSpPr>
            <p:nvPr/>
          </p:nvSpPr>
          <p:spPr bwMode="auto">
            <a:xfrm>
              <a:off x="4551" y="1423"/>
              <a:ext cx="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  <a:sym typeface="Symbol" pitchFamily="-106" charset="2"/>
                </a:rPr>
                <a:t>(u, v)</a:t>
              </a:r>
            </a:p>
          </p:txBody>
        </p:sp>
        <p:sp>
          <p:nvSpPr>
            <p:cNvPr id="893968" name="Line 16"/>
            <p:cNvSpPr>
              <a:spLocks noChangeShapeType="1"/>
            </p:cNvSpPr>
            <p:nvPr/>
          </p:nvSpPr>
          <p:spPr bwMode="auto">
            <a:xfrm flipH="1">
              <a:off x="5378" y="1044"/>
              <a:ext cx="108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69" name="Freeform 17"/>
            <p:cNvSpPr>
              <a:spLocks/>
            </p:cNvSpPr>
            <p:nvPr/>
          </p:nvSpPr>
          <p:spPr bwMode="auto">
            <a:xfrm>
              <a:off x="5010" y="1344"/>
              <a:ext cx="247" cy="536"/>
            </a:xfrm>
            <a:custGeom>
              <a:avLst/>
              <a:gdLst/>
              <a:ahLst/>
              <a:cxnLst>
                <a:cxn ang="0">
                  <a:pos x="247" y="0"/>
                </a:cxn>
                <a:cxn ang="0">
                  <a:pos x="197" y="96"/>
                </a:cxn>
                <a:cxn ang="0">
                  <a:pos x="163" y="226"/>
                </a:cxn>
                <a:cxn ang="0">
                  <a:pos x="146" y="316"/>
                </a:cxn>
                <a:cxn ang="0">
                  <a:pos x="134" y="350"/>
                </a:cxn>
                <a:cxn ang="0">
                  <a:pos x="106" y="486"/>
                </a:cxn>
                <a:cxn ang="0">
                  <a:pos x="89" y="536"/>
                </a:cxn>
                <a:cxn ang="0">
                  <a:pos x="50" y="480"/>
                </a:cxn>
                <a:cxn ang="0">
                  <a:pos x="72" y="124"/>
                </a:cxn>
                <a:cxn ang="0">
                  <a:pos x="106" y="85"/>
                </a:cxn>
                <a:cxn ang="0">
                  <a:pos x="146" y="51"/>
                </a:cxn>
                <a:cxn ang="0">
                  <a:pos x="157" y="34"/>
                </a:cxn>
                <a:cxn ang="0">
                  <a:pos x="174" y="23"/>
                </a:cxn>
              </a:cxnLst>
              <a:rect l="0" t="0" r="r" b="b"/>
              <a:pathLst>
                <a:path w="247" h="536">
                  <a:moveTo>
                    <a:pt x="247" y="0"/>
                  </a:moveTo>
                  <a:cubicBezTo>
                    <a:pt x="237" y="34"/>
                    <a:pt x="209" y="62"/>
                    <a:pt x="197" y="96"/>
                  </a:cubicBezTo>
                  <a:cubicBezTo>
                    <a:pt x="182" y="140"/>
                    <a:pt x="172" y="181"/>
                    <a:pt x="163" y="226"/>
                  </a:cubicBezTo>
                  <a:cubicBezTo>
                    <a:pt x="157" y="255"/>
                    <a:pt x="153" y="287"/>
                    <a:pt x="146" y="316"/>
                  </a:cubicBezTo>
                  <a:cubicBezTo>
                    <a:pt x="143" y="328"/>
                    <a:pt x="134" y="350"/>
                    <a:pt x="134" y="350"/>
                  </a:cubicBezTo>
                  <a:cubicBezTo>
                    <a:pt x="129" y="397"/>
                    <a:pt x="119" y="441"/>
                    <a:pt x="106" y="486"/>
                  </a:cubicBezTo>
                  <a:cubicBezTo>
                    <a:pt x="101" y="503"/>
                    <a:pt x="89" y="536"/>
                    <a:pt x="89" y="536"/>
                  </a:cubicBezTo>
                  <a:cubicBezTo>
                    <a:pt x="62" y="528"/>
                    <a:pt x="66" y="504"/>
                    <a:pt x="50" y="480"/>
                  </a:cubicBezTo>
                  <a:cubicBezTo>
                    <a:pt x="25" y="382"/>
                    <a:pt x="0" y="203"/>
                    <a:pt x="72" y="124"/>
                  </a:cubicBezTo>
                  <a:cubicBezTo>
                    <a:pt x="80" y="102"/>
                    <a:pt x="83" y="92"/>
                    <a:pt x="106" y="85"/>
                  </a:cubicBezTo>
                  <a:cubicBezTo>
                    <a:pt x="118" y="73"/>
                    <a:pt x="135" y="64"/>
                    <a:pt x="146" y="51"/>
                  </a:cubicBezTo>
                  <a:cubicBezTo>
                    <a:pt x="150" y="46"/>
                    <a:pt x="152" y="39"/>
                    <a:pt x="157" y="34"/>
                  </a:cubicBezTo>
                  <a:cubicBezTo>
                    <a:pt x="162" y="29"/>
                    <a:pt x="174" y="23"/>
                    <a:pt x="174" y="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CD9384-DD90-517C-3EF1-F2CDF291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Line 2"/>
          <p:cNvSpPr>
            <a:spLocks noChangeShapeType="1"/>
          </p:cNvSpPr>
          <p:nvPr/>
        </p:nvSpPr>
        <p:spPr bwMode="auto">
          <a:xfrm flipV="1">
            <a:off x="2333625" y="4479925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15" name="Line 3"/>
          <p:cNvSpPr>
            <a:spLocks noChangeShapeType="1"/>
          </p:cNvSpPr>
          <p:nvPr/>
        </p:nvSpPr>
        <p:spPr bwMode="auto">
          <a:xfrm flipV="1">
            <a:off x="1346200" y="5976938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16" name="Line 4"/>
          <p:cNvSpPr>
            <a:spLocks noChangeShapeType="1"/>
          </p:cNvSpPr>
          <p:nvPr/>
        </p:nvSpPr>
        <p:spPr bwMode="auto">
          <a:xfrm flipV="1">
            <a:off x="2333625" y="3328988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17" name="Line 5"/>
          <p:cNvSpPr>
            <a:spLocks noChangeShapeType="1"/>
          </p:cNvSpPr>
          <p:nvPr/>
        </p:nvSpPr>
        <p:spPr bwMode="auto">
          <a:xfrm flipV="1">
            <a:off x="1366838" y="3321050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18" name="Line 6"/>
          <p:cNvSpPr>
            <a:spLocks noChangeShapeType="1"/>
          </p:cNvSpPr>
          <p:nvPr/>
        </p:nvSpPr>
        <p:spPr bwMode="auto">
          <a:xfrm flipV="1">
            <a:off x="2309813" y="5988050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19" name="Line 7"/>
          <p:cNvSpPr>
            <a:spLocks noChangeShapeType="1"/>
          </p:cNvSpPr>
          <p:nvPr/>
        </p:nvSpPr>
        <p:spPr bwMode="auto">
          <a:xfrm flipH="1">
            <a:off x="1746250" y="2032000"/>
            <a:ext cx="242888" cy="385763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20" name="Line 8"/>
          <p:cNvSpPr>
            <a:spLocks noChangeShapeType="1"/>
          </p:cNvSpPr>
          <p:nvPr/>
        </p:nvSpPr>
        <p:spPr bwMode="auto">
          <a:xfrm>
            <a:off x="2244725" y="1992313"/>
            <a:ext cx="728663" cy="1157287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2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09322" name="Line 10"/>
          <p:cNvSpPr>
            <a:spLocks noChangeShapeType="1"/>
          </p:cNvSpPr>
          <p:nvPr/>
        </p:nvSpPr>
        <p:spPr bwMode="auto">
          <a:xfrm flipV="1">
            <a:off x="1390650" y="1828800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23" name="Line 11"/>
          <p:cNvSpPr>
            <a:spLocks noChangeShapeType="1"/>
          </p:cNvSpPr>
          <p:nvPr/>
        </p:nvSpPr>
        <p:spPr bwMode="auto">
          <a:xfrm flipV="1">
            <a:off x="581025" y="2001838"/>
            <a:ext cx="407988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3525" y="1508125"/>
            <a:ext cx="3721100" cy="2108200"/>
            <a:chOff x="3303" y="2273"/>
            <a:chExt cx="2344" cy="1328"/>
          </a:xfrm>
        </p:grpSpPr>
        <p:sp>
          <p:nvSpPr>
            <p:cNvPr id="909325" name="Oval 13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9326" name="Oval 14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9327" name="Oval 15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9328" name="Oval 16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9329" name="Oval 17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9330" name="Oval 18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9331" name="Oval 19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9332" name="Oval 20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9333" name="Oval 21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9334" name="Line 22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35" name="Line 23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36" name="Line 24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37" name="Line 25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38" name="Line 26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39" name="Line 27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0" name="Line 28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1" name="Line 29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2" name="Line 30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3" name="Line 31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4" name="Line 32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5" name="Line 33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6" name="Line 34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7" name="Line 35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8" name="Text Box 36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9349" name="Text Box 37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9350" name="Text Box 38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9351" name="Text Box 39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9352" name="Text Box 40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9353" name="Text Box 41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9354" name="Text Box 42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9355" name="Text Box 43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9356" name="Text Box 44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9357" name="Text Box 45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9358" name="Text Box 46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9359" name="Text Box 47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9360" name="Text Box 48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9361" name="Text Box 49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9362" name="Oval 50"/>
          <p:cNvSpPr>
            <a:spLocks noChangeArrowheads="1"/>
          </p:cNvSpPr>
          <p:nvPr/>
        </p:nvSpPr>
        <p:spPr bwMode="auto">
          <a:xfrm>
            <a:off x="928688" y="1611313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63" name="Oval 51"/>
          <p:cNvSpPr>
            <a:spLocks noChangeArrowheads="1"/>
          </p:cNvSpPr>
          <p:nvPr/>
        </p:nvSpPr>
        <p:spPr bwMode="auto">
          <a:xfrm>
            <a:off x="257175" y="2346325"/>
            <a:ext cx="449263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64" name="Rectangle 52"/>
          <p:cNvSpPr>
            <a:spLocks noChangeArrowheads="1"/>
          </p:cNvSpPr>
          <p:nvPr/>
        </p:nvSpPr>
        <p:spPr bwMode="auto">
          <a:xfrm>
            <a:off x="4157663" y="1591366"/>
            <a:ext cx="4986337" cy="228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key [h] = 1	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𝛑 [h] = g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      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7 10 1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{d, e, h}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{a, b, c,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, f, g}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h</a:t>
            </a:r>
          </a:p>
        </p:txBody>
      </p:sp>
      <p:sp>
        <p:nvSpPr>
          <p:cNvPr id="909365" name="Oval 53"/>
          <p:cNvSpPr>
            <a:spLocks noChangeArrowheads="1"/>
          </p:cNvSpPr>
          <p:nvPr/>
        </p:nvSpPr>
        <p:spPr bwMode="auto">
          <a:xfrm>
            <a:off x="1908175" y="1611313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66" name="Oval 54"/>
          <p:cNvSpPr>
            <a:spLocks noChangeArrowheads="1"/>
          </p:cNvSpPr>
          <p:nvPr/>
        </p:nvSpPr>
        <p:spPr bwMode="auto">
          <a:xfrm>
            <a:off x="1420813" y="236220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67" name="Oval 55"/>
          <p:cNvSpPr>
            <a:spLocks noChangeArrowheads="1"/>
          </p:cNvSpPr>
          <p:nvPr/>
        </p:nvSpPr>
        <p:spPr bwMode="auto">
          <a:xfrm>
            <a:off x="2878138" y="3084513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68" name="Line 56"/>
          <p:cNvSpPr>
            <a:spLocks noChangeShapeType="1"/>
          </p:cNvSpPr>
          <p:nvPr/>
        </p:nvSpPr>
        <p:spPr bwMode="auto">
          <a:xfrm flipH="1">
            <a:off x="1725613" y="4687888"/>
            <a:ext cx="242887" cy="38576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69" name="Line 57"/>
          <p:cNvSpPr>
            <a:spLocks noChangeShapeType="1"/>
          </p:cNvSpPr>
          <p:nvPr/>
        </p:nvSpPr>
        <p:spPr bwMode="auto">
          <a:xfrm>
            <a:off x="2224088" y="4648200"/>
            <a:ext cx="728662" cy="115728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70" name="Line 58"/>
          <p:cNvSpPr>
            <a:spLocks noChangeShapeType="1"/>
          </p:cNvSpPr>
          <p:nvPr/>
        </p:nvSpPr>
        <p:spPr bwMode="auto">
          <a:xfrm flipV="1">
            <a:off x="1370013" y="4484688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71" name="Line 59"/>
          <p:cNvSpPr>
            <a:spLocks noChangeShapeType="1"/>
          </p:cNvSpPr>
          <p:nvPr/>
        </p:nvSpPr>
        <p:spPr bwMode="auto">
          <a:xfrm flipV="1">
            <a:off x="560388" y="4657725"/>
            <a:ext cx="407987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242888" y="4164013"/>
            <a:ext cx="3721100" cy="2108200"/>
            <a:chOff x="3303" y="2273"/>
            <a:chExt cx="2344" cy="1328"/>
          </a:xfrm>
        </p:grpSpPr>
        <p:sp>
          <p:nvSpPr>
            <p:cNvPr id="909373" name="Oval 61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9374" name="Oval 62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9375" name="Oval 63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9376" name="Oval 64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9377" name="Oval 65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9378" name="Oval 66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9379" name="Oval 67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9380" name="Oval 68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9381" name="Oval 69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9382" name="Line 70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83" name="Line 71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84" name="Line 72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85" name="Line 73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86" name="Line 74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87" name="Line 75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88" name="Line 76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89" name="Line 77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90" name="Line 78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91" name="Line 79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92" name="Line 80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93" name="Line 81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94" name="Line 82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95" name="Line 83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96" name="Text Box 84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9397" name="Text Box 85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9398" name="Text Box 86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9399" name="Text Box 87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9400" name="Text Box 88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9401" name="Text Box 89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9402" name="Text Box 90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9403" name="Text Box 91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9404" name="Text Box 92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9405" name="Text Box 93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9406" name="Text Box 94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9407" name="Text Box 95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9408" name="Text Box 96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9409" name="Text Box 97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9410" name="Oval 98"/>
          <p:cNvSpPr>
            <a:spLocks noChangeArrowheads="1"/>
          </p:cNvSpPr>
          <p:nvPr/>
        </p:nvSpPr>
        <p:spPr bwMode="auto">
          <a:xfrm>
            <a:off x="908050" y="4267200"/>
            <a:ext cx="449263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11" name="Oval 99"/>
          <p:cNvSpPr>
            <a:spLocks noChangeArrowheads="1"/>
          </p:cNvSpPr>
          <p:nvPr/>
        </p:nvSpPr>
        <p:spPr bwMode="auto">
          <a:xfrm>
            <a:off x="236538" y="5002213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12" name="Rectangle 100"/>
          <p:cNvSpPr>
            <a:spLocks noChangeArrowheads="1"/>
          </p:cNvSpPr>
          <p:nvPr/>
        </p:nvSpPr>
        <p:spPr bwMode="auto">
          <a:xfrm>
            <a:off x="4157663" y="4269155"/>
            <a:ext cx="4986337" cy="206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        7 10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{d, e}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{a, b, c,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, f, g, h}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d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rgbClr val="262626"/>
              </a:solidFill>
              <a:latin typeface="Century Gothic"/>
              <a:cs typeface="Century Gothic"/>
              <a:sym typeface="Symbol" pitchFamily="-106" charset="2"/>
            </a:endParaRPr>
          </a:p>
        </p:txBody>
      </p:sp>
      <p:sp>
        <p:nvSpPr>
          <p:cNvPr id="909413" name="Oval 101"/>
          <p:cNvSpPr>
            <a:spLocks noChangeArrowheads="1"/>
          </p:cNvSpPr>
          <p:nvPr/>
        </p:nvSpPr>
        <p:spPr bwMode="auto">
          <a:xfrm>
            <a:off x="1887538" y="426720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14" name="Oval 102"/>
          <p:cNvSpPr>
            <a:spLocks noChangeArrowheads="1"/>
          </p:cNvSpPr>
          <p:nvPr/>
        </p:nvSpPr>
        <p:spPr bwMode="auto">
          <a:xfrm>
            <a:off x="1400175" y="5018088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15" name="Oval 103"/>
          <p:cNvSpPr>
            <a:spLocks noChangeArrowheads="1"/>
          </p:cNvSpPr>
          <p:nvPr/>
        </p:nvSpPr>
        <p:spPr bwMode="auto">
          <a:xfrm>
            <a:off x="2857500" y="5740400"/>
            <a:ext cx="449263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16" name="Oval 104"/>
          <p:cNvSpPr>
            <a:spLocks noChangeArrowheads="1"/>
          </p:cNvSpPr>
          <p:nvPr/>
        </p:nvSpPr>
        <p:spPr bwMode="auto">
          <a:xfrm>
            <a:off x="1884363" y="575310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17" name="Oval 105"/>
          <p:cNvSpPr>
            <a:spLocks noChangeArrowheads="1"/>
          </p:cNvSpPr>
          <p:nvPr/>
        </p:nvSpPr>
        <p:spPr bwMode="auto">
          <a:xfrm>
            <a:off x="922338" y="3094038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18" name="Oval 106"/>
          <p:cNvSpPr>
            <a:spLocks noChangeArrowheads="1"/>
          </p:cNvSpPr>
          <p:nvPr/>
        </p:nvSpPr>
        <p:spPr bwMode="auto">
          <a:xfrm>
            <a:off x="1905000" y="3108325"/>
            <a:ext cx="449263" cy="422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19" name="Oval 107"/>
          <p:cNvSpPr>
            <a:spLocks noChangeArrowheads="1"/>
          </p:cNvSpPr>
          <p:nvPr/>
        </p:nvSpPr>
        <p:spPr bwMode="auto">
          <a:xfrm>
            <a:off x="920750" y="5759450"/>
            <a:ext cx="430213" cy="422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20" name="Oval 108"/>
          <p:cNvSpPr>
            <a:spLocks noChangeArrowheads="1"/>
          </p:cNvSpPr>
          <p:nvPr/>
        </p:nvSpPr>
        <p:spPr bwMode="auto">
          <a:xfrm>
            <a:off x="2851150" y="4262438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938213" y="1219200"/>
            <a:ext cx="3121025" cy="2686050"/>
            <a:chOff x="591" y="2468"/>
            <a:chExt cx="1966" cy="1692"/>
          </a:xfrm>
        </p:grpSpPr>
        <p:sp>
          <p:nvSpPr>
            <p:cNvPr id="909422" name="Text Box 110"/>
            <p:cNvSpPr txBox="1">
              <a:spLocks noChangeArrowheads="1"/>
            </p:cNvSpPr>
            <p:nvPr/>
          </p:nvSpPr>
          <p:spPr bwMode="auto">
            <a:xfrm>
              <a:off x="600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09423" name="Text Box 111"/>
            <p:cNvSpPr txBox="1">
              <a:spLocks noChangeArrowheads="1"/>
            </p:cNvSpPr>
            <p:nvPr/>
          </p:nvSpPr>
          <p:spPr bwMode="auto">
            <a:xfrm>
              <a:off x="1842" y="2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7</a:t>
              </a:r>
            </a:p>
          </p:txBody>
        </p:sp>
        <p:sp>
          <p:nvSpPr>
            <p:cNvPr id="909424" name="Text Box 112"/>
            <p:cNvSpPr txBox="1">
              <a:spLocks noChangeArrowheads="1"/>
            </p:cNvSpPr>
            <p:nvPr/>
          </p:nvSpPr>
          <p:spPr bwMode="auto">
            <a:xfrm>
              <a:off x="2281" y="298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10</a:t>
              </a:r>
            </a:p>
          </p:txBody>
        </p:sp>
        <p:sp>
          <p:nvSpPr>
            <p:cNvPr id="909425" name="Text Box 113"/>
            <p:cNvSpPr txBox="1">
              <a:spLocks noChangeArrowheads="1"/>
            </p:cNvSpPr>
            <p:nvPr/>
          </p:nvSpPr>
          <p:spPr bwMode="auto">
            <a:xfrm>
              <a:off x="591" y="392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7</a:t>
              </a:r>
            </a:p>
          </p:txBody>
        </p:sp>
        <p:sp>
          <p:nvSpPr>
            <p:cNvPr id="909426" name="Text Box 114"/>
            <p:cNvSpPr txBox="1">
              <a:spLocks noChangeArrowheads="1"/>
            </p:cNvSpPr>
            <p:nvPr/>
          </p:nvSpPr>
          <p:spPr bwMode="auto">
            <a:xfrm>
              <a:off x="1224" y="39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909427" name="Text Box 115"/>
            <p:cNvSpPr txBox="1">
              <a:spLocks noChangeArrowheads="1"/>
            </p:cNvSpPr>
            <p:nvPr/>
          </p:nvSpPr>
          <p:spPr bwMode="auto">
            <a:xfrm>
              <a:off x="1848" y="39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09428" name="Text Box 116"/>
            <p:cNvSpPr txBox="1">
              <a:spLocks noChangeArrowheads="1"/>
            </p:cNvSpPr>
            <p:nvPr/>
          </p:nvSpPr>
          <p:spPr bwMode="auto">
            <a:xfrm>
              <a:off x="1258" y="2468"/>
              <a:ext cx="19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8</a:t>
              </a:r>
            </a:p>
          </p:txBody>
        </p:sp>
        <p:sp>
          <p:nvSpPr>
            <p:cNvPr id="909429" name="Text Box 117"/>
            <p:cNvSpPr txBox="1">
              <a:spLocks noChangeArrowheads="1"/>
            </p:cNvSpPr>
            <p:nvPr/>
          </p:nvSpPr>
          <p:spPr bwMode="auto">
            <a:xfrm>
              <a:off x="922" y="30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2</a:t>
              </a:r>
            </a:p>
          </p:txBody>
        </p:sp>
      </p:grpSp>
      <p:sp>
        <p:nvSpPr>
          <p:cNvPr id="909430" name="Text Box 118"/>
          <p:cNvSpPr txBox="1">
            <a:spLocks noChangeArrowheads="1"/>
          </p:cNvSpPr>
          <p:nvPr/>
        </p:nvSpPr>
        <p:spPr bwMode="auto">
          <a:xfrm>
            <a:off x="946150" y="3570288"/>
            <a:ext cx="311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1</a:t>
            </a:r>
          </a:p>
        </p:txBody>
      </p:sp>
      <p:grpSp>
        <p:nvGrpSpPr>
          <p:cNvPr id="5" name="Group 119"/>
          <p:cNvGrpSpPr>
            <a:grpSpLocks/>
          </p:cNvGrpSpPr>
          <p:nvPr/>
        </p:nvGrpSpPr>
        <p:grpSpPr bwMode="auto">
          <a:xfrm>
            <a:off x="931863" y="3881438"/>
            <a:ext cx="3121025" cy="2686050"/>
            <a:chOff x="591" y="2468"/>
            <a:chExt cx="1966" cy="1692"/>
          </a:xfrm>
        </p:grpSpPr>
        <p:sp>
          <p:nvSpPr>
            <p:cNvPr id="909432" name="Text Box 120"/>
            <p:cNvSpPr txBox="1">
              <a:spLocks noChangeArrowheads="1"/>
            </p:cNvSpPr>
            <p:nvPr/>
          </p:nvSpPr>
          <p:spPr bwMode="auto">
            <a:xfrm>
              <a:off x="600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09433" name="Text Box 121"/>
            <p:cNvSpPr txBox="1">
              <a:spLocks noChangeArrowheads="1"/>
            </p:cNvSpPr>
            <p:nvPr/>
          </p:nvSpPr>
          <p:spPr bwMode="auto">
            <a:xfrm>
              <a:off x="1842" y="2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7</a:t>
              </a:r>
            </a:p>
          </p:txBody>
        </p:sp>
        <p:sp>
          <p:nvSpPr>
            <p:cNvPr id="909434" name="Text Box 122"/>
            <p:cNvSpPr txBox="1">
              <a:spLocks noChangeArrowheads="1"/>
            </p:cNvSpPr>
            <p:nvPr/>
          </p:nvSpPr>
          <p:spPr bwMode="auto">
            <a:xfrm>
              <a:off x="2281" y="298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10</a:t>
              </a:r>
            </a:p>
          </p:txBody>
        </p:sp>
        <p:sp>
          <p:nvSpPr>
            <p:cNvPr id="909435" name="Text Box 123"/>
            <p:cNvSpPr txBox="1">
              <a:spLocks noChangeArrowheads="1"/>
            </p:cNvSpPr>
            <p:nvPr/>
          </p:nvSpPr>
          <p:spPr bwMode="auto">
            <a:xfrm>
              <a:off x="591" y="392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909436" name="Text Box 124"/>
            <p:cNvSpPr txBox="1">
              <a:spLocks noChangeArrowheads="1"/>
            </p:cNvSpPr>
            <p:nvPr/>
          </p:nvSpPr>
          <p:spPr bwMode="auto">
            <a:xfrm>
              <a:off x="1224" y="39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909437" name="Text Box 125"/>
            <p:cNvSpPr txBox="1">
              <a:spLocks noChangeArrowheads="1"/>
            </p:cNvSpPr>
            <p:nvPr/>
          </p:nvSpPr>
          <p:spPr bwMode="auto">
            <a:xfrm>
              <a:off x="1848" y="39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09438" name="Text Box 126"/>
            <p:cNvSpPr txBox="1">
              <a:spLocks noChangeArrowheads="1"/>
            </p:cNvSpPr>
            <p:nvPr/>
          </p:nvSpPr>
          <p:spPr bwMode="auto">
            <a:xfrm>
              <a:off x="1258" y="2468"/>
              <a:ext cx="19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8</a:t>
              </a:r>
            </a:p>
          </p:txBody>
        </p:sp>
        <p:sp>
          <p:nvSpPr>
            <p:cNvPr id="909439" name="Text Box 127"/>
            <p:cNvSpPr txBox="1">
              <a:spLocks noChangeArrowheads="1"/>
            </p:cNvSpPr>
            <p:nvPr/>
          </p:nvSpPr>
          <p:spPr bwMode="auto">
            <a:xfrm>
              <a:off x="922" y="30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2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FA98C-AF9D-74F4-165A-601D688C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8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14" grpId="0" animBg="1"/>
      <p:bldP spid="909315" grpId="0" animBg="1"/>
      <p:bldP spid="909317" grpId="0" animBg="1"/>
      <p:bldP spid="909318" grpId="0" animBg="1"/>
      <p:bldP spid="909368" grpId="0" animBg="1"/>
      <p:bldP spid="909369" grpId="0" animBg="1"/>
      <p:bldP spid="909370" grpId="0" animBg="1"/>
      <p:bldP spid="909371" grpId="0" animBg="1"/>
      <p:bldP spid="909410" grpId="0" animBg="1"/>
      <p:bldP spid="909411" grpId="0" animBg="1"/>
      <p:bldP spid="909413" grpId="0" animBg="1"/>
      <p:bldP spid="909414" grpId="0" animBg="1"/>
      <p:bldP spid="909415" grpId="0" animBg="1"/>
      <p:bldP spid="909416" grpId="0" animBg="1"/>
      <p:bldP spid="909417" grpId="0" animBg="1"/>
      <p:bldP spid="909419" grpId="0" animBg="1"/>
      <p:bldP spid="909420" grpId="0" animBg="1"/>
      <p:bldP spid="9094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Line 2"/>
          <p:cNvSpPr>
            <a:spLocks noChangeShapeType="1"/>
          </p:cNvSpPr>
          <p:nvPr/>
        </p:nvSpPr>
        <p:spPr bwMode="auto">
          <a:xfrm>
            <a:off x="3148013" y="2989263"/>
            <a:ext cx="406400" cy="43497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363" name="Line 3"/>
          <p:cNvSpPr>
            <a:spLocks noChangeShapeType="1"/>
          </p:cNvSpPr>
          <p:nvPr/>
        </p:nvSpPr>
        <p:spPr bwMode="auto">
          <a:xfrm flipV="1">
            <a:off x="2239963" y="2830513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364" name="Line 4"/>
          <p:cNvSpPr>
            <a:spLocks noChangeShapeType="1"/>
          </p:cNvSpPr>
          <p:nvPr/>
        </p:nvSpPr>
        <p:spPr bwMode="auto">
          <a:xfrm flipV="1">
            <a:off x="1249363" y="4318000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365" name="Line 5"/>
          <p:cNvSpPr>
            <a:spLocks noChangeShapeType="1"/>
          </p:cNvSpPr>
          <p:nvPr/>
        </p:nvSpPr>
        <p:spPr bwMode="auto">
          <a:xfrm flipV="1">
            <a:off x="2208213" y="4338638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3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11367" name="Line 7"/>
          <p:cNvSpPr>
            <a:spLocks noChangeShapeType="1"/>
          </p:cNvSpPr>
          <p:nvPr/>
        </p:nvSpPr>
        <p:spPr bwMode="auto">
          <a:xfrm flipH="1">
            <a:off x="1624013" y="3038475"/>
            <a:ext cx="242887" cy="385763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368" name="Line 8"/>
          <p:cNvSpPr>
            <a:spLocks noChangeShapeType="1"/>
          </p:cNvSpPr>
          <p:nvPr/>
        </p:nvSpPr>
        <p:spPr bwMode="auto">
          <a:xfrm>
            <a:off x="2122488" y="2998788"/>
            <a:ext cx="728662" cy="1157287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369" name="Line 9"/>
          <p:cNvSpPr>
            <a:spLocks noChangeShapeType="1"/>
          </p:cNvSpPr>
          <p:nvPr/>
        </p:nvSpPr>
        <p:spPr bwMode="auto">
          <a:xfrm flipV="1">
            <a:off x="1268413" y="2835275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370" name="Line 10"/>
          <p:cNvSpPr>
            <a:spLocks noChangeShapeType="1"/>
          </p:cNvSpPr>
          <p:nvPr/>
        </p:nvSpPr>
        <p:spPr bwMode="auto">
          <a:xfrm flipV="1">
            <a:off x="458788" y="3008313"/>
            <a:ext cx="407987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1288" y="2514600"/>
            <a:ext cx="3721100" cy="2108200"/>
            <a:chOff x="3303" y="2273"/>
            <a:chExt cx="2344" cy="1328"/>
          </a:xfrm>
        </p:grpSpPr>
        <p:sp>
          <p:nvSpPr>
            <p:cNvPr id="911372" name="Oval 12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11373" name="Oval 13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11374" name="Oval 14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11375" name="Oval 15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11376" name="Oval 16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11377" name="Oval 17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11378" name="Oval 18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11379" name="Oval 19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11380" name="Oval 20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11381" name="Line 21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82" name="Line 22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83" name="Line 23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84" name="Line 24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85" name="Line 25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86" name="Line 26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87" name="Line 27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88" name="Line 28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89" name="Line 29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90" name="Line 30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91" name="Line 31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92" name="Line 32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93" name="Line 33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94" name="Line 34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95" name="Text Box 35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11396" name="Text Box 36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11397" name="Text Box 37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11398" name="Text Box 38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11399" name="Text Box 39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11400" name="Text Box 40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11401" name="Text Box 41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11402" name="Text Box 42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11403" name="Text Box 43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11404" name="Text Box 44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11405" name="Text Box 45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11406" name="Text Box 46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11407" name="Text Box 47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11408" name="Text Box 48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11409" name="Oval 49"/>
          <p:cNvSpPr>
            <a:spLocks noChangeArrowheads="1"/>
          </p:cNvSpPr>
          <p:nvPr/>
        </p:nvSpPr>
        <p:spPr bwMode="auto">
          <a:xfrm>
            <a:off x="806450" y="2617788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10" name="Oval 50"/>
          <p:cNvSpPr>
            <a:spLocks noChangeArrowheads="1"/>
          </p:cNvSpPr>
          <p:nvPr/>
        </p:nvSpPr>
        <p:spPr bwMode="auto">
          <a:xfrm>
            <a:off x="134938" y="335280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11" name="Rectangle 51"/>
          <p:cNvSpPr>
            <a:spLocks noChangeArrowheads="1"/>
          </p:cNvSpPr>
          <p:nvPr/>
        </p:nvSpPr>
        <p:spPr bwMode="auto">
          <a:xfrm>
            <a:off x="4053333" y="2452777"/>
            <a:ext cx="5090667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key [e] = 9	 𝛑 [e] = d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        9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{e}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{a, b, c,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, f, g, h, d}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∅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{a, b, c,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, f, g, h, d, e}</a:t>
            </a:r>
          </a:p>
        </p:txBody>
      </p:sp>
      <p:sp>
        <p:nvSpPr>
          <p:cNvPr id="911412" name="Oval 52"/>
          <p:cNvSpPr>
            <a:spLocks noChangeArrowheads="1"/>
          </p:cNvSpPr>
          <p:nvPr/>
        </p:nvSpPr>
        <p:spPr bwMode="auto">
          <a:xfrm>
            <a:off x="1785938" y="2617788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13" name="Oval 53"/>
          <p:cNvSpPr>
            <a:spLocks noChangeArrowheads="1"/>
          </p:cNvSpPr>
          <p:nvPr/>
        </p:nvSpPr>
        <p:spPr bwMode="auto">
          <a:xfrm>
            <a:off x="1298575" y="3368675"/>
            <a:ext cx="449263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14" name="Oval 54"/>
          <p:cNvSpPr>
            <a:spLocks noChangeArrowheads="1"/>
          </p:cNvSpPr>
          <p:nvPr/>
        </p:nvSpPr>
        <p:spPr bwMode="auto">
          <a:xfrm>
            <a:off x="2755900" y="4090988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15" name="Oval 55"/>
          <p:cNvSpPr>
            <a:spLocks noChangeArrowheads="1"/>
          </p:cNvSpPr>
          <p:nvPr/>
        </p:nvSpPr>
        <p:spPr bwMode="auto">
          <a:xfrm>
            <a:off x="1782763" y="4103688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16" name="Oval 56"/>
          <p:cNvSpPr>
            <a:spLocks noChangeArrowheads="1"/>
          </p:cNvSpPr>
          <p:nvPr/>
        </p:nvSpPr>
        <p:spPr bwMode="auto">
          <a:xfrm>
            <a:off x="804863" y="4090988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17" name="Oval 57"/>
          <p:cNvSpPr>
            <a:spLocks noChangeArrowheads="1"/>
          </p:cNvSpPr>
          <p:nvPr/>
        </p:nvSpPr>
        <p:spPr bwMode="auto">
          <a:xfrm>
            <a:off x="2757488" y="2633663"/>
            <a:ext cx="428625" cy="422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18" name="Oval 58"/>
          <p:cNvSpPr>
            <a:spLocks noChangeArrowheads="1"/>
          </p:cNvSpPr>
          <p:nvPr/>
        </p:nvSpPr>
        <p:spPr bwMode="auto">
          <a:xfrm>
            <a:off x="3430588" y="3363913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825500" y="2214563"/>
            <a:ext cx="3121025" cy="2686050"/>
            <a:chOff x="591" y="2468"/>
            <a:chExt cx="1966" cy="1692"/>
          </a:xfrm>
        </p:grpSpPr>
        <p:sp>
          <p:nvSpPr>
            <p:cNvPr id="911420" name="Text Box 60"/>
            <p:cNvSpPr txBox="1">
              <a:spLocks noChangeArrowheads="1"/>
            </p:cNvSpPr>
            <p:nvPr/>
          </p:nvSpPr>
          <p:spPr bwMode="auto">
            <a:xfrm>
              <a:off x="600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11421" name="Text Box 61"/>
            <p:cNvSpPr txBox="1">
              <a:spLocks noChangeArrowheads="1"/>
            </p:cNvSpPr>
            <p:nvPr/>
          </p:nvSpPr>
          <p:spPr bwMode="auto">
            <a:xfrm>
              <a:off x="1842" y="2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7</a:t>
              </a:r>
            </a:p>
          </p:txBody>
        </p:sp>
        <p:sp>
          <p:nvSpPr>
            <p:cNvPr id="911422" name="Text Box 62"/>
            <p:cNvSpPr txBox="1">
              <a:spLocks noChangeArrowheads="1"/>
            </p:cNvSpPr>
            <p:nvPr/>
          </p:nvSpPr>
          <p:spPr bwMode="auto">
            <a:xfrm>
              <a:off x="2281" y="298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10</a:t>
              </a:r>
            </a:p>
          </p:txBody>
        </p:sp>
        <p:sp>
          <p:nvSpPr>
            <p:cNvPr id="911423" name="Text Box 63"/>
            <p:cNvSpPr txBox="1">
              <a:spLocks noChangeArrowheads="1"/>
            </p:cNvSpPr>
            <p:nvPr/>
          </p:nvSpPr>
          <p:spPr bwMode="auto">
            <a:xfrm>
              <a:off x="591" y="392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911424" name="Text Box 64"/>
            <p:cNvSpPr txBox="1">
              <a:spLocks noChangeArrowheads="1"/>
            </p:cNvSpPr>
            <p:nvPr/>
          </p:nvSpPr>
          <p:spPr bwMode="auto">
            <a:xfrm>
              <a:off x="1224" y="39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911425" name="Text Box 65"/>
            <p:cNvSpPr txBox="1">
              <a:spLocks noChangeArrowheads="1"/>
            </p:cNvSpPr>
            <p:nvPr/>
          </p:nvSpPr>
          <p:spPr bwMode="auto">
            <a:xfrm>
              <a:off x="1848" y="39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11426" name="Text Box 66"/>
            <p:cNvSpPr txBox="1">
              <a:spLocks noChangeArrowheads="1"/>
            </p:cNvSpPr>
            <p:nvPr/>
          </p:nvSpPr>
          <p:spPr bwMode="auto">
            <a:xfrm>
              <a:off x="1258" y="2468"/>
              <a:ext cx="19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8</a:t>
              </a:r>
            </a:p>
          </p:txBody>
        </p:sp>
        <p:sp>
          <p:nvSpPr>
            <p:cNvPr id="911427" name="Text Box 67"/>
            <p:cNvSpPr txBox="1">
              <a:spLocks noChangeArrowheads="1"/>
            </p:cNvSpPr>
            <p:nvPr/>
          </p:nvSpPr>
          <p:spPr bwMode="auto">
            <a:xfrm>
              <a:off x="922" y="30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2</a:t>
              </a:r>
            </a:p>
          </p:txBody>
        </p:sp>
      </p:grpSp>
      <p:sp>
        <p:nvSpPr>
          <p:cNvPr id="911428" name="Text Box 68"/>
          <p:cNvSpPr txBox="1">
            <a:spLocks noChangeArrowheads="1"/>
          </p:cNvSpPr>
          <p:nvPr/>
        </p:nvSpPr>
        <p:spPr bwMode="auto">
          <a:xfrm>
            <a:off x="3590925" y="2978150"/>
            <a:ext cx="3111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D21D9-5361-1D70-CBCD-835A8FD9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7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2" grpId="0" animBg="1"/>
      <p:bldP spid="911418" grpId="0" animBg="1"/>
      <p:bldP spid="9114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PRIM(</a:t>
            </a:r>
            <a:r>
              <a:rPr lang="en-US">
                <a:latin typeface="Comic Sans MS" pitchFamily="-106" charset="0"/>
              </a:rPr>
              <a:t>V, E, w, r</a:t>
            </a:r>
            <a:r>
              <a:rPr lang="en-US"/>
              <a:t>)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062038"/>
            <a:ext cx="8472488" cy="559752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>
                <a:latin typeface="Comic Sans MS" pitchFamily="-106" charset="0"/>
              </a:rPr>
              <a:t> Q ← 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∅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b="1" dirty="0"/>
              <a:t> for </a:t>
            </a:r>
            <a:r>
              <a:rPr lang="en-US" sz="2000" dirty="0"/>
              <a:t>each </a:t>
            </a:r>
            <a:r>
              <a:rPr lang="en-US" sz="2000" dirty="0">
                <a:latin typeface="Comic Sans MS" pitchFamily="-106" charset="0"/>
              </a:rPr>
              <a:t>u</a:t>
            </a:r>
            <a:r>
              <a:rPr lang="en-US" sz="2000" dirty="0"/>
              <a:t> </a:t>
            </a:r>
            <a:r>
              <a:rPr lang="en-US" sz="2000" dirty="0">
                <a:sym typeface="Symbol" pitchFamily="-106" charset="2"/>
              </a:rPr>
              <a:t>∈</a:t>
            </a:r>
            <a:r>
              <a:rPr lang="en-US" sz="2000" dirty="0"/>
              <a:t> V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</a:t>
            </a:r>
            <a:r>
              <a:rPr lang="en-US" sz="2000" b="1" dirty="0"/>
              <a:t>do </a:t>
            </a:r>
            <a:r>
              <a:rPr lang="en-US" sz="2000" dirty="0">
                <a:latin typeface="Comic Sans MS" pitchFamily="-106" charset="0"/>
              </a:rPr>
              <a:t>key[u]</a:t>
            </a:r>
            <a:r>
              <a:rPr lang="en-US" sz="2000" dirty="0"/>
              <a:t> ← ∞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</a:t>
            </a:r>
            <a:r>
              <a:rPr lang="en-US" sz="2000" dirty="0">
                <a:latin typeface="Comic Sans MS" pitchFamily="-106" charset="0"/>
              </a:rPr>
              <a:t>π[u]</a:t>
            </a:r>
            <a:r>
              <a:rPr lang="en-US" sz="2000" dirty="0"/>
              <a:t> ← 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INSERT(</a:t>
            </a:r>
            <a:r>
              <a:rPr lang="en-US" sz="2000" dirty="0">
                <a:latin typeface="Comic Sans MS" pitchFamily="-106" charset="0"/>
              </a:rPr>
              <a:t>Q, u</a:t>
            </a:r>
            <a:r>
              <a:rPr lang="en-US" sz="2000" dirty="0"/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DECREASE-KEY(</a:t>
            </a:r>
            <a:r>
              <a:rPr lang="en-US" sz="2000" dirty="0">
                <a:latin typeface="Comic Sans MS" pitchFamily="-106" charset="0"/>
              </a:rPr>
              <a:t>Q, r, 0</a:t>
            </a:r>
            <a:r>
              <a:rPr lang="en-US" sz="2000" dirty="0"/>
              <a:t>)         </a:t>
            </a:r>
            <a:r>
              <a:rPr lang="en-US" sz="2000" dirty="0">
                <a:ea typeface="Arial" pitchFamily="-106" charset="0"/>
                <a:cs typeface="Arial" pitchFamily="-106" charset="0"/>
              </a:rPr>
              <a:t>► </a:t>
            </a:r>
            <a:r>
              <a:rPr lang="en-US" sz="2000" dirty="0">
                <a:latin typeface="Comic Sans MS" pitchFamily="-106" charset="0"/>
              </a:rPr>
              <a:t>key[r] ← 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</a:t>
            </a:r>
            <a:r>
              <a:rPr lang="en-US" sz="2000" b="1" dirty="0"/>
              <a:t>while </a:t>
            </a:r>
            <a:r>
              <a:rPr lang="en-US" sz="2000" dirty="0">
                <a:latin typeface="Comic Sans MS" pitchFamily="-106" charset="0"/>
              </a:rPr>
              <a:t>Q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≠ ∅</a:t>
            </a:r>
            <a:r>
              <a:rPr lang="en-US" sz="2000" dirty="0"/>
              <a:t> 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</a:t>
            </a:r>
            <a:r>
              <a:rPr lang="en-US" sz="2000" b="1" dirty="0"/>
              <a:t>do </a:t>
            </a:r>
            <a:r>
              <a:rPr lang="en-US" sz="2000" dirty="0">
                <a:latin typeface="Comic Sans MS" pitchFamily="-106" charset="0"/>
              </a:rPr>
              <a:t>u</a:t>
            </a:r>
            <a:r>
              <a:rPr lang="en-US" sz="2000" dirty="0"/>
              <a:t> ← EXTRACT-MIN(</a:t>
            </a:r>
            <a:r>
              <a:rPr lang="en-US" sz="2000" dirty="0">
                <a:latin typeface="Comic Sans MS" pitchFamily="-106" charset="0"/>
              </a:rPr>
              <a:t>Q</a:t>
            </a:r>
            <a:r>
              <a:rPr lang="en-US" sz="2000" dirty="0"/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     </a:t>
            </a:r>
            <a:r>
              <a:rPr lang="en-US" sz="2000" b="1" dirty="0"/>
              <a:t>for </a:t>
            </a:r>
            <a:r>
              <a:rPr lang="en-US" sz="2000" dirty="0"/>
              <a:t>each </a:t>
            </a:r>
            <a:r>
              <a:rPr lang="en-US" sz="2000" dirty="0">
                <a:latin typeface="Comic Sans MS" pitchFamily="-106" charset="0"/>
              </a:rPr>
              <a:t>v</a:t>
            </a:r>
            <a:r>
              <a:rPr lang="en-US" sz="2000" dirty="0"/>
              <a:t> </a:t>
            </a:r>
            <a:r>
              <a:rPr lang="en-US" sz="2000" dirty="0">
                <a:sym typeface="Symbol" pitchFamily="-106" charset="2"/>
              </a:rPr>
              <a:t>∈</a:t>
            </a:r>
            <a:r>
              <a:rPr lang="en-US" sz="2000" dirty="0"/>
              <a:t> </a:t>
            </a:r>
            <a:r>
              <a:rPr lang="en-US" sz="2000" dirty="0" err="1">
                <a:latin typeface="Comic Sans MS" pitchFamily="-106" charset="0"/>
              </a:rPr>
              <a:t>Adj</a:t>
            </a:r>
            <a:r>
              <a:rPr lang="en-US" sz="2000" dirty="0">
                <a:latin typeface="Comic Sans MS" pitchFamily="-106" charset="0"/>
              </a:rPr>
              <a:t>[u]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           </a:t>
            </a:r>
            <a:r>
              <a:rPr lang="en-US" sz="2000" b="1" dirty="0"/>
              <a:t>do if </a:t>
            </a:r>
            <a:r>
              <a:rPr lang="en-US" sz="2000" dirty="0">
                <a:latin typeface="Comic Sans MS" pitchFamily="-106" charset="0"/>
              </a:rPr>
              <a:t>v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sz="2000" dirty="0">
                <a:latin typeface="Comic Sans MS" pitchFamily="-106" charset="0"/>
              </a:rPr>
              <a:t> Q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w(u, v) &lt; key[v]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                    </a:t>
            </a:r>
            <a:r>
              <a:rPr lang="en-US" sz="2000" b="1" dirty="0"/>
              <a:t>then </a:t>
            </a:r>
            <a:r>
              <a:rPr lang="en-US" sz="2000" dirty="0">
                <a:latin typeface="Comic Sans MS" pitchFamily="-106" charset="0"/>
              </a:rPr>
              <a:t>π[v] ← u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                             DECREASE-KEY(</a:t>
            </a:r>
            <a:r>
              <a:rPr lang="en-US" sz="2000" dirty="0">
                <a:latin typeface="Comic Sans MS" pitchFamily="-106" charset="0"/>
              </a:rPr>
              <a:t>Q, v, w(u, v)</a:t>
            </a:r>
            <a:r>
              <a:rPr lang="en-US" sz="2000" dirty="0"/>
              <a:t>)</a:t>
            </a:r>
          </a:p>
        </p:txBody>
      </p:sp>
      <p:sp>
        <p:nvSpPr>
          <p:cNvPr id="748548" name="AutoShape 4"/>
          <p:cNvSpPr>
            <a:spLocks/>
          </p:cNvSpPr>
          <p:nvPr/>
        </p:nvSpPr>
        <p:spPr bwMode="auto">
          <a:xfrm>
            <a:off x="3798888" y="1193800"/>
            <a:ext cx="206375" cy="1993900"/>
          </a:xfrm>
          <a:prstGeom prst="rightBrace">
            <a:avLst>
              <a:gd name="adj1" fmla="val 8051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49" name="Text Box 5"/>
          <p:cNvSpPr txBox="1">
            <a:spLocks noChangeArrowheads="1"/>
          </p:cNvSpPr>
          <p:nvPr/>
        </p:nvSpPr>
        <p:spPr bwMode="auto">
          <a:xfrm>
            <a:off x="4056063" y="1925638"/>
            <a:ext cx="3375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 pitchFamily="-106" charset="0"/>
              </a:rPr>
              <a:t>O(V)</a:t>
            </a:r>
            <a:r>
              <a:rPr lang="en-US" dirty="0"/>
              <a:t> </a:t>
            </a:r>
            <a:r>
              <a:rPr lang="en-US" dirty="0">
                <a:latin typeface="Century Gothic"/>
                <a:cs typeface="Century Gothic"/>
              </a:rPr>
              <a:t>if Q is implemented as a min-heap</a:t>
            </a:r>
          </a:p>
        </p:txBody>
      </p:sp>
      <p:sp>
        <p:nvSpPr>
          <p:cNvPr id="748550" name="Line 6"/>
          <p:cNvSpPr>
            <a:spLocks noChangeShapeType="1"/>
          </p:cNvSpPr>
          <p:nvPr/>
        </p:nvSpPr>
        <p:spPr bwMode="auto">
          <a:xfrm flipH="1" flipV="1">
            <a:off x="2555875" y="3886200"/>
            <a:ext cx="2278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51" name="Text Box 7"/>
          <p:cNvSpPr txBox="1">
            <a:spLocks noChangeArrowheads="1"/>
          </p:cNvSpPr>
          <p:nvPr/>
        </p:nvSpPr>
        <p:spPr bwMode="auto">
          <a:xfrm>
            <a:off x="4951413" y="3706813"/>
            <a:ext cx="214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Executed V times</a:t>
            </a:r>
          </a:p>
        </p:txBody>
      </p:sp>
      <p:sp>
        <p:nvSpPr>
          <p:cNvPr id="748552" name="Line 8"/>
          <p:cNvSpPr>
            <a:spLocks noChangeShapeType="1"/>
          </p:cNvSpPr>
          <p:nvPr/>
        </p:nvSpPr>
        <p:spPr bwMode="auto">
          <a:xfrm flipH="1">
            <a:off x="4765675" y="42957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53" name="Text Box 9"/>
          <p:cNvSpPr txBox="1">
            <a:spLocks noChangeArrowheads="1"/>
          </p:cNvSpPr>
          <p:nvPr/>
        </p:nvSpPr>
        <p:spPr bwMode="auto">
          <a:xfrm>
            <a:off x="5260975" y="4116388"/>
            <a:ext cx="1762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Takes</a:t>
            </a:r>
            <a:r>
              <a:rPr lang="en-US" dirty="0"/>
              <a:t> </a:t>
            </a:r>
            <a:r>
              <a:rPr lang="en-US" dirty="0">
                <a:latin typeface="Comic Sans MS" pitchFamily="-106" charset="0"/>
              </a:rPr>
              <a:t>O(</a:t>
            </a:r>
            <a:r>
              <a:rPr lang="en-US" dirty="0" err="1">
                <a:latin typeface="Comic Sans MS" pitchFamily="-106" charset="0"/>
              </a:rPr>
              <a:t>lgV</a:t>
            </a:r>
            <a:r>
              <a:rPr lang="en-US" dirty="0">
                <a:latin typeface="Comic Sans MS" pitchFamily="-106" charset="0"/>
              </a:rPr>
              <a:t>)</a:t>
            </a:r>
          </a:p>
        </p:txBody>
      </p:sp>
      <p:sp>
        <p:nvSpPr>
          <p:cNvPr id="748554" name="Text Box 10"/>
          <p:cNvSpPr txBox="1">
            <a:spLocks noChangeArrowheads="1"/>
          </p:cNvSpPr>
          <p:nvPr/>
        </p:nvSpPr>
        <p:spPr bwMode="auto">
          <a:xfrm>
            <a:off x="7092950" y="3568700"/>
            <a:ext cx="16462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Min-heap operations:</a:t>
            </a:r>
          </a:p>
          <a:p>
            <a:r>
              <a:rPr lang="en-US" dirty="0">
                <a:latin typeface="Comic Sans MS" pitchFamily="-106" charset="0"/>
              </a:rPr>
              <a:t>O(</a:t>
            </a:r>
            <a:r>
              <a:rPr lang="en-US" dirty="0" err="1">
                <a:latin typeface="Comic Sans MS" pitchFamily="-106" charset="0"/>
              </a:rPr>
              <a:t>VlgV</a:t>
            </a:r>
            <a:r>
              <a:rPr lang="en-US" dirty="0">
                <a:latin typeface="Comic Sans MS" pitchFamily="-106" charset="0"/>
              </a:rPr>
              <a:t>)</a:t>
            </a:r>
          </a:p>
        </p:txBody>
      </p:sp>
      <p:sp>
        <p:nvSpPr>
          <p:cNvPr id="748555" name="AutoShape 11"/>
          <p:cNvSpPr>
            <a:spLocks/>
          </p:cNvSpPr>
          <p:nvPr/>
        </p:nvSpPr>
        <p:spPr bwMode="auto">
          <a:xfrm>
            <a:off x="6970713" y="3694113"/>
            <a:ext cx="88900" cy="771525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56" name="Text Box 12"/>
          <p:cNvSpPr txBox="1">
            <a:spLocks noChangeArrowheads="1"/>
          </p:cNvSpPr>
          <p:nvPr/>
        </p:nvSpPr>
        <p:spPr bwMode="auto">
          <a:xfrm>
            <a:off x="5375275" y="4530725"/>
            <a:ext cx="2519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Executed O(E) times</a:t>
            </a:r>
          </a:p>
        </p:txBody>
      </p:sp>
      <p:sp>
        <p:nvSpPr>
          <p:cNvPr id="748557" name="Line 13"/>
          <p:cNvSpPr>
            <a:spLocks noChangeShapeType="1"/>
          </p:cNvSpPr>
          <p:nvPr/>
        </p:nvSpPr>
        <p:spPr bwMode="auto">
          <a:xfrm flipH="1">
            <a:off x="4783138" y="472598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58" name="Line 14"/>
          <p:cNvSpPr>
            <a:spLocks noChangeShapeType="1"/>
          </p:cNvSpPr>
          <p:nvPr/>
        </p:nvSpPr>
        <p:spPr bwMode="auto">
          <a:xfrm flipH="1">
            <a:off x="6075363" y="514826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59" name="Text Box 15"/>
          <p:cNvSpPr txBox="1">
            <a:spLocks noChangeArrowheads="1"/>
          </p:cNvSpPr>
          <p:nvPr/>
        </p:nvSpPr>
        <p:spPr bwMode="auto">
          <a:xfrm>
            <a:off x="6578600" y="4968875"/>
            <a:ext cx="1270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Constant</a:t>
            </a:r>
          </a:p>
        </p:txBody>
      </p:sp>
      <p:sp>
        <p:nvSpPr>
          <p:cNvPr id="748560" name="Line 16"/>
          <p:cNvSpPr>
            <a:spLocks noChangeShapeType="1"/>
          </p:cNvSpPr>
          <p:nvPr/>
        </p:nvSpPr>
        <p:spPr bwMode="auto">
          <a:xfrm rot="16200000" flipH="1">
            <a:off x="5210969" y="5712619"/>
            <a:ext cx="293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61" name="Text Box 17"/>
          <p:cNvSpPr txBox="1">
            <a:spLocks noChangeArrowheads="1"/>
          </p:cNvSpPr>
          <p:nvPr/>
        </p:nvSpPr>
        <p:spPr bwMode="auto">
          <a:xfrm>
            <a:off x="6578600" y="5397500"/>
            <a:ext cx="1582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Takes</a:t>
            </a:r>
            <a:r>
              <a:rPr lang="en-US" dirty="0"/>
              <a:t> </a:t>
            </a:r>
            <a:r>
              <a:rPr lang="en-US" dirty="0">
                <a:latin typeface="Comic Sans MS" pitchFamily="-106" charset="0"/>
              </a:rPr>
              <a:t>O(</a:t>
            </a:r>
            <a:r>
              <a:rPr lang="en-US" dirty="0" err="1">
                <a:latin typeface="Comic Sans MS" pitchFamily="-106" charset="0"/>
              </a:rPr>
              <a:t>lgV</a:t>
            </a:r>
            <a:r>
              <a:rPr lang="en-US" dirty="0">
                <a:latin typeface="Comic Sans MS" pitchFamily="-106" charset="0"/>
              </a:rPr>
              <a:t>)</a:t>
            </a:r>
          </a:p>
        </p:txBody>
      </p:sp>
      <p:sp>
        <p:nvSpPr>
          <p:cNvPr id="748562" name="Line 18"/>
          <p:cNvSpPr>
            <a:spLocks noChangeShapeType="1"/>
          </p:cNvSpPr>
          <p:nvPr/>
        </p:nvSpPr>
        <p:spPr bwMode="auto">
          <a:xfrm>
            <a:off x="5356225" y="5565775"/>
            <a:ext cx="1163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63" name="Text Box 19"/>
          <p:cNvSpPr txBox="1">
            <a:spLocks noChangeArrowheads="1"/>
          </p:cNvSpPr>
          <p:nvPr/>
        </p:nvSpPr>
        <p:spPr bwMode="auto">
          <a:xfrm>
            <a:off x="8204200" y="4913313"/>
            <a:ext cx="1074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O(ElgV)</a:t>
            </a:r>
          </a:p>
        </p:txBody>
      </p:sp>
      <p:sp>
        <p:nvSpPr>
          <p:cNvPr id="748564" name="AutoShape 20"/>
          <p:cNvSpPr>
            <a:spLocks/>
          </p:cNvSpPr>
          <p:nvPr/>
        </p:nvSpPr>
        <p:spPr bwMode="auto">
          <a:xfrm>
            <a:off x="8121650" y="4548188"/>
            <a:ext cx="152400" cy="1177925"/>
          </a:xfrm>
          <a:prstGeom prst="rightBrace">
            <a:avLst>
              <a:gd name="adj1" fmla="val 6441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65" name="Text Box 21"/>
          <p:cNvSpPr txBox="1">
            <a:spLocks noChangeArrowheads="1"/>
          </p:cNvSpPr>
          <p:nvPr/>
        </p:nvSpPr>
        <p:spPr bwMode="auto">
          <a:xfrm>
            <a:off x="4251325" y="1192213"/>
            <a:ext cx="4332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Total time: </a:t>
            </a:r>
            <a:r>
              <a:rPr lang="en-US" dirty="0">
                <a:latin typeface="Comic Sans MS" pitchFamily="-106" charset="0"/>
              </a:rPr>
              <a:t>O(</a:t>
            </a:r>
            <a:r>
              <a:rPr lang="en-US" dirty="0" err="1">
                <a:latin typeface="Comic Sans MS" pitchFamily="-106" charset="0"/>
              </a:rPr>
              <a:t>VlgV</a:t>
            </a:r>
            <a:r>
              <a:rPr lang="en-US" dirty="0">
                <a:latin typeface="Comic Sans MS" pitchFamily="-106" charset="0"/>
              </a:rPr>
              <a:t> + </a:t>
            </a:r>
            <a:r>
              <a:rPr lang="en-US" dirty="0" err="1">
                <a:latin typeface="Comic Sans MS" pitchFamily="-106" charset="0"/>
              </a:rPr>
              <a:t>ElgV</a:t>
            </a:r>
            <a:r>
              <a:rPr lang="en-US" dirty="0">
                <a:latin typeface="Comic Sans MS" pitchFamily="-106" charset="0"/>
              </a:rPr>
              <a:t>) = O(</a:t>
            </a:r>
            <a:r>
              <a:rPr lang="en-US" dirty="0" err="1">
                <a:latin typeface="Comic Sans MS" pitchFamily="-106" charset="0"/>
              </a:rPr>
              <a:t>ElgV</a:t>
            </a:r>
            <a:r>
              <a:rPr lang="en-US" dirty="0">
                <a:latin typeface="Comic Sans MS" pitchFamily="-106" charset="0"/>
              </a:rPr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2D3FE2-6B86-F37C-6295-7706E18E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0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8" grpId="0" animBg="1"/>
      <p:bldP spid="748549" grpId="0"/>
      <p:bldP spid="748550" grpId="0" animBg="1"/>
      <p:bldP spid="748551" grpId="0"/>
      <p:bldP spid="748552" grpId="0" animBg="1"/>
      <p:bldP spid="748553" grpId="0"/>
      <p:bldP spid="748554" grpId="0"/>
      <p:bldP spid="748555" grpId="0" animBg="1"/>
      <p:bldP spid="748556" grpId="0"/>
      <p:bldP spid="748557" grpId="0" animBg="1"/>
      <p:bldP spid="748558" grpId="0" animBg="1"/>
      <p:bldP spid="748559" grpId="0"/>
      <p:bldP spid="748560" grpId="0" animBg="1"/>
      <p:bldP spid="748561" grpId="0"/>
      <p:bldP spid="748562" grpId="0" animBg="1"/>
      <p:bldP spid="748563" grpId="0"/>
      <p:bldP spid="748564" grpId="0" animBg="1"/>
      <p:bldP spid="7485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25, 31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2B648-6497-667F-16DE-1B336A15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0B2CFE-5E6C-0F91-F5BC-A5469393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833B19-BECB-C5BD-D4E2-5684F3197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2A3BD-E0BD-DC6D-59F4-27DFA76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1F526-E1EC-B5C0-7C1F-A864E305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D5D2-7696-2A47-A353-23788D50264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8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Notations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1876425"/>
          </a:xfrm>
        </p:spPr>
        <p:txBody>
          <a:bodyPr/>
          <a:lstStyle/>
          <a:p>
            <a:r>
              <a:rPr lang="en-US" dirty="0"/>
              <a:t>Extend notation for </a:t>
            </a:r>
            <a:r>
              <a:rPr lang="en-US" dirty="0">
                <a:latin typeface="Comic Sans MS" charset="0"/>
              </a:rPr>
              <a:t>d</a:t>
            </a:r>
            <a:r>
              <a:rPr lang="en-US" dirty="0"/>
              <a:t> (starting time) and </a:t>
            </a:r>
            <a:r>
              <a:rPr lang="en-US" dirty="0">
                <a:latin typeface="Comic Sans MS" charset="0"/>
              </a:rPr>
              <a:t>f</a:t>
            </a:r>
            <a:r>
              <a:rPr lang="en-US" dirty="0"/>
              <a:t> (finishing time) to sets of vertices U </a:t>
            </a:r>
            <a:r>
              <a:rPr lang="en-US" dirty="0">
                <a:sym typeface="Symbol" charset="0"/>
              </a:rPr>
              <a:t>⊆ </a:t>
            </a:r>
            <a:r>
              <a:rPr lang="en-US" dirty="0"/>
              <a:t>V:</a:t>
            </a:r>
          </a:p>
          <a:p>
            <a:pPr lvl="1"/>
            <a:r>
              <a:rPr lang="en-US" dirty="0"/>
              <a:t>d(U) = </a:t>
            </a:r>
            <a:r>
              <a:rPr lang="en-US" dirty="0" err="1"/>
              <a:t>min</a:t>
            </a:r>
            <a:r>
              <a:rPr lang="en-US" baseline="-25000" dirty="0" err="1"/>
              <a:t>u</a:t>
            </a:r>
            <a:r>
              <a:rPr lang="en-US" baseline="-25000" dirty="0" err="1">
                <a:sym typeface="Symbol" charset="0"/>
              </a:rPr>
              <a:t>∈</a:t>
            </a:r>
            <a:r>
              <a:rPr lang="en-US" baseline="-25000" dirty="0" err="1"/>
              <a:t>U</a:t>
            </a:r>
            <a:r>
              <a:rPr lang="en-US" dirty="0"/>
              <a:t> { </a:t>
            </a:r>
            <a:r>
              <a:rPr lang="en-US" dirty="0">
                <a:latin typeface="Comic Sans MS" charset="0"/>
              </a:rPr>
              <a:t>d[u]</a:t>
            </a:r>
            <a:r>
              <a:rPr lang="en-US" dirty="0"/>
              <a:t> } (earliest discovery time)</a:t>
            </a:r>
          </a:p>
          <a:p>
            <a:pPr lvl="1"/>
            <a:r>
              <a:rPr lang="en-US" dirty="0"/>
              <a:t>f(U) = </a:t>
            </a:r>
            <a:r>
              <a:rPr lang="en-US" dirty="0" err="1"/>
              <a:t>max</a:t>
            </a:r>
            <a:r>
              <a:rPr lang="en-US" baseline="-25000" dirty="0" err="1"/>
              <a:t>u</a:t>
            </a:r>
            <a:r>
              <a:rPr lang="en-US" baseline="-25000" dirty="0" err="1">
                <a:sym typeface="Symbol" charset="0"/>
              </a:rPr>
              <a:t>∈</a:t>
            </a:r>
            <a:r>
              <a:rPr lang="en-US" baseline="-25000" dirty="0" err="1"/>
              <a:t>U</a:t>
            </a:r>
            <a:r>
              <a:rPr lang="en-US" dirty="0"/>
              <a:t> { </a:t>
            </a:r>
            <a:r>
              <a:rPr lang="en-US" dirty="0">
                <a:latin typeface="Comic Sans MS" charset="0"/>
              </a:rPr>
              <a:t>f[u]</a:t>
            </a:r>
            <a:r>
              <a:rPr lang="en-US" dirty="0"/>
              <a:t> } (latest finishing time)</a:t>
            </a:r>
          </a:p>
        </p:txBody>
      </p:sp>
      <p:sp>
        <p:nvSpPr>
          <p:cNvPr id="710660" name="Freeform 4"/>
          <p:cNvSpPr>
            <a:spLocks/>
          </p:cNvSpPr>
          <p:nvPr/>
        </p:nvSpPr>
        <p:spPr bwMode="auto">
          <a:xfrm>
            <a:off x="2030413" y="3443288"/>
            <a:ext cx="2311400" cy="1736725"/>
          </a:xfrm>
          <a:custGeom>
            <a:avLst/>
            <a:gdLst>
              <a:gd name="T0" fmla="*/ 102 w 1456"/>
              <a:gd name="T1" fmla="*/ 14 h 1094"/>
              <a:gd name="T2" fmla="*/ 413 w 1456"/>
              <a:gd name="T3" fmla="*/ 0 h 1094"/>
              <a:gd name="T4" fmla="*/ 1268 w 1456"/>
              <a:gd name="T5" fmla="*/ 18 h 1094"/>
              <a:gd name="T6" fmla="*/ 1335 w 1456"/>
              <a:gd name="T7" fmla="*/ 45 h 1094"/>
              <a:gd name="T8" fmla="*/ 1380 w 1456"/>
              <a:gd name="T9" fmla="*/ 77 h 1094"/>
              <a:gd name="T10" fmla="*/ 1394 w 1456"/>
              <a:gd name="T11" fmla="*/ 104 h 1094"/>
              <a:gd name="T12" fmla="*/ 1434 w 1456"/>
              <a:gd name="T13" fmla="*/ 239 h 1094"/>
              <a:gd name="T14" fmla="*/ 1448 w 1456"/>
              <a:gd name="T15" fmla="*/ 266 h 1094"/>
              <a:gd name="T16" fmla="*/ 1308 w 1456"/>
              <a:gd name="T17" fmla="*/ 504 h 1094"/>
              <a:gd name="T18" fmla="*/ 1236 w 1456"/>
              <a:gd name="T19" fmla="*/ 509 h 1094"/>
              <a:gd name="T20" fmla="*/ 1110 w 1456"/>
              <a:gd name="T21" fmla="*/ 513 h 1094"/>
              <a:gd name="T22" fmla="*/ 989 w 1456"/>
              <a:gd name="T23" fmla="*/ 527 h 1094"/>
              <a:gd name="T24" fmla="*/ 908 w 1456"/>
              <a:gd name="T25" fmla="*/ 549 h 1094"/>
              <a:gd name="T26" fmla="*/ 854 w 1456"/>
              <a:gd name="T27" fmla="*/ 567 h 1094"/>
              <a:gd name="T28" fmla="*/ 813 w 1456"/>
              <a:gd name="T29" fmla="*/ 585 h 1094"/>
              <a:gd name="T30" fmla="*/ 773 w 1456"/>
              <a:gd name="T31" fmla="*/ 608 h 1094"/>
              <a:gd name="T32" fmla="*/ 728 w 1456"/>
              <a:gd name="T33" fmla="*/ 653 h 1094"/>
              <a:gd name="T34" fmla="*/ 705 w 1456"/>
              <a:gd name="T35" fmla="*/ 689 h 1094"/>
              <a:gd name="T36" fmla="*/ 687 w 1456"/>
              <a:gd name="T37" fmla="*/ 851 h 1094"/>
              <a:gd name="T38" fmla="*/ 665 w 1456"/>
              <a:gd name="T39" fmla="*/ 977 h 1094"/>
              <a:gd name="T40" fmla="*/ 647 w 1456"/>
              <a:gd name="T41" fmla="*/ 995 h 1094"/>
              <a:gd name="T42" fmla="*/ 642 w 1456"/>
              <a:gd name="T43" fmla="*/ 1008 h 1094"/>
              <a:gd name="T44" fmla="*/ 629 w 1456"/>
              <a:gd name="T45" fmla="*/ 1017 h 1094"/>
              <a:gd name="T46" fmla="*/ 561 w 1456"/>
              <a:gd name="T47" fmla="*/ 1053 h 1094"/>
              <a:gd name="T48" fmla="*/ 534 w 1456"/>
              <a:gd name="T49" fmla="*/ 1067 h 1094"/>
              <a:gd name="T50" fmla="*/ 435 w 1456"/>
              <a:gd name="T51" fmla="*/ 1094 h 1094"/>
              <a:gd name="T52" fmla="*/ 314 w 1456"/>
              <a:gd name="T53" fmla="*/ 1089 h 1094"/>
              <a:gd name="T54" fmla="*/ 269 w 1456"/>
              <a:gd name="T55" fmla="*/ 1076 h 1094"/>
              <a:gd name="T56" fmla="*/ 129 w 1456"/>
              <a:gd name="T57" fmla="*/ 1049 h 1094"/>
              <a:gd name="T58" fmla="*/ 84 w 1456"/>
              <a:gd name="T59" fmla="*/ 1031 h 1094"/>
              <a:gd name="T60" fmla="*/ 35 w 1456"/>
              <a:gd name="T61" fmla="*/ 990 h 1094"/>
              <a:gd name="T62" fmla="*/ 21 w 1456"/>
              <a:gd name="T63" fmla="*/ 950 h 1094"/>
              <a:gd name="T64" fmla="*/ 12 w 1456"/>
              <a:gd name="T65" fmla="*/ 918 h 1094"/>
              <a:gd name="T66" fmla="*/ 8 w 1456"/>
              <a:gd name="T67" fmla="*/ 482 h 1094"/>
              <a:gd name="T68" fmla="*/ 12 w 1456"/>
              <a:gd name="T69" fmla="*/ 243 h 1094"/>
              <a:gd name="T70" fmla="*/ 48 w 1456"/>
              <a:gd name="T71" fmla="*/ 45 h 1094"/>
              <a:gd name="T72" fmla="*/ 102 w 1456"/>
              <a:gd name="T73" fmla="*/ 14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661" name="Oval 5"/>
          <p:cNvSpPr>
            <a:spLocks noChangeArrowheads="1"/>
          </p:cNvSpPr>
          <p:nvPr/>
        </p:nvSpPr>
        <p:spPr bwMode="auto">
          <a:xfrm>
            <a:off x="5613400" y="4397375"/>
            <a:ext cx="1208088" cy="849313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62" name="Oval 6"/>
          <p:cNvSpPr>
            <a:spLocks noChangeArrowheads="1"/>
          </p:cNvSpPr>
          <p:nvPr/>
        </p:nvSpPr>
        <p:spPr bwMode="auto">
          <a:xfrm>
            <a:off x="4408488" y="3454400"/>
            <a:ext cx="2322512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63" name="Oval 7"/>
          <p:cNvSpPr>
            <a:spLocks noChangeArrowheads="1"/>
          </p:cNvSpPr>
          <p:nvPr/>
        </p:nvSpPr>
        <p:spPr bwMode="auto">
          <a:xfrm>
            <a:off x="3255963" y="4344988"/>
            <a:ext cx="2322512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64" name="Oval 8"/>
          <p:cNvSpPr>
            <a:spLocks noChangeArrowheads="1"/>
          </p:cNvSpPr>
          <p:nvPr/>
        </p:nvSpPr>
        <p:spPr bwMode="auto">
          <a:xfrm>
            <a:off x="2201863" y="3698875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ym typeface="Symbol" charset="0"/>
            </a:endParaRPr>
          </a:p>
        </p:txBody>
      </p:sp>
      <p:sp>
        <p:nvSpPr>
          <p:cNvPr id="710665" name="Text Box 9"/>
          <p:cNvSpPr txBox="1">
            <a:spLocks noChangeArrowheads="1"/>
          </p:cNvSpPr>
          <p:nvPr/>
        </p:nvSpPr>
        <p:spPr bwMode="auto">
          <a:xfrm>
            <a:off x="2527300" y="3376613"/>
            <a:ext cx="27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Monotype Corsiva" charset="0"/>
              </a:rPr>
              <a:t>a</a:t>
            </a:r>
          </a:p>
        </p:txBody>
      </p:sp>
      <p:sp>
        <p:nvSpPr>
          <p:cNvPr id="710666" name="Text Box 10"/>
          <p:cNvSpPr txBox="1">
            <a:spLocks noChangeArrowheads="1"/>
          </p:cNvSpPr>
          <p:nvPr/>
        </p:nvSpPr>
        <p:spPr bwMode="auto">
          <a:xfrm>
            <a:off x="3694113" y="3376613"/>
            <a:ext cx="27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Monotype Corsiva" charset="0"/>
              </a:rPr>
              <a:t>b</a:t>
            </a:r>
          </a:p>
        </p:txBody>
      </p:sp>
      <p:sp>
        <p:nvSpPr>
          <p:cNvPr id="710667" name="Text Box 11"/>
          <p:cNvSpPr txBox="1">
            <a:spLocks noChangeArrowheads="1"/>
          </p:cNvSpPr>
          <p:nvPr/>
        </p:nvSpPr>
        <p:spPr bwMode="auto">
          <a:xfrm>
            <a:off x="4860925" y="3376613"/>
            <a:ext cx="261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Monotype Corsiva" charset="0"/>
              </a:rPr>
              <a:t>c</a:t>
            </a:r>
          </a:p>
        </p:txBody>
      </p:sp>
      <p:sp>
        <p:nvSpPr>
          <p:cNvPr id="710668" name="Text Box 12"/>
          <p:cNvSpPr txBox="1">
            <a:spLocks noChangeArrowheads="1"/>
          </p:cNvSpPr>
          <p:nvPr/>
        </p:nvSpPr>
        <p:spPr bwMode="auto">
          <a:xfrm>
            <a:off x="6011863" y="3376613"/>
            <a:ext cx="284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Monotype Corsiva" charset="0"/>
              </a:rPr>
              <a:t>d</a:t>
            </a:r>
          </a:p>
        </p:txBody>
      </p:sp>
      <p:sp>
        <p:nvSpPr>
          <p:cNvPr id="710669" name="Oval 13"/>
          <p:cNvSpPr>
            <a:spLocks noChangeArrowheads="1"/>
          </p:cNvSpPr>
          <p:nvPr/>
        </p:nvSpPr>
        <p:spPr bwMode="auto">
          <a:xfrm>
            <a:off x="3389313" y="3698875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ym typeface="Symbol" charset="0"/>
            </a:endParaRPr>
          </a:p>
        </p:txBody>
      </p:sp>
      <p:sp>
        <p:nvSpPr>
          <p:cNvPr id="710670" name="Oval 14"/>
          <p:cNvSpPr>
            <a:spLocks noChangeArrowheads="1"/>
          </p:cNvSpPr>
          <p:nvPr/>
        </p:nvSpPr>
        <p:spPr bwMode="auto">
          <a:xfrm>
            <a:off x="5764213" y="3698875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ym typeface="Symbol" charset="0"/>
            </a:endParaRPr>
          </a:p>
        </p:txBody>
      </p:sp>
      <p:sp>
        <p:nvSpPr>
          <p:cNvPr id="710671" name="Oval 15"/>
          <p:cNvSpPr>
            <a:spLocks noChangeArrowheads="1"/>
          </p:cNvSpPr>
          <p:nvPr/>
        </p:nvSpPr>
        <p:spPr bwMode="auto">
          <a:xfrm>
            <a:off x="4576763" y="3698875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ym typeface="Symbol" charset="0"/>
            </a:endParaRPr>
          </a:p>
        </p:txBody>
      </p:sp>
      <p:sp>
        <p:nvSpPr>
          <p:cNvPr id="710672" name="Oval 16"/>
          <p:cNvSpPr>
            <a:spLocks noChangeArrowheads="1"/>
          </p:cNvSpPr>
          <p:nvPr/>
        </p:nvSpPr>
        <p:spPr bwMode="auto">
          <a:xfrm>
            <a:off x="2203450" y="45735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ym typeface="Symbol" charset="0"/>
            </a:endParaRPr>
          </a:p>
        </p:txBody>
      </p:sp>
      <p:sp>
        <p:nvSpPr>
          <p:cNvPr id="710673" name="Oval 17"/>
          <p:cNvSpPr>
            <a:spLocks noChangeArrowheads="1"/>
          </p:cNvSpPr>
          <p:nvPr/>
        </p:nvSpPr>
        <p:spPr bwMode="auto">
          <a:xfrm>
            <a:off x="3390900" y="45735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ym typeface="Symbol" charset="0"/>
            </a:endParaRPr>
          </a:p>
        </p:txBody>
      </p:sp>
      <p:sp>
        <p:nvSpPr>
          <p:cNvPr id="710674" name="Oval 18"/>
          <p:cNvSpPr>
            <a:spLocks noChangeArrowheads="1"/>
          </p:cNvSpPr>
          <p:nvPr/>
        </p:nvSpPr>
        <p:spPr bwMode="auto">
          <a:xfrm>
            <a:off x="5765800" y="45735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ym typeface="Symbol" charset="0"/>
            </a:endParaRPr>
          </a:p>
        </p:txBody>
      </p:sp>
      <p:sp>
        <p:nvSpPr>
          <p:cNvPr id="710675" name="Oval 19"/>
          <p:cNvSpPr>
            <a:spLocks noChangeArrowheads="1"/>
          </p:cNvSpPr>
          <p:nvPr/>
        </p:nvSpPr>
        <p:spPr bwMode="auto">
          <a:xfrm>
            <a:off x="4578350" y="45735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ym typeface="Symbol" charset="0"/>
            </a:endParaRPr>
          </a:p>
        </p:txBody>
      </p:sp>
      <p:sp>
        <p:nvSpPr>
          <p:cNvPr id="710676" name="Text Box 20"/>
          <p:cNvSpPr txBox="1">
            <a:spLocks noChangeArrowheads="1"/>
          </p:cNvSpPr>
          <p:nvPr/>
        </p:nvSpPr>
        <p:spPr bwMode="auto">
          <a:xfrm>
            <a:off x="2514600" y="5108575"/>
            <a:ext cx="261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Monotype Corsiva" charset="0"/>
              </a:rPr>
              <a:t>e</a:t>
            </a:r>
          </a:p>
        </p:txBody>
      </p:sp>
      <p:sp>
        <p:nvSpPr>
          <p:cNvPr id="710677" name="Text Box 21"/>
          <p:cNvSpPr txBox="1">
            <a:spLocks noChangeArrowheads="1"/>
          </p:cNvSpPr>
          <p:nvPr/>
        </p:nvSpPr>
        <p:spPr bwMode="auto">
          <a:xfrm>
            <a:off x="3681413" y="5108575"/>
            <a:ext cx="257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Monotype Corsiva" charset="0"/>
              </a:rPr>
              <a:t>f</a:t>
            </a:r>
          </a:p>
        </p:txBody>
      </p:sp>
      <p:sp>
        <p:nvSpPr>
          <p:cNvPr id="710678" name="Text Box 22"/>
          <p:cNvSpPr txBox="1">
            <a:spLocks noChangeArrowheads="1"/>
          </p:cNvSpPr>
          <p:nvPr/>
        </p:nvSpPr>
        <p:spPr bwMode="auto">
          <a:xfrm>
            <a:off x="4848225" y="5108575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Monotype Corsiva" charset="0"/>
              </a:rPr>
              <a:t>g</a:t>
            </a:r>
          </a:p>
        </p:txBody>
      </p:sp>
      <p:sp>
        <p:nvSpPr>
          <p:cNvPr id="710679" name="Text Box 23"/>
          <p:cNvSpPr txBox="1">
            <a:spLocks noChangeArrowheads="1"/>
          </p:cNvSpPr>
          <p:nvPr/>
        </p:nvSpPr>
        <p:spPr bwMode="auto">
          <a:xfrm>
            <a:off x="5999163" y="5108575"/>
            <a:ext cx="284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Monotype Corsiva" charset="0"/>
              </a:rPr>
              <a:t>h</a:t>
            </a:r>
          </a:p>
        </p:txBody>
      </p:sp>
      <p:sp>
        <p:nvSpPr>
          <p:cNvPr id="710680" name="Line 24"/>
          <p:cNvSpPr>
            <a:spLocks noChangeShapeType="1"/>
          </p:cNvSpPr>
          <p:nvPr/>
        </p:nvSpPr>
        <p:spPr bwMode="auto">
          <a:xfrm>
            <a:off x="3057525" y="3932238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681" name="Line 25"/>
          <p:cNvSpPr>
            <a:spLocks noChangeShapeType="1"/>
          </p:cNvSpPr>
          <p:nvPr/>
        </p:nvSpPr>
        <p:spPr bwMode="auto">
          <a:xfrm>
            <a:off x="4260850" y="3932238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682" name="Line 26"/>
          <p:cNvSpPr>
            <a:spLocks noChangeShapeType="1"/>
          </p:cNvSpPr>
          <p:nvPr/>
        </p:nvSpPr>
        <p:spPr bwMode="auto">
          <a:xfrm>
            <a:off x="3076575" y="480695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683" name="Line 27"/>
          <p:cNvSpPr>
            <a:spLocks noChangeShapeType="1"/>
          </p:cNvSpPr>
          <p:nvPr/>
        </p:nvSpPr>
        <p:spPr bwMode="auto">
          <a:xfrm>
            <a:off x="5437188" y="4806950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684" name="Line 28"/>
          <p:cNvSpPr>
            <a:spLocks noChangeShapeType="1"/>
          </p:cNvSpPr>
          <p:nvPr/>
        </p:nvSpPr>
        <p:spPr bwMode="auto">
          <a:xfrm flipV="1">
            <a:off x="2600325" y="4171950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685" name="Line 29"/>
          <p:cNvSpPr>
            <a:spLocks noChangeShapeType="1"/>
          </p:cNvSpPr>
          <p:nvPr/>
        </p:nvSpPr>
        <p:spPr bwMode="auto">
          <a:xfrm flipV="1">
            <a:off x="3795713" y="416718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686" name="Line 30"/>
          <p:cNvSpPr>
            <a:spLocks noChangeShapeType="1"/>
          </p:cNvSpPr>
          <p:nvPr/>
        </p:nvSpPr>
        <p:spPr bwMode="auto">
          <a:xfrm flipV="1">
            <a:off x="5019675" y="4176713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687" name="Line 31"/>
          <p:cNvSpPr>
            <a:spLocks noChangeShapeType="1"/>
          </p:cNvSpPr>
          <p:nvPr/>
        </p:nvSpPr>
        <p:spPr bwMode="auto">
          <a:xfrm flipV="1">
            <a:off x="6194425" y="41719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688" name="Freeform 32"/>
          <p:cNvSpPr>
            <a:spLocks/>
          </p:cNvSpPr>
          <p:nvPr/>
        </p:nvSpPr>
        <p:spPr bwMode="auto">
          <a:xfrm>
            <a:off x="4135438" y="4538663"/>
            <a:ext cx="585787" cy="104775"/>
          </a:xfrm>
          <a:custGeom>
            <a:avLst/>
            <a:gdLst>
              <a:gd name="T0" fmla="*/ 0 w 369"/>
              <a:gd name="T1" fmla="*/ 66 h 66"/>
              <a:gd name="T2" fmla="*/ 135 w 369"/>
              <a:gd name="T3" fmla="*/ 8 h 66"/>
              <a:gd name="T4" fmla="*/ 257 w 369"/>
              <a:gd name="T5" fmla="*/ 17 h 66"/>
              <a:gd name="T6" fmla="*/ 369 w 369"/>
              <a:gd name="T7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689" name="Freeform 33"/>
          <p:cNvSpPr>
            <a:spLocks/>
          </p:cNvSpPr>
          <p:nvPr/>
        </p:nvSpPr>
        <p:spPr bwMode="auto">
          <a:xfrm>
            <a:off x="5302250" y="3656013"/>
            <a:ext cx="585788" cy="104775"/>
          </a:xfrm>
          <a:custGeom>
            <a:avLst/>
            <a:gdLst>
              <a:gd name="T0" fmla="*/ 0 w 369"/>
              <a:gd name="T1" fmla="*/ 66 h 66"/>
              <a:gd name="T2" fmla="*/ 135 w 369"/>
              <a:gd name="T3" fmla="*/ 8 h 66"/>
              <a:gd name="T4" fmla="*/ 257 w 369"/>
              <a:gd name="T5" fmla="*/ 17 h 66"/>
              <a:gd name="T6" fmla="*/ 369 w 369"/>
              <a:gd name="T7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690" name="Freeform 34"/>
          <p:cNvSpPr>
            <a:spLocks/>
          </p:cNvSpPr>
          <p:nvPr/>
        </p:nvSpPr>
        <p:spPr bwMode="auto">
          <a:xfrm flipV="1">
            <a:off x="5319713" y="4114800"/>
            <a:ext cx="585787" cy="104775"/>
          </a:xfrm>
          <a:custGeom>
            <a:avLst/>
            <a:gdLst>
              <a:gd name="T0" fmla="*/ 0 w 369"/>
              <a:gd name="T1" fmla="*/ 66 h 66"/>
              <a:gd name="T2" fmla="*/ 135 w 369"/>
              <a:gd name="T3" fmla="*/ 8 h 66"/>
              <a:gd name="T4" fmla="*/ 257 w 369"/>
              <a:gd name="T5" fmla="*/ 17 h 66"/>
              <a:gd name="T6" fmla="*/ 369 w 369"/>
              <a:gd name="T7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691" name="Freeform 35"/>
          <p:cNvSpPr>
            <a:spLocks/>
          </p:cNvSpPr>
          <p:nvPr/>
        </p:nvSpPr>
        <p:spPr bwMode="auto">
          <a:xfrm flipV="1">
            <a:off x="4108450" y="4967288"/>
            <a:ext cx="585788" cy="104775"/>
          </a:xfrm>
          <a:custGeom>
            <a:avLst/>
            <a:gdLst>
              <a:gd name="T0" fmla="*/ 0 w 369"/>
              <a:gd name="T1" fmla="*/ 66 h 66"/>
              <a:gd name="T2" fmla="*/ 135 w 369"/>
              <a:gd name="T3" fmla="*/ 8 h 66"/>
              <a:gd name="T4" fmla="*/ 257 w 369"/>
              <a:gd name="T5" fmla="*/ 17 h 66"/>
              <a:gd name="T6" fmla="*/ 369 w 369"/>
              <a:gd name="T7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692" name="Text Box 36"/>
          <p:cNvSpPr txBox="1">
            <a:spLocks noChangeArrowheads="1"/>
          </p:cNvSpPr>
          <p:nvPr/>
        </p:nvSpPr>
        <p:spPr bwMode="auto">
          <a:xfrm>
            <a:off x="4684713" y="37480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1/</a:t>
            </a:r>
          </a:p>
        </p:txBody>
      </p:sp>
      <p:sp>
        <p:nvSpPr>
          <p:cNvPr id="710693" name="Text Box 37"/>
          <p:cNvSpPr txBox="1">
            <a:spLocks noChangeArrowheads="1"/>
          </p:cNvSpPr>
          <p:nvPr/>
        </p:nvSpPr>
        <p:spPr bwMode="auto">
          <a:xfrm>
            <a:off x="4773613" y="46228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2/</a:t>
            </a:r>
          </a:p>
        </p:txBody>
      </p:sp>
      <p:sp>
        <p:nvSpPr>
          <p:cNvPr id="710694" name="Text Box 38"/>
          <p:cNvSpPr txBox="1">
            <a:spLocks noChangeArrowheads="1"/>
          </p:cNvSpPr>
          <p:nvPr/>
        </p:nvSpPr>
        <p:spPr bwMode="auto">
          <a:xfrm>
            <a:off x="3540125" y="46228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3/</a:t>
            </a:r>
          </a:p>
        </p:txBody>
      </p:sp>
      <p:sp>
        <p:nvSpPr>
          <p:cNvPr id="710695" name="Text Box 39"/>
          <p:cNvSpPr txBox="1">
            <a:spLocks noChangeArrowheads="1"/>
          </p:cNvSpPr>
          <p:nvPr/>
        </p:nvSpPr>
        <p:spPr bwMode="auto">
          <a:xfrm>
            <a:off x="3757613" y="4622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710696" name="Text Box 40"/>
          <p:cNvSpPr txBox="1">
            <a:spLocks noChangeArrowheads="1"/>
          </p:cNvSpPr>
          <p:nvPr/>
        </p:nvSpPr>
        <p:spPr bwMode="auto">
          <a:xfrm>
            <a:off x="6134100" y="4622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710697" name="Text Box 41"/>
          <p:cNvSpPr txBox="1">
            <a:spLocks noChangeArrowheads="1"/>
          </p:cNvSpPr>
          <p:nvPr/>
        </p:nvSpPr>
        <p:spPr bwMode="auto">
          <a:xfrm>
            <a:off x="5926138" y="46228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5/</a:t>
            </a:r>
          </a:p>
        </p:txBody>
      </p:sp>
      <p:sp>
        <p:nvSpPr>
          <p:cNvPr id="710698" name="Text Box 42"/>
          <p:cNvSpPr txBox="1">
            <a:spLocks noChangeArrowheads="1"/>
          </p:cNvSpPr>
          <p:nvPr/>
        </p:nvSpPr>
        <p:spPr bwMode="auto">
          <a:xfrm>
            <a:off x="5005388" y="4622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10699" name="Text Box 43"/>
          <p:cNvSpPr txBox="1">
            <a:spLocks noChangeArrowheads="1"/>
          </p:cNvSpPr>
          <p:nvPr/>
        </p:nvSpPr>
        <p:spPr bwMode="auto">
          <a:xfrm>
            <a:off x="5927725" y="37480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8/</a:t>
            </a:r>
          </a:p>
        </p:txBody>
      </p:sp>
      <p:sp>
        <p:nvSpPr>
          <p:cNvPr id="710700" name="Text Box 44"/>
          <p:cNvSpPr txBox="1">
            <a:spLocks noChangeArrowheads="1"/>
          </p:cNvSpPr>
          <p:nvPr/>
        </p:nvSpPr>
        <p:spPr bwMode="auto">
          <a:xfrm>
            <a:off x="3451225" y="37480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11/</a:t>
            </a:r>
          </a:p>
        </p:txBody>
      </p:sp>
      <p:sp>
        <p:nvSpPr>
          <p:cNvPr id="710701" name="Text Box 45"/>
          <p:cNvSpPr txBox="1">
            <a:spLocks noChangeArrowheads="1"/>
          </p:cNvSpPr>
          <p:nvPr/>
        </p:nvSpPr>
        <p:spPr bwMode="auto">
          <a:xfrm>
            <a:off x="2224088" y="46243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12/</a:t>
            </a:r>
          </a:p>
        </p:txBody>
      </p:sp>
      <p:sp>
        <p:nvSpPr>
          <p:cNvPr id="710702" name="Line 46"/>
          <p:cNvSpPr>
            <a:spLocks noChangeShapeType="1"/>
          </p:cNvSpPr>
          <p:nvPr/>
        </p:nvSpPr>
        <p:spPr bwMode="auto">
          <a:xfrm flipH="1">
            <a:off x="2935288" y="4114800"/>
            <a:ext cx="593725" cy="522288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703" name="Text Box 47"/>
          <p:cNvSpPr txBox="1">
            <a:spLocks noChangeArrowheads="1"/>
          </p:cNvSpPr>
          <p:nvPr/>
        </p:nvSpPr>
        <p:spPr bwMode="auto">
          <a:xfrm>
            <a:off x="2239963" y="37480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13/</a:t>
            </a:r>
          </a:p>
        </p:txBody>
      </p:sp>
      <p:sp>
        <p:nvSpPr>
          <p:cNvPr id="710704" name="Text Box 48"/>
          <p:cNvSpPr txBox="1">
            <a:spLocks noChangeArrowheads="1"/>
          </p:cNvSpPr>
          <p:nvPr/>
        </p:nvSpPr>
        <p:spPr bwMode="auto">
          <a:xfrm>
            <a:off x="6159500" y="3748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710705" name="Text Box 49"/>
          <p:cNvSpPr txBox="1">
            <a:spLocks noChangeArrowheads="1"/>
          </p:cNvSpPr>
          <p:nvPr/>
        </p:nvSpPr>
        <p:spPr bwMode="auto">
          <a:xfrm>
            <a:off x="4899025" y="3748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10706" name="Text Box 50"/>
          <p:cNvSpPr txBox="1">
            <a:spLocks noChangeArrowheads="1"/>
          </p:cNvSpPr>
          <p:nvPr/>
        </p:nvSpPr>
        <p:spPr bwMode="auto">
          <a:xfrm>
            <a:off x="2560638" y="3748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710707" name="Text Box 51"/>
          <p:cNvSpPr txBox="1">
            <a:spLocks noChangeArrowheads="1"/>
          </p:cNvSpPr>
          <p:nvPr/>
        </p:nvSpPr>
        <p:spPr bwMode="auto">
          <a:xfrm>
            <a:off x="2524125" y="46243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10708" name="Text Box 52"/>
          <p:cNvSpPr txBox="1">
            <a:spLocks noChangeArrowheads="1"/>
          </p:cNvSpPr>
          <p:nvPr/>
        </p:nvSpPr>
        <p:spPr bwMode="auto">
          <a:xfrm>
            <a:off x="3792538" y="3748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710709" name="Freeform 53"/>
          <p:cNvSpPr>
            <a:spLocks/>
          </p:cNvSpPr>
          <p:nvPr/>
        </p:nvSpPr>
        <p:spPr bwMode="auto">
          <a:xfrm>
            <a:off x="6559550" y="4659313"/>
            <a:ext cx="430213" cy="371475"/>
          </a:xfrm>
          <a:custGeom>
            <a:avLst/>
            <a:gdLst>
              <a:gd name="T0" fmla="*/ 0 w 271"/>
              <a:gd name="T1" fmla="*/ 185 h 234"/>
              <a:gd name="T2" fmla="*/ 189 w 271"/>
              <a:gd name="T3" fmla="*/ 221 h 234"/>
              <a:gd name="T4" fmla="*/ 270 w 271"/>
              <a:gd name="T5" fmla="*/ 104 h 234"/>
              <a:gd name="T6" fmla="*/ 198 w 271"/>
              <a:gd name="T7" fmla="*/ 9 h 234"/>
              <a:gd name="T8" fmla="*/ 32 w 271"/>
              <a:gd name="T9" fmla="*/ 5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234">
                <a:moveTo>
                  <a:pt x="0" y="185"/>
                </a:moveTo>
                <a:cubicBezTo>
                  <a:pt x="72" y="209"/>
                  <a:pt x="144" y="234"/>
                  <a:pt x="189" y="221"/>
                </a:cubicBezTo>
                <a:cubicBezTo>
                  <a:pt x="234" y="208"/>
                  <a:pt x="269" y="139"/>
                  <a:pt x="270" y="104"/>
                </a:cubicBezTo>
                <a:cubicBezTo>
                  <a:pt x="271" y="69"/>
                  <a:pt x="238" y="18"/>
                  <a:pt x="198" y="9"/>
                </a:cubicBezTo>
                <a:cubicBezTo>
                  <a:pt x="158" y="0"/>
                  <a:pt x="95" y="25"/>
                  <a:pt x="32" y="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10710" name="Text Box 54"/>
          <p:cNvSpPr txBox="1">
            <a:spLocks noChangeArrowheads="1"/>
          </p:cNvSpPr>
          <p:nvPr/>
        </p:nvSpPr>
        <p:spPr bwMode="auto">
          <a:xfrm>
            <a:off x="2179638" y="3090863"/>
            <a:ext cx="457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</a:t>
            </a:r>
            <a:r>
              <a:rPr lang="en-US" baseline="-2500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710711" name="Text Box 55"/>
          <p:cNvSpPr txBox="1">
            <a:spLocks noChangeArrowheads="1"/>
          </p:cNvSpPr>
          <p:nvPr/>
        </p:nvSpPr>
        <p:spPr bwMode="auto">
          <a:xfrm>
            <a:off x="5360988" y="3094038"/>
            <a:ext cx="457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</a:t>
            </a:r>
            <a:r>
              <a:rPr lang="en-US" baseline="-2500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710712" name="Text Box 56"/>
          <p:cNvSpPr txBox="1">
            <a:spLocks noChangeArrowheads="1"/>
          </p:cNvSpPr>
          <p:nvPr/>
        </p:nvSpPr>
        <p:spPr bwMode="auto">
          <a:xfrm>
            <a:off x="3989388" y="5472113"/>
            <a:ext cx="457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</a:t>
            </a:r>
            <a:r>
              <a:rPr lang="en-US" baseline="-2500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710713" name="Text Box 57"/>
          <p:cNvSpPr txBox="1">
            <a:spLocks noChangeArrowheads="1"/>
          </p:cNvSpPr>
          <p:nvPr/>
        </p:nvSpPr>
        <p:spPr bwMode="auto">
          <a:xfrm>
            <a:off x="6118225" y="5457825"/>
            <a:ext cx="457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</a:t>
            </a:r>
            <a:r>
              <a:rPr lang="en-US" baseline="-25000">
                <a:latin typeface="Century Gothic" panose="020B0502020202020204" pitchFamily="34" charset="0"/>
              </a:rPr>
              <a:t>4</a:t>
            </a:r>
          </a:p>
        </p:txBody>
      </p:sp>
      <p:grpSp>
        <p:nvGrpSpPr>
          <p:cNvPr id="710714" name="Group 58"/>
          <p:cNvGrpSpPr>
            <a:grpSpLocks/>
          </p:cNvGrpSpPr>
          <p:nvPr/>
        </p:nvGrpSpPr>
        <p:grpSpPr bwMode="auto">
          <a:xfrm>
            <a:off x="652463" y="3635375"/>
            <a:ext cx="785812" cy="693738"/>
            <a:chOff x="411" y="2290"/>
            <a:chExt cx="495" cy="437"/>
          </a:xfrm>
        </p:grpSpPr>
        <p:sp>
          <p:nvSpPr>
            <p:cNvPr id="710715" name="Text Box 59"/>
            <p:cNvSpPr txBox="1">
              <a:spLocks noChangeArrowheads="1"/>
            </p:cNvSpPr>
            <p:nvPr/>
          </p:nvSpPr>
          <p:spPr bwMode="auto">
            <a:xfrm>
              <a:off x="411" y="2290"/>
              <a:ext cx="4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d(C</a:t>
              </a:r>
              <a:r>
                <a:rPr lang="en-US" baseline="-25000" dirty="0">
                  <a:latin typeface="Century Gothic" panose="020B0502020202020204" pitchFamily="34" charset="0"/>
                </a:rPr>
                <a:t>1</a:t>
              </a:r>
              <a:r>
                <a:rPr lang="en-US" dirty="0">
                  <a:latin typeface="Century Gothic" panose="020B0502020202020204" pitchFamily="34" charset="0"/>
                </a:rPr>
                <a:t>)</a:t>
              </a:r>
              <a:endParaRPr lang="en-US" baseline="-25000" dirty="0">
                <a:latin typeface="Century Gothic" panose="020B0502020202020204" pitchFamily="34" charset="0"/>
              </a:endParaRPr>
            </a:p>
          </p:txBody>
        </p:sp>
        <p:sp>
          <p:nvSpPr>
            <p:cNvPr id="710716" name="Text Box 60"/>
            <p:cNvSpPr txBox="1">
              <a:spLocks noChangeArrowheads="1"/>
            </p:cNvSpPr>
            <p:nvPr/>
          </p:nvSpPr>
          <p:spPr bwMode="auto">
            <a:xfrm>
              <a:off x="417" y="2494"/>
              <a:ext cx="4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f(C</a:t>
              </a:r>
              <a:r>
                <a:rPr lang="en-US" baseline="-25000">
                  <a:latin typeface="Century Gothic" panose="020B0502020202020204" pitchFamily="34" charset="0"/>
                </a:rPr>
                <a:t>1</a:t>
              </a:r>
              <a:r>
                <a:rPr lang="en-US">
                  <a:latin typeface="Century Gothic" panose="020B0502020202020204" pitchFamily="34" charset="0"/>
                </a:rPr>
                <a:t>)</a:t>
              </a:r>
              <a:endParaRPr lang="en-US" baseline="-250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10717" name="Group 61"/>
          <p:cNvGrpSpPr>
            <a:grpSpLocks/>
          </p:cNvGrpSpPr>
          <p:nvPr/>
        </p:nvGrpSpPr>
        <p:grpSpPr bwMode="auto">
          <a:xfrm>
            <a:off x="6956425" y="3552825"/>
            <a:ext cx="785813" cy="693738"/>
            <a:chOff x="4382" y="2238"/>
            <a:chExt cx="495" cy="437"/>
          </a:xfrm>
        </p:grpSpPr>
        <p:sp>
          <p:nvSpPr>
            <p:cNvPr id="710718" name="Text Box 62"/>
            <p:cNvSpPr txBox="1">
              <a:spLocks noChangeArrowheads="1"/>
            </p:cNvSpPr>
            <p:nvPr/>
          </p:nvSpPr>
          <p:spPr bwMode="auto">
            <a:xfrm>
              <a:off x="4382" y="2238"/>
              <a:ext cx="4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d(C</a:t>
              </a:r>
              <a:r>
                <a:rPr lang="en-US" baseline="-25000">
                  <a:latin typeface="Century Gothic" panose="020B0502020202020204" pitchFamily="34" charset="0"/>
                </a:rPr>
                <a:t>2</a:t>
              </a:r>
              <a:r>
                <a:rPr lang="en-US">
                  <a:latin typeface="Century Gothic" panose="020B0502020202020204" pitchFamily="34" charset="0"/>
                </a:rPr>
                <a:t>)</a:t>
              </a:r>
              <a:endParaRPr lang="en-US" baseline="-25000">
                <a:latin typeface="Century Gothic" panose="020B0502020202020204" pitchFamily="34" charset="0"/>
              </a:endParaRPr>
            </a:p>
          </p:txBody>
        </p:sp>
        <p:sp>
          <p:nvSpPr>
            <p:cNvPr id="710719" name="Text Box 63"/>
            <p:cNvSpPr txBox="1">
              <a:spLocks noChangeArrowheads="1"/>
            </p:cNvSpPr>
            <p:nvPr/>
          </p:nvSpPr>
          <p:spPr bwMode="auto">
            <a:xfrm>
              <a:off x="4388" y="2442"/>
              <a:ext cx="4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f(C</a:t>
              </a:r>
              <a:r>
                <a:rPr lang="en-US" baseline="-25000">
                  <a:latin typeface="Century Gothic" panose="020B0502020202020204" pitchFamily="34" charset="0"/>
                </a:rPr>
                <a:t>2</a:t>
              </a:r>
              <a:r>
                <a:rPr lang="en-US">
                  <a:latin typeface="Century Gothic" panose="020B0502020202020204" pitchFamily="34" charset="0"/>
                </a:rPr>
                <a:t>)</a:t>
              </a:r>
              <a:endParaRPr lang="en-US" baseline="-250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10720" name="Group 64"/>
          <p:cNvGrpSpPr>
            <a:grpSpLocks/>
          </p:cNvGrpSpPr>
          <p:nvPr/>
        </p:nvGrpSpPr>
        <p:grpSpPr bwMode="auto">
          <a:xfrm>
            <a:off x="3098800" y="5695950"/>
            <a:ext cx="785813" cy="693738"/>
            <a:chOff x="1952" y="3588"/>
            <a:chExt cx="495" cy="437"/>
          </a:xfrm>
        </p:grpSpPr>
        <p:sp>
          <p:nvSpPr>
            <p:cNvPr id="710721" name="Text Box 65"/>
            <p:cNvSpPr txBox="1">
              <a:spLocks noChangeArrowheads="1"/>
            </p:cNvSpPr>
            <p:nvPr/>
          </p:nvSpPr>
          <p:spPr bwMode="auto">
            <a:xfrm>
              <a:off x="1952" y="3588"/>
              <a:ext cx="4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d(C</a:t>
              </a:r>
              <a:r>
                <a:rPr lang="en-US" baseline="-25000">
                  <a:latin typeface="Century Gothic" panose="020B0502020202020204" pitchFamily="34" charset="0"/>
                </a:rPr>
                <a:t>3</a:t>
              </a:r>
              <a:r>
                <a:rPr lang="en-US">
                  <a:latin typeface="Century Gothic" panose="020B0502020202020204" pitchFamily="34" charset="0"/>
                </a:rPr>
                <a:t>)</a:t>
              </a:r>
              <a:endParaRPr lang="en-US" baseline="-25000">
                <a:latin typeface="Century Gothic" panose="020B0502020202020204" pitchFamily="34" charset="0"/>
              </a:endParaRPr>
            </a:p>
          </p:txBody>
        </p:sp>
        <p:sp>
          <p:nvSpPr>
            <p:cNvPr id="710722" name="Text Box 66"/>
            <p:cNvSpPr txBox="1">
              <a:spLocks noChangeArrowheads="1"/>
            </p:cNvSpPr>
            <p:nvPr/>
          </p:nvSpPr>
          <p:spPr bwMode="auto">
            <a:xfrm>
              <a:off x="1958" y="3792"/>
              <a:ext cx="4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f(C</a:t>
              </a:r>
              <a:r>
                <a:rPr lang="en-US" baseline="-25000">
                  <a:latin typeface="Century Gothic" panose="020B0502020202020204" pitchFamily="34" charset="0"/>
                </a:rPr>
                <a:t>3</a:t>
              </a:r>
              <a:r>
                <a:rPr lang="en-US">
                  <a:latin typeface="Century Gothic" panose="020B0502020202020204" pitchFamily="34" charset="0"/>
                </a:rPr>
                <a:t>)</a:t>
              </a:r>
              <a:endParaRPr lang="en-US" baseline="-250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10723" name="Group 67"/>
          <p:cNvGrpSpPr>
            <a:grpSpLocks/>
          </p:cNvGrpSpPr>
          <p:nvPr/>
        </p:nvGrpSpPr>
        <p:grpSpPr bwMode="auto">
          <a:xfrm>
            <a:off x="5645150" y="5692775"/>
            <a:ext cx="785813" cy="693738"/>
            <a:chOff x="3556" y="3586"/>
            <a:chExt cx="495" cy="437"/>
          </a:xfrm>
        </p:grpSpPr>
        <p:sp>
          <p:nvSpPr>
            <p:cNvPr id="710724" name="Text Box 68"/>
            <p:cNvSpPr txBox="1">
              <a:spLocks noChangeArrowheads="1"/>
            </p:cNvSpPr>
            <p:nvPr/>
          </p:nvSpPr>
          <p:spPr bwMode="auto">
            <a:xfrm>
              <a:off x="3556" y="3586"/>
              <a:ext cx="4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d(C</a:t>
              </a:r>
              <a:r>
                <a:rPr lang="en-US" baseline="-25000">
                  <a:latin typeface="Century Gothic" panose="020B0502020202020204" pitchFamily="34" charset="0"/>
                </a:rPr>
                <a:t>4</a:t>
              </a:r>
              <a:r>
                <a:rPr lang="en-US">
                  <a:latin typeface="Century Gothic" panose="020B0502020202020204" pitchFamily="34" charset="0"/>
                </a:rPr>
                <a:t>)</a:t>
              </a:r>
              <a:endParaRPr lang="en-US" baseline="-25000">
                <a:latin typeface="Century Gothic" panose="020B0502020202020204" pitchFamily="34" charset="0"/>
              </a:endParaRPr>
            </a:p>
          </p:txBody>
        </p:sp>
        <p:sp>
          <p:nvSpPr>
            <p:cNvPr id="710725" name="Text Box 69"/>
            <p:cNvSpPr txBox="1">
              <a:spLocks noChangeArrowheads="1"/>
            </p:cNvSpPr>
            <p:nvPr/>
          </p:nvSpPr>
          <p:spPr bwMode="auto">
            <a:xfrm>
              <a:off x="3562" y="3790"/>
              <a:ext cx="4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f(C</a:t>
              </a:r>
              <a:r>
                <a:rPr lang="en-US" baseline="-25000">
                  <a:latin typeface="Century Gothic" panose="020B0502020202020204" pitchFamily="34" charset="0"/>
                </a:rPr>
                <a:t>4</a:t>
              </a:r>
              <a:r>
                <a:rPr lang="en-US">
                  <a:latin typeface="Century Gothic" panose="020B0502020202020204" pitchFamily="34" charset="0"/>
                </a:rPr>
                <a:t>)</a:t>
              </a:r>
              <a:endParaRPr lang="en-US" baseline="-250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10726" name="Group 70"/>
          <p:cNvGrpSpPr>
            <a:grpSpLocks/>
          </p:cNvGrpSpPr>
          <p:nvPr/>
        </p:nvGrpSpPr>
        <p:grpSpPr bwMode="auto">
          <a:xfrm>
            <a:off x="1252538" y="3635375"/>
            <a:ext cx="581025" cy="693738"/>
            <a:chOff x="789" y="2290"/>
            <a:chExt cx="366" cy="437"/>
          </a:xfrm>
        </p:grpSpPr>
        <p:sp>
          <p:nvSpPr>
            <p:cNvPr id="710727" name="Text Box 71"/>
            <p:cNvSpPr txBox="1">
              <a:spLocks noChangeArrowheads="1"/>
            </p:cNvSpPr>
            <p:nvPr/>
          </p:nvSpPr>
          <p:spPr bwMode="auto">
            <a:xfrm>
              <a:off x="789" y="2290"/>
              <a:ext cx="3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=11</a:t>
              </a:r>
            </a:p>
          </p:txBody>
        </p:sp>
        <p:sp>
          <p:nvSpPr>
            <p:cNvPr id="710728" name="Text Box 72"/>
            <p:cNvSpPr txBox="1">
              <a:spLocks noChangeArrowheads="1"/>
            </p:cNvSpPr>
            <p:nvPr/>
          </p:nvSpPr>
          <p:spPr bwMode="auto">
            <a:xfrm>
              <a:off x="789" y="2494"/>
              <a:ext cx="3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=16</a:t>
              </a:r>
            </a:p>
          </p:txBody>
        </p:sp>
      </p:grpSp>
      <p:grpSp>
        <p:nvGrpSpPr>
          <p:cNvPr id="710729" name="Group 73"/>
          <p:cNvGrpSpPr>
            <a:grpSpLocks/>
          </p:cNvGrpSpPr>
          <p:nvPr/>
        </p:nvGrpSpPr>
        <p:grpSpPr bwMode="auto">
          <a:xfrm>
            <a:off x="7591425" y="3567113"/>
            <a:ext cx="581025" cy="693737"/>
            <a:chOff x="4782" y="2247"/>
            <a:chExt cx="366" cy="437"/>
          </a:xfrm>
        </p:grpSpPr>
        <p:sp>
          <p:nvSpPr>
            <p:cNvPr id="710730" name="Text Box 74"/>
            <p:cNvSpPr txBox="1">
              <a:spLocks noChangeArrowheads="1"/>
            </p:cNvSpPr>
            <p:nvPr/>
          </p:nvSpPr>
          <p:spPr bwMode="auto">
            <a:xfrm>
              <a:off x="4782" y="2247"/>
              <a:ext cx="2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=1</a:t>
              </a:r>
            </a:p>
          </p:txBody>
        </p:sp>
        <p:sp>
          <p:nvSpPr>
            <p:cNvPr id="710731" name="Text Box 75"/>
            <p:cNvSpPr txBox="1">
              <a:spLocks noChangeArrowheads="1"/>
            </p:cNvSpPr>
            <p:nvPr/>
          </p:nvSpPr>
          <p:spPr bwMode="auto">
            <a:xfrm>
              <a:off x="4782" y="2451"/>
              <a:ext cx="3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=10</a:t>
              </a:r>
            </a:p>
          </p:txBody>
        </p:sp>
      </p:grpSp>
      <p:grpSp>
        <p:nvGrpSpPr>
          <p:cNvPr id="710732" name="Group 76"/>
          <p:cNvGrpSpPr>
            <a:grpSpLocks/>
          </p:cNvGrpSpPr>
          <p:nvPr/>
        </p:nvGrpSpPr>
        <p:grpSpPr bwMode="auto">
          <a:xfrm>
            <a:off x="3727454" y="5724525"/>
            <a:ext cx="452438" cy="693738"/>
            <a:chOff x="2348" y="3606"/>
            <a:chExt cx="285" cy="437"/>
          </a:xfrm>
        </p:grpSpPr>
        <p:sp>
          <p:nvSpPr>
            <p:cNvPr id="710733" name="Text Box 77"/>
            <p:cNvSpPr txBox="1">
              <a:spLocks noChangeArrowheads="1"/>
            </p:cNvSpPr>
            <p:nvPr/>
          </p:nvSpPr>
          <p:spPr bwMode="auto">
            <a:xfrm>
              <a:off x="2348" y="3606"/>
              <a:ext cx="2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=2</a:t>
              </a:r>
            </a:p>
          </p:txBody>
        </p:sp>
        <p:sp>
          <p:nvSpPr>
            <p:cNvPr id="710734" name="Text Box 78"/>
            <p:cNvSpPr txBox="1">
              <a:spLocks noChangeArrowheads="1"/>
            </p:cNvSpPr>
            <p:nvPr/>
          </p:nvSpPr>
          <p:spPr bwMode="auto">
            <a:xfrm>
              <a:off x="2348" y="3810"/>
              <a:ext cx="2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=7</a:t>
              </a:r>
            </a:p>
          </p:txBody>
        </p:sp>
      </p:grpSp>
      <p:grpSp>
        <p:nvGrpSpPr>
          <p:cNvPr id="710735" name="Group 79"/>
          <p:cNvGrpSpPr>
            <a:grpSpLocks/>
          </p:cNvGrpSpPr>
          <p:nvPr/>
        </p:nvGrpSpPr>
        <p:grpSpPr bwMode="auto">
          <a:xfrm>
            <a:off x="6248407" y="5708650"/>
            <a:ext cx="452438" cy="693738"/>
            <a:chOff x="3936" y="3596"/>
            <a:chExt cx="285" cy="437"/>
          </a:xfrm>
        </p:grpSpPr>
        <p:sp>
          <p:nvSpPr>
            <p:cNvPr id="710736" name="Text Box 80"/>
            <p:cNvSpPr txBox="1">
              <a:spLocks noChangeArrowheads="1"/>
            </p:cNvSpPr>
            <p:nvPr/>
          </p:nvSpPr>
          <p:spPr bwMode="auto">
            <a:xfrm>
              <a:off x="3936" y="3596"/>
              <a:ext cx="2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=5</a:t>
              </a:r>
            </a:p>
          </p:txBody>
        </p:sp>
        <p:sp>
          <p:nvSpPr>
            <p:cNvPr id="710737" name="Text Box 81"/>
            <p:cNvSpPr txBox="1">
              <a:spLocks noChangeArrowheads="1"/>
            </p:cNvSpPr>
            <p:nvPr/>
          </p:nvSpPr>
          <p:spPr bwMode="auto">
            <a:xfrm>
              <a:off x="3936" y="3800"/>
              <a:ext cx="2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=6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085168-AC6B-28D8-3A30-8F0F7F0E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 2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590861" cy="2276475"/>
          </a:xfrm>
        </p:spPr>
        <p:txBody>
          <a:bodyPr/>
          <a:lstStyle/>
          <a:p>
            <a:r>
              <a:rPr lang="en-US" dirty="0"/>
              <a:t>Let C and C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be distinct SCCs in a directed graph G = (V, E). If there is an edge </a:t>
            </a:r>
            <a:r>
              <a:rPr lang="en-US" dirty="0">
                <a:latin typeface="Comic Sans MS" charset="0"/>
              </a:rPr>
              <a:t>(u, v)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∈ E, where </a:t>
            </a:r>
            <a:r>
              <a:rPr lang="en-US" dirty="0">
                <a:latin typeface="Comic Sans MS" charset="0"/>
                <a:sym typeface="Symbol" charset="0"/>
              </a:rPr>
              <a:t>u </a:t>
            </a:r>
            <a:r>
              <a:rPr lang="en-US" dirty="0">
                <a:sym typeface="Symbol" charset="0"/>
              </a:rPr>
              <a:t>∈ C and </a:t>
            </a:r>
            <a:r>
              <a:rPr lang="en-US" dirty="0">
                <a:latin typeface="Comic Sans MS" charset="0"/>
                <a:sym typeface="Symbol" charset="0"/>
              </a:rPr>
              <a:t>v</a:t>
            </a:r>
            <a:r>
              <a:rPr lang="en-US" dirty="0">
                <a:sym typeface="Symbol" charset="0"/>
              </a:rPr>
              <a:t> ∈ C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then f(C) &gt; f(C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).</a:t>
            </a:r>
          </a:p>
          <a:p>
            <a:r>
              <a:rPr lang="en-US" dirty="0">
                <a:sym typeface="Symbol" charset="0"/>
              </a:rPr>
              <a:t>Consider C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and C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, connected by edge </a:t>
            </a:r>
            <a:r>
              <a:rPr lang="en-US" dirty="0">
                <a:latin typeface="Comic Sans MS" charset="0"/>
                <a:sym typeface="Symbol" charset="0"/>
              </a:rPr>
              <a:t>(b, c)</a:t>
            </a:r>
            <a:endParaRPr lang="en-US" baseline="-25000" dirty="0">
              <a:latin typeface="Comic Sans MS" charset="0"/>
              <a:sym typeface="Symbol" charset="0"/>
            </a:endParaRPr>
          </a:p>
        </p:txBody>
      </p:sp>
      <p:sp>
        <p:nvSpPr>
          <p:cNvPr id="711684" name="Freeform 4"/>
          <p:cNvSpPr>
            <a:spLocks/>
          </p:cNvSpPr>
          <p:nvPr/>
        </p:nvSpPr>
        <p:spPr bwMode="auto">
          <a:xfrm>
            <a:off x="2030413" y="3443288"/>
            <a:ext cx="2311400" cy="1736725"/>
          </a:xfrm>
          <a:custGeom>
            <a:avLst/>
            <a:gdLst>
              <a:gd name="T0" fmla="*/ 102 w 1456"/>
              <a:gd name="T1" fmla="*/ 14 h 1094"/>
              <a:gd name="T2" fmla="*/ 413 w 1456"/>
              <a:gd name="T3" fmla="*/ 0 h 1094"/>
              <a:gd name="T4" fmla="*/ 1268 w 1456"/>
              <a:gd name="T5" fmla="*/ 18 h 1094"/>
              <a:gd name="T6" fmla="*/ 1335 w 1456"/>
              <a:gd name="T7" fmla="*/ 45 h 1094"/>
              <a:gd name="T8" fmla="*/ 1380 w 1456"/>
              <a:gd name="T9" fmla="*/ 77 h 1094"/>
              <a:gd name="T10" fmla="*/ 1394 w 1456"/>
              <a:gd name="T11" fmla="*/ 104 h 1094"/>
              <a:gd name="T12" fmla="*/ 1434 w 1456"/>
              <a:gd name="T13" fmla="*/ 239 h 1094"/>
              <a:gd name="T14" fmla="*/ 1448 w 1456"/>
              <a:gd name="T15" fmla="*/ 266 h 1094"/>
              <a:gd name="T16" fmla="*/ 1308 w 1456"/>
              <a:gd name="T17" fmla="*/ 504 h 1094"/>
              <a:gd name="T18" fmla="*/ 1236 w 1456"/>
              <a:gd name="T19" fmla="*/ 509 h 1094"/>
              <a:gd name="T20" fmla="*/ 1110 w 1456"/>
              <a:gd name="T21" fmla="*/ 513 h 1094"/>
              <a:gd name="T22" fmla="*/ 989 w 1456"/>
              <a:gd name="T23" fmla="*/ 527 h 1094"/>
              <a:gd name="T24" fmla="*/ 908 w 1456"/>
              <a:gd name="T25" fmla="*/ 549 h 1094"/>
              <a:gd name="T26" fmla="*/ 854 w 1456"/>
              <a:gd name="T27" fmla="*/ 567 h 1094"/>
              <a:gd name="T28" fmla="*/ 813 w 1456"/>
              <a:gd name="T29" fmla="*/ 585 h 1094"/>
              <a:gd name="T30" fmla="*/ 773 w 1456"/>
              <a:gd name="T31" fmla="*/ 608 h 1094"/>
              <a:gd name="T32" fmla="*/ 728 w 1456"/>
              <a:gd name="T33" fmla="*/ 653 h 1094"/>
              <a:gd name="T34" fmla="*/ 705 w 1456"/>
              <a:gd name="T35" fmla="*/ 689 h 1094"/>
              <a:gd name="T36" fmla="*/ 687 w 1456"/>
              <a:gd name="T37" fmla="*/ 851 h 1094"/>
              <a:gd name="T38" fmla="*/ 665 w 1456"/>
              <a:gd name="T39" fmla="*/ 977 h 1094"/>
              <a:gd name="T40" fmla="*/ 647 w 1456"/>
              <a:gd name="T41" fmla="*/ 995 h 1094"/>
              <a:gd name="T42" fmla="*/ 642 w 1456"/>
              <a:gd name="T43" fmla="*/ 1008 h 1094"/>
              <a:gd name="T44" fmla="*/ 629 w 1456"/>
              <a:gd name="T45" fmla="*/ 1017 h 1094"/>
              <a:gd name="T46" fmla="*/ 561 w 1456"/>
              <a:gd name="T47" fmla="*/ 1053 h 1094"/>
              <a:gd name="T48" fmla="*/ 534 w 1456"/>
              <a:gd name="T49" fmla="*/ 1067 h 1094"/>
              <a:gd name="T50" fmla="*/ 435 w 1456"/>
              <a:gd name="T51" fmla="*/ 1094 h 1094"/>
              <a:gd name="T52" fmla="*/ 314 w 1456"/>
              <a:gd name="T53" fmla="*/ 1089 h 1094"/>
              <a:gd name="T54" fmla="*/ 269 w 1456"/>
              <a:gd name="T55" fmla="*/ 1076 h 1094"/>
              <a:gd name="T56" fmla="*/ 129 w 1456"/>
              <a:gd name="T57" fmla="*/ 1049 h 1094"/>
              <a:gd name="T58" fmla="*/ 84 w 1456"/>
              <a:gd name="T59" fmla="*/ 1031 h 1094"/>
              <a:gd name="T60" fmla="*/ 35 w 1456"/>
              <a:gd name="T61" fmla="*/ 990 h 1094"/>
              <a:gd name="T62" fmla="*/ 21 w 1456"/>
              <a:gd name="T63" fmla="*/ 950 h 1094"/>
              <a:gd name="T64" fmla="*/ 12 w 1456"/>
              <a:gd name="T65" fmla="*/ 918 h 1094"/>
              <a:gd name="T66" fmla="*/ 8 w 1456"/>
              <a:gd name="T67" fmla="*/ 482 h 1094"/>
              <a:gd name="T68" fmla="*/ 12 w 1456"/>
              <a:gd name="T69" fmla="*/ 243 h 1094"/>
              <a:gd name="T70" fmla="*/ 48 w 1456"/>
              <a:gd name="T71" fmla="*/ 45 h 1094"/>
              <a:gd name="T72" fmla="*/ 102 w 1456"/>
              <a:gd name="T73" fmla="*/ 14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685" name="Oval 5"/>
          <p:cNvSpPr>
            <a:spLocks noChangeArrowheads="1"/>
          </p:cNvSpPr>
          <p:nvPr/>
        </p:nvSpPr>
        <p:spPr bwMode="auto">
          <a:xfrm>
            <a:off x="5613400" y="4397375"/>
            <a:ext cx="1208088" cy="849313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86" name="Oval 6"/>
          <p:cNvSpPr>
            <a:spLocks noChangeArrowheads="1"/>
          </p:cNvSpPr>
          <p:nvPr/>
        </p:nvSpPr>
        <p:spPr bwMode="auto">
          <a:xfrm>
            <a:off x="4408488" y="3454400"/>
            <a:ext cx="2322512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87" name="Oval 7"/>
          <p:cNvSpPr>
            <a:spLocks noChangeArrowheads="1"/>
          </p:cNvSpPr>
          <p:nvPr/>
        </p:nvSpPr>
        <p:spPr bwMode="auto">
          <a:xfrm>
            <a:off x="3255963" y="4344988"/>
            <a:ext cx="2322512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88" name="Oval 8"/>
          <p:cNvSpPr>
            <a:spLocks noChangeArrowheads="1"/>
          </p:cNvSpPr>
          <p:nvPr/>
        </p:nvSpPr>
        <p:spPr bwMode="auto">
          <a:xfrm>
            <a:off x="2201863" y="3698875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ym typeface="Symbol" charset="0"/>
            </a:endParaRPr>
          </a:p>
        </p:txBody>
      </p:sp>
      <p:sp>
        <p:nvSpPr>
          <p:cNvPr id="711689" name="Text Box 9"/>
          <p:cNvSpPr txBox="1">
            <a:spLocks noChangeArrowheads="1"/>
          </p:cNvSpPr>
          <p:nvPr/>
        </p:nvSpPr>
        <p:spPr bwMode="auto">
          <a:xfrm>
            <a:off x="2527300" y="3376613"/>
            <a:ext cx="27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Monotype Corsiva" charset="0"/>
              </a:rPr>
              <a:t>a</a:t>
            </a:r>
          </a:p>
        </p:txBody>
      </p:sp>
      <p:sp>
        <p:nvSpPr>
          <p:cNvPr id="711690" name="Text Box 10"/>
          <p:cNvSpPr txBox="1">
            <a:spLocks noChangeArrowheads="1"/>
          </p:cNvSpPr>
          <p:nvPr/>
        </p:nvSpPr>
        <p:spPr bwMode="auto">
          <a:xfrm>
            <a:off x="3694113" y="3376613"/>
            <a:ext cx="27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Monotype Corsiva" charset="0"/>
              </a:rPr>
              <a:t>b</a:t>
            </a: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4860925" y="3376613"/>
            <a:ext cx="261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Monotype Corsiva" charset="0"/>
              </a:rPr>
              <a:t>c</a:t>
            </a:r>
          </a:p>
        </p:txBody>
      </p:sp>
      <p:sp>
        <p:nvSpPr>
          <p:cNvPr id="711692" name="Text Box 12"/>
          <p:cNvSpPr txBox="1">
            <a:spLocks noChangeArrowheads="1"/>
          </p:cNvSpPr>
          <p:nvPr/>
        </p:nvSpPr>
        <p:spPr bwMode="auto">
          <a:xfrm>
            <a:off x="6011863" y="3376613"/>
            <a:ext cx="284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Monotype Corsiva" charset="0"/>
              </a:rPr>
              <a:t>d</a:t>
            </a:r>
          </a:p>
        </p:txBody>
      </p:sp>
      <p:sp>
        <p:nvSpPr>
          <p:cNvPr id="711693" name="Oval 13"/>
          <p:cNvSpPr>
            <a:spLocks noChangeArrowheads="1"/>
          </p:cNvSpPr>
          <p:nvPr/>
        </p:nvSpPr>
        <p:spPr bwMode="auto">
          <a:xfrm>
            <a:off x="3389313" y="3698875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ym typeface="Symbol" charset="0"/>
            </a:endParaRPr>
          </a:p>
        </p:txBody>
      </p:sp>
      <p:sp>
        <p:nvSpPr>
          <p:cNvPr id="711694" name="Oval 14"/>
          <p:cNvSpPr>
            <a:spLocks noChangeArrowheads="1"/>
          </p:cNvSpPr>
          <p:nvPr/>
        </p:nvSpPr>
        <p:spPr bwMode="auto">
          <a:xfrm>
            <a:off x="5764213" y="3698875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ym typeface="Symbol" charset="0"/>
            </a:endParaRPr>
          </a:p>
        </p:txBody>
      </p:sp>
      <p:sp>
        <p:nvSpPr>
          <p:cNvPr id="711695" name="Oval 15"/>
          <p:cNvSpPr>
            <a:spLocks noChangeArrowheads="1"/>
          </p:cNvSpPr>
          <p:nvPr/>
        </p:nvSpPr>
        <p:spPr bwMode="auto">
          <a:xfrm>
            <a:off x="4576763" y="3698875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ym typeface="Symbol" charset="0"/>
            </a:endParaRPr>
          </a:p>
        </p:txBody>
      </p:sp>
      <p:sp>
        <p:nvSpPr>
          <p:cNvPr id="711696" name="Oval 16"/>
          <p:cNvSpPr>
            <a:spLocks noChangeArrowheads="1"/>
          </p:cNvSpPr>
          <p:nvPr/>
        </p:nvSpPr>
        <p:spPr bwMode="auto">
          <a:xfrm>
            <a:off x="2203450" y="45735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ym typeface="Symbol" charset="0"/>
            </a:endParaRPr>
          </a:p>
        </p:txBody>
      </p:sp>
      <p:sp>
        <p:nvSpPr>
          <p:cNvPr id="711697" name="Oval 17"/>
          <p:cNvSpPr>
            <a:spLocks noChangeArrowheads="1"/>
          </p:cNvSpPr>
          <p:nvPr/>
        </p:nvSpPr>
        <p:spPr bwMode="auto">
          <a:xfrm>
            <a:off x="3390900" y="45735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ym typeface="Symbol" charset="0"/>
            </a:endParaRPr>
          </a:p>
        </p:txBody>
      </p:sp>
      <p:sp>
        <p:nvSpPr>
          <p:cNvPr id="711698" name="Oval 18"/>
          <p:cNvSpPr>
            <a:spLocks noChangeArrowheads="1"/>
          </p:cNvSpPr>
          <p:nvPr/>
        </p:nvSpPr>
        <p:spPr bwMode="auto">
          <a:xfrm>
            <a:off x="5765800" y="45735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ym typeface="Symbol" charset="0"/>
            </a:endParaRPr>
          </a:p>
        </p:txBody>
      </p:sp>
      <p:sp>
        <p:nvSpPr>
          <p:cNvPr id="711699" name="Oval 19"/>
          <p:cNvSpPr>
            <a:spLocks noChangeArrowheads="1"/>
          </p:cNvSpPr>
          <p:nvPr/>
        </p:nvSpPr>
        <p:spPr bwMode="auto">
          <a:xfrm>
            <a:off x="4578350" y="45735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ym typeface="Symbol" charset="0"/>
            </a:endParaRPr>
          </a:p>
        </p:txBody>
      </p:sp>
      <p:sp>
        <p:nvSpPr>
          <p:cNvPr id="711700" name="Text Box 20"/>
          <p:cNvSpPr txBox="1">
            <a:spLocks noChangeArrowheads="1"/>
          </p:cNvSpPr>
          <p:nvPr/>
        </p:nvSpPr>
        <p:spPr bwMode="auto">
          <a:xfrm>
            <a:off x="2514600" y="5108575"/>
            <a:ext cx="261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Monotype Corsiva" charset="0"/>
              </a:rPr>
              <a:t>e</a:t>
            </a:r>
          </a:p>
        </p:txBody>
      </p:sp>
      <p:sp>
        <p:nvSpPr>
          <p:cNvPr id="711701" name="Text Box 21"/>
          <p:cNvSpPr txBox="1">
            <a:spLocks noChangeArrowheads="1"/>
          </p:cNvSpPr>
          <p:nvPr/>
        </p:nvSpPr>
        <p:spPr bwMode="auto">
          <a:xfrm>
            <a:off x="3681413" y="5108575"/>
            <a:ext cx="257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Monotype Corsiva" charset="0"/>
              </a:rPr>
              <a:t>f</a:t>
            </a:r>
          </a:p>
        </p:txBody>
      </p:sp>
      <p:sp>
        <p:nvSpPr>
          <p:cNvPr id="711702" name="Text Box 22"/>
          <p:cNvSpPr txBox="1">
            <a:spLocks noChangeArrowheads="1"/>
          </p:cNvSpPr>
          <p:nvPr/>
        </p:nvSpPr>
        <p:spPr bwMode="auto">
          <a:xfrm>
            <a:off x="4848225" y="5108575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Monotype Corsiva" charset="0"/>
              </a:rPr>
              <a:t>g</a:t>
            </a:r>
          </a:p>
        </p:txBody>
      </p:sp>
      <p:sp>
        <p:nvSpPr>
          <p:cNvPr id="711703" name="Text Box 23"/>
          <p:cNvSpPr txBox="1">
            <a:spLocks noChangeArrowheads="1"/>
          </p:cNvSpPr>
          <p:nvPr/>
        </p:nvSpPr>
        <p:spPr bwMode="auto">
          <a:xfrm>
            <a:off x="5999163" y="5108575"/>
            <a:ext cx="284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Monotype Corsiva" charset="0"/>
              </a:rPr>
              <a:t>h</a:t>
            </a:r>
          </a:p>
        </p:txBody>
      </p:sp>
      <p:sp>
        <p:nvSpPr>
          <p:cNvPr id="711704" name="Line 24"/>
          <p:cNvSpPr>
            <a:spLocks noChangeShapeType="1"/>
          </p:cNvSpPr>
          <p:nvPr/>
        </p:nvSpPr>
        <p:spPr bwMode="auto">
          <a:xfrm>
            <a:off x="3057525" y="3932238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705" name="Line 25"/>
          <p:cNvSpPr>
            <a:spLocks noChangeShapeType="1"/>
          </p:cNvSpPr>
          <p:nvPr/>
        </p:nvSpPr>
        <p:spPr bwMode="auto">
          <a:xfrm>
            <a:off x="4260850" y="3932238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706" name="Line 26"/>
          <p:cNvSpPr>
            <a:spLocks noChangeShapeType="1"/>
          </p:cNvSpPr>
          <p:nvPr/>
        </p:nvSpPr>
        <p:spPr bwMode="auto">
          <a:xfrm>
            <a:off x="3076575" y="480695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707" name="Line 27"/>
          <p:cNvSpPr>
            <a:spLocks noChangeShapeType="1"/>
          </p:cNvSpPr>
          <p:nvPr/>
        </p:nvSpPr>
        <p:spPr bwMode="auto">
          <a:xfrm>
            <a:off x="5437188" y="4806950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708" name="Line 28"/>
          <p:cNvSpPr>
            <a:spLocks noChangeShapeType="1"/>
          </p:cNvSpPr>
          <p:nvPr/>
        </p:nvSpPr>
        <p:spPr bwMode="auto">
          <a:xfrm flipV="1">
            <a:off x="2600325" y="4171950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709" name="Line 29"/>
          <p:cNvSpPr>
            <a:spLocks noChangeShapeType="1"/>
          </p:cNvSpPr>
          <p:nvPr/>
        </p:nvSpPr>
        <p:spPr bwMode="auto">
          <a:xfrm flipV="1">
            <a:off x="3795713" y="416718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710" name="Line 30"/>
          <p:cNvSpPr>
            <a:spLocks noChangeShapeType="1"/>
          </p:cNvSpPr>
          <p:nvPr/>
        </p:nvSpPr>
        <p:spPr bwMode="auto">
          <a:xfrm flipV="1">
            <a:off x="5019675" y="4176713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711" name="Line 31"/>
          <p:cNvSpPr>
            <a:spLocks noChangeShapeType="1"/>
          </p:cNvSpPr>
          <p:nvPr/>
        </p:nvSpPr>
        <p:spPr bwMode="auto">
          <a:xfrm flipV="1">
            <a:off x="6194425" y="41719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712" name="Freeform 32"/>
          <p:cNvSpPr>
            <a:spLocks/>
          </p:cNvSpPr>
          <p:nvPr/>
        </p:nvSpPr>
        <p:spPr bwMode="auto">
          <a:xfrm>
            <a:off x="4135438" y="4538663"/>
            <a:ext cx="585787" cy="104775"/>
          </a:xfrm>
          <a:custGeom>
            <a:avLst/>
            <a:gdLst>
              <a:gd name="T0" fmla="*/ 0 w 369"/>
              <a:gd name="T1" fmla="*/ 66 h 66"/>
              <a:gd name="T2" fmla="*/ 135 w 369"/>
              <a:gd name="T3" fmla="*/ 8 h 66"/>
              <a:gd name="T4" fmla="*/ 257 w 369"/>
              <a:gd name="T5" fmla="*/ 17 h 66"/>
              <a:gd name="T6" fmla="*/ 369 w 369"/>
              <a:gd name="T7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713" name="Freeform 33"/>
          <p:cNvSpPr>
            <a:spLocks/>
          </p:cNvSpPr>
          <p:nvPr/>
        </p:nvSpPr>
        <p:spPr bwMode="auto">
          <a:xfrm>
            <a:off x="5302250" y="3656013"/>
            <a:ext cx="585788" cy="104775"/>
          </a:xfrm>
          <a:custGeom>
            <a:avLst/>
            <a:gdLst>
              <a:gd name="T0" fmla="*/ 0 w 369"/>
              <a:gd name="T1" fmla="*/ 66 h 66"/>
              <a:gd name="T2" fmla="*/ 135 w 369"/>
              <a:gd name="T3" fmla="*/ 8 h 66"/>
              <a:gd name="T4" fmla="*/ 257 w 369"/>
              <a:gd name="T5" fmla="*/ 17 h 66"/>
              <a:gd name="T6" fmla="*/ 369 w 369"/>
              <a:gd name="T7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714" name="Freeform 34"/>
          <p:cNvSpPr>
            <a:spLocks/>
          </p:cNvSpPr>
          <p:nvPr/>
        </p:nvSpPr>
        <p:spPr bwMode="auto">
          <a:xfrm flipV="1">
            <a:off x="5319713" y="4114800"/>
            <a:ext cx="585787" cy="104775"/>
          </a:xfrm>
          <a:custGeom>
            <a:avLst/>
            <a:gdLst>
              <a:gd name="T0" fmla="*/ 0 w 369"/>
              <a:gd name="T1" fmla="*/ 66 h 66"/>
              <a:gd name="T2" fmla="*/ 135 w 369"/>
              <a:gd name="T3" fmla="*/ 8 h 66"/>
              <a:gd name="T4" fmla="*/ 257 w 369"/>
              <a:gd name="T5" fmla="*/ 17 h 66"/>
              <a:gd name="T6" fmla="*/ 369 w 369"/>
              <a:gd name="T7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715" name="Freeform 35"/>
          <p:cNvSpPr>
            <a:spLocks/>
          </p:cNvSpPr>
          <p:nvPr/>
        </p:nvSpPr>
        <p:spPr bwMode="auto">
          <a:xfrm flipV="1">
            <a:off x="4108450" y="4967288"/>
            <a:ext cx="585788" cy="104775"/>
          </a:xfrm>
          <a:custGeom>
            <a:avLst/>
            <a:gdLst>
              <a:gd name="T0" fmla="*/ 0 w 369"/>
              <a:gd name="T1" fmla="*/ 66 h 66"/>
              <a:gd name="T2" fmla="*/ 135 w 369"/>
              <a:gd name="T3" fmla="*/ 8 h 66"/>
              <a:gd name="T4" fmla="*/ 257 w 369"/>
              <a:gd name="T5" fmla="*/ 17 h 66"/>
              <a:gd name="T6" fmla="*/ 369 w 369"/>
              <a:gd name="T7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716" name="Text Box 36"/>
          <p:cNvSpPr txBox="1">
            <a:spLocks noChangeArrowheads="1"/>
          </p:cNvSpPr>
          <p:nvPr/>
        </p:nvSpPr>
        <p:spPr bwMode="auto">
          <a:xfrm>
            <a:off x="4684713" y="37480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1/</a:t>
            </a:r>
          </a:p>
        </p:txBody>
      </p:sp>
      <p:sp>
        <p:nvSpPr>
          <p:cNvPr id="711717" name="Text Box 37"/>
          <p:cNvSpPr txBox="1">
            <a:spLocks noChangeArrowheads="1"/>
          </p:cNvSpPr>
          <p:nvPr/>
        </p:nvSpPr>
        <p:spPr bwMode="auto">
          <a:xfrm>
            <a:off x="4773613" y="46228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2/</a:t>
            </a:r>
          </a:p>
        </p:txBody>
      </p:sp>
      <p:sp>
        <p:nvSpPr>
          <p:cNvPr id="711718" name="Text Box 38"/>
          <p:cNvSpPr txBox="1">
            <a:spLocks noChangeArrowheads="1"/>
          </p:cNvSpPr>
          <p:nvPr/>
        </p:nvSpPr>
        <p:spPr bwMode="auto">
          <a:xfrm>
            <a:off x="3540125" y="46228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3/</a:t>
            </a:r>
          </a:p>
        </p:txBody>
      </p:sp>
      <p:sp>
        <p:nvSpPr>
          <p:cNvPr id="711719" name="Text Box 39"/>
          <p:cNvSpPr txBox="1">
            <a:spLocks noChangeArrowheads="1"/>
          </p:cNvSpPr>
          <p:nvPr/>
        </p:nvSpPr>
        <p:spPr bwMode="auto">
          <a:xfrm>
            <a:off x="3757613" y="4622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711720" name="Text Box 40"/>
          <p:cNvSpPr txBox="1">
            <a:spLocks noChangeArrowheads="1"/>
          </p:cNvSpPr>
          <p:nvPr/>
        </p:nvSpPr>
        <p:spPr bwMode="auto">
          <a:xfrm>
            <a:off x="6134100" y="4622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711721" name="Text Box 41"/>
          <p:cNvSpPr txBox="1">
            <a:spLocks noChangeArrowheads="1"/>
          </p:cNvSpPr>
          <p:nvPr/>
        </p:nvSpPr>
        <p:spPr bwMode="auto">
          <a:xfrm>
            <a:off x="5926138" y="46228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5/</a:t>
            </a:r>
          </a:p>
        </p:txBody>
      </p:sp>
      <p:sp>
        <p:nvSpPr>
          <p:cNvPr id="711722" name="Text Box 42"/>
          <p:cNvSpPr txBox="1">
            <a:spLocks noChangeArrowheads="1"/>
          </p:cNvSpPr>
          <p:nvPr/>
        </p:nvSpPr>
        <p:spPr bwMode="auto">
          <a:xfrm>
            <a:off x="5005388" y="4622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11723" name="Text Box 43"/>
          <p:cNvSpPr txBox="1">
            <a:spLocks noChangeArrowheads="1"/>
          </p:cNvSpPr>
          <p:nvPr/>
        </p:nvSpPr>
        <p:spPr bwMode="auto">
          <a:xfrm>
            <a:off x="5927725" y="37480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8/</a:t>
            </a:r>
          </a:p>
        </p:txBody>
      </p:sp>
      <p:sp>
        <p:nvSpPr>
          <p:cNvPr id="711724" name="Text Box 44"/>
          <p:cNvSpPr txBox="1">
            <a:spLocks noChangeArrowheads="1"/>
          </p:cNvSpPr>
          <p:nvPr/>
        </p:nvSpPr>
        <p:spPr bwMode="auto">
          <a:xfrm>
            <a:off x="3451225" y="37480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11/</a:t>
            </a:r>
          </a:p>
        </p:txBody>
      </p:sp>
      <p:sp>
        <p:nvSpPr>
          <p:cNvPr id="711725" name="Text Box 45"/>
          <p:cNvSpPr txBox="1">
            <a:spLocks noChangeArrowheads="1"/>
          </p:cNvSpPr>
          <p:nvPr/>
        </p:nvSpPr>
        <p:spPr bwMode="auto">
          <a:xfrm>
            <a:off x="2224088" y="46243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12/</a:t>
            </a:r>
          </a:p>
        </p:txBody>
      </p:sp>
      <p:sp>
        <p:nvSpPr>
          <p:cNvPr id="711726" name="Line 46"/>
          <p:cNvSpPr>
            <a:spLocks noChangeShapeType="1"/>
          </p:cNvSpPr>
          <p:nvPr/>
        </p:nvSpPr>
        <p:spPr bwMode="auto">
          <a:xfrm flipH="1">
            <a:off x="2935288" y="4114800"/>
            <a:ext cx="593725" cy="522288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727" name="Text Box 47"/>
          <p:cNvSpPr txBox="1">
            <a:spLocks noChangeArrowheads="1"/>
          </p:cNvSpPr>
          <p:nvPr/>
        </p:nvSpPr>
        <p:spPr bwMode="auto">
          <a:xfrm>
            <a:off x="2239963" y="37480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13/</a:t>
            </a:r>
          </a:p>
        </p:txBody>
      </p:sp>
      <p:sp>
        <p:nvSpPr>
          <p:cNvPr id="711728" name="Text Box 48"/>
          <p:cNvSpPr txBox="1">
            <a:spLocks noChangeArrowheads="1"/>
          </p:cNvSpPr>
          <p:nvPr/>
        </p:nvSpPr>
        <p:spPr bwMode="auto">
          <a:xfrm>
            <a:off x="6159500" y="3748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711729" name="Text Box 49"/>
          <p:cNvSpPr txBox="1">
            <a:spLocks noChangeArrowheads="1"/>
          </p:cNvSpPr>
          <p:nvPr/>
        </p:nvSpPr>
        <p:spPr bwMode="auto">
          <a:xfrm>
            <a:off x="4899025" y="3748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11730" name="Text Box 50"/>
          <p:cNvSpPr txBox="1">
            <a:spLocks noChangeArrowheads="1"/>
          </p:cNvSpPr>
          <p:nvPr/>
        </p:nvSpPr>
        <p:spPr bwMode="auto">
          <a:xfrm>
            <a:off x="2560638" y="3748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711731" name="Text Box 51"/>
          <p:cNvSpPr txBox="1">
            <a:spLocks noChangeArrowheads="1"/>
          </p:cNvSpPr>
          <p:nvPr/>
        </p:nvSpPr>
        <p:spPr bwMode="auto">
          <a:xfrm>
            <a:off x="2524125" y="46243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11732" name="Text Box 52"/>
          <p:cNvSpPr txBox="1">
            <a:spLocks noChangeArrowheads="1"/>
          </p:cNvSpPr>
          <p:nvPr/>
        </p:nvSpPr>
        <p:spPr bwMode="auto">
          <a:xfrm>
            <a:off x="3792538" y="3748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711733" name="Freeform 53"/>
          <p:cNvSpPr>
            <a:spLocks/>
          </p:cNvSpPr>
          <p:nvPr/>
        </p:nvSpPr>
        <p:spPr bwMode="auto">
          <a:xfrm>
            <a:off x="6559550" y="4659313"/>
            <a:ext cx="430213" cy="371475"/>
          </a:xfrm>
          <a:custGeom>
            <a:avLst/>
            <a:gdLst>
              <a:gd name="T0" fmla="*/ 0 w 271"/>
              <a:gd name="T1" fmla="*/ 185 h 234"/>
              <a:gd name="T2" fmla="*/ 189 w 271"/>
              <a:gd name="T3" fmla="*/ 221 h 234"/>
              <a:gd name="T4" fmla="*/ 270 w 271"/>
              <a:gd name="T5" fmla="*/ 104 h 234"/>
              <a:gd name="T6" fmla="*/ 198 w 271"/>
              <a:gd name="T7" fmla="*/ 9 h 234"/>
              <a:gd name="T8" fmla="*/ 32 w 271"/>
              <a:gd name="T9" fmla="*/ 5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234">
                <a:moveTo>
                  <a:pt x="0" y="185"/>
                </a:moveTo>
                <a:cubicBezTo>
                  <a:pt x="72" y="209"/>
                  <a:pt x="144" y="234"/>
                  <a:pt x="189" y="221"/>
                </a:cubicBezTo>
                <a:cubicBezTo>
                  <a:pt x="234" y="208"/>
                  <a:pt x="269" y="139"/>
                  <a:pt x="270" y="104"/>
                </a:cubicBezTo>
                <a:cubicBezTo>
                  <a:pt x="271" y="69"/>
                  <a:pt x="238" y="18"/>
                  <a:pt x="198" y="9"/>
                </a:cubicBezTo>
                <a:cubicBezTo>
                  <a:pt x="158" y="0"/>
                  <a:pt x="95" y="25"/>
                  <a:pt x="32" y="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734" name="Text Box 54"/>
          <p:cNvSpPr txBox="1">
            <a:spLocks noChangeArrowheads="1"/>
          </p:cNvSpPr>
          <p:nvPr/>
        </p:nvSpPr>
        <p:spPr bwMode="auto">
          <a:xfrm>
            <a:off x="2179638" y="3090863"/>
            <a:ext cx="457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</a:t>
            </a:r>
            <a:r>
              <a:rPr lang="en-US" baseline="-2500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711735" name="Text Box 55"/>
          <p:cNvSpPr txBox="1">
            <a:spLocks noChangeArrowheads="1"/>
          </p:cNvSpPr>
          <p:nvPr/>
        </p:nvSpPr>
        <p:spPr bwMode="auto">
          <a:xfrm>
            <a:off x="5360988" y="3094038"/>
            <a:ext cx="457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</a:t>
            </a:r>
            <a:r>
              <a:rPr lang="en-US" baseline="-2500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711736" name="Text Box 56"/>
          <p:cNvSpPr txBox="1">
            <a:spLocks noChangeArrowheads="1"/>
          </p:cNvSpPr>
          <p:nvPr/>
        </p:nvSpPr>
        <p:spPr bwMode="auto">
          <a:xfrm>
            <a:off x="3989388" y="5472113"/>
            <a:ext cx="457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</a:t>
            </a:r>
            <a:r>
              <a:rPr lang="en-US" baseline="-2500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711737" name="Text Box 57"/>
          <p:cNvSpPr txBox="1">
            <a:spLocks noChangeArrowheads="1"/>
          </p:cNvSpPr>
          <p:nvPr/>
        </p:nvSpPr>
        <p:spPr bwMode="auto">
          <a:xfrm>
            <a:off x="6118225" y="5457825"/>
            <a:ext cx="457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</a:t>
            </a:r>
            <a:r>
              <a:rPr lang="en-US" baseline="-25000">
                <a:latin typeface="Century Gothic" panose="020B0502020202020204" pitchFamily="34" charset="0"/>
              </a:rPr>
              <a:t>4</a:t>
            </a:r>
          </a:p>
        </p:txBody>
      </p:sp>
      <p:grpSp>
        <p:nvGrpSpPr>
          <p:cNvPr id="711738" name="Group 58"/>
          <p:cNvGrpSpPr>
            <a:grpSpLocks/>
          </p:cNvGrpSpPr>
          <p:nvPr/>
        </p:nvGrpSpPr>
        <p:grpSpPr bwMode="auto">
          <a:xfrm>
            <a:off x="652463" y="3635375"/>
            <a:ext cx="785812" cy="693738"/>
            <a:chOff x="411" y="2290"/>
            <a:chExt cx="495" cy="437"/>
          </a:xfrm>
        </p:grpSpPr>
        <p:sp>
          <p:nvSpPr>
            <p:cNvPr id="711739" name="Text Box 59"/>
            <p:cNvSpPr txBox="1">
              <a:spLocks noChangeArrowheads="1"/>
            </p:cNvSpPr>
            <p:nvPr/>
          </p:nvSpPr>
          <p:spPr bwMode="auto">
            <a:xfrm>
              <a:off x="411" y="2290"/>
              <a:ext cx="4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d(C</a:t>
              </a:r>
              <a:r>
                <a:rPr lang="en-US" baseline="-25000">
                  <a:latin typeface="Century Gothic" panose="020B0502020202020204" pitchFamily="34" charset="0"/>
                </a:rPr>
                <a:t>1</a:t>
              </a:r>
              <a:r>
                <a:rPr lang="en-US">
                  <a:latin typeface="Century Gothic" panose="020B0502020202020204" pitchFamily="34" charset="0"/>
                </a:rPr>
                <a:t>)</a:t>
              </a:r>
              <a:endParaRPr lang="en-US" baseline="-25000">
                <a:latin typeface="Century Gothic" panose="020B0502020202020204" pitchFamily="34" charset="0"/>
              </a:endParaRPr>
            </a:p>
          </p:txBody>
        </p:sp>
        <p:sp>
          <p:nvSpPr>
            <p:cNvPr id="711740" name="Text Box 60"/>
            <p:cNvSpPr txBox="1">
              <a:spLocks noChangeArrowheads="1"/>
            </p:cNvSpPr>
            <p:nvPr/>
          </p:nvSpPr>
          <p:spPr bwMode="auto">
            <a:xfrm>
              <a:off x="417" y="2494"/>
              <a:ext cx="4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f(C</a:t>
              </a:r>
              <a:r>
                <a:rPr lang="en-US" baseline="-25000">
                  <a:latin typeface="Century Gothic" panose="020B0502020202020204" pitchFamily="34" charset="0"/>
                </a:rPr>
                <a:t>1</a:t>
              </a:r>
              <a:r>
                <a:rPr lang="en-US">
                  <a:latin typeface="Century Gothic" panose="020B0502020202020204" pitchFamily="34" charset="0"/>
                </a:rPr>
                <a:t>)</a:t>
              </a:r>
              <a:endParaRPr lang="en-US" baseline="-250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11741" name="Group 61"/>
          <p:cNvGrpSpPr>
            <a:grpSpLocks/>
          </p:cNvGrpSpPr>
          <p:nvPr/>
        </p:nvGrpSpPr>
        <p:grpSpPr bwMode="auto">
          <a:xfrm>
            <a:off x="6956425" y="3552825"/>
            <a:ext cx="785813" cy="693738"/>
            <a:chOff x="4382" y="2238"/>
            <a:chExt cx="495" cy="437"/>
          </a:xfrm>
        </p:grpSpPr>
        <p:sp>
          <p:nvSpPr>
            <p:cNvPr id="711742" name="Text Box 62"/>
            <p:cNvSpPr txBox="1">
              <a:spLocks noChangeArrowheads="1"/>
            </p:cNvSpPr>
            <p:nvPr/>
          </p:nvSpPr>
          <p:spPr bwMode="auto">
            <a:xfrm>
              <a:off x="4382" y="2238"/>
              <a:ext cx="4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d(C</a:t>
              </a:r>
              <a:r>
                <a:rPr lang="en-US" baseline="-25000">
                  <a:latin typeface="Century Gothic" panose="020B0502020202020204" pitchFamily="34" charset="0"/>
                </a:rPr>
                <a:t>2</a:t>
              </a:r>
              <a:r>
                <a:rPr lang="en-US">
                  <a:latin typeface="Century Gothic" panose="020B0502020202020204" pitchFamily="34" charset="0"/>
                </a:rPr>
                <a:t>)</a:t>
              </a:r>
              <a:endParaRPr lang="en-US" baseline="-25000">
                <a:latin typeface="Century Gothic" panose="020B0502020202020204" pitchFamily="34" charset="0"/>
              </a:endParaRPr>
            </a:p>
          </p:txBody>
        </p:sp>
        <p:sp>
          <p:nvSpPr>
            <p:cNvPr id="711743" name="Text Box 63"/>
            <p:cNvSpPr txBox="1">
              <a:spLocks noChangeArrowheads="1"/>
            </p:cNvSpPr>
            <p:nvPr/>
          </p:nvSpPr>
          <p:spPr bwMode="auto">
            <a:xfrm>
              <a:off x="4388" y="2442"/>
              <a:ext cx="4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f(C</a:t>
              </a:r>
              <a:r>
                <a:rPr lang="en-US" baseline="-25000">
                  <a:latin typeface="Century Gothic" panose="020B0502020202020204" pitchFamily="34" charset="0"/>
                </a:rPr>
                <a:t>2</a:t>
              </a:r>
              <a:r>
                <a:rPr lang="en-US">
                  <a:latin typeface="Century Gothic" panose="020B0502020202020204" pitchFamily="34" charset="0"/>
                </a:rPr>
                <a:t>)</a:t>
              </a:r>
              <a:endParaRPr lang="en-US" baseline="-250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11744" name="Group 64"/>
          <p:cNvGrpSpPr>
            <a:grpSpLocks/>
          </p:cNvGrpSpPr>
          <p:nvPr/>
        </p:nvGrpSpPr>
        <p:grpSpPr bwMode="auto">
          <a:xfrm>
            <a:off x="3098800" y="5695950"/>
            <a:ext cx="785813" cy="693738"/>
            <a:chOff x="1952" y="3588"/>
            <a:chExt cx="495" cy="437"/>
          </a:xfrm>
        </p:grpSpPr>
        <p:sp>
          <p:nvSpPr>
            <p:cNvPr id="711745" name="Text Box 65"/>
            <p:cNvSpPr txBox="1">
              <a:spLocks noChangeArrowheads="1"/>
            </p:cNvSpPr>
            <p:nvPr/>
          </p:nvSpPr>
          <p:spPr bwMode="auto">
            <a:xfrm>
              <a:off x="1952" y="3588"/>
              <a:ext cx="4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d(C</a:t>
              </a:r>
              <a:r>
                <a:rPr lang="en-US" baseline="-25000">
                  <a:latin typeface="Century Gothic" panose="020B0502020202020204" pitchFamily="34" charset="0"/>
                </a:rPr>
                <a:t>3</a:t>
              </a:r>
              <a:r>
                <a:rPr lang="en-US">
                  <a:latin typeface="Century Gothic" panose="020B0502020202020204" pitchFamily="34" charset="0"/>
                </a:rPr>
                <a:t>)</a:t>
              </a:r>
              <a:endParaRPr lang="en-US" baseline="-25000">
                <a:latin typeface="Century Gothic" panose="020B0502020202020204" pitchFamily="34" charset="0"/>
              </a:endParaRPr>
            </a:p>
          </p:txBody>
        </p:sp>
        <p:sp>
          <p:nvSpPr>
            <p:cNvPr id="711746" name="Text Box 66"/>
            <p:cNvSpPr txBox="1">
              <a:spLocks noChangeArrowheads="1"/>
            </p:cNvSpPr>
            <p:nvPr/>
          </p:nvSpPr>
          <p:spPr bwMode="auto">
            <a:xfrm>
              <a:off x="1958" y="3792"/>
              <a:ext cx="4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f(C</a:t>
              </a:r>
              <a:r>
                <a:rPr lang="en-US" baseline="-25000">
                  <a:latin typeface="Century Gothic" panose="020B0502020202020204" pitchFamily="34" charset="0"/>
                </a:rPr>
                <a:t>3</a:t>
              </a:r>
              <a:r>
                <a:rPr lang="en-US">
                  <a:latin typeface="Century Gothic" panose="020B0502020202020204" pitchFamily="34" charset="0"/>
                </a:rPr>
                <a:t>)</a:t>
              </a:r>
              <a:endParaRPr lang="en-US" baseline="-250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11747" name="Group 67"/>
          <p:cNvGrpSpPr>
            <a:grpSpLocks/>
          </p:cNvGrpSpPr>
          <p:nvPr/>
        </p:nvGrpSpPr>
        <p:grpSpPr bwMode="auto">
          <a:xfrm>
            <a:off x="5645150" y="5692775"/>
            <a:ext cx="785813" cy="693738"/>
            <a:chOff x="3556" y="3586"/>
            <a:chExt cx="495" cy="437"/>
          </a:xfrm>
        </p:grpSpPr>
        <p:sp>
          <p:nvSpPr>
            <p:cNvPr id="711748" name="Text Box 68"/>
            <p:cNvSpPr txBox="1">
              <a:spLocks noChangeArrowheads="1"/>
            </p:cNvSpPr>
            <p:nvPr/>
          </p:nvSpPr>
          <p:spPr bwMode="auto">
            <a:xfrm>
              <a:off x="3556" y="3586"/>
              <a:ext cx="4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d(C</a:t>
              </a:r>
              <a:r>
                <a:rPr lang="en-US" baseline="-25000">
                  <a:latin typeface="Century Gothic" panose="020B0502020202020204" pitchFamily="34" charset="0"/>
                </a:rPr>
                <a:t>4</a:t>
              </a:r>
              <a:r>
                <a:rPr lang="en-US">
                  <a:latin typeface="Century Gothic" panose="020B0502020202020204" pitchFamily="34" charset="0"/>
                </a:rPr>
                <a:t>)</a:t>
              </a:r>
              <a:endParaRPr lang="en-US" baseline="-25000">
                <a:latin typeface="Century Gothic" panose="020B0502020202020204" pitchFamily="34" charset="0"/>
              </a:endParaRPr>
            </a:p>
          </p:txBody>
        </p:sp>
        <p:sp>
          <p:nvSpPr>
            <p:cNvPr id="711749" name="Text Box 69"/>
            <p:cNvSpPr txBox="1">
              <a:spLocks noChangeArrowheads="1"/>
            </p:cNvSpPr>
            <p:nvPr/>
          </p:nvSpPr>
          <p:spPr bwMode="auto">
            <a:xfrm>
              <a:off x="3562" y="3790"/>
              <a:ext cx="4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f(C</a:t>
              </a:r>
              <a:r>
                <a:rPr lang="en-US" baseline="-25000">
                  <a:latin typeface="Century Gothic" panose="020B0502020202020204" pitchFamily="34" charset="0"/>
                </a:rPr>
                <a:t>4</a:t>
              </a:r>
              <a:r>
                <a:rPr lang="en-US">
                  <a:latin typeface="Century Gothic" panose="020B0502020202020204" pitchFamily="34" charset="0"/>
                </a:rPr>
                <a:t>)</a:t>
              </a:r>
              <a:endParaRPr lang="en-US" baseline="-250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11750" name="Group 70"/>
          <p:cNvGrpSpPr>
            <a:grpSpLocks/>
          </p:cNvGrpSpPr>
          <p:nvPr/>
        </p:nvGrpSpPr>
        <p:grpSpPr bwMode="auto">
          <a:xfrm>
            <a:off x="1252538" y="3635375"/>
            <a:ext cx="581025" cy="693738"/>
            <a:chOff x="789" y="2290"/>
            <a:chExt cx="366" cy="437"/>
          </a:xfrm>
        </p:grpSpPr>
        <p:sp>
          <p:nvSpPr>
            <p:cNvPr id="711751" name="Text Box 71"/>
            <p:cNvSpPr txBox="1">
              <a:spLocks noChangeArrowheads="1"/>
            </p:cNvSpPr>
            <p:nvPr/>
          </p:nvSpPr>
          <p:spPr bwMode="auto">
            <a:xfrm>
              <a:off x="789" y="2290"/>
              <a:ext cx="3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=11</a:t>
              </a:r>
            </a:p>
          </p:txBody>
        </p:sp>
        <p:sp>
          <p:nvSpPr>
            <p:cNvPr id="711752" name="Text Box 72"/>
            <p:cNvSpPr txBox="1">
              <a:spLocks noChangeArrowheads="1"/>
            </p:cNvSpPr>
            <p:nvPr/>
          </p:nvSpPr>
          <p:spPr bwMode="auto">
            <a:xfrm>
              <a:off x="789" y="2494"/>
              <a:ext cx="3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=16</a:t>
              </a:r>
            </a:p>
          </p:txBody>
        </p:sp>
      </p:grpSp>
      <p:grpSp>
        <p:nvGrpSpPr>
          <p:cNvPr id="711753" name="Group 73"/>
          <p:cNvGrpSpPr>
            <a:grpSpLocks/>
          </p:cNvGrpSpPr>
          <p:nvPr/>
        </p:nvGrpSpPr>
        <p:grpSpPr bwMode="auto">
          <a:xfrm>
            <a:off x="7591425" y="3567113"/>
            <a:ext cx="581025" cy="693737"/>
            <a:chOff x="4782" y="2247"/>
            <a:chExt cx="366" cy="437"/>
          </a:xfrm>
        </p:grpSpPr>
        <p:sp>
          <p:nvSpPr>
            <p:cNvPr id="711754" name="Text Box 74"/>
            <p:cNvSpPr txBox="1">
              <a:spLocks noChangeArrowheads="1"/>
            </p:cNvSpPr>
            <p:nvPr/>
          </p:nvSpPr>
          <p:spPr bwMode="auto">
            <a:xfrm>
              <a:off x="4782" y="2247"/>
              <a:ext cx="2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=1</a:t>
              </a:r>
            </a:p>
          </p:txBody>
        </p:sp>
        <p:sp>
          <p:nvSpPr>
            <p:cNvPr id="711755" name="Text Box 75"/>
            <p:cNvSpPr txBox="1">
              <a:spLocks noChangeArrowheads="1"/>
            </p:cNvSpPr>
            <p:nvPr/>
          </p:nvSpPr>
          <p:spPr bwMode="auto">
            <a:xfrm>
              <a:off x="4782" y="2451"/>
              <a:ext cx="3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=10</a:t>
              </a:r>
            </a:p>
          </p:txBody>
        </p:sp>
      </p:grpSp>
      <p:grpSp>
        <p:nvGrpSpPr>
          <p:cNvPr id="711756" name="Group 76"/>
          <p:cNvGrpSpPr>
            <a:grpSpLocks/>
          </p:cNvGrpSpPr>
          <p:nvPr/>
        </p:nvGrpSpPr>
        <p:grpSpPr bwMode="auto">
          <a:xfrm>
            <a:off x="3727454" y="5724525"/>
            <a:ext cx="452438" cy="693738"/>
            <a:chOff x="2348" y="3606"/>
            <a:chExt cx="285" cy="437"/>
          </a:xfrm>
        </p:grpSpPr>
        <p:sp>
          <p:nvSpPr>
            <p:cNvPr id="711757" name="Text Box 77"/>
            <p:cNvSpPr txBox="1">
              <a:spLocks noChangeArrowheads="1"/>
            </p:cNvSpPr>
            <p:nvPr/>
          </p:nvSpPr>
          <p:spPr bwMode="auto">
            <a:xfrm>
              <a:off x="2348" y="3606"/>
              <a:ext cx="2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=3</a:t>
              </a:r>
            </a:p>
          </p:txBody>
        </p:sp>
        <p:sp>
          <p:nvSpPr>
            <p:cNvPr id="711758" name="Text Box 78"/>
            <p:cNvSpPr txBox="1">
              <a:spLocks noChangeArrowheads="1"/>
            </p:cNvSpPr>
            <p:nvPr/>
          </p:nvSpPr>
          <p:spPr bwMode="auto">
            <a:xfrm>
              <a:off x="2348" y="3810"/>
              <a:ext cx="2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=7</a:t>
              </a:r>
            </a:p>
          </p:txBody>
        </p:sp>
      </p:grpSp>
      <p:grpSp>
        <p:nvGrpSpPr>
          <p:cNvPr id="711759" name="Group 79"/>
          <p:cNvGrpSpPr>
            <a:grpSpLocks/>
          </p:cNvGrpSpPr>
          <p:nvPr/>
        </p:nvGrpSpPr>
        <p:grpSpPr bwMode="auto">
          <a:xfrm>
            <a:off x="6248407" y="5708650"/>
            <a:ext cx="452438" cy="693738"/>
            <a:chOff x="3936" y="3596"/>
            <a:chExt cx="285" cy="437"/>
          </a:xfrm>
        </p:grpSpPr>
        <p:sp>
          <p:nvSpPr>
            <p:cNvPr id="711760" name="Text Box 80"/>
            <p:cNvSpPr txBox="1">
              <a:spLocks noChangeArrowheads="1"/>
            </p:cNvSpPr>
            <p:nvPr/>
          </p:nvSpPr>
          <p:spPr bwMode="auto">
            <a:xfrm>
              <a:off x="3936" y="3596"/>
              <a:ext cx="2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=5</a:t>
              </a:r>
            </a:p>
          </p:txBody>
        </p:sp>
        <p:sp>
          <p:nvSpPr>
            <p:cNvPr id="711761" name="Text Box 81"/>
            <p:cNvSpPr txBox="1">
              <a:spLocks noChangeArrowheads="1"/>
            </p:cNvSpPr>
            <p:nvPr/>
          </p:nvSpPr>
          <p:spPr bwMode="auto">
            <a:xfrm>
              <a:off x="3936" y="3800"/>
              <a:ext cx="2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=6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6C7C6-39C0-B4D6-0C3D-4B9E3CEE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Corollary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659770" cy="2276475"/>
          </a:xfrm>
        </p:spPr>
        <p:txBody>
          <a:bodyPr/>
          <a:lstStyle/>
          <a:p>
            <a:r>
              <a:rPr lang="en-US" dirty="0"/>
              <a:t>Let C and C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be distinct SCCs in a directed graph G = (V, E). If there is an edge </a:t>
            </a:r>
            <a:r>
              <a:rPr lang="en-US" dirty="0">
                <a:solidFill>
                  <a:srgbClr val="336699"/>
                </a:solidFill>
                <a:latin typeface="Comic Sans MS" charset="0"/>
              </a:rPr>
              <a:t>(u, v)</a:t>
            </a:r>
            <a:r>
              <a:rPr lang="en-US" dirty="0">
                <a:solidFill>
                  <a:srgbClr val="336699"/>
                </a:solidFill>
              </a:rPr>
              <a:t> </a:t>
            </a:r>
            <a:r>
              <a:rPr lang="en-US" dirty="0">
                <a:solidFill>
                  <a:srgbClr val="336699"/>
                </a:solidFill>
                <a:sym typeface="Symbol" charset="0"/>
              </a:rPr>
              <a:t>∈ E</a:t>
            </a:r>
            <a:r>
              <a:rPr lang="en-US" baseline="30000" dirty="0">
                <a:solidFill>
                  <a:srgbClr val="336699"/>
                </a:solidFill>
                <a:sym typeface="Symbol" charset="0"/>
              </a:rPr>
              <a:t>T</a:t>
            </a:r>
            <a:r>
              <a:rPr lang="en-US" dirty="0">
                <a:sym typeface="Symbol" charset="0"/>
              </a:rPr>
              <a:t>, where </a:t>
            </a:r>
            <a:r>
              <a:rPr lang="en-US" dirty="0">
                <a:latin typeface="Comic Sans MS" charset="0"/>
                <a:sym typeface="Symbol" charset="0"/>
              </a:rPr>
              <a:t>u </a:t>
            </a:r>
            <a:r>
              <a:rPr lang="en-US" dirty="0">
                <a:sym typeface="Symbol" charset="0"/>
              </a:rPr>
              <a:t>∈ C and </a:t>
            </a:r>
            <a:r>
              <a:rPr lang="en-US" dirty="0">
                <a:latin typeface="Comic Sans MS" charset="0"/>
                <a:sym typeface="Symbol" charset="0"/>
              </a:rPr>
              <a:t>v</a:t>
            </a:r>
            <a:r>
              <a:rPr lang="en-US" dirty="0">
                <a:sym typeface="Symbol" charset="0"/>
              </a:rPr>
              <a:t> ∈ C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then f(C) &lt; f(C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).</a:t>
            </a:r>
          </a:p>
          <a:p>
            <a:r>
              <a:rPr lang="en-US" dirty="0">
                <a:sym typeface="Symbol" charset="0"/>
              </a:rPr>
              <a:t>Consider C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 and C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connected by edge </a:t>
            </a:r>
            <a:r>
              <a:rPr lang="en-US" dirty="0">
                <a:latin typeface="Comic Sans MS" charset="0"/>
                <a:sym typeface="Symbol" charset="0"/>
              </a:rPr>
              <a:t>(c, b)</a:t>
            </a:r>
            <a:endParaRPr lang="en-US" baseline="-25000" dirty="0">
              <a:latin typeface="Comic Sans MS" charset="0"/>
              <a:sym typeface="Symbol" charset="0"/>
            </a:endParaRPr>
          </a:p>
        </p:txBody>
      </p:sp>
      <p:sp>
        <p:nvSpPr>
          <p:cNvPr id="712708" name="Freeform 4"/>
          <p:cNvSpPr>
            <a:spLocks/>
          </p:cNvSpPr>
          <p:nvPr/>
        </p:nvSpPr>
        <p:spPr bwMode="auto">
          <a:xfrm>
            <a:off x="566738" y="3723238"/>
            <a:ext cx="2311400" cy="1736725"/>
          </a:xfrm>
          <a:custGeom>
            <a:avLst/>
            <a:gdLst>
              <a:gd name="T0" fmla="*/ 102 w 1456"/>
              <a:gd name="T1" fmla="*/ 14 h 1094"/>
              <a:gd name="T2" fmla="*/ 413 w 1456"/>
              <a:gd name="T3" fmla="*/ 0 h 1094"/>
              <a:gd name="T4" fmla="*/ 1268 w 1456"/>
              <a:gd name="T5" fmla="*/ 18 h 1094"/>
              <a:gd name="T6" fmla="*/ 1335 w 1456"/>
              <a:gd name="T7" fmla="*/ 45 h 1094"/>
              <a:gd name="T8" fmla="*/ 1380 w 1456"/>
              <a:gd name="T9" fmla="*/ 77 h 1094"/>
              <a:gd name="T10" fmla="*/ 1394 w 1456"/>
              <a:gd name="T11" fmla="*/ 104 h 1094"/>
              <a:gd name="T12" fmla="*/ 1434 w 1456"/>
              <a:gd name="T13" fmla="*/ 239 h 1094"/>
              <a:gd name="T14" fmla="*/ 1448 w 1456"/>
              <a:gd name="T15" fmla="*/ 266 h 1094"/>
              <a:gd name="T16" fmla="*/ 1308 w 1456"/>
              <a:gd name="T17" fmla="*/ 504 h 1094"/>
              <a:gd name="T18" fmla="*/ 1236 w 1456"/>
              <a:gd name="T19" fmla="*/ 509 h 1094"/>
              <a:gd name="T20" fmla="*/ 1110 w 1456"/>
              <a:gd name="T21" fmla="*/ 513 h 1094"/>
              <a:gd name="T22" fmla="*/ 989 w 1456"/>
              <a:gd name="T23" fmla="*/ 527 h 1094"/>
              <a:gd name="T24" fmla="*/ 908 w 1456"/>
              <a:gd name="T25" fmla="*/ 549 h 1094"/>
              <a:gd name="T26" fmla="*/ 854 w 1456"/>
              <a:gd name="T27" fmla="*/ 567 h 1094"/>
              <a:gd name="T28" fmla="*/ 813 w 1456"/>
              <a:gd name="T29" fmla="*/ 585 h 1094"/>
              <a:gd name="T30" fmla="*/ 773 w 1456"/>
              <a:gd name="T31" fmla="*/ 608 h 1094"/>
              <a:gd name="T32" fmla="*/ 728 w 1456"/>
              <a:gd name="T33" fmla="*/ 653 h 1094"/>
              <a:gd name="T34" fmla="*/ 705 w 1456"/>
              <a:gd name="T35" fmla="*/ 689 h 1094"/>
              <a:gd name="T36" fmla="*/ 687 w 1456"/>
              <a:gd name="T37" fmla="*/ 851 h 1094"/>
              <a:gd name="T38" fmla="*/ 665 w 1456"/>
              <a:gd name="T39" fmla="*/ 977 h 1094"/>
              <a:gd name="T40" fmla="*/ 647 w 1456"/>
              <a:gd name="T41" fmla="*/ 995 h 1094"/>
              <a:gd name="T42" fmla="*/ 642 w 1456"/>
              <a:gd name="T43" fmla="*/ 1008 h 1094"/>
              <a:gd name="T44" fmla="*/ 629 w 1456"/>
              <a:gd name="T45" fmla="*/ 1017 h 1094"/>
              <a:gd name="T46" fmla="*/ 561 w 1456"/>
              <a:gd name="T47" fmla="*/ 1053 h 1094"/>
              <a:gd name="T48" fmla="*/ 534 w 1456"/>
              <a:gd name="T49" fmla="*/ 1067 h 1094"/>
              <a:gd name="T50" fmla="*/ 435 w 1456"/>
              <a:gd name="T51" fmla="*/ 1094 h 1094"/>
              <a:gd name="T52" fmla="*/ 314 w 1456"/>
              <a:gd name="T53" fmla="*/ 1089 h 1094"/>
              <a:gd name="T54" fmla="*/ 269 w 1456"/>
              <a:gd name="T55" fmla="*/ 1076 h 1094"/>
              <a:gd name="T56" fmla="*/ 129 w 1456"/>
              <a:gd name="T57" fmla="*/ 1049 h 1094"/>
              <a:gd name="T58" fmla="*/ 84 w 1456"/>
              <a:gd name="T59" fmla="*/ 1031 h 1094"/>
              <a:gd name="T60" fmla="*/ 35 w 1456"/>
              <a:gd name="T61" fmla="*/ 990 h 1094"/>
              <a:gd name="T62" fmla="*/ 21 w 1456"/>
              <a:gd name="T63" fmla="*/ 950 h 1094"/>
              <a:gd name="T64" fmla="*/ 12 w 1456"/>
              <a:gd name="T65" fmla="*/ 918 h 1094"/>
              <a:gd name="T66" fmla="*/ 8 w 1456"/>
              <a:gd name="T67" fmla="*/ 482 h 1094"/>
              <a:gd name="T68" fmla="*/ 12 w 1456"/>
              <a:gd name="T69" fmla="*/ 243 h 1094"/>
              <a:gd name="T70" fmla="*/ 48 w 1456"/>
              <a:gd name="T71" fmla="*/ 45 h 1094"/>
              <a:gd name="T72" fmla="*/ 102 w 1456"/>
              <a:gd name="T73" fmla="*/ 14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2709" name="Oval 5"/>
          <p:cNvSpPr>
            <a:spLocks noChangeArrowheads="1"/>
          </p:cNvSpPr>
          <p:nvPr/>
        </p:nvSpPr>
        <p:spPr bwMode="auto">
          <a:xfrm>
            <a:off x="4149725" y="4677325"/>
            <a:ext cx="1208088" cy="849313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2710" name="Oval 6"/>
          <p:cNvSpPr>
            <a:spLocks noChangeArrowheads="1"/>
          </p:cNvSpPr>
          <p:nvPr/>
        </p:nvSpPr>
        <p:spPr bwMode="auto">
          <a:xfrm>
            <a:off x="2944813" y="3734350"/>
            <a:ext cx="2322512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2711" name="Oval 7"/>
          <p:cNvSpPr>
            <a:spLocks noChangeArrowheads="1"/>
          </p:cNvSpPr>
          <p:nvPr/>
        </p:nvSpPr>
        <p:spPr bwMode="auto">
          <a:xfrm>
            <a:off x="1792288" y="4624938"/>
            <a:ext cx="2322512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2712" name="Text Box 8"/>
          <p:cNvSpPr txBox="1">
            <a:spLocks noChangeArrowheads="1"/>
          </p:cNvSpPr>
          <p:nvPr/>
        </p:nvSpPr>
        <p:spPr bwMode="auto">
          <a:xfrm>
            <a:off x="1001713" y="3307313"/>
            <a:ext cx="10283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</a:t>
            </a:r>
            <a:r>
              <a:rPr lang="en-US" baseline="-25000">
                <a:latin typeface="Century Gothic"/>
                <a:cs typeface="Century Gothic"/>
              </a:rPr>
              <a:t>1</a:t>
            </a:r>
            <a:r>
              <a:rPr lang="en-US">
                <a:latin typeface="Century Gothic"/>
                <a:cs typeface="Century Gothic"/>
              </a:rPr>
              <a:t> = C</a:t>
            </a:r>
            <a:r>
              <a:rPr lang="ja-JP" altLang="en-US">
                <a:latin typeface="Century Gothic"/>
                <a:cs typeface="Century Gothic"/>
              </a:rPr>
              <a:t>’</a:t>
            </a:r>
            <a:endParaRPr lang="en-US" baseline="-25000">
              <a:latin typeface="Century Gothic"/>
              <a:cs typeface="Century Gothic"/>
            </a:endParaRPr>
          </a:p>
        </p:txBody>
      </p:sp>
      <p:sp>
        <p:nvSpPr>
          <p:cNvPr id="712713" name="Text Box 9"/>
          <p:cNvSpPr txBox="1">
            <a:spLocks noChangeArrowheads="1"/>
          </p:cNvSpPr>
          <p:nvPr/>
        </p:nvSpPr>
        <p:spPr bwMode="auto">
          <a:xfrm>
            <a:off x="4183063" y="3310488"/>
            <a:ext cx="9129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</a:t>
            </a:r>
            <a:r>
              <a:rPr lang="en-US" baseline="-25000">
                <a:latin typeface="Century Gothic"/>
                <a:cs typeface="Century Gothic"/>
              </a:rPr>
              <a:t>2</a:t>
            </a:r>
            <a:r>
              <a:rPr lang="en-US">
                <a:latin typeface="Century Gothic"/>
                <a:cs typeface="Century Gothic"/>
              </a:rPr>
              <a:t> = C</a:t>
            </a:r>
            <a:endParaRPr lang="en-US" baseline="-25000">
              <a:latin typeface="Century Gothic"/>
              <a:cs typeface="Century Gothic"/>
            </a:endParaRPr>
          </a:p>
        </p:txBody>
      </p:sp>
      <p:sp>
        <p:nvSpPr>
          <p:cNvPr id="712714" name="Text Box 10"/>
          <p:cNvSpPr txBox="1">
            <a:spLocks noChangeArrowheads="1"/>
          </p:cNvSpPr>
          <p:nvPr/>
        </p:nvSpPr>
        <p:spPr bwMode="auto">
          <a:xfrm>
            <a:off x="2525713" y="5752063"/>
            <a:ext cx="457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</a:t>
            </a:r>
            <a:r>
              <a:rPr lang="en-US" baseline="-25000">
                <a:latin typeface="Century Gothic"/>
                <a:cs typeface="Century Gothic"/>
              </a:rPr>
              <a:t>3</a:t>
            </a:r>
          </a:p>
        </p:txBody>
      </p:sp>
      <p:sp>
        <p:nvSpPr>
          <p:cNvPr id="712715" name="Text Box 11"/>
          <p:cNvSpPr txBox="1">
            <a:spLocks noChangeArrowheads="1"/>
          </p:cNvSpPr>
          <p:nvPr/>
        </p:nvSpPr>
        <p:spPr bwMode="auto">
          <a:xfrm>
            <a:off x="4654550" y="5737775"/>
            <a:ext cx="457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</a:t>
            </a:r>
            <a:r>
              <a:rPr lang="en-US" baseline="-25000">
                <a:latin typeface="Century Gothic"/>
                <a:cs typeface="Century Gothic"/>
              </a:rPr>
              <a:t>4</a:t>
            </a:r>
          </a:p>
        </p:txBody>
      </p:sp>
      <p:grpSp>
        <p:nvGrpSpPr>
          <p:cNvPr id="712716" name="Group 12"/>
          <p:cNvGrpSpPr>
            <a:grpSpLocks/>
          </p:cNvGrpSpPr>
          <p:nvPr/>
        </p:nvGrpSpPr>
        <p:grpSpPr bwMode="auto">
          <a:xfrm>
            <a:off x="693738" y="3656563"/>
            <a:ext cx="4776787" cy="2098675"/>
            <a:chOff x="529" y="2484"/>
            <a:chExt cx="3009" cy="1322"/>
          </a:xfrm>
        </p:grpSpPr>
        <p:sp>
          <p:nvSpPr>
            <p:cNvPr id="712717" name="Oval 13"/>
            <p:cNvSpPr>
              <a:spLocks noChangeArrowheads="1"/>
            </p:cNvSpPr>
            <p:nvPr/>
          </p:nvSpPr>
          <p:spPr bwMode="auto">
            <a:xfrm>
              <a:off x="529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2718" name="Text Box 14"/>
            <p:cNvSpPr txBox="1">
              <a:spLocks noChangeArrowheads="1"/>
            </p:cNvSpPr>
            <p:nvPr/>
          </p:nvSpPr>
          <p:spPr bwMode="auto">
            <a:xfrm>
              <a:off x="734" y="2484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a</a:t>
              </a:r>
            </a:p>
          </p:txBody>
        </p:sp>
        <p:sp>
          <p:nvSpPr>
            <p:cNvPr id="712719" name="Text Box 15"/>
            <p:cNvSpPr txBox="1">
              <a:spLocks noChangeArrowheads="1"/>
            </p:cNvSpPr>
            <p:nvPr/>
          </p:nvSpPr>
          <p:spPr bwMode="auto">
            <a:xfrm>
              <a:off x="1469" y="2484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b</a:t>
              </a:r>
            </a:p>
          </p:txBody>
        </p:sp>
        <p:sp>
          <p:nvSpPr>
            <p:cNvPr id="712720" name="Text Box 16"/>
            <p:cNvSpPr txBox="1">
              <a:spLocks noChangeArrowheads="1"/>
            </p:cNvSpPr>
            <p:nvPr/>
          </p:nvSpPr>
          <p:spPr bwMode="auto">
            <a:xfrm>
              <a:off x="2204" y="2484"/>
              <a:ext cx="1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c</a:t>
              </a:r>
            </a:p>
          </p:txBody>
        </p:sp>
        <p:sp>
          <p:nvSpPr>
            <p:cNvPr id="712721" name="Text Box 17"/>
            <p:cNvSpPr txBox="1">
              <a:spLocks noChangeArrowheads="1"/>
            </p:cNvSpPr>
            <p:nvPr/>
          </p:nvSpPr>
          <p:spPr bwMode="auto">
            <a:xfrm>
              <a:off x="2929" y="2484"/>
              <a:ext cx="1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d</a:t>
              </a:r>
            </a:p>
          </p:txBody>
        </p:sp>
        <p:sp>
          <p:nvSpPr>
            <p:cNvPr id="712722" name="Oval 18"/>
            <p:cNvSpPr>
              <a:spLocks noChangeArrowheads="1"/>
            </p:cNvSpPr>
            <p:nvPr/>
          </p:nvSpPr>
          <p:spPr bwMode="auto">
            <a:xfrm>
              <a:off x="1277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2723" name="Oval 19"/>
            <p:cNvSpPr>
              <a:spLocks noChangeArrowheads="1"/>
            </p:cNvSpPr>
            <p:nvPr/>
          </p:nvSpPr>
          <p:spPr bwMode="auto">
            <a:xfrm>
              <a:off x="2773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2724" name="Oval 20"/>
            <p:cNvSpPr>
              <a:spLocks noChangeArrowheads="1"/>
            </p:cNvSpPr>
            <p:nvPr/>
          </p:nvSpPr>
          <p:spPr bwMode="auto">
            <a:xfrm>
              <a:off x="2025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2725" name="Oval 21"/>
            <p:cNvSpPr>
              <a:spLocks noChangeArrowheads="1"/>
            </p:cNvSpPr>
            <p:nvPr/>
          </p:nvSpPr>
          <p:spPr bwMode="auto">
            <a:xfrm>
              <a:off x="530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2726" name="Oval 22"/>
            <p:cNvSpPr>
              <a:spLocks noChangeArrowheads="1"/>
            </p:cNvSpPr>
            <p:nvPr/>
          </p:nvSpPr>
          <p:spPr bwMode="auto">
            <a:xfrm>
              <a:off x="1278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2727" name="Oval 23"/>
            <p:cNvSpPr>
              <a:spLocks noChangeArrowheads="1"/>
            </p:cNvSpPr>
            <p:nvPr/>
          </p:nvSpPr>
          <p:spPr bwMode="auto">
            <a:xfrm>
              <a:off x="2774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2728" name="Oval 24"/>
            <p:cNvSpPr>
              <a:spLocks noChangeArrowheads="1"/>
            </p:cNvSpPr>
            <p:nvPr/>
          </p:nvSpPr>
          <p:spPr bwMode="auto">
            <a:xfrm>
              <a:off x="2026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2729" name="Text Box 25"/>
            <p:cNvSpPr txBox="1">
              <a:spLocks noChangeArrowheads="1"/>
            </p:cNvSpPr>
            <p:nvPr/>
          </p:nvSpPr>
          <p:spPr bwMode="auto">
            <a:xfrm>
              <a:off x="726" y="3575"/>
              <a:ext cx="1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e</a:t>
              </a:r>
            </a:p>
          </p:txBody>
        </p:sp>
        <p:sp>
          <p:nvSpPr>
            <p:cNvPr id="712730" name="Text Box 26"/>
            <p:cNvSpPr txBox="1">
              <a:spLocks noChangeArrowheads="1"/>
            </p:cNvSpPr>
            <p:nvPr/>
          </p:nvSpPr>
          <p:spPr bwMode="auto">
            <a:xfrm>
              <a:off x="1461" y="3575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f</a:t>
              </a:r>
            </a:p>
          </p:txBody>
        </p:sp>
        <p:sp>
          <p:nvSpPr>
            <p:cNvPr id="712731" name="Text Box 27"/>
            <p:cNvSpPr txBox="1">
              <a:spLocks noChangeArrowheads="1"/>
            </p:cNvSpPr>
            <p:nvPr/>
          </p:nvSpPr>
          <p:spPr bwMode="auto">
            <a:xfrm>
              <a:off x="2196" y="3575"/>
              <a:ext cx="1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g</a:t>
              </a:r>
            </a:p>
          </p:txBody>
        </p:sp>
        <p:sp>
          <p:nvSpPr>
            <p:cNvPr id="712732" name="Text Box 28"/>
            <p:cNvSpPr txBox="1">
              <a:spLocks noChangeArrowheads="1"/>
            </p:cNvSpPr>
            <p:nvPr/>
          </p:nvSpPr>
          <p:spPr bwMode="auto">
            <a:xfrm>
              <a:off x="2921" y="3575"/>
              <a:ext cx="1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h</a:t>
              </a:r>
            </a:p>
          </p:txBody>
        </p:sp>
        <p:sp>
          <p:nvSpPr>
            <p:cNvPr id="712733" name="Line 29"/>
            <p:cNvSpPr>
              <a:spLocks noChangeShapeType="1"/>
            </p:cNvSpPr>
            <p:nvPr/>
          </p:nvSpPr>
          <p:spPr bwMode="auto">
            <a:xfrm>
              <a:off x="1068" y="2834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2734" name="Line 30"/>
            <p:cNvSpPr>
              <a:spLocks noChangeShapeType="1"/>
            </p:cNvSpPr>
            <p:nvPr/>
          </p:nvSpPr>
          <p:spPr bwMode="auto">
            <a:xfrm>
              <a:off x="1826" y="28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2735" name="Line 31"/>
            <p:cNvSpPr>
              <a:spLocks noChangeShapeType="1"/>
            </p:cNvSpPr>
            <p:nvPr/>
          </p:nvSpPr>
          <p:spPr bwMode="auto">
            <a:xfrm>
              <a:off x="1080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2736" name="Line 32"/>
            <p:cNvSpPr>
              <a:spLocks noChangeShapeType="1"/>
            </p:cNvSpPr>
            <p:nvPr/>
          </p:nvSpPr>
          <p:spPr bwMode="auto">
            <a:xfrm>
              <a:off x="2567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2737" name="Line 33"/>
            <p:cNvSpPr>
              <a:spLocks noChangeShapeType="1"/>
            </p:cNvSpPr>
            <p:nvPr/>
          </p:nvSpPr>
          <p:spPr bwMode="auto">
            <a:xfrm flipV="1">
              <a:off x="780" y="2985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2738" name="Line 34"/>
            <p:cNvSpPr>
              <a:spLocks noChangeShapeType="1"/>
            </p:cNvSpPr>
            <p:nvPr/>
          </p:nvSpPr>
          <p:spPr bwMode="auto">
            <a:xfrm flipV="1">
              <a:off x="1533" y="2982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2739" name="Line 35"/>
            <p:cNvSpPr>
              <a:spLocks noChangeShapeType="1"/>
            </p:cNvSpPr>
            <p:nvPr/>
          </p:nvSpPr>
          <p:spPr bwMode="auto">
            <a:xfrm flipV="1">
              <a:off x="2304" y="298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2740" name="Line 36"/>
            <p:cNvSpPr>
              <a:spLocks noChangeShapeType="1"/>
            </p:cNvSpPr>
            <p:nvPr/>
          </p:nvSpPr>
          <p:spPr bwMode="auto">
            <a:xfrm flipV="1">
              <a:off x="3044" y="2985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2741" name="Freeform 37"/>
            <p:cNvSpPr>
              <a:spLocks/>
            </p:cNvSpPr>
            <p:nvPr/>
          </p:nvSpPr>
          <p:spPr bwMode="auto">
            <a:xfrm>
              <a:off x="1747" y="321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3975">
              <a:solidFill>
                <a:srgbClr val="333333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2742" name="Freeform 38"/>
            <p:cNvSpPr>
              <a:spLocks/>
            </p:cNvSpPr>
            <p:nvPr/>
          </p:nvSpPr>
          <p:spPr bwMode="auto">
            <a:xfrm>
              <a:off x="2482" y="266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2743" name="Freeform 39"/>
            <p:cNvSpPr>
              <a:spLocks/>
            </p:cNvSpPr>
            <p:nvPr/>
          </p:nvSpPr>
          <p:spPr bwMode="auto">
            <a:xfrm flipV="1">
              <a:off x="2493" y="2949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 cmpd="sng">
              <a:solidFill>
                <a:srgbClr val="3333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2744" name="Freeform 40"/>
            <p:cNvSpPr>
              <a:spLocks/>
            </p:cNvSpPr>
            <p:nvPr/>
          </p:nvSpPr>
          <p:spPr bwMode="auto">
            <a:xfrm flipV="1">
              <a:off x="1730" y="348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2745" name="Line 41"/>
            <p:cNvSpPr>
              <a:spLocks noChangeShapeType="1"/>
            </p:cNvSpPr>
            <p:nvPr/>
          </p:nvSpPr>
          <p:spPr bwMode="auto">
            <a:xfrm flipH="1">
              <a:off x="991" y="2949"/>
              <a:ext cx="374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2746" name="Freeform 42"/>
            <p:cNvSpPr>
              <a:spLocks/>
            </p:cNvSpPr>
            <p:nvPr/>
          </p:nvSpPr>
          <p:spPr bwMode="auto">
            <a:xfrm>
              <a:off x="3267" y="3294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2747" name="Rectangle 43"/>
          <p:cNvSpPr>
            <a:spLocks noChangeArrowheads="1"/>
          </p:cNvSpPr>
          <p:nvPr/>
        </p:nvSpPr>
        <p:spPr bwMode="auto">
          <a:xfrm>
            <a:off x="5568950" y="3326363"/>
            <a:ext cx="3322638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charset="0"/>
              </a:rPr>
              <a:t>Since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sym typeface="Symbol" charset="0"/>
              </a:rPr>
              <a:t> (c, b)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charset="0"/>
              </a:rPr>
              <a:t>∈ E</a:t>
            </a:r>
            <a:r>
              <a:rPr lang="en-US" sz="2800" baseline="300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charset="0"/>
              </a:rPr>
              <a:t>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charset="0"/>
              </a:rPr>
              <a:t> ⇒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sym typeface="Symbol" charset="0"/>
              </a:rPr>
              <a:t>(b, c)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charset="0"/>
              </a:rPr>
              <a:t>∈ 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charset="0"/>
              </a:rPr>
              <a:t>From previous lemma: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charset="0"/>
              </a:rPr>
              <a:t>	f(C</a:t>
            </a:r>
            <a:r>
              <a:rPr lang="en-US" sz="28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charset="0"/>
              </a:rPr>
              <a:t>1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charset="0"/>
              </a:rPr>
              <a:t>) &gt; f(C</a:t>
            </a:r>
            <a:r>
              <a:rPr lang="en-US" sz="28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charset="0"/>
              </a:rPr>
              <a:t>2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charset="0"/>
              </a:rPr>
              <a:t>	f(C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charset="0"/>
              </a:rPr>
              <a:t>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charset="0"/>
              </a:rPr>
              <a:t>) &gt; f(C)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736FC4-7DA9-BD6F-E861-446D0413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0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2764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charset="0"/>
              </a:rPr>
              <a:t>				f(C) &lt; f(C</a:t>
            </a:r>
            <a:r>
              <a:rPr lang="ja-JP" altLang="en-US">
                <a:latin typeface="Arial"/>
                <a:sym typeface="Symbol" charset="0"/>
              </a:rPr>
              <a:t>’</a:t>
            </a:r>
            <a:r>
              <a:rPr lang="en-US">
                <a:sym typeface="Symbo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0"/>
              </a:rPr>
              <a:t>Each edge in G</a:t>
            </a:r>
            <a:r>
              <a:rPr lang="en-US" baseline="30000">
                <a:sym typeface="Symbol" charset="0"/>
              </a:rPr>
              <a:t>T</a:t>
            </a:r>
            <a:r>
              <a:rPr lang="en-US">
                <a:sym typeface="Symbol" charset="0"/>
              </a:rPr>
              <a:t> that goes between different components goes from a component with an earlier finish time (in the DFS) to one with a later finish time</a:t>
            </a:r>
          </a:p>
        </p:txBody>
      </p:sp>
      <p:sp>
        <p:nvSpPr>
          <p:cNvPr id="713732" name="Freeform 4"/>
          <p:cNvSpPr>
            <a:spLocks/>
          </p:cNvSpPr>
          <p:nvPr/>
        </p:nvSpPr>
        <p:spPr bwMode="auto">
          <a:xfrm>
            <a:off x="2095500" y="3979863"/>
            <a:ext cx="2311400" cy="1736725"/>
          </a:xfrm>
          <a:custGeom>
            <a:avLst/>
            <a:gdLst>
              <a:gd name="T0" fmla="*/ 102 w 1456"/>
              <a:gd name="T1" fmla="*/ 14 h 1094"/>
              <a:gd name="T2" fmla="*/ 413 w 1456"/>
              <a:gd name="T3" fmla="*/ 0 h 1094"/>
              <a:gd name="T4" fmla="*/ 1268 w 1456"/>
              <a:gd name="T5" fmla="*/ 18 h 1094"/>
              <a:gd name="T6" fmla="*/ 1335 w 1456"/>
              <a:gd name="T7" fmla="*/ 45 h 1094"/>
              <a:gd name="T8" fmla="*/ 1380 w 1456"/>
              <a:gd name="T9" fmla="*/ 77 h 1094"/>
              <a:gd name="T10" fmla="*/ 1394 w 1456"/>
              <a:gd name="T11" fmla="*/ 104 h 1094"/>
              <a:gd name="T12" fmla="*/ 1434 w 1456"/>
              <a:gd name="T13" fmla="*/ 239 h 1094"/>
              <a:gd name="T14" fmla="*/ 1448 w 1456"/>
              <a:gd name="T15" fmla="*/ 266 h 1094"/>
              <a:gd name="T16" fmla="*/ 1308 w 1456"/>
              <a:gd name="T17" fmla="*/ 504 h 1094"/>
              <a:gd name="T18" fmla="*/ 1236 w 1456"/>
              <a:gd name="T19" fmla="*/ 509 h 1094"/>
              <a:gd name="T20" fmla="*/ 1110 w 1456"/>
              <a:gd name="T21" fmla="*/ 513 h 1094"/>
              <a:gd name="T22" fmla="*/ 989 w 1456"/>
              <a:gd name="T23" fmla="*/ 527 h 1094"/>
              <a:gd name="T24" fmla="*/ 908 w 1456"/>
              <a:gd name="T25" fmla="*/ 549 h 1094"/>
              <a:gd name="T26" fmla="*/ 854 w 1456"/>
              <a:gd name="T27" fmla="*/ 567 h 1094"/>
              <a:gd name="T28" fmla="*/ 813 w 1456"/>
              <a:gd name="T29" fmla="*/ 585 h 1094"/>
              <a:gd name="T30" fmla="*/ 773 w 1456"/>
              <a:gd name="T31" fmla="*/ 608 h 1094"/>
              <a:gd name="T32" fmla="*/ 728 w 1456"/>
              <a:gd name="T33" fmla="*/ 653 h 1094"/>
              <a:gd name="T34" fmla="*/ 705 w 1456"/>
              <a:gd name="T35" fmla="*/ 689 h 1094"/>
              <a:gd name="T36" fmla="*/ 687 w 1456"/>
              <a:gd name="T37" fmla="*/ 851 h 1094"/>
              <a:gd name="T38" fmla="*/ 665 w 1456"/>
              <a:gd name="T39" fmla="*/ 977 h 1094"/>
              <a:gd name="T40" fmla="*/ 647 w 1456"/>
              <a:gd name="T41" fmla="*/ 995 h 1094"/>
              <a:gd name="T42" fmla="*/ 642 w 1456"/>
              <a:gd name="T43" fmla="*/ 1008 h 1094"/>
              <a:gd name="T44" fmla="*/ 629 w 1456"/>
              <a:gd name="T45" fmla="*/ 1017 h 1094"/>
              <a:gd name="T46" fmla="*/ 561 w 1456"/>
              <a:gd name="T47" fmla="*/ 1053 h 1094"/>
              <a:gd name="T48" fmla="*/ 534 w 1456"/>
              <a:gd name="T49" fmla="*/ 1067 h 1094"/>
              <a:gd name="T50" fmla="*/ 435 w 1456"/>
              <a:gd name="T51" fmla="*/ 1094 h 1094"/>
              <a:gd name="T52" fmla="*/ 314 w 1456"/>
              <a:gd name="T53" fmla="*/ 1089 h 1094"/>
              <a:gd name="T54" fmla="*/ 269 w 1456"/>
              <a:gd name="T55" fmla="*/ 1076 h 1094"/>
              <a:gd name="T56" fmla="*/ 129 w 1456"/>
              <a:gd name="T57" fmla="*/ 1049 h 1094"/>
              <a:gd name="T58" fmla="*/ 84 w 1456"/>
              <a:gd name="T59" fmla="*/ 1031 h 1094"/>
              <a:gd name="T60" fmla="*/ 35 w 1456"/>
              <a:gd name="T61" fmla="*/ 990 h 1094"/>
              <a:gd name="T62" fmla="*/ 21 w 1456"/>
              <a:gd name="T63" fmla="*/ 950 h 1094"/>
              <a:gd name="T64" fmla="*/ 12 w 1456"/>
              <a:gd name="T65" fmla="*/ 918 h 1094"/>
              <a:gd name="T66" fmla="*/ 8 w 1456"/>
              <a:gd name="T67" fmla="*/ 482 h 1094"/>
              <a:gd name="T68" fmla="*/ 12 w 1456"/>
              <a:gd name="T69" fmla="*/ 243 h 1094"/>
              <a:gd name="T70" fmla="*/ 48 w 1456"/>
              <a:gd name="T71" fmla="*/ 45 h 1094"/>
              <a:gd name="T72" fmla="*/ 102 w 1456"/>
              <a:gd name="T73" fmla="*/ 14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3733" name="Oval 5"/>
          <p:cNvSpPr>
            <a:spLocks noChangeArrowheads="1"/>
          </p:cNvSpPr>
          <p:nvPr/>
        </p:nvSpPr>
        <p:spPr bwMode="auto">
          <a:xfrm>
            <a:off x="5678488" y="4933950"/>
            <a:ext cx="1208087" cy="849313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734" name="Oval 6"/>
          <p:cNvSpPr>
            <a:spLocks noChangeArrowheads="1"/>
          </p:cNvSpPr>
          <p:nvPr/>
        </p:nvSpPr>
        <p:spPr bwMode="auto">
          <a:xfrm>
            <a:off x="4473575" y="3990975"/>
            <a:ext cx="2322513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735" name="Oval 7"/>
          <p:cNvSpPr>
            <a:spLocks noChangeArrowheads="1"/>
          </p:cNvSpPr>
          <p:nvPr/>
        </p:nvSpPr>
        <p:spPr bwMode="auto">
          <a:xfrm>
            <a:off x="3321050" y="4881563"/>
            <a:ext cx="2322513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2530475" y="3563938"/>
            <a:ext cx="10283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</a:t>
            </a:r>
            <a:r>
              <a:rPr lang="en-US" baseline="-25000">
                <a:latin typeface="Century Gothic"/>
                <a:cs typeface="Century Gothic"/>
              </a:rPr>
              <a:t>1</a:t>
            </a:r>
            <a:r>
              <a:rPr lang="en-US">
                <a:latin typeface="Century Gothic"/>
                <a:cs typeface="Century Gothic"/>
              </a:rPr>
              <a:t> = C</a:t>
            </a:r>
            <a:r>
              <a:rPr lang="ja-JP" altLang="en-US">
                <a:latin typeface="Century Gothic"/>
                <a:cs typeface="Century Gothic"/>
              </a:rPr>
              <a:t>’</a:t>
            </a:r>
            <a:endParaRPr lang="en-US" baseline="-25000">
              <a:latin typeface="Century Gothic"/>
              <a:cs typeface="Century Gothic"/>
            </a:endParaRPr>
          </a:p>
        </p:txBody>
      </p:sp>
      <p:sp>
        <p:nvSpPr>
          <p:cNvPr id="713737" name="Text Box 9"/>
          <p:cNvSpPr txBox="1">
            <a:spLocks noChangeArrowheads="1"/>
          </p:cNvSpPr>
          <p:nvPr/>
        </p:nvSpPr>
        <p:spPr bwMode="auto">
          <a:xfrm>
            <a:off x="5711825" y="3567113"/>
            <a:ext cx="9129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</a:t>
            </a:r>
            <a:r>
              <a:rPr lang="en-US" baseline="-25000">
                <a:latin typeface="Century Gothic"/>
                <a:cs typeface="Century Gothic"/>
              </a:rPr>
              <a:t>2</a:t>
            </a:r>
            <a:r>
              <a:rPr lang="en-US">
                <a:latin typeface="Century Gothic"/>
                <a:cs typeface="Century Gothic"/>
              </a:rPr>
              <a:t> = C</a:t>
            </a:r>
            <a:endParaRPr lang="en-US" baseline="-25000">
              <a:latin typeface="Century Gothic"/>
              <a:cs typeface="Century Gothic"/>
            </a:endParaRPr>
          </a:p>
        </p:txBody>
      </p:sp>
      <p:sp>
        <p:nvSpPr>
          <p:cNvPr id="713738" name="Text Box 10"/>
          <p:cNvSpPr txBox="1">
            <a:spLocks noChangeArrowheads="1"/>
          </p:cNvSpPr>
          <p:nvPr/>
        </p:nvSpPr>
        <p:spPr bwMode="auto">
          <a:xfrm>
            <a:off x="4054475" y="6008688"/>
            <a:ext cx="457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</a:t>
            </a:r>
            <a:r>
              <a:rPr lang="en-US" baseline="-25000">
                <a:latin typeface="Century Gothic"/>
                <a:cs typeface="Century Gothic"/>
              </a:rPr>
              <a:t>3</a:t>
            </a:r>
          </a:p>
        </p:txBody>
      </p:sp>
      <p:sp>
        <p:nvSpPr>
          <p:cNvPr id="713739" name="Text Box 11"/>
          <p:cNvSpPr txBox="1">
            <a:spLocks noChangeArrowheads="1"/>
          </p:cNvSpPr>
          <p:nvPr/>
        </p:nvSpPr>
        <p:spPr bwMode="auto">
          <a:xfrm>
            <a:off x="6183313" y="5994400"/>
            <a:ext cx="457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</a:t>
            </a:r>
            <a:r>
              <a:rPr lang="en-US" baseline="-25000">
                <a:latin typeface="Century Gothic"/>
                <a:cs typeface="Century Gothic"/>
              </a:rPr>
              <a:t>4</a:t>
            </a:r>
          </a:p>
        </p:txBody>
      </p:sp>
      <p:grpSp>
        <p:nvGrpSpPr>
          <p:cNvPr id="713740" name="Group 12"/>
          <p:cNvGrpSpPr>
            <a:grpSpLocks/>
          </p:cNvGrpSpPr>
          <p:nvPr/>
        </p:nvGrpSpPr>
        <p:grpSpPr bwMode="auto">
          <a:xfrm>
            <a:off x="2222500" y="3913188"/>
            <a:ext cx="4776788" cy="2098675"/>
            <a:chOff x="529" y="2484"/>
            <a:chExt cx="3009" cy="1322"/>
          </a:xfrm>
        </p:grpSpPr>
        <p:sp>
          <p:nvSpPr>
            <p:cNvPr id="713741" name="Oval 13"/>
            <p:cNvSpPr>
              <a:spLocks noChangeArrowheads="1"/>
            </p:cNvSpPr>
            <p:nvPr/>
          </p:nvSpPr>
          <p:spPr bwMode="auto">
            <a:xfrm>
              <a:off x="529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3742" name="Text Box 14"/>
            <p:cNvSpPr txBox="1">
              <a:spLocks noChangeArrowheads="1"/>
            </p:cNvSpPr>
            <p:nvPr/>
          </p:nvSpPr>
          <p:spPr bwMode="auto">
            <a:xfrm>
              <a:off x="734" y="2484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a</a:t>
              </a:r>
            </a:p>
          </p:txBody>
        </p:sp>
        <p:sp>
          <p:nvSpPr>
            <p:cNvPr id="713743" name="Text Box 15"/>
            <p:cNvSpPr txBox="1">
              <a:spLocks noChangeArrowheads="1"/>
            </p:cNvSpPr>
            <p:nvPr/>
          </p:nvSpPr>
          <p:spPr bwMode="auto">
            <a:xfrm>
              <a:off x="1469" y="2484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b</a:t>
              </a:r>
            </a:p>
          </p:txBody>
        </p:sp>
        <p:sp>
          <p:nvSpPr>
            <p:cNvPr id="713744" name="Text Box 16"/>
            <p:cNvSpPr txBox="1">
              <a:spLocks noChangeArrowheads="1"/>
            </p:cNvSpPr>
            <p:nvPr/>
          </p:nvSpPr>
          <p:spPr bwMode="auto">
            <a:xfrm>
              <a:off x="2204" y="2484"/>
              <a:ext cx="1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c</a:t>
              </a:r>
            </a:p>
          </p:txBody>
        </p:sp>
        <p:sp>
          <p:nvSpPr>
            <p:cNvPr id="713745" name="Text Box 17"/>
            <p:cNvSpPr txBox="1">
              <a:spLocks noChangeArrowheads="1"/>
            </p:cNvSpPr>
            <p:nvPr/>
          </p:nvSpPr>
          <p:spPr bwMode="auto">
            <a:xfrm>
              <a:off x="2929" y="2484"/>
              <a:ext cx="1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d</a:t>
              </a:r>
            </a:p>
          </p:txBody>
        </p:sp>
        <p:sp>
          <p:nvSpPr>
            <p:cNvPr id="713746" name="Oval 18"/>
            <p:cNvSpPr>
              <a:spLocks noChangeArrowheads="1"/>
            </p:cNvSpPr>
            <p:nvPr/>
          </p:nvSpPr>
          <p:spPr bwMode="auto">
            <a:xfrm>
              <a:off x="1277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3747" name="Oval 19"/>
            <p:cNvSpPr>
              <a:spLocks noChangeArrowheads="1"/>
            </p:cNvSpPr>
            <p:nvPr/>
          </p:nvSpPr>
          <p:spPr bwMode="auto">
            <a:xfrm>
              <a:off x="2773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3748" name="Oval 20"/>
            <p:cNvSpPr>
              <a:spLocks noChangeArrowheads="1"/>
            </p:cNvSpPr>
            <p:nvPr/>
          </p:nvSpPr>
          <p:spPr bwMode="auto">
            <a:xfrm>
              <a:off x="2025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3749" name="Oval 21"/>
            <p:cNvSpPr>
              <a:spLocks noChangeArrowheads="1"/>
            </p:cNvSpPr>
            <p:nvPr/>
          </p:nvSpPr>
          <p:spPr bwMode="auto">
            <a:xfrm>
              <a:off x="530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3750" name="Oval 22"/>
            <p:cNvSpPr>
              <a:spLocks noChangeArrowheads="1"/>
            </p:cNvSpPr>
            <p:nvPr/>
          </p:nvSpPr>
          <p:spPr bwMode="auto">
            <a:xfrm>
              <a:off x="1278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3751" name="Oval 23"/>
            <p:cNvSpPr>
              <a:spLocks noChangeArrowheads="1"/>
            </p:cNvSpPr>
            <p:nvPr/>
          </p:nvSpPr>
          <p:spPr bwMode="auto">
            <a:xfrm>
              <a:off x="2774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3752" name="Oval 24"/>
            <p:cNvSpPr>
              <a:spLocks noChangeArrowheads="1"/>
            </p:cNvSpPr>
            <p:nvPr/>
          </p:nvSpPr>
          <p:spPr bwMode="auto">
            <a:xfrm>
              <a:off x="2026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3753" name="Text Box 25"/>
            <p:cNvSpPr txBox="1">
              <a:spLocks noChangeArrowheads="1"/>
            </p:cNvSpPr>
            <p:nvPr/>
          </p:nvSpPr>
          <p:spPr bwMode="auto">
            <a:xfrm>
              <a:off x="726" y="3575"/>
              <a:ext cx="1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e</a:t>
              </a:r>
            </a:p>
          </p:txBody>
        </p:sp>
        <p:sp>
          <p:nvSpPr>
            <p:cNvPr id="713754" name="Text Box 26"/>
            <p:cNvSpPr txBox="1">
              <a:spLocks noChangeArrowheads="1"/>
            </p:cNvSpPr>
            <p:nvPr/>
          </p:nvSpPr>
          <p:spPr bwMode="auto">
            <a:xfrm>
              <a:off x="1461" y="3575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f</a:t>
              </a:r>
            </a:p>
          </p:txBody>
        </p:sp>
        <p:sp>
          <p:nvSpPr>
            <p:cNvPr id="713755" name="Text Box 27"/>
            <p:cNvSpPr txBox="1">
              <a:spLocks noChangeArrowheads="1"/>
            </p:cNvSpPr>
            <p:nvPr/>
          </p:nvSpPr>
          <p:spPr bwMode="auto">
            <a:xfrm>
              <a:off x="2196" y="3575"/>
              <a:ext cx="1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g</a:t>
              </a:r>
            </a:p>
          </p:txBody>
        </p:sp>
        <p:sp>
          <p:nvSpPr>
            <p:cNvPr id="713756" name="Text Box 28"/>
            <p:cNvSpPr txBox="1">
              <a:spLocks noChangeArrowheads="1"/>
            </p:cNvSpPr>
            <p:nvPr/>
          </p:nvSpPr>
          <p:spPr bwMode="auto">
            <a:xfrm>
              <a:off x="2921" y="3575"/>
              <a:ext cx="1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h</a:t>
              </a:r>
            </a:p>
          </p:txBody>
        </p:sp>
        <p:sp>
          <p:nvSpPr>
            <p:cNvPr id="713757" name="Line 29"/>
            <p:cNvSpPr>
              <a:spLocks noChangeShapeType="1"/>
            </p:cNvSpPr>
            <p:nvPr/>
          </p:nvSpPr>
          <p:spPr bwMode="auto">
            <a:xfrm>
              <a:off x="1068" y="2834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3758" name="Line 30"/>
            <p:cNvSpPr>
              <a:spLocks noChangeShapeType="1"/>
            </p:cNvSpPr>
            <p:nvPr/>
          </p:nvSpPr>
          <p:spPr bwMode="auto">
            <a:xfrm>
              <a:off x="1826" y="28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3759" name="Line 31"/>
            <p:cNvSpPr>
              <a:spLocks noChangeShapeType="1"/>
            </p:cNvSpPr>
            <p:nvPr/>
          </p:nvSpPr>
          <p:spPr bwMode="auto">
            <a:xfrm>
              <a:off x="1080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3760" name="Line 32"/>
            <p:cNvSpPr>
              <a:spLocks noChangeShapeType="1"/>
            </p:cNvSpPr>
            <p:nvPr/>
          </p:nvSpPr>
          <p:spPr bwMode="auto">
            <a:xfrm>
              <a:off x="2567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3761" name="Line 33"/>
            <p:cNvSpPr>
              <a:spLocks noChangeShapeType="1"/>
            </p:cNvSpPr>
            <p:nvPr/>
          </p:nvSpPr>
          <p:spPr bwMode="auto">
            <a:xfrm flipV="1">
              <a:off x="780" y="2985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3762" name="Line 34"/>
            <p:cNvSpPr>
              <a:spLocks noChangeShapeType="1"/>
            </p:cNvSpPr>
            <p:nvPr/>
          </p:nvSpPr>
          <p:spPr bwMode="auto">
            <a:xfrm flipV="1">
              <a:off x="1533" y="2982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3763" name="Line 35"/>
            <p:cNvSpPr>
              <a:spLocks noChangeShapeType="1"/>
            </p:cNvSpPr>
            <p:nvPr/>
          </p:nvSpPr>
          <p:spPr bwMode="auto">
            <a:xfrm flipV="1">
              <a:off x="2304" y="298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3764" name="Line 36"/>
            <p:cNvSpPr>
              <a:spLocks noChangeShapeType="1"/>
            </p:cNvSpPr>
            <p:nvPr/>
          </p:nvSpPr>
          <p:spPr bwMode="auto">
            <a:xfrm flipV="1">
              <a:off x="3044" y="2985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3765" name="Freeform 37"/>
            <p:cNvSpPr>
              <a:spLocks/>
            </p:cNvSpPr>
            <p:nvPr/>
          </p:nvSpPr>
          <p:spPr bwMode="auto">
            <a:xfrm>
              <a:off x="1747" y="321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3975">
              <a:solidFill>
                <a:srgbClr val="333333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3766" name="Freeform 38"/>
            <p:cNvSpPr>
              <a:spLocks/>
            </p:cNvSpPr>
            <p:nvPr/>
          </p:nvSpPr>
          <p:spPr bwMode="auto">
            <a:xfrm>
              <a:off x="2482" y="266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3767" name="Freeform 39"/>
            <p:cNvSpPr>
              <a:spLocks/>
            </p:cNvSpPr>
            <p:nvPr/>
          </p:nvSpPr>
          <p:spPr bwMode="auto">
            <a:xfrm flipV="1">
              <a:off x="2493" y="2949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 cmpd="sng">
              <a:solidFill>
                <a:srgbClr val="3333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3768" name="Freeform 40"/>
            <p:cNvSpPr>
              <a:spLocks/>
            </p:cNvSpPr>
            <p:nvPr/>
          </p:nvSpPr>
          <p:spPr bwMode="auto">
            <a:xfrm flipV="1">
              <a:off x="1730" y="348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3769" name="Line 41"/>
            <p:cNvSpPr>
              <a:spLocks noChangeShapeType="1"/>
            </p:cNvSpPr>
            <p:nvPr/>
          </p:nvSpPr>
          <p:spPr bwMode="auto">
            <a:xfrm flipH="1">
              <a:off x="991" y="2949"/>
              <a:ext cx="374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3770" name="Freeform 42"/>
            <p:cNvSpPr>
              <a:spLocks/>
            </p:cNvSpPr>
            <p:nvPr/>
          </p:nvSpPr>
          <p:spPr bwMode="auto">
            <a:xfrm>
              <a:off x="3267" y="3294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345EF-156B-B2B7-EB33-1F59F326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0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SCC Work?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2" y="1128713"/>
            <a:ext cx="8878888" cy="3568700"/>
          </a:xfrm>
        </p:spPr>
        <p:txBody>
          <a:bodyPr/>
          <a:lstStyle/>
          <a:p>
            <a:r>
              <a:rPr lang="en-US" sz="2400" dirty="0"/>
              <a:t>When we do the second DFS, on G</a:t>
            </a:r>
            <a:r>
              <a:rPr lang="en-US" sz="2400" baseline="30000" dirty="0"/>
              <a:t>T</a:t>
            </a:r>
            <a:r>
              <a:rPr lang="en-US" sz="2400" dirty="0"/>
              <a:t>, we start with a component C such that f(C) is maximum (b, in our case)</a:t>
            </a:r>
          </a:p>
          <a:p>
            <a:r>
              <a:rPr lang="en-US" sz="2400" dirty="0"/>
              <a:t>We start from </a:t>
            </a:r>
            <a:r>
              <a:rPr lang="en-US" sz="2400" dirty="0">
                <a:latin typeface="Comic Sans MS" charset="0"/>
              </a:rPr>
              <a:t>b</a:t>
            </a:r>
            <a:r>
              <a:rPr lang="en-US" sz="2400" dirty="0"/>
              <a:t> and visit all vertices in C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</a:p>
          <a:p>
            <a:r>
              <a:rPr lang="en-US" sz="2400" dirty="0"/>
              <a:t>From corollary: f(C) &gt; f(C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) for all C </a:t>
            </a:r>
            <a:r>
              <a:rPr lang="en-US" sz="2400" dirty="0">
                <a:sym typeface="Symbol" charset="0"/>
              </a:rPr>
              <a:t>≠</a:t>
            </a:r>
            <a:r>
              <a:rPr lang="en-US" sz="2400" dirty="0"/>
              <a:t> C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 </a:t>
            </a:r>
            <a:r>
              <a:rPr lang="en-US" sz="2400" dirty="0">
                <a:sym typeface="Symbol" charset="0"/>
              </a:rPr>
              <a:t>⇒ </a:t>
            </a:r>
            <a:r>
              <a:rPr lang="en-US" sz="2400" dirty="0"/>
              <a:t>there are no edges from C to any other SCCs in G</a:t>
            </a:r>
            <a:r>
              <a:rPr lang="en-US" sz="2400" baseline="30000" dirty="0"/>
              <a:t>T</a:t>
            </a:r>
          </a:p>
          <a:p>
            <a:pPr>
              <a:buFontTx/>
              <a:buNone/>
            </a:pPr>
            <a:r>
              <a:rPr lang="en-US" sz="2400" dirty="0">
                <a:sym typeface="Symbol" charset="0"/>
              </a:rPr>
              <a:t>⇒ </a:t>
            </a:r>
            <a:r>
              <a:rPr lang="en-US" sz="2400" dirty="0"/>
              <a:t>DFS will visit only vertices in C</a:t>
            </a:r>
            <a:r>
              <a:rPr lang="en-US" sz="2400" baseline="-25000" dirty="0"/>
              <a:t>1</a:t>
            </a:r>
            <a:endParaRPr lang="en-US" sz="2400" baseline="30000" dirty="0"/>
          </a:p>
          <a:p>
            <a:pPr>
              <a:buFontTx/>
              <a:buNone/>
            </a:pPr>
            <a:r>
              <a:rPr lang="en-US" sz="2400" dirty="0">
                <a:sym typeface="Symbol" charset="0"/>
              </a:rPr>
              <a:t>⇒ </a:t>
            </a:r>
            <a:r>
              <a:rPr lang="en-US" sz="2400" dirty="0"/>
              <a:t>The depth-first tree rooted at </a:t>
            </a:r>
            <a:r>
              <a:rPr lang="en-US" sz="2400" dirty="0">
                <a:latin typeface="Comic Sans MS" charset="0"/>
              </a:rPr>
              <a:t>b</a:t>
            </a:r>
            <a:r>
              <a:rPr lang="en-US" sz="2400" dirty="0"/>
              <a:t> contains exactly the vertices of C</a:t>
            </a:r>
            <a:r>
              <a:rPr lang="en-US" sz="2400" baseline="-25000" dirty="0"/>
              <a:t>1</a:t>
            </a:r>
          </a:p>
        </p:txBody>
      </p:sp>
      <p:sp>
        <p:nvSpPr>
          <p:cNvPr id="714756" name="Freeform 4"/>
          <p:cNvSpPr>
            <a:spLocks/>
          </p:cNvSpPr>
          <p:nvPr/>
        </p:nvSpPr>
        <p:spPr bwMode="auto">
          <a:xfrm>
            <a:off x="3687763" y="4410075"/>
            <a:ext cx="2311400" cy="1736725"/>
          </a:xfrm>
          <a:custGeom>
            <a:avLst/>
            <a:gdLst>
              <a:gd name="T0" fmla="*/ 102 w 1456"/>
              <a:gd name="T1" fmla="*/ 14 h 1094"/>
              <a:gd name="T2" fmla="*/ 413 w 1456"/>
              <a:gd name="T3" fmla="*/ 0 h 1094"/>
              <a:gd name="T4" fmla="*/ 1268 w 1456"/>
              <a:gd name="T5" fmla="*/ 18 h 1094"/>
              <a:gd name="T6" fmla="*/ 1335 w 1456"/>
              <a:gd name="T7" fmla="*/ 45 h 1094"/>
              <a:gd name="T8" fmla="*/ 1380 w 1456"/>
              <a:gd name="T9" fmla="*/ 77 h 1094"/>
              <a:gd name="T10" fmla="*/ 1394 w 1456"/>
              <a:gd name="T11" fmla="*/ 104 h 1094"/>
              <a:gd name="T12" fmla="*/ 1434 w 1456"/>
              <a:gd name="T13" fmla="*/ 239 h 1094"/>
              <a:gd name="T14" fmla="*/ 1448 w 1456"/>
              <a:gd name="T15" fmla="*/ 266 h 1094"/>
              <a:gd name="T16" fmla="*/ 1308 w 1456"/>
              <a:gd name="T17" fmla="*/ 504 h 1094"/>
              <a:gd name="T18" fmla="*/ 1236 w 1456"/>
              <a:gd name="T19" fmla="*/ 509 h 1094"/>
              <a:gd name="T20" fmla="*/ 1110 w 1456"/>
              <a:gd name="T21" fmla="*/ 513 h 1094"/>
              <a:gd name="T22" fmla="*/ 989 w 1456"/>
              <a:gd name="T23" fmla="*/ 527 h 1094"/>
              <a:gd name="T24" fmla="*/ 908 w 1456"/>
              <a:gd name="T25" fmla="*/ 549 h 1094"/>
              <a:gd name="T26" fmla="*/ 854 w 1456"/>
              <a:gd name="T27" fmla="*/ 567 h 1094"/>
              <a:gd name="T28" fmla="*/ 813 w 1456"/>
              <a:gd name="T29" fmla="*/ 585 h 1094"/>
              <a:gd name="T30" fmla="*/ 773 w 1456"/>
              <a:gd name="T31" fmla="*/ 608 h 1094"/>
              <a:gd name="T32" fmla="*/ 728 w 1456"/>
              <a:gd name="T33" fmla="*/ 653 h 1094"/>
              <a:gd name="T34" fmla="*/ 705 w 1456"/>
              <a:gd name="T35" fmla="*/ 689 h 1094"/>
              <a:gd name="T36" fmla="*/ 687 w 1456"/>
              <a:gd name="T37" fmla="*/ 851 h 1094"/>
              <a:gd name="T38" fmla="*/ 665 w 1456"/>
              <a:gd name="T39" fmla="*/ 977 h 1094"/>
              <a:gd name="T40" fmla="*/ 647 w 1456"/>
              <a:gd name="T41" fmla="*/ 995 h 1094"/>
              <a:gd name="T42" fmla="*/ 642 w 1456"/>
              <a:gd name="T43" fmla="*/ 1008 h 1094"/>
              <a:gd name="T44" fmla="*/ 629 w 1456"/>
              <a:gd name="T45" fmla="*/ 1017 h 1094"/>
              <a:gd name="T46" fmla="*/ 561 w 1456"/>
              <a:gd name="T47" fmla="*/ 1053 h 1094"/>
              <a:gd name="T48" fmla="*/ 534 w 1456"/>
              <a:gd name="T49" fmla="*/ 1067 h 1094"/>
              <a:gd name="T50" fmla="*/ 435 w 1456"/>
              <a:gd name="T51" fmla="*/ 1094 h 1094"/>
              <a:gd name="T52" fmla="*/ 314 w 1456"/>
              <a:gd name="T53" fmla="*/ 1089 h 1094"/>
              <a:gd name="T54" fmla="*/ 269 w 1456"/>
              <a:gd name="T55" fmla="*/ 1076 h 1094"/>
              <a:gd name="T56" fmla="*/ 129 w 1456"/>
              <a:gd name="T57" fmla="*/ 1049 h 1094"/>
              <a:gd name="T58" fmla="*/ 84 w 1456"/>
              <a:gd name="T59" fmla="*/ 1031 h 1094"/>
              <a:gd name="T60" fmla="*/ 35 w 1456"/>
              <a:gd name="T61" fmla="*/ 990 h 1094"/>
              <a:gd name="T62" fmla="*/ 21 w 1456"/>
              <a:gd name="T63" fmla="*/ 950 h 1094"/>
              <a:gd name="T64" fmla="*/ 12 w 1456"/>
              <a:gd name="T65" fmla="*/ 918 h 1094"/>
              <a:gd name="T66" fmla="*/ 8 w 1456"/>
              <a:gd name="T67" fmla="*/ 482 h 1094"/>
              <a:gd name="T68" fmla="*/ 12 w 1456"/>
              <a:gd name="T69" fmla="*/ 243 h 1094"/>
              <a:gd name="T70" fmla="*/ 48 w 1456"/>
              <a:gd name="T71" fmla="*/ 45 h 1094"/>
              <a:gd name="T72" fmla="*/ 102 w 1456"/>
              <a:gd name="T73" fmla="*/ 14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757" name="Oval 5"/>
          <p:cNvSpPr>
            <a:spLocks noChangeArrowheads="1"/>
          </p:cNvSpPr>
          <p:nvPr/>
        </p:nvSpPr>
        <p:spPr bwMode="auto">
          <a:xfrm>
            <a:off x="7270750" y="5364163"/>
            <a:ext cx="1208088" cy="849312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758" name="Oval 6"/>
          <p:cNvSpPr>
            <a:spLocks noChangeArrowheads="1"/>
          </p:cNvSpPr>
          <p:nvPr/>
        </p:nvSpPr>
        <p:spPr bwMode="auto">
          <a:xfrm>
            <a:off x="6065838" y="4421188"/>
            <a:ext cx="2322512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759" name="Oval 7"/>
          <p:cNvSpPr>
            <a:spLocks noChangeArrowheads="1"/>
          </p:cNvSpPr>
          <p:nvPr/>
        </p:nvSpPr>
        <p:spPr bwMode="auto">
          <a:xfrm>
            <a:off x="4913313" y="5311775"/>
            <a:ext cx="2322512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760" name="Text Box 8"/>
          <p:cNvSpPr txBox="1">
            <a:spLocks noChangeArrowheads="1"/>
          </p:cNvSpPr>
          <p:nvPr/>
        </p:nvSpPr>
        <p:spPr bwMode="auto">
          <a:xfrm>
            <a:off x="4343400" y="4130675"/>
            <a:ext cx="457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</a:t>
            </a:r>
            <a:r>
              <a:rPr lang="en-US" baseline="-25000">
                <a:latin typeface="Century Gothic"/>
                <a:cs typeface="Century Gothic"/>
              </a:rPr>
              <a:t>1</a:t>
            </a:r>
          </a:p>
        </p:txBody>
      </p:sp>
      <p:sp>
        <p:nvSpPr>
          <p:cNvPr id="714761" name="Text Box 9"/>
          <p:cNvSpPr txBox="1">
            <a:spLocks noChangeArrowheads="1"/>
          </p:cNvSpPr>
          <p:nvPr/>
        </p:nvSpPr>
        <p:spPr bwMode="auto">
          <a:xfrm>
            <a:off x="6938963" y="4146550"/>
            <a:ext cx="457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</a:t>
            </a:r>
            <a:r>
              <a:rPr lang="en-US" baseline="-25000">
                <a:latin typeface="Century Gothic"/>
                <a:cs typeface="Century Gothic"/>
              </a:rPr>
              <a:t>2</a:t>
            </a:r>
          </a:p>
        </p:txBody>
      </p:sp>
      <p:sp>
        <p:nvSpPr>
          <p:cNvPr id="714762" name="Text Box 10"/>
          <p:cNvSpPr txBox="1">
            <a:spLocks noChangeArrowheads="1"/>
          </p:cNvSpPr>
          <p:nvPr/>
        </p:nvSpPr>
        <p:spPr bwMode="auto">
          <a:xfrm>
            <a:off x="4897438" y="5910263"/>
            <a:ext cx="457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</a:t>
            </a:r>
            <a:r>
              <a:rPr lang="en-US" baseline="-25000">
                <a:latin typeface="Century Gothic"/>
                <a:cs typeface="Century Gothic"/>
              </a:rPr>
              <a:t>3</a:t>
            </a:r>
          </a:p>
        </p:txBody>
      </p:sp>
      <p:sp>
        <p:nvSpPr>
          <p:cNvPr id="714763" name="Text Box 11"/>
          <p:cNvSpPr txBox="1">
            <a:spLocks noChangeArrowheads="1"/>
          </p:cNvSpPr>
          <p:nvPr/>
        </p:nvSpPr>
        <p:spPr bwMode="auto">
          <a:xfrm>
            <a:off x="8024813" y="5973763"/>
            <a:ext cx="457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</a:t>
            </a:r>
            <a:r>
              <a:rPr lang="en-US" baseline="-25000">
                <a:latin typeface="Century Gothic"/>
                <a:cs typeface="Century Gothic"/>
              </a:rPr>
              <a:t>4</a:t>
            </a:r>
          </a:p>
        </p:txBody>
      </p:sp>
      <p:grpSp>
        <p:nvGrpSpPr>
          <p:cNvPr id="714764" name="Group 12"/>
          <p:cNvGrpSpPr>
            <a:grpSpLocks/>
          </p:cNvGrpSpPr>
          <p:nvPr/>
        </p:nvGrpSpPr>
        <p:grpSpPr bwMode="auto">
          <a:xfrm>
            <a:off x="3814763" y="4343400"/>
            <a:ext cx="4776787" cy="2098675"/>
            <a:chOff x="529" y="2484"/>
            <a:chExt cx="3009" cy="1322"/>
          </a:xfrm>
        </p:grpSpPr>
        <p:sp>
          <p:nvSpPr>
            <p:cNvPr id="714765" name="Oval 13"/>
            <p:cNvSpPr>
              <a:spLocks noChangeArrowheads="1"/>
            </p:cNvSpPr>
            <p:nvPr/>
          </p:nvSpPr>
          <p:spPr bwMode="auto">
            <a:xfrm>
              <a:off x="529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4766" name="Text Box 14"/>
            <p:cNvSpPr txBox="1">
              <a:spLocks noChangeArrowheads="1"/>
            </p:cNvSpPr>
            <p:nvPr/>
          </p:nvSpPr>
          <p:spPr bwMode="auto">
            <a:xfrm>
              <a:off x="734" y="2484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a</a:t>
              </a:r>
            </a:p>
          </p:txBody>
        </p:sp>
        <p:sp>
          <p:nvSpPr>
            <p:cNvPr id="714767" name="Text Box 15"/>
            <p:cNvSpPr txBox="1">
              <a:spLocks noChangeArrowheads="1"/>
            </p:cNvSpPr>
            <p:nvPr/>
          </p:nvSpPr>
          <p:spPr bwMode="auto">
            <a:xfrm>
              <a:off x="1469" y="2484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b</a:t>
              </a:r>
            </a:p>
          </p:txBody>
        </p:sp>
        <p:sp>
          <p:nvSpPr>
            <p:cNvPr id="714768" name="Text Box 16"/>
            <p:cNvSpPr txBox="1">
              <a:spLocks noChangeArrowheads="1"/>
            </p:cNvSpPr>
            <p:nvPr/>
          </p:nvSpPr>
          <p:spPr bwMode="auto">
            <a:xfrm>
              <a:off x="2204" y="2484"/>
              <a:ext cx="1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c</a:t>
              </a:r>
            </a:p>
          </p:txBody>
        </p:sp>
        <p:sp>
          <p:nvSpPr>
            <p:cNvPr id="714769" name="Text Box 17"/>
            <p:cNvSpPr txBox="1">
              <a:spLocks noChangeArrowheads="1"/>
            </p:cNvSpPr>
            <p:nvPr/>
          </p:nvSpPr>
          <p:spPr bwMode="auto">
            <a:xfrm>
              <a:off x="2929" y="2484"/>
              <a:ext cx="1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d</a:t>
              </a:r>
            </a:p>
          </p:txBody>
        </p:sp>
        <p:sp>
          <p:nvSpPr>
            <p:cNvPr id="714770" name="Oval 18"/>
            <p:cNvSpPr>
              <a:spLocks noChangeArrowheads="1"/>
            </p:cNvSpPr>
            <p:nvPr/>
          </p:nvSpPr>
          <p:spPr bwMode="auto">
            <a:xfrm>
              <a:off x="1277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4771" name="Oval 19"/>
            <p:cNvSpPr>
              <a:spLocks noChangeArrowheads="1"/>
            </p:cNvSpPr>
            <p:nvPr/>
          </p:nvSpPr>
          <p:spPr bwMode="auto">
            <a:xfrm>
              <a:off x="2773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4772" name="Oval 20"/>
            <p:cNvSpPr>
              <a:spLocks noChangeArrowheads="1"/>
            </p:cNvSpPr>
            <p:nvPr/>
          </p:nvSpPr>
          <p:spPr bwMode="auto">
            <a:xfrm>
              <a:off x="2025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4773" name="Oval 21"/>
            <p:cNvSpPr>
              <a:spLocks noChangeArrowheads="1"/>
            </p:cNvSpPr>
            <p:nvPr/>
          </p:nvSpPr>
          <p:spPr bwMode="auto">
            <a:xfrm>
              <a:off x="530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4774" name="Oval 22"/>
            <p:cNvSpPr>
              <a:spLocks noChangeArrowheads="1"/>
            </p:cNvSpPr>
            <p:nvPr/>
          </p:nvSpPr>
          <p:spPr bwMode="auto">
            <a:xfrm>
              <a:off x="1278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4775" name="Oval 23"/>
            <p:cNvSpPr>
              <a:spLocks noChangeArrowheads="1"/>
            </p:cNvSpPr>
            <p:nvPr/>
          </p:nvSpPr>
          <p:spPr bwMode="auto">
            <a:xfrm>
              <a:off x="2774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4776" name="Oval 24"/>
            <p:cNvSpPr>
              <a:spLocks noChangeArrowheads="1"/>
            </p:cNvSpPr>
            <p:nvPr/>
          </p:nvSpPr>
          <p:spPr bwMode="auto">
            <a:xfrm>
              <a:off x="2026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4777" name="Text Box 25"/>
            <p:cNvSpPr txBox="1">
              <a:spLocks noChangeArrowheads="1"/>
            </p:cNvSpPr>
            <p:nvPr/>
          </p:nvSpPr>
          <p:spPr bwMode="auto">
            <a:xfrm>
              <a:off x="726" y="3575"/>
              <a:ext cx="1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e</a:t>
              </a:r>
            </a:p>
          </p:txBody>
        </p:sp>
        <p:sp>
          <p:nvSpPr>
            <p:cNvPr id="714778" name="Text Box 26"/>
            <p:cNvSpPr txBox="1">
              <a:spLocks noChangeArrowheads="1"/>
            </p:cNvSpPr>
            <p:nvPr/>
          </p:nvSpPr>
          <p:spPr bwMode="auto">
            <a:xfrm>
              <a:off x="1461" y="3575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f</a:t>
              </a:r>
            </a:p>
          </p:txBody>
        </p:sp>
        <p:sp>
          <p:nvSpPr>
            <p:cNvPr id="714779" name="Text Box 27"/>
            <p:cNvSpPr txBox="1">
              <a:spLocks noChangeArrowheads="1"/>
            </p:cNvSpPr>
            <p:nvPr/>
          </p:nvSpPr>
          <p:spPr bwMode="auto">
            <a:xfrm>
              <a:off x="2196" y="3575"/>
              <a:ext cx="1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g</a:t>
              </a:r>
            </a:p>
          </p:txBody>
        </p:sp>
        <p:sp>
          <p:nvSpPr>
            <p:cNvPr id="714780" name="Text Box 28"/>
            <p:cNvSpPr txBox="1">
              <a:spLocks noChangeArrowheads="1"/>
            </p:cNvSpPr>
            <p:nvPr/>
          </p:nvSpPr>
          <p:spPr bwMode="auto">
            <a:xfrm>
              <a:off x="2921" y="3575"/>
              <a:ext cx="1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h</a:t>
              </a:r>
            </a:p>
          </p:txBody>
        </p:sp>
        <p:sp>
          <p:nvSpPr>
            <p:cNvPr id="714781" name="Line 29"/>
            <p:cNvSpPr>
              <a:spLocks noChangeShapeType="1"/>
            </p:cNvSpPr>
            <p:nvPr/>
          </p:nvSpPr>
          <p:spPr bwMode="auto">
            <a:xfrm>
              <a:off x="1068" y="2834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4782" name="Line 30"/>
            <p:cNvSpPr>
              <a:spLocks noChangeShapeType="1"/>
            </p:cNvSpPr>
            <p:nvPr/>
          </p:nvSpPr>
          <p:spPr bwMode="auto">
            <a:xfrm>
              <a:off x="1826" y="28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4783" name="Line 31"/>
            <p:cNvSpPr>
              <a:spLocks noChangeShapeType="1"/>
            </p:cNvSpPr>
            <p:nvPr/>
          </p:nvSpPr>
          <p:spPr bwMode="auto">
            <a:xfrm>
              <a:off x="1080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4784" name="Line 32"/>
            <p:cNvSpPr>
              <a:spLocks noChangeShapeType="1"/>
            </p:cNvSpPr>
            <p:nvPr/>
          </p:nvSpPr>
          <p:spPr bwMode="auto">
            <a:xfrm>
              <a:off x="2567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4785" name="Line 33"/>
            <p:cNvSpPr>
              <a:spLocks noChangeShapeType="1"/>
            </p:cNvSpPr>
            <p:nvPr/>
          </p:nvSpPr>
          <p:spPr bwMode="auto">
            <a:xfrm flipV="1">
              <a:off x="780" y="2985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4786" name="Line 34"/>
            <p:cNvSpPr>
              <a:spLocks noChangeShapeType="1"/>
            </p:cNvSpPr>
            <p:nvPr/>
          </p:nvSpPr>
          <p:spPr bwMode="auto">
            <a:xfrm flipV="1">
              <a:off x="1533" y="2982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4787" name="Line 35"/>
            <p:cNvSpPr>
              <a:spLocks noChangeShapeType="1"/>
            </p:cNvSpPr>
            <p:nvPr/>
          </p:nvSpPr>
          <p:spPr bwMode="auto">
            <a:xfrm flipV="1">
              <a:off x="2304" y="298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4788" name="Line 36"/>
            <p:cNvSpPr>
              <a:spLocks noChangeShapeType="1"/>
            </p:cNvSpPr>
            <p:nvPr/>
          </p:nvSpPr>
          <p:spPr bwMode="auto">
            <a:xfrm flipV="1">
              <a:off x="3044" y="2985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4789" name="Freeform 37"/>
            <p:cNvSpPr>
              <a:spLocks/>
            </p:cNvSpPr>
            <p:nvPr/>
          </p:nvSpPr>
          <p:spPr bwMode="auto">
            <a:xfrm>
              <a:off x="1747" y="321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3975">
              <a:solidFill>
                <a:srgbClr val="333333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4790" name="Freeform 38"/>
            <p:cNvSpPr>
              <a:spLocks/>
            </p:cNvSpPr>
            <p:nvPr/>
          </p:nvSpPr>
          <p:spPr bwMode="auto">
            <a:xfrm>
              <a:off x="2482" y="266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4791" name="Freeform 39"/>
            <p:cNvSpPr>
              <a:spLocks/>
            </p:cNvSpPr>
            <p:nvPr/>
          </p:nvSpPr>
          <p:spPr bwMode="auto">
            <a:xfrm flipV="1">
              <a:off x="2493" y="2949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 cmpd="sng">
              <a:solidFill>
                <a:srgbClr val="3333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4792" name="Freeform 40"/>
            <p:cNvSpPr>
              <a:spLocks/>
            </p:cNvSpPr>
            <p:nvPr/>
          </p:nvSpPr>
          <p:spPr bwMode="auto">
            <a:xfrm flipV="1">
              <a:off x="1730" y="348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4793" name="Line 41"/>
            <p:cNvSpPr>
              <a:spLocks noChangeShapeType="1"/>
            </p:cNvSpPr>
            <p:nvPr/>
          </p:nvSpPr>
          <p:spPr bwMode="auto">
            <a:xfrm flipH="1">
              <a:off x="991" y="2949"/>
              <a:ext cx="374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4794" name="Freeform 42"/>
            <p:cNvSpPr>
              <a:spLocks/>
            </p:cNvSpPr>
            <p:nvPr/>
          </p:nvSpPr>
          <p:spPr bwMode="auto">
            <a:xfrm>
              <a:off x="3267" y="3294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4795" name="Group 43"/>
          <p:cNvGrpSpPr>
            <a:grpSpLocks/>
          </p:cNvGrpSpPr>
          <p:nvPr/>
        </p:nvGrpSpPr>
        <p:grpSpPr bwMode="auto">
          <a:xfrm>
            <a:off x="582613" y="4881563"/>
            <a:ext cx="2770187" cy="641350"/>
            <a:chOff x="137" y="3111"/>
            <a:chExt cx="1745" cy="404"/>
          </a:xfrm>
        </p:grpSpPr>
        <p:sp>
          <p:nvSpPr>
            <p:cNvPr id="714796" name="Text Box 44"/>
            <p:cNvSpPr txBox="1">
              <a:spLocks noChangeArrowheads="1"/>
            </p:cNvSpPr>
            <p:nvPr/>
          </p:nvSpPr>
          <p:spPr bwMode="auto">
            <a:xfrm>
              <a:off x="1657" y="3111"/>
              <a:ext cx="22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entury Gothic"/>
                  <a:cs typeface="Century Gothic"/>
                </a:rPr>
                <a:t>f</a:t>
              </a:r>
            </a:p>
            <a:p>
              <a:pPr algn="ctr"/>
              <a:r>
                <a:rPr lang="en-US">
                  <a:latin typeface="Century Gothic"/>
                  <a:cs typeface="Century Gothic"/>
                </a:rPr>
                <a:t>4</a:t>
              </a:r>
            </a:p>
          </p:txBody>
        </p:sp>
        <p:sp>
          <p:nvSpPr>
            <p:cNvPr id="714797" name="Text Box 45"/>
            <p:cNvSpPr txBox="1">
              <a:spLocks noChangeArrowheads="1"/>
            </p:cNvSpPr>
            <p:nvPr/>
          </p:nvSpPr>
          <p:spPr bwMode="auto">
            <a:xfrm>
              <a:off x="1471" y="3111"/>
              <a:ext cx="24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entury Gothic"/>
                  <a:cs typeface="Century Gothic"/>
                </a:rPr>
                <a:t>h</a:t>
              </a:r>
            </a:p>
            <a:p>
              <a:pPr algn="ctr"/>
              <a:r>
                <a:rPr lang="en-US">
                  <a:latin typeface="Century Gothic"/>
                  <a:cs typeface="Century Gothic"/>
                </a:rPr>
                <a:t>6</a:t>
              </a:r>
            </a:p>
          </p:txBody>
        </p:sp>
        <p:sp>
          <p:nvSpPr>
            <p:cNvPr id="714798" name="Text Box 46"/>
            <p:cNvSpPr txBox="1">
              <a:spLocks noChangeArrowheads="1"/>
            </p:cNvSpPr>
            <p:nvPr/>
          </p:nvSpPr>
          <p:spPr bwMode="auto">
            <a:xfrm>
              <a:off x="1249" y="3111"/>
              <a:ext cx="2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entury Gothic"/>
                  <a:cs typeface="Century Gothic"/>
                </a:rPr>
                <a:t>g</a:t>
              </a:r>
            </a:p>
            <a:p>
              <a:pPr algn="ctr"/>
              <a:r>
                <a:rPr lang="en-US">
                  <a:latin typeface="Century Gothic"/>
                  <a:cs typeface="Century Gothic"/>
                </a:rPr>
                <a:t>7</a:t>
              </a:r>
            </a:p>
          </p:txBody>
        </p:sp>
        <p:sp>
          <p:nvSpPr>
            <p:cNvPr id="714799" name="Text Box 47"/>
            <p:cNvSpPr txBox="1">
              <a:spLocks noChangeArrowheads="1"/>
            </p:cNvSpPr>
            <p:nvPr/>
          </p:nvSpPr>
          <p:spPr bwMode="auto">
            <a:xfrm>
              <a:off x="1027" y="3111"/>
              <a:ext cx="2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entury Gothic"/>
                  <a:cs typeface="Century Gothic"/>
                </a:rPr>
                <a:t>d</a:t>
              </a:r>
            </a:p>
            <a:p>
              <a:pPr algn="ctr"/>
              <a:r>
                <a:rPr lang="en-US">
                  <a:latin typeface="Century Gothic"/>
                  <a:cs typeface="Century Gothic"/>
                </a:rPr>
                <a:t>9</a:t>
              </a:r>
            </a:p>
          </p:txBody>
        </p:sp>
        <p:sp>
          <p:nvSpPr>
            <p:cNvPr id="714800" name="Text Box 48"/>
            <p:cNvSpPr txBox="1">
              <a:spLocks noChangeArrowheads="1"/>
            </p:cNvSpPr>
            <p:nvPr/>
          </p:nvSpPr>
          <p:spPr bwMode="auto">
            <a:xfrm>
              <a:off x="804" y="3111"/>
              <a:ext cx="2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entury Gothic"/>
                  <a:cs typeface="Century Gothic"/>
                </a:rPr>
                <a:t>c</a:t>
              </a:r>
            </a:p>
            <a:p>
              <a:pPr algn="ctr"/>
              <a:r>
                <a:rPr lang="en-US">
                  <a:latin typeface="Century Gothic"/>
                  <a:cs typeface="Century Gothic"/>
                </a:rPr>
                <a:t>10</a:t>
              </a:r>
            </a:p>
          </p:txBody>
        </p:sp>
        <p:sp>
          <p:nvSpPr>
            <p:cNvPr id="714801" name="Text Box 49"/>
            <p:cNvSpPr txBox="1">
              <a:spLocks noChangeArrowheads="1"/>
            </p:cNvSpPr>
            <p:nvPr/>
          </p:nvSpPr>
          <p:spPr bwMode="auto">
            <a:xfrm>
              <a:off x="582" y="3111"/>
              <a:ext cx="2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entury Gothic"/>
                  <a:cs typeface="Century Gothic"/>
                </a:rPr>
                <a:t>a</a:t>
              </a:r>
            </a:p>
            <a:p>
              <a:pPr algn="ctr"/>
              <a:r>
                <a:rPr lang="en-US">
                  <a:latin typeface="Century Gothic"/>
                  <a:cs typeface="Century Gothic"/>
                </a:rPr>
                <a:t>14</a:t>
              </a:r>
            </a:p>
          </p:txBody>
        </p:sp>
        <p:sp>
          <p:nvSpPr>
            <p:cNvPr id="714802" name="Text Box 50"/>
            <p:cNvSpPr txBox="1">
              <a:spLocks noChangeArrowheads="1"/>
            </p:cNvSpPr>
            <p:nvPr/>
          </p:nvSpPr>
          <p:spPr bwMode="auto">
            <a:xfrm>
              <a:off x="360" y="3111"/>
              <a:ext cx="2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entury Gothic"/>
                  <a:cs typeface="Century Gothic"/>
                </a:rPr>
                <a:t>e</a:t>
              </a:r>
            </a:p>
            <a:p>
              <a:pPr algn="ctr"/>
              <a:r>
                <a:rPr lang="en-US">
                  <a:latin typeface="Century Gothic"/>
                  <a:cs typeface="Century Gothic"/>
                </a:rPr>
                <a:t>15</a:t>
              </a:r>
            </a:p>
          </p:txBody>
        </p:sp>
        <p:sp>
          <p:nvSpPr>
            <p:cNvPr id="714803" name="Text Box 51"/>
            <p:cNvSpPr txBox="1">
              <a:spLocks noChangeArrowheads="1"/>
            </p:cNvSpPr>
            <p:nvPr/>
          </p:nvSpPr>
          <p:spPr bwMode="auto">
            <a:xfrm>
              <a:off x="137" y="3111"/>
              <a:ext cx="2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entury Gothic"/>
                  <a:cs typeface="Century Gothic"/>
                </a:rPr>
                <a:t>b</a:t>
              </a:r>
            </a:p>
            <a:p>
              <a:pPr algn="ctr"/>
              <a:r>
                <a:rPr lang="en-US">
                  <a:latin typeface="Century Gothic"/>
                  <a:cs typeface="Century Gothic"/>
                </a:rPr>
                <a:t>16</a:t>
              </a:r>
            </a:p>
          </p:txBody>
        </p:sp>
      </p:grpSp>
      <p:sp>
        <p:nvSpPr>
          <p:cNvPr id="714804" name="Oval 52"/>
          <p:cNvSpPr>
            <a:spLocks noChangeArrowheads="1"/>
          </p:cNvSpPr>
          <p:nvPr/>
        </p:nvSpPr>
        <p:spPr bwMode="auto">
          <a:xfrm>
            <a:off x="604838" y="4772025"/>
            <a:ext cx="379412" cy="8429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F2533C-A10A-CD77-3D1B-B284C0A1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6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Strongly Connected Components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24837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Given directed graph G = (V, E):</a:t>
            </a:r>
          </a:p>
          <a:p>
            <a:pPr>
              <a:buFontTx/>
              <a:buNone/>
            </a:pPr>
            <a:r>
              <a:rPr lang="en-US" dirty="0"/>
              <a:t>	A </a:t>
            </a:r>
            <a:r>
              <a:rPr lang="en-US" b="1" dirty="0"/>
              <a:t>strongly connected component </a:t>
            </a:r>
            <a:r>
              <a:rPr lang="en-US" dirty="0"/>
              <a:t>(</a:t>
            </a:r>
            <a:r>
              <a:rPr lang="en-US" b="1" dirty="0"/>
              <a:t>SCC</a:t>
            </a:r>
            <a:r>
              <a:rPr lang="en-US" dirty="0"/>
              <a:t>) of G is a maximal set of vertices C </a:t>
            </a:r>
            <a:r>
              <a:rPr lang="en-US" dirty="0">
                <a:sym typeface="Symbol" pitchFamily="-106" charset="2"/>
              </a:rPr>
              <a:t>⊆</a:t>
            </a:r>
            <a:r>
              <a:rPr lang="en-US" dirty="0"/>
              <a:t> V such that for every pair of vertices </a:t>
            </a:r>
            <a:r>
              <a:rPr lang="en-US" dirty="0">
                <a:latin typeface="Comic Sans MS" pitchFamily="-106" charset="0"/>
              </a:rPr>
              <a:t>u, v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C, we have both     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Wingdings 3" pitchFamily="-106" charset="2"/>
              </a:rPr>
              <a:t></a:t>
            </a:r>
            <a:r>
              <a:rPr lang="en-US" dirty="0">
                <a:latin typeface="Comic Sans MS" pitchFamily="-106" charset="0"/>
              </a:rPr>
              <a:t> v</a:t>
            </a:r>
            <a:r>
              <a:rPr lang="en-US" dirty="0"/>
              <a:t> and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latin typeface="Comic Sans MS" pitchFamily="-106" charset="0"/>
                <a:sym typeface="Wingdings 3" pitchFamily="-106" charset="2"/>
              </a:rPr>
              <a:t> 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075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39763" y="3806825"/>
            <a:ext cx="7808912" cy="2219325"/>
          </a:xfrm>
          <a:noFill/>
          <a:ln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0975A8-C09D-0727-ED10-F2AD9328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1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SCC Work? (cont.)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1128713"/>
            <a:ext cx="8692888" cy="3568700"/>
          </a:xfrm>
        </p:spPr>
        <p:txBody>
          <a:bodyPr/>
          <a:lstStyle/>
          <a:p>
            <a:r>
              <a:rPr lang="en-US" sz="2400" dirty="0"/>
              <a:t>The next root chosen in the second DFS is in SCC C</a:t>
            </a:r>
            <a:r>
              <a:rPr lang="en-US" sz="2400" baseline="-25000" dirty="0"/>
              <a:t>2</a:t>
            </a:r>
            <a:r>
              <a:rPr lang="en-US" sz="2400" dirty="0"/>
              <a:t> such that f(C) is maximum over all SCC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other than C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</a:p>
          <a:p>
            <a:r>
              <a:rPr lang="en-US" sz="2400" dirty="0"/>
              <a:t>DFS visits all vertices in C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the only edges out of C</a:t>
            </a:r>
            <a:r>
              <a:rPr lang="en-US" sz="2000" baseline="-25000" dirty="0"/>
              <a:t>2</a:t>
            </a:r>
            <a:r>
              <a:rPr lang="en-US" sz="2000" dirty="0"/>
              <a:t> go to C</a:t>
            </a:r>
            <a:r>
              <a:rPr lang="en-US" sz="2000" baseline="-25000" dirty="0"/>
              <a:t>1</a:t>
            </a:r>
            <a:r>
              <a:rPr lang="en-US" sz="2000" dirty="0"/>
              <a:t>, which we</a:t>
            </a:r>
            <a:r>
              <a:rPr lang="en-US" sz="2000" dirty="0">
                <a:latin typeface="Arial"/>
              </a:rPr>
              <a:t> </a:t>
            </a:r>
            <a:r>
              <a:rPr lang="en-US" sz="2000" dirty="0"/>
              <a:t>already visited</a:t>
            </a:r>
          </a:p>
          <a:p>
            <a:pPr>
              <a:buFontTx/>
              <a:buNone/>
            </a:pPr>
            <a:r>
              <a:rPr lang="en-US" sz="2400" dirty="0">
                <a:sym typeface="Symbol" charset="0"/>
              </a:rPr>
              <a:t>⇒ </a:t>
            </a:r>
            <a:r>
              <a:rPr lang="en-US" sz="2400" dirty="0"/>
              <a:t>The only tree edges will be to vertices in C</a:t>
            </a:r>
            <a:r>
              <a:rPr lang="en-US" sz="2400" baseline="-25000" dirty="0"/>
              <a:t>2</a:t>
            </a:r>
          </a:p>
          <a:p>
            <a:r>
              <a:rPr lang="en-US" sz="2400" dirty="0"/>
              <a:t>Each time we choose a new root it can reach only:</a:t>
            </a:r>
          </a:p>
          <a:p>
            <a:pPr lvl="1"/>
            <a:r>
              <a:rPr lang="en-US" sz="2000" dirty="0"/>
              <a:t>vertices in its own component </a:t>
            </a:r>
          </a:p>
          <a:p>
            <a:pPr lvl="1"/>
            <a:r>
              <a:rPr lang="en-US" sz="2000" dirty="0"/>
              <a:t>vertices in components </a:t>
            </a:r>
            <a:r>
              <a:rPr lang="en-US" sz="2000" i="1" dirty="0"/>
              <a:t>already visited</a:t>
            </a:r>
            <a:endParaRPr lang="en-US" sz="2000" dirty="0"/>
          </a:p>
        </p:txBody>
      </p:sp>
      <p:sp>
        <p:nvSpPr>
          <p:cNvPr id="715780" name="Freeform 4"/>
          <p:cNvSpPr>
            <a:spLocks/>
          </p:cNvSpPr>
          <p:nvPr/>
        </p:nvSpPr>
        <p:spPr bwMode="auto">
          <a:xfrm>
            <a:off x="3724275" y="4491665"/>
            <a:ext cx="2311400" cy="1736725"/>
          </a:xfrm>
          <a:custGeom>
            <a:avLst/>
            <a:gdLst>
              <a:gd name="T0" fmla="*/ 102 w 1456"/>
              <a:gd name="T1" fmla="*/ 14 h 1094"/>
              <a:gd name="T2" fmla="*/ 413 w 1456"/>
              <a:gd name="T3" fmla="*/ 0 h 1094"/>
              <a:gd name="T4" fmla="*/ 1268 w 1456"/>
              <a:gd name="T5" fmla="*/ 18 h 1094"/>
              <a:gd name="T6" fmla="*/ 1335 w 1456"/>
              <a:gd name="T7" fmla="*/ 45 h 1094"/>
              <a:gd name="T8" fmla="*/ 1380 w 1456"/>
              <a:gd name="T9" fmla="*/ 77 h 1094"/>
              <a:gd name="T10" fmla="*/ 1394 w 1456"/>
              <a:gd name="T11" fmla="*/ 104 h 1094"/>
              <a:gd name="T12" fmla="*/ 1434 w 1456"/>
              <a:gd name="T13" fmla="*/ 239 h 1094"/>
              <a:gd name="T14" fmla="*/ 1448 w 1456"/>
              <a:gd name="T15" fmla="*/ 266 h 1094"/>
              <a:gd name="T16" fmla="*/ 1308 w 1456"/>
              <a:gd name="T17" fmla="*/ 504 h 1094"/>
              <a:gd name="T18" fmla="*/ 1236 w 1456"/>
              <a:gd name="T19" fmla="*/ 509 h 1094"/>
              <a:gd name="T20" fmla="*/ 1110 w 1456"/>
              <a:gd name="T21" fmla="*/ 513 h 1094"/>
              <a:gd name="T22" fmla="*/ 989 w 1456"/>
              <a:gd name="T23" fmla="*/ 527 h 1094"/>
              <a:gd name="T24" fmla="*/ 908 w 1456"/>
              <a:gd name="T25" fmla="*/ 549 h 1094"/>
              <a:gd name="T26" fmla="*/ 854 w 1456"/>
              <a:gd name="T27" fmla="*/ 567 h 1094"/>
              <a:gd name="T28" fmla="*/ 813 w 1456"/>
              <a:gd name="T29" fmla="*/ 585 h 1094"/>
              <a:gd name="T30" fmla="*/ 773 w 1456"/>
              <a:gd name="T31" fmla="*/ 608 h 1094"/>
              <a:gd name="T32" fmla="*/ 728 w 1456"/>
              <a:gd name="T33" fmla="*/ 653 h 1094"/>
              <a:gd name="T34" fmla="*/ 705 w 1456"/>
              <a:gd name="T35" fmla="*/ 689 h 1094"/>
              <a:gd name="T36" fmla="*/ 687 w 1456"/>
              <a:gd name="T37" fmla="*/ 851 h 1094"/>
              <a:gd name="T38" fmla="*/ 665 w 1456"/>
              <a:gd name="T39" fmla="*/ 977 h 1094"/>
              <a:gd name="T40" fmla="*/ 647 w 1456"/>
              <a:gd name="T41" fmla="*/ 995 h 1094"/>
              <a:gd name="T42" fmla="*/ 642 w 1456"/>
              <a:gd name="T43" fmla="*/ 1008 h 1094"/>
              <a:gd name="T44" fmla="*/ 629 w 1456"/>
              <a:gd name="T45" fmla="*/ 1017 h 1094"/>
              <a:gd name="T46" fmla="*/ 561 w 1456"/>
              <a:gd name="T47" fmla="*/ 1053 h 1094"/>
              <a:gd name="T48" fmla="*/ 534 w 1456"/>
              <a:gd name="T49" fmla="*/ 1067 h 1094"/>
              <a:gd name="T50" fmla="*/ 435 w 1456"/>
              <a:gd name="T51" fmla="*/ 1094 h 1094"/>
              <a:gd name="T52" fmla="*/ 314 w 1456"/>
              <a:gd name="T53" fmla="*/ 1089 h 1094"/>
              <a:gd name="T54" fmla="*/ 269 w 1456"/>
              <a:gd name="T55" fmla="*/ 1076 h 1094"/>
              <a:gd name="T56" fmla="*/ 129 w 1456"/>
              <a:gd name="T57" fmla="*/ 1049 h 1094"/>
              <a:gd name="T58" fmla="*/ 84 w 1456"/>
              <a:gd name="T59" fmla="*/ 1031 h 1094"/>
              <a:gd name="T60" fmla="*/ 35 w 1456"/>
              <a:gd name="T61" fmla="*/ 990 h 1094"/>
              <a:gd name="T62" fmla="*/ 21 w 1456"/>
              <a:gd name="T63" fmla="*/ 950 h 1094"/>
              <a:gd name="T64" fmla="*/ 12 w 1456"/>
              <a:gd name="T65" fmla="*/ 918 h 1094"/>
              <a:gd name="T66" fmla="*/ 8 w 1456"/>
              <a:gd name="T67" fmla="*/ 482 h 1094"/>
              <a:gd name="T68" fmla="*/ 12 w 1456"/>
              <a:gd name="T69" fmla="*/ 243 h 1094"/>
              <a:gd name="T70" fmla="*/ 48 w 1456"/>
              <a:gd name="T71" fmla="*/ 45 h 1094"/>
              <a:gd name="T72" fmla="*/ 102 w 1456"/>
              <a:gd name="T73" fmla="*/ 14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5781" name="Oval 5"/>
          <p:cNvSpPr>
            <a:spLocks noChangeArrowheads="1"/>
          </p:cNvSpPr>
          <p:nvPr/>
        </p:nvSpPr>
        <p:spPr bwMode="auto">
          <a:xfrm>
            <a:off x="7307263" y="5445753"/>
            <a:ext cx="1208087" cy="849312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5782" name="Oval 6"/>
          <p:cNvSpPr>
            <a:spLocks noChangeArrowheads="1"/>
          </p:cNvSpPr>
          <p:nvPr/>
        </p:nvSpPr>
        <p:spPr bwMode="auto">
          <a:xfrm>
            <a:off x="6102350" y="4502778"/>
            <a:ext cx="2322513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5783" name="Oval 7"/>
          <p:cNvSpPr>
            <a:spLocks noChangeArrowheads="1"/>
          </p:cNvSpPr>
          <p:nvPr/>
        </p:nvSpPr>
        <p:spPr bwMode="auto">
          <a:xfrm>
            <a:off x="4949825" y="5393365"/>
            <a:ext cx="2322513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5784" name="Text Box 8"/>
          <p:cNvSpPr txBox="1">
            <a:spLocks noChangeArrowheads="1"/>
          </p:cNvSpPr>
          <p:nvPr/>
        </p:nvSpPr>
        <p:spPr bwMode="auto">
          <a:xfrm>
            <a:off x="4379913" y="4212265"/>
            <a:ext cx="457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</a:t>
            </a:r>
            <a:r>
              <a:rPr lang="en-US" baseline="-25000">
                <a:latin typeface="Century Gothic"/>
                <a:cs typeface="Century Gothic"/>
              </a:rPr>
              <a:t>1</a:t>
            </a:r>
          </a:p>
        </p:txBody>
      </p:sp>
      <p:sp>
        <p:nvSpPr>
          <p:cNvPr id="715785" name="Text Box 9"/>
          <p:cNvSpPr txBox="1">
            <a:spLocks noChangeArrowheads="1"/>
          </p:cNvSpPr>
          <p:nvPr/>
        </p:nvSpPr>
        <p:spPr bwMode="auto">
          <a:xfrm>
            <a:off x="6975475" y="4228140"/>
            <a:ext cx="457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</a:t>
            </a:r>
            <a:r>
              <a:rPr lang="en-US" baseline="-25000">
                <a:latin typeface="Century Gothic"/>
                <a:cs typeface="Century Gothic"/>
              </a:rPr>
              <a:t>2</a:t>
            </a:r>
          </a:p>
        </p:txBody>
      </p:sp>
      <p:sp>
        <p:nvSpPr>
          <p:cNvPr id="715786" name="Text Box 10"/>
          <p:cNvSpPr txBox="1">
            <a:spLocks noChangeArrowheads="1"/>
          </p:cNvSpPr>
          <p:nvPr/>
        </p:nvSpPr>
        <p:spPr bwMode="auto">
          <a:xfrm>
            <a:off x="4933950" y="5991853"/>
            <a:ext cx="457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</a:t>
            </a:r>
            <a:r>
              <a:rPr lang="en-US" baseline="-25000">
                <a:latin typeface="Century Gothic"/>
                <a:cs typeface="Century Gothic"/>
              </a:rPr>
              <a:t>3</a:t>
            </a:r>
          </a:p>
        </p:txBody>
      </p:sp>
      <p:sp>
        <p:nvSpPr>
          <p:cNvPr id="715787" name="Text Box 11"/>
          <p:cNvSpPr txBox="1">
            <a:spLocks noChangeArrowheads="1"/>
          </p:cNvSpPr>
          <p:nvPr/>
        </p:nvSpPr>
        <p:spPr bwMode="auto">
          <a:xfrm>
            <a:off x="8061325" y="6122988"/>
            <a:ext cx="457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</a:t>
            </a:r>
            <a:r>
              <a:rPr lang="en-US" baseline="-25000">
                <a:latin typeface="Century Gothic"/>
                <a:cs typeface="Century Gothic"/>
              </a:rPr>
              <a:t>4</a:t>
            </a:r>
          </a:p>
        </p:txBody>
      </p:sp>
      <p:grpSp>
        <p:nvGrpSpPr>
          <p:cNvPr id="715788" name="Group 12"/>
          <p:cNvGrpSpPr>
            <a:grpSpLocks/>
          </p:cNvGrpSpPr>
          <p:nvPr/>
        </p:nvGrpSpPr>
        <p:grpSpPr bwMode="auto">
          <a:xfrm>
            <a:off x="3851275" y="4424990"/>
            <a:ext cx="4776788" cy="2098675"/>
            <a:chOff x="529" y="2484"/>
            <a:chExt cx="3009" cy="1322"/>
          </a:xfrm>
        </p:grpSpPr>
        <p:sp>
          <p:nvSpPr>
            <p:cNvPr id="715789" name="Oval 13"/>
            <p:cNvSpPr>
              <a:spLocks noChangeArrowheads="1"/>
            </p:cNvSpPr>
            <p:nvPr/>
          </p:nvSpPr>
          <p:spPr bwMode="auto">
            <a:xfrm>
              <a:off x="529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5790" name="Text Box 14"/>
            <p:cNvSpPr txBox="1">
              <a:spLocks noChangeArrowheads="1"/>
            </p:cNvSpPr>
            <p:nvPr/>
          </p:nvSpPr>
          <p:spPr bwMode="auto">
            <a:xfrm>
              <a:off x="734" y="2484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a</a:t>
              </a:r>
            </a:p>
          </p:txBody>
        </p:sp>
        <p:sp>
          <p:nvSpPr>
            <p:cNvPr id="715791" name="Text Box 15"/>
            <p:cNvSpPr txBox="1">
              <a:spLocks noChangeArrowheads="1"/>
            </p:cNvSpPr>
            <p:nvPr/>
          </p:nvSpPr>
          <p:spPr bwMode="auto">
            <a:xfrm>
              <a:off x="1469" y="2484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b</a:t>
              </a:r>
            </a:p>
          </p:txBody>
        </p:sp>
        <p:sp>
          <p:nvSpPr>
            <p:cNvPr id="715792" name="Text Box 16"/>
            <p:cNvSpPr txBox="1">
              <a:spLocks noChangeArrowheads="1"/>
            </p:cNvSpPr>
            <p:nvPr/>
          </p:nvSpPr>
          <p:spPr bwMode="auto">
            <a:xfrm>
              <a:off x="2204" y="2484"/>
              <a:ext cx="1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c</a:t>
              </a:r>
            </a:p>
          </p:txBody>
        </p:sp>
        <p:sp>
          <p:nvSpPr>
            <p:cNvPr id="715793" name="Text Box 17"/>
            <p:cNvSpPr txBox="1">
              <a:spLocks noChangeArrowheads="1"/>
            </p:cNvSpPr>
            <p:nvPr/>
          </p:nvSpPr>
          <p:spPr bwMode="auto">
            <a:xfrm>
              <a:off x="2929" y="2484"/>
              <a:ext cx="1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d</a:t>
              </a:r>
            </a:p>
          </p:txBody>
        </p:sp>
        <p:sp>
          <p:nvSpPr>
            <p:cNvPr id="715794" name="Oval 18"/>
            <p:cNvSpPr>
              <a:spLocks noChangeArrowheads="1"/>
            </p:cNvSpPr>
            <p:nvPr/>
          </p:nvSpPr>
          <p:spPr bwMode="auto">
            <a:xfrm>
              <a:off x="1277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5795" name="Oval 19"/>
            <p:cNvSpPr>
              <a:spLocks noChangeArrowheads="1"/>
            </p:cNvSpPr>
            <p:nvPr/>
          </p:nvSpPr>
          <p:spPr bwMode="auto">
            <a:xfrm>
              <a:off x="2773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5796" name="Oval 20"/>
            <p:cNvSpPr>
              <a:spLocks noChangeArrowheads="1"/>
            </p:cNvSpPr>
            <p:nvPr/>
          </p:nvSpPr>
          <p:spPr bwMode="auto">
            <a:xfrm>
              <a:off x="2025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5797" name="Oval 21"/>
            <p:cNvSpPr>
              <a:spLocks noChangeArrowheads="1"/>
            </p:cNvSpPr>
            <p:nvPr/>
          </p:nvSpPr>
          <p:spPr bwMode="auto">
            <a:xfrm>
              <a:off x="530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5798" name="Oval 22"/>
            <p:cNvSpPr>
              <a:spLocks noChangeArrowheads="1"/>
            </p:cNvSpPr>
            <p:nvPr/>
          </p:nvSpPr>
          <p:spPr bwMode="auto">
            <a:xfrm>
              <a:off x="1278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5799" name="Oval 23"/>
            <p:cNvSpPr>
              <a:spLocks noChangeArrowheads="1"/>
            </p:cNvSpPr>
            <p:nvPr/>
          </p:nvSpPr>
          <p:spPr bwMode="auto">
            <a:xfrm>
              <a:off x="2774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5800" name="Oval 24"/>
            <p:cNvSpPr>
              <a:spLocks noChangeArrowheads="1"/>
            </p:cNvSpPr>
            <p:nvPr/>
          </p:nvSpPr>
          <p:spPr bwMode="auto">
            <a:xfrm>
              <a:off x="2026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ym typeface="Symbol" charset="0"/>
              </a:endParaRPr>
            </a:p>
          </p:txBody>
        </p:sp>
        <p:sp>
          <p:nvSpPr>
            <p:cNvPr id="715801" name="Text Box 25"/>
            <p:cNvSpPr txBox="1">
              <a:spLocks noChangeArrowheads="1"/>
            </p:cNvSpPr>
            <p:nvPr/>
          </p:nvSpPr>
          <p:spPr bwMode="auto">
            <a:xfrm>
              <a:off x="726" y="3575"/>
              <a:ext cx="1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e</a:t>
              </a:r>
            </a:p>
          </p:txBody>
        </p:sp>
        <p:sp>
          <p:nvSpPr>
            <p:cNvPr id="715802" name="Text Box 26"/>
            <p:cNvSpPr txBox="1">
              <a:spLocks noChangeArrowheads="1"/>
            </p:cNvSpPr>
            <p:nvPr/>
          </p:nvSpPr>
          <p:spPr bwMode="auto">
            <a:xfrm>
              <a:off x="1461" y="3575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f</a:t>
              </a:r>
            </a:p>
          </p:txBody>
        </p:sp>
        <p:sp>
          <p:nvSpPr>
            <p:cNvPr id="715803" name="Text Box 27"/>
            <p:cNvSpPr txBox="1">
              <a:spLocks noChangeArrowheads="1"/>
            </p:cNvSpPr>
            <p:nvPr/>
          </p:nvSpPr>
          <p:spPr bwMode="auto">
            <a:xfrm>
              <a:off x="2196" y="3575"/>
              <a:ext cx="1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g</a:t>
              </a:r>
            </a:p>
          </p:txBody>
        </p:sp>
        <p:sp>
          <p:nvSpPr>
            <p:cNvPr id="715804" name="Text Box 28"/>
            <p:cNvSpPr txBox="1">
              <a:spLocks noChangeArrowheads="1"/>
            </p:cNvSpPr>
            <p:nvPr/>
          </p:nvSpPr>
          <p:spPr bwMode="auto">
            <a:xfrm>
              <a:off x="2921" y="3575"/>
              <a:ext cx="1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charset="0"/>
                </a:rPr>
                <a:t>h</a:t>
              </a:r>
            </a:p>
          </p:txBody>
        </p:sp>
        <p:sp>
          <p:nvSpPr>
            <p:cNvPr id="715805" name="Line 29"/>
            <p:cNvSpPr>
              <a:spLocks noChangeShapeType="1"/>
            </p:cNvSpPr>
            <p:nvPr/>
          </p:nvSpPr>
          <p:spPr bwMode="auto">
            <a:xfrm>
              <a:off x="1068" y="2834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5806" name="Line 30"/>
            <p:cNvSpPr>
              <a:spLocks noChangeShapeType="1"/>
            </p:cNvSpPr>
            <p:nvPr/>
          </p:nvSpPr>
          <p:spPr bwMode="auto">
            <a:xfrm>
              <a:off x="1826" y="28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5807" name="Line 31"/>
            <p:cNvSpPr>
              <a:spLocks noChangeShapeType="1"/>
            </p:cNvSpPr>
            <p:nvPr/>
          </p:nvSpPr>
          <p:spPr bwMode="auto">
            <a:xfrm>
              <a:off x="1080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5808" name="Line 32"/>
            <p:cNvSpPr>
              <a:spLocks noChangeShapeType="1"/>
            </p:cNvSpPr>
            <p:nvPr/>
          </p:nvSpPr>
          <p:spPr bwMode="auto">
            <a:xfrm>
              <a:off x="2567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5809" name="Line 33"/>
            <p:cNvSpPr>
              <a:spLocks noChangeShapeType="1"/>
            </p:cNvSpPr>
            <p:nvPr/>
          </p:nvSpPr>
          <p:spPr bwMode="auto">
            <a:xfrm flipV="1">
              <a:off x="780" y="2985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5810" name="Line 34"/>
            <p:cNvSpPr>
              <a:spLocks noChangeShapeType="1"/>
            </p:cNvSpPr>
            <p:nvPr/>
          </p:nvSpPr>
          <p:spPr bwMode="auto">
            <a:xfrm flipV="1">
              <a:off x="1533" y="2982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5811" name="Line 35"/>
            <p:cNvSpPr>
              <a:spLocks noChangeShapeType="1"/>
            </p:cNvSpPr>
            <p:nvPr/>
          </p:nvSpPr>
          <p:spPr bwMode="auto">
            <a:xfrm flipV="1">
              <a:off x="2304" y="298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5812" name="Line 36"/>
            <p:cNvSpPr>
              <a:spLocks noChangeShapeType="1"/>
            </p:cNvSpPr>
            <p:nvPr/>
          </p:nvSpPr>
          <p:spPr bwMode="auto">
            <a:xfrm flipV="1">
              <a:off x="3044" y="2985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5813" name="Freeform 37"/>
            <p:cNvSpPr>
              <a:spLocks/>
            </p:cNvSpPr>
            <p:nvPr/>
          </p:nvSpPr>
          <p:spPr bwMode="auto">
            <a:xfrm>
              <a:off x="1747" y="321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3975">
              <a:solidFill>
                <a:srgbClr val="333333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5814" name="Freeform 38"/>
            <p:cNvSpPr>
              <a:spLocks/>
            </p:cNvSpPr>
            <p:nvPr/>
          </p:nvSpPr>
          <p:spPr bwMode="auto">
            <a:xfrm>
              <a:off x="2482" y="266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5815" name="Freeform 39"/>
            <p:cNvSpPr>
              <a:spLocks/>
            </p:cNvSpPr>
            <p:nvPr/>
          </p:nvSpPr>
          <p:spPr bwMode="auto">
            <a:xfrm flipV="1">
              <a:off x="2493" y="2949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 cmpd="sng">
              <a:solidFill>
                <a:srgbClr val="3333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5816" name="Freeform 40"/>
            <p:cNvSpPr>
              <a:spLocks/>
            </p:cNvSpPr>
            <p:nvPr/>
          </p:nvSpPr>
          <p:spPr bwMode="auto">
            <a:xfrm flipV="1">
              <a:off x="1730" y="348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5817" name="Line 41"/>
            <p:cNvSpPr>
              <a:spLocks noChangeShapeType="1"/>
            </p:cNvSpPr>
            <p:nvPr/>
          </p:nvSpPr>
          <p:spPr bwMode="auto">
            <a:xfrm flipH="1">
              <a:off x="991" y="2949"/>
              <a:ext cx="374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5818" name="Freeform 42"/>
            <p:cNvSpPr>
              <a:spLocks/>
            </p:cNvSpPr>
            <p:nvPr/>
          </p:nvSpPr>
          <p:spPr bwMode="auto">
            <a:xfrm>
              <a:off x="3267" y="3294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5819" name="Group 43"/>
          <p:cNvGrpSpPr>
            <a:grpSpLocks/>
          </p:cNvGrpSpPr>
          <p:nvPr/>
        </p:nvGrpSpPr>
        <p:grpSpPr bwMode="auto">
          <a:xfrm>
            <a:off x="619125" y="4963153"/>
            <a:ext cx="2770188" cy="641350"/>
            <a:chOff x="137" y="3111"/>
            <a:chExt cx="1745" cy="404"/>
          </a:xfrm>
        </p:grpSpPr>
        <p:sp>
          <p:nvSpPr>
            <p:cNvPr id="715820" name="Text Box 44"/>
            <p:cNvSpPr txBox="1">
              <a:spLocks noChangeArrowheads="1"/>
            </p:cNvSpPr>
            <p:nvPr/>
          </p:nvSpPr>
          <p:spPr bwMode="auto">
            <a:xfrm>
              <a:off x="1657" y="3111"/>
              <a:ext cx="22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entury Gothic"/>
                  <a:cs typeface="Century Gothic"/>
                </a:rPr>
                <a:t>f</a:t>
              </a:r>
            </a:p>
            <a:p>
              <a:pPr algn="ctr"/>
              <a:r>
                <a:rPr lang="en-US">
                  <a:latin typeface="Century Gothic"/>
                  <a:cs typeface="Century Gothic"/>
                </a:rPr>
                <a:t>4</a:t>
              </a:r>
            </a:p>
          </p:txBody>
        </p:sp>
        <p:sp>
          <p:nvSpPr>
            <p:cNvPr id="715821" name="Text Box 45"/>
            <p:cNvSpPr txBox="1">
              <a:spLocks noChangeArrowheads="1"/>
            </p:cNvSpPr>
            <p:nvPr/>
          </p:nvSpPr>
          <p:spPr bwMode="auto">
            <a:xfrm>
              <a:off x="1471" y="3111"/>
              <a:ext cx="24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entury Gothic"/>
                  <a:cs typeface="Century Gothic"/>
                </a:rPr>
                <a:t>h</a:t>
              </a:r>
            </a:p>
            <a:p>
              <a:pPr algn="ctr"/>
              <a:r>
                <a:rPr lang="en-US">
                  <a:latin typeface="Century Gothic"/>
                  <a:cs typeface="Century Gothic"/>
                </a:rPr>
                <a:t>6</a:t>
              </a:r>
            </a:p>
          </p:txBody>
        </p:sp>
        <p:sp>
          <p:nvSpPr>
            <p:cNvPr id="715822" name="Text Box 46"/>
            <p:cNvSpPr txBox="1">
              <a:spLocks noChangeArrowheads="1"/>
            </p:cNvSpPr>
            <p:nvPr/>
          </p:nvSpPr>
          <p:spPr bwMode="auto">
            <a:xfrm>
              <a:off x="1249" y="3111"/>
              <a:ext cx="2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entury Gothic"/>
                  <a:cs typeface="Century Gothic"/>
                </a:rPr>
                <a:t>g</a:t>
              </a:r>
            </a:p>
            <a:p>
              <a:pPr algn="ctr"/>
              <a:r>
                <a:rPr lang="en-US">
                  <a:latin typeface="Century Gothic"/>
                  <a:cs typeface="Century Gothic"/>
                </a:rPr>
                <a:t>7</a:t>
              </a:r>
            </a:p>
          </p:txBody>
        </p:sp>
        <p:sp>
          <p:nvSpPr>
            <p:cNvPr id="715823" name="Text Box 47"/>
            <p:cNvSpPr txBox="1">
              <a:spLocks noChangeArrowheads="1"/>
            </p:cNvSpPr>
            <p:nvPr/>
          </p:nvSpPr>
          <p:spPr bwMode="auto">
            <a:xfrm>
              <a:off x="1027" y="3111"/>
              <a:ext cx="2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entury Gothic"/>
                  <a:cs typeface="Century Gothic"/>
                </a:rPr>
                <a:t>d</a:t>
              </a:r>
            </a:p>
            <a:p>
              <a:pPr algn="ctr"/>
              <a:r>
                <a:rPr lang="en-US">
                  <a:latin typeface="Century Gothic"/>
                  <a:cs typeface="Century Gothic"/>
                </a:rPr>
                <a:t>9</a:t>
              </a:r>
            </a:p>
          </p:txBody>
        </p:sp>
        <p:sp>
          <p:nvSpPr>
            <p:cNvPr id="715824" name="Text Box 48"/>
            <p:cNvSpPr txBox="1">
              <a:spLocks noChangeArrowheads="1"/>
            </p:cNvSpPr>
            <p:nvPr/>
          </p:nvSpPr>
          <p:spPr bwMode="auto">
            <a:xfrm>
              <a:off x="804" y="3111"/>
              <a:ext cx="2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entury Gothic"/>
                  <a:cs typeface="Century Gothic"/>
                </a:rPr>
                <a:t>c</a:t>
              </a:r>
            </a:p>
            <a:p>
              <a:pPr algn="ctr"/>
              <a:r>
                <a:rPr lang="en-US">
                  <a:latin typeface="Century Gothic"/>
                  <a:cs typeface="Century Gothic"/>
                </a:rPr>
                <a:t>10</a:t>
              </a:r>
            </a:p>
          </p:txBody>
        </p:sp>
        <p:sp>
          <p:nvSpPr>
            <p:cNvPr id="715825" name="Text Box 49"/>
            <p:cNvSpPr txBox="1">
              <a:spLocks noChangeArrowheads="1"/>
            </p:cNvSpPr>
            <p:nvPr/>
          </p:nvSpPr>
          <p:spPr bwMode="auto">
            <a:xfrm>
              <a:off x="582" y="3111"/>
              <a:ext cx="2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entury Gothic"/>
                  <a:cs typeface="Century Gothic"/>
                </a:rPr>
                <a:t>a</a:t>
              </a:r>
            </a:p>
            <a:p>
              <a:pPr algn="ctr"/>
              <a:r>
                <a:rPr lang="en-US">
                  <a:latin typeface="Century Gothic"/>
                  <a:cs typeface="Century Gothic"/>
                </a:rPr>
                <a:t>14</a:t>
              </a:r>
            </a:p>
          </p:txBody>
        </p:sp>
        <p:sp>
          <p:nvSpPr>
            <p:cNvPr id="715826" name="Text Box 50"/>
            <p:cNvSpPr txBox="1">
              <a:spLocks noChangeArrowheads="1"/>
            </p:cNvSpPr>
            <p:nvPr/>
          </p:nvSpPr>
          <p:spPr bwMode="auto">
            <a:xfrm>
              <a:off x="360" y="3111"/>
              <a:ext cx="2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entury Gothic"/>
                  <a:cs typeface="Century Gothic"/>
                </a:rPr>
                <a:t>e</a:t>
              </a:r>
            </a:p>
            <a:p>
              <a:pPr algn="ctr"/>
              <a:r>
                <a:rPr lang="en-US">
                  <a:latin typeface="Century Gothic"/>
                  <a:cs typeface="Century Gothic"/>
                </a:rPr>
                <a:t>15</a:t>
              </a:r>
            </a:p>
          </p:txBody>
        </p:sp>
        <p:sp>
          <p:nvSpPr>
            <p:cNvPr id="715827" name="Text Box 51"/>
            <p:cNvSpPr txBox="1">
              <a:spLocks noChangeArrowheads="1"/>
            </p:cNvSpPr>
            <p:nvPr/>
          </p:nvSpPr>
          <p:spPr bwMode="auto">
            <a:xfrm>
              <a:off x="137" y="3111"/>
              <a:ext cx="2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entury Gothic"/>
                  <a:cs typeface="Century Gothic"/>
                </a:rPr>
                <a:t>b</a:t>
              </a:r>
            </a:p>
            <a:p>
              <a:pPr algn="ctr"/>
              <a:r>
                <a:rPr lang="en-US">
                  <a:latin typeface="Century Gothic"/>
                  <a:cs typeface="Century Gothic"/>
                </a:rPr>
                <a:t>16</a:t>
              </a:r>
            </a:p>
          </p:txBody>
        </p:sp>
      </p:grpSp>
      <p:sp>
        <p:nvSpPr>
          <p:cNvPr id="715828" name="Oval 52"/>
          <p:cNvSpPr>
            <a:spLocks noChangeArrowheads="1"/>
          </p:cNvSpPr>
          <p:nvPr/>
        </p:nvSpPr>
        <p:spPr bwMode="auto">
          <a:xfrm>
            <a:off x="1712913" y="4882190"/>
            <a:ext cx="379412" cy="8429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EAF27-A42E-722F-41ED-643E6C9D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14754" name="Oval 2"/>
          <p:cNvSpPr>
            <a:spLocks noChangeArrowheads="1"/>
          </p:cNvSpPr>
          <p:nvPr/>
        </p:nvSpPr>
        <p:spPr bwMode="auto">
          <a:xfrm>
            <a:off x="5062538" y="3560763"/>
            <a:ext cx="1685925" cy="2171700"/>
          </a:xfrm>
          <a:prstGeom prst="ellipse">
            <a:avLst/>
          </a:prstGeom>
          <a:solidFill>
            <a:srgbClr val="336699">
              <a:alpha val="22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55" name="Oval 3"/>
          <p:cNvSpPr>
            <a:spLocks noChangeArrowheads="1"/>
          </p:cNvSpPr>
          <p:nvPr/>
        </p:nvSpPr>
        <p:spPr bwMode="auto">
          <a:xfrm>
            <a:off x="7245350" y="3590925"/>
            <a:ext cx="1720850" cy="2320925"/>
          </a:xfrm>
          <a:prstGeom prst="ellipse">
            <a:avLst/>
          </a:prstGeom>
          <a:solidFill>
            <a:srgbClr val="336699">
              <a:alpha val="22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 1</a:t>
            </a:r>
          </a:p>
        </p:txBody>
      </p:sp>
      <p:sp>
        <p:nvSpPr>
          <p:cNvPr id="7147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838" y="1143000"/>
            <a:ext cx="8229600" cy="21399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Let C and C’ be distinct SCC’s in G</a:t>
            </a:r>
          </a:p>
          <a:p>
            <a:pPr>
              <a:buFontTx/>
              <a:buNone/>
            </a:pPr>
            <a:r>
              <a:rPr lang="en-US" dirty="0"/>
              <a:t>	Let </a:t>
            </a:r>
            <a:r>
              <a:rPr lang="en-US" dirty="0">
                <a:latin typeface="Comic Sans MS" pitchFamily="-106" charset="0"/>
              </a:rPr>
              <a:t>u, v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C, and </a:t>
            </a:r>
            <a:r>
              <a:rPr lang="en-US" dirty="0">
                <a:latin typeface="Comic Sans MS" pitchFamily="-106" charset="0"/>
              </a:rPr>
              <a:t>u’, v’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C’</a:t>
            </a:r>
          </a:p>
          <a:p>
            <a:pPr>
              <a:buFontTx/>
              <a:buNone/>
            </a:pPr>
            <a:r>
              <a:rPr lang="en-US" dirty="0"/>
              <a:t>	Suppose there is a path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Wingdings 3" pitchFamily="-106" charset="2"/>
              </a:rPr>
              <a:t></a:t>
            </a:r>
            <a:r>
              <a:rPr lang="en-US" dirty="0">
                <a:latin typeface="Comic Sans MS" pitchFamily="-106" charset="0"/>
              </a:rPr>
              <a:t> u’</a:t>
            </a:r>
            <a:r>
              <a:rPr lang="en-US" dirty="0"/>
              <a:t> in G</a:t>
            </a:r>
          </a:p>
          <a:p>
            <a:pPr>
              <a:buFontTx/>
              <a:buNone/>
            </a:pPr>
            <a:r>
              <a:rPr lang="en-US" dirty="0"/>
              <a:t>Then there cannot also be a path </a:t>
            </a:r>
            <a:r>
              <a:rPr lang="en-US" dirty="0">
                <a:latin typeface="Comic Sans MS" pitchFamily="-106" charset="0"/>
              </a:rPr>
              <a:t>v’ </a:t>
            </a:r>
            <a:r>
              <a:rPr lang="en-US" dirty="0">
                <a:latin typeface="Comic Sans MS" pitchFamily="-106" charset="0"/>
                <a:sym typeface="Wingdings 3" pitchFamily="-106" charset="2"/>
              </a:rPr>
              <a:t></a:t>
            </a:r>
            <a:r>
              <a:rPr lang="en-US" dirty="0">
                <a:latin typeface="Comic Sans MS" pitchFamily="-106" charset="0"/>
              </a:rPr>
              <a:t> v</a:t>
            </a:r>
            <a:r>
              <a:rPr lang="en-US" dirty="0"/>
              <a:t> in G.</a:t>
            </a:r>
          </a:p>
        </p:txBody>
      </p:sp>
      <p:sp>
        <p:nvSpPr>
          <p:cNvPr id="714758" name="Oval 6"/>
          <p:cNvSpPr>
            <a:spLocks noChangeArrowheads="1"/>
          </p:cNvSpPr>
          <p:nvPr/>
        </p:nvSpPr>
        <p:spPr bwMode="auto">
          <a:xfrm>
            <a:off x="5295900" y="3894138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714759" name="Oval 7"/>
          <p:cNvSpPr>
            <a:spLocks noChangeArrowheads="1"/>
          </p:cNvSpPr>
          <p:nvPr/>
        </p:nvSpPr>
        <p:spPr bwMode="auto">
          <a:xfrm>
            <a:off x="8129588" y="3814763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4760" name="Oval 8"/>
          <p:cNvSpPr>
            <a:spLocks noChangeArrowheads="1"/>
          </p:cNvSpPr>
          <p:nvPr/>
        </p:nvSpPr>
        <p:spPr bwMode="auto">
          <a:xfrm>
            <a:off x="5294313" y="4860925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4761" name="Oval 9"/>
          <p:cNvSpPr>
            <a:spLocks noChangeArrowheads="1"/>
          </p:cNvSpPr>
          <p:nvPr/>
        </p:nvSpPr>
        <p:spPr bwMode="auto">
          <a:xfrm>
            <a:off x="7842250" y="5387975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4762" name="Oval 10"/>
          <p:cNvSpPr>
            <a:spLocks noChangeArrowheads="1"/>
          </p:cNvSpPr>
          <p:nvPr/>
        </p:nvSpPr>
        <p:spPr bwMode="auto">
          <a:xfrm>
            <a:off x="5959475" y="4419600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714763" name="Oval 11"/>
          <p:cNvSpPr>
            <a:spLocks noChangeArrowheads="1"/>
          </p:cNvSpPr>
          <p:nvPr/>
        </p:nvSpPr>
        <p:spPr bwMode="auto">
          <a:xfrm>
            <a:off x="7477125" y="4117975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u’</a:t>
            </a:r>
          </a:p>
        </p:txBody>
      </p:sp>
      <p:sp>
        <p:nvSpPr>
          <p:cNvPr id="714764" name="Oval 12"/>
          <p:cNvSpPr>
            <a:spLocks noChangeArrowheads="1"/>
          </p:cNvSpPr>
          <p:nvPr/>
        </p:nvSpPr>
        <p:spPr bwMode="auto">
          <a:xfrm>
            <a:off x="5911850" y="5084763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4765" name="Oval 13"/>
          <p:cNvSpPr>
            <a:spLocks noChangeArrowheads="1"/>
          </p:cNvSpPr>
          <p:nvPr/>
        </p:nvSpPr>
        <p:spPr bwMode="auto">
          <a:xfrm>
            <a:off x="8404225" y="4849813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4766" name="Oval 14"/>
          <p:cNvSpPr>
            <a:spLocks noChangeArrowheads="1"/>
          </p:cNvSpPr>
          <p:nvPr/>
        </p:nvSpPr>
        <p:spPr bwMode="auto">
          <a:xfrm>
            <a:off x="7673975" y="4760913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v’</a:t>
            </a:r>
          </a:p>
        </p:txBody>
      </p:sp>
      <p:sp>
        <p:nvSpPr>
          <p:cNvPr id="714767" name="Freeform 15"/>
          <p:cNvSpPr>
            <a:spLocks/>
          </p:cNvSpPr>
          <p:nvPr/>
        </p:nvSpPr>
        <p:spPr bwMode="auto">
          <a:xfrm>
            <a:off x="5737225" y="4005263"/>
            <a:ext cx="1751013" cy="30162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77" y="10"/>
              </a:cxn>
              <a:cxn ang="0">
                <a:pos x="176" y="19"/>
              </a:cxn>
              <a:cxn ang="0">
                <a:pos x="288" y="46"/>
              </a:cxn>
              <a:cxn ang="0">
                <a:pos x="329" y="51"/>
              </a:cxn>
              <a:cxn ang="0">
                <a:pos x="419" y="33"/>
              </a:cxn>
              <a:cxn ang="0">
                <a:pos x="482" y="15"/>
              </a:cxn>
              <a:cxn ang="0">
                <a:pos x="585" y="33"/>
              </a:cxn>
              <a:cxn ang="0">
                <a:pos x="671" y="87"/>
              </a:cxn>
              <a:cxn ang="0">
                <a:pos x="761" y="132"/>
              </a:cxn>
              <a:cxn ang="0">
                <a:pos x="860" y="118"/>
              </a:cxn>
              <a:cxn ang="0">
                <a:pos x="932" y="123"/>
              </a:cxn>
              <a:cxn ang="0">
                <a:pos x="999" y="154"/>
              </a:cxn>
              <a:cxn ang="0">
                <a:pos x="1103" y="190"/>
              </a:cxn>
            </a:cxnLst>
            <a:rect l="0" t="0" r="r" b="b"/>
            <a:pathLst>
              <a:path w="1103" h="190">
                <a:moveTo>
                  <a:pt x="0" y="33"/>
                </a:moveTo>
                <a:cubicBezTo>
                  <a:pt x="28" y="23"/>
                  <a:pt x="47" y="14"/>
                  <a:pt x="77" y="10"/>
                </a:cubicBezTo>
                <a:cubicBezTo>
                  <a:pt x="111" y="0"/>
                  <a:pt x="143" y="13"/>
                  <a:pt x="176" y="19"/>
                </a:cubicBezTo>
                <a:cubicBezTo>
                  <a:pt x="219" y="36"/>
                  <a:pt x="235" y="39"/>
                  <a:pt x="288" y="46"/>
                </a:cubicBezTo>
                <a:cubicBezTo>
                  <a:pt x="302" y="48"/>
                  <a:pt x="329" y="51"/>
                  <a:pt x="329" y="51"/>
                </a:cubicBezTo>
                <a:cubicBezTo>
                  <a:pt x="361" y="47"/>
                  <a:pt x="388" y="38"/>
                  <a:pt x="419" y="33"/>
                </a:cubicBezTo>
                <a:cubicBezTo>
                  <a:pt x="440" y="25"/>
                  <a:pt x="460" y="19"/>
                  <a:pt x="482" y="15"/>
                </a:cubicBezTo>
                <a:cubicBezTo>
                  <a:pt x="513" y="18"/>
                  <a:pt x="556" y="16"/>
                  <a:pt x="585" y="33"/>
                </a:cubicBezTo>
                <a:cubicBezTo>
                  <a:pt x="615" y="50"/>
                  <a:pt x="638" y="78"/>
                  <a:pt x="671" y="87"/>
                </a:cubicBezTo>
                <a:cubicBezTo>
                  <a:pt x="691" y="116"/>
                  <a:pt x="729" y="121"/>
                  <a:pt x="761" y="132"/>
                </a:cubicBezTo>
                <a:cubicBezTo>
                  <a:pt x="794" y="127"/>
                  <a:pt x="827" y="124"/>
                  <a:pt x="860" y="118"/>
                </a:cubicBezTo>
                <a:cubicBezTo>
                  <a:pt x="884" y="120"/>
                  <a:pt x="908" y="120"/>
                  <a:pt x="932" y="123"/>
                </a:cubicBezTo>
                <a:cubicBezTo>
                  <a:pt x="954" y="125"/>
                  <a:pt x="976" y="147"/>
                  <a:pt x="999" y="154"/>
                </a:cubicBezTo>
                <a:cubicBezTo>
                  <a:pt x="1025" y="171"/>
                  <a:pt x="1071" y="190"/>
                  <a:pt x="1103" y="19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68" name="Line 16"/>
          <p:cNvSpPr>
            <a:spLocks noChangeShapeType="1"/>
          </p:cNvSpPr>
          <p:nvPr/>
        </p:nvSpPr>
        <p:spPr bwMode="auto">
          <a:xfrm>
            <a:off x="5680075" y="4214813"/>
            <a:ext cx="322263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69" name="Line 17"/>
          <p:cNvSpPr>
            <a:spLocks noChangeShapeType="1"/>
          </p:cNvSpPr>
          <p:nvPr/>
        </p:nvSpPr>
        <p:spPr bwMode="auto">
          <a:xfrm flipH="1">
            <a:off x="6145213" y="4821238"/>
            <a:ext cx="49212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0" name="Line 18"/>
          <p:cNvSpPr>
            <a:spLocks noChangeShapeType="1"/>
          </p:cNvSpPr>
          <p:nvPr/>
        </p:nvSpPr>
        <p:spPr bwMode="auto">
          <a:xfrm flipH="1">
            <a:off x="5422900" y="4286250"/>
            <a:ext cx="28575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1" name="Line 19"/>
          <p:cNvSpPr>
            <a:spLocks noChangeShapeType="1"/>
          </p:cNvSpPr>
          <p:nvPr/>
        </p:nvSpPr>
        <p:spPr bwMode="auto">
          <a:xfrm>
            <a:off x="5730875" y="5106988"/>
            <a:ext cx="214313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2" name="Line 20"/>
          <p:cNvSpPr>
            <a:spLocks noChangeShapeType="1"/>
          </p:cNvSpPr>
          <p:nvPr/>
        </p:nvSpPr>
        <p:spPr bwMode="auto">
          <a:xfrm flipH="1" flipV="1">
            <a:off x="5580063" y="4292600"/>
            <a:ext cx="450850" cy="814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3" name="Line 21"/>
          <p:cNvSpPr>
            <a:spLocks noChangeShapeType="1"/>
          </p:cNvSpPr>
          <p:nvPr/>
        </p:nvSpPr>
        <p:spPr bwMode="auto">
          <a:xfrm flipV="1">
            <a:off x="7916863" y="4143375"/>
            <a:ext cx="277812" cy="106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4" name="Line 22"/>
          <p:cNvSpPr>
            <a:spLocks noChangeShapeType="1"/>
          </p:cNvSpPr>
          <p:nvPr/>
        </p:nvSpPr>
        <p:spPr bwMode="auto">
          <a:xfrm>
            <a:off x="8451850" y="4186238"/>
            <a:ext cx="17145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5" name="Line 23"/>
          <p:cNvSpPr>
            <a:spLocks noChangeShapeType="1"/>
          </p:cNvSpPr>
          <p:nvPr/>
        </p:nvSpPr>
        <p:spPr bwMode="auto">
          <a:xfrm flipH="1" flipV="1">
            <a:off x="8080375" y="5057775"/>
            <a:ext cx="328613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6" name="Line 24"/>
          <p:cNvSpPr>
            <a:spLocks noChangeShapeType="1"/>
          </p:cNvSpPr>
          <p:nvPr/>
        </p:nvSpPr>
        <p:spPr bwMode="auto">
          <a:xfrm flipH="1">
            <a:off x="8166100" y="5200650"/>
            <a:ext cx="3143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7" name="Line 25"/>
          <p:cNvSpPr>
            <a:spLocks noChangeShapeType="1"/>
          </p:cNvSpPr>
          <p:nvPr/>
        </p:nvSpPr>
        <p:spPr bwMode="auto">
          <a:xfrm flipH="1" flipV="1">
            <a:off x="7931150" y="5164138"/>
            <a:ext cx="5715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8" name="Line 26"/>
          <p:cNvSpPr>
            <a:spLocks noChangeShapeType="1"/>
          </p:cNvSpPr>
          <p:nvPr/>
        </p:nvSpPr>
        <p:spPr bwMode="auto">
          <a:xfrm flipH="1" flipV="1">
            <a:off x="7723188" y="4506913"/>
            <a:ext cx="4286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9" name="Rectangle 27"/>
          <p:cNvSpPr>
            <a:spLocks noChangeArrowheads="1"/>
          </p:cNvSpPr>
          <p:nvPr/>
        </p:nvSpPr>
        <p:spPr bwMode="auto">
          <a:xfrm>
            <a:off x="266698" y="3302000"/>
            <a:ext cx="5181601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Proof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Suppose there is a path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v’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  <a:sym typeface="Wingdings 3" pitchFamily="-106" charset="2"/>
              </a:rPr>
              <a:t>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v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There exists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u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  <a:sym typeface="Wingdings 3" pitchFamily="-106" charset="2"/>
              </a:rPr>
              <a:t>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u’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  <a:sym typeface="Wingdings 3" pitchFamily="-106" charset="2"/>
              </a:rPr>
              <a:t>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v’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There exists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v’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  <a:sym typeface="Wingdings 3" pitchFamily="-106" charset="2"/>
              </a:rPr>
              <a:t>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v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  <a:sym typeface="Wingdings 3" pitchFamily="-106" charset="2"/>
              </a:rPr>
              <a:t>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u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 and v’ are reachable from each other, so they are not in separate SCC’s: contradiction!</a:t>
            </a:r>
          </a:p>
        </p:txBody>
      </p:sp>
      <p:sp>
        <p:nvSpPr>
          <p:cNvPr id="714780" name="Freeform 28"/>
          <p:cNvSpPr>
            <a:spLocks/>
          </p:cNvSpPr>
          <p:nvPr/>
        </p:nvSpPr>
        <p:spPr bwMode="auto">
          <a:xfrm>
            <a:off x="6386513" y="4729163"/>
            <a:ext cx="1308100" cy="371475"/>
          </a:xfrm>
          <a:custGeom>
            <a:avLst/>
            <a:gdLst/>
            <a:ahLst/>
            <a:cxnLst>
              <a:cxn ang="0">
                <a:pos x="824" y="189"/>
              </a:cxn>
              <a:cxn ang="0">
                <a:pos x="788" y="167"/>
              </a:cxn>
              <a:cxn ang="0">
                <a:pos x="752" y="176"/>
              </a:cxn>
              <a:cxn ang="0">
                <a:pos x="729" y="194"/>
              </a:cxn>
              <a:cxn ang="0">
                <a:pos x="621" y="234"/>
              </a:cxn>
              <a:cxn ang="0">
                <a:pos x="536" y="230"/>
              </a:cxn>
              <a:cxn ang="0">
                <a:pos x="477" y="203"/>
              </a:cxn>
              <a:cxn ang="0">
                <a:pos x="387" y="135"/>
              </a:cxn>
              <a:cxn ang="0">
                <a:pos x="329" y="117"/>
              </a:cxn>
              <a:cxn ang="0">
                <a:pos x="180" y="144"/>
              </a:cxn>
              <a:cxn ang="0">
                <a:pos x="122" y="149"/>
              </a:cxn>
              <a:cxn ang="0">
                <a:pos x="90" y="140"/>
              </a:cxn>
              <a:cxn ang="0">
                <a:pos x="45" y="90"/>
              </a:cxn>
              <a:cxn ang="0">
                <a:pos x="36" y="77"/>
              </a:cxn>
              <a:cxn ang="0">
                <a:pos x="18" y="36"/>
              </a:cxn>
              <a:cxn ang="0">
                <a:pos x="0" y="0"/>
              </a:cxn>
            </a:cxnLst>
            <a:rect l="0" t="0" r="r" b="b"/>
            <a:pathLst>
              <a:path w="824" h="234">
                <a:moveTo>
                  <a:pt x="824" y="189"/>
                </a:moveTo>
                <a:cubicBezTo>
                  <a:pt x="813" y="173"/>
                  <a:pt x="806" y="172"/>
                  <a:pt x="788" y="167"/>
                </a:cubicBezTo>
                <a:cubicBezTo>
                  <a:pt x="785" y="168"/>
                  <a:pt x="755" y="174"/>
                  <a:pt x="752" y="176"/>
                </a:cubicBezTo>
                <a:cubicBezTo>
                  <a:pt x="710" y="204"/>
                  <a:pt x="776" y="177"/>
                  <a:pt x="729" y="194"/>
                </a:cubicBezTo>
                <a:cubicBezTo>
                  <a:pt x="704" y="219"/>
                  <a:pt x="656" y="229"/>
                  <a:pt x="621" y="234"/>
                </a:cubicBezTo>
                <a:cubicBezTo>
                  <a:pt x="593" y="233"/>
                  <a:pt x="564" y="233"/>
                  <a:pt x="536" y="230"/>
                </a:cubicBezTo>
                <a:cubicBezTo>
                  <a:pt x="515" y="228"/>
                  <a:pt x="499" y="208"/>
                  <a:pt x="477" y="203"/>
                </a:cubicBezTo>
                <a:cubicBezTo>
                  <a:pt x="459" y="183"/>
                  <a:pt x="412" y="141"/>
                  <a:pt x="387" y="135"/>
                </a:cubicBezTo>
                <a:cubicBezTo>
                  <a:pt x="367" y="131"/>
                  <a:pt x="348" y="124"/>
                  <a:pt x="329" y="117"/>
                </a:cubicBezTo>
                <a:cubicBezTo>
                  <a:pt x="273" y="121"/>
                  <a:pt x="232" y="129"/>
                  <a:pt x="180" y="144"/>
                </a:cubicBezTo>
                <a:cubicBezTo>
                  <a:pt x="156" y="160"/>
                  <a:pt x="168" y="157"/>
                  <a:pt x="122" y="149"/>
                </a:cubicBezTo>
                <a:cubicBezTo>
                  <a:pt x="111" y="147"/>
                  <a:pt x="90" y="140"/>
                  <a:pt x="90" y="140"/>
                </a:cubicBezTo>
                <a:cubicBezTo>
                  <a:pt x="72" y="121"/>
                  <a:pt x="61" y="113"/>
                  <a:pt x="45" y="90"/>
                </a:cubicBezTo>
                <a:cubicBezTo>
                  <a:pt x="42" y="86"/>
                  <a:pt x="36" y="77"/>
                  <a:pt x="36" y="77"/>
                </a:cubicBezTo>
                <a:cubicBezTo>
                  <a:pt x="31" y="61"/>
                  <a:pt x="27" y="50"/>
                  <a:pt x="18" y="36"/>
                </a:cubicBezTo>
                <a:cubicBezTo>
                  <a:pt x="14" y="22"/>
                  <a:pt x="7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81" name="Text Box 29"/>
          <p:cNvSpPr txBox="1">
            <a:spLocks noChangeArrowheads="1"/>
          </p:cNvSpPr>
          <p:nvPr/>
        </p:nvSpPr>
        <p:spPr bwMode="auto">
          <a:xfrm>
            <a:off x="6088063" y="33543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14782" name="Text Box 30"/>
          <p:cNvSpPr txBox="1">
            <a:spLocks noChangeArrowheads="1"/>
          </p:cNvSpPr>
          <p:nvPr/>
        </p:nvSpPr>
        <p:spPr bwMode="auto">
          <a:xfrm>
            <a:off x="7618413" y="3341688"/>
            <a:ext cx="40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D383D-0A9F-0490-D21D-35A9A280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3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8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07437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A </a:t>
            </a:r>
            <a:r>
              <a:rPr lang="en-US" sz="2400" b="1" dirty="0"/>
              <a:t>cut </a:t>
            </a:r>
            <a:r>
              <a:rPr lang="en-US" sz="2400" dirty="0"/>
              <a:t>(S, V - S)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is a partition of vertices into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disjoint sets S and V - 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An edge </a:t>
            </a:r>
            <a:r>
              <a:rPr lang="en-US" sz="2400" b="1" dirty="0"/>
              <a:t>crosses</a:t>
            </a:r>
            <a:r>
              <a:rPr lang="en-US" sz="2400" dirty="0"/>
              <a:t> the cut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(S, V - S) if one endpoint is in S and the other in V – 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 cut </a:t>
            </a:r>
            <a:r>
              <a:rPr lang="en-US" sz="2400" b="1" dirty="0"/>
              <a:t>respects</a:t>
            </a:r>
            <a:r>
              <a:rPr lang="en-US" sz="2400" dirty="0"/>
              <a:t> a set </a:t>
            </a:r>
            <a:r>
              <a:rPr lang="en-US" sz="2400" dirty="0">
                <a:latin typeface="Comic Sans MS" pitchFamily="-106" charset="0"/>
              </a:rPr>
              <a:t>A</a:t>
            </a:r>
            <a:r>
              <a:rPr lang="en-US" sz="2400" dirty="0"/>
              <a:t> of edges </a:t>
            </a:r>
            <a:r>
              <a:rPr lang="en-US" sz="2400" dirty="0">
                <a:sym typeface="Symbol" pitchFamily="-106" charset="2"/>
              </a:rPr>
              <a:t>⟺</a:t>
            </a:r>
            <a:r>
              <a:rPr lang="en-US" sz="2400" dirty="0"/>
              <a:t> no edge in A crosses the cut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An edge is a </a:t>
            </a:r>
            <a:r>
              <a:rPr lang="en-US" sz="2400" b="1" dirty="0"/>
              <a:t>light edge </a:t>
            </a:r>
            <a:r>
              <a:rPr lang="en-US" sz="2400" dirty="0"/>
              <a:t>crossing a cut </a:t>
            </a:r>
            <a:r>
              <a:rPr lang="en-US" sz="2400" dirty="0">
                <a:sym typeface="Symbol" pitchFamily="-106" charset="2"/>
              </a:rPr>
              <a:t>⟺</a:t>
            </a:r>
            <a:r>
              <a:rPr lang="en-US" sz="2400" dirty="0"/>
              <a:t> its weight is minimum over all edges crossing the cut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For a given cut, there can be several light edges crossing it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95850" y="1171575"/>
            <a:ext cx="3721100" cy="2108200"/>
            <a:chOff x="3234" y="738"/>
            <a:chExt cx="2344" cy="1328"/>
          </a:xfrm>
        </p:grpSpPr>
        <p:sp>
          <p:nvSpPr>
            <p:cNvPr id="729093" name="Oval 5"/>
            <p:cNvSpPr>
              <a:spLocks noChangeArrowheads="1"/>
            </p:cNvSpPr>
            <p:nvPr/>
          </p:nvSpPr>
          <p:spPr bwMode="auto">
            <a:xfrm>
              <a:off x="3234" y="1277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29094" name="Oval 6"/>
            <p:cNvSpPr>
              <a:spLocks noChangeArrowheads="1"/>
            </p:cNvSpPr>
            <p:nvPr/>
          </p:nvSpPr>
          <p:spPr bwMode="auto">
            <a:xfrm>
              <a:off x="3663" y="812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29095" name="Oval 7"/>
            <p:cNvSpPr>
              <a:spLocks noChangeArrowheads="1"/>
            </p:cNvSpPr>
            <p:nvPr/>
          </p:nvSpPr>
          <p:spPr bwMode="auto">
            <a:xfrm>
              <a:off x="4275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29096" name="Oval 8"/>
            <p:cNvSpPr>
              <a:spLocks noChangeArrowheads="1"/>
            </p:cNvSpPr>
            <p:nvPr/>
          </p:nvSpPr>
          <p:spPr bwMode="auto">
            <a:xfrm>
              <a:off x="4887" y="812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729097" name="Oval 9"/>
            <p:cNvSpPr>
              <a:spLocks noChangeArrowheads="1"/>
            </p:cNvSpPr>
            <p:nvPr/>
          </p:nvSpPr>
          <p:spPr bwMode="auto">
            <a:xfrm>
              <a:off x="5312" y="1277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29098" name="Oval 10"/>
            <p:cNvSpPr>
              <a:spLocks noChangeArrowheads="1"/>
            </p:cNvSpPr>
            <p:nvPr/>
          </p:nvSpPr>
          <p:spPr bwMode="auto">
            <a:xfrm>
              <a:off x="3663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29099" name="Oval 11"/>
            <p:cNvSpPr>
              <a:spLocks noChangeArrowheads="1"/>
            </p:cNvSpPr>
            <p:nvPr/>
          </p:nvSpPr>
          <p:spPr bwMode="auto">
            <a:xfrm>
              <a:off x="4275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29100" name="Oval 12"/>
            <p:cNvSpPr>
              <a:spLocks noChangeArrowheads="1"/>
            </p:cNvSpPr>
            <p:nvPr/>
          </p:nvSpPr>
          <p:spPr bwMode="auto">
            <a:xfrm>
              <a:off x="4887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29101" name="Oval 13"/>
            <p:cNvSpPr>
              <a:spLocks noChangeArrowheads="1"/>
            </p:cNvSpPr>
            <p:nvPr/>
          </p:nvSpPr>
          <p:spPr bwMode="auto">
            <a:xfrm>
              <a:off x="3969" y="1279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29102" name="Line 14"/>
            <p:cNvSpPr>
              <a:spLocks noChangeShapeType="1"/>
            </p:cNvSpPr>
            <p:nvPr/>
          </p:nvSpPr>
          <p:spPr bwMode="auto">
            <a:xfrm>
              <a:off x="3788" y="108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03" name="Line 15"/>
            <p:cNvSpPr>
              <a:spLocks noChangeShapeType="1"/>
            </p:cNvSpPr>
            <p:nvPr/>
          </p:nvSpPr>
          <p:spPr bwMode="auto">
            <a:xfrm>
              <a:off x="5023" y="108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04" name="Line 16"/>
            <p:cNvSpPr>
              <a:spLocks noChangeShapeType="1"/>
            </p:cNvSpPr>
            <p:nvPr/>
          </p:nvSpPr>
          <p:spPr bwMode="auto">
            <a:xfrm>
              <a:off x="3927" y="93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05" name="Line 17"/>
            <p:cNvSpPr>
              <a:spLocks noChangeShapeType="1"/>
            </p:cNvSpPr>
            <p:nvPr/>
          </p:nvSpPr>
          <p:spPr bwMode="auto">
            <a:xfrm>
              <a:off x="4538" y="93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06" name="Line 18"/>
            <p:cNvSpPr>
              <a:spLocks noChangeShapeType="1"/>
            </p:cNvSpPr>
            <p:nvPr/>
          </p:nvSpPr>
          <p:spPr bwMode="auto">
            <a:xfrm>
              <a:off x="3927" y="1879"/>
              <a:ext cx="347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07" name="Line 19"/>
            <p:cNvSpPr>
              <a:spLocks noChangeShapeType="1"/>
            </p:cNvSpPr>
            <p:nvPr/>
          </p:nvSpPr>
          <p:spPr bwMode="auto">
            <a:xfrm>
              <a:off x="4545" y="1883"/>
              <a:ext cx="347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08" name="Line 20"/>
            <p:cNvSpPr>
              <a:spLocks noChangeShapeType="1"/>
            </p:cNvSpPr>
            <p:nvPr/>
          </p:nvSpPr>
          <p:spPr bwMode="auto">
            <a:xfrm flipV="1">
              <a:off x="3441" y="1039"/>
              <a:ext cx="261" cy="261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09" name="Line 21"/>
            <p:cNvSpPr>
              <a:spLocks noChangeShapeType="1"/>
            </p:cNvSpPr>
            <p:nvPr/>
          </p:nvSpPr>
          <p:spPr bwMode="auto">
            <a:xfrm flipV="1">
              <a:off x="5121" y="152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10" name="Line 22"/>
            <p:cNvSpPr>
              <a:spLocks noChangeShapeType="1"/>
            </p:cNvSpPr>
            <p:nvPr/>
          </p:nvSpPr>
          <p:spPr bwMode="auto">
            <a:xfrm>
              <a:off x="5120" y="103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11" name="Line 23"/>
            <p:cNvSpPr>
              <a:spLocks noChangeShapeType="1"/>
            </p:cNvSpPr>
            <p:nvPr/>
          </p:nvSpPr>
          <p:spPr bwMode="auto">
            <a:xfrm>
              <a:off x="3442" y="150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12" name="Line 24"/>
            <p:cNvSpPr>
              <a:spLocks noChangeShapeType="1"/>
            </p:cNvSpPr>
            <p:nvPr/>
          </p:nvSpPr>
          <p:spPr bwMode="auto">
            <a:xfrm>
              <a:off x="4485" y="1048"/>
              <a:ext cx="455" cy="725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13" name="Line 25"/>
            <p:cNvSpPr>
              <a:spLocks noChangeShapeType="1"/>
            </p:cNvSpPr>
            <p:nvPr/>
          </p:nvSpPr>
          <p:spPr bwMode="auto">
            <a:xfrm>
              <a:off x="4175" y="152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14" name="Line 26"/>
            <p:cNvSpPr>
              <a:spLocks noChangeShapeType="1"/>
            </p:cNvSpPr>
            <p:nvPr/>
          </p:nvSpPr>
          <p:spPr bwMode="auto">
            <a:xfrm flipV="1">
              <a:off x="3891" y="153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15" name="Line 27"/>
            <p:cNvSpPr>
              <a:spLocks noChangeShapeType="1"/>
            </p:cNvSpPr>
            <p:nvPr/>
          </p:nvSpPr>
          <p:spPr bwMode="auto">
            <a:xfrm flipV="1">
              <a:off x="4175" y="1048"/>
              <a:ext cx="157" cy="243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16" name="Text Box 28"/>
            <p:cNvSpPr txBox="1">
              <a:spLocks noChangeArrowheads="1"/>
            </p:cNvSpPr>
            <p:nvPr/>
          </p:nvSpPr>
          <p:spPr bwMode="auto">
            <a:xfrm>
              <a:off x="3420" y="100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9117" name="Text Box 29"/>
            <p:cNvSpPr txBox="1">
              <a:spLocks noChangeArrowheads="1"/>
            </p:cNvSpPr>
            <p:nvPr/>
          </p:nvSpPr>
          <p:spPr bwMode="auto">
            <a:xfrm>
              <a:off x="4020" y="73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9118" name="Text Box 30"/>
            <p:cNvSpPr txBox="1">
              <a:spLocks noChangeArrowheads="1"/>
            </p:cNvSpPr>
            <p:nvPr/>
          </p:nvSpPr>
          <p:spPr bwMode="auto">
            <a:xfrm>
              <a:off x="4627" y="75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9119" name="Text Box 31"/>
            <p:cNvSpPr txBox="1">
              <a:spLocks noChangeArrowheads="1"/>
            </p:cNvSpPr>
            <p:nvPr/>
          </p:nvSpPr>
          <p:spPr bwMode="auto">
            <a:xfrm>
              <a:off x="3431" y="15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9120" name="Text Box 32"/>
            <p:cNvSpPr txBox="1">
              <a:spLocks noChangeArrowheads="1"/>
            </p:cNvSpPr>
            <p:nvPr/>
          </p:nvSpPr>
          <p:spPr bwMode="auto">
            <a:xfrm>
              <a:off x="3567" y="1281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29121" name="Text Box 33"/>
            <p:cNvSpPr txBox="1">
              <a:spLocks noChangeArrowheads="1"/>
            </p:cNvSpPr>
            <p:nvPr/>
          </p:nvSpPr>
          <p:spPr bwMode="auto">
            <a:xfrm>
              <a:off x="4026" y="18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29122" name="Text Box 34"/>
            <p:cNvSpPr txBox="1">
              <a:spLocks noChangeArrowheads="1"/>
            </p:cNvSpPr>
            <p:nvPr/>
          </p:nvSpPr>
          <p:spPr bwMode="auto">
            <a:xfrm>
              <a:off x="4621" y="184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9123" name="Text Box 35"/>
            <p:cNvSpPr txBox="1">
              <a:spLocks noChangeArrowheads="1"/>
            </p:cNvSpPr>
            <p:nvPr/>
          </p:nvSpPr>
          <p:spPr bwMode="auto">
            <a:xfrm>
              <a:off x="3820" y="15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9124" name="Text Box 36"/>
            <p:cNvSpPr txBox="1">
              <a:spLocks noChangeArrowheads="1"/>
            </p:cNvSpPr>
            <p:nvPr/>
          </p:nvSpPr>
          <p:spPr bwMode="auto">
            <a:xfrm>
              <a:off x="4211" y="110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9125" name="Text Box 37"/>
            <p:cNvSpPr txBox="1">
              <a:spLocks noChangeArrowheads="1"/>
            </p:cNvSpPr>
            <p:nvPr/>
          </p:nvSpPr>
          <p:spPr bwMode="auto">
            <a:xfrm>
              <a:off x="4562" y="133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9126" name="Text Box 38"/>
            <p:cNvSpPr txBox="1">
              <a:spLocks noChangeArrowheads="1"/>
            </p:cNvSpPr>
            <p:nvPr/>
          </p:nvSpPr>
          <p:spPr bwMode="auto">
            <a:xfrm>
              <a:off x="4994" y="129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29127" name="Text Box 39"/>
            <p:cNvSpPr txBox="1">
              <a:spLocks noChangeArrowheads="1"/>
            </p:cNvSpPr>
            <p:nvPr/>
          </p:nvSpPr>
          <p:spPr bwMode="auto">
            <a:xfrm>
              <a:off x="5219" y="9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29128" name="Text Box 40"/>
            <p:cNvSpPr txBox="1">
              <a:spLocks noChangeArrowheads="1"/>
            </p:cNvSpPr>
            <p:nvPr/>
          </p:nvSpPr>
          <p:spPr bwMode="auto">
            <a:xfrm>
              <a:off x="5201" y="1598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29129" name="Text Box 41"/>
            <p:cNvSpPr txBox="1">
              <a:spLocks noChangeArrowheads="1"/>
            </p:cNvSpPr>
            <p:nvPr/>
          </p:nvSpPr>
          <p:spPr bwMode="auto">
            <a:xfrm>
              <a:off x="4220" y="14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729130" name="Freeform 42"/>
          <p:cNvSpPr>
            <a:spLocks/>
          </p:cNvSpPr>
          <p:nvPr/>
        </p:nvSpPr>
        <p:spPr bwMode="auto">
          <a:xfrm>
            <a:off x="4562475" y="1179513"/>
            <a:ext cx="4257675" cy="1400175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63" y="769"/>
              </a:cxn>
              <a:cxn ang="0">
                <a:pos x="117" y="792"/>
              </a:cxn>
              <a:cxn ang="0">
                <a:pos x="198" y="846"/>
              </a:cxn>
              <a:cxn ang="0">
                <a:pos x="266" y="882"/>
              </a:cxn>
              <a:cxn ang="0">
                <a:pos x="428" y="855"/>
              </a:cxn>
              <a:cxn ang="0">
                <a:pos x="563" y="823"/>
              </a:cxn>
              <a:cxn ang="0">
                <a:pos x="617" y="805"/>
              </a:cxn>
              <a:cxn ang="0">
                <a:pos x="711" y="747"/>
              </a:cxn>
              <a:cxn ang="0">
                <a:pos x="792" y="711"/>
              </a:cxn>
              <a:cxn ang="0">
                <a:pos x="846" y="666"/>
              </a:cxn>
              <a:cxn ang="0">
                <a:pos x="882" y="612"/>
              </a:cxn>
              <a:cxn ang="0">
                <a:pos x="914" y="562"/>
              </a:cxn>
              <a:cxn ang="0">
                <a:pos x="932" y="535"/>
              </a:cxn>
              <a:cxn ang="0">
                <a:pos x="941" y="522"/>
              </a:cxn>
              <a:cxn ang="0">
                <a:pos x="959" y="495"/>
              </a:cxn>
              <a:cxn ang="0">
                <a:pos x="963" y="481"/>
              </a:cxn>
              <a:cxn ang="0">
                <a:pos x="1004" y="427"/>
              </a:cxn>
              <a:cxn ang="0">
                <a:pos x="1031" y="387"/>
              </a:cxn>
              <a:cxn ang="0">
                <a:pos x="1040" y="373"/>
              </a:cxn>
              <a:cxn ang="0">
                <a:pos x="1067" y="333"/>
              </a:cxn>
              <a:cxn ang="0">
                <a:pos x="1085" y="306"/>
              </a:cxn>
              <a:cxn ang="0">
                <a:pos x="1112" y="265"/>
              </a:cxn>
              <a:cxn ang="0">
                <a:pos x="1188" y="157"/>
              </a:cxn>
              <a:cxn ang="0">
                <a:pos x="1211" y="117"/>
              </a:cxn>
              <a:cxn ang="0">
                <a:pos x="1247" y="67"/>
              </a:cxn>
              <a:cxn ang="0">
                <a:pos x="1301" y="18"/>
              </a:cxn>
              <a:cxn ang="0">
                <a:pos x="1377" y="0"/>
              </a:cxn>
              <a:cxn ang="0">
                <a:pos x="1436" y="13"/>
              </a:cxn>
              <a:cxn ang="0">
                <a:pos x="1490" y="49"/>
              </a:cxn>
              <a:cxn ang="0">
                <a:pos x="1499" y="63"/>
              </a:cxn>
              <a:cxn ang="0">
                <a:pos x="1512" y="72"/>
              </a:cxn>
              <a:cxn ang="0">
                <a:pos x="1557" y="121"/>
              </a:cxn>
              <a:cxn ang="0">
                <a:pos x="1593" y="175"/>
              </a:cxn>
              <a:cxn ang="0">
                <a:pos x="1616" y="216"/>
              </a:cxn>
              <a:cxn ang="0">
                <a:pos x="1634" y="234"/>
              </a:cxn>
              <a:cxn ang="0">
                <a:pos x="1638" y="247"/>
              </a:cxn>
              <a:cxn ang="0">
                <a:pos x="1656" y="274"/>
              </a:cxn>
              <a:cxn ang="0">
                <a:pos x="1719" y="369"/>
              </a:cxn>
              <a:cxn ang="0">
                <a:pos x="1760" y="477"/>
              </a:cxn>
              <a:cxn ang="0">
                <a:pos x="1818" y="598"/>
              </a:cxn>
              <a:cxn ang="0">
                <a:pos x="1845" y="634"/>
              </a:cxn>
              <a:cxn ang="0">
                <a:pos x="1886" y="675"/>
              </a:cxn>
              <a:cxn ang="0">
                <a:pos x="2057" y="751"/>
              </a:cxn>
              <a:cxn ang="0">
                <a:pos x="2151" y="787"/>
              </a:cxn>
              <a:cxn ang="0">
                <a:pos x="2358" y="859"/>
              </a:cxn>
              <a:cxn ang="0">
                <a:pos x="2682" y="846"/>
              </a:cxn>
            </a:cxnLst>
            <a:rect l="0" t="0" r="r" b="b"/>
            <a:pathLst>
              <a:path w="2682" h="882">
                <a:moveTo>
                  <a:pt x="0" y="756"/>
                </a:moveTo>
                <a:cubicBezTo>
                  <a:pt x="21" y="762"/>
                  <a:pt x="41" y="766"/>
                  <a:pt x="63" y="769"/>
                </a:cubicBezTo>
                <a:cubicBezTo>
                  <a:pt x="82" y="776"/>
                  <a:pt x="98" y="785"/>
                  <a:pt x="117" y="792"/>
                </a:cubicBezTo>
                <a:cubicBezTo>
                  <a:pt x="135" y="808"/>
                  <a:pt x="175" y="837"/>
                  <a:pt x="198" y="846"/>
                </a:cubicBezTo>
                <a:cubicBezTo>
                  <a:pt x="220" y="866"/>
                  <a:pt x="239" y="872"/>
                  <a:pt x="266" y="882"/>
                </a:cubicBezTo>
                <a:cubicBezTo>
                  <a:pt x="352" y="877"/>
                  <a:pt x="361" y="874"/>
                  <a:pt x="428" y="855"/>
                </a:cubicBezTo>
                <a:cubicBezTo>
                  <a:pt x="466" y="829"/>
                  <a:pt x="519" y="829"/>
                  <a:pt x="563" y="823"/>
                </a:cubicBezTo>
                <a:cubicBezTo>
                  <a:pt x="580" y="818"/>
                  <a:pt x="602" y="814"/>
                  <a:pt x="617" y="805"/>
                </a:cubicBezTo>
                <a:cubicBezTo>
                  <a:pt x="650" y="787"/>
                  <a:pt x="674" y="758"/>
                  <a:pt x="711" y="747"/>
                </a:cubicBezTo>
                <a:cubicBezTo>
                  <a:pt x="738" y="729"/>
                  <a:pt x="761" y="720"/>
                  <a:pt x="792" y="711"/>
                </a:cubicBezTo>
                <a:cubicBezTo>
                  <a:pt x="812" y="698"/>
                  <a:pt x="826" y="680"/>
                  <a:pt x="846" y="666"/>
                </a:cubicBezTo>
                <a:cubicBezTo>
                  <a:pt x="859" y="647"/>
                  <a:pt x="865" y="629"/>
                  <a:pt x="882" y="612"/>
                </a:cubicBezTo>
                <a:cubicBezTo>
                  <a:pt x="889" y="592"/>
                  <a:pt x="897" y="573"/>
                  <a:pt x="914" y="562"/>
                </a:cubicBezTo>
                <a:cubicBezTo>
                  <a:pt x="920" y="553"/>
                  <a:pt x="926" y="544"/>
                  <a:pt x="932" y="535"/>
                </a:cubicBezTo>
                <a:cubicBezTo>
                  <a:pt x="935" y="531"/>
                  <a:pt x="941" y="522"/>
                  <a:pt x="941" y="522"/>
                </a:cubicBezTo>
                <a:cubicBezTo>
                  <a:pt x="951" y="488"/>
                  <a:pt x="936" y="529"/>
                  <a:pt x="959" y="495"/>
                </a:cubicBezTo>
                <a:cubicBezTo>
                  <a:pt x="962" y="491"/>
                  <a:pt x="960" y="485"/>
                  <a:pt x="963" y="481"/>
                </a:cubicBezTo>
                <a:cubicBezTo>
                  <a:pt x="975" y="463"/>
                  <a:pt x="991" y="446"/>
                  <a:pt x="1004" y="427"/>
                </a:cubicBezTo>
                <a:cubicBezTo>
                  <a:pt x="1013" y="414"/>
                  <a:pt x="1022" y="400"/>
                  <a:pt x="1031" y="387"/>
                </a:cubicBezTo>
                <a:cubicBezTo>
                  <a:pt x="1034" y="382"/>
                  <a:pt x="1040" y="373"/>
                  <a:pt x="1040" y="373"/>
                </a:cubicBezTo>
                <a:cubicBezTo>
                  <a:pt x="1045" y="356"/>
                  <a:pt x="1057" y="347"/>
                  <a:pt x="1067" y="333"/>
                </a:cubicBezTo>
                <a:cubicBezTo>
                  <a:pt x="1077" y="299"/>
                  <a:pt x="1062" y="340"/>
                  <a:pt x="1085" y="306"/>
                </a:cubicBezTo>
                <a:cubicBezTo>
                  <a:pt x="1095" y="291"/>
                  <a:pt x="1097" y="280"/>
                  <a:pt x="1112" y="265"/>
                </a:cubicBezTo>
                <a:cubicBezTo>
                  <a:pt x="1121" y="224"/>
                  <a:pt x="1153" y="181"/>
                  <a:pt x="1188" y="157"/>
                </a:cubicBezTo>
                <a:cubicBezTo>
                  <a:pt x="1194" y="143"/>
                  <a:pt x="1211" y="117"/>
                  <a:pt x="1211" y="117"/>
                </a:cubicBezTo>
                <a:cubicBezTo>
                  <a:pt x="1218" y="94"/>
                  <a:pt x="1228" y="79"/>
                  <a:pt x="1247" y="67"/>
                </a:cubicBezTo>
                <a:cubicBezTo>
                  <a:pt x="1256" y="38"/>
                  <a:pt x="1273" y="26"/>
                  <a:pt x="1301" y="18"/>
                </a:cubicBezTo>
                <a:cubicBezTo>
                  <a:pt x="1328" y="0"/>
                  <a:pt x="1340" y="3"/>
                  <a:pt x="1377" y="0"/>
                </a:cubicBezTo>
                <a:cubicBezTo>
                  <a:pt x="1397" y="3"/>
                  <a:pt x="1416" y="7"/>
                  <a:pt x="1436" y="13"/>
                </a:cubicBezTo>
                <a:cubicBezTo>
                  <a:pt x="1456" y="35"/>
                  <a:pt x="1461" y="42"/>
                  <a:pt x="1490" y="49"/>
                </a:cubicBezTo>
                <a:cubicBezTo>
                  <a:pt x="1493" y="54"/>
                  <a:pt x="1495" y="59"/>
                  <a:pt x="1499" y="63"/>
                </a:cubicBezTo>
                <a:cubicBezTo>
                  <a:pt x="1503" y="67"/>
                  <a:pt x="1509" y="68"/>
                  <a:pt x="1512" y="72"/>
                </a:cubicBezTo>
                <a:cubicBezTo>
                  <a:pt x="1531" y="94"/>
                  <a:pt x="1533" y="105"/>
                  <a:pt x="1557" y="121"/>
                </a:cubicBezTo>
                <a:cubicBezTo>
                  <a:pt x="1565" y="143"/>
                  <a:pt x="1577" y="159"/>
                  <a:pt x="1593" y="175"/>
                </a:cubicBezTo>
                <a:cubicBezTo>
                  <a:pt x="1598" y="190"/>
                  <a:pt x="1616" y="216"/>
                  <a:pt x="1616" y="216"/>
                </a:cubicBezTo>
                <a:cubicBezTo>
                  <a:pt x="1626" y="249"/>
                  <a:pt x="1611" y="211"/>
                  <a:pt x="1634" y="234"/>
                </a:cubicBezTo>
                <a:cubicBezTo>
                  <a:pt x="1637" y="237"/>
                  <a:pt x="1636" y="243"/>
                  <a:pt x="1638" y="247"/>
                </a:cubicBezTo>
                <a:cubicBezTo>
                  <a:pt x="1643" y="256"/>
                  <a:pt x="1650" y="265"/>
                  <a:pt x="1656" y="274"/>
                </a:cubicBezTo>
                <a:cubicBezTo>
                  <a:pt x="1677" y="306"/>
                  <a:pt x="1698" y="337"/>
                  <a:pt x="1719" y="369"/>
                </a:cubicBezTo>
                <a:cubicBezTo>
                  <a:pt x="1740" y="401"/>
                  <a:pt x="1739" y="444"/>
                  <a:pt x="1760" y="477"/>
                </a:cubicBezTo>
                <a:cubicBezTo>
                  <a:pt x="1772" y="517"/>
                  <a:pt x="1788" y="568"/>
                  <a:pt x="1818" y="598"/>
                </a:cubicBezTo>
                <a:cubicBezTo>
                  <a:pt x="1824" y="616"/>
                  <a:pt x="1830" y="623"/>
                  <a:pt x="1845" y="634"/>
                </a:cubicBezTo>
                <a:cubicBezTo>
                  <a:pt x="1851" y="652"/>
                  <a:pt x="1868" y="669"/>
                  <a:pt x="1886" y="675"/>
                </a:cubicBezTo>
                <a:cubicBezTo>
                  <a:pt x="1932" y="721"/>
                  <a:pt x="1996" y="734"/>
                  <a:pt x="2057" y="751"/>
                </a:cubicBezTo>
                <a:cubicBezTo>
                  <a:pt x="2084" y="770"/>
                  <a:pt x="2120" y="777"/>
                  <a:pt x="2151" y="787"/>
                </a:cubicBezTo>
                <a:cubicBezTo>
                  <a:pt x="2203" y="820"/>
                  <a:pt x="2297" y="845"/>
                  <a:pt x="2358" y="859"/>
                </a:cubicBezTo>
                <a:cubicBezTo>
                  <a:pt x="2466" y="856"/>
                  <a:pt x="2573" y="846"/>
                  <a:pt x="2682" y="846"/>
                </a:cubicBezTo>
              </a:path>
            </a:pathLst>
          </a:custGeom>
          <a:noFill/>
          <a:ln w="19050">
            <a:solidFill>
              <a:srgbClr val="DD011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9131" name="Text Box 43"/>
          <p:cNvSpPr txBox="1">
            <a:spLocks noChangeArrowheads="1"/>
          </p:cNvSpPr>
          <p:nvPr/>
        </p:nvSpPr>
        <p:spPr bwMode="auto">
          <a:xfrm>
            <a:off x="4387850" y="2025650"/>
            <a:ext cx="468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ym typeface="Wingdings 3" pitchFamily="-106" charset="2"/>
              </a:rPr>
              <a:t>S</a:t>
            </a:r>
          </a:p>
        </p:txBody>
      </p:sp>
      <p:sp>
        <p:nvSpPr>
          <p:cNvPr id="729132" name="Text Box 44"/>
          <p:cNvSpPr txBox="1">
            <a:spLocks noChangeArrowheads="1"/>
          </p:cNvSpPr>
          <p:nvPr/>
        </p:nvSpPr>
        <p:spPr bwMode="auto">
          <a:xfrm>
            <a:off x="4210050" y="2462213"/>
            <a:ext cx="823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Wingdings 3" pitchFamily="-106" charset="2"/>
              </a:rPr>
              <a:t>V- S </a:t>
            </a:r>
          </a:p>
        </p:txBody>
      </p:sp>
      <p:sp>
        <p:nvSpPr>
          <p:cNvPr id="729133" name="Text Box 45"/>
          <p:cNvSpPr txBox="1">
            <a:spLocks noChangeArrowheads="1"/>
          </p:cNvSpPr>
          <p:nvPr/>
        </p:nvSpPr>
        <p:spPr bwMode="auto">
          <a:xfrm>
            <a:off x="8613775" y="2120900"/>
            <a:ext cx="560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ym typeface="Wingdings 3" pitchFamily="-106" charset="2"/>
              </a:rPr>
              <a:t>S</a:t>
            </a:r>
          </a:p>
        </p:txBody>
      </p:sp>
      <p:sp>
        <p:nvSpPr>
          <p:cNvPr id="729134" name="Text Box 46"/>
          <p:cNvSpPr txBox="1">
            <a:spLocks noChangeArrowheads="1"/>
          </p:cNvSpPr>
          <p:nvPr/>
        </p:nvSpPr>
        <p:spPr bwMode="auto">
          <a:xfrm>
            <a:off x="8270875" y="2628900"/>
            <a:ext cx="823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Wingdings 3" pitchFamily="-106" charset="2"/>
              </a:rPr>
              <a:t></a:t>
            </a:r>
            <a:r>
              <a:rPr lang="en-US" i="1">
                <a:sym typeface="Wingdings 3" pitchFamily="-106" charset="2"/>
              </a:rPr>
              <a:t> </a:t>
            </a:r>
            <a:r>
              <a:rPr lang="en-US">
                <a:sym typeface="Wingdings 3" pitchFamily="-106" charset="2"/>
              </a:rPr>
              <a:t>V- 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F7818-3B6C-6407-C066-2C1E6350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2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42255" cy="5076825"/>
          </a:xfrm>
        </p:spPr>
        <p:txBody>
          <a:bodyPr/>
          <a:lstStyle/>
          <a:p>
            <a:r>
              <a:rPr lang="en-US" dirty="0"/>
              <a:t>Let A be a subset of some MST, (S, V - S) be a </a:t>
            </a:r>
            <a:r>
              <a:rPr lang="en-US" b="1" dirty="0"/>
              <a:t>cut</a:t>
            </a:r>
            <a:r>
              <a:rPr lang="en-US" dirty="0"/>
              <a:t> that respects A, and </a:t>
            </a:r>
            <a:r>
              <a:rPr lang="en-US" dirty="0">
                <a:latin typeface="Comic Sans MS" pitchFamily="-106" charset="0"/>
              </a:rPr>
              <a:t>(u, v)</a:t>
            </a:r>
            <a:r>
              <a:rPr lang="en-US" dirty="0"/>
              <a:t> be a </a:t>
            </a:r>
            <a:r>
              <a:rPr lang="en-US" b="1" dirty="0"/>
              <a:t>minimum weight edge</a:t>
            </a:r>
            <a:r>
              <a:rPr lang="en-US" dirty="0"/>
              <a:t> crossing (S, V - S). Then </a:t>
            </a:r>
            <a:r>
              <a:rPr lang="en-US" dirty="0">
                <a:solidFill>
                  <a:srgbClr val="CC0000"/>
                </a:solidFill>
                <a:latin typeface="Comic Sans MS" pitchFamily="-106" charset="0"/>
              </a:rPr>
              <a:t>(u, v)</a:t>
            </a:r>
            <a:r>
              <a:rPr lang="en-US" dirty="0">
                <a:solidFill>
                  <a:srgbClr val="CC0000"/>
                </a:solidFill>
              </a:rPr>
              <a:t> is safe for A.</a:t>
            </a:r>
          </a:p>
          <a:p>
            <a:pPr>
              <a:buFontTx/>
              <a:buNone/>
            </a:pPr>
            <a:r>
              <a:rPr lang="en-US" b="1" dirty="0"/>
              <a:t>Proof:</a:t>
            </a:r>
          </a:p>
          <a:p>
            <a:r>
              <a:rPr lang="en-US" dirty="0"/>
              <a:t>Let T be a MST that includes A</a:t>
            </a:r>
          </a:p>
          <a:p>
            <a:pPr lvl="1"/>
            <a:r>
              <a:rPr lang="en-US" dirty="0"/>
              <a:t>Edges in A are shaded</a:t>
            </a:r>
          </a:p>
          <a:p>
            <a:r>
              <a:rPr lang="en-US" dirty="0"/>
              <a:t>Assume T does not include</a:t>
            </a:r>
          </a:p>
          <a:p>
            <a:pPr>
              <a:buFontTx/>
              <a:buNone/>
            </a:pPr>
            <a:r>
              <a:rPr lang="en-US" dirty="0"/>
              <a:t>the edge </a:t>
            </a:r>
            <a:r>
              <a:rPr lang="en-US" dirty="0">
                <a:latin typeface="Comic Sans MS" pitchFamily="-106" charset="0"/>
              </a:rPr>
              <a:t>(u, v)</a:t>
            </a:r>
          </a:p>
          <a:p>
            <a:r>
              <a:rPr lang="en-US" b="1" dirty="0"/>
              <a:t>Idea</a:t>
            </a:r>
            <a:r>
              <a:rPr lang="en-US" dirty="0"/>
              <a:t>: construct another MST T’</a:t>
            </a:r>
          </a:p>
          <a:p>
            <a:pPr>
              <a:buFontTx/>
              <a:buNone/>
            </a:pPr>
            <a:r>
              <a:rPr lang="en-US" dirty="0"/>
              <a:t>that includes A </a:t>
            </a:r>
            <a:r>
              <a:rPr lang="en-US" dirty="0">
                <a:sym typeface="Symbol" pitchFamily="-106" charset="2"/>
              </a:rPr>
              <a:t>⋃ {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dirty="0">
                <a:sym typeface="Symbol" pitchFamily="-106" charset="2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05438" y="2652713"/>
            <a:ext cx="3554412" cy="3690937"/>
            <a:chOff x="3405" y="1671"/>
            <a:chExt cx="2239" cy="2325"/>
          </a:xfrm>
        </p:grpSpPr>
        <p:sp>
          <p:nvSpPr>
            <p:cNvPr id="730117" name="Freeform 5"/>
            <p:cNvSpPr>
              <a:spLocks/>
            </p:cNvSpPr>
            <p:nvPr/>
          </p:nvSpPr>
          <p:spPr bwMode="auto">
            <a:xfrm>
              <a:off x="3691" y="2651"/>
              <a:ext cx="1894" cy="1345"/>
            </a:xfrm>
            <a:custGeom>
              <a:avLst/>
              <a:gdLst/>
              <a:ahLst/>
              <a:cxnLst>
                <a:cxn ang="0">
                  <a:pos x="628" y="558"/>
                </a:cxn>
                <a:cxn ang="0">
                  <a:pos x="434" y="576"/>
                </a:cxn>
                <a:cxn ang="0">
                  <a:pos x="218" y="634"/>
                </a:cxn>
                <a:cxn ang="0">
                  <a:pos x="178" y="652"/>
                </a:cxn>
                <a:cxn ang="0">
                  <a:pos x="52" y="774"/>
                </a:cxn>
                <a:cxn ang="0">
                  <a:pos x="25" y="837"/>
                </a:cxn>
                <a:cxn ang="0">
                  <a:pos x="47" y="967"/>
                </a:cxn>
                <a:cxn ang="0">
                  <a:pos x="97" y="1008"/>
                </a:cxn>
                <a:cxn ang="0">
                  <a:pos x="268" y="1075"/>
                </a:cxn>
                <a:cxn ang="0">
                  <a:pos x="565" y="1053"/>
                </a:cxn>
                <a:cxn ang="0">
                  <a:pos x="943" y="1084"/>
                </a:cxn>
                <a:cxn ang="0">
                  <a:pos x="1073" y="1125"/>
                </a:cxn>
                <a:cxn ang="0">
                  <a:pos x="1172" y="1174"/>
                </a:cxn>
                <a:cxn ang="0">
                  <a:pos x="1217" y="1188"/>
                </a:cxn>
                <a:cxn ang="0">
                  <a:pos x="1258" y="1210"/>
                </a:cxn>
                <a:cxn ang="0">
                  <a:pos x="1325" y="1246"/>
                </a:cxn>
                <a:cxn ang="0">
                  <a:pos x="1379" y="1282"/>
                </a:cxn>
                <a:cxn ang="0">
                  <a:pos x="1487" y="1327"/>
                </a:cxn>
                <a:cxn ang="0">
                  <a:pos x="1582" y="1345"/>
                </a:cxn>
                <a:cxn ang="0">
                  <a:pos x="1690" y="1332"/>
                </a:cxn>
                <a:cxn ang="0">
                  <a:pos x="1703" y="1323"/>
                </a:cxn>
                <a:cxn ang="0">
                  <a:pos x="1721" y="1318"/>
                </a:cxn>
                <a:cxn ang="0">
                  <a:pos x="1744" y="1300"/>
                </a:cxn>
                <a:cxn ang="0">
                  <a:pos x="1789" y="1255"/>
                </a:cxn>
                <a:cxn ang="0">
                  <a:pos x="1798" y="1242"/>
                </a:cxn>
                <a:cxn ang="0">
                  <a:pos x="1811" y="1233"/>
                </a:cxn>
                <a:cxn ang="0">
                  <a:pos x="1825" y="1206"/>
                </a:cxn>
                <a:cxn ang="0">
                  <a:pos x="1847" y="1165"/>
                </a:cxn>
                <a:cxn ang="0">
                  <a:pos x="1847" y="1165"/>
                </a:cxn>
                <a:cxn ang="0">
                  <a:pos x="1870" y="1098"/>
                </a:cxn>
                <a:cxn ang="0">
                  <a:pos x="1883" y="1039"/>
                </a:cxn>
                <a:cxn ang="0">
                  <a:pos x="1829" y="639"/>
                </a:cxn>
                <a:cxn ang="0">
                  <a:pos x="1802" y="540"/>
                </a:cxn>
                <a:cxn ang="0">
                  <a:pos x="1789" y="148"/>
                </a:cxn>
                <a:cxn ang="0">
                  <a:pos x="1735" y="40"/>
                </a:cxn>
                <a:cxn ang="0">
                  <a:pos x="1645" y="0"/>
                </a:cxn>
                <a:cxn ang="0">
                  <a:pos x="1541" y="13"/>
                </a:cxn>
                <a:cxn ang="0">
                  <a:pos x="1393" y="81"/>
                </a:cxn>
                <a:cxn ang="0">
                  <a:pos x="1352" y="103"/>
                </a:cxn>
                <a:cxn ang="0">
                  <a:pos x="1285" y="144"/>
                </a:cxn>
                <a:cxn ang="0">
                  <a:pos x="1222" y="189"/>
                </a:cxn>
                <a:cxn ang="0">
                  <a:pos x="1159" y="234"/>
                </a:cxn>
                <a:cxn ang="0">
                  <a:pos x="1051" y="310"/>
                </a:cxn>
                <a:cxn ang="0">
                  <a:pos x="925" y="387"/>
                </a:cxn>
                <a:cxn ang="0">
                  <a:pos x="871" y="414"/>
                </a:cxn>
                <a:cxn ang="0">
                  <a:pos x="776" y="477"/>
                </a:cxn>
                <a:cxn ang="0">
                  <a:pos x="686" y="531"/>
                </a:cxn>
                <a:cxn ang="0">
                  <a:pos x="628" y="558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18" name="Line 6"/>
            <p:cNvSpPr>
              <a:spLocks noChangeShapeType="1"/>
            </p:cNvSpPr>
            <p:nvPr/>
          </p:nvSpPr>
          <p:spPr bwMode="auto">
            <a:xfrm>
              <a:off x="4284" y="2381"/>
              <a:ext cx="333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19" name="Line 7"/>
            <p:cNvSpPr>
              <a:spLocks noChangeShapeType="1"/>
            </p:cNvSpPr>
            <p:nvPr/>
          </p:nvSpPr>
          <p:spPr bwMode="auto">
            <a:xfrm flipV="1">
              <a:off x="4883" y="2197"/>
              <a:ext cx="328" cy="13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20" name="Line 8"/>
            <p:cNvSpPr>
              <a:spLocks noChangeShapeType="1"/>
            </p:cNvSpPr>
            <p:nvPr/>
          </p:nvSpPr>
          <p:spPr bwMode="auto">
            <a:xfrm flipV="1">
              <a:off x="4108" y="3375"/>
              <a:ext cx="603" cy="131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21" name="Line 9"/>
            <p:cNvSpPr>
              <a:spLocks noChangeShapeType="1"/>
            </p:cNvSpPr>
            <p:nvPr/>
          </p:nvSpPr>
          <p:spPr bwMode="auto">
            <a:xfrm flipV="1">
              <a:off x="4937" y="2970"/>
              <a:ext cx="234" cy="23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22" name="Line 10"/>
            <p:cNvSpPr>
              <a:spLocks noChangeShapeType="1"/>
            </p:cNvSpPr>
            <p:nvPr/>
          </p:nvSpPr>
          <p:spPr bwMode="auto">
            <a:xfrm>
              <a:off x="4946" y="3411"/>
              <a:ext cx="229" cy="27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23" name="Freeform 11"/>
            <p:cNvSpPr>
              <a:spLocks/>
            </p:cNvSpPr>
            <p:nvPr/>
          </p:nvSpPr>
          <p:spPr bwMode="auto">
            <a:xfrm>
              <a:off x="3405" y="1671"/>
              <a:ext cx="2239" cy="1395"/>
            </a:xfrm>
            <a:custGeom>
              <a:avLst/>
              <a:gdLst/>
              <a:ahLst/>
              <a:cxnLst>
                <a:cxn ang="0">
                  <a:pos x="309" y="81"/>
                </a:cxn>
                <a:cxn ang="0">
                  <a:pos x="286" y="103"/>
                </a:cxn>
                <a:cxn ang="0">
                  <a:pos x="259" y="157"/>
                </a:cxn>
                <a:cxn ang="0">
                  <a:pos x="232" y="211"/>
                </a:cxn>
                <a:cxn ang="0">
                  <a:pos x="205" y="306"/>
                </a:cxn>
                <a:cxn ang="0">
                  <a:pos x="160" y="580"/>
                </a:cxn>
                <a:cxn ang="0">
                  <a:pos x="115" y="688"/>
                </a:cxn>
                <a:cxn ang="0">
                  <a:pos x="16" y="967"/>
                </a:cxn>
                <a:cxn ang="0">
                  <a:pos x="142" y="1323"/>
                </a:cxn>
                <a:cxn ang="0">
                  <a:pos x="525" y="1368"/>
                </a:cxn>
                <a:cxn ang="0">
                  <a:pos x="669" y="1287"/>
                </a:cxn>
                <a:cxn ang="0">
                  <a:pos x="763" y="1224"/>
                </a:cxn>
                <a:cxn ang="0">
                  <a:pos x="939" y="1143"/>
                </a:cxn>
                <a:cxn ang="0">
                  <a:pos x="988" y="1107"/>
                </a:cxn>
                <a:cxn ang="0">
                  <a:pos x="1083" y="1071"/>
                </a:cxn>
                <a:cxn ang="0">
                  <a:pos x="1231" y="1012"/>
                </a:cxn>
                <a:cxn ang="0">
                  <a:pos x="1416" y="945"/>
                </a:cxn>
                <a:cxn ang="0">
                  <a:pos x="1641" y="891"/>
                </a:cxn>
                <a:cxn ang="0">
                  <a:pos x="1933" y="810"/>
                </a:cxn>
                <a:cxn ang="0">
                  <a:pos x="1987" y="783"/>
                </a:cxn>
                <a:cxn ang="0">
                  <a:pos x="2032" y="760"/>
                </a:cxn>
                <a:cxn ang="0">
                  <a:pos x="2104" y="711"/>
                </a:cxn>
                <a:cxn ang="0">
                  <a:pos x="2163" y="648"/>
                </a:cxn>
                <a:cxn ang="0">
                  <a:pos x="2185" y="607"/>
                </a:cxn>
                <a:cxn ang="0">
                  <a:pos x="2212" y="540"/>
                </a:cxn>
                <a:cxn ang="0">
                  <a:pos x="2221" y="373"/>
                </a:cxn>
                <a:cxn ang="0">
                  <a:pos x="1735" y="261"/>
                </a:cxn>
                <a:cxn ang="0">
                  <a:pos x="1308" y="225"/>
                </a:cxn>
                <a:cxn ang="0">
                  <a:pos x="1114" y="153"/>
                </a:cxn>
                <a:cxn ang="0">
                  <a:pos x="867" y="72"/>
                </a:cxn>
                <a:cxn ang="0">
                  <a:pos x="520" y="0"/>
                </a:cxn>
                <a:cxn ang="0">
                  <a:pos x="349" y="49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24" name="Oval 12"/>
            <p:cNvSpPr>
              <a:spLocks noChangeArrowheads="1"/>
            </p:cNvSpPr>
            <p:nvPr/>
          </p:nvSpPr>
          <p:spPr bwMode="auto">
            <a:xfrm>
              <a:off x="3580" y="2726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730125" name="Oval 13"/>
            <p:cNvSpPr>
              <a:spLocks noChangeArrowheads="1"/>
            </p:cNvSpPr>
            <p:nvPr/>
          </p:nvSpPr>
          <p:spPr bwMode="auto">
            <a:xfrm>
              <a:off x="4009" y="226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0126" name="Oval 14"/>
            <p:cNvSpPr>
              <a:spLocks noChangeArrowheads="1"/>
            </p:cNvSpPr>
            <p:nvPr/>
          </p:nvSpPr>
          <p:spPr bwMode="auto">
            <a:xfrm>
              <a:off x="4621" y="226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0127" name="Oval 15"/>
            <p:cNvSpPr>
              <a:spLocks noChangeArrowheads="1"/>
            </p:cNvSpPr>
            <p:nvPr/>
          </p:nvSpPr>
          <p:spPr bwMode="auto">
            <a:xfrm>
              <a:off x="5201" y="2005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0128" name="Oval 16"/>
            <p:cNvSpPr>
              <a:spLocks noChangeArrowheads="1"/>
            </p:cNvSpPr>
            <p:nvPr/>
          </p:nvSpPr>
          <p:spPr bwMode="auto">
            <a:xfrm>
              <a:off x="5108" y="2744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0129" name="Oval 17"/>
            <p:cNvSpPr>
              <a:spLocks noChangeArrowheads="1"/>
            </p:cNvSpPr>
            <p:nvPr/>
          </p:nvSpPr>
          <p:spPr bwMode="auto">
            <a:xfrm>
              <a:off x="3715" y="179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0130" name="Line 18"/>
            <p:cNvSpPr>
              <a:spLocks noChangeShapeType="1"/>
            </p:cNvSpPr>
            <p:nvPr/>
          </p:nvSpPr>
          <p:spPr bwMode="auto">
            <a:xfrm>
              <a:off x="4273" y="2386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31" name="Line 19"/>
            <p:cNvSpPr>
              <a:spLocks noChangeShapeType="1"/>
            </p:cNvSpPr>
            <p:nvPr/>
          </p:nvSpPr>
          <p:spPr bwMode="auto">
            <a:xfrm flipV="1">
              <a:off x="3787" y="2488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32" name="Line 20"/>
            <p:cNvSpPr>
              <a:spLocks noChangeShapeType="1"/>
            </p:cNvSpPr>
            <p:nvPr/>
          </p:nvSpPr>
          <p:spPr bwMode="auto">
            <a:xfrm>
              <a:off x="3913" y="2044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33" name="Line 21"/>
            <p:cNvSpPr>
              <a:spLocks noChangeShapeType="1"/>
            </p:cNvSpPr>
            <p:nvPr/>
          </p:nvSpPr>
          <p:spPr bwMode="auto">
            <a:xfrm flipV="1">
              <a:off x="4881" y="2196"/>
              <a:ext cx="333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34" name="Oval 22"/>
            <p:cNvSpPr>
              <a:spLocks noChangeArrowheads="1"/>
            </p:cNvSpPr>
            <p:nvPr/>
          </p:nvSpPr>
          <p:spPr bwMode="auto">
            <a:xfrm>
              <a:off x="4714" y="318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0135" name="Oval 23"/>
            <p:cNvSpPr>
              <a:spLocks noChangeArrowheads="1"/>
            </p:cNvSpPr>
            <p:nvPr/>
          </p:nvSpPr>
          <p:spPr bwMode="auto">
            <a:xfrm>
              <a:off x="5118" y="366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0136" name="Oval 24"/>
            <p:cNvSpPr>
              <a:spLocks noChangeArrowheads="1"/>
            </p:cNvSpPr>
            <p:nvPr/>
          </p:nvSpPr>
          <p:spPr bwMode="auto">
            <a:xfrm>
              <a:off x="3837" y="340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730137" name="Line 25"/>
            <p:cNvSpPr>
              <a:spLocks noChangeShapeType="1"/>
            </p:cNvSpPr>
            <p:nvPr/>
          </p:nvSpPr>
          <p:spPr bwMode="auto">
            <a:xfrm>
              <a:off x="4845" y="2471"/>
              <a:ext cx="302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38" name="Line 26"/>
            <p:cNvSpPr>
              <a:spLocks noChangeShapeType="1"/>
            </p:cNvSpPr>
            <p:nvPr/>
          </p:nvSpPr>
          <p:spPr bwMode="auto">
            <a:xfrm flipV="1">
              <a:off x="4094" y="3371"/>
              <a:ext cx="634" cy="1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39" name="Line 27"/>
            <p:cNvSpPr>
              <a:spLocks noChangeShapeType="1"/>
            </p:cNvSpPr>
            <p:nvPr/>
          </p:nvSpPr>
          <p:spPr bwMode="auto">
            <a:xfrm flipV="1">
              <a:off x="4935" y="2979"/>
              <a:ext cx="225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40" name="Line 28"/>
            <p:cNvSpPr>
              <a:spLocks noChangeShapeType="1"/>
            </p:cNvSpPr>
            <p:nvPr/>
          </p:nvSpPr>
          <p:spPr bwMode="auto">
            <a:xfrm>
              <a:off x="4940" y="3407"/>
              <a:ext cx="238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41" name="Text Box 29"/>
            <p:cNvSpPr txBox="1">
              <a:spLocks noChangeArrowheads="1"/>
            </p:cNvSpPr>
            <p:nvPr/>
          </p:nvSpPr>
          <p:spPr bwMode="auto">
            <a:xfrm>
              <a:off x="4324" y="192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30142" name="Text Box 30"/>
            <p:cNvSpPr txBox="1">
              <a:spLocks noChangeArrowheads="1"/>
            </p:cNvSpPr>
            <p:nvPr/>
          </p:nvSpPr>
          <p:spPr bwMode="auto">
            <a:xfrm>
              <a:off x="4527" y="3591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 - S</a:t>
              </a:r>
            </a:p>
          </p:txBody>
        </p:sp>
        <p:sp>
          <p:nvSpPr>
            <p:cNvPr id="730143" name="Line 31"/>
            <p:cNvSpPr>
              <a:spLocks noChangeShapeType="1"/>
            </p:cNvSpPr>
            <p:nvPr/>
          </p:nvSpPr>
          <p:spPr bwMode="auto">
            <a:xfrm>
              <a:off x="3729" y="2979"/>
              <a:ext cx="18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F01D0-C7F9-D935-94EE-79A9E3C0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531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 – Proof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133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/>
              <a:t>T contains a unique path </a:t>
            </a:r>
            <a:r>
              <a:rPr lang="en-US" sz="2400" dirty="0">
                <a:latin typeface="Comic Sans MS" pitchFamily="-106" charset="0"/>
              </a:rPr>
              <a:t>p </a:t>
            </a:r>
            <a:r>
              <a:rPr lang="en-US" sz="2400" dirty="0"/>
              <a:t>between u and v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omic Sans MS" pitchFamily="-106" charset="0"/>
              </a:rPr>
              <a:t>(u, v)</a:t>
            </a:r>
            <a:r>
              <a:rPr lang="en-US" sz="2400" dirty="0"/>
              <a:t> forms a cycle with edges on p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omic Sans MS" pitchFamily="-106" charset="0"/>
              </a:rPr>
              <a:t>(u, v) </a:t>
            </a:r>
            <a:r>
              <a:rPr lang="en-US" sz="2400" dirty="0"/>
              <a:t>crosses the cut </a:t>
            </a:r>
            <a:r>
              <a:rPr lang="en-US" sz="2400" dirty="0">
                <a:sym typeface="Symbol" pitchFamily="-106" charset="2"/>
              </a:rPr>
              <a:t>⇒ p</a:t>
            </a:r>
            <a:r>
              <a:rPr lang="en-US" sz="2400" dirty="0"/>
              <a:t>ath p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/>
              <a:t>	must cross the cut (S, V - S) at least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/>
              <a:t>	once: let </a:t>
            </a:r>
            <a:r>
              <a:rPr lang="en-US" sz="2400" dirty="0">
                <a:latin typeface="Comic Sans MS" pitchFamily="-106" charset="0"/>
              </a:rPr>
              <a:t>(x, y)</a:t>
            </a:r>
            <a:r>
              <a:rPr lang="en-US" sz="2400" dirty="0"/>
              <a:t> be that edge</a:t>
            </a:r>
            <a:endParaRPr lang="en-US" sz="2400" dirty="0">
              <a:latin typeface="Comic Sans MS" pitchFamily="-106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Let’s remove (x, y)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⇒ </a:t>
            </a:r>
            <a:r>
              <a:rPr lang="en-US" sz="2400" dirty="0">
                <a:sym typeface="Symbol" pitchFamily="-106" charset="2"/>
              </a:rPr>
              <a:t>breaks T into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 	two components.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Adding (u, v) reconnects the components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	T’ = T - {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(x, y)</a:t>
            </a:r>
            <a:r>
              <a:rPr lang="en-US" sz="2400" dirty="0">
                <a:sym typeface="Symbol" pitchFamily="-106" charset="2"/>
              </a:rPr>
              <a:t>} ⋃ {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sz="2400" dirty="0">
                <a:sym typeface="Symbol" pitchFamily="-106" charset="2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37935" y="1586367"/>
            <a:ext cx="3554412" cy="3690938"/>
            <a:chOff x="3437" y="1018"/>
            <a:chExt cx="2239" cy="2325"/>
          </a:xfrm>
        </p:grpSpPr>
        <p:sp>
          <p:nvSpPr>
            <p:cNvPr id="731141" name="Freeform 5"/>
            <p:cNvSpPr>
              <a:spLocks/>
            </p:cNvSpPr>
            <p:nvPr/>
          </p:nvSpPr>
          <p:spPr bwMode="auto">
            <a:xfrm>
              <a:off x="3723" y="1998"/>
              <a:ext cx="1894" cy="1345"/>
            </a:xfrm>
            <a:custGeom>
              <a:avLst/>
              <a:gdLst/>
              <a:ahLst/>
              <a:cxnLst>
                <a:cxn ang="0">
                  <a:pos x="628" y="558"/>
                </a:cxn>
                <a:cxn ang="0">
                  <a:pos x="434" y="576"/>
                </a:cxn>
                <a:cxn ang="0">
                  <a:pos x="218" y="634"/>
                </a:cxn>
                <a:cxn ang="0">
                  <a:pos x="178" y="652"/>
                </a:cxn>
                <a:cxn ang="0">
                  <a:pos x="52" y="774"/>
                </a:cxn>
                <a:cxn ang="0">
                  <a:pos x="25" y="837"/>
                </a:cxn>
                <a:cxn ang="0">
                  <a:pos x="47" y="967"/>
                </a:cxn>
                <a:cxn ang="0">
                  <a:pos x="97" y="1008"/>
                </a:cxn>
                <a:cxn ang="0">
                  <a:pos x="268" y="1075"/>
                </a:cxn>
                <a:cxn ang="0">
                  <a:pos x="565" y="1053"/>
                </a:cxn>
                <a:cxn ang="0">
                  <a:pos x="943" y="1084"/>
                </a:cxn>
                <a:cxn ang="0">
                  <a:pos x="1073" y="1125"/>
                </a:cxn>
                <a:cxn ang="0">
                  <a:pos x="1172" y="1174"/>
                </a:cxn>
                <a:cxn ang="0">
                  <a:pos x="1217" y="1188"/>
                </a:cxn>
                <a:cxn ang="0">
                  <a:pos x="1258" y="1210"/>
                </a:cxn>
                <a:cxn ang="0">
                  <a:pos x="1325" y="1246"/>
                </a:cxn>
                <a:cxn ang="0">
                  <a:pos x="1379" y="1282"/>
                </a:cxn>
                <a:cxn ang="0">
                  <a:pos x="1487" y="1327"/>
                </a:cxn>
                <a:cxn ang="0">
                  <a:pos x="1582" y="1345"/>
                </a:cxn>
                <a:cxn ang="0">
                  <a:pos x="1690" y="1332"/>
                </a:cxn>
                <a:cxn ang="0">
                  <a:pos x="1703" y="1323"/>
                </a:cxn>
                <a:cxn ang="0">
                  <a:pos x="1721" y="1318"/>
                </a:cxn>
                <a:cxn ang="0">
                  <a:pos x="1744" y="1300"/>
                </a:cxn>
                <a:cxn ang="0">
                  <a:pos x="1789" y="1255"/>
                </a:cxn>
                <a:cxn ang="0">
                  <a:pos x="1798" y="1242"/>
                </a:cxn>
                <a:cxn ang="0">
                  <a:pos x="1811" y="1233"/>
                </a:cxn>
                <a:cxn ang="0">
                  <a:pos x="1825" y="1206"/>
                </a:cxn>
                <a:cxn ang="0">
                  <a:pos x="1847" y="1165"/>
                </a:cxn>
                <a:cxn ang="0">
                  <a:pos x="1847" y="1165"/>
                </a:cxn>
                <a:cxn ang="0">
                  <a:pos x="1870" y="1098"/>
                </a:cxn>
                <a:cxn ang="0">
                  <a:pos x="1883" y="1039"/>
                </a:cxn>
                <a:cxn ang="0">
                  <a:pos x="1829" y="639"/>
                </a:cxn>
                <a:cxn ang="0">
                  <a:pos x="1802" y="540"/>
                </a:cxn>
                <a:cxn ang="0">
                  <a:pos x="1789" y="148"/>
                </a:cxn>
                <a:cxn ang="0">
                  <a:pos x="1735" y="40"/>
                </a:cxn>
                <a:cxn ang="0">
                  <a:pos x="1645" y="0"/>
                </a:cxn>
                <a:cxn ang="0">
                  <a:pos x="1541" y="13"/>
                </a:cxn>
                <a:cxn ang="0">
                  <a:pos x="1393" y="81"/>
                </a:cxn>
                <a:cxn ang="0">
                  <a:pos x="1352" y="103"/>
                </a:cxn>
                <a:cxn ang="0">
                  <a:pos x="1285" y="144"/>
                </a:cxn>
                <a:cxn ang="0">
                  <a:pos x="1222" y="189"/>
                </a:cxn>
                <a:cxn ang="0">
                  <a:pos x="1159" y="234"/>
                </a:cxn>
                <a:cxn ang="0">
                  <a:pos x="1051" y="310"/>
                </a:cxn>
                <a:cxn ang="0">
                  <a:pos x="925" y="387"/>
                </a:cxn>
                <a:cxn ang="0">
                  <a:pos x="871" y="414"/>
                </a:cxn>
                <a:cxn ang="0">
                  <a:pos x="776" y="477"/>
                </a:cxn>
                <a:cxn ang="0">
                  <a:pos x="686" y="531"/>
                </a:cxn>
                <a:cxn ang="0">
                  <a:pos x="628" y="558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42" name="Line 6"/>
            <p:cNvSpPr>
              <a:spLocks noChangeShapeType="1"/>
            </p:cNvSpPr>
            <p:nvPr/>
          </p:nvSpPr>
          <p:spPr bwMode="auto">
            <a:xfrm>
              <a:off x="4316" y="1728"/>
              <a:ext cx="333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43" name="Line 7"/>
            <p:cNvSpPr>
              <a:spLocks noChangeShapeType="1"/>
            </p:cNvSpPr>
            <p:nvPr/>
          </p:nvSpPr>
          <p:spPr bwMode="auto">
            <a:xfrm flipV="1">
              <a:off x="4915" y="1544"/>
              <a:ext cx="328" cy="13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44" name="Line 8"/>
            <p:cNvSpPr>
              <a:spLocks noChangeShapeType="1"/>
            </p:cNvSpPr>
            <p:nvPr/>
          </p:nvSpPr>
          <p:spPr bwMode="auto">
            <a:xfrm flipV="1">
              <a:off x="4140" y="2722"/>
              <a:ext cx="603" cy="131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45" name="Line 9"/>
            <p:cNvSpPr>
              <a:spLocks noChangeShapeType="1"/>
            </p:cNvSpPr>
            <p:nvPr/>
          </p:nvSpPr>
          <p:spPr bwMode="auto">
            <a:xfrm flipV="1">
              <a:off x="4969" y="2317"/>
              <a:ext cx="234" cy="23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46" name="Line 10"/>
            <p:cNvSpPr>
              <a:spLocks noChangeShapeType="1"/>
            </p:cNvSpPr>
            <p:nvPr/>
          </p:nvSpPr>
          <p:spPr bwMode="auto">
            <a:xfrm>
              <a:off x="4978" y="2758"/>
              <a:ext cx="229" cy="27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47" name="Freeform 11"/>
            <p:cNvSpPr>
              <a:spLocks/>
            </p:cNvSpPr>
            <p:nvPr/>
          </p:nvSpPr>
          <p:spPr bwMode="auto">
            <a:xfrm>
              <a:off x="3437" y="1018"/>
              <a:ext cx="2239" cy="1395"/>
            </a:xfrm>
            <a:custGeom>
              <a:avLst/>
              <a:gdLst/>
              <a:ahLst/>
              <a:cxnLst>
                <a:cxn ang="0">
                  <a:pos x="309" y="81"/>
                </a:cxn>
                <a:cxn ang="0">
                  <a:pos x="286" y="103"/>
                </a:cxn>
                <a:cxn ang="0">
                  <a:pos x="259" y="157"/>
                </a:cxn>
                <a:cxn ang="0">
                  <a:pos x="232" y="211"/>
                </a:cxn>
                <a:cxn ang="0">
                  <a:pos x="205" y="306"/>
                </a:cxn>
                <a:cxn ang="0">
                  <a:pos x="160" y="580"/>
                </a:cxn>
                <a:cxn ang="0">
                  <a:pos x="115" y="688"/>
                </a:cxn>
                <a:cxn ang="0">
                  <a:pos x="16" y="967"/>
                </a:cxn>
                <a:cxn ang="0">
                  <a:pos x="142" y="1323"/>
                </a:cxn>
                <a:cxn ang="0">
                  <a:pos x="525" y="1368"/>
                </a:cxn>
                <a:cxn ang="0">
                  <a:pos x="669" y="1287"/>
                </a:cxn>
                <a:cxn ang="0">
                  <a:pos x="763" y="1224"/>
                </a:cxn>
                <a:cxn ang="0">
                  <a:pos x="939" y="1143"/>
                </a:cxn>
                <a:cxn ang="0">
                  <a:pos x="988" y="1107"/>
                </a:cxn>
                <a:cxn ang="0">
                  <a:pos x="1083" y="1071"/>
                </a:cxn>
                <a:cxn ang="0">
                  <a:pos x="1231" y="1012"/>
                </a:cxn>
                <a:cxn ang="0">
                  <a:pos x="1416" y="945"/>
                </a:cxn>
                <a:cxn ang="0">
                  <a:pos x="1641" y="891"/>
                </a:cxn>
                <a:cxn ang="0">
                  <a:pos x="1933" y="810"/>
                </a:cxn>
                <a:cxn ang="0">
                  <a:pos x="1987" y="783"/>
                </a:cxn>
                <a:cxn ang="0">
                  <a:pos x="2032" y="760"/>
                </a:cxn>
                <a:cxn ang="0">
                  <a:pos x="2104" y="711"/>
                </a:cxn>
                <a:cxn ang="0">
                  <a:pos x="2163" y="648"/>
                </a:cxn>
                <a:cxn ang="0">
                  <a:pos x="2185" y="607"/>
                </a:cxn>
                <a:cxn ang="0">
                  <a:pos x="2212" y="540"/>
                </a:cxn>
                <a:cxn ang="0">
                  <a:pos x="2221" y="373"/>
                </a:cxn>
                <a:cxn ang="0">
                  <a:pos x="1735" y="261"/>
                </a:cxn>
                <a:cxn ang="0">
                  <a:pos x="1308" y="225"/>
                </a:cxn>
                <a:cxn ang="0">
                  <a:pos x="1114" y="153"/>
                </a:cxn>
                <a:cxn ang="0">
                  <a:pos x="867" y="72"/>
                </a:cxn>
                <a:cxn ang="0">
                  <a:pos x="520" y="0"/>
                </a:cxn>
                <a:cxn ang="0">
                  <a:pos x="349" y="49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48" name="Oval 12"/>
            <p:cNvSpPr>
              <a:spLocks noChangeArrowheads="1"/>
            </p:cNvSpPr>
            <p:nvPr/>
          </p:nvSpPr>
          <p:spPr bwMode="auto">
            <a:xfrm>
              <a:off x="3612" y="207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731149" name="Oval 13"/>
            <p:cNvSpPr>
              <a:spLocks noChangeArrowheads="1"/>
            </p:cNvSpPr>
            <p:nvPr/>
          </p:nvSpPr>
          <p:spPr bwMode="auto">
            <a:xfrm>
              <a:off x="4041" y="1608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1150" name="Oval 14"/>
            <p:cNvSpPr>
              <a:spLocks noChangeArrowheads="1"/>
            </p:cNvSpPr>
            <p:nvPr/>
          </p:nvSpPr>
          <p:spPr bwMode="auto">
            <a:xfrm>
              <a:off x="4653" y="1608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1151" name="Oval 15"/>
            <p:cNvSpPr>
              <a:spLocks noChangeArrowheads="1"/>
            </p:cNvSpPr>
            <p:nvPr/>
          </p:nvSpPr>
          <p:spPr bwMode="auto">
            <a:xfrm>
              <a:off x="5233" y="135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1152" name="Oval 16"/>
            <p:cNvSpPr>
              <a:spLocks noChangeArrowheads="1"/>
            </p:cNvSpPr>
            <p:nvPr/>
          </p:nvSpPr>
          <p:spPr bwMode="auto">
            <a:xfrm>
              <a:off x="5140" y="209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1153" name="Oval 17"/>
            <p:cNvSpPr>
              <a:spLocks noChangeArrowheads="1"/>
            </p:cNvSpPr>
            <p:nvPr/>
          </p:nvSpPr>
          <p:spPr bwMode="auto">
            <a:xfrm>
              <a:off x="3747" y="1139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1154" name="Line 18"/>
            <p:cNvSpPr>
              <a:spLocks noChangeShapeType="1"/>
            </p:cNvSpPr>
            <p:nvPr/>
          </p:nvSpPr>
          <p:spPr bwMode="auto">
            <a:xfrm>
              <a:off x="4305" y="17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55" name="Line 19"/>
            <p:cNvSpPr>
              <a:spLocks noChangeShapeType="1"/>
            </p:cNvSpPr>
            <p:nvPr/>
          </p:nvSpPr>
          <p:spPr bwMode="auto">
            <a:xfrm flipV="1">
              <a:off x="3819" y="1835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56" name="Line 20"/>
            <p:cNvSpPr>
              <a:spLocks noChangeShapeType="1"/>
            </p:cNvSpPr>
            <p:nvPr/>
          </p:nvSpPr>
          <p:spPr bwMode="auto">
            <a:xfrm>
              <a:off x="3945" y="139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57" name="Line 21"/>
            <p:cNvSpPr>
              <a:spLocks noChangeShapeType="1"/>
            </p:cNvSpPr>
            <p:nvPr/>
          </p:nvSpPr>
          <p:spPr bwMode="auto">
            <a:xfrm flipV="1">
              <a:off x="4913" y="1543"/>
              <a:ext cx="333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58" name="Oval 22"/>
            <p:cNvSpPr>
              <a:spLocks noChangeArrowheads="1"/>
            </p:cNvSpPr>
            <p:nvPr/>
          </p:nvSpPr>
          <p:spPr bwMode="auto">
            <a:xfrm>
              <a:off x="4746" y="253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1159" name="Oval 23"/>
            <p:cNvSpPr>
              <a:spLocks noChangeArrowheads="1"/>
            </p:cNvSpPr>
            <p:nvPr/>
          </p:nvSpPr>
          <p:spPr bwMode="auto">
            <a:xfrm>
              <a:off x="5150" y="3007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1160" name="Oval 24"/>
            <p:cNvSpPr>
              <a:spLocks noChangeArrowheads="1"/>
            </p:cNvSpPr>
            <p:nvPr/>
          </p:nvSpPr>
          <p:spPr bwMode="auto">
            <a:xfrm>
              <a:off x="3869" y="275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731161" name="Line 25"/>
            <p:cNvSpPr>
              <a:spLocks noChangeShapeType="1"/>
            </p:cNvSpPr>
            <p:nvPr/>
          </p:nvSpPr>
          <p:spPr bwMode="auto">
            <a:xfrm>
              <a:off x="4877" y="1818"/>
              <a:ext cx="302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62" name="Line 26"/>
            <p:cNvSpPr>
              <a:spLocks noChangeShapeType="1"/>
            </p:cNvSpPr>
            <p:nvPr/>
          </p:nvSpPr>
          <p:spPr bwMode="auto">
            <a:xfrm flipV="1">
              <a:off x="4126" y="2718"/>
              <a:ext cx="634" cy="1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63" name="Line 27"/>
            <p:cNvSpPr>
              <a:spLocks noChangeShapeType="1"/>
            </p:cNvSpPr>
            <p:nvPr/>
          </p:nvSpPr>
          <p:spPr bwMode="auto">
            <a:xfrm flipV="1">
              <a:off x="4967" y="2326"/>
              <a:ext cx="225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64" name="Line 28"/>
            <p:cNvSpPr>
              <a:spLocks noChangeShapeType="1"/>
            </p:cNvSpPr>
            <p:nvPr/>
          </p:nvSpPr>
          <p:spPr bwMode="auto">
            <a:xfrm>
              <a:off x="4972" y="2754"/>
              <a:ext cx="238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65" name="Text Box 29"/>
            <p:cNvSpPr txBox="1">
              <a:spLocks noChangeArrowheads="1"/>
            </p:cNvSpPr>
            <p:nvPr/>
          </p:nvSpPr>
          <p:spPr bwMode="auto">
            <a:xfrm>
              <a:off x="4356" y="1271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31166" name="Text Box 30"/>
            <p:cNvSpPr txBox="1">
              <a:spLocks noChangeArrowheads="1"/>
            </p:cNvSpPr>
            <p:nvPr/>
          </p:nvSpPr>
          <p:spPr bwMode="auto">
            <a:xfrm>
              <a:off x="4559" y="2938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 - S</a:t>
              </a:r>
            </a:p>
          </p:txBody>
        </p:sp>
        <p:sp>
          <p:nvSpPr>
            <p:cNvPr id="731167" name="Line 31"/>
            <p:cNvSpPr>
              <a:spLocks noChangeShapeType="1"/>
            </p:cNvSpPr>
            <p:nvPr/>
          </p:nvSpPr>
          <p:spPr bwMode="auto">
            <a:xfrm>
              <a:off x="3761" y="2326"/>
              <a:ext cx="18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547710" y="2537280"/>
            <a:ext cx="1050925" cy="1147762"/>
            <a:chOff x="4703" y="1617"/>
            <a:chExt cx="662" cy="723"/>
          </a:xfrm>
        </p:grpSpPr>
        <p:sp>
          <p:nvSpPr>
            <p:cNvPr id="731169" name="Text Box 33"/>
            <p:cNvSpPr txBox="1">
              <a:spLocks noChangeArrowheads="1"/>
            </p:cNvSpPr>
            <p:nvPr/>
          </p:nvSpPr>
          <p:spPr bwMode="auto">
            <a:xfrm>
              <a:off x="4703" y="1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31170" name="Text Box 34"/>
            <p:cNvSpPr txBox="1">
              <a:spLocks noChangeArrowheads="1"/>
            </p:cNvSpPr>
            <p:nvPr/>
          </p:nvSpPr>
          <p:spPr bwMode="auto">
            <a:xfrm>
              <a:off x="5177" y="21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268185" y="3027817"/>
            <a:ext cx="1728787" cy="1198563"/>
            <a:chOff x="3897" y="1926"/>
            <a:chExt cx="1089" cy="755"/>
          </a:xfrm>
        </p:grpSpPr>
        <p:sp>
          <p:nvSpPr>
            <p:cNvPr id="731172" name="Freeform 36"/>
            <p:cNvSpPr>
              <a:spLocks/>
            </p:cNvSpPr>
            <p:nvPr/>
          </p:nvSpPr>
          <p:spPr bwMode="auto">
            <a:xfrm>
              <a:off x="3897" y="1926"/>
              <a:ext cx="1089" cy="755"/>
            </a:xfrm>
            <a:custGeom>
              <a:avLst/>
              <a:gdLst/>
              <a:ahLst/>
              <a:cxnLst>
                <a:cxn ang="0">
                  <a:pos x="0" y="383"/>
                </a:cxn>
                <a:cxn ang="0">
                  <a:pos x="86" y="320"/>
                </a:cxn>
                <a:cxn ang="0">
                  <a:pos x="113" y="284"/>
                </a:cxn>
                <a:cxn ang="0">
                  <a:pos x="140" y="248"/>
                </a:cxn>
                <a:cxn ang="0">
                  <a:pos x="158" y="225"/>
                </a:cxn>
                <a:cxn ang="0">
                  <a:pos x="185" y="189"/>
                </a:cxn>
                <a:cxn ang="0">
                  <a:pos x="194" y="176"/>
                </a:cxn>
                <a:cxn ang="0">
                  <a:pos x="207" y="167"/>
                </a:cxn>
                <a:cxn ang="0">
                  <a:pos x="225" y="144"/>
                </a:cxn>
                <a:cxn ang="0">
                  <a:pos x="248" y="126"/>
                </a:cxn>
                <a:cxn ang="0">
                  <a:pos x="257" y="113"/>
                </a:cxn>
                <a:cxn ang="0">
                  <a:pos x="270" y="104"/>
                </a:cxn>
                <a:cxn ang="0">
                  <a:pos x="347" y="59"/>
                </a:cxn>
                <a:cxn ang="0">
                  <a:pos x="473" y="9"/>
                </a:cxn>
                <a:cxn ang="0">
                  <a:pos x="567" y="0"/>
                </a:cxn>
                <a:cxn ang="0">
                  <a:pos x="806" y="27"/>
                </a:cxn>
                <a:cxn ang="0">
                  <a:pos x="846" y="45"/>
                </a:cxn>
                <a:cxn ang="0">
                  <a:pos x="950" y="95"/>
                </a:cxn>
                <a:cxn ang="0">
                  <a:pos x="1031" y="162"/>
                </a:cxn>
                <a:cxn ang="0">
                  <a:pos x="1058" y="203"/>
                </a:cxn>
                <a:cxn ang="0">
                  <a:pos x="1089" y="297"/>
                </a:cxn>
                <a:cxn ang="0">
                  <a:pos x="1085" y="329"/>
                </a:cxn>
                <a:cxn ang="0">
                  <a:pos x="1058" y="369"/>
                </a:cxn>
                <a:cxn ang="0">
                  <a:pos x="954" y="473"/>
                </a:cxn>
                <a:cxn ang="0">
                  <a:pos x="851" y="536"/>
                </a:cxn>
                <a:cxn ang="0">
                  <a:pos x="756" y="599"/>
                </a:cxn>
                <a:cxn ang="0">
                  <a:pos x="657" y="662"/>
                </a:cxn>
                <a:cxn ang="0">
                  <a:pos x="630" y="680"/>
                </a:cxn>
                <a:cxn ang="0">
                  <a:pos x="621" y="693"/>
                </a:cxn>
                <a:cxn ang="0">
                  <a:pos x="554" y="729"/>
                </a:cxn>
                <a:cxn ang="0">
                  <a:pos x="450" y="752"/>
                </a:cxn>
                <a:cxn ang="0">
                  <a:pos x="212" y="702"/>
                </a:cxn>
                <a:cxn ang="0">
                  <a:pos x="176" y="662"/>
                </a:cxn>
                <a:cxn ang="0">
                  <a:pos x="158" y="635"/>
                </a:cxn>
                <a:cxn ang="0">
                  <a:pos x="153" y="617"/>
                </a:cxn>
                <a:cxn ang="0">
                  <a:pos x="135" y="590"/>
                </a:cxn>
                <a:cxn ang="0">
                  <a:pos x="117" y="549"/>
                </a:cxn>
                <a:cxn ang="0">
                  <a:pos x="86" y="500"/>
                </a:cxn>
              </a:cxnLst>
              <a:rect l="0" t="0" r="r" b="b"/>
              <a:pathLst>
                <a:path w="1089" h="755">
                  <a:moveTo>
                    <a:pt x="0" y="383"/>
                  </a:moveTo>
                  <a:cubicBezTo>
                    <a:pt x="26" y="357"/>
                    <a:pt x="54" y="340"/>
                    <a:pt x="86" y="320"/>
                  </a:cubicBezTo>
                  <a:cubicBezTo>
                    <a:pt x="91" y="302"/>
                    <a:pt x="102" y="299"/>
                    <a:pt x="113" y="284"/>
                  </a:cubicBezTo>
                  <a:cubicBezTo>
                    <a:pt x="118" y="265"/>
                    <a:pt x="124" y="259"/>
                    <a:pt x="140" y="248"/>
                  </a:cubicBezTo>
                  <a:cubicBezTo>
                    <a:pt x="150" y="215"/>
                    <a:pt x="135" y="253"/>
                    <a:pt x="158" y="225"/>
                  </a:cubicBezTo>
                  <a:cubicBezTo>
                    <a:pt x="170" y="210"/>
                    <a:pt x="163" y="203"/>
                    <a:pt x="185" y="189"/>
                  </a:cubicBezTo>
                  <a:cubicBezTo>
                    <a:pt x="188" y="185"/>
                    <a:pt x="190" y="180"/>
                    <a:pt x="194" y="176"/>
                  </a:cubicBezTo>
                  <a:cubicBezTo>
                    <a:pt x="198" y="172"/>
                    <a:pt x="204" y="171"/>
                    <a:pt x="207" y="167"/>
                  </a:cubicBezTo>
                  <a:cubicBezTo>
                    <a:pt x="231" y="136"/>
                    <a:pt x="189" y="169"/>
                    <a:pt x="225" y="144"/>
                  </a:cubicBezTo>
                  <a:cubicBezTo>
                    <a:pt x="250" y="108"/>
                    <a:pt x="217" y="150"/>
                    <a:pt x="248" y="126"/>
                  </a:cubicBezTo>
                  <a:cubicBezTo>
                    <a:pt x="252" y="123"/>
                    <a:pt x="253" y="117"/>
                    <a:pt x="257" y="113"/>
                  </a:cubicBezTo>
                  <a:cubicBezTo>
                    <a:pt x="261" y="109"/>
                    <a:pt x="266" y="107"/>
                    <a:pt x="270" y="104"/>
                  </a:cubicBezTo>
                  <a:cubicBezTo>
                    <a:pt x="285" y="80"/>
                    <a:pt x="319" y="67"/>
                    <a:pt x="347" y="59"/>
                  </a:cubicBezTo>
                  <a:cubicBezTo>
                    <a:pt x="382" y="36"/>
                    <a:pt x="430" y="14"/>
                    <a:pt x="473" y="9"/>
                  </a:cubicBezTo>
                  <a:cubicBezTo>
                    <a:pt x="504" y="5"/>
                    <a:pt x="567" y="0"/>
                    <a:pt x="567" y="0"/>
                  </a:cubicBezTo>
                  <a:cubicBezTo>
                    <a:pt x="654" y="3"/>
                    <a:pt x="725" y="3"/>
                    <a:pt x="806" y="27"/>
                  </a:cubicBezTo>
                  <a:cubicBezTo>
                    <a:pt x="821" y="31"/>
                    <a:pt x="831" y="41"/>
                    <a:pt x="846" y="45"/>
                  </a:cubicBezTo>
                  <a:cubicBezTo>
                    <a:pt x="877" y="69"/>
                    <a:pt x="913" y="82"/>
                    <a:pt x="950" y="95"/>
                  </a:cubicBezTo>
                  <a:cubicBezTo>
                    <a:pt x="976" y="121"/>
                    <a:pt x="1005" y="138"/>
                    <a:pt x="1031" y="162"/>
                  </a:cubicBezTo>
                  <a:cubicBezTo>
                    <a:pt x="1036" y="181"/>
                    <a:pt x="1044" y="189"/>
                    <a:pt x="1058" y="203"/>
                  </a:cubicBezTo>
                  <a:cubicBezTo>
                    <a:pt x="1068" y="235"/>
                    <a:pt x="1079" y="265"/>
                    <a:pt x="1089" y="297"/>
                  </a:cubicBezTo>
                  <a:cubicBezTo>
                    <a:pt x="1088" y="308"/>
                    <a:pt x="1089" y="319"/>
                    <a:pt x="1085" y="329"/>
                  </a:cubicBezTo>
                  <a:cubicBezTo>
                    <a:pt x="1079" y="344"/>
                    <a:pt x="1063" y="354"/>
                    <a:pt x="1058" y="369"/>
                  </a:cubicBezTo>
                  <a:cubicBezTo>
                    <a:pt x="1045" y="405"/>
                    <a:pt x="990" y="460"/>
                    <a:pt x="954" y="473"/>
                  </a:cubicBezTo>
                  <a:cubicBezTo>
                    <a:pt x="933" y="503"/>
                    <a:pt x="886" y="523"/>
                    <a:pt x="851" y="536"/>
                  </a:cubicBezTo>
                  <a:cubicBezTo>
                    <a:pt x="833" y="552"/>
                    <a:pt x="777" y="591"/>
                    <a:pt x="756" y="599"/>
                  </a:cubicBezTo>
                  <a:cubicBezTo>
                    <a:pt x="729" y="626"/>
                    <a:pt x="691" y="645"/>
                    <a:pt x="657" y="662"/>
                  </a:cubicBezTo>
                  <a:cubicBezTo>
                    <a:pt x="635" y="694"/>
                    <a:pt x="665" y="657"/>
                    <a:pt x="630" y="680"/>
                  </a:cubicBezTo>
                  <a:cubicBezTo>
                    <a:pt x="626" y="683"/>
                    <a:pt x="625" y="690"/>
                    <a:pt x="621" y="693"/>
                  </a:cubicBezTo>
                  <a:cubicBezTo>
                    <a:pt x="604" y="707"/>
                    <a:pt x="575" y="723"/>
                    <a:pt x="554" y="729"/>
                  </a:cubicBezTo>
                  <a:cubicBezTo>
                    <a:pt x="527" y="746"/>
                    <a:pt x="482" y="748"/>
                    <a:pt x="450" y="752"/>
                  </a:cubicBezTo>
                  <a:cubicBezTo>
                    <a:pt x="386" y="749"/>
                    <a:pt x="269" y="755"/>
                    <a:pt x="212" y="702"/>
                  </a:cubicBezTo>
                  <a:cubicBezTo>
                    <a:pt x="198" y="689"/>
                    <a:pt x="189" y="675"/>
                    <a:pt x="176" y="662"/>
                  </a:cubicBezTo>
                  <a:cubicBezTo>
                    <a:pt x="160" y="617"/>
                    <a:pt x="186" y="682"/>
                    <a:pt x="158" y="635"/>
                  </a:cubicBezTo>
                  <a:cubicBezTo>
                    <a:pt x="155" y="630"/>
                    <a:pt x="156" y="623"/>
                    <a:pt x="153" y="617"/>
                  </a:cubicBezTo>
                  <a:cubicBezTo>
                    <a:pt x="148" y="607"/>
                    <a:pt x="135" y="590"/>
                    <a:pt x="135" y="590"/>
                  </a:cubicBezTo>
                  <a:cubicBezTo>
                    <a:pt x="130" y="574"/>
                    <a:pt x="126" y="563"/>
                    <a:pt x="117" y="549"/>
                  </a:cubicBezTo>
                  <a:cubicBezTo>
                    <a:pt x="111" y="530"/>
                    <a:pt x="100" y="514"/>
                    <a:pt x="86" y="5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73" name="Text Box 37"/>
            <p:cNvSpPr txBox="1">
              <a:spLocks noChangeArrowheads="1"/>
            </p:cNvSpPr>
            <p:nvPr/>
          </p:nvSpPr>
          <p:spPr bwMode="auto">
            <a:xfrm>
              <a:off x="4041" y="2362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p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60122-0363-C441-1265-7D2A41AC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96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 – Proof (cont.)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13375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T’ = T - {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(x, y)</a:t>
            </a:r>
            <a:r>
              <a:rPr lang="en-US" dirty="0">
                <a:sym typeface="Symbol" pitchFamily="-106" charset="2"/>
              </a:rPr>
              <a:t>} ⋃ {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dirty="0">
                <a:sym typeface="Symbol" pitchFamily="-106" charset="2"/>
              </a:rPr>
              <a:t>}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Have to show that T’ is a MST: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mic Sans MS" pitchFamily="-106" charset="0"/>
              </a:rPr>
              <a:t>(u, v)</a:t>
            </a:r>
            <a:r>
              <a:rPr lang="en-US" dirty="0"/>
              <a:t> is a light edge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	⇒ </a:t>
            </a:r>
            <a:r>
              <a:rPr lang="en-US" dirty="0">
                <a:latin typeface="Comic Sans MS" pitchFamily="-106" charset="0"/>
              </a:rPr>
              <a:t>w(u, v) ≤ w(x, y)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w(T ’) = w(T) - w(x, y) + w(u, v)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		   ≤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w(T)</a:t>
            </a:r>
            <a:r>
              <a:rPr lang="en-US" dirty="0">
                <a:sym typeface="Symbol" pitchFamily="-106" charset="2"/>
              </a:rPr>
              <a:t> </a:t>
            </a:r>
            <a:endParaRPr lang="en-US" sz="3200" dirty="0">
              <a:sym typeface="Symbol" pitchFamily="-106" charset="2"/>
            </a:endParaRPr>
          </a:p>
          <a:p>
            <a:pPr>
              <a:lnSpc>
                <a:spcPct val="130000"/>
              </a:lnSpc>
            </a:pPr>
            <a:r>
              <a:rPr lang="en-US" dirty="0">
                <a:sym typeface="Symbol" pitchFamily="-106" charset="2"/>
              </a:rPr>
              <a:t>Since T  is a minimum spanning tree: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	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w(T)</a:t>
            </a:r>
            <a:r>
              <a:rPr lang="en-US" dirty="0">
                <a:sym typeface="Symbol" pitchFamily="-106" charset="2"/>
              </a:rPr>
              <a:t> ≤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w(T ’)</a:t>
            </a:r>
            <a:r>
              <a:rPr lang="en-US" dirty="0">
                <a:sym typeface="Symbol" pitchFamily="-106" charset="2"/>
              </a:rPr>
              <a:t> ⇒ T’  must be an MST as well</a:t>
            </a:r>
            <a:endParaRPr lang="en-US" sz="2400" dirty="0">
              <a:sym typeface="Symbol" pitchFamily="-106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56238" y="1616075"/>
            <a:ext cx="3554412" cy="3690938"/>
            <a:chOff x="3437" y="1018"/>
            <a:chExt cx="2239" cy="2325"/>
          </a:xfrm>
        </p:grpSpPr>
        <p:sp>
          <p:nvSpPr>
            <p:cNvPr id="732165" name="Freeform 5"/>
            <p:cNvSpPr>
              <a:spLocks/>
            </p:cNvSpPr>
            <p:nvPr/>
          </p:nvSpPr>
          <p:spPr bwMode="auto">
            <a:xfrm>
              <a:off x="3723" y="1998"/>
              <a:ext cx="1894" cy="1345"/>
            </a:xfrm>
            <a:custGeom>
              <a:avLst/>
              <a:gdLst/>
              <a:ahLst/>
              <a:cxnLst>
                <a:cxn ang="0">
                  <a:pos x="628" y="558"/>
                </a:cxn>
                <a:cxn ang="0">
                  <a:pos x="434" y="576"/>
                </a:cxn>
                <a:cxn ang="0">
                  <a:pos x="218" y="634"/>
                </a:cxn>
                <a:cxn ang="0">
                  <a:pos x="178" y="652"/>
                </a:cxn>
                <a:cxn ang="0">
                  <a:pos x="52" y="774"/>
                </a:cxn>
                <a:cxn ang="0">
                  <a:pos x="25" y="837"/>
                </a:cxn>
                <a:cxn ang="0">
                  <a:pos x="47" y="967"/>
                </a:cxn>
                <a:cxn ang="0">
                  <a:pos x="97" y="1008"/>
                </a:cxn>
                <a:cxn ang="0">
                  <a:pos x="268" y="1075"/>
                </a:cxn>
                <a:cxn ang="0">
                  <a:pos x="565" y="1053"/>
                </a:cxn>
                <a:cxn ang="0">
                  <a:pos x="943" y="1084"/>
                </a:cxn>
                <a:cxn ang="0">
                  <a:pos x="1073" y="1125"/>
                </a:cxn>
                <a:cxn ang="0">
                  <a:pos x="1172" y="1174"/>
                </a:cxn>
                <a:cxn ang="0">
                  <a:pos x="1217" y="1188"/>
                </a:cxn>
                <a:cxn ang="0">
                  <a:pos x="1258" y="1210"/>
                </a:cxn>
                <a:cxn ang="0">
                  <a:pos x="1325" y="1246"/>
                </a:cxn>
                <a:cxn ang="0">
                  <a:pos x="1379" y="1282"/>
                </a:cxn>
                <a:cxn ang="0">
                  <a:pos x="1487" y="1327"/>
                </a:cxn>
                <a:cxn ang="0">
                  <a:pos x="1582" y="1345"/>
                </a:cxn>
                <a:cxn ang="0">
                  <a:pos x="1690" y="1332"/>
                </a:cxn>
                <a:cxn ang="0">
                  <a:pos x="1703" y="1323"/>
                </a:cxn>
                <a:cxn ang="0">
                  <a:pos x="1721" y="1318"/>
                </a:cxn>
                <a:cxn ang="0">
                  <a:pos x="1744" y="1300"/>
                </a:cxn>
                <a:cxn ang="0">
                  <a:pos x="1789" y="1255"/>
                </a:cxn>
                <a:cxn ang="0">
                  <a:pos x="1798" y="1242"/>
                </a:cxn>
                <a:cxn ang="0">
                  <a:pos x="1811" y="1233"/>
                </a:cxn>
                <a:cxn ang="0">
                  <a:pos x="1825" y="1206"/>
                </a:cxn>
                <a:cxn ang="0">
                  <a:pos x="1847" y="1165"/>
                </a:cxn>
                <a:cxn ang="0">
                  <a:pos x="1847" y="1165"/>
                </a:cxn>
                <a:cxn ang="0">
                  <a:pos x="1870" y="1098"/>
                </a:cxn>
                <a:cxn ang="0">
                  <a:pos x="1883" y="1039"/>
                </a:cxn>
                <a:cxn ang="0">
                  <a:pos x="1829" y="639"/>
                </a:cxn>
                <a:cxn ang="0">
                  <a:pos x="1802" y="540"/>
                </a:cxn>
                <a:cxn ang="0">
                  <a:pos x="1789" y="148"/>
                </a:cxn>
                <a:cxn ang="0">
                  <a:pos x="1735" y="40"/>
                </a:cxn>
                <a:cxn ang="0">
                  <a:pos x="1645" y="0"/>
                </a:cxn>
                <a:cxn ang="0">
                  <a:pos x="1541" y="13"/>
                </a:cxn>
                <a:cxn ang="0">
                  <a:pos x="1393" y="81"/>
                </a:cxn>
                <a:cxn ang="0">
                  <a:pos x="1352" y="103"/>
                </a:cxn>
                <a:cxn ang="0">
                  <a:pos x="1285" y="144"/>
                </a:cxn>
                <a:cxn ang="0">
                  <a:pos x="1222" y="189"/>
                </a:cxn>
                <a:cxn ang="0">
                  <a:pos x="1159" y="234"/>
                </a:cxn>
                <a:cxn ang="0">
                  <a:pos x="1051" y="310"/>
                </a:cxn>
                <a:cxn ang="0">
                  <a:pos x="925" y="387"/>
                </a:cxn>
                <a:cxn ang="0">
                  <a:pos x="871" y="414"/>
                </a:cxn>
                <a:cxn ang="0">
                  <a:pos x="776" y="477"/>
                </a:cxn>
                <a:cxn ang="0">
                  <a:pos x="686" y="531"/>
                </a:cxn>
                <a:cxn ang="0">
                  <a:pos x="628" y="558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66" name="Line 6"/>
            <p:cNvSpPr>
              <a:spLocks noChangeShapeType="1"/>
            </p:cNvSpPr>
            <p:nvPr/>
          </p:nvSpPr>
          <p:spPr bwMode="auto">
            <a:xfrm>
              <a:off x="4316" y="1728"/>
              <a:ext cx="333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67" name="Line 7"/>
            <p:cNvSpPr>
              <a:spLocks noChangeShapeType="1"/>
            </p:cNvSpPr>
            <p:nvPr/>
          </p:nvSpPr>
          <p:spPr bwMode="auto">
            <a:xfrm flipV="1">
              <a:off x="4915" y="1544"/>
              <a:ext cx="328" cy="13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68" name="Line 8"/>
            <p:cNvSpPr>
              <a:spLocks noChangeShapeType="1"/>
            </p:cNvSpPr>
            <p:nvPr/>
          </p:nvSpPr>
          <p:spPr bwMode="auto">
            <a:xfrm flipV="1">
              <a:off x="4140" y="2722"/>
              <a:ext cx="603" cy="131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69" name="Line 9"/>
            <p:cNvSpPr>
              <a:spLocks noChangeShapeType="1"/>
            </p:cNvSpPr>
            <p:nvPr/>
          </p:nvSpPr>
          <p:spPr bwMode="auto">
            <a:xfrm flipV="1">
              <a:off x="4969" y="2317"/>
              <a:ext cx="234" cy="23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70" name="Line 10"/>
            <p:cNvSpPr>
              <a:spLocks noChangeShapeType="1"/>
            </p:cNvSpPr>
            <p:nvPr/>
          </p:nvSpPr>
          <p:spPr bwMode="auto">
            <a:xfrm>
              <a:off x="4978" y="2758"/>
              <a:ext cx="229" cy="27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71" name="Freeform 11"/>
            <p:cNvSpPr>
              <a:spLocks/>
            </p:cNvSpPr>
            <p:nvPr/>
          </p:nvSpPr>
          <p:spPr bwMode="auto">
            <a:xfrm>
              <a:off x="3437" y="1018"/>
              <a:ext cx="2239" cy="1395"/>
            </a:xfrm>
            <a:custGeom>
              <a:avLst/>
              <a:gdLst/>
              <a:ahLst/>
              <a:cxnLst>
                <a:cxn ang="0">
                  <a:pos x="309" y="81"/>
                </a:cxn>
                <a:cxn ang="0">
                  <a:pos x="286" y="103"/>
                </a:cxn>
                <a:cxn ang="0">
                  <a:pos x="259" y="157"/>
                </a:cxn>
                <a:cxn ang="0">
                  <a:pos x="232" y="211"/>
                </a:cxn>
                <a:cxn ang="0">
                  <a:pos x="205" y="306"/>
                </a:cxn>
                <a:cxn ang="0">
                  <a:pos x="160" y="580"/>
                </a:cxn>
                <a:cxn ang="0">
                  <a:pos x="115" y="688"/>
                </a:cxn>
                <a:cxn ang="0">
                  <a:pos x="16" y="967"/>
                </a:cxn>
                <a:cxn ang="0">
                  <a:pos x="142" y="1323"/>
                </a:cxn>
                <a:cxn ang="0">
                  <a:pos x="525" y="1368"/>
                </a:cxn>
                <a:cxn ang="0">
                  <a:pos x="669" y="1287"/>
                </a:cxn>
                <a:cxn ang="0">
                  <a:pos x="763" y="1224"/>
                </a:cxn>
                <a:cxn ang="0">
                  <a:pos x="939" y="1143"/>
                </a:cxn>
                <a:cxn ang="0">
                  <a:pos x="988" y="1107"/>
                </a:cxn>
                <a:cxn ang="0">
                  <a:pos x="1083" y="1071"/>
                </a:cxn>
                <a:cxn ang="0">
                  <a:pos x="1231" y="1012"/>
                </a:cxn>
                <a:cxn ang="0">
                  <a:pos x="1416" y="945"/>
                </a:cxn>
                <a:cxn ang="0">
                  <a:pos x="1641" y="891"/>
                </a:cxn>
                <a:cxn ang="0">
                  <a:pos x="1933" y="810"/>
                </a:cxn>
                <a:cxn ang="0">
                  <a:pos x="1987" y="783"/>
                </a:cxn>
                <a:cxn ang="0">
                  <a:pos x="2032" y="760"/>
                </a:cxn>
                <a:cxn ang="0">
                  <a:pos x="2104" y="711"/>
                </a:cxn>
                <a:cxn ang="0">
                  <a:pos x="2163" y="648"/>
                </a:cxn>
                <a:cxn ang="0">
                  <a:pos x="2185" y="607"/>
                </a:cxn>
                <a:cxn ang="0">
                  <a:pos x="2212" y="540"/>
                </a:cxn>
                <a:cxn ang="0">
                  <a:pos x="2221" y="373"/>
                </a:cxn>
                <a:cxn ang="0">
                  <a:pos x="1735" y="261"/>
                </a:cxn>
                <a:cxn ang="0">
                  <a:pos x="1308" y="225"/>
                </a:cxn>
                <a:cxn ang="0">
                  <a:pos x="1114" y="153"/>
                </a:cxn>
                <a:cxn ang="0">
                  <a:pos x="867" y="72"/>
                </a:cxn>
                <a:cxn ang="0">
                  <a:pos x="520" y="0"/>
                </a:cxn>
                <a:cxn ang="0">
                  <a:pos x="349" y="49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72" name="Oval 12"/>
            <p:cNvSpPr>
              <a:spLocks noChangeArrowheads="1"/>
            </p:cNvSpPr>
            <p:nvPr/>
          </p:nvSpPr>
          <p:spPr bwMode="auto">
            <a:xfrm>
              <a:off x="3612" y="207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732173" name="Oval 13"/>
            <p:cNvSpPr>
              <a:spLocks noChangeArrowheads="1"/>
            </p:cNvSpPr>
            <p:nvPr/>
          </p:nvSpPr>
          <p:spPr bwMode="auto">
            <a:xfrm>
              <a:off x="4041" y="1608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2174" name="Oval 14"/>
            <p:cNvSpPr>
              <a:spLocks noChangeArrowheads="1"/>
            </p:cNvSpPr>
            <p:nvPr/>
          </p:nvSpPr>
          <p:spPr bwMode="auto">
            <a:xfrm>
              <a:off x="4653" y="1608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2175" name="Oval 15"/>
            <p:cNvSpPr>
              <a:spLocks noChangeArrowheads="1"/>
            </p:cNvSpPr>
            <p:nvPr/>
          </p:nvSpPr>
          <p:spPr bwMode="auto">
            <a:xfrm>
              <a:off x="5233" y="135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2176" name="Oval 16"/>
            <p:cNvSpPr>
              <a:spLocks noChangeArrowheads="1"/>
            </p:cNvSpPr>
            <p:nvPr/>
          </p:nvSpPr>
          <p:spPr bwMode="auto">
            <a:xfrm>
              <a:off x="5140" y="209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2177" name="Oval 17"/>
            <p:cNvSpPr>
              <a:spLocks noChangeArrowheads="1"/>
            </p:cNvSpPr>
            <p:nvPr/>
          </p:nvSpPr>
          <p:spPr bwMode="auto">
            <a:xfrm>
              <a:off x="3747" y="1139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2178" name="Line 18"/>
            <p:cNvSpPr>
              <a:spLocks noChangeShapeType="1"/>
            </p:cNvSpPr>
            <p:nvPr/>
          </p:nvSpPr>
          <p:spPr bwMode="auto">
            <a:xfrm>
              <a:off x="4305" y="17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79" name="Line 19"/>
            <p:cNvSpPr>
              <a:spLocks noChangeShapeType="1"/>
            </p:cNvSpPr>
            <p:nvPr/>
          </p:nvSpPr>
          <p:spPr bwMode="auto">
            <a:xfrm flipV="1">
              <a:off x="3819" y="1835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80" name="Line 20"/>
            <p:cNvSpPr>
              <a:spLocks noChangeShapeType="1"/>
            </p:cNvSpPr>
            <p:nvPr/>
          </p:nvSpPr>
          <p:spPr bwMode="auto">
            <a:xfrm>
              <a:off x="3945" y="139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81" name="Line 21"/>
            <p:cNvSpPr>
              <a:spLocks noChangeShapeType="1"/>
            </p:cNvSpPr>
            <p:nvPr/>
          </p:nvSpPr>
          <p:spPr bwMode="auto">
            <a:xfrm flipV="1">
              <a:off x="4913" y="1543"/>
              <a:ext cx="333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82" name="Oval 22"/>
            <p:cNvSpPr>
              <a:spLocks noChangeArrowheads="1"/>
            </p:cNvSpPr>
            <p:nvPr/>
          </p:nvSpPr>
          <p:spPr bwMode="auto">
            <a:xfrm>
              <a:off x="4746" y="253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2183" name="Oval 23"/>
            <p:cNvSpPr>
              <a:spLocks noChangeArrowheads="1"/>
            </p:cNvSpPr>
            <p:nvPr/>
          </p:nvSpPr>
          <p:spPr bwMode="auto">
            <a:xfrm>
              <a:off x="5150" y="3007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2184" name="Oval 24"/>
            <p:cNvSpPr>
              <a:spLocks noChangeArrowheads="1"/>
            </p:cNvSpPr>
            <p:nvPr/>
          </p:nvSpPr>
          <p:spPr bwMode="auto">
            <a:xfrm>
              <a:off x="3869" y="275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732185" name="Line 25"/>
            <p:cNvSpPr>
              <a:spLocks noChangeShapeType="1"/>
            </p:cNvSpPr>
            <p:nvPr/>
          </p:nvSpPr>
          <p:spPr bwMode="auto">
            <a:xfrm>
              <a:off x="4877" y="1818"/>
              <a:ext cx="302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86" name="Line 26"/>
            <p:cNvSpPr>
              <a:spLocks noChangeShapeType="1"/>
            </p:cNvSpPr>
            <p:nvPr/>
          </p:nvSpPr>
          <p:spPr bwMode="auto">
            <a:xfrm flipV="1">
              <a:off x="4126" y="2718"/>
              <a:ext cx="634" cy="1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87" name="Line 27"/>
            <p:cNvSpPr>
              <a:spLocks noChangeShapeType="1"/>
            </p:cNvSpPr>
            <p:nvPr/>
          </p:nvSpPr>
          <p:spPr bwMode="auto">
            <a:xfrm flipV="1">
              <a:off x="4967" y="2326"/>
              <a:ext cx="225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88" name="Line 28"/>
            <p:cNvSpPr>
              <a:spLocks noChangeShapeType="1"/>
            </p:cNvSpPr>
            <p:nvPr/>
          </p:nvSpPr>
          <p:spPr bwMode="auto">
            <a:xfrm>
              <a:off x="4972" y="2754"/>
              <a:ext cx="238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89" name="Text Box 29"/>
            <p:cNvSpPr txBox="1">
              <a:spLocks noChangeArrowheads="1"/>
            </p:cNvSpPr>
            <p:nvPr/>
          </p:nvSpPr>
          <p:spPr bwMode="auto">
            <a:xfrm>
              <a:off x="4356" y="1271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32190" name="Text Box 30"/>
            <p:cNvSpPr txBox="1">
              <a:spLocks noChangeArrowheads="1"/>
            </p:cNvSpPr>
            <p:nvPr/>
          </p:nvSpPr>
          <p:spPr bwMode="auto">
            <a:xfrm>
              <a:off x="4559" y="2938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 - S</a:t>
              </a:r>
            </a:p>
          </p:txBody>
        </p:sp>
        <p:sp>
          <p:nvSpPr>
            <p:cNvPr id="732191" name="Line 31"/>
            <p:cNvSpPr>
              <a:spLocks noChangeShapeType="1"/>
            </p:cNvSpPr>
            <p:nvPr/>
          </p:nvSpPr>
          <p:spPr bwMode="auto">
            <a:xfrm>
              <a:off x="3761" y="2326"/>
              <a:ext cx="180" cy="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466013" y="2566988"/>
            <a:ext cx="1050925" cy="1147762"/>
            <a:chOff x="4703" y="1617"/>
            <a:chExt cx="662" cy="723"/>
          </a:xfrm>
        </p:grpSpPr>
        <p:sp>
          <p:nvSpPr>
            <p:cNvPr id="732193" name="Text Box 33"/>
            <p:cNvSpPr txBox="1">
              <a:spLocks noChangeArrowheads="1"/>
            </p:cNvSpPr>
            <p:nvPr/>
          </p:nvSpPr>
          <p:spPr bwMode="auto">
            <a:xfrm>
              <a:off x="4703" y="1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32194" name="Text Box 34"/>
            <p:cNvSpPr txBox="1">
              <a:spLocks noChangeArrowheads="1"/>
            </p:cNvSpPr>
            <p:nvPr/>
          </p:nvSpPr>
          <p:spPr bwMode="auto">
            <a:xfrm>
              <a:off x="5177" y="21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186488" y="3057525"/>
            <a:ext cx="1728787" cy="1198563"/>
            <a:chOff x="3897" y="1926"/>
            <a:chExt cx="1089" cy="755"/>
          </a:xfrm>
        </p:grpSpPr>
        <p:sp>
          <p:nvSpPr>
            <p:cNvPr id="732196" name="Freeform 36"/>
            <p:cNvSpPr>
              <a:spLocks/>
            </p:cNvSpPr>
            <p:nvPr/>
          </p:nvSpPr>
          <p:spPr bwMode="auto">
            <a:xfrm>
              <a:off x="3897" y="1926"/>
              <a:ext cx="1089" cy="755"/>
            </a:xfrm>
            <a:custGeom>
              <a:avLst/>
              <a:gdLst/>
              <a:ahLst/>
              <a:cxnLst>
                <a:cxn ang="0">
                  <a:pos x="0" y="383"/>
                </a:cxn>
                <a:cxn ang="0">
                  <a:pos x="86" y="320"/>
                </a:cxn>
                <a:cxn ang="0">
                  <a:pos x="113" y="284"/>
                </a:cxn>
                <a:cxn ang="0">
                  <a:pos x="140" y="248"/>
                </a:cxn>
                <a:cxn ang="0">
                  <a:pos x="158" y="225"/>
                </a:cxn>
                <a:cxn ang="0">
                  <a:pos x="185" y="189"/>
                </a:cxn>
                <a:cxn ang="0">
                  <a:pos x="194" y="176"/>
                </a:cxn>
                <a:cxn ang="0">
                  <a:pos x="207" y="167"/>
                </a:cxn>
                <a:cxn ang="0">
                  <a:pos x="225" y="144"/>
                </a:cxn>
                <a:cxn ang="0">
                  <a:pos x="248" y="126"/>
                </a:cxn>
                <a:cxn ang="0">
                  <a:pos x="257" y="113"/>
                </a:cxn>
                <a:cxn ang="0">
                  <a:pos x="270" y="104"/>
                </a:cxn>
                <a:cxn ang="0">
                  <a:pos x="347" y="59"/>
                </a:cxn>
                <a:cxn ang="0">
                  <a:pos x="473" y="9"/>
                </a:cxn>
                <a:cxn ang="0">
                  <a:pos x="567" y="0"/>
                </a:cxn>
                <a:cxn ang="0">
                  <a:pos x="806" y="27"/>
                </a:cxn>
                <a:cxn ang="0">
                  <a:pos x="846" y="45"/>
                </a:cxn>
                <a:cxn ang="0">
                  <a:pos x="950" y="95"/>
                </a:cxn>
                <a:cxn ang="0">
                  <a:pos x="1031" y="162"/>
                </a:cxn>
                <a:cxn ang="0">
                  <a:pos x="1058" y="203"/>
                </a:cxn>
                <a:cxn ang="0">
                  <a:pos x="1089" y="297"/>
                </a:cxn>
                <a:cxn ang="0">
                  <a:pos x="1085" y="329"/>
                </a:cxn>
                <a:cxn ang="0">
                  <a:pos x="1058" y="369"/>
                </a:cxn>
                <a:cxn ang="0">
                  <a:pos x="954" y="473"/>
                </a:cxn>
                <a:cxn ang="0">
                  <a:pos x="851" y="536"/>
                </a:cxn>
                <a:cxn ang="0">
                  <a:pos x="756" y="599"/>
                </a:cxn>
                <a:cxn ang="0">
                  <a:pos x="657" y="662"/>
                </a:cxn>
                <a:cxn ang="0">
                  <a:pos x="630" y="680"/>
                </a:cxn>
                <a:cxn ang="0">
                  <a:pos x="621" y="693"/>
                </a:cxn>
                <a:cxn ang="0">
                  <a:pos x="554" y="729"/>
                </a:cxn>
                <a:cxn ang="0">
                  <a:pos x="450" y="752"/>
                </a:cxn>
                <a:cxn ang="0">
                  <a:pos x="212" y="702"/>
                </a:cxn>
                <a:cxn ang="0">
                  <a:pos x="176" y="662"/>
                </a:cxn>
                <a:cxn ang="0">
                  <a:pos x="158" y="635"/>
                </a:cxn>
                <a:cxn ang="0">
                  <a:pos x="153" y="617"/>
                </a:cxn>
                <a:cxn ang="0">
                  <a:pos x="135" y="590"/>
                </a:cxn>
                <a:cxn ang="0">
                  <a:pos x="117" y="549"/>
                </a:cxn>
                <a:cxn ang="0">
                  <a:pos x="86" y="500"/>
                </a:cxn>
              </a:cxnLst>
              <a:rect l="0" t="0" r="r" b="b"/>
              <a:pathLst>
                <a:path w="1089" h="755">
                  <a:moveTo>
                    <a:pt x="0" y="383"/>
                  </a:moveTo>
                  <a:cubicBezTo>
                    <a:pt x="26" y="357"/>
                    <a:pt x="54" y="340"/>
                    <a:pt x="86" y="320"/>
                  </a:cubicBezTo>
                  <a:cubicBezTo>
                    <a:pt x="91" y="302"/>
                    <a:pt x="102" y="299"/>
                    <a:pt x="113" y="284"/>
                  </a:cubicBezTo>
                  <a:cubicBezTo>
                    <a:pt x="118" y="265"/>
                    <a:pt x="124" y="259"/>
                    <a:pt x="140" y="248"/>
                  </a:cubicBezTo>
                  <a:cubicBezTo>
                    <a:pt x="150" y="215"/>
                    <a:pt x="135" y="253"/>
                    <a:pt x="158" y="225"/>
                  </a:cubicBezTo>
                  <a:cubicBezTo>
                    <a:pt x="170" y="210"/>
                    <a:pt x="163" y="203"/>
                    <a:pt x="185" y="189"/>
                  </a:cubicBezTo>
                  <a:cubicBezTo>
                    <a:pt x="188" y="185"/>
                    <a:pt x="190" y="180"/>
                    <a:pt x="194" y="176"/>
                  </a:cubicBezTo>
                  <a:cubicBezTo>
                    <a:pt x="198" y="172"/>
                    <a:pt x="204" y="171"/>
                    <a:pt x="207" y="167"/>
                  </a:cubicBezTo>
                  <a:cubicBezTo>
                    <a:pt x="231" y="136"/>
                    <a:pt x="189" y="169"/>
                    <a:pt x="225" y="144"/>
                  </a:cubicBezTo>
                  <a:cubicBezTo>
                    <a:pt x="250" y="108"/>
                    <a:pt x="217" y="150"/>
                    <a:pt x="248" y="126"/>
                  </a:cubicBezTo>
                  <a:cubicBezTo>
                    <a:pt x="252" y="123"/>
                    <a:pt x="253" y="117"/>
                    <a:pt x="257" y="113"/>
                  </a:cubicBezTo>
                  <a:cubicBezTo>
                    <a:pt x="261" y="109"/>
                    <a:pt x="266" y="107"/>
                    <a:pt x="270" y="104"/>
                  </a:cubicBezTo>
                  <a:cubicBezTo>
                    <a:pt x="285" y="80"/>
                    <a:pt x="319" y="67"/>
                    <a:pt x="347" y="59"/>
                  </a:cubicBezTo>
                  <a:cubicBezTo>
                    <a:pt x="382" y="36"/>
                    <a:pt x="430" y="14"/>
                    <a:pt x="473" y="9"/>
                  </a:cubicBezTo>
                  <a:cubicBezTo>
                    <a:pt x="504" y="5"/>
                    <a:pt x="567" y="0"/>
                    <a:pt x="567" y="0"/>
                  </a:cubicBezTo>
                  <a:cubicBezTo>
                    <a:pt x="654" y="3"/>
                    <a:pt x="725" y="3"/>
                    <a:pt x="806" y="27"/>
                  </a:cubicBezTo>
                  <a:cubicBezTo>
                    <a:pt x="821" y="31"/>
                    <a:pt x="831" y="41"/>
                    <a:pt x="846" y="45"/>
                  </a:cubicBezTo>
                  <a:cubicBezTo>
                    <a:pt x="877" y="69"/>
                    <a:pt x="913" y="82"/>
                    <a:pt x="950" y="95"/>
                  </a:cubicBezTo>
                  <a:cubicBezTo>
                    <a:pt x="976" y="121"/>
                    <a:pt x="1005" y="138"/>
                    <a:pt x="1031" y="162"/>
                  </a:cubicBezTo>
                  <a:cubicBezTo>
                    <a:pt x="1036" y="181"/>
                    <a:pt x="1044" y="189"/>
                    <a:pt x="1058" y="203"/>
                  </a:cubicBezTo>
                  <a:cubicBezTo>
                    <a:pt x="1068" y="235"/>
                    <a:pt x="1079" y="265"/>
                    <a:pt x="1089" y="297"/>
                  </a:cubicBezTo>
                  <a:cubicBezTo>
                    <a:pt x="1088" y="308"/>
                    <a:pt x="1089" y="319"/>
                    <a:pt x="1085" y="329"/>
                  </a:cubicBezTo>
                  <a:cubicBezTo>
                    <a:pt x="1079" y="344"/>
                    <a:pt x="1063" y="354"/>
                    <a:pt x="1058" y="369"/>
                  </a:cubicBezTo>
                  <a:cubicBezTo>
                    <a:pt x="1045" y="405"/>
                    <a:pt x="990" y="460"/>
                    <a:pt x="954" y="473"/>
                  </a:cubicBezTo>
                  <a:cubicBezTo>
                    <a:pt x="933" y="503"/>
                    <a:pt x="886" y="523"/>
                    <a:pt x="851" y="536"/>
                  </a:cubicBezTo>
                  <a:cubicBezTo>
                    <a:pt x="833" y="552"/>
                    <a:pt x="777" y="591"/>
                    <a:pt x="756" y="599"/>
                  </a:cubicBezTo>
                  <a:cubicBezTo>
                    <a:pt x="729" y="626"/>
                    <a:pt x="691" y="645"/>
                    <a:pt x="657" y="662"/>
                  </a:cubicBezTo>
                  <a:cubicBezTo>
                    <a:pt x="635" y="694"/>
                    <a:pt x="665" y="657"/>
                    <a:pt x="630" y="680"/>
                  </a:cubicBezTo>
                  <a:cubicBezTo>
                    <a:pt x="626" y="683"/>
                    <a:pt x="625" y="690"/>
                    <a:pt x="621" y="693"/>
                  </a:cubicBezTo>
                  <a:cubicBezTo>
                    <a:pt x="604" y="707"/>
                    <a:pt x="575" y="723"/>
                    <a:pt x="554" y="729"/>
                  </a:cubicBezTo>
                  <a:cubicBezTo>
                    <a:pt x="527" y="746"/>
                    <a:pt x="482" y="748"/>
                    <a:pt x="450" y="752"/>
                  </a:cubicBezTo>
                  <a:cubicBezTo>
                    <a:pt x="386" y="749"/>
                    <a:pt x="269" y="755"/>
                    <a:pt x="212" y="702"/>
                  </a:cubicBezTo>
                  <a:cubicBezTo>
                    <a:pt x="198" y="689"/>
                    <a:pt x="189" y="675"/>
                    <a:pt x="176" y="662"/>
                  </a:cubicBezTo>
                  <a:cubicBezTo>
                    <a:pt x="160" y="617"/>
                    <a:pt x="186" y="682"/>
                    <a:pt x="158" y="635"/>
                  </a:cubicBezTo>
                  <a:cubicBezTo>
                    <a:pt x="155" y="630"/>
                    <a:pt x="156" y="623"/>
                    <a:pt x="153" y="617"/>
                  </a:cubicBezTo>
                  <a:cubicBezTo>
                    <a:pt x="148" y="607"/>
                    <a:pt x="135" y="590"/>
                    <a:pt x="135" y="590"/>
                  </a:cubicBezTo>
                  <a:cubicBezTo>
                    <a:pt x="130" y="574"/>
                    <a:pt x="126" y="563"/>
                    <a:pt x="117" y="549"/>
                  </a:cubicBezTo>
                  <a:cubicBezTo>
                    <a:pt x="111" y="530"/>
                    <a:pt x="100" y="514"/>
                    <a:pt x="86" y="5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97" name="Text Box 37"/>
            <p:cNvSpPr txBox="1">
              <a:spLocks noChangeArrowheads="1"/>
            </p:cNvSpPr>
            <p:nvPr/>
          </p:nvSpPr>
          <p:spPr bwMode="auto">
            <a:xfrm>
              <a:off x="4041" y="2362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p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3D67-2F75-D1B6-B99B-10311F73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00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 – Proof (cont.)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1337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Need to show that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dirty="0">
                <a:sym typeface="Symbol" pitchFamily="-106" charset="2"/>
              </a:rPr>
              <a:t> is safe for A: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i.e.,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dirty="0">
                <a:sym typeface="Symbol" pitchFamily="-106" charset="2"/>
              </a:rPr>
              <a:t> can be a part of a MST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A ⊆ T and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(x, y)</a:t>
            </a:r>
            <a:r>
              <a:rPr lang="en-US" dirty="0">
                <a:sym typeface="Symbol" pitchFamily="-106" charset="2"/>
              </a:rPr>
              <a:t> ∉ A ⇒ A ⊆T’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A ⋃ {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dirty="0">
                <a:sym typeface="Symbol" pitchFamily="-106" charset="2"/>
              </a:rPr>
              <a:t>} ⊆ T’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Since T’  is an MST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⇒ (u, v) is safe for A</a:t>
            </a:r>
          </a:p>
          <a:p>
            <a:pPr>
              <a:lnSpc>
                <a:spcPct val="150000"/>
              </a:lnSpc>
            </a:pPr>
            <a:endParaRPr lang="en-US" sz="2400" dirty="0">
              <a:sym typeface="Symbol" pitchFamily="-106" charset="2"/>
            </a:endParaRPr>
          </a:p>
          <a:p>
            <a:endParaRPr lang="en-US" sz="2400" dirty="0">
              <a:sym typeface="Symbol" pitchFamily="-106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62575" y="2193925"/>
            <a:ext cx="3554413" cy="3690938"/>
            <a:chOff x="3437" y="1018"/>
            <a:chExt cx="2239" cy="2325"/>
          </a:xfrm>
        </p:grpSpPr>
        <p:sp>
          <p:nvSpPr>
            <p:cNvPr id="733189" name="Freeform 5"/>
            <p:cNvSpPr>
              <a:spLocks/>
            </p:cNvSpPr>
            <p:nvPr/>
          </p:nvSpPr>
          <p:spPr bwMode="auto">
            <a:xfrm>
              <a:off x="3723" y="1998"/>
              <a:ext cx="1894" cy="1345"/>
            </a:xfrm>
            <a:custGeom>
              <a:avLst/>
              <a:gdLst/>
              <a:ahLst/>
              <a:cxnLst>
                <a:cxn ang="0">
                  <a:pos x="628" y="558"/>
                </a:cxn>
                <a:cxn ang="0">
                  <a:pos x="434" y="576"/>
                </a:cxn>
                <a:cxn ang="0">
                  <a:pos x="218" y="634"/>
                </a:cxn>
                <a:cxn ang="0">
                  <a:pos x="178" y="652"/>
                </a:cxn>
                <a:cxn ang="0">
                  <a:pos x="52" y="774"/>
                </a:cxn>
                <a:cxn ang="0">
                  <a:pos x="25" y="837"/>
                </a:cxn>
                <a:cxn ang="0">
                  <a:pos x="47" y="967"/>
                </a:cxn>
                <a:cxn ang="0">
                  <a:pos x="97" y="1008"/>
                </a:cxn>
                <a:cxn ang="0">
                  <a:pos x="268" y="1075"/>
                </a:cxn>
                <a:cxn ang="0">
                  <a:pos x="565" y="1053"/>
                </a:cxn>
                <a:cxn ang="0">
                  <a:pos x="943" y="1084"/>
                </a:cxn>
                <a:cxn ang="0">
                  <a:pos x="1073" y="1125"/>
                </a:cxn>
                <a:cxn ang="0">
                  <a:pos x="1172" y="1174"/>
                </a:cxn>
                <a:cxn ang="0">
                  <a:pos x="1217" y="1188"/>
                </a:cxn>
                <a:cxn ang="0">
                  <a:pos x="1258" y="1210"/>
                </a:cxn>
                <a:cxn ang="0">
                  <a:pos x="1325" y="1246"/>
                </a:cxn>
                <a:cxn ang="0">
                  <a:pos x="1379" y="1282"/>
                </a:cxn>
                <a:cxn ang="0">
                  <a:pos x="1487" y="1327"/>
                </a:cxn>
                <a:cxn ang="0">
                  <a:pos x="1582" y="1345"/>
                </a:cxn>
                <a:cxn ang="0">
                  <a:pos x="1690" y="1332"/>
                </a:cxn>
                <a:cxn ang="0">
                  <a:pos x="1703" y="1323"/>
                </a:cxn>
                <a:cxn ang="0">
                  <a:pos x="1721" y="1318"/>
                </a:cxn>
                <a:cxn ang="0">
                  <a:pos x="1744" y="1300"/>
                </a:cxn>
                <a:cxn ang="0">
                  <a:pos x="1789" y="1255"/>
                </a:cxn>
                <a:cxn ang="0">
                  <a:pos x="1798" y="1242"/>
                </a:cxn>
                <a:cxn ang="0">
                  <a:pos x="1811" y="1233"/>
                </a:cxn>
                <a:cxn ang="0">
                  <a:pos x="1825" y="1206"/>
                </a:cxn>
                <a:cxn ang="0">
                  <a:pos x="1847" y="1165"/>
                </a:cxn>
                <a:cxn ang="0">
                  <a:pos x="1847" y="1165"/>
                </a:cxn>
                <a:cxn ang="0">
                  <a:pos x="1870" y="1098"/>
                </a:cxn>
                <a:cxn ang="0">
                  <a:pos x="1883" y="1039"/>
                </a:cxn>
                <a:cxn ang="0">
                  <a:pos x="1829" y="639"/>
                </a:cxn>
                <a:cxn ang="0">
                  <a:pos x="1802" y="540"/>
                </a:cxn>
                <a:cxn ang="0">
                  <a:pos x="1789" y="148"/>
                </a:cxn>
                <a:cxn ang="0">
                  <a:pos x="1735" y="40"/>
                </a:cxn>
                <a:cxn ang="0">
                  <a:pos x="1645" y="0"/>
                </a:cxn>
                <a:cxn ang="0">
                  <a:pos x="1541" y="13"/>
                </a:cxn>
                <a:cxn ang="0">
                  <a:pos x="1393" y="81"/>
                </a:cxn>
                <a:cxn ang="0">
                  <a:pos x="1352" y="103"/>
                </a:cxn>
                <a:cxn ang="0">
                  <a:pos x="1285" y="144"/>
                </a:cxn>
                <a:cxn ang="0">
                  <a:pos x="1222" y="189"/>
                </a:cxn>
                <a:cxn ang="0">
                  <a:pos x="1159" y="234"/>
                </a:cxn>
                <a:cxn ang="0">
                  <a:pos x="1051" y="310"/>
                </a:cxn>
                <a:cxn ang="0">
                  <a:pos x="925" y="387"/>
                </a:cxn>
                <a:cxn ang="0">
                  <a:pos x="871" y="414"/>
                </a:cxn>
                <a:cxn ang="0">
                  <a:pos x="776" y="477"/>
                </a:cxn>
                <a:cxn ang="0">
                  <a:pos x="686" y="531"/>
                </a:cxn>
                <a:cxn ang="0">
                  <a:pos x="628" y="558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190" name="Line 6"/>
            <p:cNvSpPr>
              <a:spLocks noChangeShapeType="1"/>
            </p:cNvSpPr>
            <p:nvPr/>
          </p:nvSpPr>
          <p:spPr bwMode="auto">
            <a:xfrm>
              <a:off x="4316" y="1728"/>
              <a:ext cx="333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191" name="Line 7"/>
            <p:cNvSpPr>
              <a:spLocks noChangeShapeType="1"/>
            </p:cNvSpPr>
            <p:nvPr/>
          </p:nvSpPr>
          <p:spPr bwMode="auto">
            <a:xfrm flipV="1">
              <a:off x="4915" y="1544"/>
              <a:ext cx="328" cy="13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192" name="Line 8"/>
            <p:cNvSpPr>
              <a:spLocks noChangeShapeType="1"/>
            </p:cNvSpPr>
            <p:nvPr/>
          </p:nvSpPr>
          <p:spPr bwMode="auto">
            <a:xfrm flipV="1">
              <a:off x="4140" y="2722"/>
              <a:ext cx="603" cy="131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193" name="Line 9"/>
            <p:cNvSpPr>
              <a:spLocks noChangeShapeType="1"/>
            </p:cNvSpPr>
            <p:nvPr/>
          </p:nvSpPr>
          <p:spPr bwMode="auto">
            <a:xfrm flipV="1">
              <a:off x="4969" y="2317"/>
              <a:ext cx="234" cy="23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194" name="Line 10"/>
            <p:cNvSpPr>
              <a:spLocks noChangeShapeType="1"/>
            </p:cNvSpPr>
            <p:nvPr/>
          </p:nvSpPr>
          <p:spPr bwMode="auto">
            <a:xfrm>
              <a:off x="4978" y="2758"/>
              <a:ext cx="229" cy="27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195" name="Freeform 11"/>
            <p:cNvSpPr>
              <a:spLocks/>
            </p:cNvSpPr>
            <p:nvPr/>
          </p:nvSpPr>
          <p:spPr bwMode="auto">
            <a:xfrm>
              <a:off x="3437" y="1018"/>
              <a:ext cx="2239" cy="1395"/>
            </a:xfrm>
            <a:custGeom>
              <a:avLst/>
              <a:gdLst/>
              <a:ahLst/>
              <a:cxnLst>
                <a:cxn ang="0">
                  <a:pos x="309" y="81"/>
                </a:cxn>
                <a:cxn ang="0">
                  <a:pos x="286" y="103"/>
                </a:cxn>
                <a:cxn ang="0">
                  <a:pos x="259" y="157"/>
                </a:cxn>
                <a:cxn ang="0">
                  <a:pos x="232" y="211"/>
                </a:cxn>
                <a:cxn ang="0">
                  <a:pos x="205" y="306"/>
                </a:cxn>
                <a:cxn ang="0">
                  <a:pos x="160" y="580"/>
                </a:cxn>
                <a:cxn ang="0">
                  <a:pos x="115" y="688"/>
                </a:cxn>
                <a:cxn ang="0">
                  <a:pos x="16" y="967"/>
                </a:cxn>
                <a:cxn ang="0">
                  <a:pos x="142" y="1323"/>
                </a:cxn>
                <a:cxn ang="0">
                  <a:pos x="525" y="1368"/>
                </a:cxn>
                <a:cxn ang="0">
                  <a:pos x="669" y="1287"/>
                </a:cxn>
                <a:cxn ang="0">
                  <a:pos x="763" y="1224"/>
                </a:cxn>
                <a:cxn ang="0">
                  <a:pos x="939" y="1143"/>
                </a:cxn>
                <a:cxn ang="0">
                  <a:pos x="988" y="1107"/>
                </a:cxn>
                <a:cxn ang="0">
                  <a:pos x="1083" y="1071"/>
                </a:cxn>
                <a:cxn ang="0">
                  <a:pos x="1231" y="1012"/>
                </a:cxn>
                <a:cxn ang="0">
                  <a:pos x="1416" y="945"/>
                </a:cxn>
                <a:cxn ang="0">
                  <a:pos x="1641" y="891"/>
                </a:cxn>
                <a:cxn ang="0">
                  <a:pos x="1933" y="810"/>
                </a:cxn>
                <a:cxn ang="0">
                  <a:pos x="1987" y="783"/>
                </a:cxn>
                <a:cxn ang="0">
                  <a:pos x="2032" y="760"/>
                </a:cxn>
                <a:cxn ang="0">
                  <a:pos x="2104" y="711"/>
                </a:cxn>
                <a:cxn ang="0">
                  <a:pos x="2163" y="648"/>
                </a:cxn>
                <a:cxn ang="0">
                  <a:pos x="2185" y="607"/>
                </a:cxn>
                <a:cxn ang="0">
                  <a:pos x="2212" y="540"/>
                </a:cxn>
                <a:cxn ang="0">
                  <a:pos x="2221" y="373"/>
                </a:cxn>
                <a:cxn ang="0">
                  <a:pos x="1735" y="261"/>
                </a:cxn>
                <a:cxn ang="0">
                  <a:pos x="1308" y="225"/>
                </a:cxn>
                <a:cxn ang="0">
                  <a:pos x="1114" y="153"/>
                </a:cxn>
                <a:cxn ang="0">
                  <a:pos x="867" y="72"/>
                </a:cxn>
                <a:cxn ang="0">
                  <a:pos x="520" y="0"/>
                </a:cxn>
                <a:cxn ang="0">
                  <a:pos x="349" y="49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196" name="Oval 12"/>
            <p:cNvSpPr>
              <a:spLocks noChangeArrowheads="1"/>
            </p:cNvSpPr>
            <p:nvPr/>
          </p:nvSpPr>
          <p:spPr bwMode="auto">
            <a:xfrm>
              <a:off x="3612" y="207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733197" name="Oval 13"/>
            <p:cNvSpPr>
              <a:spLocks noChangeArrowheads="1"/>
            </p:cNvSpPr>
            <p:nvPr/>
          </p:nvSpPr>
          <p:spPr bwMode="auto">
            <a:xfrm>
              <a:off x="4041" y="1608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3198" name="Oval 14"/>
            <p:cNvSpPr>
              <a:spLocks noChangeArrowheads="1"/>
            </p:cNvSpPr>
            <p:nvPr/>
          </p:nvSpPr>
          <p:spPr bwMode="auto">
            <a:xfrm>
              <a:off x="4653" y="1608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3199" name="Oval 15"/>
            <p:cNvSpPr>
              <a:spLocks noChangeArrowheads="1"/>
            </p:cNvSpPr>
            <p:nvPr/>
          </p:nvSpPr>
          <p:spPr bwMode="auto">
            <a:xfrm>
              <a:off x="5233" y="135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3200" name="Oval 16"/>
            <p:cNvSpPr>
              <a:spLocks noChangeArrowheads="1"/>
            </p:cNvSpPr>
            <p:nvPr/>
          </p:nvSpPr>
          <p:spPr bwMode="auto">
            <a:xfrm>
              <a:off x="5140" y="209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3201" name="Oval 17"/>
            <p:cNvSpPr>
              <a:spLocks noChangeArrowheads="1"/>
            </p:cNvSpPr>
            <p:nvPr/>
          </p:nvSpPr>
          <p:spPr bwMode="auto">
            <a:xfrm>
              <a:off x="3747" y="1139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3202" name="Line 18"/>
            <p:cNvSpPr>
              <a:spLocks noChangeShapeType="1"/>
            </p:cNvSpPr>
            <p:nvPr/>
          </p:nvSpPr>
          <p:spPr bwMode="auto">
            <a:xfrm>
              <a:off x="4305" y="17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03" name="Line 19"/>
            <p:cNvSpPr>
              <a:spLocks noChangeShapeType="1"/>
            </p:cNvSpPr>
            <p:nvPr/>
          </p:nvSpPr>
          <p:spPr bwMode="auto">
            <a:xfrm flipV="1">
              <a:off x="3819" y="1835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04" name="Line 20"/>
            <p:cNvSpPr>
              <a:spLocks noChangeShapeType="1"/>
            </p:cNvSpPr>
            <p:nvPr/>
          </p:nvSpPr>
          <p:spPr bwMode="auto">
            <a:xfrm>
              <a:off x="3945" y="139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05" name="Line 21"/>
            <p:cNvSpPr>
              <a:spLocks noChangeShapeType="1"/>
            </p:cNvSpPr>
            <p:nvPr/>
          </p:nvSpPr>
          <p:spPr bwMode="auto">
            <a:xfrm flipV="1">
              <a:off x="4913" y="1543"/>
              <a:ext cx="333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06" name="Oval 22"/>
            <p:cNvSpPr>
              <a:spLocks noChangeArrowheads="1"/>
            </p:cNvSpPr>
            <p:nvPr/>
          </p:nvSpPr>
          <p:spPr bwMode="auto">
            <a:xfrm>
              <a:off x="4746" y="253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3207" name="Oval 23"/>
            <p:cNvSpPr>
              <a:spLocks noChangeArrowheads="1"/>
            </p:cNvSpPr>
            <p:nvPr/>
          </p:nvSpPr>
          <p:spPr bwMode="auto">
            <a:xfrm>
              <a:off x="5150" y="3007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3208" name="Oval 24"/>
            <p:cNvSpPr>
              <a:spLocks noChangeArrowheads="1"/>
            </p:cNvSpPr>
            <p:nvPr/>
          </p:nvSpPr>
          <p:spPr bwMode="auto">
            <a:xfrm>
              <a:off x="3869" y="275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733209" name="Line 25"/>
            <p:cNvSpPr>
              <a:spLocks noChangeShapeType="1"/>
            </p:cNvSpPr>
            <p:nvPr/>
          </p:nvSpPr>
          <p:spPr bwMode="auto">
            <a:xfrm>
              <a:off x="4877" y="1818"/>
              <a:ext cx="302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10" name="Line 26"/>
            <p:cNvSpPr>
              <a:spLocks noChangeShapeType="1"/>
            </p:cNvSpPr>
            <p:nvPr/>
          </p:nvSpPr>
          <p:spPr bwMode="auto">
            <a:xfrm flipV="1">
              <a:off x="4126" y="2718"/>
              <a:ext cx="634" cy="1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11" name="Line 27"/>
            <p:cNvSpPr>
              <a:spLocks noChangeShapeType="1"/>
            </p:cNvSpPr>
            <p:nvPr/>
          </p:nvSpPr>
          <p:spPr bwMode="auto">
            <a:xfrm flipV="1">
              <a:off x="4967" y="2326"/>
              <a:ext cx="225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12" name="Line 28"/>
            <p:cNvSpPr>
              <a:spLocks noChangeShapeType="1"/>
            </p:cNvSpPr>
            <p:nvPr/>
          </p:nvSpPr>
          <p:spPr bwMode="auto">
            <a:xfrm>
              <a:off x="4972" y="2754"/>
              <a:ext cx="238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13" name="Text Box 29"/>
            <p:cNvSpPr txBox="1">
              <a:spLocks noChangeArrowheads="1"/>
            </p:cNvSpPr>
            <p:nvPr/>
          </p:nvSpPr>
          <p:spPr bwMode="auto">
            <a:xfrm>
              <a:off x="4356" y="1271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33214" name="Text Box 30"/>
            <p:cNvSpPr txBox="1">
              <a:spLocks noChangeArrowheads="1"/>
            </p:cNvSpPr>
            <p:nvPr/>
          </p:nvSpPr>
          <p:spPr bwMode="auto">
            <a:xfrm>
              <a:off x="4559" y="2938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 - S</a:t>
              </a:r>
            </a:p>
          </p:txBody>
        </p:sp>
        <p:sp>
          <p:nvSpPr>
            <p:cNvPr id="733215" name="Line 31"/>
            <p:cNvSpPr>
              <a:spLocks noChangeShapeType="1"/>
            </p:cNvSpPr>
            <p:nvPr/>
          </p:nvSpPr>
          <p:spPr bwMode="auto">
            <a:xfrm>
              <a:off x="3761" y="2326"/>
              <a:ext cx="18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372350" y="3144838"/>
            <a:ext cx="1050925" cy="1147762"/>
            <a:chOff x="4703" y="1617"/>
            <a:chExt cx="662" cy="723"/>
          </a:xfrm>
        </p:grpSpPr>
        <p:sp>
          <p:nvSpPr>
            <p:cNvPr id="733217" name="Text Box 33"/>
            <p:cNvSpPr txBox="1">
              <a:spLocks noChangeArrowheads="1"/>
            </p:cNvSpPr>
            <p:nvPr/>
          </p:nvSpPr>
          <p:spPr bwMode="auto">
            <a:xfrm>
              <a:off x="4703" y="1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33218" name="Text Box 34"/>
            <p:cNvSpPr txBox="1">
              <a:spLocks noChangeArrowheads="1"/>
            </p:cNvSpPr>
            <p:nvPr/>
          </p:nvSpPr>
          <p:spPr bwMode="auto">
            <a:xfrm>
              <a:off x="5177" y="21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092825" y="3635375"/>
            <a:ext cx="1728788" cy="1198563"/>
            <a:chOff x="3897" y="1926"/>
            <a:chExt cx="1089" cy="755"/>
          </a:xfrm>
        </p:grpSpPr>
        <p:sp>
          <p:nvSpPr>
            <p:cNvPr id="733220" name="Freeform 36"/>
            <p:cNvSpPr>
              <a:spLocks/>
            </p:cNvSpPr>
            <p:nvPr/>
          </p:nvSpPr>
          <p:spPr bwMode="auto">
            <a:xfrm>
              <a:off x="3897" y="1926"/>
              <a:ext cx="1089" cy="755"/>
            </a:xfrm>
            <a:custGeom>
              <a:avLst/>
              <a:gdLst/>
              <a:ahLst/>
              <a:cxnLst>
                <a:cxn ang="0">
                  <a:pos x="0" y="383"/>
                </a:cxn>
                <a:cxn ang="0">
                  <a:pos x="86" y="320"/>
                </a:cxn>
                <a:cxn ang="0">
                  <a:pos x="113" y="284"/>
                </a:cxn>
                <a:cxn ang="0">
                  <a:pos x="140" y="248"/>
                </a:cxn>
                <a:cxn ang="0">
                  <a:pos x="158" y="225"/>
                </a:cxn>
                <a:cxn ang="0">
                  <a:pos x="185" y="189"/>
                </a:cxn>
                <a:cxn ang="0">
                  <a:pos x="194" y="176"/>
                </a:cxn>
                <a:cxn ang="0">
                  <a:pos x="207" y="167"/>
                </a:cxn>
                <a:cxn ang="0">
                  <a:pos x="225" y="144"/>
                </a:cxn>
                <a:cxn ang="0">
                  <a:pos x="248" y="126"/>
                </a:cxn>
                <a:cxn ang="0">
                  <a:pos x="257" y="113"/>
                </a:cxn>
                <a:cxn ang="0">
                  <a:pos x="270" y="104"/>
                </a:cxn>
                <a:cxn ang="0">
                  <a:pos x="347" y="59"/>
                </a:cxn>
                <a:cxn ang="0">
                  <a:pos x="473" y="9"/>
                </a:cxn>
                <a:cxn ang="0">
                  <a:pos x="567" y="0"/>
                </a:cxn>
                <a:cxn ang="0">
                  <a:pos x="806" y="27"/>
                </a:cxn>
                <a:cxn ang="0">
                  <a:pos x="846" y="45"/>
                </a:cxn>
                <a:cxn ang="0">
                  <a:pos x="950" y="95"/>
                </a:cxn>
                <a:cxn ang="0">
                  <a:pos x="1031" y="162"/>
                </a:cxn>
                <a:cxn ang="0">
                  <a:pos x="1058" y="203"/>
                </a:cxn>
                <a:cxn ang="0">
                  <a:pos x="1089" y="297"/>
                </a:cxn>
                <a:cxn ang="0">
                  <a:pos x="1085" y="329"/>
                </a:cxn>
                <a:cxn ang="0">
                  <a:pos x="1058" y="369"/>
                </a:cxn>
                <a:cxn ang="0">
                  <a:pos x="954" y="473"/>
                </a:cxn>
                <a:cxn ang="0">
                  <a:pos x="851" y="536"/>
                </a:cxn>
                <a:cxn ang="0">
                  <a:pos x="756" y="599"/>
                </a:cxn>
                <a:cxn ang="0">
                  <a:pos x="657" y="662"/>
                </a:cxn>
                <a:cxn ang="0">
                  <a:pos x="630" y="680"/>
                </a:cxn>
                <a:cxn ang="0">
                  <a:pos x="621" y="693"/>
                </a:cxn>
                <a:cxn ang="0">
                  <a:pos x="554" y="729"/>
                </a:cxn>
                <a:cxn ang="0">
                  <a:pos x="450" y="752"/>
                </a:cxn>
                <a:cxn ang="0">
                  <a:pos x="212" y="702"/>
                </a:cxn>
                <a:cxn ang="0">
                  <a:pos x="176" y="662"/>
                </a:cxn>
                <a:cxn ang="0">
                  <a:pos x="158" y="635"/>
                </a:cxn>
                <a:cxn ang="0">
                  <a:pos x="153" y="617"/>
                </a:cxn>
                <a:cxn ang="0">
                  <a:pos x="135" y="590"/>
                </a:cxn>
                <a:cxn ang="0">
                  <a:pos x="117" y="549"/>
                </a:cxn>
                <a:cxn ang="0">
                  <a:pos x="86" y="500"/>
                </a:cxn>
              </a:cxnLst>
              <a:rect l="0" t="0" r="r" b="b"/>
              <a:pathLst>
                <a:path w="1089" h="755">
                  <a:moveTo>
                    <a:pt x="0" y="383"/>
                  </a:moveTo>
                  <a:cubicBezTo>
                    <a:pt x="26" y="357"/>
                    <a:pt x="54" y="340"/>
                    <a:pt x="86" y="320"/>
                  </a:cubicBezTo>
                  <a:cubicBezTo>
                    <a:pt x="91" y="302"/>
                    <a:pt x="102" y="299"/>
                    <a:pt x="113" y="284"/>
                  </a:cubicBezTo>
                  <a:cubicBezTo>
                    <a:pt x="118" y="265"/>
                    <a:pt x="124" y="259"/>
                    <a:pt x="140" y="248"/>
                  </a:cubicBezTo>
                  <a:cubicBezTo>
                    <a:pt x="150" y="215"/>
                    <a:pt x="135" y="253"/>
                    <a:pt x="158" y="225"/>
                  </a:cubicBezTo>
                  <a:cubicBezTo>
                    <a:pt x="170" y="210"/>
                    <a:pt x="163" y="203"/>
                    <a:pt x="185" y="189"/>
                  </a:cubicBezTo>
                  <a:cubicBezTo>
                    <a:pt x="188" y="185"/>
                    <a:pt x="190" y="180"/>
                    <a:pt x="194" y="176"/>
                  </a:cubicBezTo>
                  <a:cubicBezTo>
                    <a:pt x="198" y="172"/>
                    <a:pt x="204" y="171"/>
                    <a:pt x="207" y="167"/>
                  </a:cubicBezTo>
                  <a:cubicBezTo>
                    <a:pt x="231" y="136"/>
                    <a:pt x="189" y="169"/>
                    <a:pt x="225" y="144"/>
                  </a:cubicBezTo>
                  <a:cubicBezTo>
                    <a:pt x="250" y="108"/>
                    <a:pt x="217" y="150"/>
                    <a:pt x="248" y="126"/>
                  </a:cubicBezTo>
                  <a:cubicBezTo>
                    <a:pt x="252" y="123"/>
                    <a:pt x="253" y="117"/>
                    <a:pt x="257" y="113"/>
                  </a:cubicBezTo>
                  <a:cubicBezTo>
                    <a:pt x="261" y="109"/>
                    <a:pt x="266" y="107"/>
                    <a:pt x="270" y="104"/>
                  </a:cubicBezTo>
                  <a:cubicBezTo>
                    <a:pt x="285" y="80"/>
                    <a:pt x="319" y="67"/>
                    <a:pt x="347" y="59"/>
                  </a:cubicBezTo>
                  <a:cubicBezTo>
                    <a:pt x="382" y="36"/>
                    <a:pt x="430" y="14"/>
                    <a:pt x="473" y="9"/>
                  </a:cubicBezTo>
                  <a:cubicBezTo>
                    <a:pt x="504" y="5"/>
                    <a:pt x="567" y="0"/>
                    <a:pt x="567" y="0"/>
                  </a:cubicBezTo>
                  <a:cubicBezTo>
                    <a:pt x="654" y="3"/>
                    <a:pt x="725" y="3"/>
                    <a:pt x="806" y="27"/>
                  </a:cubicBezTo>
                  <a:cubicBezTo>
                    <a:pt x="821" y="31"/>
                    <a:pt x="831" y="41"/>
                    <a:pt x="846" y="45"/>
                  </a:cubicBezTo>
                  <a:cubicBezTo>
                    <a:pt x="877" y="69"/>
                    <a:pt x="913" y="82"/>
                    <a:pt x="950" y="95"/>
                  </a:cubicBezTo>
                  <a:cubicBezTo>
                    <a:pt x="976" y="121"/>
                    <a:pt x="1005" y="138"/>
                    <a:pt x="1031" y="162"/>
                  </a:cubicBezTo>
                  <a:cubicBezTo>
                    <a:pt x="1036" y="181"/>
                    <a:pt x="1044" y="189"/>
                    <a:pt x="1058" y="203"/>
                  </a:cubicBezTo>
                  <a:cubicBezTo>
                    <a:pt x="1068" y="235"/>
                    <a:pt x="1079" y="265"/>
                    <a:pt x="1089" y="297"/>
                  </a:cubicBezTo>
                  <a:cubicBezTo>
                    <a:pt x="1088" y="308"/>
                    <a:pt x="1089" y="319"/>
                    <a:pt x="1085" y="329"/>
                  </a:cubicBezTo>
                  <a:cubicBezTo>
                    <a:pt x="1079" y="344"/>
                    <a:pt x="1063" y="354"/>
                    <a:pt x="1058" y="369"/>
                  </a:cubicBezTo>
                  <a:cubicBezTo>
                    <a:pt x="1045" y="405"/>
                    <a:pt x="990" y="460"/>
                    <a:pt x="954" y="473"/>
                  </a:cubicBezTo>
                  <a:cubicBezTo>
                    <a:pt x="933" y="503"/>
                    <a:pt x="886" y="523"/>
                    <a:pt x="851" y="536"/>
                  </a:cubicBezTo>
                  <a:cubicBezTo>
                    <a:pt x="833" y="552"/>
                    <a:pt x="777" y="591"/>
                    <a:pt x="756" y="599"/>
                  </a:cubicBezTo>
                  <a:cubicBezTo>
                    <a:pt x="729" y="626"/>
                    <a:pt x="691" y="645"/>
                    <a:pt x="657" y="662"/>
                  </a:cubicBezTo>
                  <a:cubicBezTo>
                    <a:pt x="635" y="694"/>
                    <a:pt x="665" y="657"/>
                    <a:pt x="630" y="680"/>
                  </a:cubicBezTo>
                  <a:cubicBezTo>
                    <a:pt x="626" y="683"/>
                    <a:pt x="625" y="690"/>
                    <a:pt x="621" y="693"/>
                  </a:cubicBezTo>
                  <a:cubicBezTo>
                    <a:pt x="604" y="707"/>
                    <a:pt x="575" y="723"/>
                    <a:pt x="554" y="729"/>
                  </a:cubicBezTo>
                  <a:cubicBezTo>
                    <a:pt x="527" y="746"/>
                    <a:pt x="482" y="748"/>
                    <a:pt x="450" y="752"/>
                  </a:cubicBezTo>
                  <a:cubicBezTo>
                    <a:pt x="386" y="749"/>
                    <a:pt x="269" y="755"/>
                    <a:pt x="212" y="702"/>
                  </a:cubicBezTo>
                  <a:cubicBezTo>
                    <a:pt x="198" y="689"/>
                    <a:pt x="189" y="675"/>
                    <a:pt x="176" y="662"/>
                  </a:cubicBezTo>
                  <a:cubicBezTo>
                    <a:pt x="160" y="617"/>
                    <a:pt x="186" y="682"/>
                    <a:pt x="158" y="635"/>
                  </a:cubicBezTo>
                  <a:cubicBezTo>
                    <a:pt x="155" y="630"/>
                    <a:pt x="156" y="623"/>
                    <a:pt x="153" y="617"/>
                  </a:cubicBezTo>
                  <a:cubicBezTo>
                    <a:pt x="148" y="607"/>
                    <a:pt x="135" y="590"/>
                    <a:pt x="135" y="590"/>
                  </a:cubicBezTo>
                  <a:cubicBezTo>
                    <a:pt x="130" y="574"/>
                    <a:pt x="126" y="563"/>
                    <a:pt x="117" y="549"/>
                  </a:cubicBezTo>
                  <a:cubicBezTo>
                    <a:pt x="111" y="530"/>
                    <a:pt x="100" y="514"/>
                    <a:pt x="86" y="5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21" name="Text Box 37"/>
            <p:cNvSpPr txBox="1">
              <a:spLocks noChangeArrowheads="1"/>
            </p:cNvSpPr>
            <p:nvPr/>
          </p:nvSpPr>
          <p:spPr bwMode="auto">
            <a:xfrm>
              <a:off x="4041" y="2362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p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EC91-575A-2EFF-E041-06FAA5AE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13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Transpose of a Graph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15362" cy="27733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i="1" dirty="0"/>
              <a:t>G</a:t>
            </a:r>
            <a:r>
              <a:rPr lang="en-US" baseline="30000" dirty="0"/>
              <a:t>T</a:t>
            </a:r>
            <a:r>
              <a:rPr lang="en-US" dirty="0"/>
              <a:t> = </a:t>
            </a:r>
            <a:r>
              <a:rPr lang="en-US" b="1" dirty="0"/>
              <a:t>transpose</a:t>
            </a:r>
            <a:r>
              <a:rPr lang="en-US" b="1" i="1" dirty="0"/>
              <a:t> </a:t>
            </a:r>
            <a:r>
              <a:rPr lang="en-US" dirty="0"/>
              <a:t>of </a:t>
            </a:r>
            <a:r>
              <a:rPr lang="en-US" i="1" dirty="0"/>
              <a:t>G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G</a:t>
            </a:r>
            <a:r>
              <a:rPr lang="en-US" baseline="30000" dirty="0"/>
              <a:t>T</a:t>
            </a:r>
            <a:r>
              <a:rPr lang="en-US" dirty="0"/>
              <a:t> is G with all edges reversed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</a:t>
            </a:r>
            <a:r>
              <a:rPr lang="en-US" baseline="30000" dirty="0"/>
              <a:t>T</a:t>
            </a:r>
            <a:r>
              <a:rPr lang="en-US" dirty="0"/>
              <a:t> = (V, E</a:t>
            </a:r>
            <a:r>
              <a:rPr lang="en-US" baseline="30000" dirty="0"/>
              <a:t>T</a:t>
            </a:r>
            <a:r>
              <a:rPr lang="en-US" dirty="0"/>
              <a:t>), E</a:t>
            </a:r>
            <a:r>
              <a:rPr lang="en-US" baseline="30000" dirty="0"/>
              <a:t>T</a:t>
            </a:r>
            <a:r>
              <a:rPr lang="en-US" dirty="0"/>
              <a:t> = {</a:t>
            </a:r>
            <a:r>
              <a:rPr lang="en-US" dirty="0">
                <a:latin typeface="Comic Sans MS" pitchFamily="-106" charset="0"/>
              </a:rPr>
              <a:t>(u, v) : (v, u)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E}</a:t>
            </a:r>
          </a:p>
          <a:p>
            <a:pPr>
              <a:lnSpc>
                <a:spcPct val="110000"/>
              </a:lnSpc>
            </a:pPr>
            <a:r>
              <a:rPr lang="en-US" dirty="0"/>
              <a:t>If using adjacency lists: we can create G</a:t>
            </a:r>
            <a:r>
              <a:rPr lang="en-US" baseline="30000" dirty="0"/>
              <a:t>T</a:t>
            </a:r>
            <a:r>
              <a:rPr lang="en-US" dirty="0"/>
              <a:t> in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ym typeface="Symbol" pitchFamily="-106" charset="2"/>
              </a:rPr>
              <a:t>	</a:t>
            </a:r>
            <a:r>
              <a:rPr lang="el-GR" dirty="0">
                <a:sym typeface="Symbol" pitchFamily="-106" charset="2"/>
              </a:rPr>
              <a:t>Θ</a:t>
            </a:r>
            <a:r>
              <a:rPr lang="en-US" dirty="0"/>
              <a:t>(|V| + |E|) time</a:t>
            </a:r>
          </a:p>
        </p:txBody>
      </p:sp>
      <p:grpSp>
        <p:nvGrpSpPr>
          <p:cNvPr id="708612" name="Group 4"/>
          <p:cNvGrpSpPr>
            <a:grpSpLocks/>
          </p:cNvGrpSpPr>
          <p:nvPr/>
        </p:nvGrpSpPr>
        <p:grpSpPr bwMode="auto">
          <a:xfrm>
            <a:off x="1657350" y="4070350"/>
            <a:ext cx="2159000" cy="1376363"/>
            <a:chOff x="828" y="2753"/>
            <a:chExt cx="1360" cy="867"/>
          </a:xfrm>
        </p:grpSpPr>
        <p:sp>
          <p:nvSpPr>
            <p:cNvPr id="708613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08614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08615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08616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08617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18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19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20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21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08622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23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24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8625" name="Group 17"/>
          <p:cNvGrpSpPr>
            <a:grpSpLocks/>
          </p:cNvGrpSpPr>
          <p:nvPr/>
        </p:nvGrpSpPr>
        <p:grpSpPr bwMode="auto">
          <a:xfrm>
            <a:off x="5233988" y="4070350"/>
            <a:ext cx="2159000" cy="1376363"/>
            <a:chOff x="828" y="2753"/>
            <a:chExt cx="1360" cy="867"/>
          </a:xfrm>
        </p:grpSpPr>
        <p:sp>
          <p:nvSpPr>
            <p:cNvPr id="708626" name="Oval 18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08627" name="Oval 19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08628" name="Oval 20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08629" name="Oval 21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08630" name="Line 22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31" name="Line 23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32" name="Line 24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33" name="Line 25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34" name="Oval 26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08635" name="Line 27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36" name="Line 28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37" name="Line 29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74BF0E-A99C-5360-701B-0BE6945B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9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SCC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15362" cy="26463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/>
              <a:t>Observation: </a:t>
            </a:r>
            <a:r>
              <a:rPr lang="en-US" dirty="0"/>
              <a:t>G and G</a:t>
            </a:r>
            <a:r>
              <a:rPr lang="en-US" baseline="30000" dirty="0"/>
              <a:t>T</a:t>
            </a:r>
            <a:r>
              <a:rPr lang="en-US" dirty="0"/>
              <a:t> have the same SCC’s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 and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 are reachable from each other in G </a:t>
            </a:r>
            <a:r>
              <a:rPr lang="en-US" dirty="0">
                <a:sym typeface="Symbol" pitchFamily="-106" charset="2"/>
              </a:rPr>
              <a:t>⟺ they are</a:t>
            </a:r>
            <a:r>
              <a:rPr lang="en-US" dirty="0"/>
              <a:t> reachable from each other in G</a:t>
            </a:r>
            <a:r>
              <a:rPr lang="en-US" baseline="30000" dirty="0"/>
              <a:t>T</a:t>
            </a:r>
          </a:p>
          <a:p>
            <a:pPr>
              <a:lnSpc>
                <a:spcPct val="110000"/>
              </a:lnSpc>
            </a:pPr>
            <a:r>
              <a:rPr lang="en-US" dirty="0"/>
              <a:t>Idea for computing the SCC of a graph G = (V, E):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Make two depth first searches: one on G and one on G</a:t>
            </a:r>
            <a:r>
              <a:rPr lang="en-US" baseline="30000" dirty="0"/>
              <a:t>T</a:t>
            </a:r>
            <a:endParaRPr lang="en-US" dirty="0"/>
          </a:p>
        </p:txBody>
      </p:sp>
      <p:grpSp>
        <p:nvGrpSpPr>
          <p:cNvPr id="709636" name="Group 4"/>
          <p:cNvGrpSpPr>
            <a:grpSpLocks/>
          </p:cNvGrpSpPr>
          <p:nvPr/>
        </p:nvGrpSpPr>
        <p:grpSpPr bwMode="auto">
          <a:xfrm>
            <a:off x="1657350" y="4588238"/>
            <a:ext cx="2159000" cy="1376363"/>
            <a:chOff x="828" y="2753"/>
            <a:chExt cx="1360" cy="867"/>
          </a:xfrm>
        </p:grpSpPr>
        <p:sp>
          <p:nvSpPr>
            <p:cNvPr id="709637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09638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09639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09640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09641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42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43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44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45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09646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47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48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9649" name="Group 17"/>
          <p:cNvGrpSpPr>
            <a:grpSpLocks/>
          </p:cNvGrpSpPr>
          <p:nvPr/>
        </p:nvGrpSpPr>
        <p:grpSpPr bwMode="auto">
          <a:xfrm>
            <a:off x="5233988" y="4588238"/>
            <a:ext cx="2159000" cy="1376363"/>
            <a:chOff x="828" y="2753"/>
            <a:chExt cx="1360" cy="867"/>
          </a:xfrm>
        </p:grpSpPr>
        <p:sp>
          <p:nvSpPr>
            <p:cNvPr id="709650" name="Oval 18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09651" name="Oval 19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09652" name="Oval 20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09653" name="Oval 21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09654" name="Line 22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55" name="Line 23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56" name="Line 24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57" name="Line 25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58" name="Oval 26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09659" name="Line 27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60" name="Line 28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61" name="Line 29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5E18A8-44E1-1AB4-4EF2-1A46E3C7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4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3" y="100013"/>
            <a:ext cx="8893175" cy="906462"/>
          </a:xfrm>
        </p:spPr>
        <p:txBody>
          <a:bodyPr/>
          <a:lstStyle/>
          <a:p>
            <a:r>
              <a:rPr lang="en-US" sz="3200"/>
              <a:t>STRONGLY-CONNECTED-COMPONENTS(G)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call DFS(G) to compute finishing times </a:t>
            </a:r>
            <a:r>
              <a:rPr lang="en-US">
                <a:latin typeface="Comic Sans MS" pitchFamily="-106" charset="0"/>
              </a:rPr>
              <a:t>f[u]</a:t>
            </a:r>
            <a:r>
              <a:rPr lang="en-US"/>
              <a:t> for each vertex </a:t>
            </a:r>
            <a:r>
              <a:rPr lang="en-US">
                <a:latin typeface="Comic Sans MS" pitchFamily="-106" charset="0"/>
              </a:rPr>
              <a:t>u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compute G</a:t>
            </a:r>
            <a:r>
              <a:rPr lang="en-US" baseline="30000"/>
              <a:t>T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call DFS(G</a:t>
            </a:r>
            <a:r>
              <a:rPr lang="en-US" baseline="30000"/>
              <a:t>T</a:t>
            </a:r>
            <a:r>
              <a:rPr lang="en-US"/>
              <a:t>), but in the main loop of DFS, consider vertices in order of decreasing </a:t>
            </a:r>
            <a:r>
              <a:rPr lang="en-US">
                <a:latin typeface="Comic Sans MS" pitchFamily="-106" charset="0"/>
              </a:rPr>
              <a:t>f[u]</a:t>
            </a:r>
            <a:r>
              <a:rPr lang="en-US"/>
              <a:t> (as computed in first DFS)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output the vertices in each tree of the depth-first forest formed in second DFS as a separate SCC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4EC554-34B9-B476-8A7B-D5432FD4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0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11682" name="Freeform 2"/>
          <p:cNvSpPr>
            <a:spLocks/>
          </p:cNvSpPr>
          <p:nvPr/>
        </p:nvSpPr>
        <p:spPr bwMode="auto">
          <a:xfrm>
            <a:off x="522288" y="1257300"/>
            <a:ext cx="2311400" cy="1736725"/>
          </a:xfrm>
          <a:custGeom>
            <a:avLst/>
            <a:gdLst/>
            <a:ahLst/>
            <a:cxnLst>
              <a:cxn ang="0">
                <a:pos x="102" y="14"/>
              </a:cxn>
              <a:cxn ang="0">
                <a:pos x="413" y="0"/>
              </a:cxn>
              <a:cxn ang="0">
                <a:pos x="1268" y="18"/>
              </a:cxn>
              <a:cxn ang="0">
                <a:pos x="1335" y="45"/>
              </a:cxn>
              <a:cxn ang="0">
                <a:pos x="1380" y="77"/>
              </a:cxn>
              <a:cxn ang="0">
                <a:pos x="1394" y="104"/>
              </a:cxn>
              <a:cxn ang="0">
                <a:pos x="1434" y="239"/>
              </a:cxn>
              <a:cxn ang="0">
                <a:pos x="1448" y="266"/>
              </a:cxn>
              <a:cxn ang="0">
                <a:pos x="1308" y="504"/>
              </a:cxn>
              <a:cxn ang="0">
                <a:pos x="1236" y="509"/>
              </a:cxn>
              <a:cxn ang="0">
                <a:pos x="1110" y="513"/>
              </a:cxn>
              <a:cxn ang="0">
                <a:pos x="989" y="527"/>
              </a:cxn>
              <a:cxn ang="0">
                <a:pos x="908" y="549"/>
              </a:cxn>
              <a:cxn ang="0">
                <a:pos x="854" y="567"/>
              </a:cxn>
              <a:cxn ang="0">
                <a:pos x="813" y="585"/>
              </a:cxn>
              <a:cxn ang="0">
                <a:pos x="773" y="608"/>
              </a:cxn>
              <a:cxn ang="0">
                <a:pos x="728" y="653"/>
              </a:cxn>
              <a:cxn ang="0">
                <a:pos x="705" y="689"/>
              </a:cxn>
              <a:cxn ang="0">
                <a:pos x="687" y="851"/>
              </a:cxn>
              <a:cxn ang="0">
                <a:pos x="665" y="977"/>
              </a:cxn>
              <a:cxn ang="0">
                <a:pos x="647" y="995"/>
              </a:cxn>
              <a:cxn ang="0">
                <a:pos x="642" y="1008"/>
              </a:cxn>
              <a:cxn ang="0">
                <a:pos x="629" y="1017"/>
              </a:cxn>
              <a:cxn ang="0">
                <a:pos x="561" y="1053"/>
              </a:cxn>
              <a:cxn ang="0">
                <a:pos x="534" y="1067"/>
              </a:cxn>
              <a:cxn ang="0">
                <a:pos x="435" y="1094"/>
              </a:cxn>
              <a:cxn ang="0">
                <a:pos x="314" y="1089"/>
              </a:cxn>
              <a:cxn ang="0">
                <a:pos x="269" y="1076"/>
              </a:cxn>
              <a:cxn ang="0">
                <a:pos x="129" y="1049"/>
              </a:cxn>
              <a:cxn ang="0">
                <a:pos x="84" y="1031"/>
              </a:cxn>
              <a:cxn ang="0">
                <a:pos x="35" y="990"/>
              </a:cxn>
              <a:cxn ang="0">
                <a:pos x="21" y="950"/>
              </a:cxn>
              <a:cxn ang="0">
                <a:pos x="12" y="918"/>
              </a:cxn>
              <a:cxn ang="0">
                <a:pos x="8" y="482"/>
              </a:cxn>
              <a:cxn ang="0">
                <a:pos x="12" y="243"/>
              </a:cxn>
              <a:cxn ang="0">
                <a:pos x="48" y="45"/>
              </a:cxn>
              <a:cxn ang="0">
                <a:pos x="102" y="14"/>
              </a:cxn>
            </a:cxnLst>
            <a:rect l="0" t="0" r="r" b="b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683" name="Oval 3"/>
          <p:cNvSpPr>
            <a:spLocks noChangeArrowheads="1"/>
          </p:cNvSpPr>
          <p:nvPr/>
        </p:nvSpPr>
        <p:spPr bwMode="auto">
          <a:xfrm>
            <a:off x="4105275" y="2211388"/>
            <a:ext cx="1208088" cy="849312"/>
          </a:xfrm>
          <a:prstGeom prst="ellipse">
            <a:avLst/>
          </a:prstGeom>
          <a:solidFill>
            <a:srgbClr val="3366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684" name="Oval 4"/>
          <p:cNvSpPr>
            <a:spLocks noChangeArrowheads="1"/>
          </p:cNvSpPr>
          <p:nvPr/>
        </p:nvSpPr>
        <p:spPr bwMode="auto">
          <a:xfrm>
            <a:off x="2900363" y="1268413"/>
            <a:ext cx="2322512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685" name="Oval 5"/>
          <p:cNvSpPr>
            <a:spLocks noChangeArrowheads="1"/>
          </p:cNvSpPr>
          <p:nvPr/>
        </p:nvSpPr>
        <p:spPr bwMode="auto">
          <a:xfrm>
            <a:off x="1747838" y="2159000"/>
            <a:ext cx="2322512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6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711687" name="Group 7"/>
          <p:cNvGrpSpPr>
            <a:grpSpLocks/>
          </p:cNvGrpSpPr>
          <p:nvPr/>
        </p:nvGrpSpPr>
        <p:grpSpPr bwMode="auto">
          <a:xfrm>
            <a:off x="693738" y="1512888"/>
            <a:ext cx="4424362" cy="1341437"/>
            <a:chOff x="437" y="953"/>
            <a:chExt cx="2787" cy="845"/>
          </a:xfrm>
        </p:grpSpPr>
        <p:sp>
          <p:nvSpPr>
            <p:cNvPr id="711688" name="Oval 8"/>
            <p:cNvSpPr>
              <a:spLocks noChangeArrowheads="1"/>
            </p:cNvSpPr>
            <p:nvPr/>
          </p:nvSpPr>
          <p:spPr bwMode="auto">
            <a:xfrm>
              <a:off x="437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1689" name="Oval 9"/>
            <p:cNvSpPr>
              <a:spLocks noChangeArrowheads="1"/>
            </p:cNvSpPr>
            <p:nvPr/>
          </p:nvSpPr>
          <p:spPr bwMode="auto">
            <a:xfrm>
              <a:off x="1185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1690" name="Oval 10"/>
            <p:cNvSpPr>
              <a:spLocks noChangeArrowheads="1"/>
            </p:cNvSpPr>
            <p:nvPr/>
          </p:nvSpPr>
          <p:spPr bwMode="auto">
            <a:xfrm>
              <a:off x="2681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1691" name="Oval 11"/>
            <p:cNvSpPr>
              <a:spLocks noChangeArrowheads="1"/>
            </p:cNvSpPr>
            <p:nvPr/>
          </p:nvSpPr>
          <p:spPr bwMode="auto">
            <a:xfrm>
              <a:off x="1933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1692" name="Oval 12"/>
            <p:cNvSpPr>
              <a:spLocks noChangeArrowheads="1"/>
            </p:cNvSpPr>
            <p:nvPr/>
          </p:nvSpPr>
          <p:spPr bwMode="auto">
            <a:xfrm>
              <a:off x="438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1693" name="Oval 13"/>
            <p:cNvSpPr>
              <a:spLocks noChangeArrowheads="1"/>
            </p:cNvSpPr>
            <p:nvPr/>
          </p:nvSpPr>
          <p:spPr bwMode="auto">
            <a:xfrm>
              <a:off x="1186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1694" name="Oval 14"/>
            <p:cNvSpPr>
              <a:spLocks noChangeArrowheads="1"/>
            </p:cNvSpPr>
            <p:nvPr/>
          </p:nvSpPr>
          <p:spPr bwMode="auto">
            <a:xfrm>
              <a:off x="2682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1695" name="Oval 15"/>
            <p:cNvSpPr>
              <a:spLocks noChangeArrowheads="1"/>
            </p:cNvSpPr>
            <p:nvPr/>
          </p:nvSpPr>
          <p:spPr bwMode="auto">
            <a:xfrm>
              <a:off x="1934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</p:grpSp>
      <p:grpSp>
        <p:nvGrpSpPr>
          <p:cNvPr id="711696" name="Group 16"/>
          <p:cNvGrpSpPr>
            <a:grpSpLocks/>
          </p:cNvGrpSpPr>
          <p:nvPr/>
        </p:nvGrpSpPr>
        <p:grpSpPr bwMode="auto">
          <a:xfrm>
            <a:off x="1006475" y="1190625"/>
            <a:ext cx="3781425" cy="2098675"/>
            <a:chOff x="634" y="750"/>
            <a:chExt cx="2382" cy="1322"/>
          </a:xfrm>
        </p:grpSpPr>
        <p:sp>
          <p:nvSpPr>
            <p:cNvPr id="711697" name="Text Box 17"/>
            <p:cNvSpPr txBox="1">
              <a:spLocks noChangeArrowheads="1"/>
            </p:cNvSpPr>
            <p:nvPr/>
          </p:nvSpPr>
          <p:spPr bwMode="auto">
            <a:xfrm>
              <a:off x="642" y="75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a</a:t>
              </a:r>
            </a:p>
          </p:txBody>
        </p:sp>
        <p:sp>
          <p:nvSpPr>
            <p:cNvPr id="711698" name="Text Box 18"/>
            <p:cNvSpPr txBox="1">
              <a:spLocks noChangeArrowheads="1"/>
            </p:cNvSpPr>
            <p:nvPr/>
          </p:nvSpPr>
          <p:spPr bwMode="auto">
            <a:xfrm>
              <a:off x="1377" y="75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b</a:t>
              </a:r>
            </a:p>
          </p:txBody>
        </p:sp>
        <p:sp>
          <p:nvSpPr>
            <p:cNvPr id="711699" name="Text Box 19"/>
            <p:cNvSpPr txBox="1">
              <a:spLocks noChangeArrowheads="1"/>
            </p:cNvSpPr>
            <p:nvPr/>
          </p:nvSpPr>
          <p:spPr bwMode="auto">
            <a:xfrm>
              <a:off x="2112" y="750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c</a:t>
              </a:r>
            </a:p>
          </p:txBody>
        </p:sp>
        <p:sp>
          <p:nvSpPr>
            <p:cNvPr id="711700" name="Text Box 20"/>
            <p:cNvSpPr txBox="1">
              <a:spLocks noChangeArrowheads="1"/>
            </p:cNvSpPr>
            <p:nvPr/>
          </p:nvSpPr>
          <p:spPr bwMode="auto">
            <a:xfrm>
              <a:off x="2837" y="75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d</a:t>
              </a:r>
            </a:p>
          </p:txBody>
        </p:sp>
        <p:sp>
          <p:nvSpPr>
            <p:cNvPr id="711701" name="Text Box 21"/>
            <p:cNvSpPr txBox="1">
              <a:spLocks noChangeArrowheads="1"/>
            </p:cNvSpPr>
            <p:nvPr/>
          </p:nvSpPr>
          <p:spPr bwMode="auto">
            <a:xfrm>
              <a:off x="634" y="1841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e</a:t>
              </a:r>
            </a:p>
          </p:txBody>
        </p:sp>
        <p:sp>
          <p:nvSpPr>
            <p:cNvPr id="711702" name="Text Box 22"/>
            <p:cNvSpPr txBox="1">
              <a:spLocks noChangeArrowheads="1"/>
            </p:cNvSpPr>
            <p:nvPr/>
          </p:nvSpPr>
          <p:spPr bwMode="auto">
            <a:xfrm>
              <a:off x="1369" y="1841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f</a:t>
              </a:r>
            </a:p>
          </p:txBody>
        </p:sp>
        <p:sp>
          <p:nvSpPr>
            <p:cNvPr id="711703" name="Text Box 23"/>
            <p:cNvSpPr txBox="1">
              <a:spLocks noChangeArrowheads="1"/>
            </p:cNvSpPr>
            <p:nvPr/>
          </p:nvSpPr>
          <p:spPr bwMode="auto">
            <a:xfrm>
              <a:off x="2104" y="184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g</a:t>
              </a:r>
            </a:p>
          </p:txBody>
        </p:sp>
        <p:sp>
          <p:nvSpPr>
            <p:cNvPr id="711704" name="Text Box 24"/>
            <p:cNvSpPr txBox="1">
              <a:spLocks noChangeArrowheads="1"/>
            </p:cNvSpPr>
            <p:nvPr/>
          </p:nvSpPr>
          <p:spPr bwMode="auto">
            <a:xfrm>
              <a:off x="2829" y="184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h</a:t>
              </a:r>
            </a:p>
          </p:txBody>
        </p:sp>
      </p:grpSp>
      <p:sp>
        <p:nvSpPr>
          <p:cNvPr id="711705" name="Line 25"/>
          <p:cNvSpPr>
            <a:spLocks noChangeShapeType="1"/>
          </p:cNvSpPr>
          <p:nvPr/>
        </p:nvSpPr>
        <p:spPr bwMode="auto">
          <a:xfrm>
            <a:off x="3946525" y="2611438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06" name="Line 26"/>
          <p:cNvSpPr>
            <a:spLocks noChangeShapeType="1"/>
          </p:cNvSpPr>
          <p:nvPr/>
        </p:nvSpPr>
        <p:spPr bwMode="auto">
          <a:xfrm flipV="1">
            <a:off x="1119188" y="1957388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07" name="Line 27"/>
          <p:cNvSpPr>
            <a:spLocks noChangeShapeType="1"/>
          </p:cNvSpPr>
          <p:nvPr/>
        </p:nvSpPr>
        <p:spPr bwMode="auto">
          <a:xfrm flipV="1">
            <a:off x="3503613" y="1981200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08" name="Freeform 28"/>
          <p:cNvSpPr>
            <a:spLocks/>
          </p:cNvSpPr>
          <p:nvPr/>
        </p:nvSpPr>
        <p:spPr bwMode="auto">
          <a:xfrm>
            <a:off x="3803650" y="1452563"/>
            <a:ext cx="585788" cy="104775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135" y="8"/>
              </a:cxn>
              <a:cxn ang="0">
                <a:pos x="257" y="17"/>
              </a:cxn>
              <a:cxn ang="0">
                <a:pos x="369" y="66"/>
              </a:cxn>
            </a:cxnLst>
            <a:rect l="0" t="0" r="r" b="b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09" name="Freeform 29"/>
          <p:cNvSpPr>
            <a:spLocks/>
          </p:cNvSpPr>
          <p:nvPr/>
        </p:nvSpPr>
        <p:spPr bwMode="auto">
          <a:xfrm flipV="1">
            <a:off x="2605088" y="2776538"/>
            <a:ext cx="585787" cy="104775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135" y="8"/>
              </a:cxn>
              <a:cxn ang="0">
                <a:pos x="257" y="17"/>
              </a:cxn>
              <a:cxn ang="0">
                <a:pos x="369" y="66"/>
              </a:cxn>
            </a:cxnLst>
            <a:rect l="0" t="0" r="r" b="b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 type="triangl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10" name="Text Box 30"/>
          <p:cNvSpPr txBox="1">
            <a:spLocks noChangeArrowheads="1"/>
          </p:cNvSpPr>
          <p:nvPr/>
        </p:nvSpPr>
        <p:spPr bwMode="auto">
          <a:xfrm>
            <a:off x="3176588" y="15621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1/</a:t>
            </a:r>
          </a:p>
        </p:txBody>
      </p:sp>
      <p:sp>
        <p:nvSpPr>
          <p:cNvPr id="711711" name="Text Box 31"/>
          <p:cNvSpPr txBox="1">
            <a:spLocks noChangeArrowheads="1"/>
          </p:cNvSpPr>
          <p:nvPr/>
        </p:nvSpPr>
        <p:spPr bwMode="auto">
          <a:xfrm>
            <a:off x="3265488" y="24368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2/</a:t>
            </a:r>
          </a:p>
        </p:txBody>
      </p:sp>
      <p:sp>
        <p:nvSpPr>
          <p:cNvPr id="711712" name="Text Box 32"/>
          <p:cNvSpPr txBox="1">
            <a:spLocks noChangeArrowheads="1"/>
          </p:cNvSpPr>
          <p:nvPr/>
        </p:nvSpPr>
        <p:spPr bwMode="auto">
          <a:xfrm>
            <a:off x="2032000" y="24368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3/</a:t>
            </a:r>
          </a:p>
        </p:txBody>
      </p:sp>
      <p:sp>
        <p:nvSpPr>
          <p:cNvPr id="711713" name="Text Box 33"/>
          <p:cNvSpPr txBox="1">
            <a:spLocks noChangeArrowheads="1"/>
          </p:cNvSpPr>
          <p:nvPr/>
        </p:nvSpPr>
        <p:spPr bwMode="auto">
          <a:xfrm>
            <a:off x="2249488" y="2436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711714" name="Text Box 34"/>
          <p:cNvSpPr txBox="1">
            <a:spLocks noChangeArrowheads="1"/>
          </p:cNvSpPr>
          <p:nvPr/>
        </p:nvSpPr>
        <p:spPr bwMode="auto">
          <a:xfrm>
            <a:off x="4625975" y="2436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711715" name="Text Box 35"/>
          <p:cNvSpPr txBox="1">
            <a:spLocks noChangeArrowheads="1"/>
          </p:cNvSpPr>
          <p:nvPr/>
        </p:nvSpPr>
        <p:spPr bwMode="auto">
          <a:xfrm>
            <a:off x="4418013" y="24368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5/</a:t>
            </a:r>
          </a:p>
        </p:txBody>
      </p:sp>
      <p:sp>
        <p:nvSpPr>
          <p:cNvPr id="711716" name="Text Box 36"/>
          <p:cNvSpPr txBox="1">
            <a:spLocks noChangeArrowheads="1"/>
          </p:cNvSpPr>
          <p:nvPr/>
        </p:nvSpPr>
        <p:spPr bwMode="auto">
          <a:xfrm>
            <a:off x="3497263" y="2436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11717" name="Text Box 37"/>
          <p:cNvSpPr txBox="1">
            <a:spLocks noChangeArrowheads="1"/>
          </p:cNvSpPr>
          <p:nvPr/>
        </p:nvSpPr>
        <p:spPr bwMode="auto">
          <a:xfrm>
            <a:off x="4419600" y="15621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8/</a:t>
            </a:r>
          </a:p>
        </p:txBody>
      </p:sp>
      <p:sp>
        <p:nvSpPr>
          <p:cNvPr id="711718" name="Text Box 38"/>
          <p:cNvSpPr txBox="1">
            <a:spLocks noChangeArrowheads="1"/>
          </p:cNvSpPr>
          <p:nvPr/>
        </p:nvSpPr>
        <p:spPr bwMode="auto">
          <a:xfrm>
            <a:off x="1943100" y="15621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11/</a:t>
            </a:r>
          </a:p>
        </p:txBody>
      </p:sp>
      <p:sp>
        <p:nvSpPr>
          <p:cNvPr id="711719" name="Text Box 39"/>
          <p:cNvSpPr txBox="1">
            <a:spLocks noChangeArrowheads="1"/>
          </p:cNvSpPr>
          <p:nvPr/>
        </p:nvSpPr>
        <p:spPr bwMode="auto">
          <a:xfrm>
            <a:off x="715963" y="24384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12/</a:t>
            </a:r>
          </a:p>
        </p:txBody>
      </p:sp>
      <p:sp>
        <p:nvSpPr>
          <p:cNvPr id="711720" name="Line 40"/>
          <p:cNvSpPr>
            <a:spLocks noChangeShapeType="1"/>
          </p:cNvSpPr>
          <p:nvPr/>
        </p:nvSpPr>
        <p:spPr bwMode="auto">
          <a:xfrm flipH="1">
            <a:off x="1417638" y="1939925"/>
            <a:ext cx="593725" cy="522288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21" name="Text Box 41"/>
          <p:cNvSpPr txBox="1">
            <a:spLocks noChangeArrowheads="1"/>
          </p:cNvSpPr>
          <p:nvPr/>
        </p:nvSpPr>
        <p:spPr bwMode="auto">
          <a:xfrm>
            <a:off x="731838" y="15621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13/</a:t>
            </a:r>
          </a:p>
        </p:txBody>
      </p:sp>
      <p:sp>
        <p:nvSpPr>
          <p:cNvPr id="711722" name="Text Box 42"/>
          <p:cNvSpPr txBox="1">
            <a:spLocks noChangeArrowheads="1"/>
          </p:cNvSpPr>
          <p:nvPr/>
        </p:nvSpPr>
        <p:spPr bwMode="auto">
          <a:xfrm>
            <a:off x="4651375" y="15621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711723" name="Text Box 43"/>
          <p:cNvSpPr txBox="1">
            <a:spLocks noChangeArrowheads="1"/>
          </p:cNvSpPr>
          <p:nvPr/>
        </p:nvSpPr>
        <p:spPr bwMode="auto">
          <a:xfrm>
            <a:off x="3390900" y="15621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11724" name="Text Box 44"/>
          <p:cNvSpPr txBox="1">
            <a:spLocks noChangeArrowheads="1"/>
          </p:cNvSpPr>
          <p:nvPr/>
        </p:nvSpPr>
        <p:spPr bwMode="auto">
          <a:xfrm>
            <a:off x="1052513" y="15621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711725" name="Text Box 45"/>
          <p:cNvSpPr txBox="1">
            <a:spLocks noChangeArrowheads="1"/>
          </p:cNvSpPr>
          <p:nvPr/>
        </p:nvSpPr>
        <p:spPr bwMode="auto">
          <a:xfrm>
            <a:off x="1016000" y="2438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11726" name="Text Box 46"/>
          <p:cNvSpPr txBox="1">
            <a:spLocks noChangeArrowheads="1"/>
          </p:cNvSpPr>
          <p:nvPr/>
        </p:nvSpPr>
        <p:spPr bwMode="auto">
          <a:xfrm>
            <a:off x="2284413" y="15621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711727" name="Freeform 47"/>
          <p:cNvSpPr>
            <a:spLocks/>
          </p:cNvSpPr>
          <p:nvPr/>
        </p:nvSpPr>
        <p:spPr bwMode="auto">
          <a:xfrm>
            <a:off x="531813" y="3552825"/>
            <a:ext cx="2311400" cy="1736725"/>
          </a:xfrm>
          <a:custGeom>
            <a:avLst/>
            <a:gdLst/>
            <a:ahLst/>
            <a:cxnLst>
              <a:cxn ang="0">
                <a:pos x="102" y="14"/>
              </a:cxn>
              <a:cxn ang="0">
                <a:pos x="413" y="0"/>
              </a:cxn>
              <a:cxn ang="0">
                <a:pos x="1268" y="18"/>
              </a:cxn>
              <a:cxn ang="0">
                <a:pos x="1335" y="45"/>
              </a:cxn>
              <a:cxn ang="0">
                <a:pos x="1380" y="77"/>
              </a:cxn>
              <a:cxn ang="0">
                <a:pos x="1394" y="104"/>
              </a:cxn>
              <a:cxn ang="0">
                <a:pos x="1434" y="239"/>
              </a:cxn>
              <a:cxn ang="0">
                <a:pos x="1448" y="266"/>
              </a:cxn>
              <a:cxn ang="0">
                <a:pos x="1308" y="504"/>
              </a:cxn>
              <a:cxn ang="0">
                <a:pos x="1236" y="509"/>
              </a:cxn>
              <a:cxn ang="0">
                <a:pos x="1110" y="513"/>
              </a:cxn>
              <a:cxn ang="0">
                <a:pos x="989" y="527"/>
              </a:cxn>
              <a:cxn ang="0">
                <a:pos x="908" y="549"/>
              </a:cxn>
              <a:cxn ang="0">
                <a:pos x="854" y="567"/>
              </a:cxn>
              <a:cxn ang="0">
                <a:pos x="813" y="585"/>
              </a:cxn>
              <a:cxn ang="0">
                <a:pos x="773" y="608"/>
              </a:cxn>
              <a:cxn ang="0">
                <a:pos x="728" y="653"/>
              </a:cxn>
              <a:cxn ang="0">
                <a:pos x="705" y="689"/>
              </a:cxn>
              <a:cxn ang="0">
                <a:pos x="687" y="851"/>
              </a:cxn>
              <a:cxn ang="0">
                <a:pos x="665" y="977"/>
              </a:cxn>
              <a:cxn ang="0">
                <a:pos x="647" y="995"/>
              </a:cxn>
              <a:cxn ang="0">
                <a:pos x="642" y="1008"/>
              </a:cxn>
              <a:cxn ang="0">
                <a:pos x="629" y="1017"/>
              </a:cxn>
              <a:cxn ang="0">
                <a:pos x="561" y="1053"/>
              </a:cxn>
              <a:cxn ang="0">
                <a:pos x="534" y="1067"/>
              </a:cxn>
              <a:cxn ang="0">
                <a:pos x="435" y="1094"/>
              </a:cxn>
              <a:cxn ang="0">
                <a:pos x="314" y="1089"/>
              </a:cxn>
              <a:cxn ang="0">
                <a:pos x="269" y="1076"/>
              </a:cxn>
              <a:cxn ang="0">
                <a:pos x="129" y="1049"/>
              </a:cxn>
              <a:cxn ang="0">
                <a:pos x="84" y="1031"/>
              </a:cxn>
              <a:cxn ang="0">
                <a:pos x="35" y="990"/>
              </a:cxn>
              <a:cxn ang="0">
                <a:pos x="21" y="950"/>
              </a:cxn>
              <a:cxn ang="0">
                <a:pos x="12" y="918"/>
              </a:cxn>
              <a:cxn ang="0">
                <a:pos x="8" y="482"/>
              </a:cxn>
              <a:cxn ang="0">
                <a:pos x="12" y="243"/>
              </a:cxn>
              <a:cxn ang="0">
                <a:pos x="48" y="45"/>
              </a:cxn>
              <a:cxn ang="0">
                <a:pos x="102" y="14"/>
              </a:cxn>
            </a:cxnLst>
            <a:rect l="0" t="0" r="r" b="b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28" name="Oval 48"/>
          <p:cNvSpPr>
            <a:spLocks noChangeArrowheads="1"/>
          </p:cNvSpPr>
          <p:nvPr/>
        </p:nvSpPr>
        <p:spPr bwMode="auto">
          <a:xfrm>
            <a:off x="4114800" y="4506913"/>
            <a:ext cx="1208088" cy="849312"/>
          </a:xfrm>
          <a:prstGeom prst="ellipse">
            <a:avLst/>
          </a:prstGeom>
          <a:solidFill>
            <a:srgbClr val="3366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29" name="Oval 49"/>
          <p:cNvSpPr>
            <a:spLocks noChangeArrowheads="1"/>
          </p:cNvSpPr>
          <p:nvPr/>
        </p:nvSpPr>
        <p:spPr bwMode="auto">
          <a:xfrm>
            <a:off x="2909888" y="3563938"/>
            <a:ext cx="2322512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30" name="Oval 50"/>
          <p:cNvSpPr>
            <a:spLocks noChangeArrowheads="1"/>
          </p:cNvSpPr>
          <p:nvPr/>
        </p:nvSpPr>
        <p:spPr bwMode="auto">
          <a:xfrm>
            <a:off x="1757363" y="4454525"/>
            <a:ext cx="2322512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31" name="Line 51"/>
          <p:cNvSpPr>
            <a:spLocks noChangeShapeType="1"/>
          </p:cNvSpPr>
          <p:nvPr/>
        </p:nvSpPr>
        <p:spPr bwMode="auto">
          <a:xfrm>
            <a:off x="1558925" y="4060825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32" name="Line 52"/>
          <p:cNvSpPr>
            <a:spLocks noChangeShapeType="1"/>
          </p:cNvSpPr>
          <p:nvPr/>
        </p:nvSpPr>
        <p:spPr bwMode="auto">
          <a:xfrm flipV="1">
            <a:off x="1111250" y="4289425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33" name="Freeform 53"/>
          <p:cNvSpPr>
            <a:spLocks/>
          </p:cNvSpPr>
          <p:nvPr/>
        </p:nvSpPr>
        <p:spPr bwMode="auto">
          <a:xfrm>
            <a:off x="2598738" y="4648200"/>
            <a:ext cx="585787" cy="104775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135" y="8"/>
              </a:cxn>
              <a:cxn ang="0">
                <a:pos x="257" y="17"/>
              </a:cxn>
              <a:cxn ang="0">
                <a:pos x="369" y="66"/>
              </a:cxn>
            </a:cxnLst>
            <a:rect l="0" t="0" r="r" b="b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3975">
            <a:solidFill>
              <a:srgbClr val="333333"/>
            </a:solidFill>
            <a:round/>
            <a:headEnd type="triangl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34" name="Freeform 54"/>
          <p:cNvSpPr>
            <a:spLocks/>
          </p:cNvSpPr>
          <p:nvPr/>
        </p:nvSpPr>
        <p:spPr bwMode="auto">
          <a:xfrm flipV="1">
            <a:off x="3821113" y="4225925"/>
            <a:ext cx="585787" cy="104775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135" y="8"/>
              </a:cxn>
              <a:cxn ang="0">
                <a:pos x="257" y="17"/>
              </a:cxn>
              <a:cxn ang="0">
                <a:pos x="369" y="66"/>
              </a:cxn>
            </a:cxnLst>
            <a:rect l="0" t="0" r="r" b="b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 cmpd="sng">
            <a:solidFill>
              <a:srgbClr val="33333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35" name="Text Box 55"/>
          <p:cNvSpPr txBox="1">
            <a:spLocks noChangeArrowheads="1"/>
          </p:cNvSpPr>
          <p:nvPr/>
        </p:nvSpPr>
        <p:spPr bwMode="auto">
          <a:xfrm>
            <a:off x="8188325" y="2001838"/>
            <a:ext cx="3571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panose="020B0502020202020204" pitchFamily="34" charset="0"/>
              </a:rPr>
              <a:t>f</a:t>
            </a:r>
          </a:p>
          <a:p>
            <a:pPr algn="ctr"/>
            <a:r>
              <a:rPr lang="en-US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711736" name="Text Box 56"/>
          <p:cNvSpPr txBox="1">
            <a:spLocks noChangeArrowheads="1"/>
          </p:cNvSpPr>
          <p:nvPr/>
        </p:nvSpPr>
        <p:spPr bwMode="auto">
          <a:xfrm>
            <a:off x="7893050" y="2001838"/>
            <a:ext cx="384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panose="020B0502020202020204" pitchFamily="34" charset="0"/>
              </a:rPr>
              <a:t>h</a:t>
            </a:r>
          </a:p>
          <a:p>
            <a:pPr algn="ctr"/>
            <a:r>
              <a:rPr lang="en-US">
                <a:latin typeface="Century Gothic" panose="020B0502020202020204" pitchFamily="34" charset="0"/>
              </a:rPr>
              <a:t>6</a:t>
            </a:r>
          </a:p>
        </p:txBody>
      </p:sp>
      <p:sp>
        <p:nvSpPr>
          <p:cNvPr id="711737" name="Text Box 57"/>
          <p:cNvSpPr txBox="1">
            <a:spLocks noChangeArrowheads="1"/>
          </p:cNvSpPr>
          <p:nvPr/>
        </p:nvSpPr>
        <p:spPr bwMode="auto">
          <a:xfrm>
            <a:off x="7540625" y="2001838"/>
            <a:ext cx="44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panose="020B0502020202020204" pitchFamily="34" charset="0"/>
              </a:rPr>
              <a:t>g</a:t>
            </a:r>
          </a:p>
          <a:p>
            <a:pPr algn="ctr"/>
            <a:r>
              <a:rPr lang="en-US">
                <a:latin typeface="Century Gothic" panose="020B0502020202020204" pitchFamily="34" charset="0"/>
              </a:rPr>
              <a:t>7</a:t>
            </a:r>
          </a:p>
        </p:txBody>
      </p:sp>
      <p:sp>
        <p:nvSpPr>
          <p:cNvPr id="711738" name="Text Box 58"/>
          <p:cNvSpPr txBox="1">
            <a:spLocks noChangeArrowheads="1"/>
          </p:cNvSpPr>
          <p:nvPr/>
        </p:nvSpPr>
        <p:spPr bwMode="auto">
          <a:xfrm>
            <a:off x="7188200" y="2001838"/>
            <a:ext cx="44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panose="020B0502020202020204" pitchFamily="34" charset="0"/>
              </a:rPr>
              <a:t>d</a:t>
            </a:r>
          </a:p>
          <a:p>
            <a:pPr algn="ctr"/>
            <a:r>
              <a:rPr lang="en-US">
                <a:latin typeface="Century Gothic" panose="020B0502020202020204" pitchFamily="34" charset="0"/>
              </a:rPr>
              <a:t>9</a:t>
            </a:r>
          </a:p>
        </p:txBody>
      </p:sp>
      <p:sp>
        <p:nvSpPr>
          <p:cNvPr id="711739" name="Text Box 59"/>
          <p:cNvSpPr txBox="1">
            <a:spLocks noChangeArrowheads="1"/>
          </p:cNvSpPr>
          <p:nvPr/>
        </p:nvSpPr>
        <p:spPr bwMode="auto">
          <a:xfrm>
            <a:off x="6834188" y="2001838"/>
            <a:ext cx="44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c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711740" name="Text Box 60"/>
          <p:cNvSpPr txBox="1">
            <a:spLocks noChangeArrowheads="1"/>
          </p:cNvSpPr>
          <p:nvPr/>
        </p:nvSpPr>
        <p:spPr bwMode="auto">
          <a:xfrm>
            <a:off x="6481763" y="2001838"/>
            <a:ext cx="44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panose="020B0502020202020204" pitchFamily="34" charset="0"/>
              </a:rPr>
              <a:t>a</a:t>
            </a:r>
          </a:p>
          <a:p>
            <a:pPr algn="ctr"/>
            <a:r>
              <a:rPr lang="en-US">
                <a:latin typeface="Century Gothic" panose="020B0502020202020204" pitchFamily="34" charset="0"/>
              </a:rPr>
              <a:t>14</a:t>
            </a:r>
          </a:p>
        </p:txBody>
      </p:sp>
      <p:sp>
        <p:nvSpPr>
          <p:cNvPr id="711741" name="Text Box 61"/>
          <p:cNvSpPr txBox="1">
            <a:spLocks noChangeArrowheads="1"/>
          </p:cNvSpPr>
          <p:nvPr/>
        </p:nvSpPr>
        <p:spPr bwMode="auto">
          <a:xfrm>
            <a:off x="6129338" y="2001838"/>
            <a:ext cx="44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panose="020B0502020202020204" pitchFamily="34" charset="0"/>
              </a:rPr>
              <a:t>e</a:t>
            </a:r>
          </a:p>
          <a:p>
            <a:pPr algn="ctr"/>
            <a:r>
              <a:rPr lang="en-US">
                <a:latin typeface="Century Gothic" panose="020B0502020202020204" pitchFamily="34" charset="0"/>
              </a:rPr>
              <a:t>15</a:t>
            </a:r>
          </a:p>
        </p:txBody>
      </p:sp>
      <p:sp>
        <p:nvSpPr>
          <p:cNvPr id="711742" name="Text Box 62"/>
          <p:cNvSpPr txBox="1">
            <a:spLocks noChangeArrowheads="1"/>
          </p:cNvSpPr>
          <p:nvPr/>
        </p:nvSpPr>
        <p:spPr bwMode="auto">
          <a:xfrm>
            <a:off x="5775325" y="2001838"/>
            <a:ext cx="44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panose="020B0502020202020204" pitchFamily="34" charset="0"/>
              </a:rPr>
              <a:t>b</a:t>
            </a:r>
          </a:p>
          <a:p>
            <a:pPr algn="ctr"/>
            <a:r>
              <a:rPr lang="en-US">
                <a:latin typeface="Century Gothic" panose="020B0502020202020204" pitchFamily="34" charset="0"/>
              </a:rPr>
              <a:t>16</a:t>
            </a:r>
          </a:p>
        </p:txBody>
      </p:sp>
      <p:sp>
        <p:nvSpPr>
          <p:cNvPr id="711743" name="Text Box 63"/>
          <p:cNvSpPr txBox="1">
            <a:spLocks noChangeArrowheads="1"/>
          </p:cNvSpPr>
          <p:nvPr/>
        </p:nvSpPr>
        <p:spPr bwMode="auto">
          <a:xfrm>
            <a:off x="5664200" y="1446213"/>
            <a:ext cx="30107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DFS on the initial graph G</a:t>
            </a:r>
          </a:p>
        </p:txBody>
      </p:sp>
      <p:sp>
        <p:nvSpPr>
          <p:cNvPr id="711744" name="Text Box 64"/>
          <p:cNvSpPr txBox="1">
            <a:spLocks noChangeArrowheads="1"/>
          </p:cNvSpPr>
          <p:nvPr/>
        </p:nvSpPr>
        <p:spPr bwMode="auto">
          <a:xfrm>
            <a:off x="5788025" y="3663950"/>
            <a:ext cx="24000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DFS on G</a:t>
            </a:r>
            <a:r>
              <a:rPr lang="en-US" baseline="30000">
                <a:latin typeface="Century Gothic" panose="020B0502020202020204" pitchFamily="34" charset="0"/>
              </a:rPr>
              <a:t>T:</a:t>
            </a:r>
          </a:p>
          <a:p>
            <a:pPr>
              <a:buFontTx/>
              <a:buChar char="•"/>
            </a:pPr>
            <a:r>
              <a:rPr lang="en-US">
                <a:latin typeface="Century Gothic" panose="020B0502020202020204" pitchFamily="34" charset="0"/>
              </a:rPr>
              <a:t> start at b: visit a, e</a:t>
            </a:r>
          </a:p>
          <a:p>
            <a:pPr>
              <a:buFontTx/>
              <a:buChar char="•"/>
            </a:pPr>
            <a:r>
              <a:rPr lang="en-US">
                <a:latin typeface="Century Gothic" panose="020B0502020202020204" pitchFamily="34" charset="0"/>
              </a:rPr>
              <a:t> start at c: visit d</a:t>
            </a:r>
          </a:p>
          <a:p>
            <a:pPr>
              <a:buFontTx/>
              <a:buChar char="•"/>
            </a:pPr>
            <a:r>
              <a:rPr lang="en-US">
                <a:latin typeface="Century Gothic" panose="020B0502020202020204" pitchFamily="34" charset="0"/>
              </a:rPr>
              <a:t> start at g: visit f</a:t>
            </a:r>
          </a:p>
          <a:p>
            <a:pPr>
              <a:buFontTx/>
              <a:buChar char="•"/>
            </a:pPr>
            <a:r>
              <a:rPr lang="en-US">
                <a:latin typeface="Century Gothic" panose="020B0502020202020204" pitchFamily="34" charset="0"/>
              </a:rPr>
              <a:t> start at h</a:t>
            </a:r>
          </a:p>
        </p:txBody>
      </p:sp>
      <p:sp>
        <p:nvSpPr>
          <p:cNvPr id="711745" name="Text Box 65"/>
          <p:cNvSpPr txBox="1">
            <a:spLocks noChangeArrowheads="1"/>
          </p:cNvSpPr>
          <p:nvPr/>
        </p:nvSpPr>
        <p:spPr bwMode="auto">
          <a:xfrm>
            <a:off x="21245" y="5845452"/>
            <a:ext cx="88697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Strongly connected components: C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= {a, b, e}, C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= {c, d}, C</a:t>
            </a:r>
            <a:r>
              <a:rPr lang="en-US" baseline="-25000" dirty="0">
                <a:latin typeface="Century Gothic" panose="020B0502020202020204" pitchFamily="34" charset="0"/>
              </a:rPr>
              <a:t>3</a:t>
            </a:r>
            <a:r>
              <a:rPr lang="en-US" dirty="0">
                <a:latin typeface="Century Gothic" panose="020B0502020202020204" pitchFamily="34" charset="0"/>
              </a:rPr>
              <a:t> = {f, g}, C</a:t>
            </a:r>
            <a:r>
              <a:rPr lang="en-US" baseline="-25000" dirty="0">
                <a:latin typeface="Century Gothic" panose="020B0502020202020204" pitchFamily="34" charset="0"/>
              </a:rPr>
              <a:t>4</a:t>
            </a:r>
            <a:r>
              <a:rPr lang="en-US" dirty="0">
                <a:latin typeface="Century Gothic" panose="020B0502020202020204" pitchFamily="34" charset="0"/>
              </a:rPr>
              <a:t> = {h}</a:t>
            </a:r>
          </a:p>
        </p:txBody>
      </p:sp>
      <p:sp>
        <p:nvSpPr>
          <p:cNvPr id="711746" name="Line 66"/>
          <p:cNvSpPr>
            <a:spLocks noChangeShapeType="1"/>
          </p:cNvSpPr>
          <p:nvPr/>
        </p:nvSpPr>
        <p:spPr bwMode="auto">
          <a:xfrm flipV="1">
            <a:off x="3502025" y="19685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1747" name="Group 67"/>
          <p:cNvGrpSpPr>
            <a:grpSpLocks/>
          </p:cNvGrpSpPr>
          <p:nvPr/>
        </p:nvGrpSpPr>
        <p:grpSpPr bwMode="auto">
          <a:xfrm>
            <a:off x="1127125" y="1455738"/>
            <a:ext cx="4354513" cy="1428750"/>
            <a:chOff x="710" y="917"/>
            <a:chExt cx="2743" cy="900"/>
          </a:xfrm>
        </p:grpSpPr>
        <p:sp>
          <p:nvSpPr>
            <p:cNvPr id="711748" name="Line 68"/>
            <p:cNvSpPr>
              <a:spLocks noChangeShapeType="1"/>
            </p:cNvSpPr>
            <p:nvPr/>
          </p:nvSpPr>
          <p:spPr bwMode="auto">
            <a:xfrm>
              <a:off x="976" y="110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49" name="Line 69"/>
            <p:cNvSpPr>
              <a:spLocks noChangeShapeType="1"/>
            </p:cNvSpPr>
            <p:nvPr/>
          </p:nvSpPr>
          <p:spPr bwMode="auto">
            <a:xfrm>
              <a:off x="1734" y="110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0" name="Line 70"/>
            <p:cNvSpPr>
              <a:spLocks noChangeShapeType="1"/>
            </p:cNvSpPr>
            <p:nvPr/>
          </p:nvSpPr>
          <p:spPr bwMode="auto">
            <a:xfrm>
              <a:off x="988" y="165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1" name="Line 71"/>
            <p:cNvSpPr>
              <a:spLocks noChangeShapeType="1"/>
            </p:cNvSpPr>
            <p:nvPr/>
          </p:nvSpPr>
          <p:spPr bwMode="auto">
            <a:xfrm flipV="1">
              <a:off x="1441" y="124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2" name="Line 72"/>
            <p:cNvSpPr>
              <a:spLocks noChangeShapeType="1"/>
            </p:cNvSpPr>
            <p:nvPr/>
          </p:nvSpPr>
          <p:spPr bwMode="auto">
            <a:xfrm flipV="1">
              <a:off x="2952" y="1251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3" name="Freeform 73"/>
            <p:cNvSpPr>
              <a:spLocks/>
            </p:cNvSpPr>
            <p:nvPr/>
          </p:nvSpPr>
          <p:spPr bwMode="auto">
            <a:xfrm>
              <a:off x="1655" y="1482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4" name="Freeform 74"/>
            <p:cNvSpPr>
              <a:spLocks/>
            </p:cNvSpPr>
            <p:nvPr/>
          </p:nvSpPr>
          <p:spPr bwMode="auto">
            <a:xfrm flipV="1">
              <a:off x="2401" y="1215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5" name="Freeform 75"/>
            <p:cNvSpPr>
              <a:spLocks/>
            </p:cNvSpPr>
            <p:nvPr/>
          </p:nvSpPr>
          <p:spPr bwMode="auto">
            <a:xfrm>
              <a:off x="3182" y="1558"/>
              <a:ext cx="271" cy="234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189" y="221"/>
                </a:cxn>
                <a:cxn ang="0">
                  <a:pos x="270" y="104"/>
                </a:cxn>
                <a:cxn ang="0">
                  <a:pos x="198" y="9"/>
                </a:cxn>
                <a:cxn ang="0">
                  <a:pos x="32" y="50"/>
                </a:cxn>
              </a:cxnLst>
              <a:rect l="0" t="0" r="r" b="b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6" name="Freeform 76"/>
            <p:cNvSpPr>
              <a:spLocks/>
            </p:cNvSpPr>
            <p:nvPr/>
          </p:nvSpPr>
          <p:spPr bwMode="auto">
            <a:xfrm>
              <a:off x="2394" y="917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7" name="Line 77"/>
            <p:cNvSpPr>
              <a:spLocks noChangeShapeType="1"/>
            </p:cNvSpPr>
            <p:nvPr/>
          </p:nvSpPr>
          <p:spPr bwMode="auto">
            <a:xfrm>
              <a:off x="2468" y="1647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8" name="Freeform 78"/>
            <p:cNvSpPr>
              <a:spLocks/>
            </p:cNvSpPr>
            <p:nvPr/>
          </p:nvSpPr>
          <p:spPr bwMode="auto">
            <a:xfrm flipV="1">
              <a:off x="1650" y="1751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9" name="Line 79"/>
            <p:cNvSpPr>
              <a:spLocks noChangeShapeType="1"/>
            </p:cNvSpPr>
            <p:nvPr/>
          </p:nvSpPr>
          <p:spPr bwMode="auto">
            <a:xfrm flipV="1">
              <a:off x="710" y="1240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60" name="Line 80"/>
            <p:cNvSpPr>
              <a:spLocks noChangeShapeType="1"/>
            </p:cNvSpPr>
            <p:nvPr/>
          </p:nvSpPr>
          <p:spPr bwMode="auto">
            <a:xfrm flipH="1">
              <a:off x="892" y="1208"/>
              <a:ext cx="37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1761" name="Group 81"/>
          <p:cNvGrpSpPr>
            <a:grpSpLocks/>
          </p:cNvGrpSpPr>
          <p:nvPr/>
        </p:nvGrpSpPr>
        <p:grpSpPr bwMode="auto">
          <a:xfrm>
            <a:off x="703263" y="3486150"/>
            <a:ext cx="4776787" cy="2098675"/>
            <a:chOff x="443" y="2196"/>
            <a:chExt cx="3009" cy="1322"/>
          </a:xfrm>
        </p:grpSpPr>
        <p:sp>
          <p:nvSpPr>
            <p:cNvPr id="711762" name="Freeform 82"/>
            <p:cNvSpPr>
              <a:spLocks/>
            </p:cNvSpPr>
            <p:nvPr/>
          </p:nvSpPr>
          <p:spPr bwMode="auto">
            <a:xfrm>
              <a:off x="1651" y="2926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11763" name="Group 83"/>
            <p:cNvGrpSpPr>
              <a:grpSpLocks/>
            </p:cNvGrpSpPr>
            <p:nvPr/>
          </p:nvGrpSpPr>
          <p:grpSpPr bwMode="auto">
            <a:xfrm>
              <a:off x="443" y="2196"/>
              <a:ext cx="3009" cy="1322"/>
              <a:chOff x="443" y="2196"/>
              <a:chExt cx="3009" cy="1322"/>
            </a:xfrm>
          </p:grpSpPr>
          <p:sp>
            <p:nvSpPr>
              <p:cNvPr id="711764" name="Text Box 84"/>
              <p:cNvSpPr txBox="1">
                <a:spLocks noChangeArrowheads="1"/>
              </p:cNvSpPr>
              <p:nvPr/>
            </p:nvSpPr>
            <p:spPr bwMode="auto">
              <a:xfrm>
                <a:off x="648" y="2196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a</a:t>
                </a:r>
              </a:p>
            </p:txBody>
          </p:sp>
          <p:sp>
            <p:nvSpPr>
              <p:cNvPr id="711765" name="Text Box 85"/>
              <p:cNvSpPr txBox="1">
                <a:spLocks noChangeArrowheads="1"/>
              </p:cNvSpPr>
              <p:nvPr/>
            </p:nvSpPr>
            <p:spPr bwMode="auto">
              <a:xfrm>
                <a:off x="1383" y="2196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b</a:t>
                </a:r>
              </a:p>
            </p:txBody>
          </p:sp>
          <p:sp>
            <p:nvSpPr>
              <p:cNvPr id="711766" name="Text Box 86"/>
              <p:cNvSpPr txBox="1">
                <a:spLocks noChangeArrowheads="1"/>
              </p:cNvSpPr>
              <p:nvPr/>
            </p:nvSpPr>
            <p:spPr bwMode="auto">
              <a:xfrm>
                <a:off x="2118" y="2196"/>
                <a:ext cx="16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c</a:t>
                </a:r>
              </a:p>
            </p:txBody>
          </p:sp>
          <p:sp>
            <p:nvSpPr>
              <p:cNvPr id="711767" name="Text Box 87"/>
              <p:cNvSpPr txBox="1">
                <a:spLocks noChangeArrowheads="1"/>
              </p:cNvSpPr>
              <p:nvPr/>
            </p:nvSpPr>
            <p:spPr bwMode="auto">
              <a:xfrm>
                <a:off x="2843" y="2196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d</a:t>
                </a:r>
              </a:p>
            </p:txBody>
          </p:sp>
          <p:grpSp>
            <p:nvGrpSpPr>
              <p:cNvPr id="711768" name="Group 88"/>
              <p:cNvGrpSpPr>
                <a:grpSpLocks/>
              </p:cNvGrpSpPr>
              <p:nvPr/>
            </p:nvGrpSpPr>
            <p:grpSpPr bwMode="auto">
              <a:xfrm>
                <a:off x="443" y="2372"/>
                <a:ext cx="3009" cy="1146"/>
                <a:chOff x="443" y="2372"/>
                <a:chExt cx="3009" cy="1146"/>
              </a:xfrm>
            </p:grpSpPr>
            <p:sp>
              <p:nvSpPr>
                <p:cNvPr id="711769" name="Oval 89"/>
                <p:cNvSpPr>
                  <a:spLocks noChangeArrowheads="1"/>
                </p:cNvSpPr>
                <p:nvPr/>
              </p:nvSpPr>
              <p:spPr bwMode="auto">
                <a:xfrm>
                  <a:off x="443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>
                    <a:sym typeface="Symbol" pitchFamily="-106" charset="2"/>
                  </a:endParaRPr>
                </a:p>
              </p:txBody>
            </p:sp>
            <p:sp>
              <p:nvSpPr>
                <p:cNvPr id="711770" name="Oval 90"/>
                <p:cNvSpPr>
                  <a:spLocks noChangeArrowheads="1"/>
                </p:cNvSpPr>
                <p:nvPr/>
              </p:nvSpPr>
              <p:spPr bwMode="auto">
                <a:xfrm>
                  <a:off x="1191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>
                    <a:sym typeface="Symbol" pitchFamily="-106" charset="2"/>
                  </a:endParaRPr>
                </a:p>
              </p:txBody>
            </p:sp>
            <p:sp>
              <p:nvSpPr>
                <p:cNvPr id="711771" name="Oval 91"/>
                <p:cNvSpPr>
                  <a:spLocks noChangeArrowheads="1"/>
                </p:cNvSpPr>
                <p:nvPr/>
              </p:nvSpPr>
              <p:spPr bwMode="auto">
                <a:xfrm>
                  <a:off x="2687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>
                    <a:sym typeface="Symbol" pitchFamily="-106" charset="2"/>
                  </a:endParaRPr>
                </a:p>
              </p:txBody>
            </p:sp>
            <p:sp>
              <p:nvSpPr>
                <p:cNvPr id="711772" name="Oval 92"/>
                <p:cNvSpPr>
                  <a:spLocks noChangeArrowheads="1"/>
                </p:cNvSpPr>
                <p:nvPr/>
              </p:nvSpPr>
              <p:spPr bwMode="auto">
                <a:xfrm>
                  <a:off x="1939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>
                    <a:sym typeface="Symbol" pitchFamily="-106" charset="2"/>
                  </a:endParaRPr>
                </a:p>
              </p:txBody>
            </p:sp>
            <p:sp>
              <p:nvSpPr>
                <p:cNvPr id="711773" name="Oval 93"/>
                <p:cNvSpPr>
                  <a:spLocks noChangeArrowheads="1"/>
                </p:cNvSpPr>
                <p:nvPr/>
              </p:nvSpPr>
              <p:spPr bwMode="auto">
                <a:xfrm>
                  <a:off x="444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>
                    <a:sym typeface="Symbol" pitchFamily="-106" charset="2"/>
                  </a:endParaRPr>
                </a:p>
              </p:txBody>
            </p:sp>
            <p:sp>
              <p:nvSpPr>
                <p:cNvPr id="711774" name="Oval 94"/>
                <p:cNvSpPr>
                  <a:spLocks noChangeArrowheads="1"/>
                </p:cNvSpPr>
                <p:nvPr/>
              </p:nvSpPr>
              <p:spPr bwMode="auto">
                <a:xfrm>
                  <a:off x="1192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>
                    <a:sym typeface="Symbol" pitchFamily="-106" charset="2"/>
                  </a:endParaRPr>
                </a:p>
              </p:txBody>
            </p:sp>
            <p:sp>
              <p:nvSpPr>
                <p:cNvPr id="711775" name="Oval 95"/>
                <p:cNvSpPr>
                  <a:spLocks noChangeArrowheads="1"/>
                </p:cNvSpPr>
                <p:nvPr/>
              </p:nvSpPr>
              <p:spPr bwMode="auto">
                <a:xfrm>
                  <a:off x="2688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>
                    <a:sym typeface="Symbol" pitchFamily="-106" charset="2"/>
                  </a:endParaRPr>
                </a:p>
              </p:txBody>
            </p:sp>
            <p:sp>
              <p:nvSpPr>
                <p:cNvPr id="711776" name="Oval 96"/>
                <p:cNvSpPr>
                  <a:spLocks noChangeArrowheads="1"/>
                </p:cNvSpPr>
                <p:nvPr/>
              </p:nvSpPr>
              <p:spPr bwMode="auto">
                <a:xfrm>
                  <a:off x="1940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>
                    <a:sym typeface="Symbol" pitchFamily="-106" charset="2"/>
                  </a:endParaRPr>
                </a:p>
              </p:txBody>
            </p:sp>
            <p:sp>
              <p:nvSpPr>
                <p:cNvPr id="71177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640" y="3287"/>
                  <a:ext cx="16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e</a:t>
                  </a:r>
                </a:p>
              </p:txBody>
            </p:sp>
            <p:sp>
              <p:nvSpPr>
                <p:cNvPr id="71177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375" y="3287"/>
                  <a:ext cx="16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f</a:t>
                  </a:r>
                </a:p>
              </p:txBody>
            </p:sp>
            <p:sp>
              <p:nvSpPr>
                <p:cNvPr id="711779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110" y="3287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g</a:t>
                  </a:r>
                </a:p>
              </p:txBody>
            </p:sp>
            <p:sp>
              <p:nvSpPr>
                <p:cNvPr id="711780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835" y="3287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h</a:t>
                  </a:r>
                </a:p>
              </p:txBody>
            </p:sp>
            <p:sp>
              <p:nvSpPr>
                <p:cNvPr id="711781" name="Line 101"/>
                <p:cNvSpPr>
                  <a:spLocks noChangeShapeType="1"/>
                </p:cNvSpPr>
                <p:nvPr/>
              </p:nvSpPr>
              <p:spPr bwMode="auto">
                <a:xfrm>
                  <a:off x="1740" y="2546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82" name="Line 102"/>
                <p:cNvSpPr>
                  <a:spLocks noChangeShapeType="1"/>
                </p:cNvSpPr>
                <p:nvPr/>
              </p:nvSpPr>
              <p:spPr bwMode="auto">
                <a:xfrm>
                  <a:off x="994" y="309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83" name="Line 103"/>
                <p:cNvSpPr>
                  <a:spLocks noChangeShapeType="1"/>
                </p:cNvSpPr>
                <p:nvPr/>
              </p:nvSpPr>
              <p:spPr bwMode="auto">
                <a:xfrm>
                  <a:off x="2481" y="309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84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1447" y="2694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85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218" y="2700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86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958" y="2697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87" name="Freeform 107"/>
                <p:cNvSpPr>
                  <a:spLocks/>
                </p:cNvSpPr>
                <p:nvPr/>
              </p:nvSpPr>
              <p:spPr bwMode="auto">
                <a:xfrm>
                  <a:off x="2396" y="2372"/>
                  <a:ext cx="369" cy="66"/>
                </a:xfrm>
                <a:custGeom>
                  <a:avLst/>
                  <a:gdLst/>
                  <a:ahLst/>
                  <a:cxnLst>
                    <a:cxn ang="0">
                      <a:pos x="0" y="66"/>
                    </a:cxn>
                    <a:cxn ang="0">
                      <a:pos x="135" y="8"/>
                    </a:cxn>
                    <a:cxn ang="0">
                      <a:pos x="257" y="17"/>
                    </a:cxn>
                    <a:cxn ang="0">
                      <a:pos x="369" y="66"/>
                    </a:cxn>
                  </a:cxnLst>
                  <a:rect l="0" t="0" r="r" b="b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88" name="Freeform 108"/>
                <p:cNvSpPr>
                  <a:spLocks/>
                </p:cNvSpPr>
                <p:nvPr/>
              </p:nvSpPr>
              <p:spPr bwMode="auto">
                <a:xfrm flipV="1">
                  <a:off x="1644" y="3198"/>
                  <a:ext cx="369" cy="66"/>
                </a:xfrm>
                <a:custGeom>
                  <a:avLst/>
                  <a:gdLst/>
                  <a:ahLst/>
                  <a:cxnLst>
                    <a:cxn ang="0">
                      <a:pos x="0" y="66"/>
                    </a:cxn>
                    <a:cxn ang="0">
                      <a:pos x="135" y="8"/>
                    </a:cxn>
                    <a:cxn ang="0">
                      <a:pos x="257" y="17"/>
                    </a:cxn>
                    <a:cxn ang="0">
                      <a:pos x="369" y="66"/>
                    </a:cxn>
                  </a:cxnLst>
                  <a:rect l="0" t="0" r="r" b="b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89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905" y="2661"/>
                  <a:ext cx="374" cy="3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90" name="Freeform 110"/>
                <p:cNvSpPr>
                  <a:spLocks/>
                </p:cNvSpPr>
                <p:nvPr/>
              </p:nvSpPr>
              <p:spPr bwMode="auto">
                <a:xfrm>
                  <a:off x="3181" y="3006"/>
                  <a:ext cx="271" cy="234"/>
                </a:xfrm>
                <a:custGeom>
                  <a:avLst/>
                  <a:gdLst/>
                  <a:ahLst/>
                  <a:cxnLst>
                    <a:cxn ang="0">
                      <a:pos x="0" y="185"/>
                    </a:cxn>
                    <a:cxn ang="0">
                      <a:pos x="189" y="221"/>
                    </a:cxn>
                    <a:cxn ang="0">
                      <a:pos x="270" y="104"/>
                    </a:cxn>
                    <a:cxn ang="0">
                      <a:pos x="198" y="9"/>
                    </a:cxn>
                    <a:cxn ang="0">
                      <a:pos x="32" y="50"/>
                    </a:cxn>
                  </a:cxnLst>
                  <a:rect l="0" t="0" r="r" b="b"/>
                  <a:pathLst>
                    <a:path w="271" h="234">
                      <a:moveTo>
                        <a:pt x="0" y="185"/>
                      </a:moveTo>
                      <a:cubicBezTo>
                        <a:pt x="72" y="209"/>
                        <a:pt x="144" y="234"/>
                        <a:pt x="189" y="221"/>
                      </a:cubicBezTo>
                      <a:cubicBezTo>
                        <a:pt x="234" y="208"/>
                        <a:pt x="269" y="139"/>
                        <a:pt x="270" y="104"/>
                      </a:cubicBezTo>
                      <a:cubicBezTo>
                        <a:pt x="271" y="69"/>
                        <a:pt x="238" y="18"/>
                        <a:pt x="198" y="9"/>
                      </a:cubicBezTo>
                      <a:cubicBezTo>
                        <a:pt x="158" y="0"/>
                        <a:pt x="95" y="25"/>
                        <a:pt x="32" y="5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91" name="Line 111"/>
                <p:cNvSpPr>
                  <a:spLocks noChangeShapeType="1"/>
                </p:cNvSpPr>
                <p:nvPr/>
              </p:nvSpPr>
              <p:spPr bwMode="auto">
                <a:xfrm>
                  <a:off x="989" y="255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92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701" y="2689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93" name="Freeform 113"/>
                <p:cNvSpPr>
                  <a:spLocks/>
                </p:cNvSpPr>
                <p:nvPr/>
              </p:nvSpPr>
              <p:spPr bwMode="auto">
                <a:xfrm flipV="1">
                  <a:off x="2401" y="2661"/>
                  <a:ext cx="369" cy="66"/>
                </a:xfrm>
                <a:custGeom>
                  <a:avLst/>
                  <a:gdLst/>
                  <a:ahLst/>
                  <a:cxnLst>
                    <a:cxn ang="0">
                      <a:pos x="0" y="66"/>
                    </a:cxn>
                    <a:cxn ang="0">
                      <a:pos x="135" y="8"/>
                    </a:cxn>
                    <a:cxn ang="0">
                      <a:pos x="257" y="17"/>
                    </a:cxn>
                    <a:cxn ang="0">
                      <a:pos x="369" y="66"/>
                    </a:cxn>
                  </a:cxnLst>
                  <a:rect l="0" t="0" r="r" b="b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11794" name="Oval 114"/>
          <p:cNvSpPr>
            <a:spLocks noChangeArrowheads="1"/>
          </p:cNvSpPr>
          <p:nvPr/>
        </p:nvSpPr>
        <p:spPr bwMode="auto">
          <a:xfrm>
            <a:off x="1889125" y="3808413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sym typeface="Symbol" pitchFamily="-106" charset="2"/>
            </a:endParaRPr>
          </a:p>
        </p:txBody>
      </p:sp>
      <p:sp>
        <p:nvSpPr>
          <p:cNvPr id="711795" name="Oval 115"/>
          <p:cNvSpPr>
            <a:spLocks noChangeArrowheads="1"/>
          </p:cNvSpPr>
          <p:nvPr/>
        </p:nvSpPr>
        <p:spPr bwMode="auto">
          <a:xfrm>
            <a:off x="3082925" y="3806825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sym typeface="Symbol" pitchFamily="-106" charset="2"/>
            </a:endParaRPr>
          </a:p>
        </p:txBody>
      </p:sp>
      <p:sp>
        <p:nvSpPr>
          <p:cNvPr id="711796" name="Oval 116"/>
          <p:cNvSpPr>
            <a:spLocks noChangeArrowheads="1"/>
          </p:cNvSpPr>
          <p:nvPr/>
        </p:nvSpPr>
        <p:spPr bwMode="auto">
          <a:xfrm>
            <a:off x="3081338" y="4684713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sym typeface="Symbol" pitchFamily="-106" charset="2"/>
            </a:endParaRPr>
          </a:p>
        </p:txBody>
      </p:sp>
      <p:sp>
        <p:nvSpPr>
          <p:cNvPr id="711797" name="Oval 117"/>
          <p:cNvSpPr>
            <a:spLocks noChangeArrowheads="1"/>
          </p:cNvSpPr>
          <p:nvPr/>
        </p:nvSpPr>
        <p:spPr bwMode="auto">
          <a:xfrm>
            <a:off x="4265613" y="4684713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sym typeface="Symbol" pitchFamily="-106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CF738E-0182-0E9C-61AF-9225907F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1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2" grpId="0" animBg="1"/>
      <p:bldP spid="711683" grpId="0" animBg="1"/>
      <p:bldP spid="711684" grpId="0" animBg="1"/>
      <p:bldP spid="711685" grpId="0" animBg="1"/>
      <p:bldP spid="711705" grpId="0" animBg="1"/>
      <p:bldP spid="711706" grpId="0" animBg="1"/>
      <p:bldP spid="711707" grpId="0" animBg="1"/>
      <p:bldP spid="711708" grpId="0" animBg="1"/>
      <p:bldP spid="711709" grpId="0" animBg="1"/>
      <p:bldP spid="711710" grpId="0"/>
      <p:bldP spid="711711" grpId="0"/>
      <p:bldP spid="711712" grpId="0"/>
      <p:bldP spid="711713" grpId="0"/>
      <p:bldP spid="711714" grpId="0"/>
      <p:bldP spid="711715" grpId="0"/>
      <p:bldP spid="711716" grpId="0"/>
      <p:bldP spid="711717" grpId="0"/>
      <p:bldP spid="711718" grpId="0"/>
      <p:bldP spid="711719" grpId="0"/>
      <p:bldP spid="711720" grpId="0" animBg="1"/>
      <p:bldP spid="711721" grpId="0"/>
      <p:bldP spid="711722" grpId="0"/>
      <p:bldP spid="711723" grpId="0"/>
      <p:bldP spid="711724" grpId="0"/>
      <p:bldP spid="711725" grpId="0"/>
      <p:bldP spid="711726" grpId="0"/>
      <p:bldP spid="711727" grpId="0" animBg="1"/>
      <p:bldP spid="711728" grpId="0" animBg="1"/>
      <p:bldP spid="711729" grpId="0" animBg="1"/>
      <p:bldP spid="711730" grpId="0" animBg="1"/>
      <p:bldP spid="711731" grpId="0" animBg="1"/>
      <p:bldP spid="711732" grpId="0" animBg="1"/>
      <p:bldP spid="711733" grpId="0" animBg="1"/>
      <p:bldP spid="711734" grpId="0" animBg="1"/>
      <p:bldP spid="711735" grpId="0"/>
      <p:bldP spid="711736" grpId="0"/>
      <p:bldP spid="711737" grpId="0"/>
      <p:bldP spid="711738" grpId="0"/>
      <p:bldP spid="711739" grpId="0"/>
      <p:bldP spid="711740" grpId="0"/>
      <p:bldP spid="711741" grpId="0"/>
      <p:bldP spid="711742" grpId="0"/>
      <p:bldP spid="711745" grpId="0"/>
      <p:bldP spid="711794" grpId="0" animBg="1"/>
      <p:bldP spid="711795" grpId="0" animBg="1"/>
      <p:bldP spid="711796" grpId="0" animBg="1"/>
      <p:bldP spid="7117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Graph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7025" y="3284538"/>
            <a:ext cx="8253413" cy="3006725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component graph</a:t>
            </a:r>
            <a:r>
              <a:rPr lang="en-US" sz="2400" dirty="0"/>
              <a:t> G</a:t>
            </a:r>
            <a:r>
              <a:rPr lang="en-US" sz="2400" baseline="30000" dirty="0"/>
              <a:t>SCC</a:t>
            </a:r>
            <a:r>
              <a:rPr lang="en-US" sz="2400" dirty="0"/>
              <a:t> = (V</a:t>
            </a:r>
            <a:r>
              <a:rPr lang="en-US" sz="2400" baseline="30000" dirty="0"/>
              <a:t>SCC</a:t>
            </a:r>
            <a:r>
              <a:rPr lang="en-US" sz="2400" dirty="0"/>
              <a:t>, E</a:t>
            </a:r>
            <a:r>
              <a:rPr lang="en-US" sz="2400" baseline="30000" dirty="0"/>
              <a:t>SCC</a:t>
            </a:r>
            <a:r>
              <a:rPr lang="en-US" sz="2400" dirty="0"/>
              <a:t>):</a:t>
            </a:r>
          </a:p>
          <a:p>
            <a:pPr lvl="1"/>
            <a:r>
              <a:rPr lang="en-US" dirty="0"/>
              <a:t>V</a:t>
            </a:r>
            <a:r>
              <a:rPr lang="en-US" baseline="30000" dirty="0"/>
              <a:t>SCC</a:t>
            </a:r>
            <a:r>
              <a:rPr lang="en-US" dirty="0"/>
              <a:t> = {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baseline="-25000" dirty="0">
                <a:latin typeface="Comic Sans MS" pitchFamily="-106" charset="0"/>
              </a:rPr>
              <a:t>1</a:t>
            </a:r>
            <a:r>
              <a:rPr lang="en-US" dirty="0">
                <a:latin typeface="Comic Sans MS" pitchFamily="-106" charset="0"/>
              </a:rPr>
              <a:t>, v</a:t>
            </a:r>
            <a:r>
              <a:rPr lang="en-US" baseline="-25000" dirty="0">
                <a:latin typeface="Comic Sans MS" pitchFamily="-106" charset="0"/>
              </a:rPr>
              <a:t>2</a:t>
            </a:r>
            <a:r>
              <a:rPr lang="en-US" dirty="0">
                <a:latin typeface="Comic Sans MS" pitchFamily="-106" charset="0"/>
              </a:rPr>
              <a:t>, …, </a:t>
            </a:r>
            <a:r>
              <a:rPr lang="en-US" dirty="0" err="1">
                <a:latin typeface="Comic Sans MS" pitchFamily="-106" charset="0"/>
              </a:rPr>
              <a:t>v</a:t>
            </a:r>
            <a:r>
              <a:rPr lang="en-US" baseline="-25000" dirty="0" err="1">
                <a:latin typeface="Comic Sans MS" pitchFamily="-106" charset="0"/>
              </a:rPr>
              <a:t>k</a:t>
            </a:r>
            <a:r>
              <a:rPr lang="en-US" dirty="0"/>
              <a:t>}, where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/>
              <a:t> corresponds to each 	strongly connected component </a:t>
            </a:r>
            <a:r>
              <a:rPr lang="en-US" dirty="0">
                <a:latin typeface="Comic Sans MS" pitchFamily="-106" charset="0"/>
              </a:rPr>
              <a:t>C</a:t>
            </a:r>
            <a:r>
              <a:rPr lang="en-US" baseline="-25000" dirty="0">
                <a:latin typeface="Comic Sans MS" pitchFamily="-106" charset="0"/>
              </a:rPr>
              <a:t>i</a:t>
            </a:r>
            <a:endParaRPr lang="en-US" dirty="0">
              <a:latin typeface="Comic Sans MS" pitchFamily="-106" charset="0"/>
            </a:endParaRPr>
          </a:p>
          <a:p>
            <a:pPr lvl="1"/>
            <a:r>
              <a:rPr lang="en-US" dirty="0"/>
              <a:t>There is an edge 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, </a:t>
            </a:r>
            <a:r>
              <a:rPr lang="en-US" dirty="0" err="1">
                <a:latin typeface="Comic Sans MS" pitchFamily="-106" charset="0"/>
              </a:rPr>
              <a:t>v</a:t>
            </a:r>
            <a:r>
              <a:rPr lang="en-US" baseline="-25000" dirty="0" err="1">
                <a:latin typeface="Comic Sans MS" pitchFamily="-106" charset="0"/>
              </a:rPr>
              <a:t>j</a:t>
            </a:r>
            <a:r>
              <a:rPr lang="en-US" dirty="0"/>
              <a:t>) </a:t>
            </a:r>
            <a:r>
              <a:rPr lang="en-US" dirty="0">
                <a:sym typeface="Symbol" pitchFamily="-106" charset="2"/>
              </a:rPr>
              <a:t>∈ </a:t>
            </a:r>
            <a:r>
              <a:rPr lang="en-US" dirty="0"/>
              <a:t>E</a:t>
            </a:r>
            <a:r>
              <a:rPr lang="en-US" baseline="30000" dirty="0"/>
              <a:t>SCC</a:t>
            </a:r>
            <a:r>
              <a:rPr lang="en-US" dirty="0"/>
              <a:t> if G contains a directed edge (</a:t>
            </a:r>
            <a:r>
              <a:rPr lang="en-US" dirty="0">
                <a:latin typeface="Comic Sans MS" pitchFamily="-106" charset="0"/>
              </a:rPr>
              <a:t>x, y</a:t>
            </a:r>
            <a:r>
              <a:rPr lang="en-US" dirty="0"/>
              <a:t>) for some </a:t>
            </a:r>
            <a:r>
              <a:rPr lang="en-US" dirty="0">
                <a:latin typeface="Comic Sans MS" pitchFamily="-106" charset="0"/>
              </a:rPr>
              <a:t>x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 C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sym typeface="Symbol" pitchFamily="-106" charset="2"/>
              </a:rPr>
              <a:t> and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y ∈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C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endParaRPr lang="en-US" baseline="-25000" dirty="0">
              <a:latin typeface="Comic Sans MS" pitchFamily="-106" charset="0"/>
              <a:sym typeface="Symbol" pitchFamily="-106" charset="2"/>
            </a:endParaRPr>
          </a:p>
          <a:p>
            <a:r>
              <a:rPr lang="en-US" dirty="0"/>
              <a:t>The component graph is a DAG</a:t>
            </a:r>
          </a:p>
        </p:txBody>
      </p:sp>
      <p:grpSp>
        <p:nvGrpSpPr>
          <p:cNvPr id="713732" name="Group 4"/>
          <p:cNvGrpSpPr>
            <a:grpSpLocks/>
          </p:cNvGrpSpPr>
          <p:nvPr/>
        </p:nvGrpSpPr>
        <p:grpSpPr bwMode="auto">
          <a:xfrm>
            <a:off x="344488" y="1208088"/>
            <a:ext cx="4959350" cy="2098675"/>
            <a:chOff x="415" y="1038"/>
            <a:chExt cx="3124" cy="1322"/>
          </a:xfrm>
        </p:grpSpPr>
        <p:sp>
          <p:nvSpPr>
            <p:cNvPr id="713733" name="Freeform 5"/>
            <p:cNvSpPr>
              <a:spLocks/>
            </p:cNvSpPr>
            <p:nvPr/>
          </p:nvSpPr>
          <p:spPr bwMode="auto">
            <a:xfrm>
              <a:off x="415" y="1080"/>
              <a:ext cx="1456" cy="1094"/>
            </a:xfrm>
            <a:custGeom>
              <a:avLst/>
              <a:gdLst/>
              <a:ahLst/>
              <a:cxnLst>
                <a:cxn ang="0">
                  <a:pos x="102" y="14"/>
                </a:cxn>
                <a:cxn ang="0">
                  <a:pos x="413" y="0"/>
                </a:cxn>
                <a:cxn ang="0">
                  <a:pos x="1268" y="18"/>
                </a:cxn>
                <a:cxn ang="0">
                  <a:pos x="1335" y="45"/>
                </a:cxn>
                <a:cxn ang="0">
                  <a:pos x="1380" y="77"/>
                </a:cxn>
                <a:cxn ang="0">
                  <a:pos x="1394" y="104"/>
                </a:cxn>
                <a:cxn ang="0">
                  <a:pos x="1434" y="239"/>
                </a:cxn>
                <a:cxn ang="0">
                  <a:pos x="1448" y="266"/>
                </a:cxn>
                <a:cxn ang="0">
                  <a:pos x="1308" y="504"/>
                </a:cxn>
                <a:cxn ang="0">
                  <a:pos x="1236" y="509"/>
                </a:cxn>
                <a:cxn ang="0">
                  <a:pos x="1110" y="513"/>
                </a:cxn>
                <a:cxn ang="0">
                  <a:pos x="989" y="527"/>
                </a:cxn>
                <a:cxn ang="0">
                  <a:pos x="908" y="549"/>
                </a:cxn>
                <a:cxn ang="0">
                  <a:pos x="854" y="567"/>
                </a:cxn>
                <a:cxn ang="0">
                  <a:pos x="813" y="585"/>
                </a:cxn>
                <a:cxn ang="0">
                  <a:pos x="773" y="608"/>
                </a:cxn>
                <a:cxn ang="0">
                  <a:pos x="728" y="653"/>
                </a:cxn>
                <a:cxn ang="0">
                  <a:pos x="705" y="689"/>
                </a:cxn>
                <a:cxn ang="0">
                  <a:pos x="687" y="851"/>
                </a:cxn>
                <a:cxn ang="0">
                  <a:pos x="665" y="977"/>
                </a:cxn>
                <a:cxn ang="0">
                  <a:pos x="647" y="995"/>
                </a:cxn>
                <a:cxn ang="0">
                  <a:pos x="642" y="1008"/>
                </a:cxn>
                <a:cxn ang="0">
                  <a:pos x="629" y="1017"/>
                </a:cxn>
                <a:cxn ang="0">
                  <a:pos x="561" y="1053"/>
                </a:cxn>
                <a:cxn ang="0">
                  <a:pos x="534" y="1067"/>
                </a:cxn>
                <a:cxn ang="0">
                  <a:pos x="435" y="1094"/>
                </a:cxn>
                <a:cxn ang="0">
                  <a:pos x="314" y="1089"/>
                </a:cxn>
                <a:cxn ang="0">
                  <a:pos x="269" y="1076"/>
                </a:cxn>
                <a:cxn ang="0">
                  <a:pos x="129" y="1049"/>
                </a:cxn>
                <a:cxn ang="0">
                  <a:pos x="84" y="1031"/>
                </a:cxn>
                <a:cxn ang="0">
                  <a:pos x="35" y="990"/>
                </a:cxn>
                <a:cxn ang="0">
                  <a:pos x="21" y="950"/>
                </a:cxn>
                <a:cxn ang="0">
                  <a:pos x="12" y="918"/>
                </a:cxn>
                <a:cxn ang="0">
                  <a:pos x="8" y="482"/>
                </a:cxn>
                <a:cxn ang="0">
                  <a:pos x="12" y="243"/>
                </a:cxn>
                <a:cxn ang="0">
                  <a:pos x="48" y="45"/>
                </a:cxn>
                <a:cxn ang="0">
                  <a:pos x="102" y="14"/>
                </a:cxn>
              </a:cxnLst>
              <a:rect l="0" t="0" r="r" b="b"/>
              <a:pathLst>
                <a:path w="1456" h="1094">
                  <a:moveTo>
                    <a:pt x="102" y="14"/>
                  </a:moveTo>
                  <a:cubicBezTo>
                    <a:pt x="209" y="19"/>
                    <a:pt x="308" y="6"/>
                    <a:pt x="413" y="0"/>
                  </a:cubicBezTo>
                  <a:cubicBezTo>
                    <a:pt x="698" y="8"/>
                    <a:pt x="982" y="15"/>
                    <a:pt x="1268" y="18"/>
                  </a:cubicBezTo>
                  <a:cubicBezTo>
                    <a:pt x="1291" y="27"/>
                    <a:pt x="1312" y="38"/>
                    <a:pt x="1335" y="45"/>
                  </a:cubicBezTo>
                  <a:cubicBezTo>
                    <a:pt x="1351" y="55"/>
                    <a:pt x="1365" y="66"/>
                    <a:pt x="1380" y="77"/>
                  </a:cubicBezTo>
                  <a:cubicBezTo>
                    <a:pt x="1397" y="120"/>
                    <a:pt x="1371" y="56"/>
                    <a:pt x="1394" y="104"/>
                  </a:cubicBezTo>
                  <a:cubicBezTo>
                    <a:pt x="1413" y="142"/>
                    <a:pt x="1414" y="198"/>
                    <a:pt x="1434" y="239"/>
                  </a:cubicBezTo>
                  <a:cubicBezTo>
                    <a:pt x="1456" y="285"/>
                    <a:pt x="1432" y="220"/>
                    <a:pt x="1448" y="266"/>
                  </a:cubicBezTo>
                  <a:cubicBezTo>
                    <a:pt x="1438" y="383"/>
                    <a:pt x="1451" y="491"/>
                    <a:pt x="1308" y="504"/>
                  </a:cubicBezTo>
                  <a:cubicBezTo>
                    <a:pt x="1284" y="506"/>
                    <a:pt x="1260" y="508"/>
                    <a:pt x="1236" y="509"/>
                  </a:cubicBezTo>
                  <a:cubicBezTo>
                    <a:pt x="1194" y="511"/>
                    <a:pt x="1152" y="512"/>
                    <a:pt x="1110" y="513"/>
                  </a:cubicBezTo>
                  <a:cubicBezTo>
                    <a:pt x="1034" y="526"/>
                    <a:pt x="1074" y="521"/>
                    <a:pt x="989" y="527"/>
                  </a:cubicBezTo>
                  <a:cubicBezTo>
                    <a:pt x="961" y="535"/>
                    <a:pt x="937" y="545"/>
                    <a:pt x="908" y="549"/>
                  </a:cubicBezTo>
                  <a:cubicBezTo>
                    <a:pt x="890" y="555"/>
                    <a:pt x="872" y="561"/>
                    <a:pt x="854" y="567"/>
                  </a:cubicBezTo>
                  <a:cubicBezTo>
                    <a:pt x="840" y="576"/>
                    <a:pt x="829" y="580"/>
                    <a:pt x="813" y="585"/>
                  </a:cubicBezTo>
                  <a:cubicBezTo>
                    <a:pt x="800" y="594"/>
                    <a:pt x="786" y="599"/>
                    <a:pt x="773" y="608"/>
                  </a:cubicBezTo>
                  <a:cubicBezTo>
                    <a:pt x="762" y="624"/>
                    <a:pt x="744" y="642"/>
                    <a:pt x="728" y="653"/>
                  </a:cubicBezTo>
                  <a:cubicBezTo>
                    <a:pt x="721" y="671"/>
                    <a:pt x="722" y="678"/>
                    <a:pt x="705" y="689"/>
                  </a:cubicBezTo>
                  <a:cubicBezTo>
                    <a:pt x="689" y="742"/>
                    <a:pt x="699" y="797"/>
                    <a:pt x="687" y="851"/>
                  </a:cubicBezTo>
                  <a:cubicBezTo>
                    <a:pt x="685" y="902"/>
                    <a:pt x="698" y="942"/>
                    <a:pt x="665" y="977"/>
                  </a:cubicBezTo>
                  <a:cubicBezTo>
                    <a:pt x="652" y="1012"/>
                    <a:pt x="671" y="971"/>
                    <a:pt x="647" y="995"/>
                  </a:cubicBezTo>
                  <a:cubicBezTo>
                    <a:pt x="644" y="998"/>
                    <a:pt x="645" y="1004"/>
                    <a:pt x="642" y="1008"/>
                  </a:cubicBezTo>
                  <a:cubicBezTo>
                    <a:pt x="639" y="1012"/>
                    <a:pt x="633" y="1014"/>
                    <a:pt x="629" y="1017"/>
                  </a:cubicBezTo>
                  <a:cubicBezTo>
                    <a:pt x="616" y="1038"/>
                    <a:pt x="585" y="1045"/>
                    <a:pt x="561" y="1053"/>
                  </a:cubicBezTo>
                  <a:cubicBezTo>
                    <a:pt x="533" y="1062"/>
                    <a:pt x="564" y="1053"/>
                    <a:pt x="534" y="1067"/>
                  </a:cubicBezTo>
                  <a:cubicBezTo>
                    <a:pt x="504" y="1081"/>
                    <a:pt x="467" y="1088"/>
                    <a:pt x="435" y="1094"/>
                  </a:cubicBezTo>
                  <a:cubicBezTo>
                    <a:pt x="395" y="1092"/>
                    <a:pt x="354" y="1092"/>
                    <a:pt x="314" y="1089"/>
                  </a:cubicBezTo>
                  <a:cubicBezTo>
                    <a:pt x="298" y="1088"/>
                    <a:pt x="285" y="1079"/>
                    <a:pt x="269" y="1076"/>
                  </a:cubicBezTo>
                  <a:cubicBezTo>
                    <a:pt x="222" y="1067"/>
                    <a:pt x="176" y="1055"/>
                    <a:pt x="129" y="1049"/>
                  </a:cubicBezTo>
                  <a:cubicBezTo>
                    <a:pt x="112" y="1044"/>
                    <a:pt x="101" y="1036"/>
                    <a:pt x="84" y="1031"/>
                  </a:cubicBezTo>
                  <a:cubicBezTo>
                    <a:pt x="63" y="1017"/>
                    <a:pt x="55" y="1004"/>
                    <a:pt x="35" y="990"/>
                  </a:cubicBezTo>
                  <a:cubicBezTo>
                    <a:pt x="30" y="977"/>
                    <a:pt x="25" y="963"/>
                    <a:pt x="21" y="950"/>
                  </a:cubicBezTo>
                  <a:cubicBezTo>
                    <a:pt x="18" y="939"/>
                    <a:pt x="12" y="918"/>
                    <a:pt x="12" y="918"/>
                  </a:cubicBezTo>
                  <a:cubicBezTo>
                    <a:pt x="18" y="772"/>
                    <a:pt x="11" y="628"/>
                    <a:pt x="8" y="482"/>
                  </a:cubicBezTo>
                  <a:cubicBezTo>
                    <a:pt x="11" y="396"/>
                    <a:pt x="17" y="328"/>
                    <a:pt x="12" y="243"/>
                  </a:cubicBezTo>
                  <a:cubicBezTo>
                    <a:pt x="13" y="213"/>
                    <a:pt x="0" y="78"/>
                    <a:pt x="48" y="45"/>
                  </a:cubicBezTo>
                  <a:cubicBezTo>
                    <a:pt x="60" y="27"/>
                    <a:pt x="81" y="19"/>
                    <a:pt x="102" y="14"/>
                  </a:cubicBezTo>
                  <a:close/>
                </a:path>
              </a:pathLst>
            </a:custGeom>
            <a:solidFill>
              <a:srgbClr val="3366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34" name="Oval 6"/>
            <p:cNvSpPr>
              <a:spLocks noChangeArrowheads="1"/>
            </p:cNvSpPr>
            <p:nvPr/>
          </p:nvSpPr>
          <p:spPr bwMode="auto">
            <a:xfrm>
              <a:off x="2672" y="1681"/>
              <a:ext cx="761" cy="535"/>
            </a:xfrm>
            <a:prstGeom prst="ellipse">
              <a:avLst/>
            </a:prstGeom>
            <a:solidFill>
              <a:srgbClr val="3366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35" name="Oval 7"/>
            <p:cNvSpPr>
              <a:spLocks noChangeArrowheads="1"/>
            </p:cNvSpPr>
            <p:nvPr/>
          </p:nvSpPr>
          <p:spPr bwMode="auto">
            <a:xfrm>
              <a:off x="1913" y="1087"/>
              <a:ext cx="1463" cy="580"/>
            </a:xfrm>
            <a:prstGeom prst="ellipse">
              <a:avLst/>
            </a:prstGeom>
            <a:solidFill>
              <a:srgbClr val="3366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36" name="Oval 8"/>
            <p:cNvSpPr>
              <a:spLocks noChangeArrowheads="1"/>
            </p:cNvSpPr>
            <p:nvPr/>
          </p:nvSpPr>
          <p:spPr bwMode="auto">
            <a:xfrm>
              <a:off x="1187" y="1648"/>
              <a:ext cx="1463" cy="580"/>
            </a:xfrm>
            <a:prstGeom prst="ellipse">
              <a:avLst/>
            </a:prstGeom>
            <a:solidFill>
              <a:srgbClr val="3366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37" name="Oval 9"/>
            <p:cNvSpPr>
              <a:spLocks noChangeArrowheads="1"/>
            </p:cNvSpPr>
            <p:nvPr/>
          </p:nvSpPr>
          <p:spPr bwMode="auto">
            <a:xfrm>
              <a:off x="523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3738" name="Text Box 10"/>
            <p:cNvSpPr txBox="1">
              <a:spLocks noChangeArrowheads="1"/>
            </p:cNvSpPr>
            <p:nvPr/>
          </p:nvSpPr>
          <p:spPr bwMode="auto">
            <a:xfrm>
              <a:off x="728" y="1038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a</a:t>
              </a:r>
            </a:p>
          </p:txBody>
        </p:sp>
        <p:sp>
          <p:nvSpPr>
            <p:cNvPr id="713739" name="Text Box 11"/>
            <p:cNvSpPr txBox="1">
              <a:spLocks noChangeArrowheads="1"/>
            </p:cNvSpPr>
            <p:nvPr/>
          </p:nvSpPr>
          <p:spPr bwMode="auto">
            <a:xfrm>
              <a:off x="1463" y="1038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b</a:t>
              </a:r>
            </a:p>
          </p:txBody>
        </p:sp>
        <p:sp>
          <p:nvSpPr>
            <p:cNvPr id="713740" name="Text Box 12"/>
            <p:cNvSpPr txBox="1">
              <a:spLocks noChangeArrowheads="1"/>
            </p:cNvSpPr>
            <p:nvPr/>
          </p:nvSpPr>
          <p:spPr bwMode="auto">
            <a:xfrm>
              <a:off x="2198" y="1038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c</a:t>
              </a:r>
            </a:p>
          </p:txBody>
        </p:sp>
        <p:sp>
          <p:nvSpPr>
            <p:cNvPr id="713741" name="Text Box 13"/>
            <p:cNvSpPr txBox="1">
              <a:spLocks noChangeArrowheads="1"/>
            </p:cNvSpPr>
            <p:nvPr/>
          </p:nvSpPr>
          <p:spPr bwMode="auto">
            <a:xfrm>
              <a:off x="2923" y="1038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d</a:t>
              </a:r>
            </a:p>
          </p:txBody>
        </p:sp>
        <p:sp>
          <p:nvSpPr>
            <p:cNvPr id="713742" name="Oval 14"/>
            <p:cNvSpPr>
              <a:spLocks noChangeArrowheads="1"/>
            </p:cNvSpPr>
            <p:nvPr/>
          </p:nvSpPr>
          <p:spPr bwMode="auto">
            <a:xfrm>
              <a:off x="1271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3743" name="Oval 15"/>
            <p:cNvSpPr>
              <a:spLocks noChangeArrowheads="1"/>
            </p:cNvSpPr>
            <p:nvPr/>
          </p:nvSpPr>
          <p:spPr bwMode="auto">
            <a:xfrm>
              <a:off x="2767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3744" name="Oval 16"/>
            <p:cNvSpPr>
              <a:spLocks noChangeArrowheads="1"/>
            </p:cNvSpPr>
            <p:nvPr/>
          </p:nvSpPr>
          <p:spPr bwMode="auto">
            <a:xfrm>
              <a:off x="2019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3745" name="Oval 17"/>
            <p:cNvSpPr>
              <a:spLocks noChangeArrowheads="1"/>
            </p:cNvSpPr>
            <p:nvPr/>
          </p:nvSpPr>
          <p:spPr bwMode="auto">
            <a:xfrm>
              <a:off x="524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3746" name="Oval 18"/>
            <p:cNvSpPr>
              <a:spLocks noChangeArrowheads="1"/>
            </p:cNvSpPr>
            <p:nvPr/>
          </p:nvSpPr>
          <p:spPr bwMode="auto">
            <a:xfrm>
              <a:off x="1272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3747" name="Oval 19"/>
            <p:cNvSpPr>
              <a:spLocks noChangeArrowheads="1"/>
            </p:cNvSpPr>
            <p:nvPr/>
          </p:nvSpPr>
          <p:spPr bwMode="auto">
            <a:xfrm>
              <a:off x="2768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3748" name="Oval 20"/>
            <p:cNvSpPr>
              <a:spLocks noChangeArrowheads="1"/>
            </p:cNvSpPr>
            <p:nvPr/>
          </p:nvSpPr>
          <p:spPr bwMode="auto">
            <a:xfrm>
              <a:off x="2020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3749" name="Text Box 21"/>
            <p:cNvSpPr txBox="1">
              <a:spLocks noChangeArrowheads="1"/>
            </p:cNvSpPr>
            <p:nvPr/>
          </p:nvSpPr>
          <p:spPr bwMode="auto">
            <a:xfrm>
              <a:off x="720" y="2129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e</a:t>
              </a:r>
            </a:p>
          </p:txBody>
        </p:sp>
        <p:sp>
          <p:nvSpPr>
            <p:cNvPr id="713750" name="Text Box 22"/>
            <p:cNvSpPr txBox="1">
              <a:spLocks noChangeArrowheads="1"/>
            </p:cNvSpPr>
            <p:nvPr/>
          </p:nvSpPr>
          <p:spPr bwMode="auto">
            <a:xfrm>
              <a:off x="1455" y="2129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f</a:t>
              </a:r>
            </a:p>
          </p:txBody>
        </p:sp>
        <p:sp>
          <p:nvSpPr>
            <p:cNvPr id="713751" name="Text Box 23"/>
            <p:cNvSpPr txBox="1">
              <a:spLocks noChangeArrowheads="1"/>
            </p:cNvSpPr>
            <p:nvPr/>
          </p:nvSpPr>
          <p:spPr bwMode="auto">
            <a:xfrm>
              <a:off x="2190" y="2129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g</a:t>
              </a:r>
            </a:p>
          </p:txBody>
        </p:sp>
        <p:sp>
          <p:nvSpPr>
            <p:cNvPr id="713752" name="Text Box 24"/>
            <p:cNvSpPr txBox="1">
              <a:spLocks noChangeArrowheads="1"/>
            </p:cNvSpPr>
            <p:nvPr/>
          </p:nvSpPr>
          <p:spPr bwMode="auto">
            <a:xfrm>
              <a:off x="2915" y="212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h</a:t>
              </a:r>
            </a:p>
          </p:txBody>
        </p:sp>
        <p:sp>
          <p:nvSpPr>
            <p:cNvPr id="713753" name="Line 25"/>
            <p:cNvSpPr>
              <a:spLocks noChangeShapeType="1"/>
            </p:cNvSpPr>
            <p:nvPr/>
          </p:nvSpPr>
          <p:spPr bwMode="auto">
            <a:xfrm>
              <a:off x="1062" y="1388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54" name="Line 26"/>
            <p:cNvSpPr>
              <a:spLocks noChangeShapeType="1"/>
            </p:cNvSpPr>
            <p:nvPr/>
          </p:nvSpPr>
          <p:spPr bwMode="auto">
            <a:xfrm>
              <a:off x="1820" y="1388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55" name="Line 27"/>
            <p:cNvSpPr>
              <a:spLocks noChangeShapeType="1"/>
            </p:cNvSpPr>
            <p:nvPr/>
          </p:nvSpPr>
          <p:spPr bwMode="auto">
            <a:xfrm>
              <a:off x="1074" y="193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56" name="Line 28"/>
            <p:cNvSpPr>
              <a:spLocks noChangeShapeType="1"/>
            </p:cNvSpPr>
            <p:nvPr/>
          </p:nvSpPr>
          <p:spPr bwMode="auto">
            <a:xfrm>
              <a:off x="2561" y="1939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57" name="Line 29"/>
            <p:cNvSpPr>
              <a:spLocks noChangeShapeType="1"/>
            </p:cNvSpPr>
            <p:nvPr/>
          </p:nvSpPr>
          <p:spPr bwMode="auto">
            <a:xfrm flipV="1">
              <a:off x="774" y="1539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58" name="Line 30"/>
            <p:cNvSpPr>
              <a:spLocks noChangeShapeType="1"/>
            </p:cNvSpPr>
            <p:nvPr/>
          </p:nvSpPr>
          <p:spPr bwMode="auto">
            <a:xfrm flipV="1">
              <a:off x="1527" y="153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59" name="Line 31"/>
            <p:cNvSpPr>
              <a:spLocks noChangeShapeType="1"/>
            </p:cNvSpPr>
            <p:nvPr/>
          </p:nvSpPr>
          <p:spPr bwMode="auto">
            <a:xfrm flipV="1">
              <a:off x="2298" y="1542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60" name="Line 32"/>
            <p:cNvSpPr>
              <a:spLocks noChangeShapeType="1"/>
            </p:cNvSpPr>
            <p:nvPr/>
          </p:nvSpPr>
          <p:spPr bwMode="auto">
            <a:xfrm flipV="1">
              <a:off x="3038" y="1539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61" name="Freeform 33"/>
            <p:cNvSpPr>
              <a:spLocks/>
            </p:cNvSpPr>
            <p:nvPr/>
          </p:nvSpPr>
          <p:spPr bwMode="auto">
            <a:xfrm>
              <a:off x="1741" y="1770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62" name="Freeform 34"/>
            <p:cNvSpPr>
              <a:spLocks/>
            </p:cNvSpPr>
            <p:nvPr/>
          </p:nvSpPr>
          <p:spPr bwMode="auto">
            <a:xfrm>
              <a:off x="2476" y="1214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63" name="Freeform 35"/>
            <p:cNvSpPr>
              <a:spLocks/>
            </p:cNvSpPr>
            <p:nvPr/>
          </p:nvSpPr>
          <p:spPr bwMode="auto">
            <a:xfrm flipV="1">
              <a:off x="2487" y="1503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64" name="Freeform 36"/>
            <p:cNvSpPr>
              <a:spLocks/>
            </p:cNvSpPr>
            <p:nvPr/>
          </p:nvSpPr>
          <p:spPr bwMode="auto">
            <a:xfrm flipV="1">
              <a:off x="1724" y="2040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65" name="Line 37"/>
            <p:cNvSpPr>
              <a:spLocks noChangeShapeType="1"/>
            </p:cNvSpPr>
            <p:nvPr/>
          </p:nvSpPr>
          <p:spPr bwMode="auto">
            <a:xfrm flipH="1">
              <a:off x="965" y="1488"/>
              <a:ext cx="374" cy="329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66" name="Freeform 38"/>
            <p:cNvSpPr>
              <a:spLocks/>
            </p:cNvSpPr>
            <p:nvPr/>
          </p:nvSpPr>
          <p:spPr bwMode="auto">
            <a:xfrm>
              <a:off x="3268" y="1846"/>
              <a:ext cx="271" cy="234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189" y="221"/>
                </a:cxn>
                <a:cxn ang="0">
                  <a:pos x="270" y="104"/>
                </a:cxn>
                <a:cxn ang="0">
                  <a:pos x="198" y="9"/>
                </a:cxn>
                <a:cxn ang="0">
                  <a:pos x="32" y="50"/>
                </a:cxn>
              </a:cxnLst>
              <a:rect l="0" t="0" r="r" b="b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3767" name="Group 39"/>
          <p:cNvGrpSpPr>
            <a:grpSpLocks/>
          </p:cNvGrpSpPr>
          <p:nvPr/>
        </p:nvGrpSpPr>
        <p:grpSpPr bwMode="auto">
          <a:xfrm>
            <a:off x="5583238" y="1273175"/>
            <a:ext cx="3309937" cy="1844675"/>
            <a:chOff x="3517" y="802"/>
            <a:chExt cx="2085" cy="1162"/>
          </a:xfrm>
        </p:grpSpPr>
        <p:sp>
          <p:nvSpPr>
            <p:cNvPr id="713768" name="Oval 40"/>
            <p:cNvSpPr>
              <a:spLocks noChangeArrowheads="1"/>
            </p:cNvSpPr>
            <p:nvPr/>
          </p:nvSpPr>
          <p:spPr bwMode="auto">
            <a:xfrm>
              <a:off x="3517" y="124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2000">
                  <a:latin typeface="Monotype Corsiva" pitchFamily="-106" charset="0"/>
                  <a:sym typeface="Symbol" pitchFamily="-106" charset="2"/>
                </a:rPr>
                <a:t>a b e</a:t>
              </a:r>
            </a:p>
          </p:txBody>
        </p:sp>
        <p:sp>
          <p:nvSpPr>
            <p:cNvPr id="713769" name="Oval 41"/>
            <p:cNvSpPr>
              <a:spLocks noChangeArrowheads="1"/>
            </p:cNvSpPr>
            <p:nvPr/>
          </p:nvSpPr>
          <p:spPr bwMode="auto">
            <a:xfrm>
              <a:off x="4732" y="80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latin typeface="Monotype Corsiva" pitchFamily="-106" charset="0"/>
                  <a:sym typeface="Symbol" pitchFamily="-106" charset="2"/>
                </a:rPr>
                <a:t>c d</a:t>
              </a:r>
            </a:p>
          </p:txBody>
        </p:sp>
        <p:sp>
          <p:nvSpPr>
            <p:cNvPr id="713770" name="Oval 42"/>
            <p:cNvSpPr>
              <a:spLocks noChangeArrowheads="1"/>
            </p:cNvSpPr>
            <p:nvPr/>
          </p:nvSpPr>
          <p:spPr bwMode="auto">
            <a:xfrm>
              <a:off x="4066" y="1670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latin typeface="Monotype Corsiva" pitchFamily="-106" charset="0"/>
                  <a:sym typeface="Symbol" pitchFamily="-106" charset="2"/>
                </a:rPr>
                <a:t>f g</a:t>
              </a:r>
            </a:p>
          </p:txBody>
        </p:sp>
        <p:sp>
          <p:nvSpPr>
            <p:cNvPr id="713771" name="Oval 43"/>
            <p:cNvSpPr>
              <a:spLocks noChangeArrowheads="1"/>
            </p:cNvSpPr>
            <p:nvPr/>
          </p:nvSpPr>
          <p:spPr bwMode="auto">
            <a:xfrm>
              <a:off x="5060" y="1670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latin typeface="Monotype Corsiva" pitchFamily="-106" charset="0"/>
                  <a:sym typeface="Symbol" pitchFamily="-106" charset="2"/>
                </a:rPr>
                <a:t>h</a:t>
              </a:r>
            </a:p>
          </p:txBody>
        </p:sp>
        <p:sp>
          <p:nvSpPr>
            <p:cNvPr id="713772" name="Line 44"/>
            <p:cNvSpPr>
              <a:spLocks noChangeShapeType="1"/>
            </p:cNvSpPr>
            <p:nvPr/>
          </p:nvSpPr>
          <p:spPr bwMode="auto">
            <a:xfrm flipV="1">
              <a:off x="4019" y="1040"/>
              <a:ext cx="76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73" name="Line 45"/>
            <p:cNvSpPr>
              <a:spLocks noChangeShapeType="1"/>
            </p:cNvSpPr>
            <p:nvPr/>
          </p:nvSpPr>
          <p:spPr bwMode="auto">
            <a:xfrm>
              <a:off x="3933" y="1512"/>
              <a:ext cx="288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74" name="Line 46"/>
            <p:cNvSpPr>
              <a:spLocks noChangeShapeType="1"/>
            </p:cNvSpPr>
            <p:nvPr/>
          </p:nvSpPr>
          <p:spPr bwMode="auto">
            <a:xfrm>
              <a:off x="4604" y="1814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75" name="Line 47"/>
            <p:cNvSpPr>
              <a:spLocks noChangeShapeType="1"/>
            </p:cNvSpPr>
            <p:nvPr/>
          </p:nvSpPr>
          <p:spPr bwMode="auto">
            <a:xfrm flipH="1">
              <a:off x="4505" y="1098"/>
              <a:ext cx="472" cy="6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76" name="Line 48"/>
            <p:cNvSpPr>
              <a:spLocks noChangeShapeType="1"/>
            </p:cNvSpPr>
            <p:nvPr/>
          </p:nvSpPr>
          <p:spPr bwMode="auto">
            <a:xfrm>
              <a:off x="5099" y="1085"/>
              <a:ext cx="261" cy="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04834B-6377-9186-29F2-E34D12FA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17B6-FD3D-BB47-B96C-8892EEFD824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Algorithm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Algorithms" id="{5C523C60-88B5-C842-882E-82C757816898}" vid="{A7CD485A-F8E4-094B-8F10-5936ECF1277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ThemeAlgorithms</Template>
  <TotalTime>12453</TotalTime>
  <Words>5527</Words>
  <Application>Microsoft Macintosh PowerPoint</Application>
  <PresentationFormat>On-screen Show (4:3)</PresentationFormat>
  <Paragraphs>1412</Paragraphs>
  <Slides>46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Century Gothic</vt:lpstr>
      <vt:lpstr>Comic Sans MS</vt:lpstr>
      <vt:lpstr>Monotype Corsiva</vt:lpstr>
      <vt:lpstr>Symbol</vt:lpstr>
      <vt:lpstr>Wingdings 3</vt:lpstr>
      <vt:lpstr>ThemeAlgorithms</vt:lpstr>
      <vt:lpstr>Analysis of Algorithms CS 477/677</vt:lpstr>
      <vt:lpstr>Lemma</vt:lpstr>
      <vt:lpstr>Lemma</vt:lpstr>
      <vt:lpstr>Strongly Connected Components</vt:lpstr>
      <vt:lpstr>The Transpose of a Graph</vt:lpstr>
      <vt:lpstr>Finding the SCC</vt:lpstr>
      <vt:lpstr>STRONGLY-CONNECTED-COMPONENTS(G)</vt:lpstr>
      <vt:lpstr>Example</vt:lpstr>
      <vt:lpstr>Component Graph</vt:lpstr>
      <vt:lpstr>Lemma 1</vt:lpstr>
      <vt:lpstr>Minimum Spanning Trees</vt:lpstr>
      <vt:lpstr>Minimum Spanning Trees</vt:lpstr>
      <vt:lpstr>Minimum Spanning Trees</vt:lpstr>
      <vt:lpstr>Properties of MSTs</vt:lpstr>
      <vt:lpstr>Growing a MST</vt:lpstr>
      <vt:lpstr>GENERIC-MST</vt:lpstr>
      <vt:lpstr>Finding Safe Edges</vt:lpstr>
      <vt:lpstr>Discussion</vt:lpstr>
      <vt:lpstr>The Algorithm of Kruskal</vt:lpstr>
      <vt:lpstr>Operations on Disjoint Data Sets</vt:lpstr>
      <vt:lpstr>Operations on Disjoint Data Sets</vt:lpstr>
      <vt:lpstr>KRUSKAL(V, E, w)</vt:lpstr>
      <vt:lpstr>Example</vt:lpstr>
      <vt:lpstr>The Algorithm of Prim</vt:lpstr>
      <vt:lpstr>How to Find Light Edges Quickly?</vt:lpstr>
      <vt:lpstr>PRIM(V, E, w, r)</vt:lpstr>
      <vt:lpstr>Example</vt:lpstr>
      <vt:lpstr>Example</vt:lpstr>
      <vt:lpstr>Example</vt:lpstr>
      <vt:lpstr>Example</vt:lpstr>
      <vt:lpstr>Example</vt:lpstr>
      <vt:lpstr>PRIM(V, E, w, r)</vt:lpstr>
      <vt:lpstr>Readings</vt:lpstr>
      <vt:lpstr>Additional slides</vt:lpstr>
      <vt:lpstr>Notations</vt:lpstr>
      <vt:lpstr>Lemma 2</vt:lpstr>
      <vt:lpstr>Corollary</vt:lpstr>
      <vt:lpstr>Discussion</vt:lpstr>
      <vt:lpstr>Why does SCC Work?</vt:lpstr>
      <vt:lpstr>Why does SCC Work? (cont.)</vt:lpstr>
      <vt:lpstr>Lemma 1</vt:lpstr>
      <vt:lpstr>Definitions</vt:lpstr>
      <vt:lpstr>Theorem</vt:lpstr>
      <vt:lpstr>Theorem – Proof</vt:lpstr>
      <vt:lpstr>Theorem – Proof (cont.)</vt:lpstr>
      <vt:lpstr>Theorem – Proof (cont.)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Monica N Nicolescu</cp:lastModifiedBy>
  <cp:revision>742</cp:revision>
  <cp:lastPrinted>2017-09-12T16:48:47Z</cp:lastPrinted>
  <dcterms:created xsi:type="dcterms:W3CDTF">2011-01-18T17:28:39Z</dcterms:created>
  <dcterms:modified xsi:type="dcterms:W3CDTF">2024-04-29T23:49:08Z</dcterms:modified>
</cp:coreProperties>
</file>