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4.xml" ContentType="application/inkml+xml"/>
  <Override PartName="/ppt/notesSlides/notesSlide11.xml" ContentType="application/vnd.openxmlformats-officedocument.presentationml.notesSlide+xml"/>
  <Override PartName="/ppt/ink/ink5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6.xml" ContentType="application/inkml+xml"/>
  <Override PartName="/ppt/notesSlides/notesSlide15.xml" ContentType="application/vnd.openxmlformats-officedocument.presentationml.notesSlide+xml"/>
  <Override PartName="/ppt/ink/ink7.xml" ContentType="application/inkml+xml"/>
  <Override PartName="/ppt/notesSlides/notesSlide16.xml" ContentType="application/vnd.openxmlformats-officedocument.presentationml.notesSlide+xml"/>
  <Override PartName="/ppt/ink/ink8.xml" ContentType="application/inkml+xml"/>
  <Override PartName="/ppt/notesSlides/notesSlide17.xml" ContentType="application/vnd.openxmlformats-officedocument.presentationml.notesSlide+xml"/>
  <Override PartName="/ppt/ink/ink9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10.xml" ContentType="application/inkml+xml"/>
  <Override PartName="/ppt/notesSlides/notesSlide21.xml" ContentType="application/vnd.openxmlformats-officedocument.presentationml.notesSlide+xml"/>
  <Override PartName="/ppt/ink/ink11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12.xml" ContentType="application/inkml+xml"/>
  <Override PartName="/ppt/notesSlides/notesSlide25.xml" ContentType="application/vnd.openxmlformats-officedocument.presentationml.notesSlide+xml"/>
  <Override PartName="/ppt/ink/ink13.xml" ContentType="application/inkml+xml"/>
  <Override PartName="/ppt/notesSlides/notesSlide26.xml" ContentType="application/vnd.openxmlformats-officedocument.presentationml.notesSlide+xml"/>
  <Override PartName="/ppt/ink/ink14.xml" ContentType="application/inkml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4" r:id="rId1"/>
  </p:sldMasterIdLst>
  <p:notesMasterIdLst>
    <p:notesMasterId r:id="rId35"/>
  </p:notesMasterIdLst>
  <p:handoutMasterIdLst>
    <p:handoutMasterId r:id="rId36"/>
  </p:handoutMasterIdLst>
  <p:sldIdLst>
    <p:sldId id="256" r:id="rId2"/>
    <p:sldId id="841" r:id="rId3"/>
    <p:sldId id="796" r:id="rId4"/>
    <p:sldId id="820" r:id="rId5"/>
    <p:sldId id="821" r:id="rId6"/>
    <p:sldId id="842" r:id="rId7"/>
    <p:sldId id="843" r:id="rId8"/>
    <p:sldId id="844" r:id="rId9"/>
    <p:sldId id="845" r:id="rId10"/>
    <p:sldId id="846" r:id="rId11"/>
    <p:sldId id="797" r:id="rId12"/>
    <p:sldId id="798" r:id="rId13"/>
    <p:sldId id="799" r:id="rId14"/>
    <p:sldId id="830" r:id="rId15"/>
    <p:sldId id="831" r:id="rId16"/>
    <p:sldId id="832" r:id="rId17"/>
    <p:sldId id="833" r:id="rId18"/>
    <p:sldId id="834" r:id="rId19"/>
    <p:sldId id="776" r:id="rId20"/>
    <p:sldId id="835" r:id="rId21"/>
    <p:sldId id="836" r:id="rId22"/>
    <p:sldId id="826" r:id="rId23"/>
    <p:sldId id="785" r:id="rId24"/>
    <p:sldId id="786" r:id="rId25"/>
    <p:sldId id="787" r:id="rId26"/>
    <p:sldId id="788" r:id="rId27"/>
    <p:sldId id="290" r:id="rId28"/>
    <p:sldId id="767" r:id="rId29"/>
    <p:sldId id="827" r:id="rId30"/>
    <p:sldId id="828" r:id="rId31"/>
    <p:sldId id="782" r:id="rId32"/>
    <p:sldId id="783" r:id="rId33"/>
    <p:sldId id="784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DD0111"/>
    <a:srgbClr val="008080"/>
    <a:srgbClr val="CC0000"/>
    <a:srgbClr val="006699"/>
    <a:srgbClr val="0000FF"/>
    <a:srgbClr val="0066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3" autoAdjust="0"/>
    <p:restoredTop sz="92313" autoAdjust="0"/>
  </p:normalViewPr>
  <p:slideViewPr>
    <p:cSldViewPr snapToGrid="0">
      <p:cViewPr varScale="1">
        <p:scale>
          <a:sx n="118" d="100"/>
          <a:sy n="118" d="100"/>
        </p:scale>
        <p:origin x="22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38" d="100"/>
          <a:sy n="38" d="100"/>
        </p:scale>
        <p:origin x="182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58A944-DF1D-734F-9309-4AD4FEC44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4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6:56:28.45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19434 6897 7411,'8'-2'-178,"-1"-2"215,-4-2 0,1-2 1,-8 2-1,-3-1 1,1 1-1,1-2 1,1 0-1,0 1 1,0-1-1,0 0-35,0 0 1,1 1-1,1-5 1,0 0-1,-2 1 1,1-1-1,2 0 1,1 1-1,-1-1 1,-2 1-1,-1-1 1,2 0-1,0 1 1,2-1-1,-1 0-5,-3 1 0,3-1 1,-3 0-1,3 1 0,1-1 1,-2 1-1,0-2 0,-2-2 1,1 0-1,2 1 0,1 1 1,0 1-1,0 1 0,0-1 6,0 0 1,0 1 0,0-1 0,0 0 0,0 1 0,1 0 0,2 2 0,1 2 0,0-2-11,1-2 0,-3 0 0,5-1 1,-2 0-1,-1 2 0,0 1 0,0 1 1,0-1-1,-1-1 0,1-2 0,-1 1 1,-1 0-1,1 2 10,1 1 1,0 1 0,-4-5 0,0 0 0,0 1 0,1 0 0,2 2 0,1 2 0,-2-2 0,1-2 0,-1 0-11,2-1 1,1 0 0,-2 1-1,2-1 1,0 1 0,0-1-1,-1 0 1,0 1 0,1-1-1,1 0 1,0 1 10,0-1 0,-3 4 0,2 1 0,0-2 1,2-2-1,1 0 0,-2-1 0,1 2 0,-1 1 1,2 1-1,-1 0 0,0 0 0,-1 1 1,1-1-16,2 1 0,-3-2 0,1 4 0,-1-1 1,1-2-1,2 0 0,0 0 0,0 1 1,-1-1-1,1 0 0,1 0 0,2 1 0,-1-1 1,1-1-101,0-2 110,-1 5 1,1-4 0,-1 3 0,1-1 0,0 1-1,-1-1 1,1 2 0,0 0 0,-1 2 0,1-1 0,-1 0-1,1 0 7,0 2 1,-1 1 0,1-1 0,0-2 0,-1 0 0,1 0 0,-2 1 0,-1 0 0,-1 0 0,1 0 0,1 0 0,2 0 0,-2 1 0,-1-1-5,-1 0 0,0 0 1,4 4-1,-1-1 1,1-2-1,-1-1 1,1 2-1,0 0 1,-1 2-1,1 0-1,0 0 0,-1 0 1,1 0-1,-1 0 1,1 0-1,0 0 1,-1 0-1,1 0 1,-2-1-1,-1-2 1,-1 0 7,1 0 0,2 0 0,0 1 0,1-3 1,-1-1-1,1 0 0,0 1 0,-1-2 1,2 1-1,1-2 0,2 0 0,-2 1 1,-1-2-1,-1 0-7,-1 1 1,2-3-1,1 4 1,2-2-1,-3 0 1,-3 2-1,-2 1 1,1 1 0,1-2-1,2 1 1,0-3-1,-1 0 1,1-1-6,0 3 1,-2 3 0,-1-3-1,-1 1 1,1-1 0,1 0 0,0-1-1,-1 1 1,-1 1 0,1 1 0,0-2-1,0 2 1,-1-1 0,1 1-21,1-1 0,-2 1 0,0 3 0,1-2 1,0 0-1,0 0 0,-1 0 0,1 0 3,1-1 1,2 4-1,-2-4 1,-1 1-1,-1 0 1,1 0 0,1 0-1,2 0 1,0 0-38,-1-1 0,-3 4 1,0-3-1,0 1 1,-1 1-1,0-3-242,-2-2 0,-1 3 1,-4-3 298,0-2 0,0-7 0,0-2 0</inkml:trace>
  <inkml:trace contextRef="#ctx0" brushRef="#br0" timeOffset="1">20748 5024 7982,'-12'0'-120,"5"0"0,-1 0 1,-1 0-1,-2 0 1,0 0-1,-1 0 1,2-1-1,1-2 228,1-1 0,4 1 0,-2 1 1,-1 0-1,3-2 0,2 3-153,3 3 0,3 1 1,0 3-1,2 1 1,2-1-1,0 3 0,1 1 1,0 2-1,0 0 1,-1-2-1,1-1 0,1-1 1,0 1-1,-1 1 1,-1 2-1,1-1 0,0 1 1,0 0-1,-2-1 1,-1 1-1,1-2 1,1-1-1,-1-1 1,0 1-1,-1 2 0,-1 0 3,1 1 1,-3-4 83,-3-1 1,-1-4-15,-3 1 1,2-3-1,-5 0 1,2 3-1,1 3 1,0 0-1,0 1 1,1 0-1,-1 0 1,0-1-1,0 2 1,0 2-1,-1 0 26,-2 1 0,3 0 0,-2-1 0,1 1 0,1 0 1,0-1-1,0 1 0,0-1 0,0 1 0,1 0 1,0-1-1,2 1-182,1 0 0,0-1 0,0 1 0,0 0 0,1-3 128,3-6 0,-3-4 0,4-10 0</inkml:trace>
  <inkml:trace contextRef="#ctx0" brushRef="#br0" timeOffset="2">20515 7141 7976,'0'11'-185,"0"-3"1,0 0-1,-1 0 1,-1-1 0,-4 1-1,1 1 69,0 2 117,1-5 1,5-1 0,3-5-1,4 0 1,2 2 0,2 0 0,0 2-1,-1-1 1,1-2 0,1-1 0,1 0-1,3 0-12,1 0 0,-3 0 1,5 0-1,1 1 1,0 2-1,3 1 1,-2-2-1,0 0 1,0-1-1,2 1 0,1 2 1,-2-1-1,-2-2 1,-2-1-1,0 0 1,1 0-1,-2 0-76,-1 0 0,-2 0 1,-3 0-1,-1 0 1,1 0-1,0 0 87,-1 0 0,-9-5 0,-4-1 0</inkml:trace>
  <inkml:trace contextRef="#ctx0" brushRef="#br0" timeOffset="3">20597 7385 7976,'-12'0'-116,"4"4"1,2 1-1,2 0 1,5 0 0,6-2-1,3-2 1,2-1 97,-1 0 0,6 0 1,3 0-1,2 0 0,1 0 1,1 0-1,4 0 0,3 0 1,2 0-1,3 0 0,2 0 1,2 0 17,1 0 0,7-5 0,5-1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6:56:28.549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9118 5350 5758,'-7'-1'0,"2"-2"0,0-1 0,-3 1 0,-2 2 0,0 0 0,1-2 0,1-1 0,5 1 0,-3 3 0,2 0 0,-2-2 0,-2 0 0,0-2 0,0 0 0,1 0 0,-1 0 0,-1 2 0,-2 0 0,0 2 0,-1-1 0,0-2 0,1 0 0,-1 0 0,1 2 0,-1 1 0,0 0 0,1 0 0,-1 0 0,0 1 0,1 2 0,-1 0 983,1 0-901,-1 3 0,0-4 0,1 3 0,-1-1 1,0 0-1,2 0 0,1-1 0,1 1 1,-1 0-1,-1 0 0,-2 0-86,1-1 0,-1 3 0,0 0 1,2 2-1,1 0 0,1 1 1,-1 0-1,0 0 0,0-2 0,3-1 1,-1 0-1,1 2-10,-3-1 1,4 3 0,-1-4 0,2 2 0,-1 0 0,0 1 0,0 1 0,1 1 0,0-2 0,0-1 0,2 1-1,0 1 3,2 2 0,-3-1 0,-1 1 0,1-1 0,1 0 1,-1-2-1,-1-1 0,0-1 0,0 1 0,0 0 1,1 0-1,-1-1 58,0 1 0,-1-4 0,2 4 1,-2 1-1,0 1 0,-2 0 1,2-1-1,0-1 0,1 0 0,0 0 1,0-1-1,0 3-30,-1 0 1,4 1-1,-4 1 1,1 0-1,0-1 1,0 0-1,0-2 1,0-1-1,2 1 1,1 1-19,1 2 1,0-1 0,0 1 0,0-1 0,0 1 0,0 0 0,0-1 0,0 1-1,0 0 1,0-1-18,0 1 0,0-1 0,0 1 1,0 0-1,0-1 0,1 1 0,1 0 1,2-1-1,0 1 0,0 0 0,0-1 1,0 1 13,1-1 1,-4-3 0,4 0-1,-1 1 1,1 0 0,1 0-1,-1-1 1,-1 0 0,1-1-1,1 1 1,2 1 0,0 1-1,1 2 3,1 0 1,-2-5-1,0 1 1,1 1-1,1 0 1,0 0 0,-1-1-1,-1 0 1,0 0-1,0-2 1,-1 1 0,3-2-1,0 1 1,1 1 2,1 2 0,-4-3 0,0 1 0,1-1 0,1-1 1,2 2-1,-2-1 0,-1 2 0,-1 0 0,1-2 0,0 1 1,0-2-1,-1 1 0,1-1-5,1 1 1,2 1 0,-1-2 0,1 1-1,0 0 1,-1-1 0,1 0 0,-1-2-1,2-2 1,2-1 0,0 0 0,-1 0-1,-1 0 8,-1 0 1,-1 0-1,1 0 1,0 0 0,-1 0-1,1-1 1,0-2-1,-1 0 1,0-1 0,-2 0-1,-2-1 1,2-1-1,2 0 1,0 1 0,0-2-25,-3 1 1,2 2 0,-2-2-1,2-1 1,2 1 0,-1-3 0,1-2-1,-1 0 1,1-1 0,0 0 0,-1 1-1,0-1-4,-4 0 0,4 2 0,-5 1 0,1 1 0,-2-1 1,-1-1-1,1 0 0,0 1 0,2 1 0,-2-1 1,0-2-1,-1 1 0,0 1-16,0 1 1,3 1 0,-2-5 0,2 0 0,1 1 0,-1 0 0,0 2 0,-1 2 0,0-3 0,0 0 24,0-1 1,-2 3-1,3 0 1,-1 0 0,-1 0-1,1 1 1,-3-1-1,1 0 1,1 0 0,1-1-1,0-1 1,-1-2-1,2 2-10,-1 2 0,-2-2 0,3 2 1,-1-2-1,0-2 0,2 1 1,0 0-1,0 2 0,-1 2 1,1-2-1,-1-2 0,-1 0 39,1-1 0,-4 2 0,4-1 0,-1 2 0,0-1 0,0 1 0,-1-2 0,0 1 0,-1-2 0,0 1 0,0-1 0,-1 1 0,-2-1 0,-1 0 1,0 1 24,0-1 1,0 0 0,0 1 0,0-1 0,0 1-1,0-1 1,-1 0 0,-2 1 0,-1-1 0,0-1-1,0-1 1,-1-2 0,0 2 0,-1 1 0,0 2-10,1-1 0,-3-3 0,3-1 0,-1 2 1,-2 1-1,0 0 0,1-1 0,-2-2 1,-2 2-1,1 1 0,1 0 0,1-1 1,-1-2-1,-1 2 0,-2 1-32,0 2 1,1-1-1,-1 0 1,1 1-1,-1-1 1,0 1 0,1-1-1,-1 0 1,0 2-1,1 1 1,-1 1-1,1-1 1,-1 0 0,0 0 0,1 1 0,-1 4 0,0-2 1,-1-1-1,-1 2 0,-3 0 0,1 1 1,-1 0-1,3 0 0,1 2 0,1 1 1,0 1-1,1-2 0,-1 0-8,1-2 0,-1 0 1,0 4-1,1 0 1,-1 0-1,0 0 1,1 0-1,-1 0 0,0 0 1,1 0-1,-1 0 1,1 1-7,-1 3 1,0-3-1,1 5 1,-1-3-1,0 3 1,1 0-1,-1 2 1,1 0-1,-1-2 1,0 1-1,1-1 1,-1 2-1,0-1 1,2 1 6,2 1 1,-2-2-1,2 1 1,-2 1-1,-2 0 1,1 0-1,-1-2 1,2 2-1,-1 2 1,2 0-1,-2 1 1,0 0-1,0-1 1,2 2 0,-2 1 2,1 2 0,-2 1 0,1-3 0,0 1 1,2 0-1,2-2 0,-1-2 0,1 1 0,2-1 1,1 1-1,0 1 0,1 0 0,-1 0 2,0-3 1,0-1-1,4 4 1,0 1 0,0 2-1,0-2 1,0-1 0,0-1-1,0-1 1,0 1 0,0 0-1,0-1 1,0 1 8,0-1 1,1 5 0,2-1-1,1 0 1,-2-2 0,0-2-1,-2 1 1,0-1 0,0 1-1,0 1 1,0 1 0,1 2-1,1-2 1,2 0 0,-1 0 16,-2 2 1,-1-1-1,0-2 1,0 2 0,0 0-1,0 1 1,1-1-1,2 1 1,1-2 0,-1 0-1,-2 0 1,-1 2-1,0-2 1,1-1 0,2-1 5,1-1 0,-1 1 1,-3-1-1,0 1 1,0 0-1,2-1 1,0 1-1,2 0 1,-1-1-1,-2 1 0,-1-1 1,1 1-1,2 0-6,1-1 1,1 1 0,-2 0-1,2-1 1,0 1 0,1-1 0,0 1-1,0-2 1,-1-1 0,2-1 0,-1 0-1,2 0 1,0-2-30,-1-1 1,1 4 0,4-2 0,-1 1 0,1-2 0,0 1 0,-1-1 0,1 2 0,0 0 0,-1-2 0,1 0 0,-1 1 0,1 1 2,0-2 0,-5 1 1,1-5-1,1 3 0,2 1 1,0 0-1,2-1 0,1 0 1,2-1-1,-2 0 0,-1 0 1,-1-1-1,1-1 0,1 1 23,1 1 1,1-1 0,-3-3-1,1 0 1,1 0 0,1 0-1,-1 0 1,2 0 0,0-1-1,0-1 1,-2-4 0,1 1-1,-1-1 1,1-1 0,-1 0-10,1 0 0,-1-3 0,-3 2 0,0-2 0,-1-2 1,1 0-1,-2 1 0,-1 0 0,-1 2 0,1 2 1,0-2-1,0-3 0,-1-2 0,0-2 0,-2 2-14,-2 1 1,1 1 0,0 1-1,2 1 1,1 0 0,-1 3 0,0-2-1,-1-2 1,1 0 0,2-1-1,1 0 1,0 1 0,-1-1-128,-1 1 123,0-1 1,0 2-1,-1 1 1,1 1-1,0-1 1,-2-3-1,1-2 1,-2-2-1,2 2 1,-2 1 0,0 2-1,-3-1 1,0-1-1,-1-1 11,3-2 0,-3 1 0,3 3 0,-3-1 0,-1-1 0,0-1 0,0-1 0,-1 1 0,-2-1 0,0 1 0,0-1 0,2 1 0,1 0 0,0 1 0,-2 0-30,-1-2 1,1 0-1,-2 1 1,3 0 0,1 1-1,0-1 1,0 1 0,0-1-1,0 0 1,0 1 0,0 0-1,-1-1 1,-2 0 0,-1 2-1,2 2 24,0-1 0,2 1 0,-1-1 0,-1 0 0,-2 1 0,0-1 0,0 0 0,-1 1 0,0-1 0,-2 0 0,1 1 0,-2-1 0,0 1 0,0-1 0,-1 0 10,-1 1 1,-2-1 0,2 0-1,1 1 1,1-1 0,-1 1 0,-1-1-1,-2 0 1,1 1 0,-1-1 0,0 0-1,1 2 1,-1 1 0,2 1-8,2-1 1,-2 0 0,2 0 0,-2 3 0,-2-1 0,0 2 0,1 0 0,-1 2 0,0 1 0,0-1 0,-3-1 0,0 2 0,-1 0 0,1 2 0,-2 0-36,-1 0 0,2 0 0,-3 2 0,0 0 0,-1 2 0,2 0 0,0 0 0,0 0 0,-1 0 0,-1 0 0,1 1 0,-1 0 0,1 1 0,0-1 0,-1 1 21,2-4 0,0 3 0,4 1 0,-2-1 0,1 1 0,-1 1 0,1 2 0,1 0 0,1 0 0,0-1 0,-1 1 0,-2 1 0,2 2 0,1-1 0,3 1-7,2-1 1,-2 1 0,3 0 0,-1-1-1,2 1 1,1 0 0,2-1 0,1 1-1,-1-1 1,-1 1 0,1 0 0,2-1-1,1 1 1,0 0 13,0-1 0,0 1 0,0 0 0,0-1 0,-1 2 1,-2 1-1,-1 2 0,2-2 0,1-1 0,1-1 1,0 0-1,0 3 0,-2 2 0,0-1 11,-2 1 0,0 2 0,4-2 0,-1 0 0,-2 1 0,-1-1 0,2 1 1,-1-1-1,0 1 0,0-1 0,0 0 0,2-2 0,1 1 0,0-1 1,0 1-4,0 0 0,0-3 0,0 3 0,0-3 0,0-2 0,0 1 0,0 0 0,0-1 1,0 1-1,0 0 0,1-1 0,2 1 0,0-1 0,1 1 23,1 0 0,-3-1 0,3 1 0,-1 0 1,1-1-1,0 1 0,2-1 0,-1 1 0,2 0 1,0-2-1,-2-1-49,-1-1 0,4-4 0,-2 3 1,0 1-1,1 0 0,1-2 0,2 1 1,0-1-1,0 3 0,-2 0 0,-2 0 1,2-2-1,2-1 0,0 0 1,1 0-1245,0 1 1267,-1-5 0,1 3 0,0-5 0</inkml:trace>
  <inkml:trace contextRef="#ctx0" brushRef="#br0" timeOffset="1">4617 6466 7343,'0'-11'3,"0"-1"1,1 0-1,3 2 1,3 1-1,1 1 1,1 1-17,3 0 0,0-3 0,5 2 0,0-2 0,2-1 1,4 2-1,3 1 0,3-1 0,-1-1 0,2-2 0,1 1 1,4-2-1,2-1 0,1-2 0,-2 3 0,-1 3-18,0 2 1,-1 0-1,1-3 1,0-1-1,-1 1 1,-2-1-1,-2 0 1,0 1 0,-1-1-1,2 0 1,-1 1-1,-3-1 1,-2 1-1,-2-1 1,-1 0 35,-3 1 0,2-1 0,-5 2 0,-2 1 0,-1 1 1,-2 0-1,0 0 0,-2 2-261,-2 1 1,-5 0 255,-2 1 0,-5-3 0,-7-4 0</inkml:trace>
  <inkml:trace contextRef="#ctx0" brushRef="#br0" timeOffset="2">5513 5815 8103,'-12'0'0,"0"0"-390,1 0 373,-1 0 0,0 0 0,1 0 0,-1 0 0,1 0 0,-1 0 0,0 0 0,2 1 10,2 3 0,3-1 1,6 3-1,3-1 1,3-1-1,0 0 1,3 0-1,1-1 0,3-1 1,2 1-1,-1 1 1,2 0-1,0-1 1,1 1-23,0-1 0,2 2 0,3-1 0,-1 0 0,-2 0 0,0 0 0,0-1 0,2 1 1,2 0-1,-1 0 0,-1 0 0,-1 0 0,-2 0 0,2 0 0,-1-1 2,0 0 0,-3 2 1,-6 0-1,2 1 1,0 0-1,0-1 0,-4 2 1,-1-2-1,-3 1 1,0 1-1,-2 2 1,-2 1 37,-1 2 0,-5-1 0,-2 1 0,0 0 0,-1-1 0,0 1 0,0 0 0,1-1 0,-2 1 0,-1-1 0,1 1 0,2 0 0,-2 1 1,-2 1-7,0 1 1,-1 2-1,2-3 1,1 2 0,1-1-1,-1 1 1,-2 1-1,0-1 1,-1 1 0,1-3-1,-1 1 1,2-1 0,2 1-1,3-2 1,1-2-6,0-4 0,-5 1 0,2 4 0</inkml:trace>
  <inkml:trace contextRef="#ctx0" brushRef="#br0" timeOffset="3">9083 12967 5754,'8'0'0,"-2"-1"0,-1-3 0,-2-3 0,-6 0 0,-2 1 0,0-1 0,-1 1 0,-1-3 0,-2-2 0,-1 0 0,-2-1 0,1 2 0,-1 1 0,0 2 0,1 2 0,-1 2 0,0-2 0,-1 1 0,-1 2 0,-3 1 0,-1 1 0,-1 0 0,0 0 0,1 0 0,-1 0 0,1 0 0,-1 0 0,1 1 0,1 1 0,2 2 0,-2 0 27,-1 1 0,3-3 0,-1 3 0,0-1 0,1 1 0,-1 1 0,1 3 0,-2 2 0,0 0 0,0 1 0,2 0 0,-1 1 0,-1 1 0,1 3 0,-1-1 0,3 1 64,1-3 0,1 3 1,0-1-1,1-1 0,0 1 1,2-1-1,3-1 0,1-1 1,1-1-1,0 0 1,0-1-1,2 1 0,0-1 1,2 1-104,0 0 0,0-1 0,0 1 0,0 0 1,0-1-1,0 1 0,0 0 0,2-2 0,0-1 1,3-1-1,0 1 0,2 1 0,-2 2 1,2-2-1,-2-1 8,0-1 0,4 0 1,-3 3-1,2 1 0,0-1 1,0 1-1,-1 0 1,0-1-1,-1 2 0,1 1 1,1 2-1,-1-2 0,1-1 1,0-1-1,0-1 16,-1 1 0,1 0 0,4-1 1,-1 1-1,1-2 0,0-1 1,-1-1-1,1 0 0,-1 0 1,1-2-1,0-1 0,-1-1 1,1 1-1,0 2-1,-1-1 1,-3 1 0,0-5-1,1 3 1,1 1 0,2-1 0,-1-1-1,1-1 1,0 1 0,-2 0-1,-1 0 1,-1 0 0,0 0 0,-1 0-34,1 0 1,0-1 0,3-3 0,1 2 0,0 0-1,-1 2 1,1-1 0,0-2 0,-1-2 0,1-2 34,-1-1 0,1-5 0,0 2 0,-1-4 0,0 0 0,-2 0 0,-1 2 0,-1 1 0,1 1 0,-2-1 0,1 0 0,-1-1 0,2-1-9,-1-2 1,3 1-1,-4-1 1,2 0 0,0 1-1,0-1 1,-1 0-1,1-1 1,1-1 0,0-1-1,0 1 1,-1 1 0,0 1-1,0-1-14,-1-2 1,0 2 0,1-3 0,-3 3 0,-1 2 0,-1-1 0,0 0-1,-2 1 1,-1-1 0,2 0 0,0 1 0,2-1 0,-1 1 0,-2-1 19,-1 0 1,0 4 0,0 1 0,0-2 0,0-2-1,0 0 1,0-1 0,0 0 0,0 1 0,0-1 0,0 1 28,0-1 0,0 0 0,0 1 0,0-1 0,-1 2 0,-2 1 0,-1 1 0,0-1 0,0-1 0,-1-2-3,-1 0 0,2-1 0,-4-1 0,0-1 0,1 0 0,0 2 0,1 1 0,1-3 0,-2 1 0,2 3 0,-1 1 0,-1 1-8,-2-1 1,-1-2 0,-2 2 0,0 2 0,1 4 0,-1 3 0,1 1 0,-1 0 0,0 0 0,1 0 0,-1 0-121,0 0 1,1 0-1,-1 0 1,0 0-1,1 0 1,-1 0 0,1 0-1,-1 0 1,0 0-1,1 0 1,0 1-1,2 2 92,2 1 0,-6 0 0,-5-4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6:56:28.55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10955 4745 5817,'7'-1'124,"-3"-3"0,-3-4 0,-1-2 1,-1-2-1,-2 1 0,-2-1 0,-1 2-66,-3 2 1,-2-3 0,0 4 0,-1-4 0,0 1 0,1 1 0,-1 1 0,-1 0-1,-1 1 1,-3 0 0,0 2 0,-1 1 0,1 0 0,-1 0 0,2 2 0,-3 1-76,1 1 1,3 0-1,-3 0 1,0 0-1,0 0 1,-2 0-1,1 0 1,1 1 0,1 1-1,1 4 1,1-1-1,-1 1 1,1-1-1,-1 2 1,1-2-5,1 0 1,1 4-1,1-1 1,1 1 0,0 0-1,2-1 1,1 1 0,1 1-1,-1 2 1,1 1 0,1 1-1,1 3 1,-2 0-1,2-1 8,0-1 1,1 1 0,4 1-1,0 0 1,0 1 0,0-1-1,-1 1 1,-2-1 0,-1 1 0,2 0-1,0 1 1,2 1 0,0-1-1,0 1 1,0-1 22,0 0 0,2-1 0,0 2 0,2-3 0,0-2 0,0 1 0,1-1 0,0 1 0,2-1 1,-1-1-1,3-1 0,2-1 0,0 1 0,1 1 28,0 2-42,-1-1 0,2-3 0,1-1 0,3 1 0,1 0 0,3-1 0,0 1 1,-1-2-1,1-1 0,2-2 0,3-1 0,0-1 0,-2 0 0,0-2 0,-2-2 36,-3-1 1,2 0-1,-5 0 1,1 0-1,0 0 1,-1 0 0,0 0-1,2 0 1,2-1-1,-2-2 1,0-2-1,-1 0 1,1-1 0,-1-1-17,0-2 0,-2 3 0,-3-2 1,-1-1-1,1-1 0,0-1 0,-1 2 1,0 1-1,-2-1 0,-2-1 0,2-2 1,2 1-1,-1-1 0,-1-1 1,-1-1-15,1-1 1,-3-2-1,1 2 1,-2-1-1,-2-1 1,-1-1 0,1 0-1,1-3 1,-1-1-1,1-1 1,0 0-1,-1-1 1,-2 1 0,-1 0-1,0 0 11,0-1 1,0-3 0,0 0 0,0 1 0,0 0 0,0 0-1,0 1 1,0 1 0,0 4 0,-1-1 0,-2-2 0,-2-2 0,-1 1-1,-3 3-7,-2 3 1,0-2 0,-2 5 0,-2-1 0,-1 1 0,-1-1 0,-1 4 0,0 1 0,-3 3 0,-1-1 0,-1 0 0,-1 2 0,1 1 0,0 3 0,0-1-106,-1 1 0,1 0 1,0 1-1,0-2 0,-1 1 99,1 2 0,-5 6 0,-2 2 0</inkml:trace>
  <inkml:trace contextRef="#ctx0" brushRef="#br0" timeOffset="1">13619 9060 7294,'-4'-12'0,"-1"1"0,0-1-8,-1 0 0,3 1 1,1-1-1,0 0 1,-2 1-1,0 0 1,0 2-1,0 2 1,0-1-1,0 0 1,-1 2-1,0-1 1,-1 2-1,0-1 1,0 0-1,1 0 1,-2-1 23,1-2 0,2 3 0,-4 0 0,0-1 0,1 2 0,0-2 0,1 2 0,-1 0 0,-2 1 0,-1 0 0,-2 0 1,1 2-1,-1 1 0,-1 1 0,-1 0-186,-2 0 160,1 5 1,2-3 0,-1 5 0,-3-1 0,0 1-1,0 2 1,3 1 0,1 0 0,0-1 0,-1-1 0,-1 1-1,0 0 1,2 0 0,2-1 0,-2 1 0,-1 1 0,-2 2 1,1 0 0,3-1-1,0 2 1,1 2 0,-1 0-1,1 1 1,-1-1 0,0 2-1,2 0 1,1 1 0,1-1-1,-1 1 1,0-2 0,0 3-7,1-1 0,6-3 1,-2 3-1,2-1 0,2-1 1,0-1-1,0 1 0,0-2 1,0 0-1,0 0 1,0 2-1,0-2 0,0-1 1,0 0-1,2 1 0,0 1 30,2 0 1,1-1-1,-2 0 1,1 2 0,0-1-1,0 1 1,1-1 0,0-1-1,0 1 1,-1-1 0,0 1-1,1-1 1,0-1 0,2-1-1,-2 1 12,0 2 1,3-2 0,-3 3 0,1-3 0,2-2 0,0 1 0,0 1-1,1 1 1,1 3 0,2 0 0,-1 0 0,2-3 0,1-3 0,2-1-24,-2-3 0,0 0 0,1 2 0,1-3 0,1 1 0,1-2 1,-1 0-1,1-2 0,-1-2 0,1 0 0,0 2 0,2 1 1,-1-2-1,0 0 0,2-2-8,1 0 0,0-4 0,-1 0 1,-2 0-1,0-1 0,1-2 1,-1 0-1,1-1 0,-1-1 1,0-3-1,1-2 0,-1-2 1,0 1-1,1-1 8,-2 1 1,3-5 0,-6 4 0,-1-2 0,1-3 0,-1-1 0,1-1 0,-1-1 0,-1 1 0,-1-1 0,0-4 0,-2-1 0,-1-2 0,-1 1 0,0 0 29,-2 1 1,4-2 0,-3-3 0,-1 3 0,-2 3 0,-3 0-1,1 1 1,0 0 0,2 0 0,-1 0 0,-3 0 0,-3 0 0,-2-1-1,-1 1 1,-2 0 6,1 0 0,-3 1 0,2 5 0,-2 2 0,-2-2 0,1 1 0,-1-1 1,2 3-1,1 1 0,1 2 0,-1-1 0,-2 1 0,0 0 0,-1 3 0,-1 0-33,-2 0 1,2 2-1,-3 1 1,2 1 0,0 0-1,-2 2 1,1 1-1,-1 1 1,1 0 0,-1 1-1,1 2 1,-1 1 0,2 0-1,0 1-210,-2 3 159,4-2 0,-7 8 1,5-2-1,-1 2 1,-1 3-1,-1 2 1,-1 4-1,-1 0 1,0 0-102,-2 2 0,3 2 1,-2 4-1,0 4 0,-1 3-119,2 1 0,-3 5 0,4 3 263,0 2 0,-4 12 0,3 2 0</inkml:trace>
  <inkml:trace contextRef="#ctx0" brushRef="#br0" timeOffset="2">15933 13723 8153,'12'7'-228,"-1"2"1,0-4 0,-2 0 0,-3 2 0,1-2-1,-1 0 1,2-1 0,0 0 0,-2-2 294,-1-3 0,-1 0 0,-4-7 0,0-1 0,0-1 0,0-2 0,0 0 0,0 1 0,-1 0 9,-3 4 0,3-4 1,-4 5-1,1-2 1,-1 2-1,-1-1 1,0 2-1,-1-1 0,-2-1 1,-1-2-1,-2 0 1,-1 0-1,-1 1-80,-1-1 1,-1 4 0,3 0-1,-1 1 1,-3 0 0,1 2-1,-1-1 1,1 0 0,1 0-1,-2 0 1,0 2 0,-1 2-1,1 2 1,0 0 0,2 1 3,-2 1 0,3-2 0,-4 3 0,1 1 1,3-1-1,0 2 0,-1 0 0,0 0 1,1-1-1,-1 1 0,1 0 0,-1 1 1,1 1-1,1 2 0,1 0 2,0-1 1,1 1 0,0-1 0,2 1-1,2 1 1,-1 1 0,0 3 0,2 0-1,0 1 1,3-1 0,-1 1 0,0 0-1,1 1 1,2-1 0,1-2-19,0-3 1,0 2 0,0 1 0,0-2 0,1 0 0,2 0 0,2 2 0,0-2 0,2 0 0,-2 1 0,1 0 0,1-1 0,0 1 0,1 0 0,0 3 26,1 0 0,-3 0 1,2-2-1,0 2 0,0 1 1,-1 1-1,1-1 1,0 0-1,0 0 0,-1-1 1,1-2-1,0 1 0,0-1 1,-1-1-1,1 1-3,1-2 1,2-1-1,0-1 1,1-1-1,0 1 1,-1-1 0,1 1-1,-1-2 1,1-1-1,1-1 1,1 1-1,2 0 1,-1 0 0,2-1-36,2 1 1,-1-2-1,1-1 1,-1-1 0,-2-2-1,3-1 1,-1 1-1,1 1 1,0-2 0,-1-2-1,1-2 1,-1-2-1,1 0 1,-1 0 0,-1-1 15,0-1 0,-4 2 0,3-4 0,0-1 0,-1 0 0,1 0 0,-1 1 0,2-1 0,0-1 0,1-3 0,-1-1 0,0-1 0,-2 2 0,1 2 0,1-2-13,1 0 0,-3 0 0,3 1 0,0-1 1,-1-1-1,1-1 0,-1 0 0,0 1 1,-3 0-1,-1-1 0,-1-1 0,-1 1 1,1-1-1,-2 1 56,-2-2 1,1 3 0,-5-5 0,0 1 0,0 2 0,0-3 0,-2 1 0,-1-1 0,-1 0 0,-1-1 0,-1 0 0,-4-1 0,0 0 0,-3 2 0,-1-2 21,-2-1 0,0-1 1,1 0-1,-1 1 1,0 1-1,1 2 1,-1-2-1,0-1 1,1 0-1,-1 1 0,1 3 1,-1 1-1,0 2 1,1-1-1,-1 1-13,0 1 1,0 2-1,-3 3 1,-2 1-1,1 1 1,-2-1 0,1 1-1,-1 2 1,0 1-1,-3 0 1,0 1 0,1-1-1,0 0 1,0 0-4,-2 1 1,2-2-1,1 1 1,-2 0-1,0 0 1,1 1-1,2 0 1,0 0-1,1 1 1,-1-2-1,1 1 1,0 2-1,3 1 1,1 0-1,0 1-146,-2 3 1,2-1 0,-3 5 0,2 1 0,0 1 0,-2 3 0,2 1 0,1 3 0,1 2 0,1 5 0,-1 3 0,1 1 107,-1 1 0,5 3 0,2-2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6:56:31.610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20446 10176 8220,'11'0'-455,"-3"0"391,0 0 1,-6-5 0,2-3 0,-4-1-1,-2 0 1,-4 3 0,0-1 0,-3 2 0,0-1-1,0 1 1,1-2 0,-1 2 0,-1-2 71,-2 1 0,0 0 0,1-4 0,-1 4 1,1 0-1,-1 0 0,0 1 0,-1 1 1,-1 0-1,-3 1 0,1 0 0,-3 2 0,3 1 1,-2 1-1,-1 2 0,-1 2 0,-2 0 15,-1 0 0,1 4 0,0-2 0,0 0 0,-3 0 1,1-1-1,0 1 0,4 1 0,0-1 0,0 0 0,-2-1 1,0 1-1,1 0 0,3 1 0,1-1-17,3-2 1,-3 4 0,2-1-1,0 1 1,2 0 0,2-2-1,-1 2 1,1 2 0,-1 0-1,0 1 1,1 1 0,-1 1 0,2 2-1,1-2 1,2 0 0,2 0-59,2 2 0,2-1 0,1-3 0,0 0 0,0 1 0,0 1 0,0 1 0,0-1 0,0-1 0,0 0 0,1 2 0,2 0 0,1-1 0,0 0 0,0 1 51,0 0 1,3 5-1,-2-4 1,2 1-1,1 1 1,-1-1-1,1 1 1,1-1-1,2 0 1,0-2 0,1 1-1,1-1 1,1-1-1,3-1 1,1-1-31,3 0 0,-2-1 0,3 1 0,4-2 0,1-1 0,3-2 0,-1-2 1,4-2-1,0-2 0,2-1 0,0 0 0,0 0 0,-2 0 0,0 0 1,-2 0 35,1 0 0,-5 0 0,-2-1 0,-6-2 1,-1-2-1,-1 0 0,0-2 0,-3 2 0,-1-1 1,-1-1-1,-1-2 0,1-1 0,-1-2 1,1 0 38,0 1 1,-1-5 0,0 1-1,-2-1 1,-1 1 0,-1-2-1,1 0 1,-2-1 0,0 1-1,-4-1 1,0 0 0,-2-3-1,0-1 1,-2-1 0,-2 1 24,-3 3 0,0-3 0,-1 2 0,-1-1 1,-1-1-1,-2 1 0,-1 1 0,-1 1 1,-1 1-1,1 1 0,1 2 0,1-1 1,-1 1-1,-1-2 0,-2-1-76,2 0 1,1 0 0,2 3-1,-1 0 1,0-1 0,1 1-1,-1 1 1,0 2 0,1 3-1,-1 1 1,1 0 0,-1 2-1,0 1 1,-1 2-223,-2 2 0,2 1 0,-3 1 0,3 2 0,2 2 229,-1 1 0,1 2 0,-1 4 0</inkml:trace>
  <inkml:trace contextRef="#ctx0" brushRef="#br0" timeOffset="1">20562 16166 6666,'-12'0'10,"1"-5"0,-1 3 0,0-3 0,1 1 0,-2-1 0,-1 0 0,-2 0 1,1 1-1,-2 0 0,-1 0 0,-2 0 0,1 0-4,-2 0 1,-1 1 0,-1 3 0,0-2-1,0 0 1,1-2 0,0 1 0,1 2 0,-1 1-1,1-1 1,-1-2 0,2-1 0,-1 2 0,2 0-1,-1 4 1,1 0 0,1 3 0,0 1 0,1 0 15,0 0 0,-2 2 1,3 4-1,1-1 1,-1 1-1,-1 0 0,1-1 1,-1 2-1,3 2 1,1 0-1,1 1 0,0-1 1,1 2-1,-1 0-15,0-1 1,5 0-1,0-3 1,1 1 0,-1 3-1,-2 0 1,0-1 0,0 0-1,1-1 1,1 2 0,0 0-1,2 0 1,1-3 0,0 0-1,2 1 1,0 0-18,2-1 0,4-1 0,1-1 1,2-1-1,2 1 0,1 0 1,3-1-1,1 1 0,2 0 1,-1-2-1,2-1 0,3-1 1,0 1-1,1 0 0,-2 0-15,2-1 1,1-2 0,3 3 0,0-2 0,4-1 0,1-1 0,1 0 0,0-2 0,0 0 0,1-1-1,0 2 1,1-1 0,-2-2 0,0-1 0,0 0 30,0 0 0,-4 0 0,2 0 1,0 0-1,-5 0 0,0 0 1,-4 0-1,2 0 0,-2 0 0,-1 0 1,-2 0-1,1-1 0,-1-2 1,0-2-14,-3-2 1,-1 1-1,-2-3 1,1 1 0,0-2-1,-2-3 1,-1-3 0,-1 1-1,1-1 1,1-2 0,2-1-1,-1-3 1,1 1-1,-2-1 1,-1-1-11,-1-4 1,-1 2 0,2-2-1,-3 3 1,-1 0 0,-2 1 0,-1 0-1,1 0 1,1-1 0,-2 1-1,0 0 1,-2 0 0,0-1 0,0 1-1,0 0 29,0-1 1,-4 0-1,-1-2 1,-2-1-1,-2 1 1,-1 0-1,-3 0 1,-1-1-1,-3 3 1,-1 2-1,-2 2 1,1 1-1,0 1 1,-2 4-1,-2 3-70,-4 4 1,1 4 0,-5-1 0,-2 3 0,0 3 0,-2 5 57,0 5 0,-5 12 0,-1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6:56:31.62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5989 3570 6819,'-6'-5'-34,"1"3"0,4-5 54,-3 2 0,2 0 0,-1 1 1,0-2-1,0-2 0,-1 0 1,1 0-1,-1 1 0,-1 0 1,-1 1-1,0 0 0,-1 0 1,-2 0-1,-1-2 0,-2 0 1,0 2-1,-3-1 0,-2 2-24,-1 0 1,3-3 0,-4 4-1,-2 2 1,-1 0 0,0 2 0,1 0-1,2 0 1,-2 2 0,0 1 0,1 5-1,0 2 1,0 2 0,-2 0 0,-1-1 1,-1 1 0,1 0 0,1 1 0,1 1 0,3 1 0,1-1 0,2-1 0,-1-1 0,1 0 0,2-1 0,3 1 0,2 0 0,0-1 1,0 1-1,1-1 0,-1 1-7,1 0 0,1-1 0,3 1 0,0 0 0,0-1 0,2 1 1,1 0-1,0-1 0,0 1 0,0 1 0,0 1 0,1 1 1,2 0-1,2-1-3,1 1 1,1-2-1,2 4 1,-2-1-1,2-1 1,2 1-1,0-1 1,1 1-1,0-1 1,-1 1-1,1-1 1,0 1-1,-1-1 1,1 1-1,1-2 17,2-1 1,-2-2 0,3 1 0,-3-2-1,0-1 1,1-1 0,3 0 0,-1 0-1,2-2 1,-1-1 0,1-2 0,-1-2-1,1-1 1,-1 0 0,1 0-6,0 0 1,2 0 0,2-1 0,-2-2 0,0-2 0,0 0 0,2-1 0,0-1 0,-1-2 0,-3-1-1,0-1 1,0 2 0,2 2 0,-2-3 0,-3 0 5,-2-1 0,-1-5 0,-1 1 0,0 0 0,-2 2 1,-3 2-1,1-2 0,-2-1 0,0-3 0,-2 0 1,-2 0-1,-1 2 0,0-1 0,0-1 0,-1-1 53,-3-2 0,1-1 0,-5 0 0,-1 2 0,0-2 0,0 1 0,1-1 1,-1 3-1,-1 0 0,-3 1 0,-1 0 0,-2 2 0,1-1 0,-1 1-58,1 0 1,-2 2 0,3 3 0,-3 1 0,-1 3 0,-1-1 0,-1 2 0,2 0-1,0 2 1,1 2 0,0 1 0,2 1 0,-1 3 0,1 4 0,1 2-417,1 2 0,-3 1 0,1 2 415,1 5 0,1 2 0,1 1 0</inkml:trace>
  <inkml:trace contextRef="#ctx0" brushRef="#br0" timeOffset="1">9699 3675 7560,'0'-12'-79,"0"1"0,0-1 0,0 1 0,-1-1 0,-1 0 0,-4 1 0,0 0 0,-2 2 0,0 3 0,1 1 0,-2 1 0,-2 0 120,0 0 1,-1-4 0,0 4-1,1 2 1,-1-1 0,1 1 0,-1-2-1,0 1 1,1 1 0,-1-1 0,0-1-1,-1 2 1,-1 0 0,-1 1-1,1-2 1,-1 0-50,0 0 0,2 2 0,-3 1 0,2 0 0,0 0 1,-2 0-1,2 0 0,0 0 0,0 0 0,-2 0 0,2 1 1,1 2-1,2 2 0,-1 0-10,0 0 0,1 4 0,-1-2 0,0 0 0,1 1 0,0 1 0,2 0 0,2 0 0,-1-1 0,0 1 0,0 1 0,-1 2 0,-1 1 0,0 1 0,1 2 7,1-2 0,1 3 1,-2-1-1,2 1 1,-1 1-1,0 0 1,0 3-1,-1 0 1,-1-1-1,0 0 1,1 0-1,2 1 1,1 0-1,0-2 1,1 1 5,3-2 0,0 2 1,2-3-1,0 0 0,0 0 1,0-2-1,0 1 0,0 1 1,2-1-1,0 1 1,3-3-1,2-1 0,2-1 1,1 0-6,2-1 0,0-3 1,-1 0-1,2-1 1,1 1-1,3 0 1,1 0-1,3-2 1,1-1-1,1-1 0,2 0 1,0-1-1,4-2 1,-1-1-1,2 0 4,0 0 0,1 0 0,4 0 0,-2 0 0,0 0 0,-4-1 1,1-3-1,0-3 0,1 0 0,-1-1 0,-5-1 0,-3-2 0,-2 0 1,-1-1-1,-1 1 27,-2-1 0,0 0 0,0-1 0,-2-1 0,-1-3 0,-1 1 0,-2-3 0,-1 3 0,-1-2 1,0-1-1,-1-1 0,0-2 0,-2-1 0,-2-1 28,-2 1 0,-1-1 1,0-2-1,0-1 1,0 1-1,0 1 0,-1 2 1,-2 0-1,-2-1 1,-2 2-1,-2 3 1,-2 2-1,-3 3 0,-3 1 1,0 3-56,0-1 1,-4 5 0,3-1 0,-1 2 0,-2 3-1,-2 0 1,-3 4 0,-1 0 0,0 3 0,-2 3-1,1 4 1,-2 3 5,1 3 0,-2 2 0,-4 3 0</inkml:trace>
  <inkml:trace contextRef="#ctx0" brushRef="#br0" timeOffset="2">9769 9653 8434,'-8'-1'0,"1"-2"-1006,-2-1 629,4 0 0,-6 3 269,3-3 133,-2 3 0,0-6 0,1 5 1,1-2-1,-1 1 0,-1 2 0,-2 0 1,0-2-1,1-1 0,-1 2 0,0 0 1,1 2-1,-1 0 0,1 0 0,-1 0 1,0 0-1,1 0 0,-2 0 0,-2 0 1,0-1 2,1-3 1,3 3 0,0-3 0,-5 3 0,-1 1 0,2 0 0,2 0 0,0 0 0,-1 0 0,-2 0 0,1 0 0,-1 0 0,1 0 0,1 1 0,1 2-55,1 1 0,4 3 0,1-2 1,-2 2-1,-2 1 0,0-1 1,-1 1-1,0 1 0,1 0 1,-1 2-1,0-1 0,1 3 1,-1 0-1,1 0 0,-1-2 8,0 1 1,5 0-1,0 1 1,1 1 0,0 1-1,0-1 1,1-1-1,0-1 1,1 1 0,0 1-1,0 2 1,1-2-1,2-1 1,1-2 0,0 2 6,0 3 0,0-3 1,0 2-1,0-2 1,0-1-1,0-1 1,0 1-1,0 0 1,0-1-1,1 1 1,2 0-1,1-1 0,0 1 1,0 0 16,0-1 0,3 1 1,-3-1-1,0 1 1,0 0-1,1-1 1,2 0-1,0-2 1,1-2-1,0 2 1,1 2-1,1-1 1,2-1-1,-1-2 6,1-2 1,0 3 0,-1-5 0,1 1 0,0 0 0,-1 0 0,1-1 0,0-2 0,-1-1 0,2 0 0,1 0 0,2 0 0,-1 0 0,1 0-24,-1 0 0,5 0 0,-4 0 0,3 0 0,0 0 0,0 0 0,-1 0 0,1-1 0,-3-2 0,1-2 0,-1 0 0,-1-2 0,2 2 0,0-1 0,0-1-12,-3-2 0,0 0 0,0 0 1,2 1-1,-2-1 0,-1-1 1,-2-2-1,1 1 0,0-1 1,-2 0-1,-1 1 0,-1-1 1,1 1-1,1-2 42,2-3 0,-4 3 0,-1-2 0,1 2 0,0 1 0,0 0 0,-1 1 0,1-2 0,-1-1 0,-1-2 0,-1 2 0,2 1 0,-2 1 0,1 0-8,1-4 1,-5 3-1,2-2 1,-1 2-1,-1 1 1,2 0-1,-1 1 1,-2-1-1,-1 0 1,0 1-1,0-1 1,0 1-1,0-1-2,0 0 0,0 1 0,-1 0 0,-2 2 0,-1 2 0,1-1 0,-1 0 0,-2 2 0,1-1 0,-1 2 0,-1 0 51,-2 2 0,3 2 0,-1 0 0,1-2 0,0-1 0,-4 2 0,0 0 0,-2 2 0,1-1 1,-1-2-1,1 0 0,-1-1-156,0-1 1,1 3 0,0-3 0,2 1 95,2 0 0,-1-5 0,-4 3 0</inkml:trace>
  <inkml:trace contextRef="#ctx0" brushRef="#br0" timeOffset="3">20341 3663 7840,'-5'7'-83,"2"-2"1,-5-5 0,-1 0 0,-1 0 0,-2 0 0,1 0 0,-1 0 0,1 0 0,-1 0 0,2-1-1,1-2 108,1-1 0,4-1 0,-4 3 1,0-4-1,1 1 0,-1-1 1,0-1-1,0 0 0,2-1 1,-1 1-1,2 1 0,-1 1 1,1-2-1,-2 1-35,1-3 1,-1 2 0,-2 1 0,3-1 0,-1 2 0,1-1 0,-2-1 0,0 0 0,1-1 0,-2 1 0,-2 2-1,0 1 1,-1 0 0,0 1 0,1 0 0,-2 2 0,-3 1 1,3 0-1,-2 0 1,2 0 0,0 1-1,-1 3 1,-2 2 0,1 2-1,-1 0 1,1 1 0,1 1-1,-1 2 1,1-1 0,-1 1-1,0 0-3,2-1 1,2 1 0,-1 0 0,1-1 0,-2 1-1,-2-1 1,0 2 0,1 2 0,2 0 0,3-1-1,1 1 1,-1-1 0,0 1 0,0 1 0,3-1 10,0 1 1,-1-1 0,3-3 0,0 0 0,0 0 0,0 3 0,2 0 0,0-1 0,2-1 0,0-1 0,0 1 0,0 1-1,0 3 1,0 0 0,0 1-18,0 0 0,4-3 1,1 3-1,1-1 1,0-3-1,0-1 0,4-1 1,0 0-1,2-1 1,-1 1-1,1 0 0,-1-1 1,1 1-1,1-1 1,1 1 16,2 0 1,0-5-1,-1 1 1,1 0 0,3 0-1,0-2 1,0 1 0,1-2-1,0 0 1,2-2-1,2-2 1,-1-1 0,0 0-1,0 0 30,1 0-13,-1 0 0,0-4 1,0-1-1,-1-2 0,-1-2 1,-3-1-1,0-3 1,-1-1-1,1-2 0,-1 2 1,0 0-1,-3 0 1,-1-2-1,0 1 12,2-2 1,-6 3-1,3-4 1,-2-1-1,1 1 1,2-2 0,1-2-1,0-2 1,-2 1-1,-3 0 1,0 0-1,1-1 1,0 1 0,-1 0-1,-2 0-2,-2-1 0,-1 5 0,-3 0 0,2-1 0,1 2 0,-2 3 0,0 2 0,-2 1 0,-2 0 0,0 1 0,-2-1 0,0 1 0,0-1 1,-1 0-1,-2-1-33,-2-2 0,3 2 0,-2-3 0,-1 2 0,-1 0 0,-2-1 0,1 0 1,-1 1-1,0 0 0,1-2 0,-1 2 0,0 1 0,-1 2 0,-1 0 1,-1 2-163,1 1 1,-5 6 0,0-2-1,-3 4 1,-2 4 168,-4 4 0,-6 7 0,-8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6:56:31.630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19457 8606 8107,'-8'0'-135,"1"0"0,-2 0 0,-2 0 0,0 0 33,-1 0 1,7 0-1,5 0 1,6 0 0,5 0-1,1-1 69,4-3 0,-2 1 0,6-3 0,0 1 0,2 1 0,0 0-13,-2 0 30,2 0 0,-4 4 0,5 0 0,0 0 0,2 0 0,1 0 0,1 0 1,-1 0-1,-1 2 0,1 0 0,1 3 0,-1 2 0,-1 1 0,-2-1 1,0 1 27,1 1 1,-3 1-1,0 2 1,-3 0-1,-1 1 1,-3 1-1,-1 1 1,-2 1-1,-4 1 1,-3 1-1,-3 1 1,-1 1-1,0 2 1,0 2-1,0 3 10,0-1 1,-5 2-1,-1 1 1,-3 1 0,0 2-1,-2 2 1,2 0-1,-1 1 1,0 0 0,-2 0-1,0-1 1,2-2-1,1-1 1,3 0 0,0 0-16,4 0 1,-3-1 0,1 1 0,1-3 0,3-1 0,3 0-1,2 1 1,1-3 0,3 0 0,2-3 0,2 0 0,1-1-1,3-1 1,0 0 0,1-1-26,0-1 0,0 0 0,2-4 0,-1 2 0,-1-2 0,-2-1 1,1-1-1,-1-2 0,-1-1 0,2-2 0,0-2 0,0-3 0,-3 0 1,-1-2-1,-2 0 2,1 0 1,0 0-1,-1-2 1,1 0 0,0-3-1,-1-2 1,1-1 0,-2 1-1,-1 0 1,-2 1 43,-2-1 0,-3 6 0,-4 1 1,-3 5-1,0 3 0,-1 0 0,2 1 1,-1 1-1,-1 2 0,-2-1-20,0 1 0,6 0 0,-3-1 0,1 1 0,-1 1 0,-1 1 0,0 3 0,-1 0 0,0 1 0,-1 0 0,0 2 1,-1 2-1,0 2 0,0 0 43,1 3-72,1-2 0,-1 7 0,1-3 0,2 0 1,3 5-1,0 2 0,2 3 0,0 0 0,0 1 1,2 2-1,0 4 0,3-1 0,0-1 0,2-3-4,-1-1 1,-3 3-1,1-3 1,-2 0-1,1 0 1,1-3-1,-2 0 1,0-3-1,-2 3 1,0 0-1,0 1 1,-2-3-1,0-3 1,-2-1 91,1-1 1,-3 2 0,0-4-1,-1 1 1,2-1 0,0-2-1,-3-1 1,-1-3 0,0-3-1,1-4 1,-1 0 0,-1-2-1,-2-1 1,-1-1 0,-1-2 49,-2-3 0,0 3 0,1-5 1,-1 0-1,-1 0 0,-1 0 1,0-2-1,-2 0 0,1-2 1,0 1-118,-2 3 0,-6-3 0,-3 4 0</inkml:trace>
  <inkml:trace contextRef="#ctx0" brushRef="#br0" timeOffset="1">18189 15200 7916,'-10'-7'-1200,"2"-1"1140,-2 0 0,3-3 0,-4-1 0,1 0 0,0 1 0,3-1 0,-1 0 0,0 1 0,0 0 1,1 2-1,-1 2 0,1-2 0,1 0 60,0 1 0,-7-8 0,-5 3 0</inkml:trace>
  <inkml:trace contextRef="#ctx0" brushRef="#br0" timeOffset="2">17643 15154 7937,'-12'0'-4,"1"0"1,-1-1 0,0-2 0,2-2 0,1 0-1,1 0 1,0 1 0,1 0 0,0-1 0,1-1-1,1 0-41,-1 0 0,1 2 0,1-4 0,-3-1 1,-2-1-1,-1-2 0,4 0 0,0 1 1,-1-1-1,-1-1 0,1-1 0,0-2 1,1 1-1,0-2 0,0-1 39,0 0 1,3-4 0,-2 4 0,1-2 0,0 1 0,1 0 0,2-1 0,1 1-1,0 0 1,0-1 0,1 1 0,3-2 0,3 0 0,1 1 0,1 2-32,4 1 0,-1-4 0,7 2 0,-1-2 1,0 0-1,2 3 0,2 0 0,3 0 0,2-1 1,3 1-1,1 1 0,0 1 0,1 1 1,3 1-1,2 2 17,2 4 1,0-1 0,-4 5 0,1 0 0,3 1 0,2-1 0,1 1 0,-2 2-1,-2 2 1,1 2 0,0 2 0,0 1 0,-1 3 0,0 2 0,-2 0 39,-1 1 1,1 0 0,2-1-1,0 2 1,-1 1 0,-4 3-1,-2 1 1,2 2 0,0-1-1,1 0 1,-2 2 0,-2 1-1,-1 0 1,1-1-16,2-2 0,-2-1 0,1 3 1,2-3-1,0 0 0,3-1 1,2 0-1,-1-3 0,-2-1 1,-3-2-1,1 1 0,0 0 1,1-1-1,-2 1 0,-2 0 1,-2-1 1,3-3 0,-2-2 0,1 1-1,1-2 1,0 0 0,0-2 0,0-2 0,0-1-1,-2 0 1,1-1 0,-2-3 0,1-3 0,-3 0 7,-2-1 1,0 0-1,-2-3 1,-3-1-1,-2 0 1,-2 1-1,1-1 1,-2 0 0,-1 1-1,-3-1 1,-1 1-1,-1-1 1,0-1-1,0-1 1,-2-2-5,-1 2 0,3 1 1,-3 0-1,0-1 1,2-3-1,-1 0 0,2-1 1,0 1-1,-1-1 1,1 2-1,0-1 0,-2 3 1,1 1-1,-2 1-93,0 0 96,-1 6 0,-3-3 0,3 5 0,3 3 1,0 3-1,0 6-1,-2 2 0,0 1 0,-2-2 0,2-1 0,0 1 0,2 1 0,-2 3 1,1 1-1,1 2 0,0-2 0,1-1 0,0 0 0,1 1 0,1 1 0,2 1-10,0 1 1,1-3 0,2 4 0,3-1 0,2-2 0,-1 1 0,2-1 0,1-1 0,2-1 0,2-1-1,1 0 1,0-1 0,0 1 0,3 0 0,4-1-11,-7-4 0,12 2 1,-8-5-1,2-1 0,3 1 1,2 0-1,1-1 0,-2-2 1,-1-1-1,-1 0 0,1 0 1,2 0-1,1 0 0,-2 0-20,-1 0 1,3-4 0,1-1 0,0-1 0,1-2 0,0 0 0,0 0 0,-1 1-1,1-1 1,-1 0 0,2-1 0,-2 0 0,1 0 0,0 1 25,3-1 0,0 3 0,-1-1 1,-4 2-1,-2 1 0,1 0 1,2 0-1,0 2 0,0 1 1,-1 1-1,-1-2 0,2 0 1,2-2-1,0 1 0,1 2-12,0 1 0,-2-1 1,3-2-1,-1-1 1,-1 2-1,1 0 1,0 2-1,1 0 1,0 0-1,1 0 1,-1 0-1,0 0 1,-3 0-1,-1 0 1,-1 2 23,-2 1 1,-1-1 0,-1 3 0,0-1 0,-1 1 0,-2 0-1,-1 2 1,1-1 0,1 2 0,-1 0 0,-2-1 0,-2 2 0,-1 2-1,0 0 1,1 1 7,-3 0 1,-1-1-1,-5 1 1,-2-1-1,-2 1 1,0 0-1,-4 1 1,-3 1-1,-2 1 1,0 1-1,-1-1 1,-3 1 0,0-1-1,-2 1 143,0-1 1,0 1 0,0-4 0,0-1 0,0 1-1,-2-2 1,0-1 0,-3-2 0,-1-1-162,1 1 0,1-5 0,4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6:56:28.457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16073 9886 5734,'-7'5'0,"-2"-3"0,5 6 0,-1-5 0,3 2 0,-4-1 0,1 1 0,-1 0 0,-1 0 0,-2-2 0,3-2 0,-1 0 74,2 3 1,3 1-1,5 3 1,5-4 0,3-3-1,0-1 1,1 0 0,-1 0-1,1 0 1,1 0 0,1 0-1,2 0-25,-2 0 0,0 0 0,0 0 0,3 0 0,0 0 0,1 0 0,0 0 0,2 0 0,-1 0 0,0 0 0,1 0 0,-1 0 0,-1 0 0,0 0 0,0 0-36,3 0 0,0 0 0,-1 0 1,-2 0-1,1 0 0,-1 0 1,1 0-1,0 2 0,-1 0 0,-1 2 1,-2-1-1,-1-2 0,0-1 1,3 0-1,0 0-12,-1 0 0,0 0 0,-3 0 1,1 0-1,1 0 0,0 0 1,-2 0-1,0 0 0,1 0 1,1 0-1,-1 0 0,-1 0 1,-1 1-1,0 2 0,-1 1 17,1-2 1,0 0-1,-1-2 1,1 0-1,1 0 1,1 0 0,1 0-1,0 0 1,-2 0-1,-2 0 1,1 0 0,-1 0-1,1-2-30,0-2 1,-1 3-1,1-3 1,0 2 0,-1-1-1,0-2 1,-2 0 0,-3-2-1,1 2-395,-1 0 1,-3 0 0,2 2 406,0-1 0,-4-5 0,4 3 0</inkml:trace>
  <inkml:trace contextRef="#ctx0" brushRef="#br0" timeOffset="1">17050 9583 7933,'0'-11'32,"-2"-1"0,0 0 0,-3 2 1,-2 1-1,-2 2 0,-1 2-12,-2 3 0,0 6 0,2 3 0,2 4 1,5 0-1,1 1 0,2 0-64,0-1 0,2 1 0,0-1 1,3 1-1,2 0 0,2-1 1,1 1-1,2 0 0,-1-1 1,1 1-1,0-1 18,-1 1 1,1 0-1,0-1 1,-1 1-1,1 0 1,-1-2-1,1-1 1,0-1-1,-1 1 1,1 1-1,0 2 1,-1-1-1,0 1 8,-4 0 1,2-5-1,-3 0 1,0-1 0,2 1-1,-2 2 1,-1 0 0,-1 0-1,0-1 1,-1 1 0,-2 1-1,-1 2 21,0-1 0,-1 0 1,-2-2-1,-2-3 1,-2-1-1,0-1 1,-1 0-1,0 1 1,-1 0-3,-1 1 1,-2 1-1,1-1 1,-1-1 0,2 1-1,1-1 1,1 2-1,0-1 1,0 2 0,1 0-1,-3-1 1,0 3-1,-1-1 1,-1 0 17,0-2 0,1 1 0,-1 4 0,0-1 0,1 1 0,-1-2 0,0-1 0,1-1 1,1 1-1,0 0 0,3 0 0,-2-2 0,0-1 0,0-1 0,1 1 88,-1-4 1,2 3 0,0-1 0,-1 0-2118,1 1 2010,2-3 0,5 3 0,0-5 0</inkml:trace>
  <inkml:trace contextRef="#ctx0" brushRef="#br0" timeOffset="2">18399 9665 7977,'6'0'-587,"-1"1"0,-3 1 750,2 2 1,-3-1 144,3-7-293,-3 3 1,-1-10 0,1 5-1,3-1 1,3 2 0,0 1 0,1-1-1,1-1-8,2-3 1,0 2 0,1 1 0,-1 1 0,0 1 0,-2 0 0,-1 0 0,1 0 0,1 0 0,2-1 0,-1 0 0,1 0-1,-1 2 1,1 1-9,0-2 1,-1 2-1,1-3 1,0 1 0,-1 1-1,1-1 1,-1 0 0,1-1-1,1-1 1,1 0-1,2 1 1,-2 0 0,0 1-1,0 0 1,2-1-4,-2-2 1,-5 5 0,-1-2-1,1 2 1,1 1 0,2-1 0,0-2-1,-1 1 1,1 2 0,-2 0 0,-1-2-1,-1-1 1,1 2 0,1 0-1,3 2-6,3 0 0,-3 0 0,2-1 0,-2-2 0,0-1 0,1 2 0,2 1 0,-2 1 0,0 0 0,0 0 0,2 0 0,-2 0 0,-1 0 1,0 0 7,2 0 1,-2 0-1,4 1 1,-1 1-1,0 2 1,1-1 0,1-2-1,-1-1 1,1 0-1,0 0 1,2 0 0,-1 0-1,-1 0 1,0 0-1,-1 0 11,0 0 0,4 0 0,-3 0 0,0 0 0,-1 0 0,-2 0 0,2 0 1,0 0-1,-1 0 0,0 0 0,-1 2 0,2 0 0,0 2 0,1-1 1,-1-1 3,0 2 1,0-3-1,-3 3 1,3-1 0,-1-1-1,1 2 1,-3 0 0,1 0-1,-1 1 1,3 0 0,-1 0-1,1-1 1,-3 0 0,-1 1-16,-1 2 1,4-3 0,0 2 0,1 1 0,0-2 0,-2 1 0,1 1 0,1 1 0,1-1 0,1 0 0,-1-1 0,-1 1 0,-1 0 0,0 1-1,1 0 7,0 1 0,0-3 0,-3 2 1,1 1-1,1 2 0,0 0 1,-1 0-1,-1-2 0,-1-2 1,-1 2-1,1 0 0,1 0 1,1-1-1,1 0 0,-1 0 0,1-1 1,-1 1-1,-2 3 1,2-2-1,0-3 1,-1 1-1,1-1 1,-1 2-1,1 0 1,1-1-1,-1 1 1,1 0-1,-2-2 1,0 1-33,2-1 0,-3 1 0,1 2 0,-4-3 0,-2 1 0,1-2 0,0 1 1,0-1-1,-1 2 0,0-1-165,-2 3 1,1-3-114,-4-3 1,0-3 0,5-3 304,1-5 0,-4 3 0,0-1 0</inkml:trace>
  <inkml:trace contextRef="#ctx0" brushRef="#br0" timeOffset="3">20748 9432 7977,'-5'-7'-123,"-2"-2"1,-4 4-1,-1 0 1,0 0-1,1 2 1,-1 2-1,2 2 1,1 2 0,2 2-1,1 0 1,1 2 216,0-1 0,-1-2 0,4 4 1,-2 1-1,1 1 0,2 2 0,1-1-112,0 1 0,0 0 1,0-1-1,0 1 1,1-2-1,2-1 0,2-1 1,0 1-1,2 2 1,-2 0-1,1 1 0,1-1 7,2 1 0,-3 0 1,2-1-1,0 1 0,0 0 1,-2-1-1,1 1 0,-2 1 1,1 1-1,-1 1 1,0 0-1,-2-2 0,-2-2 1,-1 1-1,0-1 10,0 1 1,0 0 0,0-1-1,0 1 1,0 0 0,-1-2-1,-2-1 1,-2-3 0,-1 0-1,-2-2 1,0-1 10,1 1 1,-1 0 0,-4-3 0,1 2-1,-1 1 1,0 0 0,1 0 0,-1 0 0,0-2-1,1 1 1,-1-1 0,1 3 0,-1 1 49,0-1 0,5 3 1,-1-5-1,0 1 1,0 0-1,2 1 1,-1 1-1,2 0-17,0 0 1,1-2-410,4 4 0,0-4 0,1 2 0,2 1 366,1-1 0,5 2 0,-3 4 0</inkml:trace>
  <inkml:trace contextRef="#ctx0" brushRef="#br0" timeOffset="4">20795 10432 7901,'0'-8'-562,"-2"2"519,-2 1 1,-2 1 0,-4 5 0,2 3 0,3 3 0,1 0 0,-1 1 0,-2 1 0,-2 1 0,0 2 0,0 0 0,3-1 0,-1 1 42,1 0 1,-2-1 0,-2 1 0,0-1-1,3 2 1,-2 2 0,-2 0 0,0-1 0,-1 1-1,0-1 1,1 1 0,-2-1 0,-1-1-1,-2-1-18,2 0 1,1-1-1,1 1 1,1 0-1,-1-1 1,0 1-1,1-2 1,-1-1-1,1-2 1,-1-1-1,0-1 1,1 0-1,0-1 1,2 0 0,2 0 24,-2-1 0,-2 2 0,0-1 1,-1-2-1,0 0 0,1-2 1,-2 0-1,-1 0 0,-2 0 1,2 0-1,1 0 0,0 0 0,-1 0 1,-2 0 8,2 0 1,1 0-1,0 0 1,-1 0 0,-3 0-1,0 0 1,-1-2-1,1 0 1,-1-2 0,0 0-1,-2 0 1,-1 0 0,0 2-1,2-1 1,-2 0 1,-1 0 1,0-3-1,2 4 1,0-2 0,0 0-1,-2 0 1,-2 0 0,1 0-1,0 1 1,0-1 0,-1 1-1,1 0 1,0 1 0,0-2-1,-1 1-1,1 2 0,0-3 0,-1 0 0,1 1 0,0-1 0,0 0 0,-1 0 0,2 0 0,2-1 0,0 0 0,0-2 1,-2 2-1,-2-1 0,3-1-11,1-2 1,-2 3 0,4-2-1,-1 0 1,1 0 0,0 1 0,1-1-1,-1 0 1,0 0 0,-2 1 0,1-1-1,1 0 1,0 0 0,1 1-1,-1-1-19,0-1 1,2 2-1,-3 0 1,-1-1-1,1 0 1,1 0-1,0 1 1,1-1-1,0 1 1,2 1-1,-1 1 1,-1-2-1,1 2 1,-1-1 0,3 0 9,1 1 1,1 0-1,-1 3 1,-1-2 0,-2 0-1,2 0 1,1 0 0,2 1-1,-1 2 1,0 1-1,1 0 1,-1-1 0,0-2-1,1-1 12,-1 2 1,1 1-1,-1 1 1,0 0 0,1 0-1,-1 0 1,0 0 0,1 0-1,-1 0 1,1 0 0,0 1 67,3 3 1,2-3-353,2 3 1,3-4 0,-3-4-164,3-4 0,1-2 438,0-2 0,5 1 0,1-1 0</inkml:trace>
  <inkml:trace contextRef="#ctx0" brushRef="#br0" timeOffset="5">18538 10060 7901,'0'-8'-84,"0"0"1,-1 1-1,-2-1 1,-2 2 52,-1 0 0,2 4 1,-3 6-1,2 3 1,1 2-1,1 0 0,-3-1 1,1 1-1,0 2-4,2 0 1,-2-3 0,0 0 0,-1 1 0,-2 1 0,0 2 0,0-1-1,-1 1 1,0 0 0,0-1 0,1 2 0,-1 1 0,-1 2 0,-2-2-1,1-1 8,-1-1 1,4-1 0,1 0-1,-2-2 1,0-2 0,0 1 0,2 0-1,1-2 1,0 1 0,0-1 173,0 3 1,4-3-111,2-3 1,2 4-1,5-1 1,1 2 0,0-1-1,-2-1 1,1-1-1,-1 2-30,3-1 0,2-2 1,-1 4-1,0 1 1,1 1-1,2 2 1,-1-1-1,3 1 1,-1 0-1,3-1 1,-1 2-1,3 1 1,-1 3-1,1 0 1,0 0 37,1-3 1,-6-1 0,3-1 0,-2-1 0,1 1 0,-2-2 0,-1-1 0,-1-1 0,-1 0 0,0-1 0,-2 0 0,-2-2 0,1-1-14,-1 1 1,3-4 0,-2 3 54,2-2-256,-4-2 0,1 0 1,-5-2-1,4 0-1182,0-2 1351,-3 5 0,7 0 0,-3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6:56:28.46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15200 7466 7950,'0'-7'-220,"0"-1"1,0-1 0,0-1-1,0-2 263,0 0 0,0 7 0,0 5 0,0 7 0,2 2 0,0 0-37,2-2 0,1-3 0,-2 4 0,2 0 0,2 0 0,2-1 0,1 1 0,2 0 0,-1 0 1,1 1-1,0 1 0,-1 2 0,2-2 0,1-1 0,3-1 0,1 1-250,3 1 244,1 2 1,1-1 0,0 1 0,1 0 0,-1-1 0,0 1 0,2-2 0,0-1 0,3-1 0,-3 1 0,0 1 0,0 2 0,-1 0 0,1-1 0,-3 1 4,0 0 0,-2 1 0,1 1 0,-3 1 1,0-1-1,-1 1 0,0-1 0,-3 1 0,-1 0 1,-1-2-1,-1-2 0,1 1 0,1-1 0,1 2 1,3 2-1,1 0 0,-3 1 0,5-5 0,0 1 1,2-1-1,3 1 0,1 0 0,0-1 1,-3 1-1,-2 0 0,-1-1 0,2 1 1,0 0-1,-1-1 0,-3 1-29,-1-1 0,-2 5 0,-2-1 0,1 1 0,2-1 0,-2 1 0,0-2 0,0 0 0,2 1 0,-2 0 0,-1-1 0,-1 1 0,-1-1 0,2 1 0,0-1 40,-1-1 1,5-1 0,-8 0 0,0-1 0,0 1-1,-1 0 1,-1-1 0,1 1 0,0-2 0,-2-1-1,-1-1-313,-2 1 0,-2-5 297,-1-4 0,5-5 0,2-7 0</inkml:trace>
  <inkml:trace contextRef="#ctx0" brushRef="#br0" timeOffset="1">16701 7978 7950,'-7'-5'-87,"1"2"0,3-4 1,-2-1-1,-1 1 1,-2 5 87,1 4 1,1 5-1,3 5 1,-1-1 0,2 1-1,1-1 1,1 1-1,0 1 1,0 1 0,0 2-1,0-1 1,0 1 0,0 1-1,0 1-218,0 2 198,5-3 0,-3 5 1,5-3-1,-1 3 1,-1 0-1,1-1 1,-3-2-1,1 1 0,0-1 1,-1-1-1,-2 0 1,-1-1-1,0 0 1,0-3 7,0-1 1,0-1-1,0-1 1,0 1-1,-1 0 1,-3-1-1,-3 1 1,0 0-1,-1-1 1,0 1-1,0-2 1,1-1-1,-2-1 1,-2 1 1,0 1 0,3-2 0,0 0 1,-1 1-1,-1 0 0,-2 0 0,-1-1 1,-1-1-1,-1 1 0,0 0 0,2 1 1,2 1-1,-2 1 0,-1-2 0,-2-1 1,1 1 86,-2 1 0,3-2 0,-4-1 0,1 1 0,2 0 0,3-2 1,0 1-1,0-2 0,1 0 0,0-1 0,2 0-78,2 0 0,4 0 0,-2-4 0</inkml:trace>
  <inkml:trace contextRef="#ctx0" brushRef="#br0" timeOffset="2">17817 8909 7942,'-8'0'-391,"1"0"380,-2 0 0,5 0 0,2-2 0,6 0 1,3-2-1,1 0 0,-1 0 0,1-1 0,1 0 1,1-2-1,2 1 0,0-2 24,-1 2 0,2-5 0,2 4 0,0-4 0,-1 1 0,0 1 0,1 1 0,1-1 0,1-1 0,0-1 0,-1 2 0,-1 2 0,2-3 0,0 1 0,1 0-10,0 2 1,-3 3-1,3-4 1,1 0-1,-1 1 1,2 0-1,2 1 1,2 0-1,-1 0 1,0 1-1,0-2 1,1 2 0,-1 0-1,0 1 1,0 0-9,1 0 1,-4-3-1,2 3 1,2 0-1,-3 0 1,0 0-1,0 2 1,1-1-1,1 0 1,-1-1-1,-1 1 1,-2-1-1,0 0 1,2 0 48,2-1-45,-7 4 1,11-6-1,-9 4 1,2 0 0,-1-1-1,2 0 1,-1 0-1,1 1 1,-3 2 0,0 0-1,0-2 1,2-1-1,-2 2 1,-2 0 10,1 2 1,-4-1-1,4-1 1,-1-2-1,-1 1 1,-1 2-1,-1 1 1,0 0-1,1 0 1,3 0-1,0 0 1,1 0-1,-1 0 1,1 0 0,-1 0-17,-1 0 1,4 0 0,-3 0 0,-1 0 0,1 0 0,-1 0 0,-1 0 0,1 0 0,-2 0 0,-1 0 0,-1 1 0,-1 2 0,1 1 0,1-2 15,2-1 0,-2-1 0,3 0 0,-2 0 1,0 2-1,2 0 0,-1 2 0,1-1 1,0-1-1,1 1 0,0 1 0,-1 0 1,-1 0-1,1 1 0,-2 0-16,-1 0 0,2 3 0,1-3 0,-2 0 0,-1 2 0,-2-2 0,1 1 0,0-1 0,1 2 0,1-2 0,1 2 0,0-2 0,-1 1 0,0 1 0,1 0 5,0 0 1,-2 3 0,-2-3-1,1 0 1,0 1 0,-1 0-1,1 0 1,-1-1 0,1 1 0,0 0-1,-2 0 1,-1-1 0,-1 1-1,0 0-21,-2 1 0,4-3 1,-2 2-1,1 1 1,0 0-1,-1 0 1,0-1-1,-1 1 1,0 1-1,-1 1 0,0-2 1,0-1-1,-1 1 1,0 1-72,-2 2 0,-2-1 0,-1 1 0,0-1-768,0 1 861,0-5 0,0 3 0,0-4 0</inkml:trace>
  <inkml:trace contextRef="#ctx0" brushRef="#br0" timeOffset="3">19980 8583 7240,'4'-8'-345,"1"2"0,1-1 606,-1 1 0,0 3 0,-2-2 0,0 0-25,0-3 1,-2 2 0,-2-1-1,-2 1-243,0-1 1,-3 1 0,4-3 0,-3 2 0,-1 1 0,0 1-2,0 0 1,2-3 0,-3 3 0,2-2 0,1-1 0,0 1 0,-1 0 0,0 1-23,0-1 0,1 6 1,5 1-1,2 6 0,2 5 1,0 2 1,0 2 0,4-1 1,-1 5-1,2-1 1,1-2-1,-2 2 1,-1 1-1,1 0 1,1 0-1,2-1 0,-2 1 1,-1-3-1,-3 2 1,1-1-1,-2 0 33,0-3 1,0-2 0,-2-3 0,1-1 0,-2 1 0,0 1 0,-4 0 0,0-1-19,-2-1 0,-1-5 0,2 2 0,-1 0 0,0 2 0,1 0 0,-3 0 0,1-1 40,0 1 0,0-1 0,1 3 0,-4-2 0,-1-1 1,0-1-1,1 0-81,-1-2 1,3-2 0,-1 1 0,1 0 0,0 2 0,-4 0 0,0 0 0,0 1 0,1 0-496,1 0 1,5 1 548,0-3 0,-4 4 0,1 4 0</inkml:trace>
  <inkml:trace contextRef="#ctx0" brushRef="#br0" timeOffset="4">20236 9304 7791,'-6'-1'-789,"1"-2"780,-1-1 1,4 0 0,-6 6-1,-1 2 1,0 3 0,0 2 0,1 0-1,-1-1 1,-1 1 0,-2 2 0,1-1-1,-1-1 1,0-1 0,1 1 0,-1 1-1,-1 2 8,-2-1 0,2 1 0,-4 0 0,1-1 0,0 1 0,-1-1 0,-1 0 0,0-2 1,-3-1-1,-1 1 0,-1 0 0,-1 0 0,1-3 0,0 1 0,-2-1-17,-2 3 0,3-2 0,-5-1 0,2-1 0,0-2 0,1-2 1,2-1-1,0 0 0,1 0 0,0 0 0,0 0 0,-2 0 1,-1 0-1,-1 0 11,1 0 1,-4 0 0,1 0-1,-4 0 1,1 0 0,-1 0-1,2 0 1,0 0 0,2 0-1,-1-1 1,1-2 0,-2-1-1,0 2 1,1-1 0,0 1 25,0-2 0,3 0 1,-2 3-1,0-2 0,3-2 1,2 0-1,-1 0 1,-1 1-1,-1 0 0,3-1 1,2-1-1,2 0 0,0 1 1,-1-2 157,2 1-166,-3 3 0,7-6 1,-3 4-1,0 0 1,1-2-1,1 2 0,0-1 1,1 1-1,-1-2 1,1 2-1,-1 0 0,1 1 1,0 0-1,1 0 1,-1 2 1,2-1 0,-3 0 0,3 0-1,2 0 1,-1 2 0,0 1 0,1 0 0,-1-2-1,1 0 1,-1-2 0,0 1 0,1 2 0,-1 1-1,0 0 10,1 0 0,-1-1 1,0-2-1,1-1 1,-1 2-1,1 0 1,-1 1-1,0-1 0,1-2 1,-1 1-1,0 1 1,1-1-1,-1-1 1,1 1 4,-1 2 1,0-3 0,1 0 0,-1 1 0,0-1 0,1 0 0,-1 1-1,2 1 1,1-1-138,1-1 0,4 0 0,-2 3 1,-1-2-1,2-2 0,0-1-361,2-3 0,2 2 0,1 0 471,0-3 0,5-5 0,2-3 0</inkml:trace>
  <inkml:trace contextRef="#ctx0" brushRef="#br0" timeOffset="5">18120 9130 6911,'-7'5'129,"1"-4"1,3 4 0,-2-1 0,-2 0-1,0 0-124,0 1 0,-3-4 0,3 4 0,0-1 0,-1 0 0,-1 0 0,-1 0 0,-2 0 0,0 0 0,1 0 0,-2 1 0,-1 1-28,-2 3 0,-5-2 1,2 0-1,-3 3 0,0-1 1,1 0-1,2-2 1,-2 2-1,1 2 0,-1 0 1,3 0-1,1-2 1,3-1-1,1 1 0,1 0 3,1-2 1,0 4-1,4-4 1,3 4-1,2 0 1,2 1-1,2-2 1,2-1 0,3-1-1,4 1 1,0 0-9,1-1 0,0 2 0,-1-2 0,1 2 0,-1 1 0,0-2 0,-2-3 0,-1-1 0,-1-1 0,1 0 28,0 0 0,0 0 0,3-4 0</inkml:trace>
  <inkml:trace contextRef="#ctx0" brushRef="#br0" timeOffset="6">17875 8885 7863,'0'-7'-52,"0"-1"1,0-1 0,0-2 53,0 0 1,2 4 0,0 2 0,3 1 0,1-1 0,0 0 0,1-1 0,2 0 0,1 0 0,2 1 0,-1-2 0,1 2 0,1-1 0,1-1 0,3-1 0,1 1 0,2-1-14,2-1 1,3-3-1,1-2 1,2-1-1,1 0 1,0 2-1,1 2 1,2-2 0,1-1-1,-1-2 1,-1 2-1,0 1 1,0 1-1,0-1 1,0 0 24,-1 2 0,2-6 1,-3 8-1,-1 0 0,2-1 1,-2-1-1,1 1 0,-4 1 1,0 2-1,-2 1 0,1 1 1,-3-2-1,0 2 0,-3 0 1,-1 1-29,-3-1 0,0 4 1,1-3-1,0 3 1,-1 1-1,1 0 1,-1 0-1,1 0 1,1 0-1,-1 0 1,1 0-1,-1 0 1,1 0-1,1 1-8,1 3 0,-3-2 0,3 5 0,0-1 0,1-1 0,1 2 0,2-2 0,1 1 0,1 0 0,-1 0 0,0 1 1,0 0-1,1 1 0,-2-1 0,-2-1 20,0 0 0,-2 2 0,3 4 0,-2-2 0,2-1 0,-1-1 1,1 1-1,-2 1 0,2 2 0,0 0 0,-1-1 0,-2 0 1,-1-2-1,-1-2 0,1 2-10,2 2 1,-1 0-1,0 0 1,0-2-1,-1-1 1,1 1-1,0 1 1,2 0-1,-2-1 1,-3-1-1,-2 1 1,-1 0 0,-1 0-1,1-2 26,0-2 0,-5 3 1,1-3-1,0 1 1,0 2-1,-2 0-7,-1-1 0,-1-3 1,-4 4-206,0 1 1,1-4 0,3-1 18,4-3 0,-1-1 0,-1 2 179,-1 2 0,4-3 0,-2 4 0</inkml:trace>
  <inkml:trace contextRef="#ctx0" brushRef="#br0" timeOffset="7">20073 8455 6908,'-6'-1'45,"1"-2"1,1 1-1,0 3 1,0 5-1,0 5 1,0 0-1,2 1-68,1 0 0,-1 0 0,0 3 0,-2 0 0,1 1 0,2 1 0,1 1 0,0 1 0,0 0 1,0 2-1,0 1 0,0 0 0,-1-1 0,-2-2 0,-1 2-12,2 1 0,-1-3 0,0 0 0,-2 1 0,-1-2 1,-2-3-1,0-2 0,1-1 0,-1 0 0,0-1 0,0 0 1,1-2-1,-1-3 39,0-1 1,4-1 0,-4-4 0,-1 0 0,-1 0 0,-2 0-651,1 0 646,4 0 0,-3 0 0,3 0 0</inkml:trace>
  <inkml:trace contextRef="#ctx0" brushRef="#br0" timeOffset="8">20062 9188 7864,'0'11'-114,"0"1"0,0 0 1,0-1-1,0 1 1,0 0-1,-1-1 1,-2 1-1,-2-1 113,-2 1 1,3 0-1,-3-1 1,-2 1 0,-2 0-1,0-1 1,-1 1-1,0-1 1,-1 1 0,-2 1-1,-3 1 1,-3 2-1,-1-2 1,-2-1 0,-2-2-1,-3 1-25,-2 0 1,-2-1 0,-3 1 0,-2 0 0,-1-1 0,1 1-1,-2-2 1,-2-1 0,1-2 0,1-1 0,1-1 0,-1 2-1,0-2 1,0 0 0,1-2 21,-1-2 1,4-1-1,-3 0 1,3 0 0,1 0-1,0 0 1,0 0-1,0 0 1,0-1 0,2-2-1,1-1 1,2 0-1,0 1 1,2-1 25,-1 1 0,-3 0 0,2 1 0,0-2 0,2 1 0,1 2 1,-2 0-1,1-2 0,1-1 0,4 1 0,3-1 0,3 0 1,3 0-1,1 0 58,2 0 1,0-5 0,2 3 0,3-2 0,1 0-1,2-1 1,2-1-243,1-2 0,0 4 0,0 1-736,0-2 898,0-2 0,0 0 0,0-1 0</inkml:trace>
  <inkml:trace contextRef="#ctx0" brushRef="#br0" timeOffset="9">18399 9223 7845,'-4'7'-56,"-1"0"1,-2-1 0,-2-1 0,-1 2 0,-2-2 0,1 2 41,-1-1 0,0-3 0,1 0 0,-2 0 0,-3 0 0,-2 1 0,-1-2 0,-1 1 0,0-1 0,-2 2 0,-2-1 0,0-2 0,-1-1 0,1 0 5,2 0 1,1-4 0,-2 0-1,1 0 1,1 1 0,3-1 0,1 1-1,3 2 1,3-1 0,2 0 14,1-2 1,5 1-1,-1 7 1,4 4-1,3 2 1,1 2-1,0-2 1,0-1-1,1-1 1,0 1-17,0 2 1,4-4-1,-1 1 1,2 1 0,0 1-1,0 2 1,-3-2-1,2-1 1,2-1 0,2 0-1,1 0 1,1-2 0,0 1-1,-1-2 1,0 0-1263,1-2 1272,6-2 0,-3-1 0,5 0 0</inkml:trace>
  <inkml:trace contextRef="#ctx0" brushRef="#br0" timeOffset="10">18248 8874 7281,'0'-12'0,"0"0"-110,0 1 1,-2 3 0,0 0 0,-2-1 0,1-1 0,2-2 0,1 1-1,0-1 159,0 0 0,1 6 0,2 1 0,2 0 1,1-3-1,3-1 0,2 0 0,0 2 0,1 1 1,1-1-1,2 0 0,5-1 0,3 0 1,4-1-1,4 0 0,4 0-42,4 1 1,-2 0 0,5-3 0,-1 1-1,0 0 1,3 3 0,2-1 0,-1 0-1,-1 2 1,-2-1 0,2 2 0,3-1-1,1 0 1,0 1 0,-3 3-20,0 0 1,-4 2-1,1 0 1,-1 0-1,-1 0 1,-1 2-1,-4 0 1,-4 3-1,-2 1 1,1 0-1,1 1 1,0 2-1,-1 1 1,0 2-13,-1-1 0,-1 1 1,1-1-1,0 1 0,-3 0 1,-3-1-1,-3 1 0,-1 0 1,-3-2-1,-1-1 0,-3-1 1,0 1-1,0 1 0,-2 2 19,-2-1 1,-3 1-1,-5 0 1,1-1 0,2 1-1,1 0 1,-2-1-1,0 1-33,-2-1 1,1-4 0,3-3 0,4-3 0,1-2-1,0-2 1,-3-2 37,-1-1 0,9-2 0,-1-4 0</inkml:trace>
  <inkml:trace contextRef="#ctx0" brushRef="#br0" timeOffset="11">19992 8525 7072,'4'8'3,"1"-1"1,2 2 0,0 2 0,1 0 0,0 2 0,1 1-1,1 3 1,2 1 0,-1 3 0,1 1 0,1 1 0,1 1 0,2 0-1,-3 2 1,-3 1 0,-4-1-28,0-2 0,1 0 1,-3-1-1,-2-1 1,-5-1-1,-5-3 1,-2-1-1,-2-2 1,-1 1-1,-2-1 1,-3-1-1,-2-2 0,1-3 1,0-1-1,0-1-22,4 0 1,2 2 0,1-5 0,1 0 0,-1 0 0,1-1 45,-1 0 0,0-2 0,1-1 0</inkml:trace>
  <inkml:trace contextRef="#ctx0" brushRef="#br0" timeOffset="12">18457 9223 7813,'-8'6'-150,"0"-2"1,1-1 0,-1-1 0,0 2-1,-1-1 157,-1-2 0,-2 3 0,0 0 0,1 0 1,-1-1-1,1 1 0,-1 0 0,-1 0 1,-1 1-1,-3 0 0,-1 2 0,-3-1 1,-2 2-1,-3 0 0,-2-2 0,-2 1-37,-2-1 0,2-2 0,-1 4 0,0 0 0,0-1 0,1 0 0,2-2 0,2-1 0,1 0 0,3 1 0,2 0 0,2 0 0,2-1 0,4 0 87,3 0 0,7 1 1,-2-1-1,4 2 0,4 2 1,4 0-1,2 0 364,2-2-419,-1 4 1,-3-4 0,0 3 0,1-2 0,1 2 0,2 2 0,-1 0 0,2 1 0,2 0 0,0-1 0,-1 1 0,0 0 0,1-1 0,0 1-10,-1-1 0,-1 1 1,-1 0-1,0-1 1,-1 1-1,1 0 1,-1-2-1,1-1 1,-2-1-1,-1-1 1,-1 1-1,1 0-703,2 1 710,0-4 0,1 0 0,-1-5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6:56:28.47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20492 4908 7765,'7'-8'-725,"-2"2"0,-1-1 808,0 1 0,-1 2 1,-3-4-1,0-1 1,-1 0 115,-3 1 0,2 2-268,-6 2 0,5 1 180,-1-4-102,3 4 0,0-2 85,-3 5 0,3-1-92,-3-3 1,2 1-1,1-3-15,-3 0 1,3 1-5,-3 1 0,3 2 0,0-5 0,-2 1 20,-1-1-1,-1 4 1,2-5 0,-2-1 0,-1-2 0,-3 0 0,-2 0-11,0 4 1,-1-2-1,0 5 1,1 0 0,-1 0-1,1 0 1,-1 2-1,0 0 1,1 2 0,-1 0-1,-1 0 1,-1 0 0,-2 0-1,2 0-4,1 0 1,2 0-1,-2 2 1,-2 0-1,0 2 1,1 0-1,1 0 1,1 1-1,1 0 1,-1 0-1,0-1 1,1 0-1,0 1 1,2 0 0,2 2 4,-2-1 0,-2 1 0,0 2 0,-1-1 0,0 1 0,1 1 0,-1 2 0,0-2 0,2-1 0,1-1 0,1 1 0,1 1 0,-1 2 1,0-2-1,-1-2 1,3 2 0,-1-2 0,1 1 0,0 0 0,1-1 0,1 1 0,0 1 0,1 2 0,-1-1 0,0 1 0,0 0 0,0-1 0,0 1 11,0 0 0,-1-1 1,3 1-1,-2-1 0,1 1 1,2 0-1,1-1 1,0 1-1,0 0 0,0-1 1,0 1-1,0-1 1,0 1-1,0 0 0,0-1-6,0 1 0,4 0 0,0 1 0,-1 1 0,1 1 1,0-1-1,0-1 0,0-1 0,1 1 0,0 1 1,2 2-1,-2-2 0,1-1 0,0-2 0,0 1 8,1 0 1,-4-1-1,5 1 1,0 0 0,0-1-1,-1 1 1,2-1-1,2 1 1,0-2 0,1 0-1,0-4 1,-1 0 0,1 0 9,0-1 1,-1 0 0,1-2 0,-1 0 0,1 0 0,0-2 0,-1-1 0,1 0 0,0 0 0,-1 0 0,1 0 0,-1 0 0,1 0-46,0 0 1,-1 0-1,1 0 1,0 0 0,-2-1-1,-1-2 1,-1 0-1,1-1 1,1 0 0,2-1-1,-1-1 1,1 0-1,1 0-710,2-4 730,-2 5 1,4-5 0,-5 3 0,-1 0-1,1-1 1,1 0 0,1 0 0,2 1-1,-2-1 1,-1 0 0,-2 2 0,1-1-1,0 1 1,-1-2 16,1 2 1,0-5 0,-1 4-1,1-3 1,0 1 0,-1 2-1,1-2 1,-1-2 0,1 0 0,-2-1-1,-1 0 38,-1 1 1,-1-1-1,0 1 1,-1-1 0,-3 0-1,1 1 1,-1-1 0,-2 0-1,1 1 1,0-1 0,2 0-1,-1 1 1,-1-1 0,1 1-1,1-1 17,-2 0 1,1 1 0,-1-1 0,2 0 0,-1 1 0,-2-1 0,-1 1 0,0-1 0,0 0 0,0 1 0,0-1-46,0 0 0,-4 1 1,-1 0-1,0 2 1,-2 3-1,2-1 0,-1 2 1,-1 0-1,0 1 1,-1 0-1,1-1 1,1 0-1,-1-1-49,-2-1 0,-1 1 0,-2-3 0,1 2 0,-1 1 0,1 1 0,-1-1 0,0 2 0,1 1 0,-1-1-86,0 1 0,5 2 0,-1 1 0,-1 0 0,-2 0 0,0 0 0,-1 0 0,1 0 0,-1 0 116,0 0 0,-4 5 0,-3 1 0</inkml:trace>
  <inkml:trace contextRef="#ctx0" brushRef="#br0" timeOffset="1">19887 5466 8017,'7'-5'-473,"-2"2"0,-6-3 0,-3 1 501,-4 2 1,2 2 0,-2 1 0,-1 0 0,-2 0 0,0 0 0,-1 0 0,1 0 0,-1 0 0,0 0 0,1 0 0,-1 0 0,0 1 0,1 2-43,-1 1 1,-3 1-1,-1-3 1,1 4 0,-1 0-1,-1 2 1,1 0 0,-3-1-1,1 2 1,-2 2 0,-2 0-1,-2 1 1,0 1 0,-2 1 11,-1 2 1,-1 0 0,2-1 0,-1 0 0,-1 1-1,1-1 1,0 2 0,0 0 0,0 1 0,0 0 0,0 3-1,-1-1 1,1 1 0,1-2 0,1 2 4,-3 1 1,4 1-1,-3 0 1,2-1-1,3-1 1,2-3-1,1 0 1,1-1-1,2 1 1,-2-1-1,1 1 1,-1-1-1,1 0 1,-1-2 0,1 2-5,0 2 1,0-1-1,3 1 1,-1-1-1,-1 0 1,1 1-1,-1-1 1,2-1-1,1 0 1,1 1-1,1 1 1,-1-1 0,2 0-1,1-1 1,1 1 5,-1 0 1,2-2-1,0 3 1,-2 2-1,-2 1 1,0 1-1,0 0 1,1 1 0,1-1-1,-1 0 1,-1 0-1,-2 1 1,-1 0-1,0 2 1,1 1-3,1-1 0,2-1 0,1-1 0,1 2 0,-1 3 0,-1-1 0,-1 0 1,2 0-1,2-1 0,-2 0 0,-2 0 0,1 0 0,1 0 0,1 0 86,-1 2-84,-1-5 1,-2 6 0,2-4 0,1 1 0,2-2 0,1-3 0,1-3 0,0 2 0,1-1 0,0 1 0,0-3 0,1-1 0,1-3 0,-1-1-86,-1-1 1,-1-2 0,3-1 0,-2-4 0,1-4 0,2-6-1,1-4 80,0-2 0,1-1 0,3 0 0,-3-4 0,4-3 0</inkml:trace>
  <inkml:trace contextRef="#ctx0" brushRef="#br0" timeOffset="2">17968 7059 8017,'-7'-10'-83,"0"1"0,1 3 1,1-1-1,-2 2 0,2-2 1,-2 2-1,1 0 62,-3 3 1,4 2 0,2 2 0,5 3 0,1 2 0,1 2 0,0 1 0,0 2 0,-1-1-1,-1 1 1,1 0 5,1-1 1,1 1-1,-3 1 1,2 1-1,0 2 1,0-2-1,0-1 1,0 0-1,0 1 1,1 3 0,0-1-1,1 1 1,0-3-1,0 1 1,-1-1 18,0 1 0,4 1 0,-2-3 0,1 1 0,-1 2 0,2-2 0,2-3 0,-1-2 0,-1-1 0,-1 0 0,1 0 0,1-2 0,1 1 0,-2-2 2,-2 0 0,1-1 0,4-4 0,-1 0 0,1-1 1,0-3-1,-1-4 0,0-2 0,-2-1 0,-1 2 1,-1 1 6,0-1 0,3-1 1,-2-2-1,2 1 1,2-1-1,-1-1 1,1-1-1,0-1 1,-1 0-1,1 2 1,0 2-1,-1-2 0,1-1 1,-1-2 32,1 2 0,0 1 1,-1 1-1,1 1 1,0 0-1,-1 2 1,1 2-1,0-1 1,-2 0-1,-1 2 1,-3-1-1,1 2 0,-1 0-826,3 2 780,-4 2 0,1 1 0,-6 0 0</inkml:trace>
  <inkml:trace contextRef="#ctx0" brushRef="#br0" timeOffset="3">24214 4978 8068,'0'-8'-340,"0"0"1,0-1 0,0-1 0,0-2 394,0 1 0,0-1 1,-2 2-1,0 0-56,-2 3 1,0 3 0,4-4 0,-1 0 0,-2 1 0,-1-1 0,0-1-7,-1-2 1,4 4-1,-4 0 1,1 1-1,-1 1 1,-2-2-1,-2 2 1,-1 0-1,-2 1 1,-1 0-1,-2-1 1,-3 0 0,-2 0-1,1 2 1,-2 2-5,-1 1 1,-2 0 0,-2 0 0,-2 0 0,-1 1 0,1 2 0,2 2 0,1 1 0,2 2 0,0 0 0,0-1 0,1 2 0,1 2-1,2-1 12,-2-2 0,4 2 0,2-2 1,2 2-1,1 2 0,0 0 0,1-1 1,-1 1-1,0-2 0,2-1 0,1-1 1,1 1-1,1 1 0,0 2 0,2 0-7,0-1 1,2 0 0,-3-2-1,1-2 1,2 2 0,2 2-1,1 0 1,0 1 0,0 0 0,0-1-1,0 1 1,0 0 0,0-1-1,0 1 1,0-1-14,0 1 0,4 4 0,1-1 0,0-1 0,1-1 0,1 0 0,1 1 0,-1 2 0,1-2 0,1-1 0,1-1 0,2-1 0,0 1 0,1 0 7,2-1 1,-2 1 0,3-1 0,-2 1 0,0 0 0,3-2 0,0-1 0,1-1 0,-2 0 0,3-1 0,-1 0 0,1-1 0,0-1 0,1 1 0,1-3-11,0 3 1,1-5 0,-1 4-1,-2-1 1,1 0 0,-1-2 0,1 0-1,0-2 1,2 0 0,2 0 0,-2 0-1,-2 0 1,1 0 0,1-2 23,0-1 0,4 0 0,-7-3 0,3-1 0,1 1 0,1-3 0,-1-2 0,0 1 1,0 1-1,1 0 0,-1-3 0,0-2 0,0 0 0,-1 0 0,-1-1 38,-2 0 0,-3-6 1,2 3-1,-1-1 1,-4-1-1,-3 0 1,-4-1-1,1 0 1,-2 2-1,0-2 1,-2 1-1,-2-1 0,-1 3 1,0 0 457,0 0-495,0-2 1,0 1 0,-1 1 0,-2 1 0,-2 1 0,-1 1 0,-3-1-1,0 1 1,0-1 0,1 1 0,-1 1 0,-2 1 0,0 1 0,-1 0-10,0 1 0,1-1 0,-2 1 0,-1 0 0,-2 2 0,2 3 0,1-1 0,1 2 1,0 0-1,-3 1 0,0 0 0,-1 0 0,1 2 0,-1 0 0,1 2-17,-2 0 0,3 2 0,-4 0 1,0 3-1,1 1 0,-1 0 0,1-1 1,0 2-1,2-2 0,-1 1 0,1 1 1,-1 1-1,1-1 0,-1 1 0,2 1-412,1 1 0,-3 1 435,1-3 0,-6 7 0,3-2 0</inkml:trace>
  <inkml:trace contextRef="#ctx0" brushRef="#br0" timeOffset="4">23574 5117 8040,'8'0'-882,"0"0"914,-6 0 1,5 0 0,-5-1 0,2-3-1,-3-4 1,-2-2 0,-4 0-67,-2 2 0,4-2 1,-5 2-1,-1-3 0,-2 0 1,0-1-1,-2 1 1,-1 0-1,-3 2 0,-1 1 1,-2-1-1,1-1 1,0 0-1,-2 1 0,-1 1-6,-1-1 0,-1 2 0,1 1 0,0 1 0,0 2 0,-1 1 0,1-1 0,-1-1 0,-2 2 0,-1 0 0,0 2 0,-1 0 0,0 0 0,0 0 0,-1 0 56,3 0 1,-2 0-1,-1 0 1,1 0 0,0 0-1,2 0 1,1 0 0,2 0-1,-2 2 1,-1 0 0,-1 2-1,1-1 1,2-2 0,-1 0 6,-2 3 0,3-3 1,-5 5-1,2-3 0,0 1 1,1 0-1,2 0 1,0 0-1,1 0 0,0 0 1,0 0-1,-1-1 1,1 1-1,1 1 0,1 1-16,2-1 1,0 0 0,-5-1 0,1 2 0,0 2 0,1 0 0,1 0 0,2-1 0,-2 1 0,-1 1 0,0 0 0,2 0 0,1-1 0,1 1-23,0 1 1,4-2-1,-3 0 1,2 1-1,-1 0 1,2 0 0,1-1-1,0 1 1,-1 1-1,-2 2 1,1-1-1,-1 1 1,0 0 0,-2-1-1,-2 1 13,2 0 1,-3-1 0,5 1 0,-2-1 0,-3 1 0,-1 1 0,-1 0 0,-1 1-1,1-1 1,1 1 0,0-1 0,0 0 0,-2-1 0,-1-1 0,1 1 10,0 0 0,1 3 0,0 1 1,-1-1-1,1 1 0,1-1 0,2-1 1,1-1-1,3-1 0,1 0 1,3-2-1,1-1 0,2-1 0,1 1-9,-1 1 1,3 0 0,-1-1-1,1-1 1,1 1 0,-2 0 23,1-1-180,3-3 1,-2-6 0,6-2 0,2-2 155,1-1 0,4-2 0,-4-4 0,5 1 0,-3-1 0</inkml:trace>
  <inkml:trace contextRef="#ctx0" brushRef="#br0" timeOffset="5">21283 5350 7845,'-12'0'-152,"5"0"0,-1 0 1,-1 1-1,-2 3 0,0 4 150,-1 2 1,4-2-1,1 0 1,-2 1-1,-2 1 1,0 2-1,-1-1 1,0 1-1,1-1 1,-1 1-1,1 0 1,-1-1-1,0 1-7,1 0 1,-5 3 0,1 1 0,0-2 0,1 0 0,0 0 0,-2 2 0,2-2 0,1-1 0,2-1 0,0-1 0,2 1 0,2 1 0,-1 1-5,1 1 0,1-3 1,3-4-1,-1 1 0,2 1 1,-1 2-1,1-1 1,-2 1-1,1 0 0,2-1 1,1 1 140,0 0-103,0-6 1,0 1 0,1-5 0,3 2-1,4-1-29,2-2 1,2-1 0,-1 0 0,1 0 0,0 0-1,-1 0 1,1 0 0,0-1 0,1-2 0,1-1-1,1 2-6,-1 0 0,3 1 1,0-2-1,1 0 1,2 0-1,-2 2 1,-2 1-1,0-2 1,1 0-1,0-2 1,-1 1-1,-1 2 0,-3 1 1,0-1-152,0-3 70,-1 3 0,1-5 1,0 6 90,-1 0 0,1 6 0,-1 0 0</inkml:trace>
  <inkml:trace contextRef="#ctx0" brushRef="#br0" timeOffset="6">9269 12153 7311,'-1'7'189,"-3"-3"0,1-3 0,-3-2-212,1-3 1,0 3 0,1-3 0,-4 1-1,-2 1 1,-2-4 0,0 1 0,1 0-1,-1 2 1,0 2 0,2 0 0,1-2-1,1-1 1,-1 2 0,-1 0 0,-2 2 0,1 2-1,-1 0 1,0 4-19,1 0 1,3 0 0,0 4 0,1-3 0,-1 1-1,1 0 1,2 0 0,1 1 0,0 1 0,1 2 0,0-1-1,2 1 1,2-1 0,3 1 26,4 0 0,-2-5 0,2 1 0,1 1 0,2 2 0,4 0 0,0 1 0,-1-1 0,1 1 0,-1 0 1,0-1-1,-2 2 0,-3 1 0,-2 2 0,1-2 50,0-1 0,-5-1 0,0-1 0,-1 1 0,-2 0 0,-2-1 0,-1 1 0,-5-2 1,-3-1-1,-1-2 0,-3-1 0,0-1 0,1 1 0,1-4 91,1-1 0,0-1 1,1 0-1,-1 0 0,1 0 1,-1 0-1,0-1 1,1-1-1,-1-2 0,0 1-424,1 2 1,4 2 0,5 2-1,4 1 297,6-2 0,2 5 0,2-1 0</inkml:trace>
  <inkml:trace contextRef="#ctx0" brushRef="#br0" timeOffset="7">9409 12433 8016,'-8'-4'-72,"0"0"0,0 2 1,2 5-1,2 5 1,3 2-1,1 2 27,0-1 0,1 1 0,2 0 1,2-1-1,1 1 0,3 0 1,2-1-1,0 0 0,1-2 1,0-2-1,-1 1 0,1 0 1,-1-2-1,2-1 0,2-2 89,0-2 0,1-1 0,-5 0 0,1-1 0,0-3 0,-1-4 0,1-3 0,-2-3 0,-2-2 0,-4 2 0,-2 1 0,1 1 1,1 1-1,-3-1-9,-3 0 0,-1-3 1,-5-1-1,-1 2 1,0 1-1,0 3 0,1 1 1,-1 2-1,0 1 1,0 1-1,1 0 1,-1 2-154,-1 2 0,-2 2 0,2 3 1,2 4-1,3 3 0,1 3 1,-1 3-1,0 0 0,0 0 118,2-3 0,2 4 0,1 0 0</inkml:trace>
  <inkml:trace contextRef="#ctx0" brushRef="#br0" timeOffset="8">9874 11979 7407,'-12'5'-18,"5"-4"0,0 5 1,1-3-1,0 3 0,1 0 1,3 3-1,0 3 0,2 2 1,0 3-1,2 1 0,0 3 1,3 0-1,2 3 1,1 0-1,-1 2-28,1 1 0,-1 4 0,2-4 1,-3 1-1,1-1 0,-2 0 0,0-1 1,-1-2-1,0 0 0,0-1 0,-1 0 1,1-1-1,0-1 0,-1-3 0,-2-1-166,-1-3 1,4-1 0,1-3 211,2-2 0,0-8 0,5-7 0</inkml:trace>
  <inkml:trace contextRef="#ctx0" brushRef="#br0" timeOffset="9">10118 12293 7656,'0'12'-75,"-1"-2"1,-2-1 0,-1-1-1,2 1 1,1 1 0,1 2-1,0-1 1,0 1 0,0 0-1,0-1 1,0 1 127,0 0 1,0-1 0,0 1 0,1-1 0,1 1 0,4-2-1,-1-1 1,1-1 0,1 0 0,2-2-84,1-2 0,2-2 0,-2-4 0,-1 0 0,-3-5 0,1-2 0,-2-4 0,0 0 0,-1 0 0,0 2 0,0-2 0,-1-1 0,-1-2 0,1 2 53,1 1 1,-1 5-1,-3 0 1,0 2 0,0 3-1,0 7 1,0 5-40,0 3 1,0 3 0,0 1 0,0 0 0,2-1 0,0 1-1,2-2 1,0-1 0,0-2 0,0 1 0,0-2 0,0-1 0,1-2-1,1-2-96,3-2 1,-2-2 0,0-1 0,1-1 0,0-3 111,0-4 0,-1-2 0,5-2 0</inkml:trace>
  <inkml:trace contextRef="#ctx0" brushRef="#br0" timeOffset="10">10676 11886 8016,'-10'1'9,"1"2"1,1 2-1,0 1 1,2 3-1,2 2 1,2 0-1,-1 2 1,-1 3-1,2 3-80,0 3 1,2 5-1,2 2 1,0-1-1,2 2 1,0-2 0,0 1-1,0-3 1,-1-2-1,1-1 1,2 1-1,-1-1 1,0-1 0,-3-3-1,0-3 1,-1-3-1,2-2 71,0 1 0,1 0 0,-9-1 0,-1 1 0</inkml:trace>
  <inkml:trace contextRef="#ctx0" brushRef="#br0" timeOffset="11">10467 12270 8009,'0'-12'-42,"0"0"0,0 5 0,0-1 0,1 0 0,2 0 0,2 2 0,2 1 0,2 1 0,1 0 0,3 0 0,1 2 0,3 0 0,0 2-18,-1 0 0,5 0 1,-1 0-1,1 2 0,3 0 1,-1 3-1,0 2 0,1 1 1,-1-1-1,0 1 0,-1 1 1,-1 1-1,-3 1 1,-1-2-1,-3-1 64,-1 1 1,-6 1-1,0 2 1,-2-1-1,-2 1 1,-2-1-1,-1 1 1,0 1-1,0 1 1,0 2-1,0-2 1,-1-2 0,-2-3-1,-1-2 56,2 2 1,-1-3 0,0-1 0,0-3 0,0-2 0,3-5 0,3-4-371,0-2 0,5-2 1,-3-2 309,2 0 0,1-11 0,3 1 0</inkml:trace>
  <inkml:trace contextRef="#ctx0" brushRef="#br0" timeOffset="12">10955 11944 7701,'-10'-5'0,"1"-2"0,1 1-19,-1 2 0,-1 3 0,0 2 0,2 3 0,4 4 0,3 2 0,2 2 0,2-1 19,0 1 0,7-4 0,-3-2 0,4 1 0,0-1 0,6 2 0,1 3 0</inkml:trace>
  <inkml:trace contextRef="#ctx0" brushRef="#br0" timeOffset="13">11107 12281 8016,'4'8'0,"1"-1"-659,1-2 652,2 4 1,0-8 0,-2 4 0,1-1 0,-1 1-1,3 0 1,0 2 0,0-2 0,-2 2 0,-1-2 34,1 0 0,-4 3 0,5-5 0,1 0 0,0-3 0,0-4 0,-2-4 0,-2-2-26,-2-2 0,2 1 1,-1-1-1,-2 1 0,0-1 1,-2 0-1,0 1 1,-2-1-1,0 0 0,-4 1 1,0-1-1,-3 1 0,-1-1-5,-2 0 1,4 6-1,0 2 1,-1 1-1,-1 1 1,-2-2 0,1 3-1,-1 2 1,1 4-1,0 2 1,2 2 0,3 1-1,-1 2 1,1 0-85,-3 4 0,4-3 0,-1 2 0,3 0 0,-1-1 0,1 1 0,2 0 0,1-3 0,0 0 0,1-2 0,2-1 0,2-1 87,1 1 0,7-4 0,5 1 0</inkml:trace>
  <inkml:trace contextRef="#ctx0" brushRef="#br0" timeOffset="14">11514 12165 7740,'-2'12'0,"0"-1"-83,-2 1 1,0 0 0,4-1 0,0 1 0,0-1 0,1 1-1,2 0 1,2-1 0,0 1 0,2 0 0,-2-1 0,1 1-1,0-1 1,0 1 0,-1 0 0,2-1 226,-1 1 1,-3-4 0,2-1 0,-1 3 0,1-1 0,0-3 0,0-6-119,-2-6 0,-3-5 1,-3 0-1,-1-1 0,2 0 1,1 1-1,1-1 1,0 0-1,0 1 0,0-1 1,0 1-1,0-1 1,1 2-53,3 2 0,-2-2 1,6 3-1,1 1 1,0 3-1,0 4 0,-1 4 1,0 2-1,-1 2 39,1 1 1,-4 2 0,4 1 0,0 1 0,-1 2 0,0-2 0,-2-1 0,-2-2 0,-1 0 0,1-2 0,1-2-132,-2 3 1,-1 0 0,1 0-1,0-1 118,2-1 0,0-5 0,-4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6:56:28.49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11979 7629 7879,'-8'0'-430,"0"0"467,6 0 0,-5 0 1,4 0-1,-3 0 1,4 0-1,6 0 0,5 0 1,2 0-1,2 0 1,1 0-1,3-1 0,0-2-49,0 0 1,4-6-1,-3 2 1,0-1-1,-2 1 1,0-3-1,0 1 1,-2 0-1,-1 2 1,-2-2 0,1-3-1,-2-2 1,-2-2-1,-4 2 1,-3 1-1,-1 0 1,0-1-9,0-2 0,-1 1 0,-3 3 0,-4 1 0,-2 0 0,-2 4 0,1 3 0,-1 1 1,0 1-1,1-2 0,-1 2 0,2 5 0,1 5 30,1 2 1,4 2-1,-2-1 1,-1 1-1,2 0 1,0 1-1,1 2 1,0 3-1,0 1 1,2 0-1,0-1 1,2-2-1,-1 3 1,-2-1-1,0 1-58,0-1 0,3 3 1,3-6-1,2 1 1,0-1-1,1 1 0,1-2 1,2-1-1,1-3 1,3-1-1,1-2 0,2-2 1,-1-2-1,2-2 1,1-1 47,0 0 0,4-5 0,-4-7 0,6-6 0</inkml:trace>
  <inkml:trace contextRef="#ctx0" brushRef="#br0" timeOffset="1">12549 7478 8014,'-12'0'44,"1"0"1,3 0-1,0 0 1,-1 0 0,-1 0-1,-2 0-110,0 0 0,6 1 0,3 2 0,6 1 1,5-2-1,3 1 0,4 0 0,1 2 1,1 1-1,1 3 0,0 2 0,2 0 1,-1 1-20,0 0 1,-4 3 0,1 1 0,-1-2 0,-2 0 0,-3 0 0,-1 2 0,-3-2 0,-2 0 0,-2 0 0,-2 2 0,-2-3 0,-2-3 0,-3-2 0,-4 0 96,0-2 1,-5-1 0,1-5 0,1 0 0,-1 0 0,1 0 0,-1-1 0,0-2 0,4-2 0,2-1 0,2-3 0,2-2 0,2 0 0,2-1 0,1 0-13,0 1 0,11-6 0,1-1 0</inkml:trace>
  <inkml:trace contextRef="#ctx0" brushRef="#br0" timeOffset="2">13165 7071 7840,'-4'8'-57,"0"0"0,1-5 0,1 5 0,0 1 1,-2 2-1,1 0 0,2 2 0,1 1 1,0 3-1,0 1 0,0 3 0,0 2 1,1 3-1,2 1 0,1 0 44,-2 2 1,3-3-1,1 3 1,-1 1-1,0-2 1,-1 1-1,0-2 1,0 0-1,-1 0 1,1-1-1,0-1 1,-1-2-1,-2-1 1,-1-1 0,0-3 12,0-2 0,-5 0 0,-2-4 0</inkml:trace>
  <inkml:trace contextRef="#ctx0" brushRef="#br0" timeOffset="3">12979 7501 7693,'8'-4'-13,"0"1"0,-1-1 0,5 4 0,0 0 0,1 0 0,2 0 0,4 0 0,5 0 0,2 0 0,1 0 0,-1 0 0,-2 0 0,-1 0 1,1 0-1,-1 1-7,0 3 0,-1 1 0,-3 4 0,-3-1 0,-3 0 0,-1-1 0,-2 1 0,-1 0 0,-3 0 0,0-1 0,-4 2 0,-1 2 0,-1 0 0,-1 1-30,-3 0 1,-1-1-1,-4 0 1,3-2-1,-1-2 1,2 0-984,0-5 1033,1-3 0,9-16 0,2-1 0</inkml:trace>
  <inkml:trace contextRef="#ctx0" brushRef="#br0" timeOffset="4">13433 7129 7040,'0'8'-247,"0"0"0,1-1 0,3 0 0,4-2 247,2 0 0,2-3 0,-1 3 0</inkml:trace>
  <inkml:trace contextRef="#ctx0" brushRef="#br0" timeOffset="5">13561 7432 8016,'10'-2'-6,"-1"0"1,-1-2 0,1 0 0,1 0 0,2 0 0,-2 3 0,-1 4 0,-2 6 0,-1 3 0,-1 5 0,0 1 21,-2 3 0,-2 0 1,-1-1-1,0 0 1,0-1-1,0-1 1,0-2-1,0-3 1,-1-3-1,-2-1 1,0-4-111,0-3 0,2-5 0,2-10 0,2-1 1,2-3-1,1 0 0,3-1 0,2 0 1,0-1-1,1-1 0,-1 2 0,0 1 0,-2 3 1,-3 1-1,1 3 116,-1 2 0,-3 2 0,2 3 0,-1 1 1,0 3-1,-2 5 0,-2 6 0,-2 2 1,-2 3-1,0 0 0,0-1 0,0 0 1,0 0-1,0-1 17,1-1 0,-1-1 1,4-1-1,0-1 1,0 1-1,1-2 0,3-3 1,4-8-1,2-8-89,2-6 1,-1 0 0,1 3-1,-1 1 1,1-1 0,0 0 0,-1 2-1,0 3 1,-4 7 0,-3 7 78,-2 3 1,-2 2 0,0 0 0,0-1 0,1 1 0,2-1 0,2 0 0,0-2 0,1-3 0,1-1 0,3-2 0,3-2 0,4-1-30,1 0 0,1-5 0,5-1 0</inkml:trace>
  <inkml:trace contextRef="#ctx0" brushRef="#br0" timeOffset="6">14235 7455 7650,'0'-18'0,"0"1"0,0 1-21,0 1 1,0-1 0,0 5 0,0-1 0,0 1 0,-1 0 0,-3 3-1,-4 5 1,-2 3 0,-2 3 0,1 7 0,-1 5 0,0 7 0,1 5-1,-2 3 28,-3 2 0,3 0 1,-1 1-1,4-4 1,3 0-1,1-5 1,1-2-1,0-3 1,2-3-1,3-3 1,4-4-1,5-5-79,5-3 0,0-6 0,4-4 0,1-4 1,-1-3-1,2-3 0,1-1 0,0-1 1,-3 0-1,0 3 0,-1 0 0,-1 1 1,-1 2-1,-4 3 155,-3 3 0,1 8 0,-5 1 0,-1 8 1,-3 6-1,-3 5 0,-2 3 0,0 2 0,-1-1 1,3 0-1,-1-1 0,0-1 0,1-3-105,2-1 1,2-3-1,3-6 1,4-5-1,2-1 1,2-4-1,-2-1 1,-1-6 21,-1-6 0,5-3 0,5-5 0</inkml:trace>
  <inkml:trace contextRef="#ctx0" brushRef="#br0" timeOffset="7">14596 7176 7635,'-5'6'-36,"-3"-2"0,3 3 0,1 0 1,2 4-1,1 2 0,-1 1 0,-2 3 1,1 2-1,2 5 0,1 5 0,0 2 1,0 0-1,0 1 0,0 2 0,1-1-6,3-2 0,-3 2 0,3-6 0,-1-3 1,-1-2-1,3-3 0,1-3 0,0-3 42,1-4 0,-5-4 0,3-5 0</inkml:trace>
  <inkml:trace contextRef="#ctx0" brushRef="#br0" timeOffset="8">14445 7443 8905,'5'8'-14,"2"-2"0,5 1 0,2-2 0,3 2 0,2-1 0,5 2 1,2-1-1,1 0 0,1-2 0,3-2 0,1-1 0,1 1 0,-4 1-36,0-2 0,2 0 0,-4-4 0,-1 0 0,-2-3 0,0-1 0,-2 0 0,-2-1 0,-2-2 0,1-1 0,-3-2 0,2 1 0,-1-1 0,0-1 0,-1-1-38,0-1 1,-3-2-1,3 3 1,-5-2-1,-2 2 1,-2 1-1,-2 1 1,-2 1-1,-3 0 1,-4 4 0,-4 3 159,-2 2 1,-2 6-1,0 1 1,1 3 0,-1 4-1,1 3 1,-1 3 0,0 2-1,1-1 1,-1 1-1,2 0 1,1 2 0,2 1-1,1-1 1,1-1-79,-1-1 1,2-2 0,4 2 0,0-2 0,0-1 0,2-3-1,2-1 1,3-2 0,4-4 0,2-3 0,1-2 0,3-4-1,1-2 1,2-3-97,2-4 1,2-2 0,-1-1 0,0-3 0,0-1 0,1-2 0,-1-2-1,-1-2 1,-1 1 0,-2-1 0,0-2 0,-1-1 0,-2 1 0,-3 1 173,-1 2 1,-6 1 0,-2 3 0,-3 3 0,-2 4-1,-3 5 1,-4 3 0,-2 4 0,-2 4 0,1 3-1,0 5 1,2 2 27,2 2 0,4-1 0,-1-3 1,3 0-1,1-1 0,0 1 0,0-1 1,1 1-1,3 0 0,4-1 0,2 1 1,3 0-1,1-1 0,3 1 0,1-1-201,3 1 1,5-4-1,1 0 1,0-1 0,0 1-1,0-1 1,-2-1-1,-3-1 1,-4 2 0,-3-1-1,-4 3 1,-6 2-1,-4 0-641,-1 1 802,-5-6 0,-2 5 1,-4-5-1,-2 2 0,-1 0 1,-3-1-1,0 1 1,-1-1-1,0-1 0,-2-1 1,1 2-1,0-2 1,-1 0-1,1-2 1,0-2 1,3 3 0,-2 0-1,1-2 1,3-1 0,1-1 0,1 0-1,1 2-61,-1 2 0,6-8 0,0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6:56:28.500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1663 6187 7510,'0'7'-709,"0"-2"0,-5-5 727,-3 0 0,-2 0 1,-2 0-1,1 0 0,-1 0 1,0 0-1,1-1 1,-2-2-1,-1-1 0,-2 1 1,2 1-1,1-1 1,1-1-1,-1 2 0,-1-1 1,-1 1-1,0-2-10,2 1 1,-2 2 0,-1 2 0,2 2 0,0 2 0,0 1-1,-2 5 1,2 2 0,0 3 0,0 3 0,-2 1 0,1 2-1,-1 1 1,1 1 0,0-1 0,3 0-17,0 1 1,0-3-1,1 0 1,-1-1-1,0 0 1,1 1-1,0 0 1,2-2-1,2 2 1,-2 1-1,-2 1 1,1 0-1,1 0 1,1 2-1,-1 1 24,-1 1 1,2 1 0,0-2-1,0 1 1,2-1 0,1-3-1,1-2 1,0-2 0,1 2 0,2 0-1,1 0 1,1-3 0,2 0-1,2 0 1,0 1-9,1-1 1,-1 3 0,-1-4 0,2 1 0,2 3 0,0-1 0,1 1 0,1-3-1,0 0 1,-1-1 0,-1 1 0,1-1 0,1-2 0,2-3 0,0-3 0,-1-1 4,1-2 0,0 4 0,1-3 0,1-1 0,1-2 0,1-2 1,-1-1-1,2 1 0,0 2 0,1-1 0,0-2 0,3-1 0,1-1 1,0-2-12,-3-1 0,3-1 0,-3 1 0,3-2 0,2-2 0,-1 0 0,-1-1 0,-1-1 0,-2-2 0,2 1 0,1-1 0,0 1 0,-2-1 0,0 0 0,-1 1-23,-1-1 1,3 0-1,-4 1 1,-1-1-1,1 0 1,-1 1-1,-1-2 1,1-1-1,-1-2 1,1 2-1,-1 1 1,-1 1-1,-1 0 1,-1-3-1,0 0 22,-1 1 1,-3-1-1,0 1 1,-1-1-1,1 0 1,-1 1-1,-1 0 1,-1-2-1,0 2 1,-1 0-1,0 0 1,0-2-1,-1 1 1,-2-1 7,-1 1 1,0-1 0,0 3 0,0-2-1,0-3 1,0-2 0,0 2 0,0 0 0,0 0-1,-1-1 1,-2-1 0,-1 1 0,0-2 0,0 1-1,-1-2 19,-1-2 0,-1 8 0,-2-8 0,2 4 1,-2 0-1,-2 1 0,0 0 0,-1-1 1,0 2-1,1 0 0,-1 1 0,0-1 1,1 1-1,-1-1-54,1 0 0,-1 4 0,0-2 0,1 2 1,-1 0-1,0 0 0,1 2 0,0 3 0,1 0 1,0 0-1,-3 0 0,0 2 0,0 2 0,1 1 1,1 1-81,-1-1 0,-3 0 1,-2 5-1,0 2 1,-1 2-1,0 1 1,-3 3-1,-1 2 106,-1 0 0,-6 1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6:56:31.532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20294 4198 5741,'0'8'0,"0"0"0,0 1 0,0 1 0,0-3 0,0-3 0,0-8 0,0-4 0,0-2 0,-1-1 0,-1 2 0,-2 2 0,-5 4 0,6-6 0,-5 5 0,-1 0 0,-1 0 0,-2 0 0,1 2 0,-1 1 0,0 1 0,1 0 0,3 0 0,0 0 0,-1 0 0,-1 0 0,-2 0 0,1 1 0,-1 1 0,0 2 0,1 0 0,-2 0 0,-1 1 0,-2 0 0,2 1 0,1-3 22,1 3 0,1-4 1,-1 5-1,0-1 1,1-1-1,-1 2 1,1-2-1,-1 1 1,0 0-1,2 0 1,1-1-1,2 2 1,1-2 179,-1 0 1,0 4 0,-4-1 0,2 1 0,2 0 0,-2-1 0,-2 1 0,1 1 0,1 0-197,1-2 0,0 2 0,-2-2 0,1 1 0,1 0 0,-1-1 0,0 1 0,0 0 0,3 0 0,-1-1 0,2 1 0,-2 1-5,1 2 1,2 0 0,-2-1 0,1 1 0,1-1 0,0 1 0,0 0 0,1-1 0,1 1 0,-1 0 0,-1-1 9,2 1 1,-1-4 0,1-1-1,-2 2 1,1 2 0,2 0-1,1 1 1,0 0 0,0-1 0,0 1 1,0 0 0,0-1 0,0 1 1,0-1-1,0 1 0,0 0 0,0-1 1,0 1-1,0 0 0,0-1 0,0 1 1,0-1-1,0 1 0,0 0-9,0-1 1,0 1 0,0 0-1,0-1 1,0 1 0,0 0-1,0-1 1,1 1 0,2-1-1,1 2 1,-1 2 0,1 0-1,0-1 1,0-1 0,0-1 3,0-1 0,4 5 0,-3-1 1,1 0-1,2-2 0,0-2 1,-1 1-1,2-1 0,2 1 0,0-2 1,1-2 8,0-4 0,-1 3 1,1-1-1,0 0 0,-1 0 1,1-2-1,-1 1 1,1 0-1,0 1 0,-1-1 1,1 1-1,-2-2-21,-2 1 0,2-4 0,-2 4 0,3-1 0,0 0 1,-1 0-1,0 0 0,-3 0 0,2-2 0,2-1 0,0 1 1,1 0-1,0 2-19,-1-1 1,1-2 0,-1 0 0,1 2 0,0 1 0,-1-2-1,1 0 1,0-2 0,-1 0 0,1 0 0,-1 0 0,1 0-1,0 0 1,-1 0 0,1 0 1,0 0 0,-1 0-1,1 0 1,0 0 0,-1 0 0,1 0-1,1 0 1,1 0 0,1 0-1,0 0 1,-1-2 0,0 0 0,2-3-1,-1-1-7,2 1 1,-4-2-1,2 1 1,0 1-1,-1 0 1,1 1 0,-1 0-1,-1-1 1,-1 0-1,0-2 1,1 2 0,1-1-1,1-1 1,0-2 43,-3-1 0,0 2 1,0 0-1,-1-1 1,1 0-1,-2 0 0,-1 2 1,-1-2-1,1-2 1,0-2-1,0-1 1,-2-1-1,-1 0 0,1 2 14,2 2 1,-3-5-1,1 1 1,-1 1-1,-1-1 1,2 1-1,-2-1 1,0-1-1,-1 1 1,0-1-1,0 2 1,0 0-1,-1-1 1,1 0-1,-1 1-16,-2 1 1,0-3 0,2 1 0,1-1-1,-2 1 1,0-1 0,-2 2 0,0 0-1,0 0 1,0-2 0,0 2 0,0 0-1,0 0 1,0-2 0,-2 2 14,-1 1 1,1 0 0,-3-1 0,1-2-1,0 2 1,2 1 0,-1 0 0,1-1-1,-2-2 1,1 2 0,1 1 0,-1 2-1,-1-1 1,0 0-4,-1 1 1,4-1-1,-4 1 1,-1-1-1,0 0 1,-2 1 0,0-1-1,-1 0 1,-1 1-1,-2-1 1,1 2 0,-1 1-23,1 1 1,3 4-1,0-2 1,-1-1-1,-1 2 1,-2-1 0,0 0-1,1 1 1,-1 3-1,1 0 1,-1 1 0,0-2-33,1 0 1,-1-1 0,0 4 0,1 0 0,-1 0 0,0 0-1,1 0 1,-1 1 0,1 2 0,-1 0 0,0 1 0,1 0-1,-1 1-127,0 2 1,1-1 0,-1 3 0,1-1 0,0 1 0,2 0 0,3 0 0,-1-1 0,2 1 155,0 1 0,-4 2 0,2 0 0</inkml:trace>
  <inkml:trace contextRef="#ctx0" brushRef="#br0" timeOffset="1">9083 17457 7211,'-6'-5'0,"0"-2"0</inkml:trace>
  <inkml:trace contextRef="#ctx0" brushRef="#br0" timeOffset="2">15526 17340 7679,'0'7'-188,"-1"-2"1,-3-5 0,-3-1 0,0-3 297,-1-4 1,5 2-1,-2-1-161,0 2 1,4 2 0,-3 7 0,4 3 36,4-1 0,-3 5 0,3-4 0,-1 4 0,-1 0 0,2 1 0,-1 1 0,-1 1 0,1 2 1,1-2-1,-1-1 0,1-2 0,0 1 0,0 0 0,0-1 11,0 1 0,1-4 1,-2-1-1,0 2 0,1 0 1,0 0 39,0-1-43,0-5 1,-3 2 0,3-5 0,4-1 0,2-2 0,2-1 4,0 2 0,-5 0 0,1 2 1,1 0-1,1-1 0,2-2 0,0 0 1,-1 0-1,2 2 0,1 1 1,3 0-1,0 0 0,1 0 5,0 0 1,-2 0 0,3 0-1,2-2 1,1 0 0,0-2 0,-2 1-1,0 2 1,-1 1 0,1 0-1,-1 0 1,2 0 0,-1 0 0,0 0 25,-5 0 1,-2 0-1,-1 0 1,-1 0-1,1 0 1,0 0-1,1 0 1,2 1-1,3 2 1,0 1 0,-2-2-1,-3 1 1,-2 0-34,1 0 1,3 1 0,1-2 0,-2 0 0,-1 2-1,-1-1 1,-1-1 0,1 1 0,0 1 0,-1-2 0,1 1-1,1-1 1,1 2 0,1-1-1,0-2 1,1-1-1,0 2 1,0 0 0,-1 2-1,2-1 1,0-2-1,1-1 1,0 0 0,2 0-1,1 0 1,0 0-1,-2 0 1,1 0 0,-1 0-5,0 0 0,-1 0 1,3 0-1,-3 0 0,0 0 1,0 0-1,3 0 1,0 0-1,-1 0 0,0 0 1,-1 0-1,1 0 1,-1 0-1,2 0 0,1 0 1,-3 0 0,0 0 0,1 0-1,-1 0 1,1 0 0,-1 0 0,0 0-1,1 0 1,-1 0 0,0 0 0,1 0-1,0 0 1,2 0 0,2 0 3,-1 0 0,2-1 0,0-2 0,3-1 0,-3 2 0,0 0 0,-1 2 0,4 0 0,1-1 0,1-2 0,-2-1 0,0 1 0,-1-1 0,0 0 0,0 1 10,0 2 0,4 0 0,-4-2 0,-1-1 0,0 2 0,0 0 0,1 1 0,-1-2 1,-2 0-1,-2 0 0,0 2 0,0 1 0,2 0 0,-2-2 5,-2-1 1,-2 1-1,3-2 1,-3 3-1,0 1 1,-1 0 0,1 0-1,-1-1 1,0-2-1,-2-1 1,1 2-1,-1 0 1,-2 1 0,-3-1-15,-2-2 1,-4 0-1,4 4 1,0-1 0,-1-2 0,1-1 0,-4 0 1,4 4 14,1 0 0,1-1 0,2-2 0,-1-1 0,1 1 0,0-1 0,-2-1 0,-1-1 16,-1 1 0,-1-3 0,4 3 0,-2 0 0,-3-1 0,1 0 0,-2 0 0,1 0 0,0-3 51,-1-2 0,-1 3 1,-4 1-1,0-2 0,0-2 1,0 0-1,0-1 0,0 0 1,0 1-1,-2 0-71,-2 4 1,3-4-1,-3 4 1,3-4-1,1 0 1,0-1-1,0 0 1,0 1-190,0-1 1,-1 6 178,-3 2 0,-3 2 0</inkml:trace>
  <inkml:trace contextRef="#ctx0" brushRef="#br0" timeOffset="3">17340 7885 7668,'0'12'-346,"0"-1"303,-5-4 0,3 3 0,-5-5 0,3-1 0,4-5 0,4-4 0,3-3 0,0 0 0,1 1 0,1-2 0,3-3 35,2-4 0,3 3 0,-2-3 0,5-1 1,2-3-1,1-2 0,2-1 0,2-1 0,4-2 1,2-1-1,2 1 0,-1 0 0,-2 0 1,-2 0-1,-2 3 0,-2 2-12,-1 1 0,-3 3 0,-3 1 0,-4 5 0,-2 3 0,-2 3 0,-2 1 0,-1 0 0,-1 0 1,1 0-48,0 0 0,-4 1 0,3 3 0,1-2 0,0 0 0,0-2 0,-1 0 67,0-1 0,-3 4 0,-7-5 0,-1 1 0,-5-1 0,3-6 0</inkml:trace>
  <inkml:trace contextRef="#ctx0" brushRef="#br0" timeOffset="4">17864 7280 7668,'-8'0'-391,"0"0"1,-1 0 396,-1 0 0,3 2 1,2 0-1,1 3 1,2 1-1,2 0 0,4-1 1,2 0-1,3-2-3,1-2 0,6-1 0,1 0 0,1 0 1,3 0-1,-1 0 0,1 0 0,-2 0 0,2 0 1,0-1-1,-2-2 0,-2 0 0,-2 0-13,1 2 0,-1 1 1,-4 1-1,-4 3 1,-4 4-1,-4 2 6,-3 2 0,-4-1 1,3 1-1,0-1 1,0 1-1,1 0 1,0-1-1,0 1 1,0 0-1,0-1 1,-1 1-1,0-1 1,-2 1-31,1 0 1,3-5 0,-2 1 0,0 1-1,-3 2 1,-1 0-911,1 1 944,3-6 0,5-6 0,0-6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6:56:31.54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7885 2291 8092,'-5'7'-1137,"4"-2"940,-10-5 197,10 0 0,-3 0 1,8-2-1,4 0 1,2-2-1,3 0 1,1-1-1,3-2 0,1 0 1,3 0-1,2 2 1,4 1-1,4-1 1,3-1-1,1-1 1,1 2-6,3 0 1,2 2 0,6-3 0,-2 1 0,-1 1-1,-2 0 1,1 0 0,-2 1 0,-2 1 0,-4-1 0,-4-1-1,-3 2 1,0 0 0,-3 1 0,-3-1 0,-5-2-17,-4 1 1,-1 2 0,-1 1-1,1-1 1,-2-3 20,-2-4 0,-3-2 0,-5-2 0</inkml:trace>
  <inkml:trace contextRef="#ctx0" brushRef="#br0" timeOffset="1">9653 2373 8072,'-12'0'-83,"5"0"1,0-2 0,1 0 0,-1-4 0,-2 1-1,-1 0 1,-1 1 0,2 0 0,2 1 0,-2-1-1,-2 0 1,0 0 0,-1 1 0,0 2 127,1 1 0,3 0 1,0 0-1,-1 0 0,1 0-46,5 0 1,12 0 0,11 0 0,1 0 0,1 0-1,0 0 1,1 0 0,0 0 0,2 0 0,1 0 0,2 0-1,1 0 1,0 0 0,1 0 0,4 0 0,3 0 0,-5 0 1,3 0-1,-1-1 0,0-2 1,0-1-1,0 2 1,-3 0-1,-4 2 0,-4 0 1,-2-1-1,-3-1 1,-1-2-102,-3 1 0,-6 3 1,-4 4-1,-4 2 101,-4 1 0,3 3 0,-4-3 0</inkml:trace>
  <inkml:trace contextRef="#ctx0" brushRef="#br0" timeOffset="2">11328 2245 8021,'6'-6'-1858,"-1"5"1858,-5-4 0,0 4 0,0-3 0,0 3 0,0-5 0</inkml:trace>
  <inkml:trace contextRef="#ctx0" brushRef="#br0" timeOffset="3">11211 2291 6806,'-6'-5'-42,"1"4"1,3-8-1,0 3 1,-3 1-1,0-1 1,-2 1-1,1-1 94,-3 4 0,2 1 1,-1 1-1,2 0 1,3 0-49,7 0 0,5 0 1,4 0-1,3 0 1,2 0-1,1 0 1,2 0-1,2 0 1,4 0-1,3 0 1,1 0-1,0 0 1,0 0-1,1 0 1,2 0-9,1 0 1,-6 0 0,-1 0 0,-3 0-1,1 0 1,1 0 0,-2 0 0,-3 0 0,-4 0-1,0 0 1,-1-2 0,0 0 0,-3-2 0,-1 1-62,-2 2 1,-3 1 64,0 0 0,-5 5 0,2 2 0</inkml:trace>
  <inkml:trace contextRef="#ctx0" brushRef="#br0" timeOffset="4">12781 2349 8088,'6'7'-461,"-4"2"-305,6-5 761,-5 0 0,3-4 1,-2 0-1,4 0 0,2 0 1,2 0-1,-1 0 0,1 0 1,-1 0-1,1 0 1,0 0-1,-1 0 0,2 0 1,1 0-1,3 0 0,0 0 1,1 0-1,0 0 0,2 0 17,-2 0 1,4 0-1,-3 0 1,3 0 0,0 0-1,-1 0 1,-2 0-1,0 0 1,1 0 0,-1 0-1,1 0 1,-2 0-1,-3 0 1,-2-2 0,-1 0-1,1-2-100,2 1 1,-2-2 0,3 0 0,-3 0-1,-2-2 1,1 2 0,-1 0 87,1 2 0,0-3 0,-1-1 0</inkml:trace>
  <inkml:trace contextRef="#ctx0" brushRef="#br0" timeOffset="5">14456 2291 8136,'7'0'-154,"2"-1"1,-4-2-1,0-2 1,1 0 0,0-2-1,0 2 1,1 0-1,2 3 1,0-1 0,0 0-1,-2-1 142,2 2 0,-2 1 0,1 1 0,1 0 1,1 0-1,2 0 0,-1 0 0,1 0 0,0 0 1,-1 0-1,1 0 0,1 0 0,1 0 1,3 0 9,1 0 0,1 0 0,5 0 0,-1 0 0,0 0 0,0 0 0,1 0 0,-2 0 0,-2 0 0,0 0 0,0 0 0,2-2 1,1 0-1,-1-2 0,-1 0 0,-1-1 0,-2 4 0,2-5 0,-2 2 0,0 1 0,-1 0 0,0 2 0,-3 1 0,0-2 0,1 0 0,0-2 0,-1 1 0,-1 3 0,-1 3-295,0 1 297,-6 5 0,4-3 0,-3 6 0</inkml:trace>
  <inkml:trace contextRef="#ctx0" brushRef="#br0" timeOffset="6">16445 2338 7976,'-12'0'-615,"6"5"0,-5-4 640,4 3 0,0-3 0,2-1 0,4-1 0,6-2 0,4 0 0,3-1 0,1 0-11,2 0 0,2-4 1,4 3-1,-2 0 1,2 0-1,1 1 1,1 0-1,0 0 0,0 1 1,2 2-1,1 1 1,2 0-1,1 0 1,-1 0-1,-1 0 0,0 0-34,0 0 1,1 1 0,-5 2 0,0 2 0,-1 2-1,-1 0 1,-3 1 0,0 0 0,-1 0 0,-1-1 0,-1 1-1,-2 1 1,-2 0 0,0 0-30,-4-1 0,4-5 0,-5 2 1,2-1-1,-2 1 0,1 0 0,-1 0 49,3-2 0,7 3 0,2 1 0</inkml:trace>
  <inkml:trace contextRef="#ctx0" brushRef="#br0" timeOffset="7">18178 2477 7907,'-12'0'-71,"0"0"0,1 0 0,-1 0 0,2-1 0,1-2 0,2-2 0,4 0 0,4 0 0,5 2 0,5 2 0,0 0 0,2-2 0,1-1 0,3 0 1,1 0-1,3 1 66,1 0 0,0-2 0,-1 0 0,-2-1 0,2 1 0,1 3 0,1-1 0,0 1 0,0-2 0,1 1 0,-1 2 0,1 1 0,2 1 0,3 2 0,0 2 0,4 1-134,0 3 1,2-2-1,0 1 1,1 1 138,3 1 0,2 2 0,6-1 0</inkml:trace>
  <inkml:trace contextRef="#ctx0" brushRef="#br0" timeOffset="8">20132 2373 7882,'11'3'-102,"0"3"0,-2-1 0,-2 0 0,1-1 1,0 0-1,0 1 0,1 0 0,1 1 0,2 0-29,-1-1 0,6 0 1,2-2-1,5 0 1,4 1 130,7 1 0,5-3 0,7 3 0</inkml:trace>
  <inkml:trace contextRef="#ctx0" brushRef="#br0" timeOffset="9">21702 2361 6373,'-7'1'34,"5"2"1,4 1-1,6-2 1,2 0-1,3-2-52,3 0 1,-2 3-1,5 1 1,3-1-1,3-2 1,3-1-1,3 0 1,4 0-1,3 0 1,0 0-1,1 0 1,0 0-1,0 0 1,1 0-1,1 0 1,0 1-506,-2 3 523,-8-2 0,8 8 0,-3-4 0</inkml:trace>
  <inkml:trace contextRef="#ctx0" brushRef="#br0" timeOffset="10">23214 2396 7847,'-11'1'0,"2"2"-132,1 1 1,6 1-1,-1-3 1,7 2 0,6-1-1,5-1 1,0 1 0,2 1-1,1-2 101,0 0 1,4-2 0,-1 1 0,3 2 0,5 0 0,1 0 0,2-2 0,1-1 0,5 2-1,3 0 1,6 3 0,3 2 0,4 1 0,5-1 0,3 2 30,-29-2 0,1-1 0,-1 0 0,0 0 0,4 2 0,1 1 0</inkml:trace>
  <inkml:trace contextRef="#ctx0" brushRef="#br0" timeOffset="11">17061 11304 7934,'0'-11'-61,"0"-1"0,0 1 0,0-1 0,0 0 0,-1 2 0,-3 2 0,-4 4 62,-2 3 1,-2 5 0,2 1 0,1 0-1,1 0 1,-1-2 0,-1-2 0,0 1 0,0 0-1,3 2-17,-2-1 1,-2 3 0,0 2 0,-1 1-1,0 0 1,1-1 0,-1 1 0,1 1 0,-1 0-1,0-1 1,1-1 0,-1 0 0,0 0 0,1-2-85,-1-1 94,6 4 1,-5-6 0,4 3 0,-4 1 0,0-2-1,-1 1 1,0 1 0,1 1 0,0-1 0,2 1-1,2 1 0,-1 2 0,-2 0 0,0 1 1,4-1-1,1 1 0,1 0 0,0-1 1,-1 1-1,0 0 0,0-1 0,1 1 0,0 1 6,0 2 0,-4-2 1,4 3-1,0-3 1,1 0-1,-1 1 1,0 1-1,0 0 1,0-3-1,1 0 1,1 0-1,-1 1 1,-1 1-1,2 1 1,-1 0 14,-1-3 1,3 0 0,-3 0 0,3-1 0,1 1 0,0 1 0,0 1 0,0 2 0,0-2 0,0-1 0,0-2 0,0 1 0,0 0 0,0 1 0,1 1-29,3 1 1,-1 1 0,3-5 0,1 1 0,-2 0 0,1-1 0,1 1 0,0 0 0,1-1-1,0 1 1,1-1 0,1 1 0,2 0 0,0-1 10,-1 1 0,1 0 1,-1-1-1,2 1 0,2 0 1,1-1-1,1 1 0,1-2 1,-1-1-1,1-1 1,-1 1-1,1 0 0,0 0 1,2-1-1,-1 0-5,0-2 1,-1 3-1,3-4 1,-2 0-1,1 1 1,-1-3-1,1 1 1,0 0-1,1-1 1,0-2 0,-3-1-1,0 0 1,0 0-1,1 0 1,1 0-11,-1 0 0,-3 0 1,2-1-1,0-2 1,-1-2-1,-1 0 1,0-2-1,-1 1 1,1-3-1,-2-1 1,-1-2-1,-1 0 1,-1-1-1,1-1 16,0-1 1,-3-2 0,0 1 0,1-2 0,-1-1 0,1 0 0,-1-2 0,0-1 0,-1 0 0,0 1 0,0 2-1,-2-2 1,1-1 0,-2-1 0,0 0 1,-2-1 1,2 1 0,-1-1 0,-2-2-1,-1-1 1,-1 1 0,0 0 0,0 0 0,0-1-1,0 1 1,0 0 0,0 0 0,0-1 0,0 0 38,0-1 1,0 3-1,0-2 1,0 2-1,-1 2 1,-1 0-1,-2 0 1,0 1-1,-1 1 1,-2 2-1,-1-1 1,2 2-1,0 3 1,-1 0 0,-2 1 2,-1-1 1,-2 3 0,0 6-1,0 0 1,-3 3 0,-2-1 0,1 0-1,-2 1 1,0 2 0,-3 2 0,-1 3-1,-1 4 1,-1 4 0,1 2 0,-1 3-159,-4 1 0,4-3 0,-5 5 0,2 0 0,0 2 0,3 1 0,2 1 0,2 0 0,0 3 0,-1 3 115,2 0 0,-3-2 0,3-4 0</inkml:trace>
  <inkml:trace contextRef="#ctx0" brushRef="#br0" timeOffset="12">19550 14049 7934,'-8'0'-88,"2"-1"1,-1-2 0,1-1 0,-3 2-1,0 2 1,1 4 0,4 3 77,3 4 1,2 0 0,2 2 0,2 3 0,0 3 0,2 3 0,-1 1 0,3 2 0,1 2-1,2 4 1,0 3 0,-1 1 0,1-1 0,0 0 0,-1-2 0,1-2-66,0-1 1,-5-1-1,1-2 1,0 1-1,-2-1 1,-1-3-1,-1-4 1,0-2-1,-1-1 27,-2-1 0,-1-6 1,0-9-1,0-6 1,0-6-1,0-2 1,0-3 47,0-1 0,-10-1 0,-3-5 0</inkml:trace>
  <inkml:trace contextRef="#ctx0" brushRef="#br0" timeOffset="13">19527 14037 7934,'0'-11'-238,"0"-1"229,0 1 1,0 3 0,0 0 0,1 0 0,2 1 0,2 0 0,1 1 0,3 0 0,2 1 0,0 3 0,1 0 0,0 2 0,1 0 0,1 0-21,1 0 0,6 0 0,-2 0 1,3 0-1,2 0 0,-1 0 0,1 0 1,3 0-1,3 0 0,1 0 1,0 0-1,2-1 0,0-1 0,2-2 1,0 0 35,0-1 1,0 3 0,-2-2-1,0 3 1,-4 1 0,0 0-1,-5-1 1,-2-2 0,-4-1-1,0 2 1,-1 1 0,0 1-1,-3 0 1,-1 0-3,-1 0 1,-6 1 0,-1 1 0,-1 4-1,0 0 1,-1 3 0,-2 1 0,-1 2-7,0 0 1,4-1 0,0 1 0,-2 1 0,0 1 0,-2 3 0,0 1 0,0 1 0,1 1 0,2-1 0,0 2 0,1 2 0,0 3 0,0 1 0,0 0-30,1 2 1,-4-2 0,5 6 0,-1 4 0,1-1 0,1 1 0,-2 1 0,-1 2 0,1 0 0,0 0 0,0-3 0,-1-2 0,0-3 0,1-2 0,0-1 21,1-4 1,-1 0 0,-3-2 0,3 1 0,1-1 0,-1-1 0,-3-2 0,0-1 0,-1-3 0,2-1 0,0-3 0,-1-1 47,-5-3 0,-3-3 1,-6-5-1,0-2 1,1-1-1,-1-5 1,0-3-1,0 0 1,-3-1-1,-1 1 1,-1-1-1,-1 0 0,-2 1-11,-4-1 0,0 0 1,-4 1-1,0 0 0,-2 2 1,-2 3-1,-1 1 1,0 2-1,0 2 0,0 2 1,-1 2-1,-1 2 1,2 1-1,2 3 0,4 2 27,2 0 1,2 1-1,-1 0 1,3-1-1,1 1 1,5 0-1,2-1 1,2 1-1,4-1 1,3 1-1,2 0 1,2-1-1,2 1-2145,2 0 2089,2-1 0,11 1 0,1 0 0</inkml:trace>
  <inkml:trace contextRef="#ctx0" brushRef="#br0" timeOffset="14">20690 14561 7700,'-7'-1'-87,"4"-3"1,1-4-1,4-1 1,1 1-1,5 4-4,2 3 96,2 1 0,4 0 0,0 0 1,2 0-1,3 0 0,1 0 1,3 1-1,2 3 0,4 4 1,4 2-1,2 2 0,3 1 1,2 1-1,2 3 0,-1 1-5,0 3 0,1 0 1,-6 3-1,-4-1 1,-1 2-1,-4 0 1,-3 3-1,-6-3 1,-6 1-1,-4 0 0,-2 2 1,-4 1-1,-3-1 1,-1-2-1,0-1 40,0-2 0,0 2 0,-1-1 0,-2 1 1,-1-3-1,1-2 0,-3-2 0,-1-1 0,-2-1 1,0 1-1,1-1 0,-1 1 0,-2-3 0,-2-1-8,-2-1 0,6 0 1,-3-1-1,2 1 0,0-1 1,-2 1-1,2 0 0,1-1 1,2 1-171,2 0 1,1-5 0,4 1 0,0 1 0,1 0 0,2 0-477,1-1 0,0-7 614,-4-1 0,0-10 0,0-8 0</inkml:trace>
  <inkml:trace contextRef="#ctx0" brushRef="#br0" timeOffset="15">21178 15270 7893,'-11'0'156,"-1"-4"1,2-1 0,1 0 0,2-1 0,1 0 0,1 3-207,-1 4 0,6 4 1,4 7-1,0-1 1,1 1-1,2 0 0,1-1 1,-2 1-1,0-1 1,1 1-1,1 0 1,-1-1-1,1 1 0,0 0 1,0-1 6,-1 1 1,0-1 0,2 1-1,-3 0 1,1-2 0,-2-1 0,1-2-1,1-2 1,2-3 0,1 0 0,2-2-1,-2-2 85,-2-2 1,4-1 0,-2-5 0,4 1-1,0-1 1,1 0 0,-1 0 0,1 0-1,0-2 1,-2 2 0,-2 1 0,1 2-1,-1 1 1,1 1-130,0 0 0,-1 1 0,1 4 87,0 0 0,-1 0 0,1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6:56:31.56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3966 11967 5772,'-5'7'0,"2"-2"0,-5-5 0,4 0 0,-3 0 0,-2 0 0,0-1 0,0-2 0,1-1 0,0 0 0,0 0 0,1 1 0,-2 0 0,2 2 0,-1 1 0,6 0 0,-3 1 0,5 3 0,1 4 0,3 2 0,-2-4 0,6-2 0,0-1 0,0-1 0,-1 2 0,2-1 0,2-2 0,0-1 0,1 0 0,0 0 0,1 0 0,1 0 0,3 0 0,1 0 0,1 0 0,4 0 0,1 0 0,-1 0 0,1-1 0,2-2 0,1-1 0,0 1 0,1-1 0,-1 0 0,-1 0 0,-2 0 0,-1 0 0,2 0 0,2-1 0,-2 3 0,2-5 0,-3 1 0,0 0 0,-1 0 0,0 1 0,0 0 0,1 1 0,-2 0 0,-2 0 0,0 1 0,-1 2 0,-1 1 0,-2 0 0,-3 0 0,-1 0 0,3 1 0,0 2 0,1 1 0,-1-2 0,1 0 0,-1-1 0,2 2 0,1 1 0,1-2 0,1-1 0,1-1 0,1 0 0,1 0 0,0 0 0,0 0 0,-1 0 0,-1 0 0,-2 0 0,2 0 0,1 0 0,1 0 0,-1 0 0,-1 0 0,-2 0 0,2 0 0,0 0 0,-1 0 82,0 0 0,-1 0 1,4 0-1,1 2 1,-1 0-1,0 2 0,0-1 1,1-2-1,-1-1 1,0 0-1,0 0 0,1 0 1,-1 0-1,0 0 1,-1 0 8,-2 0 1,4 4-1,-3 0 1,-1-2-1,2 1 1,0 0 0,2 0-1,-2 1 1,-2 0-1,0 0 1,0-1-1,1-2 1,0 0 0,-2 2-1,0 1-107,0-2 1,1 0-1,-4-2 1,-1 0-1,1 0 1,-1 0 0,-1 1-1,-1 1 1,-1 2-1,0-1 16,-1-2 1,-3-1 0,-2 1-150,0 3 1,3-4 0,-2 0 0,2-6 0,1-4 0,-4-2 0,0 2 148,1 2 0,-5-2 0,4 2 0,-2-4 0,1-2 0,0-3 0,1 0 0,0-1 0,-1 1 0,-3 1 0,5-10 0,-1 1 0</inkml:trace>
  <inkml:trace contextRef="#ctx0" brushRef="#br0" timeOffset="1">6176 11688 7893,'-8'-8'-2,"0"2"0,0 0 0,1 0 0,0 0 0,1 1 0,-1-2 197,-2 1 1,3 3-1,-2-1 1,-1 3-160,-1 1 0,2 0 0,1 1 0,1 2 1,1 2-1,-1 2 0,3 0 42,-3 0 0,5-1 0,-3-2 1,3 4-1,1 2 0,0 2 1,0-1-1,1 1-96,3 0 1,3-1-1,3 1 1,-1 0-1,-1-1 1,1 1-1,1-1 1,2 1-1,-1 0 1,1-1-1,0 1 1,-1 1-1,1 1 1,0 2-1,0-2-44,4-1 0,-4-2 1,1 1-1,-4 0 0,0-1 1,0 1-1,0 0 0,-2-1 1,1 1-1,0-1 133,0 1 0,-7-5 0,-1-4-84,-6-1 1,-1-2 0,-1 0 0,-1 0 0,-1 0 0,-2 0 0,1 0 0,-1 0 0,0 0 0,1 1-7,-1 3 1,1-2 0,-1 5 0,0-1-1,1 0 1,-1 0 0,-1-1 0,-1 2 0,-2-1-1,2 3 1,1 1 0,2 2 0,-1-2 109,0-2 1,1 3 0,0-4-1,2 4 1,2-1 0,-1-1-1,0-3 1,2 1 0,-1-1-1,2 3-333,0 2 0,-3 0 0,4 1 0,0-2 242,-1-2 0,-1 2 0,-6-3 0</inkml:trace>
  <inkml:trace contextRef="#ctx0" brushRef="#br0" timeOffset="2">6722 12456 7591,'4'8'-67,"0"-1"0,-2-3 62,-5 4 0,1-4 0,-3 4 0,0 1 0,-3 1 1,-2 2-1,-2-1 0,1 1 0,-1-1 0,0 0 1,2-2-1,0-1 0,-1 1 0,-2 1 0,1 0 0,-1-1 1,1-1-1,-1 1 0,-1 1 0,-2 2 0,1 0 1,3-1-1,1 2 1,-2 2-1,-2 0 1,0-1-1,1 0 1,1 1-1,1 0 1,1 1-1,-2-1 0,-2 2 1,0 0-1,1 1-28,1 0 1,1-4-1,-1 3 1,-1 0-1,-2 1 1,2 1-1,0-1 1,0 0-1,-3 1 1,0 0-1,0 0 1,2 1-1,-1 0 1,1 1-1,-1 0 24,0-2 1,3 0 0,-4 5 0,0-1 0,-1 0 0,-1 1 0,1-1 0,-1 0 0,3 2-1,-2 0 1,1 3 0,-1-3 0,1 0 0,0-3 0,3-1 1,1-2 0,-3-4 1,1 5-1,1-1 0,1 1 1,1-2-1,-1 0 0,-1 0 1,-2 3-1,2-1 1,1 1-1,2-2 0,-1 2 1,0 1-1,1 1 16,-1 0 0,1 1 0,-1-1 0,0 0 0,1 1 0,-2-1 0,-1-1 0,-2-2 0,2 0 0,2-1 1,3-1-1,1-1 0,-1-1 0,0-1 155,2-1-164,-4-1 0,6-1 1,-4-1-1,3 1 0,0 0 1,2-2-1,1-1-389,-1-1 1,1-6 388,7 2 0,2-8 0,6-2 0</inkml:trace>
  <inkml:trace contextRef="#ctx0" brushRef="#br0" timeOffset="3">5513 13444 7789,'-8'-7'-40,"1"-1"1,1 0 0,1 3 0,0 5 51,2 6 0,2 1 1,1 1-1,0 1 1,0 1-1,0 2 1,0-1-1,0 1 0,0 1 1,1 1-1,2 3 1,1 0-1,-1 1 1,3-2-1,0 3-55,0-1 1,4 0 0,-5 2 0,1 0 0,3-1 0,0 1 0,0-2-1,-1 0 1,1-1 0,0 1 0,0 0 0,-1 1 0,0-1 0,-1-2-269,1-3 322,-5-2 0,6 1 1,-5 0-1,0-1 0,-1 1 1,3-1-1,-1 1 0,1-2-9,1-2 1,-3 1 0,3-5 0,2-1 0,2-2-6,0-1 1,1-4 0,-2-1 0,-1 0 0,-1-2 0,1 2 0,0-1 0,0 0 0,-1 0-1,1 0 1,1-2 9,2 1 1,0-2-1,-1 4 1,1-1-1,1-2 1,1 0-1,2 0 1,-1-1 0,1 0-1,0 0 1,1 1-1,1-1 1,-1-1-1,1-2 1,-1 1 28,0-1 1,2 4 0,-2 1 0,0-2 0,0 0 0,-3 0-1,-1 2 1,-2 1 0,1 0-83,0 1 46,-6 1 0,-1 4 0,-5 0 0</inkml:trace>
  <inkml:trace contextRef="#ctx0" brushRef="#br0" timeOffset="4">4826 13933 8515,'-11'-12'-553,"3"6"0,2 1 0,-1 1 575,1 0 1,2-4 0,-4 3 0,-1-2 0,-1 0 0,-1-1 0,2 1-1,2 1 1,-2 1 0,-2-2-36,0 1 0,3 3 0,1-2 1,1 1-1,-1-1 0,-2 0 0,0-2 1,0 2-1,2-1 0,-3-1 0,0-2 5,-2-1 1,1-2 0,-1 1 0,-1-1 0,-1 0 0,-3 0-1,1-4 1,-3-2 0,1-1 0,-2-1 0,-1-1 0,0 0 0,2-3-1,-2 2 1,1 2 6,0 0 1,2 5 0,4-3 0,-2 1 0,2 3 0,0 1 0,1 1 0,-1 0 0,2 1-1,-1-1 1,2-1 0,-4-1 0,2-3 0,-1 0 0,0 1-5,-1 1 1,-1-1 0,6 0 0,1 2 0,1 1 0,0 1-1,0 1 1,1 0 0,-1 2 0,0 2 0,0-2 0,-1-2 0,-1 0-1,-2-1 1,1 0 15,-1 1 1,4-1-1,1 0 1,-4 0 0,-2-3-1,-2 0 1,1-1 0,1 1-1,0-2 1,-3 0-1,-2-1 1,-1 1 0,1-1-1,1 1 1,3 2 24,1 5 1,1-2 0,1 5-1,-1 0 1,0-1 0,1-1-1,-1-1 1,0-1 0,1 2-1,-1 1 1,0-1 0,1-1-1,-1 0 1,2 1-29,2 1 1,-1 4 0,4-2 0,0-1 0,-2 1 0,2-3 0,-1 0 0,0 0 318,1 1 0,0 5-269,1-1 0,3 4 0,-3 4 0,3 4 0,1 2 0,0 2 0,0 0 1,0-1-96,0 1 1,0 1-1,1 1 1,2 3 0,1 1-1,-1 1 1,1 1 0,1 0-1,1 4 1,0 1 0,-1 2-1,2 1 1,-1 0 0,2 0-47,-2 1 0,3 2 1,-3-5-1,0-3 0,2-4 1,0 0-1,-2-3 0,1 1-15,-1-3 1,-3-11-1,0-7 1,-1-5 0,-2-3-1,0 1 1,0-1 0,-2 0-1,0 1 1,-2-1 0,0 1-1,-1-2 1,-2-3 75,1-3 1,-4 1 0,2-2-1,-2 0 1,-2-2 0,0-2-1,-1 0 1,-1-2 0,-1-2-1,-1-1 1,1 1 0,-1 1 0,2-1-1,1 3 182,1 3 1,5 0 0,0 6 0,2 2 0,2 1 0,2 1-124,1 1 1,0 3-1,1 2 1,3 0 0,4 4-1,2 0 1,2 2-29,0 0 0,-5 4 0,1 0 0,1-1 0,2-2 0,0 0 1,1 2-1,-1 1 0,1-2 0,0 0 0,-1-1 0,1 2 0,0 0 8,-1 0 0,2 0 0,1-1 0,3 3 0,0 1 0,1-1 0,-1-1 0,1 0 0,0 1 0,1 0 0,-1 1 0,-1-1 0,-1 1 0,-1-2 0,0-1-33,-3 1 0,0 1 0,0-2 1,-1 1-1,1-2-68,0 0 0,-6-1-161,-2 3 1,-3-1 244,-1 4 0,5-4 0,2 2 0</inkml:trace>
  <inkml:trace contextRef="#ctx0" brushRef="#br0" timeOffset="5">10013 10630 8232,'-5'10'-122,"-2"-2"238,1-3 0,1-4-152,5 3-3,0-2 0,1 4 0,3-3 0,4 0 0,2 0 0,2-2 0,0 1 1,-1 0-1,2 2 0,1-1 0,3-2 0,1-1 0,2 0 0,-1-1 1,1-2-1,0-2 0,2-2 0,0-2 0,0-1 0,-1-3 39,-1-2 0,5-3 0,-7-6 0</inkml:trace>
  <inkml:trace contextRef="#ctx0" brushRef="#br0" timeOffset="6">10386 10374 8082,'-6'-8'42,"1"2"0,3 1 0,6 1-84,5-1 0,4 3 1,2-2-1,4 3 0,3 1 1,2 0-1,-1 0 0,0 0 1,0 0-1,1 0 0,0 0 1,1 1-1,-1 3 1,-3 4-1,-2 2 30,0 2 0,-9 0 1,1-1-1,-1 1 1,-4 1-1,-2 1 1,-3 2-1,-1-2 1,-1-1-1,-2-2 1,-1 1-1,1-2 1,-1-1-16,0-1 0,1-5 0,7 1 1,4-3-1,2-1 0,2 0 1,-1 0-1,1 1 0,0 3 1,1 4 18,2 2 0,-2 2 1,3-1-1,-4 1 0,1 1 1,0 1-1,0 2 0,-2-1 1,-1 1-1,-1 0 1,-1 1-1,-4 0 0,-3-3 1,-1-1-1,0-1 42,0-1 1,0-3 0,-1-1 0,-3-1 0,-4-1 0,-2 2 0,-2-2-1,0 0 1,1-2 0,-1-2 0,0-1-168,1 0 0,3 0 0,0 0 1,1 1-1,-1 2 0,0 2 1,-1 1 132,-1 3 0,3-3 0,2-1 0</inkml:trace>
  <inkml:trace contextRef="#ctx0" brushRef="#br0" timeOffset="7">11200 10618 7449,'1'-8'-36,"2"1"1,2-1 0,0 0 0,1 2 0,1 1-1,2 2 1,1 2 0,2 1 0,0 0 0,0 0 32,4 0 1,-3 1 0,4 2 0,-1 0 0,3 0 0,0-2 0,-1-1 0,0-1 0,0-2 0,2-2 0,-1 0 0,-1-1 0,-1-1 0,-3-2 0,-1-1 2,-1-2 0,-6 1 0,4-6 0,-3-1 0</inkml:trace>
  <inkml:trace contextRef="#ctx0" brushRef="#br0" timeOffset="8">11444 10409 7561,'-12'1'0,"1"2"0,-1 1 0,0 0 0,1-1 0,0 3 0,2-1 0,3 1 0,1 1 0,2 2-3,2 1 0,1 2 0,0-1 0,0 2 0,0 1 0,0 3 0,1 0 0,2 1 0,2-1 0,1 0 0,3-2 0,2 1 1,0-1-1,1-1 0,0-1-143,-1-1 0,1 0 0,1-2 0,1-1 0,2-3 0,-1 0 1,1-4-1,0 0 146,3-2 0,0-6 0,4 0 0</inkml:trace>
  <inkml:trace contextRef="#ctx0" brushRef="#br0" timeOffset="9">11735 10421 8232,'0'-12'-97,"0"0"1,0 5-1,-2-1 1,0-1-1,-2-2 1,1 0-1,2-1 1,1 0 0,1 1-1,3-1 1,4 2 145,2 2 1,2 3-1,0 5 1,-1 0-1,2 0 1,1 0-1,2 1 1,-1 2-1,1 2 1,-1 1-1,1 4 1,-1-1-1,2 0 1,0-2-116,0 2 1,0 2-1,-3 0 1,1 1-1,-2 0 1,-2-1-1,-5 1 1,1 1 0,-2 1-1,1 2 1,-1-2-1,0-1 1,-2-2-1,-3 2 1,-3 1 8,0 2 0,-5-1 1,3-3-1,-2-2 1,-1-1-1,2-1 1,1 0-1,1 0 134,0-1 1,1 0-1,7 1 1,4-4-1,2-3 1,2-1-1,1 0 1,1 0 0,3 0-1,0 0 1,1 0-1,0 0-66,3 0 0,1 0 0,0 0 0,-2 0 0,0 0 0,-1 0 0,0 0 0,0 0 0,-1 0 0,-2 0 0,1 0 0,-3 0 0,-1 1 1,-1 2-1,-2 2-11,-2 1 0,2 2 0,-3 4 0</inkml:trace>
  <inkml:trace contextRef="#ctx0" brushRef="#br0" timeOffset="10">13398 12979 6520,'11'-6'-45,"1"0"0,0 6 0,-1 0 0,1 0 0,0-1 0,1-1 0,1-2 45,1 1 0,6-3 0,-3-1 0</inkml:trace>
  <inkml:trace contextRef="#ctx0" brushRef="#br0" timeOffset="11">13770 12828 7689,'0'-5'-518,"0"5"419,0 6 1,1 5 0,2 0 0,1 1 0,0-1 0,-1 1 98,1 0 0,5 5 0,-2 1 0</inkml:trace>
  <inkml:trace contextRef="#ctx0" brushRef="#br0" timeOffset="12">14165 12956 6788,'0'-7'1,"2"2"0,2 5 0,3 0 1,2-1-1,0-2 0,-1-1 0,2 2 1,3 1-1,3 1 0,-2 0 0,-1 0-46,-1 0 0,-1-4 0,1 0 1,0 1-1,-1 1 0,1-1 1,-1-1-1,1 2 0,-2-1 1,-1 0-1,-2-2 45,-2-1 0,4-2 0,-2-4 0</inkml:trace>
  <inkml:trace contextRef="#ctx0" brushRef="#br0" timeOffset="13">14328 12770 8232,'-11'1'-65,"-1"2"0,2 2 1,2 1-1,4 3 1,1 2-1,1 0 1,-2 1 6,1 0 0,2-1 0,2 1 0,2-1 0,2 1 1,0 1-1,2 1 0,-1 2 0,3-1 0,0 1 0,0 1 1,-1-1-1,1 1 0,1-3-156,2-1 0,0 3 0,-1-1 0,1 0 1,0-4 213,-1-3 0,1 2 0,0-3 0</inkml:trace>
  <inkml:trace contextRef="#ctx0" brushRef="#br0" timeOffset="14">14665 12898 8232,'4'-12'-160,"0"0"254,0 1 0,-4-1 1,0 1-1,1-1 1,2 0-1,1 1 1,0-1-1,1 2-148,3 2 1,2 3 0,2 6 0,-1 2 0,0 2 0,-2 0 0,-3 1-1,1 0 1,-2 0 0,1 1-11,1 2 1,-5 1 0,2 2 0,-3-1 0,-1 1 0,0-1 0,0 1-1,0 0 1,0-1 0,0 1 0,0 0 40,0-1 1,0-3-1,0 0 1,2-1 0,0 1-1,3-1 1,2-2-1,1-1 1,-1 0 0,1 0 8,1-2 1,-2 3 0,0-1 0,1 0 0,0 0-1,-2 1 1,1 2 0,-2 2 0,0 1 0,-2 2 0,-2-1-1,-2 1 72,-3-1 0,-3 0 1,-4-2-1,-1-1 1,1-1-1,-1 1 1,0-1-1,1-1 1,-1-1-1,0 2 1,1-2-1,-1 0 1,1-1-1,-1 0-130,0 0 0,1 1 1,-1-3-1,0 2 0,1-1 1,0-1-1,2 2 1,3 4 71,1 2 0,1-3 0,4 3 0,0-3 0</inkml:trace>
  <inkml:trace contextRef="#ctx0" brushRef="#br0" timeOffset="15">8048 15003 8232,'0'-12'-40,"0"0"1,0 1 64,0-1 0,0 4 0,0 1 0,1-1 0,3 3 1,4 4-1,2 3 0,2 2 0,1 1 0,1 2-346,2-1 1,-1 4 304,-3-2 0,-3-1 0,0 0 0,1 4 0,-1 2 0,1 2 0,0 1 0,-3-1 0,-3 2 0,-1 1 0,-1 4 0,2 3 0,-3 3 26,-3 2 1,-1-3 0,-4 4 0,-2 0 0,-1 0 0,1-1 0,2-2 0,-2-2 0,0-2 0,0-2 0,2-2 437,2-5-437,1-2-54,4-6 1,5-2-1,3-5 1,2 0 0,2 0-1,0 0 1,-1 0-1,2-1 1,1-2 0,3-2-1,1-2 1,3 0-1,0-1 1,-1-1 0,0-3 42,0-2 0,2-2 0,2-6 0,-1-2 0</inkml:trace>
  <inkml:trace contextRef="#ctx0" brushRef="#br0" timeOffset="16">8629 15189 8069,'12'0'-120,"0"0"0,-1 0 1,1-1-1,0-2 1,1-2-1,1 0 0,3-2 1,1 1-1,4-3 1,2-2-1,3 0 120,-1-1 0,4-5 0,0-1 0</inkml:trace>
  <inkml:trace contextRef="#ctx0" brushRef="#br0" timeOffset="17">9130 14828 8008,'-8'-4'0,"0"1"0,-1 0 0,0 0 3,1-1 1,-2 3-1,2-3 1,-2 3-1,-2 1 1,2 1-1,2 3 1,3 4 0,1 2-1,0 2 1,2 1-1,0 1 1,4 3-1,0 0-47,2-1 0,5 1 0,0-3 0,4 3 0,4 1 0,1 2 0,3-1 0,1-1 0,1-1 0,0-1 0,2-1 0,0 1 0,3-2 0,-3-1 0,0 0 6,-2 2 1,1-2-1,-2 3 1,-2-4 0,-2 0-1,-1 0 1,-4-1-1,-3 1 1,-3 0 0,-2-1-1,-2 1 1,-2 0 60,-1-1 0,-4-3 1,-1-2-1,-2 0 1,-2-4-1,-1-1 1,-2-1-1,1 0 0,-1 0 1,0 0-1,0 0 1,-3-1-1,0-1 1,1-4-1,1 1 46,1 0 1,-1-3 0,-1 3-1,-2-1 1,2-3 0,1-2-1,2 0 1,0-1 0,2 0-1,3 1 1,1-1-88,2 0 0,2 1 0,1-1 0,1 1 0,2-1 0,2 2 0,0 1 0,1 1 0,1-1 0,2-2 0,0 0 0,0-1 23,-1 1 1,-2-1-1,3 0 1,-2-1 0,-1-1-1,-1-1 1,1-1 0,-3 1-1,1-1 1,0 1 0,-1-2-1,-2-1 1,-1 0-1,0 1 89,0 0 0,0 4 0,-1-2 1,-3 2-1,-3 1 0,0 2 1,-1 1-1,-1 1 0,-1 0 1,-2 2-1,2 1 0,0 1 0,3 0 1,-2 1-167,-2 2 1,0 1-1,0 1 1,2 2 0,3 2-1,-1 0 1,2 2 0,0-1-1,1 2 1,0 1 0,0 1-1,2 3 1,1 0 0,1 1-1030,0 2 0,0 2 1101,0 5 0,0 6 0,0 0 0</inkml:trace>
  <inkml:trace contextRef="#ctx0" brushRef="#br0" timeOffset="18">2279 4175 6994,'0'8'-7,"-1"-2"1,-1 1-1,-2-1 1,1 3-1,1 2 1,-1 0-1,-1 1 1,2 0-1,0-1 1,2 1 0,0-1-1,0 2 1,0 2-1,0 0 1,0-1-1,0-1-22,0-1 0,0 3 0,0 1 0,0-2 0,0-1 0,0-1 0,2-1 0,0 1 0,2 0 0,0-1 0,0 1 0,1-1 0,0 1 0,2-2 14,-1-2 1,2 1 0,3-5 0,1-1 0,0-2 0,-1-1 0,1 0 0,0 0 0,-1 0 0,1 0 0,-1 0 0,1-1 0,0-2 0,-1-1 36,1 2 1,0 0 0,-1 2-1,1-1 1,-1-2 0,1 0-1,0 0 1,-1 2 0,1 1-1,0 0 1,-1-2-24,1-1 0,-1 1 0,1-2 0,0 3 0,-2 0 1,-1-2-1,-1-1 0,1 2 0,1 0 0,2 2 1,0 0-1,-1 0-7,1 0 0,-1-1 0,1-1 0,0-2 1,-1 1-1,1 2 0,0 1 0,-1-1 1,2-2-1,1-1 0,2 1 0,-1 1 1,1-1-1,1-1 0,1 1-7,2-3 0,-1 4 1,-1-5-1,0 2 1,0 3-1,1-1 1,1 0-1,-1 0 1,0 0-1,1 2 1,-1 1-1,0 0 1,1 0-1,-2 0 7,-1 0 1,2 0 0,-2 0-1,1 0 1,1 0 0,1 1-1,-1 2 1,1 0 0,-2 0 1,4 2-1,-3-1 1,3 0-1,0 0 1,-1 0-1,-2-2 8,2 0 0,1-1 0,1 1 0,-1 2 0,-1-1 0,-2-2 0,2-1 0,1 0 0,1 0 0,0 0 0,0 0 0,1 0 1,-1 0-1,0 0 0,0 0 1,1-4-1,-1 0 1,0 2-1,0 1 1,1 1-1,-2 0 1,-2 0-1,0 0 1,0 0-1,2 1 1,2 1 0,-1 2-1,0 0 1,-1 0 5,-3 0 0,6 0 0,-4-3 1,-1 2-1,2 1 0,-1-2 0,0 1 1,-2-1-1,2 2 0,1-1 1,1-2-1,0-1 0,1 0 0,-1 0-7,0 0 1,0 0 0,1 0-1,-1 0 1,0 0 0,0 0 0,1 0-1,-1 0 1,0 0 0,0 0 0,1 0-1,-1 0 1,0 0 0,0 0-1,1 0-14,-1 0 1,1 0 0,2 0 0,1 1 0,-2 2 0,-3 1 0,-3-2 0,3 0 0,2-1 0,0 2 0,-2 0 0,0 1 0,0 0 0,1 1 0,1 1 10,-1-1 0,0 0 0,0-3 0,2 4 0,1-1 0,1 0 1,0-2-1,0-1 0,0 1 0,0 1 0,2-2 0,1-1 1,-1 1-1,-2 0 12,-2 2 0,0 0 1,2-4-1,2 0 0,1 0 1,-1 0-1,-2 0 0,1 0 1,2 0-1,2 0 0,2 0 1,1 0-1,0 0 0,-1 0 1,1 0-4,0 0 1,0-4 0,0 0 0,0 2 0,0-1 0,1 1-1,1-2 1,2 0 0,-1 0 0,-1 0 0,1 2 0,2-1 0,0 0-1,1-1 1,-1 2-8,0 1 0,3 1 0,-3-2 0,0 0 1,1-2-1,-1 1 0,0 2 0,-1 1 1,1 0-1,2 0 0,-1 0 0,-1 0 1,-1 0-1,0 0 3,-2 0 0,3 0 1,-1 0-1,0 0 0,-1 0 1,1 1-1,0 2 0,0 1 1,1-2-1,0 0 1,0-2-1,-3 1 0,1 1 1,-1 2-1,2 0 2,-1 1 0,-2-3 0,-1 3 0,1-1 0,1 0 0,2-1 0,-1 1 0,-2 0 0,-1 0 0,1 0 0,3 0 0,2-2 0,0 1 0,-1 0 0,0 1 7,3-2 0,1 1 0,0-1 1,-3 2-1,1-1 0,-1-2 0,3 0 1,0 2-1,0 2 0,-3 0 1,0 0-1,-1-2 0,2-2 0,-2-1-11,0 0 1,3 0-1,-3 0 1,0 0 0,1 0-1,-1 0 1,0 0-1,-2 0 1,-2 0 0,-1 0-1,0 0 1,0 0-1,-1 0 1,1 0 0,-1 0-10,-3 0 1,2 0 0,-1 0 0,1 0-1,1 0 1,-2 0 0,-1 0 0,1 0-1,1 0 1,-1 0 0,-1 0 0,1 0 0,2-1-1,1-2 1,1 0 1,3 0 0,-3-2 0,3 0 1,-2-1-1,2 0 0,2 1 1,1-2-1,-4 2 0,-1-1 0,-3 1 1,3-1-1,0 2 0,2 1 1,0-1 6,1 1 1,-3-2-1,6 1 1,-1 0 0,0 0-1,-3 0 1,-2 1 0,1-1-1,2 0 1,0 1 0,0 1-1,-2-1 1,1-1 0,0 2-1,0 0 1,1 2 1,-3 0-1,5-1 1,-2-2-1,-2 0 1,3 0 0,0 2-1,0 1 1,-1 0-1,-1 0 1,0 0-1,0-2 1,1 0 0,1-2-1,0 1 4,-2 2 0,-1 1 0,-1 0 0,2 0 0,0 0 0,-1 0 0,1 0 0,-1 0 0,-1 0 0,1 0 0,0 0 0,0 0 1,-1 0-1,1 0-4,1 0 0,3 0 1,-3 0-1,-2 0 0,0 0 1,-3 0-1,1 0 1,0 1-1,0 2 0,1 1 1,2-2-1,1 0 0,-1-1 1,1 2-1,0 0 2,-2 0 0,1 0 1,-1-1-1,3 2 0,0-1 1,0-2-1,-1-1 0,0 0 1,1 0-1,0 0 0,0 0 1,-2 0-1,-2 0 0,0 0 3,3 0 0,-2 0 0,3 0 0,-2 0 0,-3 0 1,1 0-1,1 0 0,1 0 0,-2 0 0,-1 0 1,0 0-1,0 0 0,0 0 0,-1-1 0,1-2-10,0-1 0,-1 0 0,-2 3 0,-1-2 0,1 0 0,1 0 1,-2 2-1,-3-1 0,-1 0 0,2-2 0,-1 0 0,1 0 0,-4 0 1,1 0-12,1-1 0,-2 3 0,2-5 0,-2 1 1,-2 1-1,0-2 0,-1 2 0,-1-1 1,-2 0-1,1 0 0,-2 1 0,-3-2 0,-1 2 1,1-1-1,0 0 16,-1 1 1,-2-4 0,-3 1 0,-1-2 0,1-1 0,0-1 0,-1 0 0,-3 1 0,-1-1 0,0 0 0,-1 1 0,1-1 0,0 0 0,-1 1 14,-2-1 0,-1 1 1,0-2-1,0-2 1,0-1-1,0-1 1,0 0-1,0 2 1,0-1-1,0-1 0,0 0 1,0-1-1,0 2 1,0-3-15,0 1 0,0 0 0,0-2 0,0 2 0,0 1 1,1 1-1,2 1 0,1-2 0,-2 0 0,0 0 0,-2 3 1,0 1-1,0 2 0,0-1 0,0 0 14,0 1 0,-2-1 1,0 0-1,-2 1 1,0 0-1,0 2 1,0 2-98,2-2 1,-1 3 0,1 4-1,-2 4 1,1 6-64,2 3 1,1 0-1,0 1 144,0-1 0,-5 1 0,-2 0 0</inkml:trace>
  <inkml:trace contextRef="#ctx0" brushRef="#br0" timeOffset="19">6652 4966 8048,'6'6'-536,"-5"0"1,5-6 539,-2 0 0,-4 0 1,0-2-1,-6 0 1,-5-3-1,0-1 1,-1 0-1,0 1 1,1-2-1,-1 2 1,-1 0-1,-1 1-35,-1-1 0,-2 4 1,1-3-1,-2 3 0,-1 1 1,-1 0-1,0 0 0,-2 1 1,-1 3-1,-1 3 0,1 4 1,0 2-1,-1 1 0,0 3 1,-1 1 17,2 2 1,-3 2 0,8 2 0,-1-2 0,1-2-1,1 0 1,3 0 0,-1 2 0,1 2 0,-1-1-1,1 0 1,1 0 0,1 1 0,0-1 0,1 0 9,-1 0 1,0 6-1,1 1 1,-1 1-1,1-2 1,-1 1-1,2 0 1,1 2-1,1 0 1,0-1-1,0-2 1,2-2-1,1 0 1,2 0-1,2 0 3,1 1 0,0 3 0,0-3 0,0 0 0,0 3 0,0 0 1,0 3-1,0-3 0,1 0 0,2-3 0,2 1 0,1-5 1,3-2-1,2-3 0,2-3 1,2-1 0,-1-1 1,6 0-1,-1 1 0,0-2 1,1-2-1,2-5 0,2 1 1,4-2-1,-1 1 0,1-1 1,2 1-1,1-4 0,1 1 1,3-1-7,2 2 0,2 0 1,-4-4-1,0-1 1,1-2-1,0-2 1,1-1-1,-4-3 0,-1-3 1,-2-2-1,-1-2 1,-2 1-1,0-2 1,-1-1-1,-2-2 9,0 1 1,0 0 0,2-5 0,1 1 0,-2 0 0,-3 0 0,-4-1 0,0 0 0,-1-2 0,-1-2 0,-1-1 0,-1-1 0,0-1-1,2-4 11,-2-2 1,-1-3 0,-2 2 0,1-2 0,0 0 0,-1-1 0,0 0 0,-2-2 0,-3 2 0,1 1 0,-2 1 0,1 0 0,-1 2 0,0 0 0,-1 3 7,2-1 1,-5 4 0,3 1 0,-3 1 0,-1 4 0,-1 0 0,-2 2 0,-2 0 0,0-1-1,-2 2 1,2 2 0,-1 2 0,-1 1 0,-1 3-14,2 1 1,-3 1-1,4 0 1,-2 2-1,-2 1 1,0 1-1,0 0 1,1 1 0,-1 0-1,0 1 1,0 1-1,2-1 1,-2 4-1,-2 1 1,0 1-32,-1 0 0,0 0 1,1 1-1,-1 3 0,-1 2 1,-1 2-1,-3 0 1,0 1-1,-1 1 0,0 2 1,-1-1-1,-1 1 0,2 0 1,1-1-67,3 1 0,-3 0 1,2-1-1,1 1 0,1-1 1,1 1-1,2 0 0,1-1 87,1 1 0,-5 5 0,-5 1 0</inkml:trace>
  <inkml:trace contextRef="#ctx0" brushRef="#br0" timeOffset="20">15293 15049 8110,'-1'7'-110,"-3"-3"109,3 2 0,-3-5 0,8 5 1,4-3-1,2 1 0,2-1 1,-1-2-1,1-1 0,0 0 0,-1 0 1,2 0-1,1 0-392,2 0 0,1 0 1,-3 0-1,3 0 393,1 0 0,1-5 0,4-1 0</inkml:trace>
  <inkml:trace contextRef="#ctx0" brushRef="#br0" timeOffset="21">15991 14689 8110,'0'-7'-105,"0"1"0,0 2 0,-1-3 0,-2 2 0,-2 4 0,0 5 0,0 2 0,1 3 0,0 2 111,0 0 1,-1 5-1,3 1 1,-4 1-1,1 2 1,-1 2-1,-1 0 1,-2 0-1,0 0 1,0 3-1,3-1 1,-1 2-1,2 1 1,0 4-1,2 3 10,2 1 1,1-4-1,0-1 1,0-2 0,0-2-1,1-2 1,3-2 0,4-1-1,1-3 1,1-1 0,1-2-1,2 1 1,-1 0-1,1-2 1,0-3 0,2-2-66,0-1 1,4-1 0,-2 0 0,0-3 0,0-2 0,-2-2 0,1 0 0,-1-2 0,0-2 0,-3-3 0,0-4 0,-2 0 0,0-2 0,-4-1 0,-1-2 144,-2 2 1,2 0 0,-1-1-1,-2 0 1,0-1 0,-2 1-1,0-1 1,0 2 0,0 1-1,0 2 1,-2-1 0,0 0 0,-3 1-1,-2-1 42,-2 0 1,0 5 0,0 0-1,3 1 1,-1 1 0,1-1-1,-3 4 1,-2 1 0,0 1 0,-1 0-1,2 1 1,1 3-222,1 3 0,1 1 0,-2 3 0,3 1 1,-1 1-1,2 2 0,-1 0 0,1 3 0,-2 2 1,2-1-1,-1 2 0,0 2 0,1 3 0,3 1-531,0-1 0,2 2 0,0 1 0,0-2 614,0-3 0,0 7 0,0-6 0</inkml:trace>
  <inkml:trace contextRef="#ctx0" brushRef="#br0" timeOffset="22">16840 15119 6955,'-7'0'60,"-1"0"1,6 0 0,2 0-86,7 0 1,-1 0-1,3 0 1,3 0-1,4 0 1,2 0-1,2 0 1,2 0-1,2 0 1,0 0-1,2 0 1,1 0-1,-1 0 1,-1 0-1,-2 0 1,0 0 0,0 0-65,1 0 0,-6 0 1,-3-1-1,-2-2 1,-1-2-1,-2-1 1,-1-2-1,-2 0 89,-2 0 0,-1 1 0,-4-5 0</inkml:trace>
  <inkml:trace contextRef="#ctx0" brushRef="#br0" timeOffset="23">17119 14828 7948,'-11'0'-27,"-1"0"1,4-1 0,1-2 0,-1 1 0,1 3 0,4 6-1,1 3 1,2 2 0,0-1 0,0 2 0,2 3-28,1 3 0,-1 2 1,3-1-1,-1 0 1,1 2-1,0 2 1,0 3-1,-1-1 1,0 0-1,0 0 1,0 1-1,0-1 0,0-2 1,-1 0-1,1-2 54,0-3 0,5-2 0,-2-6 0</inkml:trace>
  <inkml:trace contextRef="#ctx0" brushRef="#br0" timeOffset="24">17794 15061 8110,'-5'-12'41,"0"1"1,-4-1 0,2 0 0,1 1 0,0-1 0,1 0 0,3 1 0,0-1 0,2 1-1,2 0 1,0 2-78,2 1 0,5 6 0,-1-2 0,2 1 0,2 1 0,0-2 0,-1 1 0,1 2 0,-1 1 0,1 1 0,0 2 0,-1 2 0,1 0 0,0 2-501,-1-1 486,-4-3 1,3 7-1,-2-2 1,1 2-1,0 2 1,-3-1-1,0 1 1,-4 0-1,-1-1 1,-1 1-1,0 0 1,0-1 6,0 1 1,-3 0 0,-3 0 0,0 3 0,-3 0 0,-1-1 0,-2-1-1,0-1 1,1 0 0,0-1 0,2 1 0,1-1 182,-1 1 1,4 0-1,1-1 1,3 1 0,2-2-1,3-2-103,4-4 0,2-3 0,2 1 0,0 0 0,-1 2 0,1-1 0,0-2 0,-1-1 0,1 0 0,1 0 0,1 0 0,3 0 0,1 0 0,1 0-74,-1 0 0,3-4 0,-4 0 0,0 2 0,1 0 0,-2 1 0,1-2 0,-1-1 0,-1 2 0,1 1 0,-2 1 0,-1 0 0,-1 0-659,-1 0 1,1 0 696,-1 0 0,1-6 0,0 0 0</inkml:trace>
  <inkml:trace contextRef="#ctx0" brushRef="#br0" timeOffset="25">19422 15119 8110,'-8'0'-148,"3"0"1,4 0 0,6 0 0,4 0 0,3 0 0,1 0 0,2 0-147,5 0 327,2-5 1,1 4 0,0-5 0,0 3 0,2-1 0,2 0 0,4 0 0,4-1 0,4-2 0,3-2 0,4-1 0,1-2 0,3 1 0,1-1 0,3 0-67,6 1 0,-3-5 0,2-1 0,-5 1 1,-2-2-1,-3-1 0,-2 0 0,-5 1 0,-3 1 1,-3 2-1,-2-2 0,-2 0 0,-2 0 1,-2 3 15,-2 1 0,-6-2 1,-5-1-1,-2 2 1,-1 1-1,-2 1 1,-1 2-1,-2 1 1,-2 1-1,-1 0-37,1 2 1,-5 1 0,0 6-1,-7 2 1,-2 2 0,0 0-1,3 2 1,-1-2 0,2 1-1,-1-1 1,-1 0 53,-2-2 0,4-2 0,-5-1 0,3 0 0</inkml:trace>
  <inkml:trace contextRef="#ctx0" brushRef="#br0" timeOffset="26">20480 14526 7855,'-11'-1'-17,"-1"-3"0,4 2 1,1-1-1,0 1 0,5 2 1,7 0 0,8 0 1,0 0-1,3 0 1,1 0-1,1 0 1,2 0-1,-1 2 1,2 0 0,1 2-1,1-1 1,0-2-1,1-1 1,-1 1-1,0 2 1,0 1-63,1-2 0,-5 3 0,-1-1 0,0 0 1,-1 0-1,0 1 0,-3 2 0,-1 0 1,-3 1-1,-1 0 0,-2 1 0,-2 1 0,-2 2 103,-2 0 0,-1-1 0,0 1 1,-1-2-1,-2-1 0,-2-1 0,-2 0 1,-2 1-1,-1 0 0,-2 1 0,1-1 1,-1 2-1,0 0-13,1 5 0,-5-2 0,-1 4 0,1 0 1,-2-1-1,-1 1 0,0 0 0,0 1 0,1 1 1,1-2-1,3 0-12,1 0 0,-4 1 0,-1 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10812-67AE-FE4D-9D9A-C73870DE50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CA0E7-94E2-C941-B143-F3AB1AB4DDC0}" type="slidenum">
              <a:rPr lang="en-US"/>
              <a:pPr/>
              <a:t>1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8B23A6-3FBD-9E4F-8932-D9E438E1B510}" type="slidenum">
              <a:rPr lang="en-US">
                <a:latin typeface="Arial" pitchFamily="-106" charset="0"/>
              </a:rPr>
              <a:pPr/>
              <a:t>10</a:t>
            </a:fld>
            <a:endParaRPr lang="en-US">
              <a:latin typeface="Arial" pitchFamily="-106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436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883C14-2CCD-7D45-8DEF-33361D9CAE73}" type="slidenum">
              <a:rPr lang="en-US">
                <a:latin typeface="Arial" pitchFamily="-106" charset="0"/>
              </a:rPr>
              <a:pPr/>
              <a:t>11</a:t>
            </a:fld>
            <a:endParaRPr lang="en-US">
              <a:latin typeface="Arial" pitchFamily="-106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507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E11D48-C52F-A343-9006-42A9EA3D3E74}" type="slidenum">
              <a:rPr lang="en-US">
                <a:latin typeface="Arial" pitchFamily="-106" charset="0"/>
              </a:rPr>
              <a:pPr/>
              <a:t>12</a:t>
            </a:fld>
            <a:endParaRPr lang="en-US">
              <a:latin typeface="Arial" pitchFamily="-106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927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EBDE0B-C6C8-1C4C-A25B-8869F32AA033}" type="slidenum">
              <a:rPr lang="en-US">
                <a:latin typeface="Arial" pitchFamily="-106" charset="0"/>
              </a:rPr>
              <a:pPr/>
              <a:t>13</a:t>
            </a:fld>
            <a:endParaRPr lang="en-US">
              <a:latin typeface="Arial" pitchFamily="-106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515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18CEF6-DD89-0941-8978-E06FEA0576DB}" type="slidenum">
              <a:rPr lang="en-US"/>
              <a:pPr/>
              <a:t>14</a:t>
            </a:fld>
            <a:endParaRPr lang="en-US"/>
          </a:p>
        </p:txBody>
      </p:sp>
      <p:sp>
        <p:nvSpPr>
          <p:cNvPr id="85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50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89C697-3C2C-4F40-B540-3152BAAE9200}" type="slidenum">
              <a:rPr lang="en-US"/>
              <a:pPr/>
              <a:t>15</a:t>
            </a:fld>
            <a:endParaRPr lang="en-US"/>
          </a:p>
        </p:txBody>
      </p:sp>
      <p:sp>
        <p:nvSpPr>
          <p:cNvPr id="85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82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599BEB-062B-B84B-A678-2B178349AD75}" type="slidenum">
              <a:rPr lang="en-US"/>
              <a:pPr/>
              <a:t>16</a:t>
            </a:fld>
            <a:endParaRPr lang="en-US"/>
          </a:p>
        </p:txBody>
      </p:sp>
      <p:sp>
        <p:nvSpPr>
          <p:cNvPr id="85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939C79-956B-A04A-8225-6A0C596FB00B}" type="slidenum">
              <a:rPr lang="en-US"/>
              <a:pPr/>
              <a:t>17</a:t>
            </a:fld>
            <a:endParaRPr lang="en-US"/>
          </a:p>
        </p:txBody>
      </p:sp>
      <p:sp>
        <p:nvSpPr>
          <p:cNvPr id="85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5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68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6B5C8B-408B-524F-9394-6BCC1C0C0970}" type="slidenum">
              <a:rPr lang="en-US">
                <a:latin typeface="Arial" pitchFamily="-106" charset="0"/>
              </a:rPr>
              <a:pPr/>
              <a:t>18</a:t>
            </a:fld>
            <a:endParaRPr lang="en-US">
              <a:latin typeface="Arial" pitchFamily="-106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4083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82C4DE-5B48-5944-B125-7E7203CD4D7E}" type="slidenum">
              <a:rPr lang="en-US">
                <a:latin typeface="Arial" pitchFamily="-106" charset="0"/>
              </a:rPr>
              <a:pPr/>
              <a:t>19</a:t>
            </a:fld>
            <a:endParaRPr lang="en-US">
              <a:latin typeface="Arial" pitchFamily="-106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854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E7BF93-CED5-9444-9893-A4FE395438A3}" type="slidenum">
              <a:rPr lang="en-US">
                <a:latin typeface="Arial" pitchFamily="-106" charset="0"/>
              </a:rPr>
              <a:pPr/>
              <a:t>2</a:t>
            </a:fld>
            <a:endParaRPr lang="en-US">
              <a:latin typeface="Arial" pitchFamily="-106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8972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5EF51-5E94-CA4D-90CC-38AB2BE89EE4}" type="slidenum">
              <a:rPr lang="en-US">
                <a:latin typeface="Arial" pitchFamily="-106" charset="0"/>
              </a:rPr>
              <a:pPr/>
              <a:t>20</a:t>
            </a:fld>
            <a:endParaRPr lang="en-US">
              <a:latin typeface="Arial" pitchFamily="-106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009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14FE41-3B03-B64D-ACA5-3595BFCD4273}" type="slidenum">
              <a:rPr lang="en-US">
                <a:latin typeface="Arial" pitchFamily="-106" charset="0"/>
              </a:rPr>
              <a:pPr/>
              <a:t>21</a:t>
            </a:fld>
            <a:endParaRPr lang="en-US">
              <a:latin typeface="Arial" pitchFamily="-106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6572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A17C2C-C1A1-204A-AA73-65953074E132}" type="slidenum">
              <a:rPr lang="en-US">
                <a:latin typeface="Arial" pitchFamily="-106" charset="0"/>
              </a:rPr>
              <a:pPr/>
              <a:t>22</a:t>
            </a:fld>
            <a:endParaRPr lang="en-US">
              <a:latin typeface="Arial" pitchFamily="-106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854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ACDB5A-3E55-E845-90FC-B2EBD5B82E55}" type="slidenum">
              <a:rPr lang="en-US"/>
              <a:pPr/>
              <a:t>23</a:t>
            </a:fld>
            <a:endParaRPr lang="en-US"/>
          </a:p>
        </p:txBody>
      </p:sp>
      <p:sp>
        <p:nvSpPr>
          <p:cNvPr id="91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731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BD9DD7-58ED-BA4B-8473-066DAC6E6B0B}" type="slidenum">
              <a:rPr lang="en-US"/>
              <a:pPr/>
              <a:t>24</a:t>
            </a:fld>
            <a:endParaRPr lang="en-US"/>
          </a:p>
        </p:txBody>
      </p:sp>
      <p:sp>
        <p:nvSpPr>
          <p:cNvPr id="92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633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2ABF35-920A-6C4D-95CF-8622605A6CA7}" type="slidenum">
              <a:rPr lang="en-US"/>
              <a:pPr/>
              <a:t>25</a:t>
            </a:fld>
            <a:endParaRPr lang="en-US"/>
          </a:p>
        </p:txBody>
      </p:sp>
      <p:sp>
        <p:nvSpPr>
          <p:cNvPr id="92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062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90281D-0C54-0941-8CCD-CF04FBB824DF}" type="slidenum">
              <a:rPr lang="en-US"/>
              <a:pPr/>
              <a:t>26</a:t>
            </a:fld>
            <a:endParaRPr lang="en-US"/>
          </a:p>
        </p:txBody>
      </p:sp>
      <p:sp>
        <p:nvSpPr>
          <p:cNvPr id="92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578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31650-2C0C-EB4F-9F71-55B41D998932}" type="slidenum">
              <a:rPr lang="en-US"/>
              <a:pPr/>
              <a:t>27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6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CFBDB-6144-044F-942E-5708A69E02FE}" type="slidenum">
              <a:rPr lang="en-US">
                <a:latin typeface="Arial" pitchFamily="-106" charset="0"/>
              </a:rPr>
              <a:pPr/>
              <a:t>3</a:t>
            </a:fld>
            <a:endParaRPr lang="en-US">
              <a:latin typeface="Arial" pitchFamily="-106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87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D83B04-A5E3-7E4A-9FB4-3E71BFE0D089}" type="slidenum">
              <a:rPr lang="en-US">
                <a:latin typeface="Arial" pitchFamily="-106" charset="0"/>
              </a:rPr>
              <a:pPr/>
              <a:t>4</a:t>
            </a:fld>
            <a:endParaRPr lang="en-US">
              <a:latin typeface="Arial" pitchFamily="-106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440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C993A4-9506-044A-A095-6695102D2CFD}" type="slidenum">
              <a:rPr lang="en-US">
                <a:latin typeface="Arial" pitchFamily="-106" charset="0"/>
              </a:rPr>
              <a:pPr/>
              <a:t>5</a:t>
            </a:fld>
            <a:endParaRPr lang="en-US">
              <a:latin typeface="Arial" pitchFamily="-106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990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8E60A7-157B-F647-96F8-6F1D3207DB81}" type="slidenum">
              <a:rPr lang="en-US">
                <a:latin typeface="Arial" pitchFamily="-106" charset="0"/>
              </a:rPr>
              <a:pPr/>
              <a:t>6</a:t>
            </a:fld>
            <a:endParaRPr lang="en-US">
              <a:latin typeface="Arial" pitchFamily="-106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374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E0A36B-DA2F-814E-9545-52C9CED1A9A9}" type="slidenum">
              <a:rPr lang="en-US">
                <a:latin typeface="Arial" pitchFamily="-106" charset="0"/>
              </a:rPr>
              <a:pPr/>
              <a:t>7</a:t>
            </a:fld>
            <a:endParaRPr lang="en-US">
              <a:latin typeface="Arial" pitchFamily="-106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868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B6CD5-C4C9-314F-BEA9-8225F9964103}" type="slidenum">
              <a:rPr lang="en-US">
                <a:latin typeface="Arial" pitchFamily="-106" charset="0"/>
              </a:rPr>
              <a:pPr/>
              <a:t>8</a:t>
            </a:fld>
            <a:endParaRPr lang="en-US">
              <a:latin typeface="Arial" pitchFamily="-106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029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BB0A99-6A1B-2249-A932-1DD8340A67C7}" type="slidenum">
              <a:rPr lang="en-US">
                <a:latin typeface="Arial" pitchFamily="-106" charset="0"/>
              </a:rPr>
              <a:pPr/>
              <a:t>9</a:t>
            </a:fld>
            <a:endParaRPr lang="en-US">
              <a:latin typeface="Arial" pitchFamily="-106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942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CC251D-6C91-D145-A330-D4816856CD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281F844C-CE69-5F10-CF68-471712DDD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9F6BBF0C-E08C-D5C7-8D48-7D47F4A1B32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3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4A3A4D-74B0-2047-A278-A312EE9C24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6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D4460-01C1-F445-8BDA-1E58F2564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4BB3E6CA-E5DD-7148-9225-3475819DB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88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5DA3C0E3-8C81-6E42-BDC5-759A6331D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11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D50517B6-FD3D-BB47-B96C-8892EEFD82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4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1A9E4-027E-6D48-8F40-DD130E118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A9D5D2-7696-2A47-A353-23788D502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1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D375F5-9CC2-FF4E-9B44-8471E8A33A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5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40951D-035B-9344-BD62-E38A4B12F7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6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D9CFB2-F1F7-5740-87C1-98DB04381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9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C7379-3436-2A43-A1F8-6BE016FBD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3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44E7E7-05F5-154F-A61D-3CDEE26CE6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0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C473937-2E1D-9045-9060-6EC7BAD54B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0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entury Gothic"/>
                <a:cs typeface="Century Gothic"/>
              </a:defRPr>
            </a:lvl1pPr>
          </a:lstStyle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/>
                <a:cs typeface="Century Gothic"/>
              </a:defRPr>
            </a:lvl1pPr>
          </a:lstStyle>
          <a:p>
            <a:fld id="{46255B92-0624-B447-8DAA-9B41FCEC6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  <p:sp>
        <p:nvSpPr>
          <p:cNvPr id="2" name="AutoShape 11">
            <a:extLst>
              <a:ext uri="{FF2B5EF4-FFF2-40B4-BE49-F238E27FC236}">
                <a16:creationId xmlns:a16="http://schemas.microsoft.com/office/drawing/2014/main" id="{5EC42736-9819-89F0-B0ED-5A2DC5EA9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  <p:sp>
        <p:nvSpPr>
          <p:cNvPr id="3" name="AutoShape 11">
            <a:extLst>
              <a:ext uri="{FF2B5EF4-FFF2-40B4-BE49-F238E27FC236}">
                <a16:creationId xmlns:a16="http://schemas.microsoft.com/office/drawing/2014/main" id="{0BFA420C-B99F-503D-7795-03ADF9E93C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8155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>
              <a:lumMod val="85000"/>
              <a:lumOff val="15000"/>
            </a:schemeClr>
          </a:solidFill>
          <a:latin typeface="Century Gothic"/>
          <a:ea typeface="+mj-ea"/>
          <a:cs typeface="Century 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85000"/>
              <a:lumOff val="15000"/>
            </a:schemeClr>
          </a:solidFill>
          <a:latin typeface="Century Gothic"/>
          <a:ea typeface="+mn-ea"/>
          <a:cs typeface="Century 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01725"/>
            <a:ext cx="7772400" cy="2228850"/>
          </a:xfrm>
        </p:spPr>
        <p:txBody>
          <a:bodyPr/>
          <a:lstStyle/>
          <a:p>
            <a:r>
              <a:rPr lang="en-US"/>
              <a:t>Analysis of Algorithms</a:t>
            </a:r>
            <a:br>
              <a:rPr lang="en-US"/>
            </a:br>
            <a:r>
              <a:rPr lang="en-US"/>
              <a:t>CS 477/677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59263"/>
            <a:ext cx="6400800" cy="1752600"/>
          </a:xfrm>
        </p:spPr>
        <p:txBody>
          <a:bodyPr/>
          <a:lstStyle/>
          <a:p>
            <a:r>
              <a:rPr lang="en-US" dirty="0"/>
              <a:t>Instructor: Monica </a:t>
            </a:r>
            <a:r>
              <a:rPr lang="en-US" dirty="0" err="1"/>
              <a:t>Nicolescu</a:t>
            </a:r>
            <a:endParaRPr lang="en-US" dirty="0"/>
          </a:p>
          <a:p>
            <a:r>
              <a:rPr lang="en-US" dirty="0"/>
              <a:t>Lecture 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Shortest-Path Representation</a:t>
            </a:r>
          </a:p>
        </p:txBody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3" y="1214438"/>
            <a:ext cx="6829425" cy="50768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dirty="0"/>
              <a:t>For each vertex v </a:t>
            </a:r>
            <a:r>
              <a:rPr lang="en-US" dirty="0">
                <a:sym typeface="Symbol" pitchFamily="-106" charset="2"/>
              </a:rPr>
              <a:t>∈</a:t>
            </a:r>
            <a:r>
              <a:rPr lang="en-US" dirty="0"/>
              <a:t> V: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/>
              <a:t>d[v] = </a:t>
            </a:r>
            <a:r>
              <a:rPr lang="en-US" dirty="0" err="1"/>
              <a:t>δ</a:t>
            </a:r>
            <a:r>
              <a:rPr lang="en-US" dirty="0"/>
              <a:t>(s, v): a </a:t>
            </a:r>
            <a:r>
              <a:rPr lang="en-US" b="1" dirty="0"/>
              <a:t>shortest-path estimate</a:t>
            </a:r>
            <a:endParaRPr lang="en-US" dirty="0"/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ea typeface="ＭＳ Ｐゴシック" pitchFamily="-106" charset="-128"/>
              </a:rPr>
              <a:t>Initially, d[v]=∞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ea typeface="ＭＳ Ｐゴシック" pitchFamily="-106" charset="-128"/>
              </a:rPr>
              <a:t>Reduces as algorithms progress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sym typeface="Symbol" pitchFamily="-106" charset="2"/>
              </a:rPr>
              <a:t>𝛑</a:t>
            </a:r>
            <a:r>
              <a:rPr lang="en-US" dirty="0"/>
              <a:t>[v] = </a:t>
            </a:r>
            <a:r>
              <a:rPr lang="en-US" b="1" dirty="0"/>
              <a:t>predecessor</a:t>
            </a:r>
            <a:r>
              <a:rPr lang="en-US" dirty="0"/>
              <a:t> of </a:t>
            </a:r>
            <a:r>
              <a:rPr lang="en-US" dirty="0">
                <a:latin typeface="Comic Sans MS" pitchFamily="-106" charset="0"/>
              </a:rPr>
              <a:t>v</a:t>
            </a:r>
            <a:r>
              <a:rPr lang="en-US" dirty="0"/>
              <a:t> on a shortest path from </a:t>
            </a:r>
            <a:r>
              <a:rPr lang="en-US" dirty="0">
                <a:latin typeface="Comic Sans MS" pitchFamily="-106" charset="0"/>
              </a:rPr>
              <a:t>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ea typeface="ＭＳ Ｐゴシック" pitchFamily="-106" charset="-128"/>
              </a:rPr>
              <a:t>If no predecessor, 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𝛑</a:t>
            </a:r>
            <a:r>
              <a:rPr lang="en-US" dirty="0">
                <a:ea typeface="ＭＳ Ｐゴシック" pitchFamily="-106" charset="-128"/>
              </a:rPr>
              <a:t>[v] = NIL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ea typeface="ＭＳ Ｐゴシック" pitchFamily="-106" charset="-128"/>
                <a:sym typeface="Symbol" pitchFamily="-106" charset="2"/>
              </a:rPr>
              <a:t>𝛑</a:t>
            </a:r>
            <a:r>
              <a:rPr lang="en-US" dirty="0">
                <a:ea typeface="ＭＳ Ｐゴシック" pitchFamily="-106" charset="-128"/>
              </a:rPr>
              <a:t> induces a tree—</a:t>
            </a:r>
            <a:r>
              <a:rPr lang="en-US" b="1" dirty="0">
                <a:ea typeface="ＭＳ Ｐゴシック" pitchFamily="-106" charset="-128"/>
              </a:rPr>
              <a:t>shortest-path tree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/>
              <a:t>Shortest paths &amp; shortest path trees are not unique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53150" y="1676400"/>
            <a:ext cx="2998788" cy="2528888"/>
            <a:chOff x="3126" y="2141"/>
            <a:chExt cx="1889" cy="1593"/>
          </a:xfrm>
        </p:grpSpPr>
        <p:sp>
          <p:nvSpPr>
            <p:cNvPr id="35847" name="Line 5"/>
            <p:cNvSpPr>
              <a:spLocks noChangeShapeType="1"/>
            </p:cNvSpPr>
            <p:nvPr/>
          </p:nvSpPr>
          <p:spPr bwMode="auto">
            <a:xfrm flipV="1">
              <a:off x="3511" y="2574"/>
              <a:ext cx="261" cy="257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48" name="Line 6"/>
            <p:cNvSpPr>
              <a:spLocks noChangeShapeType="1"/>
            </p:cNvSpPr>
            <p:nvPr/>
          </p:nvSpPr>
          <p:spPr bwMode="auto">
            <a:xfrm rot="5400000" flipV="1">
              <a:off x="3507" y="3052"/>
              <a:ext cx="261" cy="257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49" name="Line 7"/>
            <p:cNvSpPr>
              <a:spLocks noChangeShapeType="1"/>
            </p:cNvSpPr>
            <p:nvPr/>
          </p:nvSpPr>
          <p:spPr bwMode="auto">
            <a:xfrm flipV="1">
              <a:off x="3996" y="2471"/>
              <a:ext cx="572" cy="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0" name="Line 8"/>
            <p:cNvSpPr>
              <a:spLocks noChangeShapeType="1"/>
            </p:cNvSpPr>
            <p:nvPr/>
          </p:nvSpPr>
          <p:spPr bwMode="auto">
            <a:xfrm flipV="1">
              <a:off x="3997" y="3417"/>
              <a:ext cx="572" cy="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126" y="2141"/>
              <a:ext cx="1889" cy="1593"/>
              <a:chOff x="3126" y="2141"/>
              <a:chExt cx="1889" cy="1593"/>
            </a:xfrm>
          </p:grpSpPr>
          <p:sp>
            <p:nvSpPr>
              <p:cNvPr id="35852" name="Oval 10"/>
              <p:cNvSpPr>
                <a:spLocks noChangeArrowheads="1"/>
              </p:cNvSpPr>
              <p:nvPr/>
            </p:nvSpPr>
            <p:spPr bwMode="auto">
              <a:xfrm>
                <a:off x="3303" y="281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35853" name="Oval 11"/>
              <p:cNvSpPr>
                <a:spLocks noChangeArrowheads="1"/>
              </p:cNvSpPr>
              <p:nvPr/>
            </p:nvSpPr>
            <p:spPr bwMode="auto">
              <a:xfrm>
                <a:off x="3732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3</a:t>
                </a:r>
              </a:p>
            </p:txBody>
          </p:sp>
          <p:sp>
            <p:nvSpPr>
              <p:cNvPr id="35854" name="Oval 12"/>
              <p:cNvSpPr>
                <a:spLocks noChangeArrowheads="1"/>
              </p:cNvSpPr>
              <p:nvPr/>
            </p:nvSpPr>
            <p:spPr bwMode="auto">
              <a:xfrm>
                <a:off x="4564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9</a:t>
                </a:r>
              </a:p>
            </p:txBody>
          </p:sp>
          <p:sp>
            <p:nvSpPr>
              <p:cNvPr id="35855" name="Oval 13"/>
              <p:cNvSpPr>
                <a:spLocks noChangeArrowheads="1"/>
              </p:cNvSpPr>
              <p:nvPr/>
            </p:nvSpPr>
            <p:spPr bwMode="auto">
              <a:xfrm>
                <a:off x="3732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35856" name="Oval 14"/>
              <p:cNvSpPr>
                <a:spLocks noChangeArrowheads="1"/>
              </p:cNvSpPr>
              <p:nvPr/>
            </p:nvSpPr>
            <p:spPr bwMode="auto">
              <a:xfrm>
                <a:off x="4564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11</a:t>
                </a:r>
              </a:p>
            </p:txBody>
          </p:sp>
          <p:sp>
            <p:nvSpPr>
              <p:cNvPr id="35857" name="Line 15"/>
              <p:cNvSpPr>
                <a:spLocks noChangeShapeType="1"/>
              </p:cNvSpPr>
              <p:nvPr/>
            </p:nvSpPr>
            <p:spPr bwMode="auto">
              <a:xfrm>
                <a:off x="3996" y="2472"/>
                <a:ext cx="5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8" name="Line 16"/>
              <p:cNvSpPr>
                <a:spLocks noChangeShapeType="1"/>
              </p:cNvSpPr>
              <p:nvPr/>
            </p:nvSpPr>
            <p:spPr bwMode="auto">
              <a:xfrm flipV="1">
                <a:off x="3510" y="2574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59" name="Line 17"/>
              <p:cNvSpPr>
                <a:spLocks noChangeShapeType="1"/>
              </p:cNvSpPr>
              <p:nvPr/>
            </p:nvSpPr>
            <p:spPr bwMode="auto">
              <a:xfrm>
                <a:off x="3511" y="3042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60" name="Text Box 18"/>
              <p:cNvSpPr txBox="1">
                <a:spLocks noChangeArrowheads="1"/>
              </p:cNvSpPr>
              <p:nvPr/>
            </p:nvSpPr>
            <p:spPr bwMode="auto">
              <a:xfrm>
                <a:off x="3489" y="2541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3</a:t>
                </a:r>
              </a:p>
            </p:txBody>
          </p:sp>
          <p:sp>
            <p:nvSpPr>
              <p:cNvPr id="35861" name="Text Box 19"/>
              <p:cNvSpPr txBox="1">
                <a:spLocks noChangeArrowheads="1"/>
              </p:cNvSpPr>
              <p:nvPr/>
            </p:nvSpPr>
            <p:spPr bwMode="auto">
              <a:xfrm>
                <a:off x="4189" y="2273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  <p:sp>
            <p:nvSpPr>
              <p:cNvPr id="35862" name="Text Box 20"/>
              <p:cNvSpPr txBox="1">
                <a:spLocks noChangeArrowheads="1"/>
              </p:cNvSpPr>
              <p:nvPr/>
            </p:nvSpPr>
            <p:spPr bwMode="auto">
              <a:xfrm>
                <a:off x="3500" y="310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5</a:t>
                </a:r>
              </a:p>
            </p:txBody>
          </p:sp>
          <p:sp>
            <p:nvSpPr>
              <p:cNvPr id="35863" name="Text Box 21"/>
              <p:cNvSpPr txBox="1">
                <a:spLocks noChangeArrowheads="1"/>
              </p:cNvSpPr>
              <p:nvPr/>
            </p:nvSpPr>
            <p:spPr bwMode="auto">
              <a:xfrm>
                <a:off x="4828" y="2942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35864" name="Text Box 22"/>
              <p:cNvSpPr txBox="1">
                <a:spLocks noChangeArrowheads="1"/>
              </p:cNvSpPr>
              <p:nvPr/>
            </p:nvSpPr>
            <p:spPr bwMode="auto">
              <a:xfrm>
                <a:off x="4195" y="338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  <p:sp>
            <p:nvSpPr>
              <p:cNvPr id="35865" name="Text Box 23"/>
              <p:cNvSpPr txBox="1">
                <a:spLocks noChangeArrowheads="1"/>
              </p:cNvSpPr>
              <p:nvPr/>
            </p:nvSpPr>
            <p:spPr bwMode="auto">
              <a:xfrm>
                <a:off x="3126" y="2824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s</a:t>
                </a:r>
              </a:p>
            </p:txBody>
          </p:sp>
          <p:sp>
            <p:nvSpPr>
              <p:cNvPr id="35866" name="Text Box 24"/>
              <p:cNvSpPr txBox="1">
                <a:spLocks noChangeArrowheads="1"/>
              </p:cNvSpPr>
              <p:nvPr/>
            </p:nvSpPr>
            <p:spPr bwMode="auto">
              <a:xfrm>
                <a:off x="3787" y="2141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35867" name="Text Box 25"/>
              <p:cNvSpPr txBox="1">
                <a:spLocks noChangeArrowheads="1"/>
              </p:cNvSpPr>
              <p:nvPr/>
            </p:nvSpPr>
            <p:spPr bwMode="auto">
              <a:xfrm>
                <a:off x="4609" y="2141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35868" name="Text Box 26"/>
              <p:cNvSpPr txBox="1">
                <a:spLocks noChangeArrowheads="1"/>
              </p:cNvSpPr>
              <p:nvPr/>
            </p:nvSpPr>
            <p:spPr bwMode="auto">
              <a:xfrm>
                <a:off x="3771" y="3503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y</a:t>
                </a:r>
              </a:p>
            </p:txBody>
          </p:sp>
          <p:sp>
            <p:nvSpPr>
              <p:cNvPr id="35869" name="Text Box 27"/>
              <p:cNvSpPr txBox="1">
                <a:spLocks noChangeArrowheads="1"/>
              </p:cNvSpPr>
              <p:nvPr/>
            </p:nvSpPr>
            <p:spPr bwMode="auto">
              <a:xfrm>
                <a:off x="4625" y="3503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z</a:t>
                </a:r>
              </a:p>
            </p:txBody>
          </p:sp>
          <p:sp>
            <p:nvSpPr>
              <p:cNvPr id="35870" name="Line 28"/>
              <p:cNvSpPr>
                <a:spLocks noChangeShapeType="1"/>
              </p:cNvSpPr>
              <p:nvPr/>
            </p:nvSpPr>
            <p:spPr bwMode="auto">
              <a:xfrm flipV="1">
                <a:off x="4002" y="3419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71" name="Line 29"/>
              <p:cNvSpPr>
                <a:spLocks noChangeShapeType="1"/>
              </p:cNvSpPr>
              <p:nvPr/>
            </p:nvSpPr>
            <p:spPr bwMode="auto">
              <a:xfrm flipV="1">
                <a:off x="3933" y="2565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72" name="Freeform 30"/>
              <p:cNvSpPr>
                <a:spLocks/>
              </p:cNvSpPr>
              <p:nvPr/>
            </p:nvSpPr>
            <p:spPr bwMode="auto">
              <a:xfrm>
                <a:off x="3739" y="2597"/>
                <a:ext cx="86" cy="688"/>
              </a:xfrm>
              <a:custGeom>
                <a:avLst/>
                <a:gdLst>
                  <a:gd name="T0" fmla="*/ 82 w 86"/>
                  <a:gd name="T1" fmla="*/ 0 h 688"/>
                  <a:gd name="T2" fmla="*/ 1 w 86"/>
                  <a:gd name="T3" fmla="*/ 297 h 688"/>
                  <a:gd name="T4" fmla="*/ 86 w 86"/>
                  <a:gd name="T5" fmla="*/ 688 h 688"/>
                  <a:gd name="T6" fmla="*/ 0 60000 65536"/>
                  <a:gd name="T7" fmla="*/ 0 60000 65536"/>
                  <a:gd name="T8" fmla="*/ 0 60000 65536"/>
                  <a:gd name="T9" fmla="*/ 0 w 86"/>
                  <a:gd name="T10" fmla="*/ 0 h 688"/>
                  <a:gd name="T11" fmla="*/ 86 w 86"/>
                  <a:gd name="T12" fmla="*/ 688 h 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73" name="Freeform 31"/>
              <p:cNvSpPr>
                <a:spLocks/>
              </p:cNvSpPr>
              <p:nvPr/>
            </p:nvSpPr>
            <p:spPr bwMode="auto">
              <a:xfrm>
                <a:off x="4555" y="2608"/>
                <a:ext cx="86" cy="688"/>
              </a:xfrm>
              <a:custGeom>
                <a:avLst/>
                <a:gdLst>
                  <a:gd name="T0" fmla="*/ 82 w 86"/>
                  <a:gd name="T1" fmla="*/ 0 h 688"/>
                  <a:gd name="T2" fmla="*/ 1 w 86"/>
                  <a:gd name="T3" fmla="*/ 297 h 688"/>
                  <a:gd name="T4" fmla="*/ 86 w 86"/>
                  <a:gd name="T5" fmla="*/ 688 h 688"/>
                  <a:gd name="T6" fmla="*/ 0 60000 65536"/>
                  <a:gd name="T7" fmla="*/ 0 60000 65536"/>
                  <a:gd name="T8" fmla="*/ 0 60000 65536"/>
                  <a:gd name="T9" fmla="*/ 0 w 86"/>
                  <a:gd name="T10" fmla="*/ 0 h 688"/>
                  <a:gd name="T11" fmla="*/ 86 w 86"/>
                  <a:gd name="T12" fmla="*/ 688 h 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74" name="Freeform 32"/>
              <p:cNvSpPr>
                <a:spLocks/>
              </p:cNvSpPr>
              <p:nvPr/>
            </p:nvSpPr>
            <p:spPr bwMode="auto">
              <a:xfrm rot="10800000">
                <a:off x="4750" y="2596"/>
                <a:ext cx="86" cy="688"/>
              </a:xfrm>
              <a:custGeom>
                <a:avLst/>
                <a:gdLst>
                  <a:gd name="T0" fmla="*/ 82 w 86"/>
                  <a:gd name="T1" fmla="*/ 0 h 688"/>
                  <a:gd name="T2" fmla="*/ 1 w 86"/>
                  <a:gd name="T3" fmla="*/ 297 h 688"/>
                  <a:gd name="T4" fmla="*/ 86 w 86"/>
                  <a:gd name="T5" fmla="*/ 688 h 688"/>
                  <a:gd name="T6" fmla="*/ 0 60000 65536"/>
                  <a:gd name="T7" fmla="*/ 0 60000 65536"/>
                  <a:gd name="T8" fmla="*/ 0 60000 65536"/>
                  <a:gd name="T9" fmla="*/ 0 w 86"/>
                  <a:gd name="T10" fmla="*/ 0 h 688"/>
                  <a:gd name="T11" fmla="*/ 86 w 86"/>
                  <a:gd name="T12" fmla="*/ 688 h 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75" name="Freeform 33"/>
              <p:cNvSpPr>
                <a:spLocks/>
              </p:cNvSpPr>
              <p:nvPr/>
            </p:nvSpPr>
            <p:spPr bwMode="auto">
              <a:xfrm rot="10800000">
                <a:off x="3906" y="2593"/>
                <a:ext cx="86" cy="688"/>
              </a:xfrm>
              <a:custGeom>
                <a:avLst/>
                <a:gdLst>
                  <a:gd name="T0" fmla="*/ 82 w 86"/>
                  <a:gd name="T1" fmla="*/ 0 h 688"/>
                  <a:gd name="T2" fmla="*/ 1 w 86"/>
                  <a:gd name="T3" fmla="*/ 297 h 688"/>
                  <a:gd name="T4" fmla="*/ 86 w 86"/>
                  <a:gd name="T5" fmla="*/ 688 h 688"/>
                  <a:gd name="T6" fmla="*/ 0 60000 65536"/>
                  <a:gd name="T7" fmla="*/ 0 60000 65536"/>
                  <a:gd name="T8" fmla="*/ 0 60000 65536"/>
                  <a:gd name="T9" fmla="*/ 0 w 86"/>
                  <a:gd name="T10" fmla="*/ 0 h 688"/>
                  <a:gd name="T11" fmla="*/ 86 w 86"/>
                  <a:gd name="T12" fmla="*/ 688 h 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76" name="Line 34"/>
              <p:cNvSpPr>
                <a:spLocks noChangeShapeType="1"/>
              </p:cNvSpPr>
              <p:nvPr/>
            </p:nvSpPr>
            <p:spPr bwMode="auto">
              <a:xfrm flipH="1" flipV="1">
                <a:off x="3555" y="2993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77" name="Text Box 35"/>
              <p:cNvSpPr txBox="1">
                <a:spLocks noChangeArrowheads="1"/>
              </p:cNvSpPr>
              <p:nvPr/>
            </p:nvSpPr>
            <p:spPr bwMode="auto">
              <a:xfrm>
                <a:off x="4408" y="2940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35878" name="Text Box 36"/>
              <p:cNvSpPr txBox="1">
                <a:spLocks noChangeArrowheads="1"/>
              </p:cNvSpPr>
              <p:nvPr/>
            </p:nvSpPr>
            <p:spPr bwMode="auto">
              <a:xfrm>
                <a:off x="3593" y="2766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35879" name="Text Box 37"/>
              <p:cNvSpPr txBox="1">
                <a:spLocks noChangeArrowheads="1"/>
              </p:cNvSpPr>
              <p:nvPr/>
            </p:nvSpPr>
            <p:spPr bwMode="auto">
              <a:xfrm>
                <a:off x="3939" y="275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1</a:t>
                </a:r>
              </a:p>
            </p:txBody>
          </p:sp>
          <p:sp>
            <p:nvSpPr>
              <p:cNvPr id="35880" name="Text Box 38"/>
              <p:cNvSpPr txBox="1">
                <a:spLocks noChangeArrowheads="1"/>
              </p:cNvSpPr>
              <p:nvPr/>
            </p:nvSpPr>
            <p:spPr bwMode="auto">
              <a:xfrm>
                <a:off x="4221" y="2670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35881" name="Text Box 39"/>
              <p:cNvSpPr txBox="1">
                <a:spLocks noChangeArrowheads="1"/>
              </p:cNvSpPr>
              <p:nvPr/>
            </p:nvSpPr>
            <p:spPr bwMode="auto">
              <a:xfrm>
                <a:off x="4234" y="3086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3</a:t>
                </a:r>
              </a:p>
            </p:txBody>
          </p:sp>
        </p:grp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34C0821-10EC-1747-9878-1004BF211107}"/>
                  </a:ext>
                </a:extLst>
              </p14:cNvPr>
              <p14:cNvContentPartPr/>
              <p14:nvPr/>
            </p14:nvContentPartPr>
            <p14:xfrm>
              <a:off x="3224880" y="1683000"/>
              <a:ext cx="5634720" cy="2854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34C0821-10EC-1747-9878-1004BF2111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8680" y="1666800"/>
                <a:ext cx="5667120" cy="288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498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Initialization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pitchFamily="-106" charset="0"/>
              </a:rPr>
              <a:t>Alg.: </a:t>
            </a:r>
            <a:r>
              <a:rPr lang="en-US" dirty="0"/>
              <a:t>INITIALIZE-SINGLE-SOURCE(V, s)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b="1" dirty="0"/>
              <a:t> for </a:t>
            </a:r>
            <a:r>
              <a:rPr lang="en-US" dirty="0"/>
              <a:t>each v </a:t>
            </a:r>
            <a:r>
              <a:rPr lang="en-US" dirty="0">
                <a:sym typeface="Symbol" pitchFamily="-106" charset="2"/>
              </a:rPr>
              <a:t>∈</a:t>
            </a:r>
            <a:r>
              <a:rPr lang="en-US" dirty="0"/>
              <a:t> V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b="1" dirty="0"/>
              <a:t>       do </a:t>
            </a:r>
            <a:r>
              <a:rPr lang="en-US" dirty="0"/>
              <a:t>d[v] ← </a:t>
            </a:r>
            <a:r>
              <a:rPr lang="en-US" dirty="0">
                <a:sym typeface="Symbol" pitchFamily="-106" charset="2"/>
              </a:rPr>
              <a:t>∞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dirty="0">
                <a:sym typeface="Symbol" pitchFamily="-106" charset="2"/>
              </a:rPr>
              <a:t>             𝛑</a:t>
            </a:r>
            <a:r>
              <a:rPr lang="en-US" dirty="0"/>
              <a:t>[v] ← NIL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dirty="0"/>
              <a:t>d[s] ← 0</a:t>
            </a: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endParaRPr lang="en-US" dirty="0"/>
          </a:p>
          <a:p>
            <a:pPr marL="533400" indent="-533400" eaLnBrk="1" hangingPunct="1">
              <a:lnSpc>
                <a:spcPct val="120000"/>
              </a:lnSpc>
            </a:pPr>
            <a:r>
              <a:rPr lang="en-US" dirty="0"/>
              <a:t>All the shortest-paths algorithms start with INITIALIZE-SINGLE-SOURCE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A196F3-401E-51BE-2C53-33253400A164}"/>
                  </a:ext>
                </a:extLst>
              </p14:cNvPr>
              <p14:cNvContentPartPr/>
              <p14:nvPr/>
            </p14:nvContentPartPr>
            <p14:xfrm>
              <a:off x="4299480" y="2545560"/>
              <a:ext cx="1336320" cy="25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A196F3-401E-51BE-2C53-33253400A1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3280" y="2529360"/>
                <a:ext cx="1368720" cy="28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804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Relaxation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13" y="1062038"/>
            <a:ext cx="8229600" cy="2921000"/>
          </a:xfrm>
        </p:spPr>
        <p:txBody>
          <a:bodyPr/>
          <a:lstStyle/>
          <a:p>
            <a:pPr eaLnBrk="1" hangingPunct="1"/>
            <a:r>
              <a:rPr lang="en-US" b="1" dirty="0"/>
              <a:t>Relaxing </a:t>
            </a:r>
            <a:r>
              <a:rPr lang="en-US" dirty="0"/>
              <a:t>an edge (u, v) = testing whether we can improve the shortest path to v found so far by going through u</a:t>
            </a:r>
          </a:p>
          <a:p>
            <a:pPr lvl="1" eaLnBrk="1" hangingPunct="1">
              <a:buFontTx/>
              <a:buNone/>
            </a:pPr>
            <a:r>
              <a:rPr lang="en-US" dirty="0">
                <a:ea typeface="ＭＳ Ｐゴシック" pitchFamily="-106" charset="-128"/>
              </a:rPr>
              <a:t>	If </a:t>
            </a:r>
            <a:r>
              <a:rPr lang="en-US" dirty="0">
                <a:latin typeface="Comic Sans MS" pitchFamily="-106" charset="0"/>
                <a:ea typeface="ＭＳ Ｐゴシック" pitchFamily="-106" charset="-128"/>
              </a:rPr>
              <a:t>d[v] &gt; d[u] + w(u, v) </a:t>
            </a:r>
          </a:p>
          <a:p>
            <a:pPr lvl="1" eaLnBrk="1" hangingPunct="1">
              <a:buFontTx/>
              <a:buNone/>
            </a:pPr>
            <a:r>
              <a:rPr lang="en-US" dirty="0">
                <a:ea typeface="ＭＳ Ｐゴシック" pitchFamily="-106" charset="-128"/>
              </a:rPr>
              <a:t>		 we can improve the shortest path to v </a:t>
            </a:r>
          </a:p>
          <a:p>
            <a:pPr lvl="1" eaLnBrk="1" hangingPunct="1">
              <a:buFontTx/>
              <a:buNone/>
            </a:pPr>
            <a:r>
              <a:rPr lang="en-US" dirty="0">
                <a:ea typeface="ＭＳ Ｐゴシック" pitchFamily="-106" charset="-128"/>
              </a:rPr>
              <a:t>		 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⇒</a:t>
            </a:r>
            <a:r>
              <a:rPr lang="en-US" dirty="0">
                <a:ea typeface="ＭＳ Ｐゴシック" pitchFamily="-106" charset="-128"/>
              </a:rPr>
              <a:t> update d[v] and 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𝛑</a:t>
            </a:r>
            <a:r>
              <a:rPr lang="en-US" dirty="0">
                <a:ea typeface="ＭＳ Ｐゴシック" pitchFamily="-106" charset="-128"/>
              </a:rPr>
              <a:t>[v]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30250" y="4110038"/>
            <a:ext cx="1743075" cy="747712"/>
            <a:chOff x="717" y="2115"/>
            <a:chExt cx="1098" cy="471"/>
          </a:xfrm>
        </p:grpSpPr>
        <p:sp>
          <p:nvSpPr>
            <p:cNvPr id="39977" name="Oval 5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39978" name="Oval 6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39979" name="Line 7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80" name="Text Box 8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39981" name="Text Box 9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39982" name="Text Box 10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v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730250" y="5626100"/>
            <a:ext cx="1743075" cy="747713"/>
            <a:chOff x="717" y="2115"/>
            <a:chExt cx="1098" cy="471"/>
          </a:xfrm>
        </p:grpSpPr>
        <p:sp>
          <p:nvSpPr>
            <p:cNvPr id="39971" name="Oval 12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39972" name="Oval 13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="1"/>
                <a:t>7</a:t>
              </a:r>
            </a:p>
          </p:txBody>
        </p:sp>
        <p:sp>
          <p:nvSpPr>
            <p:cNvPr id="39973" name="Line 14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74" name="Text Box 15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39975" name="Text Box 16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39976" name="Text Box 17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v</a:t>
              </a:r>
            </a:p>
          </p:txBody>
        </p:sp>
      </p:grpSp>
      <p:sp>
        <p:nvSpPr>
          <p:cNvPr id="759826" name="AutoShape 18"/>
          <p:cNvSpPr>
            <a:spLocks noChangeArrowheads="1"/>
          </p:cNvSpPr>
          <p:nvPr/>
        </p:nvSpPr>
        <p:spPr bwMode="auto">
          <a:xfrm rot="5400000">
            <a:off x="1097757" y="5168106"/>
            <a:ext cx="979488" cy="263525"/>
          </a:xfrm>
          <a:custGeom>
            <a:avLst/>
            <a:gdLst>
              <a:gd name="T0" fmla="*/ 734616 w 21600"/>
              <a:gd name="T1" fmla="*/ 0 h 21600"/>
              <a:gd name="T2" fmla="*/ 0 w 21600"/>
              <a:gd name="T3" fmla="*/ 131763 h 21600"/>
              <a:gd name="T4" fmla="*/ 734616 w 21600"/>
              <a:gd name="T5" fmla="*/ 263525 h 21600"/>
              <a:gd name="T6" fmla="*/ 979488 w 21600"/>
              <a:gd name="T7" fmla="*/ 131763 h 21600"/>
              <a:gd name="T8" fmla="*/ 3 60000 65536"/>
              <a:gd name="T9" fmla="*/ 2 60000 65536"/>
              <a:gd name="T10" fmla="*/ 1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9827" name="Text Box 19"/>
          <p:cNvSpPr txBox="1">
            <a:spLocks noChangeArrowheads="1"/>
          </p:cNvSpPr>
          <p:nvPr/>
        </p:nvSpPr>
        <p:spPr bwMode="auto">
          <a:xfrm>
            <a:off x="1776413" y="5113338"/>
            <a:ext cx="174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RELAX(u, v, w)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833813" y="4119563"/>
            <a:ext cx="1743075" cy="747712"/>
            <a:chOff x="717" y="2115"/>
            <a:chExt cx="1098" cy="471"/>
          </a:xfrm>
        </p:grpSpPr>
        <p:sp>
          <p:nvSpPr>
            <p:cNvPr id="39965" name="Oval 21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39966" name="Oval 22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39967" name="Line 23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8" name="Text Box 24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39969" name="Text Box 25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39970" name="Text Box 26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v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3833813" y="5635625"/>
            <a:ext cx="1743075" cy="747713"/>
            <a:chOff x="717" y="2115"/>
            <a:chExt cx="1098" cy="471"/>
          </a:xfrm>
        </p:grpSpPr>
        <p:sp>
          <p:nvSpPr>
            <p:cNvPr id="39959" name="Oval 28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39960" name="Oval 29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39961" name="Line 30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62" name="Text Box 31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39963" name="Text Box 32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39964" name="Text Box 33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v</a:t>
              </a:r>
            </a:p>
          </p:txBody>
        </p:sp>
      </p:grpSp>
      <p:sp>
        <p:nvSpPr>
          <p:cNvPr id="759842" name="AutoShape 34"/>
          <p:cNvSpPr>
            <a:spLocks noChangeArrowheads="1"/>
          </p:cNvSpPr>
          <p:nvPr/>
        </p:nvSpPr>
        <p:spPr bwMode="auto">
          <a:xfrm rot="5400000">
            <a:off x="4201319" y="5177631"/>
            <a:ext cx="979488" cy="263525"/>
          </a:xfrm>
          <a:custGeom>
            <a:avLst/>
            <a:gdLst>
              <a:gd name="T0" fmla="*/ 734616 w 21600"/>
              <a:gd name="T1" fmla="*/ 0 h 21600"/>
              <a:gd name="T2" fmla="*/ 0 w 21600"/>
              <a:gd name="T3" fmla="*/ 131763 h 21600"/>
              <a:gd name="T4" fmla="*/ 734616 w 21600"/>
              <a:gd name="T5" fmla="*/ 263525 h 21600"/>
              <a:gd name="T6" fmla="*/ 979488 w 21600"/>
              <a:gd name="T7" fmla="*/ 131763 h 21600"/>
              <a:gd name="T8" fmla="*/ 3 60000 65536"/>
              <a:gd name="T9" fmla="*/ 2 60000 65536"/>
              <a:gd name="T10" fmla="*/ 1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9843" name="Text Box 35"/>
          <p:cNvSpPr txBox="1">
            <a:spLocks noChangeArrowheads="1"/>
          </p:cNvSpPr>
          <p:nvPr/>
        </p:nvSpPr>
        <p:spPr bwMode="auto">
          <a:xfrm>
            <a:off x="4879975" y="5122863"/>
            <a:ext cx="174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RELAX(u, v, w)</a:t>
            </a:r>
          </a:p>
        </p:txBody>
      </p:sp>
      <p:sp>
        <p:nvSpPr>
          <p:cNvPr id="759844" name="Rectangle 36"/>
          <p:cNvSpPr>
            <a:spLocks noChangeArrowheads="1"/>
          </p:cNvSpPr>
          <p:nvPr/>
        </p:nvSpPr>
        <p:spPr bwMode="auto">
          <a:xfrm>
            <a:off x="5626100" y="4241800"/>
            <a:ext cx="33909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After relaxation:</a:t>
            </a:r>
          </a:p>
          <a:p>
            <a:pPr lvl="1"/>
            <a:r>
              <a:rPr lang="en-US" sz="2400" dirty="0">
                <a:latin typeface="Comic Sans MS" pitchFamily="-106" charset="0"/>
              </a:rPr>
              <a:t>d[v]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≤</a:t>
            </a:r>
            <a:r>
              <a:rPr lang="en-US" sz="2400" dirty="0">
                <a:latin typeface="Comic Sans MS" pitchFamily="-106" charset="0"/>
              </a:rPr>
              <a:t> d[u] + w(u, v)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58763" y="3787775"/>
            <a:ext cx="1908175" cy="684213"/>
            <a:chOff x="163" y="2242"/>
            <a:chExt cx="1202" cy="431"/>
          </a:xfrm>
        </p:grpSpPr>
        <p:sp>
          <p:nvSpPr>
            <p:cNvPr id="39956" name="Oval 38"/>
            <p:cNvSpPr>
              <a:spLocks noChangeArrowheads="1"/>
            </p:cNvSpPr>
            <p:nvPr/>
          </p:nvSpPr>
          <p:spPr bwMode="auto">
            <a:xfrm>
              <a:off x="163" y="2242"/>
              <a:ext cx="238" cy="22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39957" name="Freeform 39"/>
            <p:cNvSpPr>
              <a:spLocks/>
            </p:cNvSpPr>
            <p:nvPr/>
          </p:nvSpPr>
          <p:spPr bwMode="auto">
            <a:xfrm>
              <a:off x="369" y="2442"/>
              <a:ext cx="163" cy="231"/>
            </a:xfrm>
            <a:custGeom>
              <a:avLst/>
              <a:gdLst>
                <a:gd name="T0" fmla="*/ 0 w 163"/>
                <a:gd name="T1" fmla="*/ 0 h 231"/>
                <a:gd name="T2" fmla="*/ 57 w 163"/>
                <a:gd name="T3" fmla="*/ 25 h 231"/>
                <a:gd name="T4" fmla="*/ 69 w 163"/>
                <a:gd name="T5" fmla="*/ 81 h 231"/>
                <a:gd name="T6" fmla="*/ 113 w 163"/>
                <a:gd name="T7" fmla="*/ 131 h 231"/>
                <a:gd name="T8" fmla="*/ 151 w 163"/>
                <a:gd name="T9" fmla="*/ 200 h 231"/>
                <a:gd name="T10" fmla="*/ 163 w 163"/>
                <a:gd name="T11" fmla="*/ 231 h 2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"/>
                <a:gd name="T19" fmla="*/ 0 h 231"/>
                <a:gd name="T20" fmla="*/ 163 w 163"/>
                <a:gd name="T21" fmla="*/ 231 h 2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" h="231">
                  <a:moveTo>
                    <a:pt x="0" y="0"/>
                  </a:moveTo>
                  <a:cubicBezTo>
                    <a:pt x="19" y="12"/>
                    <a:pt x="36" y="18"/>
                    <a:pt x="57" y="25"/>
                  </a:cubicBezTo>
                  <a:cubicBezTo>
                    <a:pt x="72" y="48"/>
                    <a:pt x="79" y="55"/>
                    <a:pt x="69" y="81"/>
                  </a:cubicBezTo>
                  <a:cubicBezTo>
                    <a:pt x="77" y="116"/>
                    <a:pt x="80" y="121"/>
                    <a:pt x="113" y="131"/>
                  </a:cubicBezTo>
                  <a:cubicBezTo>
                    <a:pt x="145" y="153"/>
                    <a:pt x="130" y="169"/>
                    <a:pt x="151" y="200"/>
                  </a:cubicBezTo>
                  <a:cubicBezTo>
                    <a:pt x="158" y="223"/>
                    <a:pt x="154" y="213"/>
                    <a:pt x="163" y="23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58" name="Freeform 40"/>
            <p:cNvSpPr>
              <a:spLocks/>
            </p:cNvSpPr>
            <p:nvPr/>
          </p:nvSpPr>
          <p:spPr bwMode="auto">
            <a:xfrm>
              <a:off x="354" y="2413"/>
              <a:ext cx="1011" cy="242"/>
            </a:xfrm>
            <a:custGeom>
              <a:avLst/>
              <a:gdLst>
                <a:gd name="T0" fmla="*/ 28 w 1011"/>
                <a:gd name="T1" fmla="*/ 10 h 242"/>
                <a:gd name="T2" fmla="*/ 72 w 1011"/>
                <a:gd name="T3" fmla="*/ 29 h 242"/>
                <a:gd name="T4" fmla="*/ 109 w 1011"/>
                <a:gd name="T5" fmla="*/ 41 h 242"/>
                <a:gd name="T6" fmla="*/ 166 w 1011"/>
                <a:gd name="T7" fmla="*/ 22 h 242"/>
                <a:gd name="T8" fmla="*/ 291 w 1011"/>
                <a:gd name="T9" fmla="*/ 41 h 242"/>
                <a:gd name="T10" fmla="*/ 441 w 1011"/>
                <a:gd name="T11" fmla="*/ 85 h 242"/>
                <a:gd name="T12" fmla="*/ 610 w 1011"/>
                <a:gd name="T13" fmla="*/ 98 h 242"/>
                <a:gd name="T14" fmla="*/ 673 w 1011"/>
                <a:gd name="T15" fmla="*/ 116 h 242"/>
                <a:gd name="T16" fmla="*/ 823 w 1011"/>
                <a:gd name="T17" fmla="*/ 166 h 242"/>
                <a:gd name="T18" fmla="*/ 955 w 1011"/>
                <a:gd name="T19" fmla="*/ 210 h 242"/>
                <a:gd name="T20" fmla="*/ 992 w 1011"/>
                <a:gd name="T21" fmla="*/ 235 h 242"/>
                <a:gd name="T22" fmla="*/ 1011 w 1011"/>
                <a:gd name="T23" fmla="*/ 242 h 2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11"/>
                <a:gd name="T37" fmla="*/ 0 h 242"/>
                <a:gd name="T38" fmla="*/ 1011 w 1011"/>
                <a:gd name="T39" fmla="*/ 242 h 24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11" h="242">
                  <a:moveTo>
                    <a:pt x="28" y="10"/>
                  </a:moveTo>
                  <a:cubicBezTo>
                    <a:pt x="85" y="28"/>
                    <a:pt x="0" y="0"/>
                    <a:pt x="72" y="29"/>
                  </a:cubicBezTo>
                  <a:cubicBezTo>
                    <a:pt x="84" y="34"/>
                    <a:pt x="109" y="41"/>
                    <a:pt x="109" y="41"/>
                  </a:cubicBezTo>
                  <a:cubicBezTo>
                    <a:pt x="153" y="27"/>
                    <a:pt x="135" y="34"/>
                    <a:pt x="166" y="22"/>
                  </a:cubicBezTo>
                  <a:cubicBezTo>
                    <a:pt x="215" y="26"/>
                    <a:pt x="247" y="27"/>
                    <a:pt x="291" y="41"/>
                  </a:cubicBezTo>
                  <a:cubicBezTo>
                    <a:pt x="343" y="76"/>
                    <a:pt x="375" y="79"/>
                    <a:pt x="441" y="85"/>
                  </a:cubicBezTo>
                  <a:cubicBezTo>
                    <a:pt x="501" y="77"/>
                    <a:pt x="552" y="84"/>
                    <a:pt x="610" y="98"/>
                  </a:cubicBezTo>
                  <a:cubicBezTo>
                    <a:pt x="631" y="103"/>
                    <a:pt x="673" y="116"/>
                    <a:pt x="673" y="116"/>
                  </a:cubicBezTo>
                  <a:cubicBezTo>
                    <a:pt x="714" y="157"/>
                    <a:pt x="768" y="162"/>
                    <a:pt x="823" y="166"/>
                  </a:cubicBezTo>
                  <a:cubicBezTo>
                    <a:pt x="873" y="175"/>
                    <a:pt x="909" y="195"/>
                    <a:pt x="955" y="210"/>
                  </a:cubicBezTo>
                  <a:cubicBezTo>
                    <a:pt x="964" y="217"/>
                    <a:pt x="982" y="230"/>
                    <a:pt x="992" y="235"/>
                  </a:cubicBezTo>
                  <a:cubicBezTo>
                    <a:pt x="998" y="238"/>
                    <a:pt x="1011" y="242"/>
                    <a:pt x="1011" y="24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3351213" y="3787775"/>
            <a:ext cx="1908175" cy="684213"/>
            <a:chOff x="163" y="2242"/>
            <a:chExt cx="1202" cy="431"/>
          </a:xfrm>
        </p:grpSpPr>
        <p:sp>
          <p:nvSpPr>
            <p:cNvPr id="39953" name="Oval 42"/>
            <p:cNvSpPr>
              <a:spLocks noChangeArrowheads="1"/>
            </p:cNvSpPr>
            <p:nvPr/>
          </p:nvSpPr>
          <p:spPr bwMode="auto">
            <a:xfrm>
              <a:off x="163" y="2242"/>
              <a:ext cx="238" cy="22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39954" name="Freeform 43"/>
            <p:cNvSpPr>
              <a:spLocks/>
            </p:cNvSpPr>
            <p:nvPr/>
          </p:nvSpPr>
          <p:spPr bwMode="auto">
            <a:xfrm>
              <a:off x="369" y="2442"/>
              <a:ext cx="163" cy="231"/>
            </a:xfrm>
            <a:custGeom>
              <a:avLst/>
              <a:gdLst>
                <a:gd name="T0" fmla="*/ 0 w 163"/>
                <a:gd name="T1" fmla="*/ 0 h 231"/>
                <a:gd name="T2" fmla="*/ 57 w 163"/>
                <a:gd name="T3" fmla="*/ 25 h 231"/>
                <a:gd name="T4" fmla="*/ 69 w 163"/>
                <a:gd name="T5" fmla="*/ 81 h 231"/>
                <a:gd name="T6" fmla="*/ 113 w 163"/>
                <a:gd name="T7" fmla="*/ 131 h 231"/>
                <a:gd name="T8" fmla="*/ 151 w 163"/>
                <a:gd name="T9" fmla="*/ 200 h 231"/>
                <a:gd name="T10" fmla="*/ 163 w 163"/>
                <a:gd name="T11" fmla="*/ 231 h 2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"/>
                <a:gd name="T19" fmla="*/ 0 h 231"/>
                <a:gd name="T20" fmla="*/ 163 w 163"/>
                <a:gd name="T21" fmla="*/ 231 h 2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" h="231">
                  <a:moveTo>
                    <a:pt x="0" y="0"/>
                  </a:moveTo>
                  <a:cubicBezTo>
                    <a:pt x="19" y="12"/>
                    <a:pt x="36" y="18"/>
                    <a:pt x="57" y="25"/>
                  </a:cubicBezTo>
                  <a:cubicBezTo>
                    <a:pt x="72" y="48"/>
                    <a:pt x="79" y="55"/>
                    <a:pt x="69" y="81"/>
                  </a:cubicBezTo>
                  <a:cubicBezTo>
                    <a:pt x="77" y="116"/>
                    <a:pt x="80" y="121"/>
                    <a:pt x="113" y="131"/>
                  </a:cubicBezTo>
                  <a:cubicBezTo>
                    <a:pt x="145" y="153"/>
                    <a:pt x="130" y="169"/>
                    <a:pt x="151" y="200"/>
                  </a:cubicBezTo>
                  <a:cubicBezTo>
                    <a:pt x="158" y="223"/>
                    <a:pt x="154" y="213"/>
                    <a:pt x="163" y="23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55" name="Freeform 44"/>
            <p:cNvSpPr>
              <a:spLocks/>
            </p:cNvSpPr>
            <p:nvPr/>
          </p:nvSpPr>
          <p:spPr bwMode="auto">
            <a:xfrm>
              <a:off x="354" y="2413"/>
              <a:ext cx="1011" cy="242"/>
            </a:xfrm>
            <a:custGeom>
              <a:avLst/>
              <a:gdLst>
                <a:gd name="T0" fmla="*/ 28 w 1011"/>
                <a:gd name="T1" fmla="*/ 10 h 242"/>
                <a:gd name="T2" fmla="*/ 72 w 1011"/>
                <a:gd name="T3" fmla="*/ 29 h 242"/>
                <a:gd name="T4" fmla="*/ 109 w 1011"/>
                <a:gd name="T5" fmla="*/ 41 h 242"/>
                <a:gd name="T6" fmla="*/ 166 w 1011"/>
                <a:gd name="T7" fmla="*/ 22 h 242"/>
                <a:gd name="T8" fmla="*/ 291 w 1011"/>
                <a:gd name="T9" fmla="*/ 41 h 242"/>
                <a:gd name="T10" fmla="*/ 441 w 1011"/>
                <a:gd name="T11" fmla="*/ 85 h 242"/>
                <a:gd name="T12" fmla="*/ 610 w 1011"/>
                <a:gd name="T13" fmla="*/ 98 h 242"/>
                <a:gd name="T14" fmla="*/ 673 w 1011"/>
                <a:gd name="T15" fmla="*/ 116 h 242"/>
                <a:gd name="T16" fmla="*/ 823 w 1011"/>
                <a:gd name="T17" fmla="*/ 166 h 242"/>
                <a:gd name="T18" fmla="*/ 955 w 1011"/>
                <a:gd name="T19" fmla="*/ 210 h 242"/>
                <a:gd name="T20" fmla="*/ 992 w 1011"/>
                <a:gd name="T21" fmla="*/ 235 h 242"/>
                <a:gd name="T22" fmla="*/ 1011 w 1011"/>
                <a:gd name="T23" fmla="*/ 242 h 2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11"/>
                <a:gd name="T37" fmla="*/ 0 h 242"/>
                <a:gd name="T38" fmla="*/ 1011 w 1011"/>
                <a:gd name="T39" fmla="*/ 242 h 24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11" h="242">
                  <a:moveTo>
                    <a:pt x="28" y="10"/>
                  </a:moveTo>
                  <a:cubicBezTo>
                    <a:pt x="85" y="28"/>
                    <a:pt x="0" y="0"/>
                    <a:pt x="72" y="29"/>
                  </a:cubicBezTo>
                  <a:cubicBezTo>
                    <a:pt x="84" y="34"/>
                    <a:pt x="109" y="41"/>
                    <a:pt x="109" y="41"/>
                  </a:cubicBezTo>
                  <a:cubicBezTo>
                    <a:pt x="153" y="27"/>
                    <a:pt x="135" y="34"/>
                    <a:pt x="166" y="22"/>
                  </a:cubicBezTo>
                  <a:cubicBezTo>
                    <a:pt x="215" y="26"/>
                    <a:pt x="247" y="27"/>
                    <a:pt x="291" y="41"/>
                  </a:cubicBezTo>
                  <a:cubicBezTo>
                    <a:pt x="343" y="76"/>
                    <a:pt x="375" y="79"/>
                    <a:pt x="441" y="85"/>
                  </a:cubicBezTo>
                  <a:cubicBezTo>
                    <a:pt x="501" y="77"/>
                    <a:pt x="552" y="84"/>
                    <a:pt x="610" y="98"/>
                  </a:cubicBezTo>
                  <a:cubicBezTo>
                    <a:pt x="631" y="103"/>
                    <a:pt x="673" y="116"/>
                    <a:pt x="673" y="116"/>
                  </a:cubicBezTo>
                  <a:cubicBezTo>
                    <a:pt x="714" y="157"/>
                    <a:pt x="768" y="162"/>
                    <a:pt x="823" y="166"/>
                  </a:cubicBezTo>
                  <a:cubicBezTo>
                    <a:pt x="873" y="175"/>
                    <a:pt x="909" y="195"/>
                    <a:pt x="955" y="210"/>
                  </a:cubicBezTo>
                  <a:cubicBezTo>
                    <a:pt x="964" y="217"/>
                    <a:pt x="982" y="230"/>
                    <a:pt x="992" y="235"/>
                  </a:cubicBezTo>
                  <a:cubicBezTo>
                    <a:pt x="998" y="238"/>
                    <a:pt x="1011" y="242"/>
                    <a:pt x="1011" y="24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8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26" grpId="0" animBg="1"/>
      <p:bldP spid="759827" grpId="0"/>
      <p:bldP spid="759842" grpId="0" animBg="1"/>
      <p:bldP spid="759843" grpId="0"/>
      <p:bldP spid="7598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RELAX(u, v, w)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b="1" dirty="0"/>
              <a:t>if </a:t>
            </a:r>
            <a:r>
              <a:rPr lang="en-US" dirty="0">
                <a:latin typeface="Comic Sans MS" pitchFamily="-106" charset="0"/>
              </a:rPr>
              <a:t>d[v] &gt; d[u] + w(u, v)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dirty="0"/>
              <a:t>   then </a:t>
            </a:r>
            <a:r>
              <a:rPr lang="en-US" dirty="0">
                <a:latin typeface="Comic Sans MS" pitchFamily="-106" charset="0"/>
              </a:rPr>
              <a:t>d[v] ← d[u] + w(u, v)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dirty="0"/>
              <a:t>           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𝛑</a:t>
            </a:r>
            <a:r>
              <a:rPr lang="en-US" dirty="0">
                <a:latin typeface="Comic Sans MS" pitchFamily="-106" charset="0"/>
              </a:rPr>
              <a:t>[v] ← u</a:t>
            </a:r>
          </a:p>
          <a:p>
            <a:pPr marL="533400" indent="-533400" eaLnBrk="1" hangingPunct="1"/>
            <a:endParaRPr lang="en-US" dirty="0"/>
          </a:p>
          <a:p>
            <a:pPr marL="533400" indent="-533400" eaLnBrk="1" hangingPunct="1"/>
            <a:r>
              <a:rPr lang="en-US" dirty="0"/>
              <a:t>All the single-source shortest-paths algorithms </a:t>
            </a:r>
          </a:p>
          <a:p>
            <a:pPr marL="914400" lvl="1" indent="-457200" eaLnBrk="1" hangingPunct="1"/>
            <a:r>
              <a:rPr lang="en-US" dirty="0">
                <a:ea typeface="ＭＳ Ｐゴシック" pitchFamily="-106" charset="-128"/>
              </a:rPr>
              <a:t>start by calling INIT-SINGLE-SOURCE</a:t>
            </a:r>
          </a:p>
          <a:p>
            <a:pPr marL="914400" lvl="1" indent="-457200" eaLnBrk="1" hangingPunct="1"/>
            <a:r>
              <a:rPr lang="en-US" dirty="0">
                <a:ea typeface="ＭＳ Ｐゴシック" pitchFamily="-106" charset="-128"/>
              </a:rPr>
              <a:t>then relax edges</a:t>
            </a:r>
          </a:p>
          <a:p>
            <a:pPr marL="533400" indent="-533400" eaLnBrk="1" hangingPunct="1"/>
            <a:r>
              <a:rPr lang="en-US" dirty="0"/>
              <a:t>The algorithms differ in the order and how many times they relax each edge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39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Single-source shortest paths problem</a:t>
            </a:r>
          </a:p>
          <a:p>
            <a:pPr lvl="1"/>
            <a:r>
              <a:rPr lang="en-US" dirty="0"/>
              <a:t>Computes d[v] and </a:t>
            </a:r>
            <a:r>
              <a:rPr lang="en-US" dirty="0">
                <a:latin typeface="Comic Sans MS" charset="0"/>
                <a:sym typeface="Symbol" charset="0"/>
              </a:rPr>
              <a:t>𝛑</a:t>
            </a:r>
            <a:r>
              <a:rPr lang="en-US" dirty="0"/>
              <a:t>[v] for all v </a:t>
            </a:r>
            <a:r>
              <a:rPr lang="en-US" dirty="0">
                <a:sym typeface="Symbol" charset="0"/>
              </a:rPr>
              <a:t>∈</a:t>
            </a:r>
            <a:r>
              <a:rPr lang="en-US" dirty="0"/>
              <a:t> V</a:t>
            </a:r>
          </a:p>
          <a:p>
            <a:r>
              <a:rPr lang="en-US" dirty="0"/>
              <a:t>Allows negative edge weights and cycles</a:t>
            </a:r>
          </a:p>
          <a:p>
            <a:r>
              <a:rPr lang="en-US" dirty="0"/>
              <a:t>Returns:</a:t>
            </a:r>
          </a:p>
          <a:p>
            <a:pPr lvl="1"/>
            <a:r>
              <a:rPr lang="en-US" dirty="0"/>
              <a:t>TRUE if no negative-weight cycles are reachable from the source s</a:t>
            </a:r>
          </a:p>
          <a:p>
            <a:pPr lvl="1"/>
            <a:r>
              <a:rPr lang="en-US" dirty="0"/>
              <a:t>FALSE otherwise </a:t>
            </a:r>
            <a:r>
              <a:rPr lang="en-US" dirty="0">
                <a:sym typeface="Symbol" charset="0"/>
              </a:rPr>
              <a:t>⇒ no solution exists</a:t>
            </a:r>
          </a:p>
          <a:p>
            <a:r>
              <a:rPr lang="en-US" dirty="0">
                <a:sym typeface="Symbol" charset="0"/>
              </a:rPr>
              <a:t>Idea:</a:t>
            </a:r>
          </a:p>
          <a:p>
            <a:pPr lvl="1"/>
            <a:r>
              <a:rPr lang="en-US" dirty="0">
                <a:sym typeface="Symbol" charset="0"/>
              </a:rPr>
              <a:t>Traverse all the edges |V| – 1 times, every time performing a relaxation step of each edge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3AC471-6B40-1603-2AF9-945A05E0E3D6}"/>
                  </a:ext>
                </a:extLst>
              </p14:cNvPr>
              <p14:cNvContentPartPr/>
              <p14:nvPr/>
            </p14:nvContentPartPr>
            <p14:xfrm>
              <a:off x="360000" y="2198160"/>
              <a:ext cx="364680" cy="448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3AC471-6B40-1603-2AF9-945A05E0E3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3800" y="2181960"/>
                <a:ext cx="397080" cy="48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463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Line 2"/>
          <p:cNvSpPr>
            <a:spLocks noChangeShapeType="1"/>
          </p:cNvSpPr>
          <p:nvPr/>
        </p:nvSpPr>
        <p:spPr bwMode="auto">
          <a:xfrm flipV="1">
            <a:off x="6756400" y="4327525"/>
            <a:ext cx="414338" cy="407988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2883" name="Line 3"/>
          <p:cNvSpPr>
            <a:spLocks noChangeShapeType="1"/>
          </p:cNvSpPr>
          <p:nvPr/>
        </p:nvSpPr>
        <p:spPr bwMode="auto">
          <a:xfrm rot="5400000" flipV="1">
            <a:off x="6750050" y="5086350"/>
            <a:ext cx="414338" cy="407988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28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BELLMAN-FORD(</a:t>
            </a:r>
            <a:r>
              <a:rPr lang="en-US">
                <a:latin typeface="Comic Sans MS" charset="0"/>
              </a:rPr>
              <a:t>V, E, w, s</a:t>
            </a:r>
            <a:r>
              <a:rPr lang="en-US"/>
              <a:t>)</a:t>
            </a:r>
          </a:p>
        </p:txBody>
      </p:sp>
      <p:sp>
        <p:nvSpPr>
          <p:cNvPr id="7628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7133" y="1214438"/>
            <a:ext cx="6565900" cy="5076825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/>
              <a:t> INITIALIZE-SINGLE-SOURCE(V, s)</a:t>
            </a:r>
          </a:p>
          <a:p>
            <a:pPr marL="533400" indent="-533400">
              <a:buFontTx/>
              <a:buAutoNum type="arabicPeriod"/>
            </a:pPr>
            <a:r>
              <a:rPr lang="en-US"/>
              <a:t> </a:t>
            </a:r>
            <a:r>
              <a:rPr lang="en-US" b="1"/>
              <a:t>for </a:t>
            </a:r>
            <a:r>
              <a:rPr lang="en-US" err="1"/>
              <a:t>i</a:t>
            </a:r>
            <a:r>
              <a:rPr lang="en-US"/>
              <a:t> ← 1 to |V| - 1</a:t>
            </a:r>
          </a:p>
          <a:p>
            <a:pPr marL="533400" indent="-533400">
              <a:buFontTx/>
              <a:buAutoNum type="arabicPeriod"/>
            </a:pPr>
            <a:r>
              <a:rPr lang="en-US"/>
              <a:t>       </a:t>
            </a:r>
            <a:r>
              <a:rPr lang="en-US" b="1"/>
              <a:t>do for </a:t>
            </a:r>
            <a:r>
              <a:rPr lang="en-US"/>
              <a:t>each edge (u, v) </a:t>
            </a:r>
            <a:r>
              <a:rPr lang="en-US">
                <a:sym typeface="Symbol" charset="0"/>
              </a:rPr>
              <a:t>∈</a:t>
            </a:r>
            <a:r>
              <a:rPr lang="en-US"/>
              <a:t> E</a:t>
            </a:r>
          </a:p>
          <a:p>
            <a:pPr marL="533400" indent="-533400">
              <a:buFontTx/>
              <a:buAutoNum type="arabicPeriod"/>
            </a:pPr>
            <a:r>
              <a:rPr lang="en-US"/>
              <a:t>                </a:t>
            </a:r>
            <a:r>
              <a:rPr lang="en-US" b="1"/>
              <a:t>  do </a:t>
            </a:r>
            <a:r>
              <a:rPr lang="en-US"/>
              <a:t>RELAX(u, v, w)</a:t>
            </a:r>
          </a:p>
          <a:p>
            <a:pPr marL="533400" indent="-533400">
              <a:buFontTx/>
              <a:buAutoNum type="arabicPeriod"/>
            </a:pPr>
            <a:r>
              <a:rPr lang="en-US"/>
              <a:t> </a:t>
            </a:r>
            <a:r>
              <a:rPr lang="en-US" b="1"/>
              <a:t>for </a:t>
            </a:r>
            <a:r>
              <a:rPr lang="en-US"/>
              <a:t>each edge (u, v) </a:t>
            </a:r>
            <a:r>
              <a:rPr lang="en-US">
                <a:sym typeface="Symbol" charset="0"/>
              </a:rPr>
              <a:t>∈</a:t>
            </a:r>
            <a:r>
              <a:rPr lang="en-US"/>
              <a:t> E</a:t>
            </a:r>
          </a:p>
          <a:p>
            <a:pPr marL="533400" indent="-533400">
              <a:buFontTx/>
              <a:buAutoNum type="arabicPeriod"/>
            </a:pPr>
            <a:r>
              <a:rPr lang="en-US"/>
              <a:t>       </a:t>
            </a:r>
            <a:r>
              <a:rPr lang="en-US" b="1"/>
              <a:t>do if </a:t>
            </a:r>
            <a:r>
              <a:rPr lang="en-US"/>
              <a:t>d[v] &gt; d[u] + w(u, v)</a:t>
            </a:r>
          </a:p>
          <a:p>
            <a:pPr marL="533400" indent="-533400">
              <a:buFontTx/>
              <a:buAutoNum type="arabicPeriod"/>
            </a:pPr>
            <a:r>
              <a:rPr lang="en-US"/>
              <a:t>               </a:t>
            </a:r>
            <a:r>
              <a:rPr lang="en-US" b="1"/>
              <a:t>then return </a:t>
            </a:r>
            <a:r>
              <a:rPr lang="en-US"/>
              <a:t>FALSE</a:t>
            </a:r>
          </a:p>
          <a:p>
            <a:pPr marL="533400" indent="-533400">
              <a:buFontTx/>
              <a:buAutoNum type="arabicPeriod"/>
            </a:pPr>
            <a:r>
              <a:rPr lang="en-US"/>
              <a:t> </a:t>
            </a:r>
            <a:r>
              <a:rPr lang="en-US" b="1"/>
              <a:t>return </a:t>
            </a:r>
            <a:r>
              <a:rPr lang="en-US"/>
              <a:t>TRUE</a:t>
            </a:r>
          </a:p>
        </p:txBody>
      </p:sp>
      <p:grpSp>
        <p:nvGrpSpPr>
          <p:cNvPr id="762886" name="Group 6"/>
          <p:cNvGrpSpPr>
            <a:grpSpLocks/>
          </p:cNvGrpSpPr>
          <p:nvPr/>
        </p:nvGrpSpPr>
        <p:grpSpPr bwMode="auto">
          <a:xfrm>
            <a:off x="6137275" y="1166813"/>
            <a:ext cx="2762250" cy="2528887"/>
            <a:chOff x="2607" y="1209"/>
            <a:chExt cx="1740" cy="1593"/>
          </a:xfrm>
        </p:grpSpPr>
        <p:sp>
          <p:nvSpPr>
            <p:cNvPr id="762887" name="Oval 7"/>
            <p:cNvSpPr>
              <a:spLocks noChangeArrowheads="1"/>
            </p:cNvSpPr>
            <p:nvPr/>
          </p:nvSpPr>
          <p:spPr bwMode="auto">
            <a:xfrm>
              <a:off x="2784" y="188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762888" name="Oval 8"/>
            <p:cNvSpPr>
              <a:spLocks noChangeArrowheads="1"/>
            </p:cNvSpPr>
            <p:nvPr/>
          </p:nvSpPr>
          <p:spPr bwMode="auto">
            <a:xfrm>
              <a:off x="3213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∞</a:t>
              </a:r>
            </a:p>
          </p:txBody>
        </p:sp>
        <p:sp>
          <p:nvSpPr>
            <p:cNvPr id="762889" name="Oval 9"/>
            <p:cNvSpPr>
              <a:spLocks noChangeArrowheads="1"/>
            </p:cNvSpPr>
            <p:nvPr/>
          </p:nvSpPr>
          <p:spPr bwMode="auto">
            <a:xfrm>
              <a:off x="4045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∞</a:t>
              </a:r>
            </a:p>
          </p:txBody>
        </p:sp>
        <p:sp>
          <p:nvSpPr>
            <p:cNvPr id="762890" name="Oval 10"/>
            <p:cNvSpPr>
              <a:spLocks noChangeArrowheads="1"/>
            </p:cNvSpPr>
            <p:nvPr/>
          </p:nvSpPr>
          <p:spPr bwMode="auto">
            <a:xfrm>
              <a:off x="3213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∞</a:t>
              </a:r>
              <a:endParaRPr lang="en-US"/>
            </a:p>
          </p:txBody>
        </p:sp>
        <p:sp>
          <p:nvSpPr>
            <p:cNvPr id="762891" name="Oval 11"/>
            <p:cNvSpPr>
              <a:spLocks noChangeArrowheads="1"/>
            </p:cNvSpPr>
            <p:nvPr/>
          </p:nvSpPr>
          <p:spPr bwMode="auto">
            <a:xfrm>
              <a:off x="4045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∞</a:t>
              </a:r>
              <a:endParaRPr lang="en-US"/>
            </a:p>
          </p:txBody>
        </p:sp>
        <p:sp>
          <p:nvSpPr>
            <p:cNvPr id="762892" name="Line 12"/>
            <p:cNvSpPr>
              <a:spLocks noChangeShapeType="1"/>
            </p:cNvSpPr>
            <p:nvPr/>
          </p:nvSpPr>
          <p:spPr bwMode="auto">
            <a:xfrm flipV="1">
              <a:off x="2991" y="164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2893" name="Line 13"/>
            <p:cNvSpPr>
              <a:spLocks noChangeShapeType="1"/>
            </p:cNvSpPr>
            <p:nvPr/>
          </p:nvSpPr>
          <p:spPr bwMode="auto">
            <a:xfrm>
              <a:off x="2992" y="211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2894" name="Text Box 14"/>
            <p:cNvSpPr txBox="1">
              <a:spLocks noChangeArrowheads="1"/>
            </p:cNvSpPr>
            <p:nvPr/>
          </p:nvSpPr>
          <p:spPr bwMode="auto">
            <a:xfrm>
              <a:off x="2970" y="160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762895" name="Text Box 15"/>
            <p:cNvSpPr txBox="1">
              <a:spLocks noChangeArrowheads="1"/>
            </p:cNvSpPr>
            <p:nvPr/>
          </p:nvSpPr>
          <p:spPr bwMode="auto">
            <a:xfrm>
              <a:off x="3656" y="127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762896" name="Text Box 16"/>
            <p:cNvSpPr txBox="1">
              <a:spLocks noChangeArrowheads="1"/>
            </p:cNvSpPr>
            <p:nvPr/>
          </p:nvSpPr>
          <p:spPr bwMode="auto">
            <a:xfrm>
              <a:off x="2981" y="217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62897" name="Text Box 17"/>
            <p:cNvSpPr txBox="1">
              <a:spLocks noChangeArrowheads="1"/>
            </p:cNvSpPr>
            <p:nvPr/>
          </p:nvSpPr>
          <p:spPr bwMode="auto">
            <a:xfrm>
              <a:off x="4160" y="184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62898" name="Text Box 18"/>
            <p:cNvSpPr txBox="1">
              <a:spLocks noChangeArrowheads="1"/>
            </p:cNvSpPr>
            <p:nvPr/>
          </p:nvSpPr>
          <p:spPr bwMode="auto">
            <a:xfrm>
              <a:off x="3676" y="245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762899" name="Text Box 19"/>
            <p:cNvSpPr txBox="1">
              <a:spLocks noChangeArrowheads="1"/>
            </p:cNvSpPr>
            <p:nvPr/>
          </p:nvSpPr>
          <p:spPr bwMode="auto">
            <a:xfrm>
              <a:off x="2607" y="189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762900" name="Text Box 20"/>
            <p:cNvSpPr txBox="1">
              <a:spLocks noChangeArrowheads="1"/>
            </p:cNvSpPr>
            <p:nvPr/>
          </p:nvSpPr>
          <p:spPr bwMode="auto">
            <a:xfrm>
              <a:off x="3268" y="1209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762901" name="Text Box 21"/>
            <p:cNvSpPr txBox="1">
              <a:spLocks noChangeArrowheads="1"/>
            </p:cNvSpPr>
            <p:nvPr/>
          </p:nvSpPr>
          <p:spPr bwMode="auto">
            <a:xfrm>
              <a:off x="4090" y="120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762902" name="Text Box 22"/>
            <p:cNvSpPr txBox="1">
              <a:spLocks noChangeArrowheads="1"/>
            </p:cNvSpPr>
            <p:nvPr/>
          </p:nvSpPr>
          <p:spPr bwMode="auto">
            <a:xfrm>
              <a:off x="3252" y="257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762903" name="Text Box 23"/>
            <p:cNvSpPr txBox="1">
              <a:spLocks noChangeArrowheads="1"/>
            </p:cNvSpPr>
            <p:nvPr/>
          </p:nvSpPr>
          <p:spPr bwMode="auto">
            <a:xfrm>
              <a:off x="4106" y="257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762904" name="Line 24"/>
            <p:cNvSpPr>
              <a:spLocks noChangeShapeType="1"/>
            </p:cNvSpPr>
            <p:nvPr/>
          </p:nvSpPr>
          <p:spPr bwMode="auto">
            <a:xfrm flipV="1">
              <a:off x="3483" y="2487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2905" name="Line 25"/>
            <p:cNvSpPr>
              <a:spLocks noChangeShapeType="1"/>
            </p:cNvSpPr>
            <p:nvPr/>
          </p:nvSpPr>
          <p:spPr bwMode="auto">
            <a:xfrm flipV="1">
              <a:off x="3414" y="1633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2906" name="Line 26"/>
            <p:cNvSpPr>
              <a:spLocks noChangeShapeType="1"/>
            </p:cNvSpPr>
            <p:nvPr/>
          </p:nvSpPr>
          <p:spPr bwMode="auto">
            <a:xfrm flipH="1" flipV="1">
              <a:off x="3036" y="2061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2907" name="Text Box 27"/>
            <p:cNvSpPr txBox="1">
              <a:spLocks noChangeArrowheads="1"/>
            </p:cNvSpPr>
            <p:nvPr/>
          </p:nvSpPr>
          <p:spPr bwMode="auto">
            <a:xfrm>
              <a:off x="3173" y="180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762908" name="Text Box 28"/>
            <p:cNvSpPr txBox="1">
              <a:spLocks noChangeArrowheads="1"/>
            </p:cNvSpPr>
            <p:nvPr/>
          </p:nvSpPr>
          <p:spPr bwMode="auto">
            <a:xfrm>
              <a:off x="3420" y="1827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1600"/>
            </a:p>
          </p:txBody>
        </p:sp>
        <p:sp>
          <p:nvSpPr>
            <p:cNvPr id="762909" name="Text Box 29"/>
            <p:cNvSpPr txBox="1">
              <a:spLocks noChangeArrowheads="1"/>
            </p:cNvSpPr>
            <p:nvPr/>
          </p:nvSpPr>
          <p:spPr bwMode="auto">
            <a:xfrm>
              <a:off x="3887" y="1693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-3</a:t>
              </a:r>
            </a:p>
          </p:txBody>
        </p:sp>
        <p:sp>
          <p:nvSpPr>
            <p:cNvPr id="762910" name="Text Box 30"/>
            <p:cNvSpPr txBox="1">
              <a:spLocks noChangeArrowheads="1"/>
            </p:cNvSpPr>
            <p:nvPr/>
          </p:nvSpPr>
          <p:spPr bwMode="auto">
            <a:xfrm>
              <a:off x="3715" y="215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62911" name="Line 31"/>
            <p:cNvSpPr>
              <a:spLocks noChangeShapeType="1"/>
            </p:cNvSpPr>
            <p:nvPr/>
          </p:nvSpPr>
          <p:spPr bwMode="auto">
            <a:xfrm>
              <a:off x="3344" y="1674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2912" name="Line 32"/>
            <p:cNvSpPr>
              <a:spLocks noChangeShapeType="1"/>
            </p:cNvSpPr>
            <p:nvPr/>
          </p:nvSpPr>
          <p:spPr bwMode="auto">
            <a:xfrm>
              <a:off x="4178" y="1671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2913" name="Line 33"/>
            <p:cNvSpPr>
              <a:spLocks noChangeShapeType="1"/>
            </p:cNvSpPr>
            <p:nvPr/>
          </p:nvSpPr>
          <p:spPr bwMode="auto">
            <a:xfrm rot="5400000" flipV="1">
              <a:off x="3428" y="1649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2914" name="Text Box 34"/>
            <p:cNvSpPr txBox="1">
              <a:spLocks noChangeArrowheads="1"/>
            </p:cNvSpPr>
            <p:nvPr/>
          </p:nvSpPr>
          <p:spPr bwMode="auto">
            <a:xfrm>
              <a:off x="3911" y="2014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762915" name="Freeform 35"/>
            <p:cNvSpPr>
              <a:spLocks/>
            </p:cNvSpPr>
            <p:nvPr/>
          </p:nvSpPr>
          <p:spPr bwMode="auto">
            <a:xfrm>
              <a:off x="3468" y="1471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2916" name="Freeform 36"/>
            <p:cNvSpPr>
              <a:spLocks/>
            </p:cNvSpPr>
            <p:nvPr/>
          </p:nvSpPr>
          <p:spPr bwMode="auto">
            <a:xfrm flipH="1" flipV="1">
              <a:off x="3478" y="1594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2917" name="Text Box 37"/>
            <p:cNvSpPr txBox="1">
              <a:spLocks noChangeArrowheads="1"/>
            </p:cNvSpPr>
            <p:nvPr/>
          </p:nvSpPr>
          <p:spPr bwMode="auto">
            <a:xfrm>
              <a:off x="3612" y="1597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-2</a:t>
              </a:r>
            </a:p>
          </p:txBody>
        </p:sp>
      </p:grpSp>
      <p:grpSp>
        <p:nvGrpSpPr>
          <p:cNvPr id="762918" name="Group 38"/>
          <p:cNvGrpSpPr>
            <a:grpSpLocks/>
          </p:cNvGrpSpPr>
          <p:nvPr/>
        </p:nvGrpSpPr>
        <p:grpSpPr bwMode="auto">
          <a:xfrm>
            <a:off x="6137275" y="3648075"/>
            <a:ext cx="2762250" cy="2528888"/>
            <a:chOff x="2607" y="1209"/>
            <a:chExt cx="1740" cy="1593"/>
          </a:xfrm>
        </p:grpSpPr>
        <p:sp>
          <p:nvSpPr>
            <p:cNvPr id="762919" name="Oval 39"/>
            <p:cNvSpPr>
              <a:spLocks noChangeArrowheads="1"/>
            </p:cNvSpPr>
            <p:nvPr/>
          </p:nvSpPr>
          <p:spPr bwMode="auto">
            <a:xfrm>
              <a:off x="2784" y="188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762920" name="Oval 40"/>
            <p:cNvSpPr>
              <a:spLocks noChangeArrowheads="1"/>
            </p:cNvSpPr>
            <p:nvPr/>
          </p:nvSpPr>
          <p:spPr bwMode="auto">
            <a:xfrm>
              <a:off x="3213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∞</a:t>
              </a:r>
            </a:p>
          </p:txBody>
        </p:sp>
        <p:sp>
          <p:nvSpPr>
            <p:cNvPr id="762921" name="Oval 41"/>
            <p:cNvSpPr>
              <a:spLocks noChangeArrowheads="1"/>
            </p:cNvSpPr>
            <p:nvPr/>
          </p:nvSpPr>
          <p:spPr bwMode="auto">
            <a:xfrm>
              <a:off x="4045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∞</a:t>
              </a:r>
            </a:p>
          </p:txBody>
        </p:sp>
        <p:sp>
          <p:nvSpPr>
            <p:cNvPr id="762922" name="Oval 42"/>
            <p:cNvSpPr>
              <a:spLocks noChangeArrowheads="1"/>
            </p:cNvSpPr>
            <p:nvPr/>
          </p:nvSpPr>
          <p:spPr bwMode="auto">
            <a:xfrm>
              <a:off x="3213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∞</a:t>
              </a:r>
            </a:p>
          </p:txBody>
        </p:sp>
        <p:sp>
          <p:nvSpPr>
            <p:cNvPr id="762923" name="Oval 43"/>
            <p:cNvSpPr>
              <a:spLocks noChangeArrowheads="1"/>
            </p:cNvSpPr>
            <p:nvPr/>
          </p:nvSpPr>
          <p:spPr bwMode="auto">
            <a:xfrm>
              <a:off x="4045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∞</a:t>
              </a:r>
              <a:endParaRPr lang="en-US"/>
            </a:p>
          </p:txBody>
        </p:sp>
        <p:sp>
          <p:nvSpPr>
            <p:cNvPr id="762924" name="Line 44"/>
            <p:cNvSpPr>
              <a:spLocks noChangeShapeType="1"/>
            </p:cNvSpPr>
            <p:nvPr/>
          </p:nvSpPr>
          <p:spPr bwMode="auto">
            <a:xfrm flipV="1">
              <a:off x="2991" y="164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2925" name="Line 45"/>
            <p:cNvSpPr>
              <a:spLocks noChangeShapeType="1"/>
            </p:cNvSpPr>
            <p:nvPr/>
          </p:nvSpPr>
          <p:spPr bwMode="auto">
            <a:xfrm>
              <a:off x="2992" y="211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2926" name="Text Box 46"/>
            <p:cNvSpPr txBox="1">
              <a:spLocks noChangeArrowheads="1"/>
            </p:cNvSpPr>
            <p:nvPr/>
          </p:nvSpPr>
          <p:spPr bwMode="auto">
            <a:xfrm>
              <a:off x="2970" y="160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762927" name="Text Box 47"/>
            <p:cNvSpPr txBox="1">
              <a:spLocks noChangeArrowheads="1"/>
            </p:cNvSpPr>
            <p:nvPr/>
          </p:nvSpPr>
          <p:spPr bwMode="auto">
            <a:xfrm>
              <a:off x="3656" y="127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762928" name="Text Box 48"/>
            <p:cNvSpPr txBox="1">
              <a:spLocks noChangeArrowheads="1"/>
            </p:cNvSpPr>
            <p:nvPr/>
          </p:nvSpPr>
          <p:spPr bwMode="auto">
            <a:xfrm>
              <a:off x="2981" y="217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62929" name="Text Box 49"/>
            <p:cNvSpPr txBox="1">
              <a:spLocks noChangeArrowheads="1"/>
            </p:cNvSpPr>
            <p:nvPr/>
          </p:nvSpPr>
          <p:spPr bwMode="auto">
            <a:xfrm>
              <a:off x="4160" y="184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62930" name="Text Box 50"/>
            <p:cNvSpPr txBox="1">
              <a:spLocks noChangeArrowheads="1"/>
            </p:cNvSpPr>
            <p:nvPr/>
          </p:nvSpPr>
          <p:spPr bwMode="auto">
            <a:xfrm>
              <a:off x="3676" y="245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762931" name="Text Box 51"/>
            <p:cNvSpPr txBox="1">
              <a:spLocks noChangeArrowheads="1"/>
            </p:cNvSpPr>
            <p:nvPr/>
          </p:nvSpPr>
          <p:spPr bwMode="auto">
            <a:xfrm>
              <a:off x="2607" y="189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762932" name="Text Box 52"/>
            <p:cNvSpPr txBox="1">
              <a:spLocks noChangeArrowheads="1"/>
            </p:cNvSpPr>
            <p:nvPr/>
          </p:nvSpPr>
          <p:spPr bwMode="auto">
            <a:xfrm>
              <a:off x="3268" y="1209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762933" name="Text Box 53"/>
            <p:cNvSpPr txBox="1">
              <a:spLocks noChangeArrowheads="1"/>
            </p:cNvSpPr>
            <p:nvPr/>
          </p:nvSpPr>
          <p:spPr bwMode="auto">
            <a:xfrm>
              <a:off x="4090" y="120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762934" name="Text Box 54"/>
            <p:cNvSpPr txBox="1">
              <a:spLocks noChangeArrowheads="1"/>
            </p:cNvSpPr>
            <p:nvPr/>
          </p:nvSpPr>
          <p:spPr bwMode="auto">
            <a:xfrm>
              <a:off x="3252" y="257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762935" name="Text Box 55"/>
            <p:cNvSpPr txBox="1">
              <a:spLocks noChangeArrowheads="1"/>
            </p:cNvSpPr>
            <p:nvPr/>
          </p:nvSpPr>
          <p:spPr bwMode="auto">
            <a:xfrm>
              <a:off x="4106" y="257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762936" name="Line 56"/>
            <p:cNvSpPr>
              <a:spLocks noChangeShapeType="1"/>
            </p:cNvSpPr>
            <p:nvPr/>
          </p:nvSpPr>
          <p:spPr bwMode="auto">
            <a:xfrm flipV="1">
              <a:off x="3483" y="2487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2937" name="Line 57"/>
            <p:cNvSpPr>
              <a:spLocks noChangeShapeType="1"/>
            </p:cNvSpPr>
            <p:nvPr/>
          </p:nvSpPr>
          <p:spPr bwMode="auto">
            <a:xfrm flipV="1">
              <a:off x="3414" y="1633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2938" name="Line 58"/>
            <p:cNvSpPr>
              <a:spLocks noChangeShapeType="1"/>
            </p:cNvSpPr>
            <p:nvPr/>
          </p:nvSpPr>
          <p:spPr bwMode="auto">
            <a:xfrm flipH="1" flipV="1">
              <a:off x="3036" y="2061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2939" name="Text Box 59"/>
            <p:cNvSpPr txBox="1">
              <a:spLocks noChangeArrowheads="1"/>
            </p:cNvSpPr>
            <p:nvPr/>
          </p:nvSpPr>
          <p:spPr bwMode="auto">
            <a:xfrm>
              <a:off x="3173" y="180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762940" name="Text Box 60"/>
            <p:cNvSpPr txBox="1">
              <a:spLocks noChangeArrowheads="1"/>
            </p:cNvSpPr>
            <p:nvPr/>
          </p:nvSpPr>
          <p:spPr bwMode="auto">
            <a:xfrm>
              <a:off x="3420" y="1827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1600"/>
            </a:p>
          </p:txBody>
        </p:sp>
        <p:sp>
          <p:nvSpPr>
            <p:cNvPr id="762941" name="Text Box 61"/>
            <p:cNvSpPr txBox="1">
              <a:spLocks noChangeArrowheads="1"/>
            </p:cNvSpPr>
            <p:nvPr/>
          </p:nvSpPr>
          <p:spPr bwMode="auto">
            <a:xfrm>
              <a:off x="3887" y="1693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-3</a:t>
              </a:r>
            </a:p>
          </p:txBody>
        </p:sp>
        <p:sp>
          <p:nvSpPr>
            <p:cNvPr id="762942" name="Text Box 62"/>
            <p:cNvSpPr txBox="1">
              <a:spLocks noChangeArrowheads="1"/>
            </p:cNvSpPr>
            <p:nvPr/>
          </p:nvSpPr>
          <p:spPr bwMode="auto">
            <a:xfrm>
              <a:off x="3715" y="215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62943" name="Line 63"/>
            <p:cNvSpPr>
              <a:spLocks noChangeShapeType="1"/>
            </p:cNvSpPr>
            <p:nvPr/>
          </p:nvSpPr>
          <p:spPr bwMode="auto">
            <a:xfrm>
              <a:off x="3344" y="1674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2944" name="Line 64"/>
            <p:cNvSpPr>
              <a:spLocks noChangeShapeType="1"/>
            </p:cNvSpPr>
            <p:nvPr/>
          </p:nvSpPr>
          <p:spPr bwMode="auto">
            <a:xfrm>
              <a:off x="4178" y="1671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2945" name="Line 65"/>
            <p:cNvSpPr>
              <a:spLocks noChangeShapeType="1"/>
            </p:cNvSpPr>
            <p:nvPr/>
          </p:nvSpPr>
          <p:spPr bwMode="auto">
            <a:xfrm rot="5400000" flipV="1">
              <a:off x="3428" y="1649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2946" name="Text Box 66"/>
            <p:cNvSpPr txBox="1">
              <a:spLocks noChangeArrowheads="1"/>
            </p:cNvSpPr>
            <p:nvPr/>
          </p:nvSpPr>
          <p:spPr bwMode="auto">
            <a:xfrm>
              <a:off x="3911" y="2014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762947" name="Freeform 67"/>
            <p:cNvSpPr>
              <a:spLocks/>
            </p:cNvSpPr>
            <p:nvPr/>
          </p:nvSpPr>
          <p:spPr bwMode="auto">
            <a:xfrm>
              <a:off x="3468" y="1471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2948" name="Freeform 68"/>
            <p:cNvSpPr>
              <a:spLocks/>
            </p:cNvSpPr>
            <p:nvPr/>
          </p:nvSpPr>
          <p:spPr bwMode="auto">
            <a:xfrm flipH="1" flipV="1">
              <a:off x="3478" y="1594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2949" name="Text Box 69"/>
            <p:cNvSpPr txBox="1">
              <a:spLocks noChangeArrowheads="1"/>
            </p:cNvSpPr>
            <p:nvPr/>
          </p:nvSpPr>
          <p:spPr bwMode="auto">
            <a:xfrm>
              <a:off x="3612" y="1597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-2</a:t>
              </a:r>
            </a:p>
          </p:txBody>
        </p:sp>
      </p:grpSp>
      <p:sp>
        <p:nvSpPr>
          <p:cNvPr id="762950" name="Text Box 70"/>
          <p:cNvSpPr txBox="1">
            <a:spLocks noChangeArrowheads="1"/>
          </p:cNvSpPr>
          <p:nvPr/>
        </p:nvSpPr>
        <p:spPr bwMode="auto">
          <a:xfrm>
            <a:off x="255374" y="5901571"/>
            <a:ext cx="656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E: (t, x), (t, y), (t, z), (x, t), (y, x), (y, z), (z, x), (z, s), (s, t), (s, y)</a:t>
            </a:r>
          </a:p>
        </p:txBody>
      </p:sp>
      <p:sp>
        <p:nvSpPr>
          <p:cNvPr id="762951" name="Oval 71"/>
          <p:cNvSpPr>
            <a:spLocks noChangeArrowheads="1"/>
          </p:cNvSpPr>
          <p:nvPr/>
        </p:nvSpPr>
        <p:spPr bwMode="auto">
          <a:xfrm>
            <a:off x="7129463" y="4014788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762952" name="Oval 72"/>
          <p:cNvSpPr>
            <a:spLocks noChangeArrowheads="1"/>
          </p:cNvSpPr>
          <p:nvPr/>
        </p:nvSpPr>
        <p:spPr bwMode="auto">
          <a:xfrm>
            <a:off x="7132638" y="5502275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714911-351A-8881-790E-C8BA2E71DC3C}"/>
              </a:ext>
            </a:extLst>
          </p:cNvPr>
          <p:cNvSpPr/>
          <p:nvPr/>
        </p:nvSpPr>
        <p:spPr>
          <a:xfrm>
            <a:off x="294368" y="5480500"/>
            <a:ext cx="2430474" cy="392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>
                <a:latin typeface="Century Gothic" panose="020B0502020202020204" pitchFamily="34" charset="0"/>
              </a:rPr>
              <a:t>Running time: </a:t>
            </a:r>
            <a:r>
              <a:rPr lang="el-GR">
                <a:latin typeface="Century Gothic" panose="020B0502020202020204" pitchFamily="34" charset="0"/>
                <a:sym typeface="Symbol" pitchFamily="-106" charset="2"/>
              </a:rPr>
              <a:t>Θ</a:t>
            </a:r>
            <a:r>
              <a:rPr lang="en-US">
                <a:latin typeface="Century Gothic" panose="020B0502020202020204" pitchFamily="34" charset="0"/>
                <a:sym typeface="Symbol" pitchFamily="-106" charset="2"/>
              </a:rPr>
              <a:t>(VE)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044A523-43AA-29BA-0AF1-E99A4507A6C3}"/>
                  </a:ext>
                </a:extLst>
              </p14:cNvPr>
              <p14:cNvContentPartPr/>
              <p14:nvPr/>
            </p14:nvContentPartPr>
            <p14:xfrm>
              <a:off x="3265560" y="1499040"/>
              <a:ext cx="4229280" cy="4840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044A523-43AA-29BA-0AF1-E99A4507A6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49360" y="1482840"/>
                <a:ext cx="4261680" cy="487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132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2882" grpId="0" animBg="1"/>
      <p:bldP spid="762883" grpId="0" animBg="1"/>
      <p:bldP spid="762950" grpId="0"/>
      <p:bldP spid="762951" grpId="0" animBg="1"/>
      <p:bldP spid="762952" grpId="0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Freeform 2"/>
          <p:cNvSpPr>
            <a:spLocks/>
          </p:cNvSpPr>
          <p:nvPr/>
        </p:nvSpPr>
        <p:spPr bwMode="auto">
          <a:xfrm flipH="1" flipV="1">
            <a:off x="2463800" y="4319588"/>
            <a:ext cx="923925" cy="79375"/>
          </a:xfrm>
          <a:custGeom>
            <a:avLst/>
            <a:gdLst>
              <a:gd name="T0" fmla="*/ 15 w 582"/>
              <a:gd name="T1" fmla="*/ 50 h 50"/>
              <a:gd name="T2" fmla="*/ 47 w 582"/>
              <a:gd name="T3" fmla="*/ 37 h 50"/>
              <a:gd name="T4" fmla="*/ 299 w 582"/>
              <a:gd name="T5" fmla="*/ 1 h 50"/>
              <a:gd name="T6" fmla="*/ 582 w 582"/>
              <a:gd name="T7" fmla="*/ 4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2" h="50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w="76200">
            <a:solidFill>
              <a:srgbClr val="808080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3907" name="Line 3"/>
          <p:cNvSpPr>
            <a:spLocks noChangeShapeType="1"/>
          </p:cNvSpPr>
          <p:nvPr/>
        </p:nvSpPr>
        <p:spPr bwMode="auto">
          <a:xfrm rot="5400000" flipV="1">
            <a:off x="6211094" y="1908969"/>
            <a:ext cx="1073150" cy="1173162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39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Example</a:t>
            </a:r>
          </a:p>
        </p:txBody>
      </p:sp>
      <p:sp>
        <p:nvSpPr>
          <p:cNvPr id="763909" name="Line 5"/>
          <p:cNvSpPr>
            <a:spLocks noChangeShapeType="1"/>
          </p:cNvSpPr>
          <p:nvPr/>
        </p:nvSpPr>
        <p:spPr bwMode="auto">
          <a:xfrm flipV="1">
            <a:off x="6200775" y="1906588"/>
            <a:ext cx="1036638" cy="1136650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3910" name="Line 6"/>
          <p:cNvSpPr>
            <a:spLocks noChangeShapeType="1"/>
          </p:cNvSpPr>
          <p:nvPr/>
        </p:nvSpPr>
        <p:spPr bwMode="auto">
          <a:xfrm flipV="1">
            <a:off x="1655763" y="1857375"/>
            <a:ext cx="414337" cy="407988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3911" name="Line 7"/>
          <p:cNvSpPr>
            <a:spLocks noChangeShapeType="1"/>
          </p:cNvSpPr>
          <p:nvPr/>
        </p:nvSpPr>
        <p:spPr bwMode="auto">
          <a:xfrm rot="5400000" flipV="1">
            <a:off x="1649413" y="2616200"/>
            <a:ext cx="414338" cy="407987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63912" name="Group 8"/>
          <p:cNvGrpSpPr>
            <a:grpSpLocks/>
          </p:cNvGrpSpPr>
          <p:nvPr/>
        </p:nvGrpSpPr>
        <p:grpSpPr bwMode="auto">
          <a:xfrm>
            <a:off x="1036638" y="1177925"/>
            <a:ext cx="2762250" cy="2528888"/>
            <a:chOff x="2607" y="1209"/>
            <a:chExt cx="1740" cy="1593"/>
          </a:xfrm>
        </p:grpSpPr>
        <p:sp>
          <p:nvSpPr>
            <p:cNvPr id="763913" name="Oval 9"/>
            <p:cNvSpPr>
              <a:spLocks noChangeArrowheads="1"/>
            </p:cNvSpPr>
            <p:nvPr/>
          </p:nvSpPr>
          <p:spPr bwMode="auto">
            <a:xfrm>
              <a:off x="2784" y="188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763914" name="Oval 10"/>
            <p:cNvSpPr>
              <a:spLocks noChangeArrowheads="1"/>
            </p:cNvSpPr>
            <p:nvPr/>
          </p:nvSpPr>
          <p:spPr bwMode="auto">
            <a:xfrm>
              <a:off x="3213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6</a:t>
              </a:r>
            </a:p>
          </p:txBody>
        </p:sp>
        <p:sp>
          <p:nvSpPr>
            <p:cNvPr id="763915" name="Oval 11"/>
            <p:cNvSpPr>
              <a:spLocks noChangeArrowheads="1"/>
            </p:cNvSpPr>
            <p:nvPr/>
          </p:nvSpPr>
          <p:spPr bwMode="auto">
            <a:xfrm>
              <a:off x="4045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∞</a:t>
              </a:r>
            </a:p>
          </p:txBody>
        </p:sp>
        <p:sp>
          <p:nvSpPr>
            <p:cNvPr id="763916" name="Oval 12"/>
            <p:cNvSpPr>
              <a:spLocks noChangeArrowheads="1"/>
            </p:cNvSpPr>
            <p:nvPr/>
          </p:nvSpPr>
          <p:spPr bwMode="auto">
            <a:xfrm>
              <a:off x="3213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7</a:t>
              </a:r>
              <a:endParaRPr lang="en-US"/>
            </a:p>
          </p:txBody>
        </p:sp>
        <p:sp>
          <p:nvSpPr>
            <p:cNvPr id="763917" name="Oval 13"/>
            <p:cNvSpPr>
              <a:spLocks noChangeArrowheads="1"/>
            </p:cNvSpPr>
            <p:nvPr/>
          </p:nvSpPr>
          <p:spPr bwMode="auto">
            <a:xfrm>
              <a:off x="4045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∞</a:t>
              </a:r>
              <a:endParaRPr lang="en-US"/>
            </a:p>
          </p:txBody>
        </p:sp>
        <p:sp>
          <p:nvSpPr>
            <p:cNvPr id="763918" name="Line 14"/>
            <p:cNvSpPr>
              <a:spLocks noChangeShapeType="1"/>
            </p:cNvSpPr>
            <p:nvPr/>
          </p:nvSpPr>
          <p:spPr bwMode="auto">
            <a:xfrm flipV="1">
              <a:off x="2991" y="164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19" name="Line 15"/>
            <p:cNvSpPr>
              <a:spLocks noChangeShapeType="1"/>
            </p:cNvSpPr>
            <p:nvPr/>
          </p:nvSpPr>
          <p:spPr bwMode="auto">
            <a:xfrm>
              <a:off x="2992" y="211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20" name="Text Box 16"/>
            <p:cNvSpPr txBox="1">
              <a:spLocks noChangeArrowheads="1"/>
            </p:cNvSpPr>
            <p:nvPr/>
          </p:nvSpPr>
          <p:spPr bwMode="auto">
            <a:xfrm>
              <a:off x="2970" y="160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763921" name="Text Box 17"/>
            <p:cNvSpPr txBox="1">
              <a:spLocks noChangeArrowheads="1"/>
            </p:cNvSpPr>
            <p:nvPr/>
          </p:nvSpPr>
          <p:spPr bwMode="auto">
            <a:xfrm>
              <a:off x="3656" y="127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763922" name="Text Box 18"/>
            <p:cNvSpPr txBox="1">
              <a:spLocks noChangeArrowheads="1"/>
            </p:cNvSpPr>
            <p:nvPr/>
          </p:nvSpPr>
          <p:spPr bwMode="auto">
            <a:xfrm>
              <a:off x="2981" y="217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63923" name="Text Box 19"/>
            <p:cNvSpPr txBox="1">
              <a:spLocks noChangeArrowheads="1"/>
            </p:cNvSpPr>
            <p:nvPr/>
          </p:nvSpPr>
          <p:spPr bwMode="auto">
            <a:xfrm>
              <a:off x="4160" y="184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63924" name="Text Box 20"/>
            <p:cNvSpPr txBox="1">
              <a:spLocks noChangeArrowheads="1"/>
            </p:cNvSpPr>
            <p:nvPr/>
          </p:nvSpPr>
          <p:spPr bwMode="auto">
            <a:xfrm>
              <a:off x="3676" y="245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763925" name="Text Box 21"/>
            <p:cNvSpPr txBox="1">
              <a:spLocks noChangeArrowheads="1"/>
            </p:cNvSpPr>
            <p:nvPr/>
          </p:nvSpPr>
          <p:spPr bwMode="auto">
            <a:xfrm>
              <a:off x="2607" y="189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763926" name="Text Box 22"/>
            <p:cNvSpPr txBox="1">
              <a:spLocks noChangeArrowheads="1"/>
            </p:cNvSpPr>
            <p:nvPr/>
          </p:nvSpPr>
          <p:spPr bwMode="auto">
            <a:xfrm>
              <a:off x="3268" y="1209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763927" name="Text Box 23"/>
            <p:cNvSpPr txBox="1">
              <a:spLocks noChangeArrowheads="1"/>
            </p:cNvSpPr>
            <p:nvPr/>
          </p:nvSpPr>
          <p:spPr bwMode="auto">
            <a:xfrm>
              <a:off x="4090" y="120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763928" name="Text Box 24"/>
            <p:cNvSpPr txBox="1">
              <a:spLocks noChangeArrowheads="1"/>
            </p:cNvSpPr>
            <p:nvPr/>
          </p:nvSpPr>
          <p:spPr bwMode="auto">
            <a:xfrm>
              <a:off x="3252" y="257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763929" name="Text Box 25"/>
            <p:cNvSpPr txBox="1">
              <a:spLocks noChangeArrowheads="1"/>
            </p:cNvSpPr>
            <p:nvPr/>
          </p:nvSpPr>
          <p:spPr bwMode="auto">
            <a:xfrm>
              <a:off x="4106" y="257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763930" name="Line 26"/>
            <p:cNvSpPr>
              <a:spLocks noChangeShapeType="1"/>
            </p:cNvSpPr>
            <p:nvPr/>
          </p:nvSpPr>
          <p:spPr bwMode="auto">
            <a:xfrm flipV="1">
              <a:off x="3483" y="2487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31" name="Line 27"/>
            <p:cNvSpPr>
              <a:spLocks noChangeShapeType="1"/>
            </p:cNvSpPr>
            <p:nvPr/>
          </p:nvSpPr>
          <p:spPr bwMode="auto">
            <a:xfrm flipV="1">
              <a:off x="3414" y="1633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32" name="Line 28"/>
            <p:cNvSpPr>
              <a:spLocks noChangeShapeType="1"/>
            </p:cNvSpPr>
            <p:nvPr/>
          </p:nvSpPr>
          <p:spPr bwMode="auto">
            <a:xfrm flipH="1" flipV="1">
              <a:off x="3036" y="2061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33" name="Text Box 29"/>
            <p:cNvSpPr txBox="1">
              <a:spLocks noChangeArrowheads="1"/>
            </p:cNvSpPr>
            <p:nvPr/>
          </p:nvSpPr>
          <p:spPr bwMode="auto">
            <a:xfrm>
              <a:off x="3173" y="180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763934" name="Text Box 30"/>
            <p:cNvSpPr txBox="1">
              <a:spLocks noChangeArrowheads="1"/>
            </p:cNvSpPr>
            <p:nvPr/>
          </p:nvSpPr>
          <p:spPr bwMode="auto">
            <a:xfrm>
              <a:off x="3420" y="1827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1600"/>
            </a:p>
          </p:txBody>
        </p:sp>
        <p:sp>
          <p:nvSpPr>
            <p:cNvPr id="763935" name="Text Box 31"/>
            <p:cNvSpPr txBox="1">
              <a:spLocks noChangeArrowheads="1"/>
            </p:cNvSpPr>
            <p:nvPr/>
          </p:nvSpPr>
          <p:spPr bwMode="auto">
            <a:xfrm>
              <a:off x="3887" y="1693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-3</a:t>
              </a:r>
            </a:p>
          </p:txBody>
        </p:sp>
        <p:sp>
          <p:nvSpPr>
            <p:cNvPr id="763936" name="Text Box 32"/>
            <p:cNvSpPr txBox="1">
              <a:spLocks noChangeArrowheads="1"/>
            </p:cNvSpPr>
            <p:nvPr/>
          </p:nvSpPr>
          <p:spPr bwMode="auto">
            <a:xfrm>
              <a:off x="3715" y="215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63937" name="Line 33"/>
            <p:cNvSpPr>
              <a:spLocks noChangeShapeType="1"/>
            </p:cNvSpPr>
            <p:nvPr/>
          </p:nvSpPr>
          <p:spPr bwMode="auto">
            <a:xfrm>
              <a:off x="3344" y="1674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38" name="Line 34"/>
            <p:cNvSpPr>
              <a:spLocks noChangeShapeType="1"/>
            </p:cNvSpPr>
            <p:nvPr/>
          </p:nvSpPr>
          <p:spPr bwMode="auto">
            <a:xfrm>
              <a:off x="4178" y="1671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39" name="Line 35"/>
            <p:cNvSpPr>
              <a:spLocks noChangeShapeType="1"/>
            </p:cNvSpPr>
            <p:nvPr/>
          </p:nvSpPr>
          <p:spPr bwMode="auto">
            <a:xfrm rot="5400000" flipV="1">
              <a:off x="3428" y="1649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40" name="Text Box 36"/>
            <p:cNvSpPr txBox="1">
              <a:spLocks noChangeArrowheads="1"/>
            </p:cNvSpPr>
            <p:nvPr/>
          </p:nvSpPr>
          <p:spPr bwMode="auto">
            <a:xfrm>
              <a:off x="3911" y="2014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763941" name="Freeform 37"/>
            <p:cNvSpPr>
              <a:spLocks/>
            </p:cNvSpPr>
            <p:nvPr/>
          </p:nvSpPr>
          <p:spPr bwMode="auto">
            <a:xfrm>
              <a:off x="3468" y="1471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42" name="Freeform 38"/>
            <p:cNvSpPr>
              <a:spLocks/>
            </p:cNvSpPr>
            <p:nvPr/>
          </p:nvSpPr>
          <p:spPr bwMode="auto">
            <a:xfrm flipH="1" flipV="1">
              <a:off x="3478" y="1594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43" name="Text Box 39"/>
            <p:cNvSpPr txBox="1">
              <a:spLocks noChangeArrowheads="1"/>
            </p:cNvSpPr>
            <p:nvPr/>
          </p:nvSpPr>
          <p:spPr bwMode="auto">
            <a:xfrm>
              <a:off x="3612" y="1597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-2</a:t>
              </a:r>
            </a:p>
          </p:txBody>
        </p:sp>
      </p:grpSp>
      <p:sp>
        <p:nvSpPr>
          <p:cNvPr id="763944" name="Text Box 40"/>
          <p:cNvSpPr txBox="1">
            <a:spLocks noChangeArrowheads="1"/>
          </p:cNvSpPr>
          <p:nvPr/>
        </p:nvSpPr>
        <p:spPr bwMode="auto">
          <a:xfrm>
            <a:off x="2616200" y="431800"/>
            <a:ext cx="63097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(t, x), (t, y), (t, z), (x, t), (y, x), (y, z), (z, x), (z, s), (s, t), (s, y)</a:t>
            </a:r>
          </a:p>
        </p:txBody>
      </p:sp>
      <p:sp>
        <p:nvSpPr>
          <p:cNvPr id="763945" name="Line 41"/>
          <p:cNvSpPr>
            <a:spLocks noChangeShapeType="1"/>
          </p:cNvSpPr>
          <p:nvPr/>
        </p:nvSpPr>
        <p:spPr bwMode="auto">
          <a:xfrm flipV="1">
            <a:off x="5529263" y="1901825"/>
            <a:ext cx="414337" cy="407988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3946" name="Line 42"/>
          <p:cNvSpPr>
            <a:spLocks noChangeShapeType="1"/>
          </p:cNvSpPr>
          <p:nvPr/>
        </p:nvSpPr>
        <p:spPr bwMode="auto">
          <a:xfrm rot="5400000" flipV="1">
            <a:off x="5522913" y="2660650"/>
            <a:ext cx="414338" cy="407987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63947" name="Group 43"/>
          <p:cNvGrpSpPr>
            <a:grpSpLocks/>
          </p:cNvGrpSpPr>
          <p:nvPr/>
        </p:nvGrpSpPr>
        <p:grpSpPr bwMode="auto">
          <a:xfrm>
            <a:off x="4910138" y="1222375"/>
            <a:ext cx="2762250" cy="2528888"/>
            <a:chOff x="2607" y="1209"/>
            <a:chExt cx="1740" cy="1593"/>
          </a:xfrm>
        </p:grpSpPr>
        <p:sp>
          <p:nvSpPr>
            <p:cNvPr id="763948" name="Oval 44"/>
            <p:cNvSpPr>
              <a:spLocks noChangeArrowheads="1"/>
            </p:cNvSpPr>
            <p:nvPr/>
          </p:nvSpPr>
          <p:spPr bwMode="auto">
            <a:xfrm>
              <a:off x="2784" y="188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763949" name="Oval 45"/>
            <p:cNvSpPr>
              <a:spLocks noChangeArrowheads="1"/>
            </p:cNvSpPr>
            <p:nvPr/>
          </p:nvSpPr>
          <p:spPr bwMode="auto">
            <a:xfrm>
              <a:off x="3213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6</a:t>
              </a:r>
            </a:p>
          </p:txBody>
        </p:sp>
        <p:sp>
          <p:nvSpPr>
            <p:cNvPr id="763950" name="Oval 46"/>
            <p:cNvSpPr>
              <a:spLocks noChangeArrowheads="1"/>
            </p:cNvSpPr>
            <p:nvPr/>
          </p:nvSpPr>
          <p:spPr bwMode="auto">
            <a:xfrm>
              <a:off x="4045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∞</a:t>
              </a:r>
            </a:p>
          </p:txBody>
        </p:sp>
        <p:sp>
          <p:nvSpPr>
            <p:cNvPr id="763951" name="Oval 47"/>
            <p:cNvSpPr>
              <a:spLocks noChangeArrowheads="1"/>
            </p:cNvSpPr>
            <p:nvPr/>
          </p:nvSpPr>
          <p:spPr bwMode="auto">
            <a:xfrm>
              <a:off x="3213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7</a:t>
              </a:r>
              <a:endParaRPr lang="en-US"/>
            </a:p>
          </p:txBody>
        </p:sp>
        <p:sp>
          <p:nvSpPr>
            <p:cNvPr id="763952" name="Oval 48"/>
            <p:cNvSpPr>
              <a:spLocks noChangeArrowheads="1"/>
            </p:cNvSpPr>
            <p:nvPr/>
          </p:nvSpPr>
          <p:spPr bwMode="auto">
            <a:xfrm>
              <a:off x="4045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∞</a:t>
              </a:r>
              <a:endParaRPr lang="en-US"/>
            </a:p>
          </p:txBody>
        </p:sp>
        <p:sp>
          <p:nvSpPr>
            <p:cNvPr id="763953" name="Line 49"/>
            <p:cNvSpPr>
              <a:spLocks noChangeShapeType="1"/>
            </p:cNvSpPr>
            <p:nvPr/>
          </p:nvSpPr>
          <p:spPr bwMode="auto">
            <a:xfrm flipV="1">
              <a:off x="2991" y="164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54" name="Line 50"/>
            <p:cNvSpPr>
              <a:spLocks noChangeShapeType="1"/>
            </p:cNvSpPr>
            <p:nvPr/>
          </p:nvSpPr>
          <p:spPr bwMode="auto">
            <a:xfrm>
              <a:off x="2992" y="211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55" name="Text Box 51"/>
            <p:cNvSpPr txBox="1">
              <a:spLocks noChangeArrowheads="1"/>
            </p:cNvSpPr>
            <p:nvPr/>
          </p:nvSpPr>
          <p:spPr bwMode="auto">
            <a:xfrm>
              <a:off x="2970" y="160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763956" name="Text Box 52"/>
            <p:cNvSpPr txBox="1">
              <a:spLocks noChangeArrowheads="1"/>
            </p:cNvSpPr>
            <p:nvPr/>
          </p:nvSpPr>
          <p:spPr bwMode="auto">
            <a:xfrm>
              <a:off x="3656" y="127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763957" name="Text Box 53"/>
            <p:cNvSpPr txBox="1">
              <a:spLocks noChangeArrowheads="1"/>
            </p:cNvSpPr>
            <p:nvPr/>
          </p:nvSpPr>
          <p:spPr bwMode="auto">
            <a:xfrm>
              <a:off x="2981" y="217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63958" name="Text Box 54"/>
            <p:cNvSpPr txBox="1">
              <a:spLocks noChangeArrowheads="1"/>
            </p:cNvSpPr>
            <p:nvPr/>
          </p:nvSpPr>
          <p:spPr bwMode="auto">
            <a:xfrm>
              <a:off x="4160" y="184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63959" name="Text Box 55"/>
            <p:cNvSpPr txBox="1">
              <a:spLocks noChangeArrowheads="1"/>
            </p:cNvSpPr>
            <p:nvPr/>
          </p:nvSpPr>
          <p:spPr bwMode="auto">
            <a:xfrm>
              <a:off x="3676" y="245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763960" name="Text Box 56"/>
            <p:cNvSpPr txBox="1">
              <a:spLocks noChangeArrowheads="1"/>
            </p:cNvSpPr>
            <p:nvPr/>
          </p:nvSpPr>
          <p:spPr bwMode="auto">
            <a:xfrm>
              <a:off x="2607" y="189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763961" name="Text Box 57"/>
            <p:cNvSpPr txBox="1">
              <a:spLocks noChangeArrowheads="1"/>
            </p:cNvSpPr>
            <p:nvPr/>
          </p:nvSpPr>
          <p:spPr bwMode="auto">
            <a:xfrm>
              <a:off x="3268" y="1209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763962" name="Text Box 58"/>
            <p:cNvSpPr txBox="1">
              <a:spLocks noChangeArrowheads="1"/>
            </p:cNvSpPr>
            <p:nvPr/>
          </p:nvSpPr>
          <p:spPr bwMode="auto">
            <a:xfrm>
              <a:off x="4090" y="120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763963" name="Text Box 59"/>
            <p:cNvSpPr txBox="1">
              <a:spLocks noChangeArrowheads="1"/>
            </p:cNvSpPr>
            <p:nvPr/>
          </p:nvSpPr>
          <p:spPr bwMode="auto">
            <a:xfrm>
              <a:off x="3252" y="257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763964" name="Text Box 60"/>
            <p:cNvSpPr txBox="1">
              <a:spLocks noChangeArrowheads="1"/>
            </p:cNvSpPr>
            <p:nvPr/>
          </p:nvSpPr>
          <p:spPr bwMode="auto">
            <a:xfrm>
              <a:off x="4106" y="257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763965" name="Line 61"/>
            <p:cNvSpPr>
              <a:spLocks noChangeShapeType="1"/>
            </p:cNvSpPr>
            <p:nvPr/>
          </p:nvSpPr>
          <p:spPr bwMode="auto">
            <a:xfrm flipV="1">
              <a:off x="3483" y="2487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66" name="Line 62"/>
            <p:cNvSpPr>
              <a:spLocks noChangeShapeType="1"/>
            </p:cNvSpPr>
            <p:nvPr/>
          </p:nvSpPr>
          <p:spPr bwMode="auto">
            <a:xfrm flipV="1">
              <a:off x="3414" y="1633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67" name="Line 63"/>
            <p:cNvSpPr>
              <a:spLocks noChangeShapeType="1"/>
            </p:cNvSpPr>
            <p:nvPr/>
          </p:nvSpPr>
          <p:spPr bwMode="auto">
            <a:xfrm flipH="1" flipV="1">
              <a:off x="3036" y="2061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68" name="Text Box 64"/>
            <p:cNvSpPr txBox="1">
              <a:spLocks noChangeArrowheads="1"/>
            </p:cNvSpPr>
            <p:nvPr/>
          </p:nvSpPr>
          <p:spPr bwMode="auto">
            <a:xfrm>
              <a:off x="3173" y="180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763969" name="Text Box 65"/>
            <p:cNvSpPr txBox="1">
              <a:spLocks noChangeArrowheads="1"/>
            </p:cNvSpPr>
            <p:nvPr/>
          </p:nvSpPr>
          <p:spPr bwMode="auto">
            <a:xfrm>
              <a:off x="3420" y="1827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1600"/>
            </a:p>
          </p:txBody>
        </p:sp>
        <p:sp>
          <p:nvSpPr>
            <p:cNvPr id="763970" name="Text Box 66"/>
            <p:cNvSpPr txBox="1">
              <a:spLocks noChangeArrowheads="1"/>
            </p:cNvSpPr>
            <p:nvPr/>
          </p:nvSpPr>
          <p:spPr bwMode="auto">
            <a:xfrm>
              <a:off x="3887" y="1693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-3</a:t>
              </a:r>
            </a:p>
          </p:txBody>
        </p:sp>
        <p:sp>
          <p:nvSpPr>
            <p:cNvPr id="763971" name="Text Box 67"/>
            <p:cNvSpPr txBox="1">
              <a:spLocks noChangeArrowheads="1"/>
            </p:cNvSpPr>
            <p:nvPr/>
          </p:nvSpPr>
          <p:spPr bwMode="auto">
            <a:xfrm>
              <a:off x="3715" y="215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63972" name="Line 68"/>
            <p:cNvSpPr>
              <a:spLocks noChangeShapeType="1"/>
            </p:cNvSpPr>
            <p:nvPr/>
          </p:nvSpPr>
          <p:spPr bwMode="auto">
            <a:xfrm>
              <a:off x="3344" y="1674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73" name="Line 69"/>
            <p:cNvSpPr>
              <a:spLocks noChangeShapeType="1"/>
            </p:cNvSpPr>
            <p:nvPr/>
          </p:nvSpPr>
          <p:spPr bwMode="auto">
            <a:xfrm>
              <a:off x="4178" y="1671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74" name="Line 70"/>
            <p:cNvSpPr>
              <a:spLocks noChangeShapeType="1"/>
            </p:cNvSpPr>
            <p:nvPr/>
          </p:nvSpPr>
          <p:spPr bwMode="auto">
            <a:xfrm rot="5400000" flipV="1">
              <a:off x="3428" y="1649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75" name="Text Box 71"/>
            <p:cNvSpPr txBox="1">
              <a:spLocks noChangeArrowheads="1"/>
            </p:cNvSpPr>
            <p:nvPr/>
          </p:nvSpPr>
          <p:spPr bwMode="auto">
            <a:xfrm>
              <a:off x="3911" y="2014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763976" name="Freeform 72"/>
            <p:cNvSpPr>
              <a:spLocks/>
            </p:cNvSpPr>
            <p:nvPr/>
          </p:nvSpPr>
          <p:spPr bwMode="auto">
            <a:xfrm>
              <a:off x="3468" y="1471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77" name="Freeform 73"/>
            <p:cNvSpPr>
              <a:spLocks/>
            </p:cNvSpPr>
            <p:nvPr/>
          </p:nvSpPr>
          <p:spPr bwMode="auto">
            <a:xfrm flipH="1" flipV="1">
              <a:off x="3478" y="1594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78" name="Text Box 74"/>
            <p:cNvSpPr txBox="1">
              <a:spLocks noChangeArrowheads="1"/>
            </p:cNvSpPr>
            <p:nvPr/>
          </p:nvSpPr>
          <p:spPr bwMode="auto">
            <a:xfrm>
              <a:off x="3612" y="1597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-2</a:t>
              </a:r>
            </a:p>
          </p:txBody>
        </p:sp>
      </p:grpSp>
      <p:sp>
        <p:nvSpPr>
          <p:cNvPr id="763979" name="Oval 75"/>
          <p:cNvSpPr>
            <a:spLocks noChangeArrowheads="1"/>
          </p:cNvSpPr>
          <p:nvPr/>
        </p:nvSpPr>
        <p:spPr bwMode="auto">
          <a:xfrm>
            <a:off x="7229475" y="1592263"/>
            <a:ext cx="363538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763980" name="Oval 76"/>
          <p:cNvSpPr>
            <a:spLocks noChangeArrowheads="1"/>
          </p:cNvSpPr>
          <p:nvPr/>
        </p:nvSpPr>
        <p:spPr bwMode="auto">
          <a:xfrm>
            <a:off x="7229475" y="3063875"/>
            <a:ext cx="363538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763981" name="Oval 77"/>
          <p:cNvSpPr>
            <a:spLocks noChangeArrowheads="1"/>
          </p:cNvSpPr>
          <p:nvPr/>
        </p:nvSpPr>
        <p:spPr bwMode="auto">
          <a:xfrm>
            <a:off x="7224713" y="1587500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grpSp>
        <p:nvGrpSpPr>
          <p:cNvPr id="763982" name="Group 78"/>
          <p:cNvGrpSpPr>
            <a:grpSpLocks/>
          </p:cNvGrpSpPr>
          <p:nvPr/>
        </p:nvGrpSpPr>
        <p:grpSpPr bwMode="auto">
          <a:xfrm>
            <a:off x="1089025" y="3711575"/>
            <a:ext cx="2762250" cy="2528888"/>
            <a:chOff x="889" y="2419"/>
            <a:chExt cx="1740" cy="1593"/>
          </a:xfrm>
        </p:grpSpPr>
        <p:sp>
          <p:nvSpPr>
            <p:cNvPr id="763983" name="Line 79"/>
            <p:cNvSpPr>
              <a:spLocks noChangeShapeType="1"/>
            </p:cNvSpPr>
            <p:nvPr/>
          </p:nvSpPr>
          <p:spPr bwMode="auto">
            <a:xfrm rot="5400000" flipV="1">
              <a:off x="1709" y="2851"/>
              <a:ext cx="676" cy="739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84" name="Line 80"/>
            <p:cNvSpPr>
              <a:spLocks noChangeShapeType="1"/>
            </p:cNvSpPr>
            <p:nvPr/>
          </p:nvSpPr>
          <p:spPr bwMode="auto">
            <a:xfrm flipV="1">
              <a:off x="1702" y="2850"/>
              <a:ext cx="653" cy="716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85" name="Line 81"/>
            <p:cNvSpPr>
              <a:spLocks noChangeShapeType="1"/>
            </p:cNvSpPr>
            <p:nvPr/>
          </p:nvSpPr>
          <p:spPr bwMode="auto">
            <a:xfrm flipV="1">
              <a:off x="1279" y="2847"/>
              <a:ext cx="261" cy="257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3986" name="Line 82"/>
            <p:cNvSpPr>
              <a:spLocks noChangeShapeType="1"/>
            </p:cNvSpPr>
            <p:nvPr/>
          </p:nvSpPr>
          <p:spPr bwMode="auto">
            <a:xfrm rot="5400000" flipV="1">
              <a:off x="1275" y="3325"/>
              <a:ext cx="261" cy="257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63987" name="Group 83"/>
            <p:cNvGrpSpPr>
              <a:grpSpLocks/>
            </p:cNvGrpSpPr>
            <p:nvPr/>
          </p:nvGrpSpPr>
          <p:grpSpPr bwMode="auto">
            <a:xfrm>
              <a:off x="889" y="2419"/>
              <a:ext cx="1740" cy="1593"/>
              <a:chOff x="2607" y="1209"/>
              <a:chExt cx="1740" cy="1593"/>
            </a:xfrm>
          </p:grpSpPr>
          <p:sp>
            <p:nvSpPr>
              <p:cNvPr id="763988" name="Oval 84"/>
              <p:cNvSpPr>
                <a:spLocks noChangeArrowheads="1"/>
              </p:cNvSpPr>
              <p:nvPr/>
            </p:nvSpPr>
            <p:spPr bwMode="auto">
              <a:xfrm>
                <a:off x="2784" y="1880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763989" name="Oval 85"/>
              <p:cNvSpPr>
                <a:spLocks noChangeArrowheads="1"/>
              </p:cNvSpPr>
              <p:nvPr/>
            </p:nvSpPr>
            <p:spPr bwMode="auto">
              <a:xfrm>
                <a:off x="3213" y="141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charset="0"/>
                  </a:rPr>
                  <a:t>6</a:t>
                </a:r>
              </a:p>
            </p:txBody>
          </p:sp>
          <p:sp>
            <p:nvSpPr>
              <p:cNvPr id="763990" name="Oval 86"/>
              <p:cNvSpPr>
                <a:spLocks noChangeArrowheads="1"/>
              </p:cNvSpPr>
              <p:nvPr/>
            </p:nvSpPr>
            <p:spPr bwMode="auto">
              <a:xfrm>
                <a:off x="4045" y="141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charset="0"/>
                  </a:rPr>
                  <a:t>∞</a:t>
                </a:r>
              </a:p>
            </p:txBody>
          </p:sp>
          <p:sp>
            <p:nvSpPr>
              <p:cNvPr id="763991" name="Oval 87"/>
              <p:cNvSpPr>
                <a:spLocks noChangeArrowheads="1"/>
              </p:cNvSpPr>
              <p:nvPr/>
            </p:nvSpPr>
            <p:spPr bwMode="auto">
              <a:xfrm>
                <a:off x="3213" y="2346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charset="0"/>
                  </a:rPr>
                  <a:t>7</a:t>
                </a:r>
                <a:endParaRPr lang="en-US"/>
              </a:p>
            </p:txBody>
          </p:sp>
          <p:sp>
            <p:nvSpPr>
              <p:cNvPr id="763992" name="Oval 88"/>
              <p:cNvSpPr>
                <a:spLocks noChangeArrowheads="1"/>
              </p:cNvSpPr>
              <p:nvPr/>
            </p:nvSpPr>
            <p:spPr bwMode="auto">
              <a:xfrm>
                <a:off x="4045" y="2346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charset="0"/>
                  </a:rPr>
                  <a:t>∞</a:t>
                </a:r>
                <a:endParaRPr lang="en-US"/>
              </a:p>
            </p:txBody>
          </p:sp>
          <p:sp>
            <p:nvSpPr>
              <p:cNvPr id="763993" name="Line 89"/>
              <p:cNvSpPr>
                <a:spLocks noChangeShapeType="1"/>
              </p:cNvSpPr>
              <p:nvPr/>
            </p:nvSpPr>
            <p:spPr bwMode="auto">
              <a:xfrm flipV="1">
                <a:off x="2991" y="1642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3994" name="Line 90"/>
              <p:cNvSpPr>
                <a:spLocks noChangeShapeType="1"/>
              </p:cNvSpPr>
              <p:nvPr/>
            </p:nvSpPr>
            <p:spPr bwMode="auto">
              <a:xfrm>
                <a:off x="2992" y="2110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3995" name="Text Box 91"/>
              <p:cNvSpPr txBox="1">
                <a:spLocks noChangeArrowheads="1"/>
              </p:cNvSpPr>
              <p:nvPr/>
            </p:nvSpPr>
            <p:spPr bwMode="auto">
              <a:xfrm>
                <a:off x="2970" y="160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  <p:sp>
            <p:nvSpPr>
              <p:cNvPr id="763996" name="Text Box 92"/>
              <p:cNvSpPr txBox="1">
                <a:spLocks noChangeArrowheads="1"/>
              </p:cNvSpPr>
              <p:nvPr/>
            </p:nvSpPr>
            <p:spPr bwMode="auto">
              <a:xfrm>
                <a:off x="3656" y="127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5</a:t>
                </a:r>
              </a:p>
            </p:txBody>
          </p:sp>
          <p:sp>
            <p:nvSpPr>
              <p:cNvPr id="763997" name="Text Box 93"/>
              <p:cNvSpPr txBox="1">
                <a:spLocks noChangeArrowheads="1"/>
              </p:cNvSpPr>
              <p:nvPr/>
            </p:nvSpPr>
            <p:spPr bwMode="auto">
              <a:xfrm>
                <a:off x="2981" y="217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763998" name="Text Box 94"/>
              <p:cNvSpPr txBox="1">
                <a:spLocks noChangeArrowheads="1"/>
              </p:cNvSpPr>
              <p:nvPr/>
            </p:nvSpPr>
            <p:spPr bwMode="auto">
              <a:xfrm>
                <a:off x="4160" y="184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763999" name="Text Box 95"/>
              <p:cNvSpPr txBox="1">
                <a:spLocks noChangeArrowheads="1"/>
              </p:cNvSpPr>
              <p:nvPr/>
            </p:nvSpPr>
            <p:spPr bwMode="auto">
              <a:xfrm>
                <a:off x="3676" y="245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9</a:t>
                </a:r>
              </a:p>
            </p:txBody>
          </p:sp>
          <p:sp>
            <p:nvSpPr>
              <p:cNvPr id="764000" name="Text Box 96"/>
              <p:cNvSpPr txBox="1">
                <a:spLocks noChangeArrowheads="1"/>
              </p:cNvSpPr>
              <p:nvPr/>
            </p:nvSpPr>
            <p:spPr bwMode="auto">
              <a:xfrm>
                <a:off x="2607" y="189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</a:p>
            </p:txBody>
          </p:sp>
          <p:sp>
            <p:nvSpPr>
              <p:cNvPr id="764001" name="Text Box 97"/>
              <p:cNvSpPr txBox="1">
                <a:spLocks noChangeArrowheads="1"/>
              </p:cNvSpPr>
              <p:nvPr/>
            </p:nvSpPr>
            <p:spPr bwMode="auto">
              <a:xfrm>
                <a:off x="3268" y="1209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764002" name="Text Box 98"/>
              <p:cNvSpPr txBox="1">
                <a:spLocks noChangeArrowheads="1"/>
              </p:cNvSpPr>
              <p:nvPr/>
            </p:nvSpPr>
            <p:spPr bwMode="auto">
              <a:xfrm>
                <a:off x="4090" y="120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764003" name="Text Box 99"/>
              <p:cNvSpPr txBox="1">
                <a:spLocks noChangeArrowheads="1"/>
              </p:cNvSpPr>
              <p:nvPr/>
            </p:nvSpPr>
            <p:spPr bwMode="auto">
              <a:xfrm>
                <a:off x="3252" y="257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y</a:t>
                </a:r>
              </a:p>
            </p:txBody>
          </p:sp>
          <p:sp>
            <p:nvSpPr>
              <p:cNvPr id="764004" name="Text Box 100"/>
              <p:cNvSpPr txBox="1">
                <a:spLocks noChangeArrowheads="1"/>
              </p:cNvSpPr>
              <p:nvPr/>
            </p:nvSpPr>
            <p:spPr bwMode="auto">
              <a:xfrm>
                <a:off x="4106" y="257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z</a:t>
                </a:r>
              </a:p>
            </p:txBody>
          </p:sp>
          <p:sp>
            <p:nvSpPr>
              <p:cNvPr id="764005" name="Line 101"/>
              <p:cNvSpPr>
                <a:spLocks noChangeShapeType="1"/>
              </p:cNvSpPr>
              <p:nvPr/>
            </p:nvSpPr>
            <p:spPr bwMode="auto">
              <a:xfrm flipV="1">
                <a:off x="3483" y="2487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4006" name="Line 102"/>
              <p:cNvSpPr>
                <a:spLocks noChangeShapeType="1"/>
              </p:cNvSpPr>
              <p:nvPr/>
            </p:nvSpPr>
            <p:spPr bwMode="auto">
              <a:xfrm flipV="1">
                <a:off x="3414" y="1633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4007" name="Line 103"/>
              <p:cNvSpPr>
                <a:spLocks noChangeShapeType="1"/>
              </p:cNvSpPr>
              <p:nvPr/>
            </p:nvSpPr>
            <p:spPr bwMode="auto">
              <a:xfrm flipH="1" flipV="1">
                <a:off x="3036" y="2061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4008" name="Text Box 104"/>
              <p:cNvSpPr txBox="1">
                <a:spLocks noChangeArrowheads="1"/>
              </p:cNvSpPr>
              <p:nvPr/>
            </p:nvSpPr>
            <p:spPr bwMode="auto">
              <a:xfrm>
                <a:off x="3173" y="180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8</a:t>
                </a:r>
              </a:p>
            </p:txBody>
          </p:sp>
          <p:sp>
            <p:nvSpPr>
              <p:cNvPr id="764009" name="Text Box 105"/>
              <p:cNvSpPr txBox="1">
                <a:spLocks noChangeArrowheads="1"/>
              </p:cNvSpPr>
              <p:nvPr/>
            </p:nvSpPr>
            <p:spPr bwMode="auto">
              <a:xfrm>
                <a:off x="3420" y="1827"/>
                <a:ext cx="1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sz="1600"/>
              </a:p>
            </p:txBody>
          </p:sp>
          <p:sp>
            <p:nvSpPr>
              <p:cNvPr id="764010" name="Text Box 106"/>
              <p:cNvSpPr txBox="1">
                <a:spLocks noChangeArrowheads="1"/>
              </p:cNvSpPr>
              <p:nvPr/>
            </p:nvSpPr>
            <p:spPr bwMode="auto">
              <a:xfrm>
                <a:off x="3887" y="1693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-3</a:t>
                </a:r>
              </a:p>
            </p:txBody>
          </p:sp>
          <p:sp>
            <p:nvSpPr>
              <p:cNvPr id="764011" name="Text Box 107"/>
              <p:cNvSpPr txBox="1">
                <a:spLocks noChangeArrowheads="1"/>
              </p:cNvSpPr>
              <p:nvPr/>
            </p:nvSpPr>
            <p:spPr bwMode="auto">
              <a:xfrm>
                <a:off x="3715" y="215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764012" name="Line 108"/>
              <p:cNvSpPr>
                <a:spLocks noChangeShapeType="1"/>
              </p:cNvSpPr>
              <p:nvPr/>
            </p:nvSpPr>
            <p:spPr bwMode="auto">
              <a:xfrm>
                <a:off x="3344" y="1674"/>
                <a:ext cx="0" cy="6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4013" name="Line 109"/>
              <p:cNvSpPr>
                <a:spLocks noChangeShapeType="1"/>
              </p:cNvSpPr>
              <p:nvPr/>
            </p:nvSpPr>
            <p:spPr bwMode="auto">
              <a:xfrm>
                <a:off x="4178" y="1671"/>
                <a:ext cx="0" cy="6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4014" name="Line 110"/>
              <p:cNvSpPr>
                <a:spLocks noChangeShapeType="1"/>
              </p:cNvSpPr>
              <p:nvPr/>
            </p:nvSpPr>
            <p:spPr bwMode="auto">
              <a:xfrm rot="5400000" flipV="1">
                <a:off x="3428" y="1649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4015" name="Text Box 111"/>
              <p:cNvSpPr txBox="1">
                <a:spLocks noChangeArrowheads="1"/>
              </p:cNvSpPr>
              <p:nvPr/>
            </p:nvSpPr>
            <p:spPr bwMode="auto">
              <a:xfrm>
                <a:off x="3911" y="2014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-4</a:t>
                </a:r>
              </a:p>
            </p:txBody>
          </p:sp>
          <p:sp>
            <p:nvSpPr>
              <p:cNvPr id="764016" name="Freeform 112"/>
              <p:cNvSpPr>
                <a:spLocks/>
              </p:cNvSpPr>
              <p:nvPr/>
            </p:nvSpPr>
            <p:spPr bwMode="auto">
              <a:xfrm>
                <a:off x="3468" y="1471"/>
                <a:ext cx="582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4017" name="Freeform 113"/>
              <p:cNvSpPr>
                <a:spLocks/>
              </p:cNvSpPr>
              <p:nvPr/>
            </p:nvSpPr>
            <p:spPr bwMode="auto">
              <a:xfrm flipH="1" flipV="1">
                <a:off x="3478" y="1594"/>
                <a:ext cx="582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4018" name="Text Box 114"/>
              <p:cNvSpPr txBox="1">
                <a:spLocks noChangeArrowheads="1"/>
              </p:cNvSpPr>
              <p:nvPr/>
            </p:nvSpPr>
            <p:spPr bwMode="auto">
              <a:xfrm>
                <a:off x="3612" y="1597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-2</a:t>
                </a:r>
              </a:p>
            </p:txBody>
          </p:sp>
        </p:grpSp>
        <p:sp>
          <p:nvSpPr>
            <p:cNvPr id="764019" name="Oval 115"/>
            <p:cNvSpPr>
              <a:spLocks noChangeArrowheads="1"/>
            </p:cNvSpPr>
            <p:nvPr/>
          </p:nvSpPr>
          <p:spPr bwMode="auto">
            <a:xfrm>
              <a:off x="2350" y="2652"/>
              <a:ext cx="229" cy="2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11</a:t>
              </a:r>
            </a:p>
          </p:txBody>
        </p:sp>
        <p:sp>
          <p:nvSpPr>
            <p:cNvPr id="764020" name="Oval 116"/>
            <p:cNvSpPr>
              <a:spLocks noChangeArrowheads="1"/>
            </p:cNvSpPr>
            <p:nvPr/>
          </p:nvSpPr>
          <p:spPr bwMode="auto">
            <a:xfrm>
              <a:off x="2350" y="3579"/>
              <a:ext cx="229" cy="2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764021" name="Oval 117"/>
            <p:cNvSpPr>
              <a:spLocks noChangeArrowheads="1"/>
            </p:cNvSpPr>
            <p:nvPr/>
          </p:nvSpPr>
          <p:spPr bwMode="auto">
            <a:xfrm>
              <a:off x="2347" y="2649"/>
              <a:ext cx="229" cy="2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</p:grpSp>
      <p:sp>
        <p:nvSpPr>
          <p:cNvPr id="764022" name="Oval 118"/>
          <p:cNvSpPr>
            <a:spLocks noChangeArrowheads="1"/>
          </p:cNvSpPr>
          <p:nvPr/>
        </p:nvSpPr>
        <p:spPr bwMode="auto">
          <a:xfrm>
            <a:off x="2076450" y="4073525"/>
            <a:ext cx="363538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grpSp>
        <p:nvGrpSpPr>
          <p:cNvPr id="764023" name="Group 119"/>
          <p:cNvGrpSpPr>
            <a:grpSpLocks/>
          </p:cNvGrpSpPr>
          <p:nvPr/>
        </p:nvGrpSpPr>
        <p:grpSpPr bwMode="auto">
          <a:xfrm>
            <a:off x="4949825" y="3719513"/>
            <a:ext cx="2762250" cy="2528887"/>
            <a:chOff x="197" y="2433"/>
            <a:chExt cx="1740" cy="1593"/>
          </a:xfrm>
        </p:grpSpPr>
        <p:sp>
          <p:nvSpPr>
            <p:cNvPr id="764024" name="Freeform 120"/>
            <p:cNvSpPr>
              <a:spLocks/>
            </p:cNvSpPr>
            <p:nvPr/>
          </p:nvSpPr>
          <p:spPr bwMode="auto">
            <a:xfrm flipH="1" flipV="1">
              <a:off x="1063" y="2816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76200">
              <a:solidFill>
                <a:srgbClr val="808080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64025" name="Group 121"/>
            <p:cNvGrpSpPr>
              <a:grpSpLocks/>
            </p:cNvGrpSpPr>
            <p:nvPr/>
          </p:nvGrpSpPr>
          <p:grpSpPr bwMode="auto">
            <a:xfrm>
              <a:off x="197" y="2433"/>
              <a:ext cx="1740" cy="1593"/>
              <a:chOff x="889" y="2419"/>
              <a:chExt cx="1740" cy="1593"/>
            </a:xfrm>
          </p:grpSpPr>
          <p:sp>
            <p:nvSpPr>
              <p:cNvPr id="764026" name="Line 122"/>
              <p:cNvSpPr>
                <a:spLocks noChangeShapeType="1"/>
              </p:cNvSpPr>
              <p:nvPr/>
            </p:nvSpPr>
            <p:spPr bwMode="auto">
              <a:xfrm rot="5400000" flipV="1">
                <a:off x="1709" y="2851"/>
                <a:ext cx="676" cy="739"/>
              </a:xfrm>
              <a:prstGeom prst="line">
                <a:avLst/>
              </a:prstGeom>
              <a:noFill/>
              <a:ln w="762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4027" name="Line 123"/>
              <p:cNvSpPr>
                <a:spLocks noChangeShapeType="1"/>
              </p:cNvSpPr>
              <p:nvPr/>
            </p:nvSpPr>
            <p:spPr bwMode="auto">
              <a:xfrm flipV="1">
                <a:off x="1702" y="2850"/>
                <a:ext cx="653" cy="716"/>
              </a:xfrm>
              <a:prstGeom prst="line">
                <a:avLst/>
              </a:prstGeom>
              <a:noFill/>
              <a:ln w="762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4028" name="Line 124"/>
              <p:cNvSpPr>
                <a:spLocks noChangeShapeType="1"/>
              </p:cNvSpPr>
              <p:nvPr/>
            </p:nvSpPr>
            <p:spPr bwMode="auto">
              <a:xfrm flipV="1">
                <a:off x="1279" y="2847"/>
                <a:ext cx="261" cy="2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4029" name="Line 125"/>
              <p:cNvSpPr>
                <a:spLocks noChangeShapeType="1"/>
              </p:cNvSpPr>
              <p:nvPr/>
            </p:nvSpPr>
            <p:spPr bwMode="auto">
              <a:xfrm rot="5400000" flipV="1">
                <a:off x="1275" y="3325"/>
                <a:ext cx="261" cy="257"/>
              </a:xfrm>
              <a:prstGeom prst="line">
                <a:avLst/>
              </a:prstGeom>
              <a:noFill/>
              <a:ln w="762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64030" name="Group 126"/>
              <p:cNvGrpSpPr>
                <a:grpSpLocks/>
              </p:cNvGrpSpPr>
              <p:nvPr/>
            </p:nvGrpSpPr>
            <p:grpSpPr bwMode="auto">
              <a:xfrm>
                <a:off x="889" y="2419"/>
                <a:ext cx="1740" cy="1593"/>
                <a:chOff x="2607" y="1209"/>
                <a:chExt cx="1740" cy="1593"/>
              </a:xfrm>
            </p:grpSpPr>
            <p:sp>
              <p:nvSpPr>
                <p:cNvPr id="764031" name="Oval 127"/>
                <p:cNvSpPr>
                  <a:spLocks noChangeArrowheads="1"/>
                </p:cNvSpPr>
                <p:nvPr/>
              </p:nvSpPr>
              <p:spPr bwMode="auto">
                <a:xfrm>
                  <a:off x="2784" y="1880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0</a:t>
                  </a:r>
                </a:p>
              </p:txBody>
            </p:sp>
            <p:sp>
              <p:nvSpPr>
                <p:cNvPr id="764032" name="Oval 128"/>
                <p:cNvSpPr>
                  <a:spLocks noChangeArrowheads="1"/>
                </p:cNvSpPr>
                <p:nvPr/>
              </p:nvSpPr>
              <p:spPr bwMode="auto">
                <a:xfrm>
                  <a:off x="3213" y="1415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sym typeface="Symbol" charset="0"/>
                    </a:rPr>
                    <a:t>6</a:t>
                  </a:r>
                </a:p>
              </p:txBody>
            </p:sp>
            <p:sp>
              <p:nvSpPr>
                <p:cNvPr id="764033" name="Oval 129"/>
                <p:cNvSpPr>
                  <a:spLocks noChangeArrowheads="1"/>
                </p:cNvSpPr>
                <p:nvPr/>
              </p:nvSpPr>
              <p:spPr bwMode="auto">
                <a:xfrm>
                  <a:off x="4045" y="1415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sym typeface="Symbol" charset="0"/>
                    </a:rPr>
                    <a:t>∞</a:t>
                  </a:r>
                </a:p>
              </p:txBody>
            </p:sp>
            <p:sp>
              <p:nvSpPr>
                <p:cNvPr id="764034" name="Oval 130"/>
                <p:cNvSpPr>
                  <a:spLocks noChangeArrowheads="1"/>
                </p:cNvSpPr>
                <p:nvPr/>
              </p:nvSpPr>
              <p:spPr bwMode="auto">
                <a:xfrm>
                  <a:off x="3213" y="2346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sym typeface="Symbol" charset="0"/>
                    </a:rPr>
                    <a:t>7</a:t>
                  </a:r>
                  <a:endParaRPr lang="en-US"/>
                </a:p>
              </p:txBody>
            </p:sp>
            <p:sp>
              <p:nvSpPr>
                <p:cNvPr id="764035" name="Oval 131"/>
                <p:cNvSpPr>
                  <a:spLocks noChangeArrowheads="1"/>
                </p:cNvSpPr>
                <p:nvPr/>
              </p:nvSpPr>
              <p:spPr bwMode="auto">
                <a:xfrm>
                  <a:off x="4045" y="2346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sym typeface="Symbol" charset="0"/>
                    </a:rPr>
                    <a:t>∞</a:t>
                  </a:r>
                  <a:endParaRPr lang="en-US"/>
                </a:p>
              </p:txBody>
            </p:sp>
            <p:sp>
              <p:nvSpPr>
                <p:cNvPr id="764036" name="Line 132"/>
                <p:cNvSpPr>
                  <a:spLocks noChangeShapeType="1"/>
                </p:cNvSpPr>
                <p:nvPr/>
              </p:nvSpPr>
              <p:spPr bwMode="auto">
                <a:xfrm flipV="1">
                  <a:off x="2991" y="1642"/>
                  <a:ext cx="261" cy="26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4037" name="Line 133"/>
                <p:cNvSpPr>
                  <a:spLocks noChangeShapeType="1"/>
                </p:cNvSpPr>
                <p:nvPr/>
              </p:nvSpPr>
              <p:spPr bwMode="auto">
                <a:xfrm>
                  <a:off x="2992" y="2110"/>
                  <a:ext cx="256" cy="27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4038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2970" y="1609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6</a:t>
                  </a:r>
                </a:p>
              </p:txBody>
            </p:sp>
            <p:sp>
              <p:nvSpPr>
                <p:cNvPr id="764039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3656" y="1278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5</a:t>
                  </a:r>
                </a:p>
              </p:txBody>
            </p:sp>
            <p:sp>
              <p:nvSpPr>
                <p:cNvPr id="764040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2981" y="2177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7</a:t>
                  </a:r>
                </a:p>
              </p:txBody>
            </p:sp>
            <p:sp>
              <p:nvSpPr>
                <p:cNvPr id="764041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4160" y="1843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7</a:t>
                  </a:r>
                </a:p>
              </p:txBody>
            </p:sp>
            <p:sp>
              <p:nvSpPr>
                <p:cNvPr id="764042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3676" y="2457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9</a:t>
                  </a:r>
                </a:p>
              </p:txBody>
            </p:sp>
            <p:sp>
              <p:nvSpPr>
                <p:cNvPr id="764043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2607" y="1892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s</a:t>
                  </a:r>
                </a:p>
              </p:txBody>
            </p:sp>
            <p:sp>
              <p:nvSpPr>
                <p:cNvPr id="764044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3268" y="1209"/>
                  <a:ext cx="15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t</a:t>
                  </a:r>
                </a:p>
              </p:txBody>
            </p:sp>
            <p:sp>
              <p:nvSpPr>
                <p:cNvPr id="764045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4090" y="1209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x</a:t>
                  </a:r>
                </a:p>
              </p:txBody>
            </p:sp>
            <p:sp>
              <p:nvSpPr>
                <p:cNvPr id="764046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3252" y="2571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y</a:t>
                  </a:r>
                </a:p>
              </p:txBody>
            </p:sp>
            <p:sp>
              <p:nvSpPr>
                <p:cNvPr id="764047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4106" y="2571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z</a:t>
                  </a:r>
                </a:p>
              </p:txBody>
            </p:sp>
            <p:sp>
              <p:nvSpPr>
                <p:cNvPr id="764048" name="Line 144"/>
                <p:cNvSpPr>
                  <a:spLocks noChangeShapeType="1"/>
                </p:cNvSpPr>
                <p:nvPr/>
              </p:nvSpPr>
              <p:spPr bwMode="auto">
                <a:xfrm flipV="1">
                  <a:off x="3483" y="2487"/>
                  <a:ext cx="5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4049" name="Line 145"/>
                <p:cNvSpPr>
                  <a:spLocks noChangeShapeType="1"/>
                </p:cNvSpPr>
                <p:nvPr/>
              </p:nvSpPr>
              <p:spPr bwMode="auto">
                <a:xfrm flipV="1">
                  <a:off x="3414" y="1633"/>
                  <a:ext cx="670" cy="7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4050" name="Line 146"/>
                <p:cNvSpPr>
                  <a:spLocks noChangeShapeType="1"/>
                </p:cNvSpPr>
                <p:nvPr/>
              </p:nvSpPr>
              <p:spPr bwMode="auto">
                <a:xfrm flipH="1" flipV="1">
                  <a:off x="3036" y="2061"/>
                  <a:ext cx="1031" cy="36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4051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3173" y="1807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8</a:t>
                  </a:r>
                </a:p>
              </p:txBody>
            </p:sp>
            <p:sp>
              <p:nvSpPr>
                <p:cNvPr id="764052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3420" y="1827"/>
                  <a:ext cx="116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764053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3887" y="1693"/>
                  <a:ext cx="23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-3</a:t>
                  </a:r>
                </a:p>
              </p:txBody>
            </p:sp>
            <p:sp>
              <p:nvSpPr>
                <p:cNvPr id="764054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3715" y="2154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2</a:t>
                  </a:r>
                </a:p>
              </p:txBody>
            </p:sp>
            <p:sp>
              <p:nvSpPr>
                <p:cNvPr id="764055" name="Line 151"/>
                <p:cNvSpPr>
                  <a:spLocks noChangeShapeType="1"/>
                </p:cNvSpPr>
                <p:nvPr/>
              </p:nvSpPr>
              <p:spPr bwMode="auto">
                <a:xfrm>
                  <a:off x="3344" y="1674"/>
                  <a:ext cx="0" cy="6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4056" name="Line 152"/>
                <p:cNvSpPr>
                  <a:spLocks noChangeShapeType="1"/>
                </p:cNvSpPr>
                <p:nvPr/>
              </p:nvSpPr>
              <p:spPr bwMode="auto">
                <a:xfrm>
                  <a:off x="4178" y="1671"/>
                  <a:ext cx="0" cy="6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4057" name="Line 15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3428" y="1649"/>
                  <a:ext cx="670" cy="7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4058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3911" y="2014"/>
                  <a:ext cx="23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-4</a:t>
                  </a:r>
                </a:p>
              </p:txBody>
            </p:sp>
            <p:sp>
              <p:nvSpPr>
                <p:cNvPr id="764059" name="Freeform 155"/>
                <p:cNvSpPr>
                  <a:spLocks/>
                </p:cNvSpPr>
                <p:nvPr/>
              </p:nvSpPr>
              <p:spPr bwMode="auto">
                <a:xfrm>
                  <a:off x="3468" y="1471"/>
                  <a:ext cx="582" cy="50"/>
                </a:xfrm>
                <a:custGeom>
                  <a:avLst/>
                  <a:gdLst>
                    <a:gd name="T0" fmla="*/ 15 w 582"/>
                    <a:gd name="T1" fmla="*/ 50 h 50"/>
                    <a:gd name="T2" fmla="*/ 47 w 582"/>
                    <a:gd name="T3" fmla="*/ 37 h 50"/>
                    <a:gd name="T4" fmla="*/ 299 w 582"/>
                    <a:gd name="T5" fmla="*/ 1 h 50"/>
                    <a:gd name="T6" fmla="*/ 582 w 582"/>
                    <a:gd name="T7" fmla="*/ 41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82" h="50">
                      <a:moveTo>
                        <a:pt x="15" y="50"/>
                      </a:moveTo>
                      <a:cubicBezTo>
                        <a:pt x="7" y="47"/>
                        <a:pt x="0" y="45"/>
                        <a:pt x="47" y="37"/>
                      </a:cubicBezTo>
                      <a:cubicBezTo>
                        <a:pt x="94" y="29"/>
                        <a:pt x="210" y="0"/>
                        <a:pt x="299" y="1"/>
                      </a:cubicBezTo>
                      <a:cubicBezTo>
                        <a:pt x="388" y="2"/>
                        <a:pt x="536" y="34"/>
                        <a:pt x="582" y="4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4060" name="Freeform 156"/>
                <p:cNvSpPr>
                  <a:spLocks/>
                </p:cNvSpPr>
                <p:nvPr/>
              </p:nvSpPr>
              <p:spPr bwMode="auto">
                <a:xfrm flipH="1" flipV="1">
                  <a:off x="3478" y="1594"/>
                  <a:ext cx="582" cy="50"/>
                </a:xfrm>
                <a:custGeom>
                  <a:avLst/>
                  <a:gdLst>
                    <a:gd name="T0" fmla="*/ 15 w 582"/>
                    <a:gd name="T1" fmla="*/ 50 h 50"/>
                    <a:gd name="T2" fmla="*/ 47 w 582"/>
                    <a:gd name="T3" fmla="*/ 37 h 50"/>
                    <a:gd name="T4" fmla="*/ 299 w 582"/>
                    <a:gd name="T5" fmla="*/ 1 h 50"/>
                    <a:gd name="T6" fmla="*/ 582 w 582"/>
                    <a:gd name="T7" fmla="*/ 41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82" h="50">
                      <a:moveTo>
                        <a:pt x="15" y="50"/>
                      </a:moveTo>
                      <a:cubicBezTo>
                        <a:pt x="7" y="47"/>
                        <a:pt x="0" y="45"/>
                        <a:pt x="47" y="37"/>
                      </a:cubicBezTo>
                      <a:cubicBezTo>
                        <a:pt x="94" y="29"/>
                        <a:pt x="210" y="0"/>
                        <a:pt x="299" y="1"/>
                      </a:cubicBezTo>
                      <a:cubicBezTo>
                        <a:pt x="388" y="2"/>
                        <a:pt x="536" y="34"/>
                        <a:pt x="582" y="4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4061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3612" y="1597"/>
                  <a:ext cx="23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-2</a:t>
                  </a:r>
                </a:p>
              </p:txBody>
            </p:sp>
          </p:grpSp>
          <p:sp>
            <p:nvSpPr>
              <p:cNvPr id="764062" name="Oval 158"/>
              <p:cNvSpPr>
                <a:spLocks noChangeArrowheads="1"/>
              </p:cNvSpPr>
              <p:nvPr/>
            </p:nvSpPr>
            <p:spPr bwMode="auto">
              <a:xfrm>
                <a:off x="2350" y="2652"/>
                <a:ext cx="229" cy="2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11</a:t>
                </a:r>
              </a:p>
            </p:txBody>
          </p:sp>
          <p:sp>
            <p:nvSpPr>
              <p:cNvPr id="764063" name="Oval 159"/>
              <p:cNvSpPr>
                <a:spLocks noChangeArrowheads="1"/>
              </p:cNvSpPr>
              <p:nvPr/>
            </p:nvSpPr>
            <p:spPr bwMode="auto">
              <a:xfrm>
                <a:off x="2350" y="3579"/>
                <a:ext cx="229" cy="2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764064" name="Oval 160"/>
              <p:cNvSpPr>
                <a:spLocks noChangeArrowheads="1"/>
              </p:cNvSpPr>
              <p:nvPr/>
            </p:nvSpPr>
            <p:spPr bwMode="auto">
              <a:xfrm>
                <a:off x="2347" y="2649"/>
                <a:ext cx="229" cy="2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</p:grpSp>
        <p:sp>
          <p:nvSpPr>
            <p:cNvPr id="764065" name="Oval 161"/>
            <p:cNvSpPr>
              <a:spLocks noChangeArrowheads="1"/>
            </p:cNvSpPr>
            <p:nvPr/>
          </p:nvSpPr>
          <p:spPr bwMode="auto">
            <a:xfrm>
              <a:off x="819" y="2661"/>
              <a:ext cx="229" cy="2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</p:grpSp>
      <p:sp>
        <p:nvSpPr>
          <p:cNvPr id="764066" name="Oval 162"/>
          <p:cNvSpPr>
            <a:spLocks noChangeArrowheads="1"/>
          </p:cNvSpPr>
          <p:nvPr/>
        </p:nvSpPr>
        <p:spPr bwMode="auto">
          <a:xfrm>
            <a:off x="7269163" y="5572125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-2</a:t>
            </a:r>
          </a:p>
        </p:txBody>
      </p:sp>
      <p:sp>
        <p:nvSpPr>
          <p:cNvPr id="764067" name="Text Box 163"/>
          <p:cNvSpPr txBox="1">
            <a:spLocks noChangeArrowheads="1"/>
          </p:cNvSpPr>
          <p:nvPr/>
        </p:nvSpPr>
        <p:spPr bwMode="auto">
          <a:xfrm>
            <a:off x="412750" y="137953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Pass 1</a:t>
            </a:r>
          </a:p>
        </p:txBody>
      </p:sp>
      <p:sp>
        <p:nvSpPr>
          <p:cNvPr id="764068" name="Text Box 164"/>
          <p:cNvSpPr txBox="1">
            <a:spLocks noChangeArrowheads="1"/>
          </p:cNvSpPr>
          <p:nvPr/>
        </p:nvSpPr>
        <p:spPr bwMode="auto">
          <a:xfrm>
            <a:off x="4813300" y="1427163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Pass 2</a:t>
            </a:r>
          </a:p>
        </p:txBody>
      </p:sp>
      <p:sp>
        <p:nvSpPr>
          <p:cNvPr id="764069" name="Text Box 165"/>
          <p:cNvSpPr txBox="1">
            <a:spLocks noChangeArrowheads="1"/>
          </p:cNvSpPr>
          <p:nvPr/>
        </p:nvSpPr>
        <p:spPr bwMode="auto">
          <a:xfrm>
            <a:off x="403225" y="376078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Pass 3</a:t>
            </a:r>
          </a:p>
        </p:txBody>
      </p:sp>
      <p:sp>
        <p:nvSpPr>
          <p:cNvPr id="764070" name="Text Box 166"/>
          <p:cNvSpPr txBox="1">
            <a:spLocks noChangeArrowheads="1"/>
          </p:cNvSpPr>
          <p:nvPr/>
        </p:nvSpPr>
        <p:spPr bwMode="auto">
          <a:xfrm>
            <a:off x="4689475" y="379888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Pass 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67B250-1C86-1EDC-ADBE-936969B24690}"/>
                  </a:ext>
                </a:extLst>
              </p14:cNvPr>
              <p14:cNvContentPartPr/>
              <p14:nvPr/>
            </p14:nvContentPartPr>
            <p14:xfrm>
              <a:off x="2830680" y="770400"/>
              <a:ext cx="5819760" cy="4802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67B250-1C86-1EDC-ADBE-936969B246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14480" y="754200"/>
                <a:ext cx="5852160" cy="483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43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06" grpId="0" animBg="1"/>
      <p:bldP spid="763907" grpId="0" animBg="1"/>
      <p:bldP spid="763909" grpId="0" animBg="1"/>
      <p:bldP spid="763979" grpId="0" animBg="1"/>
      <p:bldP spid="763980" grpId="0" animBg="1"/>
      <p:bldP spid="763981" grpId="0" animBg="1"/>
      <p:bldP spid="764022" grpId="0" animBg="1"/>
      <p:bldP spid="764066" grpId="0" animBg="1"/>
      <p:bldP spid="764069" grpId="0"/>
      <p:bldP spid="76407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Detecting Negative Cycles</a:t>
            </a:r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2124075"/>
          </a:xfrm>
        </p:spPr>
        <p:txBody>
          <a:bodyPr/>
          <a:lstStyle/>
          <a:p>
            <a:pPr marL="533400" indent="-533400"/>
            <a:r>
              <a:rPr lang="en-US" b="1"/>
              <a:t>for </a:t>
            </a:r>
            <a:r>
              <a:rPr lang="en-US"/>
              <a:t>each edge (u, v) </a:t>
            </a:r>
            <a:r>
              <a:rPr lang="en-US">
                <a:sym typeface="Symbol" charset="0"/>
              </a:rPr>
              <a:t>∈</a:t>
            </a:r>
            <a:r>
              <a:rPr lang="en-US"/>
              <a:t> E</a:t>
            </a:r>
          </a:p>
          <a:p>
            <a:pPr marL="533400" indent="-533400"/>
            <a:r>
              <a:rPr lang="en-US"/>
              <a:t>       </a:t>
            </a:r>
            <a:r>
              <a:rPr lang="en-US" b="1"/>
              <a:t>do if </a:t>
            </a:r>
            <a:r>
              <a:rPr lang="en-US"/>
              <a:t>d[v] &gt; d[u] + w(u, v)</a:t>
            </a:r>
          </a:p>
          <a:p>
            <a:pPr marL="533400" indent="-533400"/>
            <a:r>
              <a:rPr lang="en-US"/>
              <a:t>               </a:t>
            </a:r>
            <a:r>
              <a:rPr lang="en-US" b="1"/>
              <a:t>then return </a:t>
            </a:r>
            <a:r>
              <a:rPr lang="en-US"/>
              <a:t>FALSE</a:t>
            </a:r>
          </a:p>
          <a:p>
            <a:pPr marL="533400" indent="-533400"/>
            <a:r>
              <a:rPr lang="en-US"/>
              <a:t> </a:t>
            </a:r>
            <a:r>
              <a:rPr lang="en-US" b="1"/>
              <a:t>return </a:t>
            </a:r>
            <a:r>
              <a:rPr lang="en-US"/>
              <a:t>TRUE</a:t>
            </a:r>
          </a:p>
          <a:p>
            <a:pPr marL="533400" indent="-533400">
              <a:buFontTx/>
              <a:buNone/>
            </a:pPr>
            <a:endParaRPr lang="en-US"/>
          </a:p>
        </p:txBody>
      </p:sp>
      <p:grpSp>
        <p:nvGrpSpPr>
          <p:cNvPr id="764932" name="Group 4"/>
          <p:cNvGrpSpPr>
            <a:grpSpLocks/>
          </p:cNvGrpSpPr>
          <p:nvPr/>
        </p:nvGrpSpPr>
        <p:grpSpPr bwMode="auto">
          <a:xfrm>
            <a:off x="6518275" y="1490663"/>
            <a:ext cx="1741488" cy="2022475"/>
            <a:chOff x="3698" y="2451"/>
            <a:chExt cx="1097" cy="1274"/>
          </a:xfrm>
        </p:grpSpPr>
        <p:sp>
          <p:nvSpPr>
            <p:cNvPr id="764933" name="Oval 5"/>
            <p:cNvSpPr>
              <a:spLocks noChangeArrowheads="1"/>
            </p:cNvSpPr>
            <p:nvPr/>
          </p:nvSpPr>
          <p:spPr bwMode="auto">
            <a:xfrm>
              <a:off x="3698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0</a:t>
              </a:r>
            </a:p>
          </p:txBody>
        </p:sp>
        <p:sp>
          <p:nvSpPr>
            <p:cNvPr id="764934" name="Oval 6"/>
            <p:cNvSpPr>
              <a:spLocks noChangeArrowheads="1"/>
            </p:cNvSpPr>
            <p:nvPr/>
          </p:nvSpPr>
          <p:spPr bwMode="auto">
            <a:xfrm>
              <a:off x="4529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∞</a:t>
              </a:r>
            </a:p>
          </p:txBody>
        </p:sp>
        <p:sp>
          <p:nvSpPr>
            <p:cNvPr id="764935" name="Oval 7"/>
            <p:cNvSpPr>
              <a:spLocks noChangeArrowheads="1"/>
            </p:cNvSpPr>
            <p:nvPr/>
          </p:nvSpPr>
          <p:spPr bwMode="auto">
            <a:xfrm>
              <a:off x="4161" y="32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∞</a:t>
              </a:r>
            </a:p>
          </p:txBody>
        </p:sp>
        <p:sp>
          <p:nvSpPr>
            <p:cNvPr id="764936" name="Text Box 8"/>
            <p:cNvSpPr txBox="1">
              <a:spLocks noChangeArrowheads="1"/>
            </p:cNvSpPr>
            <p:nvPr/>
          </p:nvSpPr>
          <p:spPr bwMode="auto">
            <a:xfrm>
              <a:off x="4228" y="349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764937" name="Text Box 9"/>
            <p:cNvSpPr txBox="1">
              <a:spLocks noChangeArrowheads="1"/>
            </p:cNvSpPr>
            <p:nvPr/>
          </p:nvSpPr>
          <p:spPr bwMode="auto">
            <a:xfrm>
              <a:off x="3748" y="245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764938" name="Text Box 10"/>
            <p:cNvSpPr txBox="1">
              <a:spLocks noChangeArrowheads="1"/>
            </p:cNvSpPr>
            <p:nvPr/>
          </p:nvSpPr>
          <p:spPr bwMode="auto">
            <a:xfrm>
              <a:off x="4572" y="245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764939" name="Line 11"/>
            <p:cNvSpPr>
              <a:spLocks noChangeShapeType="1"/>
            </p:cNvSpPr>
            <p:nvPr/>
          </p:nvSpPr>
          <p:spPr bwMode="auto">
            <a:xfrm>
              <a:off x="3953" y="2798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4940" name="Text Box 12"/>
            <p:cNvSpPr txBox="1">
              <a:spLocks noChangeArrowheads="1"/>
            </p:cNvSpPr>
            <p:nvPr/>
          </p:nvSpPr>
          <p:spPr bwMode="auto">
            <a:xfrm>
              <a:off x="4131" y="260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64941" name="Text Box 13"/>
            <p:cNvSpPr txBox="1">
              <a:spLocks noChangeArrowheads="1"/>
            </p:cNvSpPr>
            <p:nvPr/>
          </p:nvSpPr>
          <p:spPr bwMode="auto">
            <a:xfrm>
              <a:off x="4537" y="309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764942" name="Text Box 14"/>
            <p:cNvSpPr txBox="1">
              <a:spLocks noChangeArrowheads="1"/>
            </p:cNvSpPr>
            <p:nvPr/>
          </p:nvSpPr>
          <p:spPr bwMode="auto">
            <a:xfrm>
              <a:off x="3772" y="3095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-8</a:t>
              </a:r>
            </a:p>
          </p:txBody>
        </p:sp>
        <p:sp>
          <p:nvSpPr>
            <p:cNvPr id="764943" name="Line 15"/>
            <p:cNvSpPr>
              <a:spLocks noChangeShapeType="1"/>
            </p:cNvSpPr>
            <p:nvPr/>
          </p:nvSpPr>
          <p:spPr bwMode="auto">
            <a:xfrm flipH="1">
              <a:off x="4379" y="2916"/>
              <a:ext cx="229" cy="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4944" name="Line 16"/>
            <p:cNvSpPr>
              <a:spLocks noChangeShapeType="1"/>
            </p:cNvSpPr>
            <p:nvPr/>
          </p:nvSpPr>
          <p:spPr bwMode="auto">
            <a:xfrm flipH="1" flipV="1">
              <a:off x="3902" y="2912"/>
              <a:ext cx="297" cy="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4945" name="Group 17"/>
          <p:cNvGrpSpPr>
            <a:grpSpLocks/>
          </p:cNvGrpSpPr>
          <p:nvPr/>
        </p:nvGrpSpPr>
        <p:grpSpPr bwMode="auto">
          <a:xfrm>
            <a:off x="936625" y="3776663"/>
            <a:ext cx="1741488" cy="2022475"/>
            <a:chOff x="3698" y="2451"/>
            <a:chExt cx="1097" cy="1274"/>
          </a:xfrm>
        </p:grpSpPr>
        <p:sp>
          <p:nvSpPr>
            <p:cNvPr id="764946" name="Oval 18"/>
            <p:cNvSpPr>
              <a:spLocks noChangeArrowheads="1"/>
            </p:cNvSpPr>
            <p:nvPr/>
          </p:nvSpPr>
          <p:spPr bwMode="auto">
            <a:xfrm>
              <a:off x="3698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0</a:t>
              </a:r>
            </a:p>
          </p:txBody>
        </p:sp>
        <p:sp>
          <p:nvSpPr>
            <p:cNvPr id="764947" name="Oval 19"/>
            <p:cNvSpPr>
              <a:spLocks noChangeArrowheads="1"/>
            </p:cNvSpPr>
            <p:nvPr/>
          </p:nvSpPr>
          <p:spPr bwMode="auto">
            <a:xfrm>
              <a:off x="4529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∞</a:t>
              </a:r>
            </a:p>
          </p:txBody>
        </p:sp>
        <p:sp>
          <p:nvSpPr>
            <p:cNvPr id="764948" name="Oval 20"/>
            <p:cNvSpPr>
              <a:spLocks noChangeArrowheads="1"/>
            </p:cNvSpPr>
            <p:nvPr/>
          </p:nvSpPr>
          <p:spPr bwMode="auto">
            <a:xfrm>
              <a:off x="4161" y="32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∞</a:t>
              </a:r>
            </a:p>
          </p:txBody>
        </p:sp>
        <p:sp>
          <p:nvSpPr>
            <p:cNvPr id="764949" name="Text Box 21"/>
            <p:cNvSpPr txBox="1">
              <a:spLocks noChangeArrowheads="1"/>
            </p:cNvSpPr>
            <p:nvPr/>
          </p:nvSpPr>
          <p:spPr bwMode="auto">
            <a:xfrm>
              <a:off x="4228" y="349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764950" name="Text Box 22"/>
            <p:cNvSpPr txBox="1">
              <a:spLocks noChangeArrowheads="1"/>
            </p:cNvSpPr>
            <p:nvPr/>
          </p:nvSpPr>
          <p:spPr bwMode="auto">
            <a:xfrm>
              <a:off x="3748" y="245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764951" name="Text Box 23"/>
            <p:cNvSpPr txBox="1">
              <a:spLocks noChangeArrowheads="1"/>
            </p:cNvSpPr>
            <p:nvPr/>
          </p:nvSpPr>
          <p:spPr bwMode="auto">
            <a:xfrm>
              <a:off x="4572" y="245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764952" name="Line 24"/>
            <p:cNvSpPr>
              <a:spLocks noChangeShapeType="1"/>
            </p:cNvSpPr>
            <p:nvPr/>
          </p:nvSpPr>
          <p:spPr bwMode="auto">
            <a:xfrm>
              <a:off x="3953" y="2798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4953" name="Text Box 25"/>
            <p:cNvSpPr txBox="1">
              <a:spLocks noChangeArrowheads="1"/>
            </p:cNvSpPr>
            <p:nvPr/>
          </p:nvSpPr>
          <p:spPr bwMode="auto">
            <a:xfrm>
              <a:off x="4131" y="260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64954" name="Text Box 26"/>
            <p:cNvSpPr txBox="1">
              <a:spLocks noChangeArrowheads="1"/>
            </p:cNvSpPr>
            <p:nvPr/>
          </p:nvSpPr>
          <p:spPr bwMode="auto">
            <a:xfrm>
              <a:off x="4537" y="309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764955" name="Text Box 27"/>
            <p:cNvSpPr txBox="1">
              <a:spLocks noChangeArrowheads="1"/>
            </p:cNvSpPr>
            <p:nvPr/>
          </p:nvSpPr>
          <p:spPr bwMode="auto">
            <a:xfrm>
              <a:off x="3772" y="3095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-8</a:t>
              </a:r>
            </a:p>
          </p:txBody>
        </p:sp>
        <p:sp>
          <p:nvSpPr>
            <p:cNvPr id="764956" name="Line 28"/>
            <p:cNvSpPr>
              <a:spLocks noChangeShapeType="1"/>
            </p:cNvSpPr>
            <p:nvPr/>
          </p:nvSpPr>
          <p:spPr bwMode="auto">
            <a:xfrm flipH="1">
              <a:off x="4379" y="2916"/>
              <a:ext cx="229" cy="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4957" name="Line 29"/>
            <p:cNvSpPr>
              <a:spLocks noChangeShapeType="1"/>
            </p:cNvSpPr>
            <p:nvPr/>
          </p:nvSpPr>
          <p:spPr bwMode="auto">
            <a:xfrm flipH="1" flipV="1">
              <a:off x="3902" y="2912"/>
              <a:ext cx="297" cy="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4958" name="Oval 30"/>
          <p:cNvSpPr>
            <a:spLocks noChangeArrowheads="1"/>
          </p:cNvSpPr>
          <p:nvPr/>
        </p:nvSpPr>
        <p:spPr bwMode="auto">
          <a:xfrm>
            <a:off x="2287588" y="4171950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764959" name="Oval 31"/>
          <p:cNvSpPr>
            <a:spLocks noChangeArrowheads="1"/>
          </p:cNvSpPr>
          <p:nvPr/>
        </p:nvSpPr>
        <p:spPr bwMode="auto">
          <a:xfrm>
            <a:off x="1706563" y="5067300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764960" name="Oval 32"/>
          <p:cNvSpPr>
            <a:spLocks noChangeArrowheads="1"/>
          </p:cNvSpPr>
          <p:nvPr/>
        </p:nvSpPr>
        <p:spPr bwMode="auto">
          <a:xfrm>
            <a:off x="982663" y="4171950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-3</a:t>
            </a:r>
          </a:p>
        </p:txBody>
      </p:sp>
      <p:grpSp>
        <p:nvGrpSpPr>
          <p:cNvPr id="764961" name="Group 33"/>
          <p:cNvGrpSpPr>
            <a:grpSpLocks/>
          </p:cNvGrpSpPr>
          <p:nvPr/>
        </p:nvGrpSpPr>
        <p:grpSpPr bwMode="auto">
          <a:xfrm>
            <a:off x="3184525" y="3776663"/>
            <a:ext cx="1741488" cy="2022475"/>
            <a:chOff x="3698" y="2451"/>
            <a:chExt cx="1097" cy="1274"/>
          </a:xfrm>
        </p:grpSpPr>
        <p:sp>
          <p:nvSpPr>
            <p:cNvPr id="764962" name="Oval 34"/>
            <p:cNvSpPr>
              <a:spLocks noChangeArrowheads="1"/>
            </p:cNvSpPr>
            <p:nvPr/>
          </p:nvSpPr>
          <p:spPr bwMode="auto">
            <a:xfrm>
              <a:off x="3698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-3</a:t>
              </a:r>
            </a:p>
          </p:txBody>
        </p:sp>
        <p:sp>
          <p:nvSpPr>
            <p:cNvPr id="764963" name="Oval 35"/>
            <p:cNvSpPr>
              <a:spLocks noChangeArrowheads="1"/>
            </p:cNvSpPr>
            <p:nvPr/>
          </p:nvSpPr>
          <p:spPr bwMode="auto">
            <a:xfrm>
              <a:off x="4529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2</a:t>
              </a:r>
            </a:p>
          </p:txBody>
        </p:sp>
        <p:sp>
          <p:nvSpPr>
            <p:cNvPr id="764964" name="Oval 36"/>
            <p:cNvSpPr>
              <a:spLocks noChangeArrowheads="1"/>
            </p:cNvSpPr>
            <p:nvPr/>
          </p:nvSpPr>
          <p:spPr bwMode="auto">
            <a:xfrm>
              <a:off x="4161" y="32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5</a:t>
              </a:r>
            </a:p>
          </p:txBody>
        </p:sp>
        <p:sp>
          <p:nvSpPr>
            <p:cNvPr id="764965" name="Text Box 37"/>
            <p:cNvSpPr txBox="1">
              <a:spLocks noChangeArrowheads="1"/>
            </p:cNvSpPr>
            <p:nvPr/>
          </p:nvSpPr>
          <p:spPr bwMode="auto">
            <a:xfrm>
              <a:off x="4228" y="349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764966" name="Text Box 38"/>
            <p:cNvSpPr txBox="1">
              <a:spLocks noChangeArrowheads="1"/>
            </p:cNvSpPr>
            <p:nvPr/>
          </p:nvSpPr>
          <p:spPr bwMode="auto">
            <a:xfrm>
              <a:off x="3748" y="245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764967" name="Text Box 39"/>
            <p:cNvSpPr txBox="1">
              <a:spLocks noChangeArrowheads="1"/>
            </p:cNvSpPr>
            <p:nvPr/>
          </p:nvSpPr>
          <p:spPr bwMode="auto">
            <a:xfrm>
              <a:off x="4572" y="245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764968" name="Line 40"/>
            <p:cNvSpPr>
              <a:spLocks noChangeShapeType="1"/>
            </p:cNvSpPr>
            <p:nvPr/>
          </p:nvSpPr>
          <p:spPr bwMode="auto">
            <a:xfrm>
              <a:off x="3953" y="2798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4969" name="Text Box 41"/>
            <p:cNvSpPr txBox="1">
              <a:spLocks noChangeArrowheads="1"/>
            </p:cNvSpPr>
            <p:nvPr/>
          </p:nvSpPr>
          <p:spPr bwMode="auto">
            <a:xfrm>
              <a:off x="4131" y="260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64970" name="Text Box 42"/>
            <p:cNvSpPr txBox="1">
              <a:spLocks noChangeArrowheads="1"/>
            </p:cNvSpPr>
            <p:nvPr/>
          </p:nvSpPr>
          <p:spPr bwMode="auto">
            <a:xfrm>
              <a:off x="4537" y="309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764971" name="Text Box 43"/>
            <p:cNvSpPr txBox="1">
              <a:spLocks noChangeArrowheads="1"/>
            </p:cNvSpPr>
            <p:nvPr/>
          </p:nvSpPr>
          <p:spPr bwMode="auto">
            <a:xfrm>
              <a:off x="3772" y="3095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-8</a:t>
              </a:r>
            </a:p>
          </p:txBody>
        </p:sp>
        <p:sp>
          <p:nvSpPr>
            <p:cNvPr id="764972" name="Line 44"/>
            <p:cNvSpPr>
              <a:spLocks noChangeShapeType="1"/>
            </p:cNvSpPr>
            <p:nvPr/>
          </p:nvSpPr>
          <p:spPr bwMode="auto">
            <a:xfrm flipH="1">
              <a:off x="4379" y="2916"/>
              <a:ext cx="229" cy="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4973" name="Line 45"/>
            <p:cNvSpPr>
              <a:spLocks noChangeShapeType="1"/>
            </p:cNvSpPr>
            <p:nvPr/>
          </p:nvSpPr>
          <p:spPr bwMode="auto">
            <a:xfrm flipH="1" flipV="1">
              <a:off x="3902" y="2912"/>
              <a:ext cx="297" cy="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4974" name="Oval 46"/>
          <p:cNvSpPr>
            <a:spLocks noChangeArrowheads="1"/>
          </p:cNvSpPr>
          <p:nvPr/>
        </p:nvSpPr>
        <p:spPr bwMode="auto">
          <a:xfrm>
            <a:off x="4545013" y="4152900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-1</a:t>
            </a:r>
          </a:p>
        </p:txBody>
      </p:sp>
      <p:sp>
        <p:nvSpPr>
          <p:cNvPr id="764975" name="Oval 47"/>
          <p:cNvSpPr>
            <a:spLocks noChangeArrowheads="1"/>
          </p:cNvSpPr>
          <p:nvPr/>
        </p:nvSpPr>
        <p:spPr bwMode="auto">
          <a:xfrm>
            <a:off x="3954463" y="5057775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764976" name="Oval 48"/>
          <p:cNvSpPr>
            <a:spLocks noChangeArrowheads="1"/>
          </p:cNvSpPr>
          <p:nvPr/>
        </p:nvSpPr>
        <p:spPr bwMode="auto">
          <a:xfrm>
            <a:off x="3221038" y="4152900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-6</a:t>
            </a:r>
          </a:p>
        </p:txBody>
      </p:sp>
      <p:sp>
        <p:nvSpPr>
          <p:cNvPr id="764977" name="Text Box 49"/>
          <p:cNvSpPr txBox="1">
            <a:spLocks noChangeArrowheads="1"/>
          </p:cNvSpPr>
          <p:nvPr/>
        </p:nvSpPr>
        <p:spPr bwMode="auto">
          <a:xfrm>
            <a:off x="5356225" y="3760788"/>
            <a:ext cx="354012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Look at edge (s, b):</a:t>
            </a:r>
          </a:p>
          <a:p>
            <a:endParaRPr lang="en-US" sz="240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d[b] = -1</a:t>
            </a:r>
          </a:p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d[s] + w(s, b) = -4</a:t>
            </a:r>
          </a:p>
          <a:p>
            <a:endParaRPr lang="en-US" sz="240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⇒ d[b] &gt; </a:t>
            </a:r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d[s] + w(s, b)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307C7AB-A4C3-C6E3-3286-DA2EBE1FF37C}"/>
                  </a:ext>
                </a:extLst>
              </p14:cNvPr>
              <p14:cNvContentPartPr/>
              <p14:nvPr/>
            </p14:nvContentPartPr>
            <p14:xfrm>
              <a:off x="812160" y="1344960"/>
              <a:ext cx="6716160" cy="4236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307C7AB-A4C3-C6E3-3286-DA2EBE1FF3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5960" y="1328760"/>
                <a:ext cx="6748560" cy="426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794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58" grpId="0" animBg="1"/>
      <p:bldP spid="764959" grpId="0" animBg="1"/>
      <p:bldP spid="764960" grpId="0" animBg="1"/>
      <p:bldP spid="764974" grpId="0" animBg="1"/>
      <p:bldP spid="764975" grpId="0" animBg="1"/>
      <p:bldP spid="76497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Single-Source Shortest Paths in DAGs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7929820" cy="54006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dirty="0"/>
              <a:t>Given a weighted DAG: G = (V, E) 	 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dirty="0"/>
              <a:t>    solve the shortest path problem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Idea: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>
                <a:ea typeface="ＭＳ Ｐゴシック" pitchFamily="-106" charset="-128"/>
              </a:rPr>
              <a:t>Topologically sort the graph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>
                <a:ea typeface="ＭＳ Ｐゴシック" pitchFamily="-106" charset="-128"/>
              </a:rPr>
              <a:t>Relax the edges according to the order given by the topological sort</a:t>
            </a:r>
          </a:p>
          <a:p>
            <a:pPr lvl="2" eaLnBrk="1" hangingPunct="1">
              <a:lnSpc>
                <a:spcPct val="120000"/>
              </a:lnSpc>
            </a:pPr>
            <a:r>
              <a:rPr lang="en-US" dirty="0">
                <a:ea typeface="ＭＳ Ｐゴシック" pitchFamily="-106" charset="-128"/>
              </a:rPr>
              <a:t>for each vertex, we relax each edge that starts from that vertex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Are shortest-paths well defined in a DAG?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>
                <a:ea typeface="ＭＳ Ｐゴシック" pitchFamily="-106" charset="-128"/>
              </a:rPr>
              <a:t>Yes, (negative-weight) cycles cannot exist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42050" y="1216025"/>
            <a:ext cx="2705100" cy="2443163"/>
            <a:chOff x="3932" y="766"/>
            <a:chExt cx="1704" cy="1539"/>
          </a:xfrm>
        </p:grpSpPr>
        <p:sp>
          <p:nvSpPr>
            <p:cNvPr id="64519" name="Line 5"/>
            <p:cNvSpPr>
              <a:spLocks noChangeShapeType="1"/>
            </p:cNvSpPr>
            <p:nvPr/>
          </p:nvSpPr>
          <p:spPr bwMode="auto">
            <a:xfrm flipV="1">
              <a:off x="4322" y="1194"/>
              <a:ext cx="261" cy="257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0" name="Oval 6"/>
            <p:cNvSpPr>
              <a:spLocks noChangeArrowheads="1"/>
            </p:cNvSpPr>
            <p:nvPr/>
          </p:nvSpPr>
          <p:spPr bwMode="auto">
            <a:xfrm>
              <a:off x="4109" y="143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4521" name="Oval 7"/>
            <p:cNvSpPr>
              <a:spLocks noChangeArrowheads="1"/>
            </p:cNvSpPr>
            <p:nvPr/>
          </p:nvSpPr>
          <p:spPr bwMode="auto">
            <a:xfrm>
              <a:off x="4538" y="97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6</a:t>
              </a:r>
            </a:p>
          </p:txBody>
        </p:sp>
        <p:sp>
          <p:nvSpPr>
            <p:cNvPr id="64522" name="Oval 8"/>
            <p:cNvSpPr>
              <a:spLocks noChangeArrowheads="1"/>
            </p:cNvSpPr>
            <p:nvPr/>
          </p:nvSpPr>
          <p:spPr bwMode="auto">
            <a:xfrm>
              <a:off x="5370" y="97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4523" name="Oval 9"/>
            <p:cNvSpPr>
              <a:spLocks noChangeArrowheads="1"/>
            </p:cNvSpPr>
            <p:nvPr/>
          </p:nvSpPr>
          <p:spPr bwMode="auto">
            <a:xfrm>
              <a:off x="4538" y="190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4524" name="Line 10"/>
            <p:cNvSpPr>
              <a:spLocks noChangeShapeType="1"/>
            </p:cNvSpPr>
            <p:nvPr/>
          </p:nvSpPr>
          <p:spPr bwMode="auto">
            <a:xfrm flipV="1">
              <a:off x="4316" y="1199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5" name="Line 11"/>
            <p:cNvSpPr>
              <a:spLocks noChangeShapeType="1"/>
            </p:cNvSpPr>
            <p:nvPr/>
          </p:nvSpPr>
          <p:spPr bwMode="auto">
            <a:xfrm>
              <a:off x="4317" y="1667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6" name="Text Box 12"/>
            <p:cNvSpPr txBox="1">
              <a:spLocks noChangeArrowheads="1"/>
            </p:cNvSpPr>
            <p:nvPr/>
          </p:nvSpPr>
          <p:spPr bwMode="auto">
            <a:xfrm>
              <a:off x="4295" y="116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64527" name="Text Box 13"/>
            <p:cNvSpPr txBox="1">
              <a:spLocks noChangeArrowheads="1"/>
            </p:cNvSpPr>
            <p:nvPr/>
          </p:nvSpPr>
          <p:spPr bwMode="auto">
            <a:xfrm>
              <a:off x="4981" y="83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64528" name="Text Box 14"/>
            <p:cNvSpPr txBox="1">
              <a:spLocks noChangeArrowheads="1"/>
            </p:cNvSpPr>
            <p:nvPr/>
          </p:nvSpPr>
          <p:spPr bwMode="auto">
            <a:xfrm>
              <a:off x="4306" y="173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64529" name="Text Box 15"/>
            <p:cNvSpPr txBox="1">
              <a:spLocks noChangeArrowheads="1"/>
            </p:cNvSpPr>
            <p:nvPr/>
          </p:nvSpPr>
          <p:spPr bwMode="auto">
            <a:xfrm>
              <a:off x="3932" y="144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64530" name="Text Box 16"/>
            <p:cNvSpPr txBox="1">
              <a:spLocks noChangeArrowheads="1"/>
            </p:cNvSpPr>
            <p:nvPr/>
          </p:nvSpPr>
          <p:spPr bwMode="auto">
            <a:xfrm>
              <a:off x="4593" y="76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64531" name="Text Box 17"/>
            <p:cNvSpPr txBox="1">
              <a:spLocks noChangeArrowheads="1"/>
            </p:cNvSpPr>
            <p:nvPr/>
          </p:nvSpPr>
          <p:spPr bwMode="auto">
            <a:xfrm>
              <a:off x="5415" y="76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v</a:t>
              </a:r>
            </a:p>
          </p:txBody>
        </p:sp>
        <p:sp>
          <p:nvSpPr>
            <p:cNvPr id="64532" name="Line 18"/>
            <p:cNvSpPr>
              <a:spLocks noChangeShapeType="1"/>
            </p:cNvSpPr>
            <p:nvPr/>
          </p:nvSpPr>
          <p:spPr bwMode="auto">
            <a:xfrm flipV="1">
              <a:off x="4739" y="1190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33" name="Freeform 19"/>
            <p:cNvSpPr>
              <a:spLocks/>
            </p:cNvSpPr>
            <p:nvPr/>
          </p:nvSpPr>
          <p:spPr bwMode="auto">
            <a:xfrm>
              <a:off x="4793" y="1028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50"/>
                <a:gd name="T14" fmla="*/ 582 w 58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34" name="Oval 20"/>
            <p:cNvSpPr>
              <a:spLocks noChangeArrowheads="1"/>
            </p:cNvSpPr>
            <p:nvPr/>
          </p:nvSpPr>
          <p:spPr bwMode="auto">
            <a:xfrm>
              <a:off x="5393" y="999"/>
              <a:ext cx="229" cy="21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11</a:t>
              </a:r>
            </a:p>
          </p:txBody>
        </p:sp>
        <p:sp>
          <p:nvSpPr>
            <p:cNvPr id="64535" name="Oval 21"/>
            <p:cNvSpPr>
              <a:spLocks noChangeArrowheads="1"/>
            </p:cNvSpPr>
            <p:nvPr/>
          </p:nvSpPr>
          <p:spPr bwMode="auto">
            <a:xfrm>
              <a:off x="5390" y="996"/>
              <a:ext cx="229" cy="21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4536" name="Oval 22"/>
            <p:cNvSpPr>
              <a:spLocks noChangeArrowheads="1"/>
            </p:cNvSpPr>
            <p:nvPr/>
          </p:nvSpPr>
          <p:spPr bwMode="auto">
            <a:xfrm>
              <a:off x="4554" y="994"/>
              <a:ext cx="229" cy="21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4537" name="Text Box 23"/>
            <p:cNvSpPr txBox="1">
              <a:spLocks noChangeArrowheads="1"/>
            </p:cNvSpPr>
            <p:nvPr/>
          </p:nvSpPr>
          <p:spPr bwMode="auto">
            <a:xfrm>
              <a:off x="5056" y="153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64538" name="Text Box 24"/>
            <p:cNvSpPr txBox="1">
              <a:spLocks noChangeArrowheads="1"/>
            </p:cNvSpPr>
            <p:nvPr/>
          </p:nvSpPr>
          <p:spPr bwMode="auto">
            <a:xfrm>
              <a:off x="4731" y="207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9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DAG-SHORTEST-PATHS(G, w, s)</a:t>
            </a:r>
          </a:p>
        </p:txBody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169" y="1214438"/>
            <a:ext cx="8077725" cy="5076825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dirty="0"/>
              <a:t> topologically sort the vertices of G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dirty="0"/>
              <a:t> INITIALIZE-SINGLE-SOURCE(</a:t>
            </a:r>
            <a:r>
              <a:rPr lang="en-US" dirty="0">
                <a:latin typeface="Comic Sans MS" pitchFamily="-106" charset="0"/>
              </a:rPr>
              <a:t>V, s</a:t>
            </a:r>
            <a:r>
              <a:rPr lang="en-US" dirty="0"/>
              <a:t>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for </a:t>
            </a:r>
            <a:r>
              <a:rPr lang="en-US" dirty="0"/>
              <a:t>each vertex </a:t>
            </a:r>
            <a:r>
              <a:rPr lang="en-US" dirty="0">
                <a:latin typeface="Comic Sans MS" pitchFamily="-106" charset="0"/>
              </a:rPr>
              <a:t>u</a:t>
            </a:r>
            <a:r>
              <a:rPr lang="en-US" dirty="0"/>
              <a:t>, taken in 		             	   topologically sorted order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dirty="0"/>
              <a:t>       </a:t>
            </a:r>
            <a:r>
              <a:rPr lang="en-US" b="1" dirty="0"/>
              <a:t>do for </a:t>
            </a:r>
            <a:r>
              <a:rPr lang="en-US" dirty="0"/>
              <a:t>each vertex </a:t>
            </a:r>
            <a:r>
              <a:rPr lang="en-US" dirty="0">
                <a:latin typeface="Comic Sans MS" pitchFamily="-106" charset="0"/>
              </a:rPr>
              <a:t>v </a:t>
            </a:r>
            <a:r>
              <a:rPr lang="en-US" dirty="0">
                <a:sym typeface="Symbol" pitchFamily="-106" charset="2"/>
              </a:rPr>
              <a:t>∈</a:t>
            </a:r>
            <a:r>
              <a:rPr lang="en-US" dirty="0"/>
              <a:t> </a:t>
            </a:r>
            <a:r>
              <a:rPr lang="en-US" dirty="0" err="1">
                <a:latin typeface="Comic Sans MS" pitchFamily="-106" charset="0"/>
              </a:rPr>
              <a:t>Adj</a:t>
            </a:r>
            <a:r>
              <a:rPr lang="en-US" dirty="0">
                <a:latin typeface="Comic Sans MS" pitchFamily="-106" charset="0"/>
              </a:rPr>
              <a:t>[u]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dirty="0"/>
              <a:t>                  </a:t>
            </a:r>
            <a:r>
              <a:rPr lang="en-US" b="1" dirty="0"/>
              <a:t>do </a:t>
            </a:r>
            <a:r>
              <a:rPr lang="en-US" dirty="0"/>
              <a:t>RELAX(</a:t>
            </a:r>
            <a:r>
              <a:rPr lang="en-US" dirty="0">
                <a:latin typeface="Comic Sans MS" pitchFamily="-106" charset="0"/>
              </a:rPr>
              <a:t>u, v, w</a:t>
            </a:r>
            <a:r>
              <a:rPr lang="en-US" dirty="0"/>
              <a:t>)</a:t>
            </a: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endParaRPr lang="en-US" dirty="0"/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 dirty="0"/>
              <a:t>Running time: </a:t>
            </a:r>
            <a:r>
              <a:rPr lang="el-GR" dirty="0">
                <a:sym typeface="Symbol" pitchFamily="-106" charset="2"/>
              </a:rPr>
              <a:t>Θ</a:t>
            </a:r>
            <a:r>
              <a:rPr lang="en-US" dirty="0">
                <a:sym typeface="Symbol" pitchFamily="-106" charset="2"/>
              </a:rPr>
              <a:t>(V+E)</a:t>
            </a:r>
          </a:p>
        </p:txBody>
      </p:sp>
      <p:sp>
        <p:nvSpPr>
          <p:cNvPr id="773124" name="Text Box 4"/>
          <p:cNvSpPr txBox="1">
            <a:spLocks noChangeArrowheads="1"/>
          </p:cNvSpPr>
          <p:nvPr/>
        </p:nvSpPr>
        <p:spPr bwMode="auto">
          <a:xfrm>
            <a:off x="7419975" y="1320800"/>
            <a:ext cx="12474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l-GR" sz="2400" dirty="0">
                <a:latin typeface="Century Gothic" panose="020B0502020202020204" pitchFamily="34" charset="0"/>
                <a:sym typeface="Symbol" pitchFamily="-106" charset="2"/>
              </a:rPr>
              <a:t>Θ</a:t>
            </a:r>
            <a:r>
              <a:rPr lang="en-US" sz="2400" dirty="0">
                <a:latin typeface="Century Gothic" panose="020B0502020202020204" pitchFamily="34" charset="0"/>
                <a:sym typeface="Symbol" pitchFamily="-106" charset="2"/>
              </a:rPr>
              <a:t>(V+E)</a:t>
            </a:r>
          </a:p>
        </p:txBody>
      </p:sp>
      <p:sp>
        <p:nvSpPr>
          <p:cNvPr id="773125" name="Text Box 5"/>
          <p:cNvSpPr txBox="1">
            <a:spLocks noChangeArrowheads="1"/>
          </p:cNvSpPr>
          <p:nvPr/>
        </p:nvSpPr>
        <p:spPr bwMode="auto">
          <a:xfrm>
            <a:off x="7419975" y="1912938"/>
            <a:ext cx="8963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l-GR" sz="2400" dirty="0">
                <a:latin typeface="Century Gothic" panose="020B0502020202020204" pitchFamily="34" charset="0"/>
                <a:sym typeface="Symbol" pitchFamily="-106" charset="2"/>
              </a:rPr>
              <a:t>Θ</a:t>
            </a:r>
            <a:r>
              <a:rPr lang="en-US" sz="2400" dirty="0">
                <a:latin typeface="Century Gothic" panose="020B0502020202020204" pitchFamily="34" charset="0"/>
                <a:sym typeface="Symbol" pitchFamily="-106" charset="2"/>
              </a:rPr>
              <a:t>(V)</a:t>
            </a:r>
          </a:p>
        </p:txBody>
      </p:sp>
      <p:sp>
        <p:nvSpPr>
          <p:cNvPr id="773126" name="Text Box 6"/>
          <p:cNvSpPr txBox="1">
            <a:spLocks noChangeArrowheads="1"/>
          </p:cNvSpPr>
          <p:nvPr/>
        </p:nvSpPr>
        <p:spPr bwMode="auto">
          <a:xfrm>
            <a:off x="7419975" y="2522538"/>
            <a:ext cx="8963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l-GR" sz="2400" dirty="0">
                <a:latin typeface="Century Gothic" panose="020B0502020202020204" pitchFamily="34" charset="0"/>
                <a:sym typeface="Symbol" pitchFamily="-106" charset="2"/>
              </a:rPr>
              <a:t>Θ</a:t>
            </a:r>
            <a:r>
              <a:rPr lang="en-US" sz="2400" dirty="0">
                <a:latin typeface="Century Gothic" panose="020B0502020202020204" pitchFamily="34" charset="0"/>
                <a:sym typeface="Symbol" pitchFamily="-106" charset="2"/>
              </a:rPr>
              <a:t>(V)</a:t>
            </a:r>
          </a:p>
        </p:txBody>
      </p:sp>
      <p:sp>
        <p:nvSpPr>
          <p:cNvPr id="773127" name="Text Box 7"/>
          <p:cNvSpPr txBox="1">
            <a:spLocks noChangeArrowheads="1"/>
          </p:cNvSpPr>
          <p:nvPr/>
        </p:nvSpPr>
        <p:spPr bwMode="auto">
          <a:xfrm>
            <a:off x="8298999" y="3306763"/>
            <a:ext cx="8451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l-GR" sz="2400" dirty="0">
                <a:latin typeface="Century Gothic" panose="020B0502020202020204" pitchFamily="34" charset="0"/>
                <a:sym typeface="Symbol" pitchFamily="-106" charset="2"/>
              </a:rPr>
              <a:t>Θ</a:t>
            </a:r>
            <a:r>
              <a:rPr lang="en-US" sz="2400" dirty="0">
                <a:latin typeface="Century Gothic" panose="020B0502020202020204" pitchFamily="34" charset="0"/>
                <a:sym typeface="Symbol" pitchFamily="-106" charset="2"/>
              </a:rPr>
              <a:t>(E)</a:t>
            </a:r>
          </a:p>
        </p:txBody>
      </p:sp>
      <p:sp>
        <p:nvSpPr>
          <p:cNvPr id="773128" name="AutoShape 8"/>
          <p:cNvSpPr>
            <a:spLocks/>
          </p:cNvSpPr>
          <p:nvPr/>
        </p:nvSpPr>
        <p:spPr bwMode="auto">
          <a:xfrm>
            <a:off x="8208512" y="2581275"/>
            <a:ext cx="109537" cy="2063750"/>
          </a:xfrm>
          <a:prstGeom prst="rightBrace">
            <a:avLst>
              <a:gd name="adj1" fmla="val 15700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3129" name="Line 9"/>
          <p:cNvSpPr>
            <a:spLocks noChangeShapeType="1"/>
          </p:cNvSpPr>
          <p:nvPr/>
        </p:nvSpPr>
        <p:spPr bwMode="auto">
          <a:xfrm flipH="1">
            <a:off x="6946900" y="1550988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3130" name="Line 10"/>
          <p:cNvSpPr>
            <a:spLocks noChangeShapeType="1"/>
          </p:cNvSpPr>
          <p:nvPr/>
        </p:nvSpPr>
        <p:spPr bwMode="auto">
          <a:xfrm flipH="1">
            <a:off x="6946900" y="2170113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0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24" grpId="0"/>
      <p:bldP spid="773125" grpId="0"/>
      <p:bldP spid="773126" grpId="0"/>
      <p:bldP spid="773127" grpId="0"/>
      <p:bldP spid="773128" grpId="0" animBg="1"/>
      <p:bldP spid="773129" grpId="0" animBg="1"/>
      <p:bldP spid="7731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Shortest Path Problems</a:t>
            </a:r>
          </a:p>
        </p:txBody>
      </p:sp>
      <p:sp>
        <p:nvSpPr>
          <p:cNvPr id="749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574087" cy="50768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/>
              <a:t>How can we find the shortest route between two points on a map?</a:t>
            </a:r>
          </a:p>
          <a:p>
            <a:pPr eaLnBrk="1" hangingPunct="1">
              <a:lnSpc>
                <a:spcPct val="120000"/>
              </a:lnSpc>
            </a:pPr>
            <a:r>
              <a:rPr lang="en-US"/>
              <a:t>Model the problem as a graph problem:</a:t>
            </a:r>
          </a:p>
          <a:p>
            <a:pPr lvl="1" eaLnBrk="1" hangingPunct="1">
              <a:lnSpc>
                <a:spcPct val="120000"/>
              </a:lnSpc>
            </a:pPr>
            <a:r>
              <a:rPr lang="en-US">
                <a:ea typeface="ＭＳ Ｐゴシック" pitchFamily="-106" charset="-128"/>
              </a:rPr>
              <a:t>Road map is a weighted graph: 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>
                <a:ea typeface="ＭＳ Ｐゴシック" pitchFamily="-106" charset="-128"/>
              </a:rPr>
              <a:t>		</a:t>
            </a:r>
            <a:r>
              <a:rPr lang="en-US">
                <a:solidFill>
                  <a:srgbClr val="CC0000"/>
                </a:solidFill>
                <a:latin typeface="Comic Sans MS" pitchFamily="-106" charset="0"/>
                <a:ea typeface="ＭＳ Ｐゴシック" pitchFamily="-106" charset="-128"/>
              </a:rPr>
              <a:t>vertices</a:t>
            </a:r>
            <a:r>
              <a:rPr lang="en-US">
                <a:ea typeface="ＭＳ Ｐゴシック" pitchFamily="-106" charset="-128"/>
              </a:rPr>
              <a:t> = cities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>
                <a:ea typeface="ＭＳ Ｐゴシック" pitchFamily="-106" charset="-128"/>
              </a:rPr>
              <a:t>		</a:t>
            </a:r>
            <a:r>
              <a:rPr lang="en-US">
                <a:solidFill>
                  <a:srgbClr val="008080"/>
                </a:solidFill>
                <a:latin typeface="Comic Sans MS" pitchFamily="-106" charset="0"/>
                <a:ea typeface="ＭＳ Ｐゴシック" pitchFamily="-106" charset="-128"/>
              </a:rPr>
              <a:t>edges</a:t>
            </a:r>
            <a:r>
              <a:rPr lang="en-US">
                <a:ea typeface="ＭＳ Ｐゴシック" pitchFamily="-106" charset="-128"/>
              </a:rPr>
              <a:t> = road segments between cities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>
                <a:ea typeface="ＭＳ Ｐゴシック" pitchFamily="-106" charset="-128"/>
              </a:rPr>
              <a:t>		</a:t>
            </a:r>
            <a:r>
              <a:rPr lang="en-US">
                <a:solidFill>
                  <a:srgbClr val="006699"/>
                </a:solidFill>
                <a:latin typeface="Comic Sans MS" pitchFamily="-106" charset="0"/>
                <a:ea typeface="ＭＳ Ｐゴシック" pitchFamily="-106" charset="-128"/>
              </a:rPr>
              <a:t>edge weights</a:t>
            </a:r>
            <a:r>
              <a:rPr lang="en-US">
                <a:ea typeface="ＭＳ Ｐゴシック" pitchFamily="-106" charset="-128"/>
              </a:rPr>
              <a:t> = road distances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>
                <a:ea typeface="ＭＳ Ｐゴシック" pitchFamily="-106" charset="-128"/>
              </a:rPr>
              <a:t>Goal: find a shortest path between two vertices (cities)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0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68613" name="Oval 3"/>
          <p:cNvSpPr>
            <a:spLocks noChangeArrowheads="1"/>
          </p:cNvSpPr>
          <p:nvPr/>
        </p:nvSpPr>
        <p:spPr bwMode="auto">
          <a:xfrm>
            <a:off x="3005138" y="189706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68614" name="Oval 4"/>
          <p:cNvSpPr>
            <a:spLocks noChangeArrowheads="1"/>
          </p:cNvSpPr>
          <p:nvPr/>
        </p:nvSpPr>
        <p:spPr bwMode="auto">
          <a:xfrm>
            <a:off x="2117725" y="189706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ym typeface="Symbol" pitchFamily="-106" charset="2"/>
              </a:rPr>
              <a:t>∞</a:t>
            </a:r>
          </a:p>
        </p:txBody>
      </p:sp>
      <p:sp>
        <p:nvSpPr>
          <p:cNvPr id="68615" name="Oval 5"/>
          <p:cNvSpPr>
            <a:spLocks noChangeArrowheads="1"/>
          </p:cNvSpPr>
          <p:nvPr/>
        </p:nvSpPr>
        <p:spPr bwMode="auto">
          <a:xfrm>
            <a:off x="3892550" y="189706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ym typeface="Symbol" pitchFamily="-106" charset="2"/>
              </a:rPr>
              <a:t>∞</a:t>
            </a:r>
          </a:p>
        </p:txBody>
      </p:sp>
      <p:sp>
        <p:nvSpPr>
          <p:cNvPr id="68616" name="Oval 6"/>
          <p:cNvSpPr>
            <a:spLocks noChangeArrowheads="1"/>
          </p:cNvSpPr>
          <p:nvPr/>
        </p:nvSpPr>
        <p:spPr bwMode="auto">
          <a:xfrm>
            <a:off x="5667375" y="189706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ym typeface="Symbol" pitchFamily="-106" charset="2"/>
              </a:rPr>
              <a:t>∞</a:t>
            </a:r>
            <a:endParaRPr lang="en-US" dirty="0"/>
          </a:p>
        </p:txBody>
      </p:sp>
      <p:sp>
        <p:nvSpPr>
          <p:cNvPr id="68617" name="Oval 7"/>
          <p:cNvSpPr>
            <a:spLocks noChangeArrowheads="1"/>
          </p:cNvSpPr>
          <p:nvPr/>
        </p:nvSpPr>
        <p:spPr bwMode="auto">
          <a:xfrm>
            <a:off x="4779963" y="189706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ym typeface="Symbol" pitchFamily="-106" charset="2"/>
              </a:rPr>
              <a:t>∞</a:t>
            </a:r>
            <a:endParaRPr lang="en-US" dirty="0"/>
          </a:p>
        </p:txBody>
      </p:sp>
      <p:sp>
        <p:nvSpPr>
          <p:cNvPr id="68618" name="Text Box 8"/>
          <p:cNvSpPr txBox="1">
            <a:spLocks noChangeArrowheads="1"/>
          </p:cNvSpPr>
          <p:nvPr/>
        </p:nvSpPr>
        <p:spPr bwMode="auto">
          <a:xfrm>
            <a:off x="3055938" y="15525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68619" name="Text Box 9"/>
          <p:cNvSpPr txBox="1">
            <a:spLocks noChangeArrowheads="1"/>
          </p:cNvSpPr>
          <p:nvPr/>
        </p:nvSpPr>
        <p:spPr bwMode="auto">
          <a:xfrm>
            <a:off x="3965575" y="1552575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68620" name="Text Box 10"/>
          <p:cNvSpPr txBox="1">
            <a:spLocks noChangeArrowheads="1"/>
          </p:cNvSpPr>
          <p:nvPr/>
        </p:nvSpPr>
        <p:spPr bwMode="auto">
          <a:xfrm>
            <a:off x="4826000" y="15525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68621" name="Text Box 11"/>
          <p:cNvSpPr txBox="1">
            <a:spLocks noChangeArrowheads="1"/>
          </p:cNvSpPr>
          <p:nvPr/>
        </p:nvSpPr>
        <p:spPr bwMode="auto">
          <a:xfrm>
            <a:off x="5735638" y="15525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68622" name="Text Box 12"/>
          <p:cNvSpPr txBox="1">
            <a:spLocks noChangeArrowheads="1"/>
          </p:cNvSpPr>
          <p:nvPr/>
        </p:nvSpPr>
        <p:spPr bwMode="auto">
          <a:xfrm>
            <a:off x="6646863" y="15525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68623" name="Oval 13"/>
          <p:cNvSpPr>
            <a:spLocks noChangeArrowheads="1"/>
          </p:cNvSpPr>
          <p:nvPr/>
        </p:nvSpPr>
        <p:spPr bwMode="auto">
          <a:xfrm>
            <a:off x="6554788" y="189706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ym typeface="Symbol" pitchFamily="-106" charset="2"/>
              </a:rPr>
              <a:t>∞</a:t>
            </a:r>
            <a:endParaRPr lang="en-US" dirty="0"/>
          </a:p>
        </p:txBody>
      </p:sp>
      <p:sp>
        <p:nvSpPr>
          <p:cNvPr id="68624" name="Text Box 14"/>
          <p:cNvSpPr txBox="1">
            <a:spLocks noChangeArrowheads="1"/>
          </p:cNvSpPr>
          <p:nvPr/>
        </p:nvSpPr>
        <p:spPr bwMode="auto">
          <a:xfrm>
            <a:off x="2155825" y="1552575"/>
            <a:ext cx="2616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68625" name="Line 15"/>
          <p:cNvSpPr>
            <a:spLocks noChangeShapeType="1"/>
          </p:cNvSpPr>
          <p:nvPr/>
        </p:nvSpPr>
        <p:spPr bwMode="auto">
          <a:xfrm flipV="1">
            <a:off x="2530475" y="2114550"/>
            <a:ext cx="48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26" name="Line 16"/>
          <p:cNvSpPr>
            <a:spLocks noChangeShapeType="1"/>
          </p:cNvSpPr>
          <p:nvPr/>
        </p:nvSpPr>
        <p:spPr bwMode="auto">
          <a:xfrm flipV="1">
            <a:off x="3416300" y="2114550"/>
            <a:ext cx="48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27" name="Line 17"/>
          <p:cNvSpPr>
            <a:spLocks noChangeShapeType="1"/>
          </p:cNvSpPr>
          <p:nvPr/>
        </p:nvSpPr>
        <p:spPr bwMode="auto">
          <a:xfrm flipV="1">
            <a:off x="4313238" y="2114550"/>
            <a:ext cx="484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28" name="Line 18"/>
          <p:cNvSpPr>
            <a:spLocks noChangeShapeType="1"/>
          </p:cNvSpPr>
          <p:nvPr/>
        </p:nvSpPr>
        <p:spPr bwMode="auto">
          <a:xfrm flipV="1">
            <a:off x="5199063" y="2114550"/>
            <a:ext cx="484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29" name="Line 19"/>
          <p:cNvSpPr>
            <a:spLocks noChangeShapeType="1"/>
          </p:cNvSpPr>
          <p:nvPr/>
        </p:nvSpPr>
        <p:spPr bwMode="auto">
          <a:xfrm flipV="1">
            <a:off x="6076950" y="2114550"/>
            <a:ext cx="48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30" name="Freeform 20"/>
          <p:cNvSpPr>
            <a:spLocks/>
          </p:cNvSpPr>
          <p:nvPr/>
        </p:nvSpPr>
        <p:spPr bwMode="auto">
          <a:xfrm>
            <a:off x="3230563" y="1593850"/>
            <a:ext cx="1693862" cy="315913"/>
          </a:xfrm>
          <a:custGeom>
            <a:avLst/>
            <a:gdLst>
              <a:gd name="T0" fmla="*/ 0 w 1067"/>
              <a:gd name="T1" fmla="*/ 193 h 199"/>
              <a:gd name="T2" fmla="*/ 508 w 1067"/>
              <a:gd name="T3" fmla="*/ 1 h 199"/>
              <a:gd name="T4" fmla="*/ 1067 w 1067"/>
              <a:gd name="T5" fmla="*/ 199 h 199"/>
              <a:gd name="T6" fmla="*/ 0 60000 65536"/>
              <a:gd name="T7" fmla="*/ 0 60000 65536"/>
              <a:gd name="T8" fmla="*/ 0 60000 65536"/>
              <a:gd name="T9" fmla="*/ 0 w 1067"/>
              <a:gd name="T10" fmla="*/ 0 h 199"/>
              <a:gd name="T11" fmla="*/ 1067 w 1067"/>
              <a:gd name="T12" fmla="*/ 199 h 1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7" h="199">
                <a:moveTo>
                  <a:pt x="0" y="193"/>
                </a:moveTo>
                <a:cubicBezTo>
                  <a:pt x="165" y="96"/>
                  <a:pt x="330" y="0"/>
                  <a:pt x="508" y="1"/>
                </a:cubicBezTo>
                <a:cubicBezTo>
                  <a:pt x="686" y="2"/>
                  <a:pt x="974" y="167"/>
                  <a:pt x="1067" y="199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31" name="Freeform 21"/>
          <p:cNvSpPr>
            <a:spLocks/>
          </p:cNvSpPr>
          <p:nvPr/>
        </p:nvSpPr>
        <p:spPr bwMode="auto">
          <a:xfrm>
            <a:off x="5022850" y="1593850"/>
            <a:ext cx="1693863" cy="315913"/>
          </a:xfrm>
          <a:custGeom>
            <a:avLst/>
            <a:gdLst>
              <a:gd name="T0" fmla="*/ 0 w 1067"/>
              <a:gd name="T1" fmla="*/ 193 h 199"/>
              <a:gd name="T2" fmla="*/ 508 w 1067"/>
              <a:gd name="T3" fmla="*/ 1 h 199"/>
              <a:gd name="T4" fmla="*/ 1067 w 1067"/>
              <a:gd name="T5" fmla="*/ 199 h 199"/>
              <a:gd name="T6" fmla="*/ 0 60000 65536"/>
              <a:gd name="T7" fmla="*/ 0 60000 65536"/>
              <a:gd name="T8" fmla="*/ 0 60000 65536"/>
              <a:gd name="T9" fmla="*/ 0 w 1067"/>
              <a:gd name="T10" fmla="*/ 0 h 199"/>
              <a:gd name="T11" fmla="*/ 1067 w 1067"/>
              <a:gd name="T12" fmla="*/ 199 h 1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7" h="199">
                <a:moveTo>
                  <a:pt x="0" y="193"/>
                </a:moveTo>
                <a:cubicBezTo>
                  <a:pt x="165" y="96"/>
                  <a:pt x="330" y="0"/>
                  <a:pt x="508" y="1"/>
                </a:cubicBezTo>
                <a:cubicBezTo>
                  <a:pt x="686" y="2"/>
                  <a:pt x="974" y="167"/>
                  <a:pt x="1067" y="199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32" name="Freeform 22"/>
          <p:cNvSpPr>
            <a:spLocks/>
          </p:cNvSpPr>
          <p:nvPr/>
        </p:nvSpPr>
        <p:spPr bwMode="auto">
          <a:xfrm flipV="1">
            <a:off x="4127500" y="2319338"/>
            <a:ext cx="1693863" cy="315912"/>
          </a:xfrm>
          <a:custGeom>
            <a:avLst/>
            <a:gdLst>
              <a:gd name="T0" fmla="*/ 0 w 1067"/>
              <a:gd name="T1" fmla="*/ 193 h 199"/>
              <a:gd name="T2" fmla="*/ 508 w 1067"/>
              <a:gd name="T3" fmla="*/ 1 h 199"/>
              <a:gd name="T4" fmla="*/ 1067 w 1067"/>
              <a:gd name="T5" fmla="*/ 199 h 199"/>
              <a:gd name="T6" fmla="*/ 0 60000 65536"/>
              <a:gd name="T7" fmla="*/ 0 60000 65536"/>
              <a:gd name="T8" fmla="*/ 0 60000 65536"/>
              <a:gd name="T9" fmla="*/ 0 w 1067"/>
              <a:gd name="T10" fmla="*/ 0 h 199"/>
              <a:gd name="T11" fmla="*/ 1067 w 1067"/>
              <a:gd name="T12" fmla="*/ 199 h 1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7" h="199">
                <a:moveTo>
                  <a:pt x="0" y="193"/>
                </a:moveTo>
                <a:cubicBezTo>
                  <a:pt x="165" y="96"/>
                  <a:pt x="330" y="0"/>
                  <a:pt x="508" y="1"/>
                </a:cubicBezTo>
                <a:cubicBezTo>
                  <a:pt x="686" y="2"/>
                  <a:pt x="974" y="167"/>
                  <a:pt x="1067" y="199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33" name="Freeform 23"/>
          <p:cNvSpPr>
            <a:spLocks/>
          </p:cNvSpPr>
          <p:nvPr/>
        </p:nvSpPr>
        <p:spPr bwMode="auto">
          <a:xfrm flipV="1">
            <a:off x="2341563" y="2319338"/>
            <a:ext cx="1693862" cy="315912"/>
          </a:xfrm>
          <a:custGeom>
            <a:avLst/>
            <a:gdLst>
              <a:gd name="T0" fmla="*/ 0 w 1067"/>
              <a:gd name="T1" fmla="*/ 193 h 199"/>
              <a:gd name="T2" fmla="*/ 508 w 1067"/>
              <a:gd name="T3" fmla="*/ 1 h 199"/>
              <a:gd name="T4" fmla="*/ 1067 w 1067"/>
              <a:gd name="T5" fmla="*/ 199 h 199"/>
              <a:gd name="T6" fmla="*/ 0 60000 65536"/>
              <a:gd name="T7" fmla="*/ 0 60000 65536"/>
              <a:gd name="T8" fmla="*/ 0 60000 65536"/>
              <a:gd name="T9" fmla="*/ 0 w 1067"/>
              <a:gd name="T10" fmla="*/ 0 h 199"/>
              <a:gd name="T11" fmla="*/ 1067 w 1067"/>
              <a:gd name="T12" fmla="*/ 199 h 1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7" h="199">
                <a:moveTo>
                  <a:pt x="0" y="193"/>
                </a:moveTo>
                <a:cubicBezTo>
                  <a:pt x="165" y="96"/>
                  <a:pt x="330" y="0"/>
                  <a:pt x="508" y="1"/>
                </a:cubicBezTo>
                <a:cubicBezTo>
                  <a:pt x="686" y="2"/>
                  <a:pt x="974" y="167"/>
                  <a:pt x="1067" y="199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34" name="Freeform 24"/>
          <p:cNvSpPr>
            <a:spLocks/>
          </p:cNvSpPr>
          <p:nvPr/>
        </p:nvSpPr>
        <p:spPr bwMode="auto">
          <a:xfrm>
            <a:off x="4090988" y="2322513"/>
            <a:ext cx="2652712" cy="498475"/>
          </a:xfrm>
          <a:custGeom>
            <a:avLst/>
            <a:gdLst>
              <a:gd name="T0" fmla="*/ 0 w 1671"/>
              <a:gd name="T1" fmla="*/ 0 h 314"/>
              <a:gd name="T2" fmla="*/ 514 w 1671"/>
              <a:gd name="T3" fmla="*/ 260 h 314"/>
              <a:gd name="T4" fmla="*/ 1169 w 1671"/>
              <a:gd name="T5" fmla="*/ 271 h 314"/>
              <a:gd name="T6" fmla="*/ 1671 w 1671"/>
              <a:gd name="T7" fmla="*/ 0 h 314"/>
              <a:gd name="T8" fmla="*/ 0 60000 65536"/>
              <a:gd name="T9" fmla="*/ 0 60000 65536"/>
              <a:gd name="T10" fmla="*/ 0 60000 65536"/>
              <a:gd name="T11" fmla="*/ 0 60000 65536"/>
              <a:gd name="T12" fmla="*/ 0 w 1671"/>
              <a:gd name="T13" fmla="*/ 0 h 314"/>
              <a:gd name="T14" fmla="*/ 1671 w 1671"/>
              <a:gd name="T15" fmla="*/ 314 h 3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71" h="314">
                <a:moveTo>
                  <a:pt x="0" y="0"/>
                </a:moveTo>
                <a:cubicBezTo>
                  <a:pt x="159" y="107"/>
                  <a:pt x="319" y="215"/>
                  <a:pt x="514" y="260"/>
                </a:cubicBezTo>
                <a:cubicBezTo>
                  <a:pt x="709" y="305"/>
                  <a:pt x="976" y="314"/>
                  <a:pt x="1169" y="271"/>
                </a:cubicBezTo>
                <a:cubicBezTo>
                  <a:pt x="1362" y="228"/>
                  <a:pt x="1516" y="114"/>
                  <a:pt x="1671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635" name="Text Box 25"/>
          <p:cNvSpPr txBox="1">
            <a:spLocks noChangeArrowheads="1"/>
          </p:cNvSpPr>
          <p:nvPr/>
        </p:nvSpPr>
        <p:spPr bwMode="auto">
          <a:xfrm>
            <a:off x="2579688" y="18018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68636" name="Text Box 26"/>
          <p:cNvSpPr txBox="1">
            <a:spLocks noChangeArrowheads="1"/>
          </p:cNvSpPr>
          <p:nvPr/>
        </p:nvSpPr>
        <p:spPr bwMode="auto">
          <a:xfrm>
            <a:off x="3476625" y="18018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8637" name="Text Box 27"/>
          <p:cNvSpPr txBox="1">
            <a:spLocks noChangeArrowheads="1"/>
          </p:cNvSpPr>
          <p:nvPr/>
        </p:nvSpPr>
        <p:spPr bwMode="auto">
          <a:xfrm>
            <a:off x="3009900" y="23225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8638" name="Text Box 28"/>
          <p:cNvSpPr txBox="1">
            <a:spLocks noChangeArrowheads="1"/>
          </p:cNvSpPr>
          <p:nvPr/>
        </p:nvSpPr>
        <p:spPr bwMode="auto">
          <a:xfrm>
            <a:off x="3933825" y="12652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68639" name="Text Box 29"/>
          <p:cNvSpPr txBox="1">
            <a:spLocks noChangeArrowheads="1"/>
          </p:cNvSpPr>
          <p:nvPr/>
        </p:nvSpPr>
        <p:spPr bwMode="auto">
          <a:xfrm>
            <a:off x="4381500" y="18018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68640" name="Text Box 30"/>
          <p:cNvSpPr txBox="1">
            <a:spLocks noChangeArrowheads="1"/>
          </p:cNvSpPr>
          <p:nvPr/>
        </p:nvSpPr>
        <p:spPr bwMode="auto">
          <a:xfrm>
            <a:off x="5673725" y="12652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8641" name="Text Box 31"/>
          <p:cNvSpPr txBox="1">
            <a:spLocks noChangeArrowheads="1"/>
          </p:cNvSpPr>
          <p:nvPr/>
        </p:nvSpPr>
        <p:spPr bwMode="auto">
          <a:xfrm>
            <a:off x="5268913" y="1801813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-1</a:t>
            </a:r>
          </a:p>
        </p:txBody>
      </p:sp>
      <p:sp>
        <p:nvSpPr>
          <p:cNvPr id="68642" name="Text Box 32"/>
          <p:cNvSpPr txBox="1">
            <a:spLocks noChangeArrowheads="1"/>
          </p:cNvSpPr>
          <p:nvPr/>
        </p:nvSpPr>
        <p:spPr bwMode="auto">
          <a:xfrm>
            <a:off x="6129338" y="1801813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68643" name="Text Box 33"/>
          <p:cNvSpPr txBox="1">
            <a:spLocks noChangeArrowheads="1"/>
          </p:cNvSpPr>
          <p:nvPr/>
        </p:nvSpPr>
        <p:spPr bwMode="auto">
          <a:xfrm>
            <a:off x="4838700" y="23225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8644" name="Text Box 34"/>
          <p:cNvSpPr txBox="1">
            <a:spLocks noChangeArrowheads="1"/>
          </p:cNvSpPr>
          <p:nvPr/>
        </p:nvSpPr>
        <p:spPr bwMode="auto">
          <a:xfrm>
            <a:off x="6091238" y="23225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117725" y="2671763"/>
            <a:ext cx="4859338" cy="1555750"/>
            <a:chOff x="1334" y="797"/>
            <a:chExt cx="3061" cy="980"/>
          </a:xfrm>
        </p:grpSpPr>
        <p:sp>
          <p:nvSpPr>
            <p:cNvPr id="68685" name="Oval 36"/>
            <p:cNvSpPr>
              <a:spLocks noChangeArrowheads="1"/>
            </p:cNvSpPr>
            <p:nvPr/>
          </p:nvSpPr>
          <p:spPr bwMode="auto">
            <a:xfrm>
              <a:off x="1893" y="119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68686" name="Oval 37"/>
            <p:cNvSpPr>
              <a:spLocks noChangeArrowheads="1"/>
            </p:cNvSpPr>
            <p:nvPr/>
          </p:nvSpPr>
          <p:spPr bwMode="auto">
            <a:xfrm>
              <a:off x="1334" y="1195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687" name="Oval 38"/>
            <p:cNvSpPr>
              <a:spLocks noChangeArrowheads="1"/>
            </p:cNvSpPr>
            <p:nvPr/>
          </p:nvSpPr>
          <p:spPr bwMode="auto">
            <a:xfrm>
              <a:off x="2452" y="119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688" name="Oval 39"/>
            <p:cNvSpPr>
              <a:spLocks noChangeArrowheads="1"/>
            </p:cNvSpPr>
            <p:nvPr/>
          </p:nvSpPr>
          <p:spPr bwMode="auto">
            <a:xfrm>
              <a:off x="3570" y="119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  <a:endParaRPr lang="en-US" dirty="0"/>
            </a:p>
          </p:txBody>
        </p:sp>
        <p:sp>
          <p:nvSpPr>
            <p:cNvPr id="68689" name="Oval 40"/>
            <p:cNvSpPr>
              <a:spLocks noChangeArrowheads="1"/>
            </p:cNvSpPr>
            <p:nvPr/>
          </p:nvSpPr>
          <p:spPr bwMode="auto">
            <a:xfrm>
              <a:off x="3011" y="119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  <a:endParaRPr lang="en-US" dirty="0"/>
            </a:p>
          </p:txBody>
        </p:sp>
        <p:sp>
          <p:nvSpPr>
            <p:cNvPr id="68690" name="Text Box 41"/>
            <p:cNvSpPr txBox="1">
              <a:spLocks noChangeArrowheads="1"/>
            </p:cNvSpPr>
            <p:nvPr/>
          </p:nvSpPr>
          <p:spPr bwMode="auto">
            <a:xfrm>
              <a:off x="1925" y="97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68691" name="Text Box 42"/>
            <p:cNvSpPr txBox="1">
              <a:spLocks noChangeArrowheads="1"/>
            </p:cNvSpPr>
            <p:nvPr/>
          </p:nvSpPr>
          <p:spPr bwMode="auto">
            <a:xfrm>
              <a:off x="2498" y="978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68692" name="Text Box 43"/>
            <p:cNvSpPr txBox="1">
              <a:spLocks noChangeArrowheads="1"/>
            </p:cNvSpPr>
            <p:nvPr/>
          </p:nvSpPr>
          <p:spPr bwMode="auto">
            <a:xfrm>
              <a:off x="3040" y="97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68693" name="Text Box 44"/>
            <p:cNvSpPr txBox="1">
              <a:spLocks noChangeArrowheads="1"/>
            </p:cNvSpPr>
            <p:nvPr/>
          </p:nvSpPr>
          <p:spPr bwMode="auto">
            <a:xfrm>
              <a:off x="3613" y="97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68694" name="Text Box 45"/>
            <p:cNvSpPr txBox="1">
              <a:spLocks noChangeArrowheads="1"/>
            </p:cNvSpPr>
            <p:nvPr/>
          </p:nvSpPr>
          <p:spPr bwMode="auto">
            <a:xfrm>
              <a:off x="4187" y="97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68695" name="Oval 46"/>
            <p:cNvSpPr>
              <a:spLocks noChangeArrowheads="1"/>
            </p:cNvSpPr>
            <p:nvPr/>
          </p:nvSpPr>
          <p:spPr bwMode="auto">
            <a:xfrm>
              <a:off x="4129" y="119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  <a:endParaRPr lang="en-US" dirty="0"/>
            </a:p>
          </p:txBody>
        </p:sp>
        <p:sp>
          <p:nvSpPr>
            <p:cNvPr id="68696" name="Text Box 47"/>
            <p:cNvSpPr txBox="1">
              <a:spLocks noChangeArrowheads="1"/>
            </p:cNvSpPr>
            <p:nvPr/>
          </p:nvSpPr>
          <p:spPr bwMode="auto">
            <a:xfrm>
              <a:off x="1358" y="978"/>
              <a:ext cx="1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68697" name="Line 48"/>
            <p:cNvSpPr>
              <a:spLocks noChangeShapeType="1"/>
            </p:cNvSpPr>
            <p:nvPr/>
          </p:nvSpPr>
          <p:spPr bwMode="auto">
            <a:xfrm flipV="1">
              <a:off x="1594" y="13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98" name="Line 49"/>
            <p:cNvSpPr>
              <a:spLocks noChangeShapeType="1"/>
            </p:cNvSpPr>
            <p:nvPr/>
          </p:nvSpPr>
          <p:spPr bwMode="auto">
            <a:xfrm flipV="1">
              <a:off x="2152" y="13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99" name="Line 50"/>
            <p:cNvSpPr>
              <a:spLocks noChangeShapeType="1"/>
            </p:cNvSpPr>
            <p:nvPr/>
          </p:nvSpPr>
          <p:spPr bwMode="auto">
            <a:xfrm flipV="1">
              <a:off x="2717" y="13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00" name="Line 51"/>
            <p:cNvSpPr>
              <a:spLocks noChangeShapeType="1"/>
            </p:cNvSpPr>
            <p:nvPr/>
          </p:nvSpPr>
          <p:spPr bwMode="auto">
            <a:xfrm flipV="1">
              <a:off x="3275" y="13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01" name="Line 52"/>
            <p:cNvSpPr>
              <a:spLocks noChangeShapeType="1"/>
            </p:cNvSpPr>
            <p:nvPr/>
          </p:nvSpPr>
          <p:spPr bwMode="auto">
            <a:xfrm flipV="1">
              <a:off x="3828" y="13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02" name="Freeform 53"/>
            <p:cNvSpPr>
              <a:spLocks/>
            </p:cNvSpPr>
            <p:nvPr/>
          </p:nvSpPr>
          <p:spPr bwMode="auto">
            <a:xfrm>
              <a:off x="2035" y="1004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03" name="Freeform 54"/>
            <p:cNvSpPr>
              <a:spLocks/>
            </p:cNvSpPr>
            <p:nvPr/>
          </p:nvSpPr>
          <p:spPr bwMode="auto">
            <a:xfrm>
              <a:off x="3164" y="1004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04" name="Freeform 55"/>
            <p:cNvSpPr>
              <a:spLocks/>
            </p:cNvSpPr>
            <p:nvPr/>
          </p:nvSpPr>
          <p:spPr bwMode="auto">
            <a:xfrm flipV="1">
              <a:off x="2600" y="1461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05" name="Freeform 56"/>
            <p:cNvSpPr>
              <a:spLocks/>
            </p:cNvSpPr>
            <p:nvPr/>
          </p:nvSpPr>
          <p:spPr bwMode="auto">
            <a:xfrm flipV="1">
              <a:off x="1475" y="1461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06" name="Freeform 57"/>
            <p:cNvSpPr>
              <a:spLocks/>
            </p:cNvSpPr>
            <p:nvPr/>
          </p:nvSpPr>
          <p:spPr bwMode="auto">
            <a:xfrm>
              <a:off x="2577" y="1463"/>
              <a:ext cx="1671" cy="314"/>
            </a:xfrm>
            <a:custGeom>
              <a:avLst/>
              <a:gdLst>
                <a:gd name="T0" fmla="*/ 0 w 1671"/>
                <a:gd name="T1" fmla="*/ 0 h 314"/>
                <a:gd name="T2" fmla="*/ 514 w 1671"/>
                <a:gd name="T3" fmla="*/ 260 h 314"/>
                <a:gd name="T4" fmla="*/ 1169 w 1671"/>
                <a:gd name="T5" fmla="*/ 271 h 314"/>
                <a:gd name="T6" fmla="*/ 1671 w 1671"/>
                <a:gd name="T7" fmla="*/ 0 h 3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1"/>
                <a:gd name="T13" fmla="*/ 0 h 314"/>
                <a:gd name="T14" fmla="*/ 1671 w 1671"/>
                <a:gd name="T15" fmla="*/ 314 h 3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1" h="314">
                  <a:moveTo>
                    <a:pt x="0" y="0"/>
                  </a:moveTo>
                  <a:cubicBezTo>
                    <a:pt x="159" y="107"/>
                    <a:pt x="319" y="215"/>
                    <a:pt x="514" y="260"/>
                  </a:cubicBezTo>
                  <a:cubicBezTo>
                    <a:pt x="709" y="305"/>
                    <a:pt x="976" y="314"/>
                    <a:pt x="1169" y="271"/>
                  </a:cubicBezTo>
                  <a:cubicBezTo>
                    <a:pt x="1362" y="228"/>
                    <a:pt x="1516" y="114"/>
                    <a:pt x="1671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07" name="Text Box 58"/>
            <p:cNvSpPr txBox="1">
              <a:spLocks noChangeArrowheads="1"/>
            </p:cNvSpPr>
            <p:nvPr/>
          </p:nvSpPr>
          <p:spPr bwMode="auto">
            <a:xfrm>
              <a:off x="1625" y="113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68708" name="Text Box 59"/>
            <p:cNvSpPr txBox="1">
              <a:spLocks noChangeArrowheads="1"/>
            </p:cNvSpPr>
            <p:nvPr/>
          </p:nvSpPr>
          <p:spPr bwMode="auto">
            <a:xfrm>
              <a:off x="2190" y="113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68709" name="Text Box 60"/>
            <p:cNvSpPr txBox="1">
              <a:spLocks noChangeArrowheads="1"/>
            </p:cNvSpPr>
            <p:nvPr/>
          </p:nvSpPr>
          <p:spPr bwMode="auto">
            <a:xfrm>
              <a:off x="1896" y="146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68710" name="Text Box 61"/>
            <p:cNvSpPr txBox="1">
              <a:spLocks noChangeArrowheads="1"/>
            </p:cNvSpPr>
            <p:nvPr/>
          </p:nvSpPr>
          <p:spPr bwMode="auto">
            <a:xfrm>
              <a:off x="2478" y="79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68711" name="Text Box 62"/>
            <p:cNvSpPr txBox="1">
              <a:spLocks noChangeArrowheads="1"/>
            </p:cNvSpPr>
            <p:nvPr/>
          </p:nvSpPr>
          <p:spPr bwMode="auto">
            <a:xfrm>
              <a:off x="2760" y="113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68712" name="Text Box 63"/>
            <p:cNvSpPr txBox="1">
              <a:spLocks noChangeArrowheads="1"/>
            </p:cNvSpPr>
            <p:nvPr/>
          </p:nvSpPr>
          <p:spPr bwMode="auto">
            <a:xfrm>
              <a:off x="3574" y="79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68713" name="Text Box 64"/>
            <p:cNvSpPr txBox="1">
              <a:spLocks noChangeArrowheads="1"/>
            </p:cNvSpPr>
            <p:nvPr/>
          </p:nvSpPr>
          <p:spPr bwMode="auto">
            <a:xfrm>
              <a:off x="3319" y="1135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-1</a:t>
              </a:r>
            </a:p>
          </p:txBody>
        </p:sp>
        <p:sp>
          <p:nvSpPr>
            <p:cNvPr id="68714" name="Text Box 65"/>
            <p:cNvSpPr txBox="1">
              <a:spLocks noChangeArrowheads="1"/>
            </p:cNvSpPr>
            <p:nvPr/>
          </p:nvSpPr>
          <p:spPr bwMode="auto">
            <a:xfrm>
              <a:off x="3861" y="1135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-2</a:t>
              </a:r>
            </a:p>
          </p:txBody>
        </p:sp>
        <p:sp>
          <p:nvSpPr>
            <p:cNvPr id="68715" name="Text Box 66"/>
            <p:cNvSpPr txBox="1">
              <a:spLocks noChangeArrowheads="1"/>
            </p:cNvSpPr>
            <p:nvPr/>
          </p:nvSpPr>
          <p:spPr bwMode="auto">
            <a:xfrm>
              <a:off x="3048" y="146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68716" name="Text Box 67"/>
            <p:cNvSpPr txBox="1">
              <a:spLocks noChangeArrowheads="1"/>
            </p:cNvSpPr>
            <p:nvPr/>
          </p:nvSpPr>
          <p:spPr bwMode="auto">
            <a:xfrm>
              <a:off x="3837" y="146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2117725" y="4313238"/>
            <a:ext cx="4859338" cy="1555750"/>
            <a:chOff x="1334" y="797"/>
            <a:chExt cx="3061" cy="980"/>
          </a:xfrm>
        </p:grpSpPr>
        <p:sp>
          <p:nvSpPr>
            <p:cNvPr id="68653" name="Oval 69"/>
            <p:cNvSpPr>
              <a:spLocks noChangeArrowheads="1"/>
            </p:cNvSpPr>
            <p:nvPr/>
          </p:nvSpPr>
          <p:spPr bwMode="auto">
            <a:xfrm>
              <a:off x="1893" y="1195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68654" name="Oval 70"/>
            <p:cNvSpPr>
              <a:spLocks noChangeArrowheads="1"/>
            </p:cNvSpPr>
            <p:nvPr/>
          </p:nvSpPr>
          <p:spPr bwMode="auto">
            <a:xfrm>
              <a:off x="1334" y="1195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655" name="Oval 71"/>
            <p:cNvSpPr>
              <a:spLocks noChangeArrowheads="1"/>
            </p:cNvSpPr>
            <p:nvPr/>
          </p:nvSpPr>
          <p:spPr bwMode="auto">
            <a:xfrm>
              <a:off x="2452" y="119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68656" name="Oval 72"/>
            <p:cNvSpPr>
              <a:spLocks noChangeArrowheads="1"/>
            </p:cNvSpPr>
            <p:nvPr/>
          </p:nvSpPr>
          <p:spPr bwMode="auto">
            <a:xfrm>
              <a:off x="3570" y="119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  <a:endParaRPr lang="en-US" dirty="0"/>
            </a:p>
          </p:txBody>
        </p:sp>
        <p:sp>
          <p:nvSpPr>
            <p:cNvPr id="68657" name="Oval 73"/>
            <p:cNvSpPr>
              <a:spLocks noChangeArrowheads="1"/>
            </p:cNvSpPr>
            <p:nvPr/>
          </p:nvSpPr>
          <p:spPr bwMode="auto">
            <a:xfrm>
              <a:off x="3011" y="119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  <a:endParaRPr lang="en-US" dirty="0"/>
            </a:p>
          </p:txBody>
        </p:sp>
        <p:sp>
          <p:nvSpPr>
            <p:cNvPr id="68658" name="Text Box 74"/>
            <p:cNvSpPr txBox="1">
              <a:spLocks noChangeArrowheads="1"/>
            </p:cNvSpPr>
            <p:nvPr/>
          </p:nvSpPr>
          <p:spPr bwMode="auto">
            <a:xfrm>
              <a:off x="1925" y="97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68659" name="Text Box 75"/>
            <p:cNvSpPr txBox="1">
              <a:spLocks noChangeArrowheads="1"/>
            </p:cNvSpPr>
            <p:nvPr/>
          </p:nvSpPr>
          <p:spPr bwMode="auto">
            <a:xfrm>
              <a:off x="2498" y="978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68660" name="Text Box 76"/>
            <p:cNvSpPr txBox="1">
              <a:spLocks noChangeArrowheads="1"/>
            </p:cNvSpPr>
            <p:nvPr/>
          </p:nvSpPr>
          <p:spPr bwMode="auto">
            <a:xfrm>
              <a:off x="3040" y="97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68661" name="Text Box 77"/>
            <p:cNvSpPr txBox="1">
              <a:spLocks noChangeArrowheads="1"/>
            </p:cNvSpPr>
            <p:nvPr/>
          </p:nvSpPr>
          <p:spPr bwMode="auto">
            <a:xfrm>
              <a:off x="3613" y="97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68662" name="Text Box 78"/>
            <p:cNvSpPr txBox="1">
              <a:spLocks noChangeArrowheads="1"/>
            </p:cNvSpPr>
            <p:nvPr/>
          </p:nvSpPr>
          <p:spPr bwMode="auto">
            <a:xfrm>
              <a:off x="4187" y="97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68663" name="Oval 79"/>
            <p:cNvSpPr>
              <a:spLocks noChangeArrowheads="1"/>
            </p:cNvSpPr>
            <p:nvPr/>
          </p:nvSpPr>
          <p:spPr bwMode="auto">
            <a:xfrm>
              <a:off x="4129" y="119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  <a:endParaRPr lang="en-US" dirty="0"/>
            </a:p>
          </p:txBody>
        </p:sp>
        <p:sp>
          <p:nvSpPr>
            <p:cNvPr id="68664" name="Text Box 80"/>
            <p:cNvSpPr txBox="1">
              <a:spLocks noChangeArrowheads="1"/>
            </p:cNvSpPr>
            <p:nvPr/>
          </p:nvSpPr>
          <p:spPr bwMode="auto">
            <a:xfrm>
              <a:off x="1358" y="978"/>
              <a:ext cx="1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68665" name="Line 81"/>
            <p:cNvSpPr>
              <a:spLocks noChangeShapeType="1"/>
            </p:cNvSpPr>
            <p:nvPr/>
          </p:nvSpPr>
          <p:spPr bwMode="auto">
            <a:xfrm flipV="1">
              <a:off x="1594" y="13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66" name="Line 82"/>
            <p:cNvSpPr>
              <a:spLocks noChangeShapeType="1"/>
            </p:cNvSpPr>
            <p:nvPr/>
          </p:nvSpPr>
          <p:spPr bwMode="auto">
            <a:xfrm flipV="1">
              <a:off x="2152" y="13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67" name="Line 83"/>
            <p:cNvSpPr>
              <a:spLocks noChangeShapeType="1"/>
            </p:cNvSpPr>
            <p:nvPr/>
          </p:nvSpPr>
          <p:spPr bwMode="auto">
            <a:xfrm flipV="1">
              <a:off x="2717" y="13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68" name="Line 84"/>
            <p:cNvSpPr>
              <a:spLocks noChangeShapeType="1"/>
            </p:cNvSpPr>
            <p:nvPr/>
          </p:nvSpPr>
          <p:spPr bwMode="auto">
            <a:xfrm flipV="1">
              <a:off x="3275" y="13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69" name="Line 85"/>
            <p:cNvSpPr>
              <a:spLocks noChangeShapeType="1"/>
            </p:cNvSpPr>
            <p:nvPr/>
          </p:nvSpPr>
          <p:spPr bwMode="auto">
            <a:xfrm flipV="1">
              <a:off x="3828" y="13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70" name="Freeform 86"/>
            <p:cNvSpPr>
              <a:spLocks/>
            </p:cNvSpPr>
            <p:nvPr/>
          </p:nvSpPr>
          <p:spPr bwMode="auto">
            <a:xfrm>
              <a:off x="2035" y="1004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71" name="Freeform 87"/>
            <p:cNvSpPr>
              <a:spLocks/>
            </p:cNvSpPr>
            <p:nvPr/>
          </p:nvSpPr>
          <p:spPr bwMode="auto">
            <a:xfrm>
              <a:off x="3164" y="1004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72" name="Freeform 88"/>
            <p:cNvSpPr>
              <a:spLocks/>
            </p:cNvSpPr>
            <p:nvPr/>
          </p:nvSpPr>
          <p:spPr bwMode="auto">
            <a:xfrm flipV="1">
              <a:off x="2600" y="1461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73" name="Freeform 89"/>
            <p:cNvSpPr>
              <a:spLocks/>
            </p:cNvSpPr>
            <p:nvPr/>
          </p:nvSpPr>
          <p:spPr bwMode="auto">
            <a:xfrm flipV="1">
              <a:off x="1475" y="1461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74" name="Freeform 90"/>
            <p:cNvSpPr>
              <a:spLocks/>
            </p:cNvSpPr>
            <p:nvPr/>
          </p:nvSpPr>
          <p:spPr bwMode="auto">
            <a:xfrm>
              <a:off x="2577" y="1463"/>
              <a:ext cx="1671" cy="314"/>
            </a:xfrm>
            <a:custGeom>
              <a:avLst/>
              <a:gdLst>
                <a:gd name="T0" fmla="*/ 0 w 1671"/>
                <a:gd name="T1" fmla="*/ 0 h 314"/>
                <a:gd name="T2" fmla="*/ 514 w 1671"/>
                <a:gd name="T3" fmla="*/ 260 h 314"/>
                <a:gd name="T4" fmla="*/ 1169 w 1671"/>
                <a:gd name="T5" fmla="*/ 271 h 314"/>
                <a:gd name="T6" fmla="*/ 1671 w 1671"/>
                <a:gd name="T7" fmla="*/ 0 h 3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1"/>
                <a:gd name="T13" fmla="*/ 0 h 314"/>
                <a:gd name="T14" fmla="*/ 1671 w 1671"/>
                <a:gd name="T15" fmla="*/ 314 h 3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1" h="314">
                  <a:moveTo>
                    <a:pt x="0" y="0"/>
                  </a:moveTo>
                  <a:cubicBezTo>
                    <a:pt x="159" y="107"/>
                    <a:pt x="319" y="215"/>
                    <a:pt x="514" y="260"/>
                  </a:cubicBezTo>
                  <a:cubicBezTo>
                    <a:pt x="709" y="305"/>
                    <a:pt x="976" y="314"/>
                    <a:pt x="1169" y="271"/>
                  </a:cubicBezTo>
                  <a:cubicBezTo>
                    <a:pt x="1362" y="228"/>
                    <a:pt x="1516" y="114"/>
                    <a:pt x="1671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75" name="Text Box 91"/>
            <p:cNvSpPr txBox="1">
              <a:spLocks noChangeArrowheads="1"/>
            </p:cNvSpPr>
            <p:nvPr/>
          </p:nvSpPr>
          <p:spPr bwMode="auto">
            <a:xfrm>
              <a:off x="1625" y="113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68676" name="Text Box 92"/>
            <p:cNvSpPr txBox="1">
              <a:spLocks noChangeArrowheads="1"/>
            </p:cNvSpPr>
            <p:nvPr/>
          </p:nvSpPr>
          <p:spPr bwMode="auto">
            <a:xfrm>
              <a:off x="2190" y="113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68677" name="Text Box 93"/>
            <p:cNvSpPr txBox="1">
              <a:spLocks noChangeArrowheads="1"/>
            </p:cNvSpPr>
            <p:nvPr/>
          </p:nvSpPr>
          <p:spPr bwMode="auto">
            <a:xfrm>
              <a:off x="1896" y="146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68678" name="Text Box 94"/>
            <p:cNvSpPr txBox="1">
              <a:spLocks noChangeArrowheads="1"/>
            </p:cNvSpPr>
            <p:nvPr/>
          </p:nvSpPr>
          <p:spPr bwMode="auto">
            <a:xfrm>
              <a:off x="2478" y="79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68679" name="Text Box 95"/>
            <p:cNvSpPr txBox="1">
              <a:spLocks noChangeArrowheads="1"/>
            </p:cNvSpPr>
            <p:nvPr/>
          </p:nvSpPr>
          <p:spPr bwMode="auto">
            <a:xfrm>
              <a:off x="2760" y="113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68680" name="Text Box 96"/>
            <p:cNvSpPr txBox="1">
              <a:spLocks noChangeArrowheads="1"/>
            </p:cNvSpPr>
            <p:nvPr/>
          </p:nvSpPr>
          <p:spPr bwMode="auto">
            <a:xfrm>
              <a:off x="3574" y="79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68681" name="Text Box 97"/>
            <p:cNvSpPr txBox="1">
              <a:spLocks noChangeArrowheads="1"/>
            </p:cNvSpPr>
            <p:nvPr/>
          </p:nvSpPr>
          <p:spPr bwMode="auto">
            <a:xfrm>
              <a:off x="3319" y="1135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-1</a:t>
              </a:r>
            </a:p>
          </p:txBody>
        </p:sp>
        <p:sp>
          <p:nvSpPr>
            <p:cNvPr id="68682" name="Text Box 98"/>
            <p:cNvSpPr txBox="1">
              <a:spLocks noChangeArrowheads="1"/>
            </p:cNvSpPr>
            <p:nvPr/>
          </p:nvSpPr>
          <p:spPr bwMode="auto">
            <a:xfrm>
              <a:off x="3861" y="1135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-2</a:t>
              </a:r>
            </a:p>
          </p:txBody>
        </p:sp>
        <p:sp>
          <p:nvSpPr>
            <p:cNvPr id="68683" name="Text Box 99"/>
            <p:cNvSpPr txBox="1">
              <a:spLocks noChangeArrowheads="1"/>
            </p:cNvSpPr>
            <p:nvPr/>
          </p:nvSpPr>
          <p:spPr bwMode="auto">
            <a:xfrm>
              <a:off x="3048" y="146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68684" name="Text Box 100"/>
            <p:cNvSpPr txBox="1">
              <a:spLocks noChangeArrowheads="1"/>
            </p:cNvSpPr>
            <p:nvPr/>
          </p:nvSpPr>
          <p:spPr bwMode="auto">
            <a:xfrm>
              <a:off x="3837" y="146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  <p:grpSp>
        <p:nvGrpSpPr>
          <p:cNvPr id="4" name="Group 101"/>
          <p:cNvGrpSpPr>
            <a:grpSpLocks/>
          </p:cNvGrpSpPr>
          <p:nvPr/>
        </p:nvGrpSpPr>
        <p:grpSpPr bwMode="auto">
          <a:xfrm>
            <a:off x="3451225" y="5010150"/>
            <a:ext cx="833438" cy="314325"/>
            <a:chOff x="2174" y="3156"/>
            <a:chExt cx="525" cy="198"/>
          </a:xfrm>
        </p:grpSpPr>
        <p:sp>
          <p:nvSpPr>
            <p:cNvPr id="68651" name="Line 102"/>
            <p:cNvSpPr>
              <a:spLocks noChangeShapeType="1"/>
            </p:cNvSpPr>
            <p:nvPr/>
          </p:nvSpPr>
          <p:spPr bwMode="auto">
            <a:xfrm>
              <a:off x="2174" y="3247"/>
              <a:ext cx="288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52" name="Oval 103"/>
            <p:cNvSpPr>
              <a:spLocks noChangeArrowheads="1"/>
            </p:cNvSpPr>
            <p:nvPr/>
          </p:nvSpPr>
          <p:spPr bwMode="auto">
            <a:xfrm>
              <a:off x="2479" y="3156"/>
              <a:ext cx="220" cy="19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3240088" y="4649788"/>
            <a:ext cx="1924050" cy="663575"/>
            <a:chOff x="2046" y="2930"/>
            <a:chExt cx="1212" cy="418"/>
          </a:xfrm>
        </p:grpSpPr>
        <p:sp>
          <p:nvSpPr>
            <p:cNvPr id="68649" name="Oval 105"/>
            <p:cNvSpPr>
              <a:spLocks noChangeArrowheads="1"/>
            </p:cNvSpPr>
            <p:nvPr/>
          </p:nvSpPr>
          <p:spPr bwMode="auto">
            <a:xfrm>
              <a:off x="3038" y="3150"/>
              <a:ext cx="220" cy="19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68650" name="Freeform 106"/>
            <p:cNvSpPr>
              <a:spLocks/>
            </p:cNvSpPr>
            <p:nvPr/>
          </p:nvSpPr>
          <p:spPr bwMode="auto">
            <a:xfrm>
              <a:off x="2046" y="2930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8B34633-E725-84A9-2C85-1E319ED3043B}"/>
                  </a:ext>
                </a:extLst>
              </p14:cNvPr>
              <p14:cNvContentPartPr/>
              <p14:nvPr/>
            </p14:nvContentPartPr>
            <p14:xfrm>
              <a:off x="1662120" y="1833840"/>
              <a:ext cx="1779840" cy="3111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8B34633-E725-84A9-2C85-1E319ED304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5920" y="1817640"/>
                <a:ext cx="1812240" cy="314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818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(cont.)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03413" y="1292225"/>
            <a:ext cx="4859337" cy="1555750"/>
            <a:chOff x="1199" y="814"/>
            <a:chExt cx="3061" cy="980"/>
          </a:xfrm>
        </p:grpSpPr>
        <p:sp>
          <p:nvSpPr>
            <p:cNvPr id="70752" name="Oval 4"/>
            <p:cNvSpPr>
              <a:spLocks noChangeArrowheads="1"/>
            </p:cNvSpPr>
            <p:nvPr/>
          </p:nvSpPr>
          <p:spPr bwMode="auto">
            <a:xfrm>
              <a:off x="1758" y="1212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70753" name="Oval 5"/>
            <p:cNvSpPr>
              <a:spLocks noChangeArrowheads="1"/>
            </p:cNvSpPr>
            <p:nvPr/>
          </p:nvSpPr>
          <p:spPr bwMode="auto">
            <a:xfrm>
              <a:off x="1199" y="1212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70754" name="Oval 6"/>
            <p:cNvSpPr>
              <a:spLocks noChangeArrowheads="1"/>
            </p:cNvSpPr>
            <p:nvPr/>
          </p:nvSpPr>
          <p:spPr bwMode="auto">
            <a:xfrm>
              <a:off x="2317" y="1212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70755" name="Oval 7"/>
            <p:cNvSpPr>
              <a:spLocks noChangeArrowheads="1"/>
            </p:cNvSpPr>
            <p:nvPr/>
          </p:nvSpPr>
          <p:spPr bwMode="auto">
            <a:xfrm>
              <a:off x="3435" y="12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  <a:endParaRPr lang="en-US" dirty="0"/>
            </a:p>
          </p:txBody>
        </p:sp>
        <p:sp>
          <p:nvSpPr>
            <p:cNvPr id="70756" name="Oval 8"/>
            <p:cNvSpPr>
              <a:spLocks noChangeArrowheads="1"/>
            </p:cNvSpPr>
            <p:nvPr/>
          </p:nvSpPr>
          <p:spPr bwMode="auto">
            <a:xfrm>
              <a:off x="2876" y="12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6</a:t>
              </a:r>
              <a:endParaRPr lang="en-US"/>
            </a:p>
          </p:txBody>
        </p:sp>
        <p:sp>
          <p:nvSpPr>
            <p:cNvPr id="70757" name="Text Box 9"/>
            <p:cNvSpPr txBox="1">
              <a:spLocks noChangeArrowheads="1"/>
            </p:cNvSpPr>
            <p:nvPr/>
          </p:nvSpPr>
          <p:spPr bwMode="auto">
            <a:xfrm>
              <a:off x="1790" y="99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70758" name="Text Box 10"/>
            <p:cNvSpPr txBox="1">
              <a:spLocks noChangeArrowheads="1"/>
            </p:cNvSpPr>
            <p:nvPr/>
          </p:nvSpPr>
          <p:spPr bwMode="auto">
            <a:xfrm>
              <a:off x="2363" y="995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70759" name="Text Box 11"/>
            <p:cNvSpPr txBox="1">
              <a:spLocks noChangeArrowheads="1"/>
            </p:cNvSpPr>
            <p:nvPr/>
          </p:nvSpPr>
          <p:spPr bwMode="auto">
            <a:xfrm>
              <a:off x="2905" y="99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70760" name="Text Box 12"/>
            <p:cNvSpPr txBox="1">
              <a:spLocks noChangeArrowheads="1"/>
            </p:cNvSpPr>
            <p:nvPr/>
          </p:nvSpPr>
          <p:spPr bwMode="auto">
            <a:xfrm>
              <a:off x="3478" y="99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70761" name="Text Box 13"/>
            <p:cNvSpPr txBox="1">
              <a:spLocks noChangeArrowheads="1"/>
            </p:cNvSpPr>
            <p:nvPr/>
          </p:nvSpPr>
          <p:spPr bwMode="auto">
            <a:xfrm>
              <a:off x="4052" y="99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70762" name="Oval 14"/>
            <p:cNvSpPr>
              <a:spLocks noChangeArrowheads="1"/>
            </p:cNvSpPr>
            <p:nvPr/>
          </p:nvSpPr>
          <p:spPr bwMode="auto">
            <a:xfrm>
              <a:off x="3994" y="12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  <a:endParaRPr lang="en-US" dirty="0"/>
            </a:p>
          </p:txBody>
        </p:sp>
        <p:sp>
          <p:nvSpPr>
            <p:cNvPr id="70763" name="Text Box 15"/>
            <p:cNvSpPr txBox="1">
              <a:spLocks noChangeArrowheads="1"/>
            </p:cNvSpPr>
            <p:nvPr/>
          </p:nvSpPr>
          <p:spPr bwMode="auto">
            <a:xfrm>
              <a:off x="1223" y="995"/>
              <a:ext cx="1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70764" name="Line 16"/>
            <p:cNvSpPr>
              <a:spLocks noChangeShapeType="1"/>
            </p:cNvSpPr>
            <p:nvPr/>
          </p:nvSpPr>
          <p:spPr bwMode="auto">
            <a:xfrm flipV="1">
              <a:off x="1459" y="1349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65" name="Line 17"/>
            <p:cNvSpPr>
              <a:spLocks noChangeShapeType="1"/>
            </p:cNvSpPr>
            <p:nvPr/>
          </p:nvSpPr>
          <p:spPr bwMode="auto">
            <a:xfrm flipV="1">
              <a:off x="2017" y="1349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66" name="Line 18"/>
            <p:cNvSpPr>
              <a:spLocks noChangeShapeType="1"/>
            </p:cNvSpPr>
            <p:nvPr/>
          </p:nvSpPr>
          <p:spPr bwMode="auto">
            <a:xfrm flipV="1">
              <a:off x="2582" y="1349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67" name="Line 19"/>
            <p:cNvSpPr>
              <a:spLocks noChangeShapeType="1"/>
            </p:cNvSpPr>
            <p:nvPr/>
          </p:nvSpPr>
          <p:spPr bwMode="auto">
            <a:xfrm flipV="1">
              <a:off x="3140" y="1349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68" name="Line 20"/>
            <p:cNvSpPr>
              <a:spLocks noChangeShapeType="1"/>
            </p:cNvSpPr>
            <p:nvPr/>
          </p:nvSpPr>
          <p:spPr bwMode="auto">
            <a:xfrm flipV="1">
              <a:off x="3693" y="1349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69" name="Freeform 21"/>
            <p:cNvSpPr>
              <a:spLocks/>
            </p:cNvSpPr>
            <p:nvPr/>
          </p:nvSpPr>
          <p:spPr bwMode="auto">
            <a:xfrm>
              <a:off x="1900" y="1021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70" name="Freeform 22"/>
            <p:cNvSpPr>
              <a:spLocks/>
            </p:cNvSpPr>
            <p:nvPr/>
          </p:nvSpPr>
          <p:spPr bwMode="auto">
            <a:xfrm>
              <a:off x="3029" y="1021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71" name="Freeform 23"/>
            <p:cNvSpPr>
              <a:spLocks/>
            </p:cNvSpPr>
            <p:nvPr/>
          </p:nvSpPr>
          <p:spPr bwMode="auto">
            <a:xfrm flipV="1">
              <a:off x="2465" y="1478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72" name="Freeform 24"/>
            <p:cNvSpPr>
              <a:spLocks/>
            </p:cNvSpPr>
            <p:nvPr/>
          </p:nvSpPr>
          <p:spPr bwMode="auto">
            <a:xfrm flipV="1">
              <a:off x="1340" y="1478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73" name="Freeform 25"/>
            <p:cNvSpPr>
              <a:spLocks/>
            </p:cNvSpPr>
            <p:nvPr/>
          </p:nvSpPr>
          <p:spPr bwMode="auto">
            <a:xfrm>
              <a:off x="2442" y="1480"/>
              <a:ext cx="1671" cy="314"/>
            </a:xfrm>
            <a:custGeom>
              <a:avLst/>
              <a:gdLst>
                <a:gd name="T0" fmla="*/ 0 w 1671"/>
                <a:gd name="T1" fmla="*/ 0 h 314"/>
                <a:gd name="T2" fmla="*/ 514 w 1671"/>
                <a:gd name="T3" fmla="*/ 260 h 314"/>
                <a:gd name="T4" fmla="*/ 1169 w 1671"/>
                <a:gd name="T5" fmla="*/ 271 h 314"/>
                <a:gd name="T6" fmla="*/ 1671 w 1671"/>
                <a:gd name="T7" fmla="*/ 0 h 3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1"/>
                <a:gd name="T13" fmla="*/ 0 h 314"/>
                <a:gd name="T14" fmla="*/ 1671 w 1671"/>
                <a:gd name="T15" fmla="*/ 314 h 3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1" h="314">
                  <a:moveTo>
                    <a:pt x="0" y="0"/>
                  </a:moveTo>
                  <a:cubicBezTo>
                    <a:pt x="159" y="107"/>
                    <a:pt x="319" y="215"/>
                    <a:pt x="514" y="260"/>
                  </a:cubicBezTo>
                  <a:cubicBezTo>
                    <a:pt x="709" y="305"/>
                    <a:pt x="976" y="314"/>
                    <a:pt x="1169" y="271"/>
                  </a:cubicBezTo>
                  <a:cubicBezTo>
                    <a:pt x="1362" y="228"/>
                    <a:pt x="1516" y="114"/>
                    <a:pt x="1671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74" name="Text Box 26"/>
            <p:cNvSpPr txBox="1">
              <a:spLocks noChangeArrowheads="1"/>
            </p:cNvSpPr>
            <p:nvPr/>
          </p:nvSpPr>
          <p:spPr bwMode="auto">
            <a:xfrm>
              <a:off x="1490" y="115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70775" name="Text Box 27"/>
            <p:cNvSpPr txBox="1">
              <a:spLocks noChangeArrowheads="1"/>
            </p:cNvSpPr>
            <p:nvPr/>
          </p:nvSpPr>
          <p:spPr bwMode="auto">
            <a:xfrm>
              <a:off x="2055" y="115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70776" name="Text Box 28"/>
            <p:cNvSpPr txBox="1">
              <a:spLocks noChangeArrowheads="1"/>
            </p:cNvSpPr>
            <p:nvPr/>
          </p:nvSpPr>
          <p:spPr bwMode="auto">
            <a:xfrm>
              <a:off x="1761" y="148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70777" name="Text Box 29"/>
            <p:cNvSpPr txBox="1">
              <a:spLocks noChangeArrowheads="1"/>
            </p:cNvSpPr>
            <p:nvPr/>
          </p:nvSpPr>
          <p:spPr bwMode="auto">
            <a:xfrm>
              <a:off x="2343" y="8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70778" name="Text Box 30"/>
            <p:cNvSpPr txBox="1">
              <a:spLocks noChangeArrowheads="1"/>
            </p:cNvSpPr>
            <p:nvPr/>
          </p:nvSpPr>
          <p:spPr bwMode="auto">
            <a:xfrm>
              <a:off x="2625" y="115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70779" name="Text Box 31"/>
            <p:cNvSpPr txBox="1">
              <a:spLocks noChangeArrowheads="1"/>
            </p:cNvSpPr>
            <p:nvPr/>
          </p:nvSpPr>
          <p:spPr bwMode="auto">
            <a:xfrm>
              <a:off x="3439" y="8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70780" name="Text Box 32"/>
            <p:cNvSpPr txBox="1">
              <a:spLocks noChangeArrowheads="1"/>
            </p:cNvSpPr>
            <p:nvPr/>
          </p:nvSpPr>
          <p:spPr bwMode="auto">
            <a:xfrm>
              <a:off x="3184" y="1152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-1</a:t>
              </a:r>
            </a:p>
          </p:txBody>
        </p:sp>
        <p:sp>
          <p:nvSpPr>
            <p:cNvPr id="70781" name="Text Box 33"/>
            <p:cNvSpPr txBox="1">
              <a:spLocks noChangeArrowheads="1"/>
            </p:cNvSpPr>
            <p:nvPr/>
          </p:nvSpPr>
          <p:spPr bwMode="auto">
            <a:xfrm>
              <a:off x="3726" y="1152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-2</a:t>
              </a:r>
            </a:p>
          </p:txBody>
        </p:sp>
        <p:sp>
          <p:nvSpPr>
            <p:cNvPr id="70782" name="Text Box 34"/>
            <p:cNvSpPr txBox="1">
              <a:spLocks noChangeArrowheads="1"/>
            </p:cNvSpPr>
            <p:nvPr/>
          </p:nvSpPr>
          <p:spPr bwMode="auto">
            <a:xfrm>
              <a:off x="2913" y="148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0783" name="Text Box 35"/>
            <p:cNvSpPr txBox="1">
              <a:spLocks noChangeArrowheads="1"/>
            </p:cNvSpPr>
            <p:nvPr/>
          </p:nvSpPr>
          <p:spPr bwMode="auto">
            <a:xfrm>
              <a:off x="3702" y="148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70784" name="Line 36"/>
            <p:cNvSpPr>
              <a:spLocks noChangeShapeType="1"/>
            </p:cNvSpPr>
            <p:nvPr/>
          </p:nvSpPr>
          <p:spPr bwMode="auto">
            <a:xfrm>
              <a:off x="2039" y="1344"/>
              <a:ext cx="288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85" name="Freeform 37"/>
            <p:cNvSpPr>
              <a:spLocks/>
            </p:cNvSpPr>
            <p:nvPr/>
          </p:nvSpPr>
          <p:spPr bwMode="auto">
            <a:xfrm>
              <a:off x="1906" y="1026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3911600" y="1979613"/>
            <a:ext cx="1925638" cy="682625"/>
            <a:chOff x="2464" y="1247"/>
            <a:chExt cx="1213" cy="430"/>
          </a:xfrm>
        </p:grpSpPr>
        <p:sp>
          <p:nvSpPr>
            <p:cNvPr id="70750" name="Oval 39"/>
            <p:cNvSpPr>
              <a:spLocks noChangeArrowheads="1"/>
            </p:cNvSpPr>
            <p:nvPr/>
          </p:nvSpPr>
          <p:spPr bwMode="auto">
            <a:xfrm>
              <a:off x="3457" y="1247"/>
              <a:ext cx="220" cy="19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70751" name="Freeform 40"/>
            <p:cNvSpPr>
              <a:spLocks/>
            </p:cNvSpPr>
            <p:nvPr/>
          </p:nvSpPr>
          <p:spPr bwMode="auto">
            <a:xfrm flipV="1">
              <a:off x="2464" y="1478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3875088" y="1982788"/>
            <a:ext cx="2849562" cy="865187"/>
            <a:chOff x="2441" y="1249"/>
            <a:chExt cx="1795" cy="545"/>
          </a:xfrm>
        </p:grpSpPr>
        <p:sp>
          <p:nvSpPr>
            <p:cNvPr id="70748" name="Oval 42"/>
            <p:cNvSpPr>
              <a:spLocks noChangeArrowheads="1"/>
            </p:cNvSpPr>
            <p:nvPr/>
          </p:nvSpPr>
          <p:spPr bwMode="auto">
            <a:xfrm>
              <a:off x="4016" y="1249"/>
              <a:ext cx="220" cy="19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70749" name="Freeform 43"/>
            <p:cNvSpPr>
              <a:spLocks/>
            </p:cNvSpPr>
            <p:nvPr/>
          </p:nvSpPr>
          <p:spPr bwMode="auto">
            <a:xfrm>
              <a:off x="2441" y="1480"/>
              <a:ext cx="1671" cy="314"/>
            </a:xfrm>
            <a:custGeom>
              <a:avLst/>
              <a:gdLst>
                <a:gd name="T0" fmla="*/ 0 w 1671"/>
                <a:gd name="T1" fmla="*/ 0 h 314"/>
                <a:gd name="T2" fmla="*/ 514 w 1671"/>
                <a:gd name="T3" fmla="*/ 260 h 314"/>
                <a:gd name="T4" fmla="*/ 1169 w 1671"/>
                <a:gd name="T5" fmla="*/ 271 h 314"/>
                <a:gd name="T6" fmla="*/ 1671 w 1671"/>
                <a:gd name="T7" fmla="*/ 0 h 3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1"/>
                <a:gd name="T13" fmla="*/ 0 h 314"/>
                <a:gd name="T14" fmla="*/ 1671 w 1671"/>
                <a:gd name="T15" fmla="*/ 314 h 3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1" h="314">
                  <a:moveTo>
                    <a:pt x="0" y="0"/>
                  </a:moveTo>
                  <a:cubicBezTo>
                    <a:pt x="159" y="107"/>
                    <a:pt x="319" y="215"/>
                    <a:pt x="514" y="260"/>
                  </a:cubicBezTo>
                  <a:cubicBezTo>
                    <a:pt x="709" y="305"/>
                    <a:pt x="976" y="314"/>
                    <a:pt x="1169" y="271"/>
                  </a:cubicBezTo>
                  <a:cubicBezTo>
                    <a:pt x="1362" y="228"/>
                    <a:pt x="1516" y="114"/>
                    <a:pt x="1671" y="0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75212" name="Freeform 44"/>
          <p:cNvSpPr>
            <a:spLocks/>
          </p:cNvSpPr>
          <p:nvPr/>
        </p:nvSpPr>
        <p:spPr bwMode="auto">
          <a:xfrm flipV="1">
            <a:off x="4005263" y="3948113"/>
            <a:ext cx="1693862" cy="315912"/>
          </a:xfrm>
          <a:custGeom>
            <a:avLst/>
            <a:gdLst>
              <a:gd name="T0" fmla="*/ 0 w 1067"/>
              <a:gd name="T1" fmla="*/ 193 h 199"/>
              <a:gd name="T2" fmla="*/ 508 w 1067"/>
              <a:gd name="T3" fmla="*/ 1 h 199"/>
              <a:gd name="T4" fmla="*/ 1067 w 1067"/>
              <a:gd name="T5" fmla="*/ 199 h 199"/>
              <a:gd name="T6" fmla="*/ 0 60000 65536"/>
              <a:gd name="T7" fmla="*/ 0 60000 65536"/>
              <a:gd name="T8" fmla="*/ 0 60000 65536"/>
              <a:gd name="T9" fmla="*/ 0 w 1067"/>
              <a:gd name="T10" fmla="*/ 0 h 199"/>
              <a:gd name="T11" fmla="*/ 1067 w 1067"/>
              <a:gd name="T12" fmla="*/ 199 h 1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7" h="199">
                <a:moveTo>
                  <a:pt x="0" y="193"/>
                </a:moveTo>
                <a:cubicBezTo>
                  <a:pt x="165" y="96"/>
                  <a:pt x="330" y="0"/>
                  <a:pt x="508" y="1"/>
                </a:cubicBezTo>
                <a:cubicBezTo>
                  <a:pt x="686" y="2"/>
                  <a:pt x="974" y="167"/>
                  <a:pt x="1067" y="199"/>
                </a:cubicBezTo>
              </a:path>
            </a:pathLst>
          </a:custGeom>
          <a:noFill/>
          <a:ln w="57150">
            <a:solidFill>
              <a:srgbClr val="80808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1974850" y="2905125"/>
            <a:ext cx="4859338" cy="1555750"/>
            <a:chOff x="1227" y="2231"/>
            <a:chExt cx="3061" cy="980"/>
          </a:xfrm>
        </p:grpSpPr>
        <p:sp>
          <p:nvSpPr>
            <p:cNvPr id="70712" name="Text Box 46"/>
            <p:cNvSpPr txBox="1">
              <a:spLocks noChangeArrowheads="1"/>
            </p:cNvSpPr>
            <p:nvPr/>
          </p:nvSpPr>
          <p:spPr bwMode="auto">
            <a:xfrm>
              <a:off x="2371" y="22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70713" name="Text Box 47"/>
            <p:cNvSpPr txBox="1">
              <a:spLocks noChangeArrowheads="1"/>
            </p:cNvSpPr>
            <p:nvPr/>
          </p:nvSpPr>
          <p:spPr bwMode="auto">
            <a:xfrm>
              <a:off x="3467" y="22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70714" name="Oval 48"/>
            <p:cNvSpPr>
              <a:spLocks noChangeArrowheads="1"/>
            </p:cNvSpPr>
            <p:nvPr/>
          </p:nvSpPr>
          <p:spPr bwMode="auto">
            <a:xfrm>
              <a:off x="1786" y="2629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70715" name="Oval 49"/>
            <p:cNvSpPr>
              <a:spLocks noChangeArrowheads="1"/>
            </p:cNvSpPr>
            <p:nvPr/>
          </p:nvSpPr>
          <p:spPr bwMode="auto">
            <a:xfrm>
              <a:off x="1227" y="2629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70716" name="Oval 50"/>
            <p:cNvSpPr>
              <a:spLocks noChangeArrowheads="1"/>
            </p:cNvSpPr>
            <p:nvPr/>
          </p:nvSpPr>
          <p:spPr bwMode="auto">
            <a:xfrm>
              <a:off x="2345" y="2629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70717" name="Oval 51"/>
            <p:cNvSpPr>
              <a:spLocks noChangeArrowheads="1"/>
            </p:cNvSpPr>
            <p:nvPr/>
          </p:nvSpPr>
          <p:spPr bwMode="auto">
            <a:xfrm>
              <a:off x="3463" y="26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6</a:t>
              </a:r>
              <a:endParaRPr lang="en-US"/>
            </a:p>
          </p:txBody>
        </p:sp>
        <p:sp>
          <p:nvSpPr>
            <p:cNvPr id="70718" name="Oval 52"/>
            <p:cNvSpPr>
              <a:spLocks noChangeArrowheads="1"/>
            </p:cNvSpPr>
            <p:nvPr/>
          </p:nvSpPr>
          <p:spPr bwMode="auto">
            <a:xfrm>
              <a:off x="2904" y="2629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6</a:t>
              </a:r>
              <a:endParaRPr lang="en-US"/>
            </a:p>
          </p:txBody>
        </p:sp>
        <p:sp>
          <p:nvSpPr>
            <p:cNvPr id="70719" name="Text Box 53"/>
            <p:cNvSpPr txBox="1">
              <a:spLocks noChangeArrowheads="1"/>
            </p:cNvSpPr>
            <p:nvPr/>
          </p:nvSpPr>
          <p:spPr bwMode="auto">
            <a:xfrm>
              <a:off x="1818" y="241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70720" name="Text Box 54"/>
            <p:cNvSpPr txBox="1">
              <a:spLocks noChangeArrowheads="1"/>
            </p:cNvSpPr>
            <p:nvPr/>
          </p:nvSpPr>
          <p:spPr bwMode="auto">
            <a:xfrm>
              <a:off x="2391" y="2412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70721" name="Text Box 55"/>
            <p:cNvSpPr txBox="1">
              <a:spLocks noChangeArrowheads="1"/>
            </p:cNvSpPr>
            <p:nvPr/>
          </p:nvSpPr>
          <p:spPr bwMode="auto">
            <a:xfrm>
              <a:off x="2933" y="241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70722" name="Text Box 56"/>
            <p:cNvSpPr txBox="1">
              <a:spLocks noChangeArrowheads="1"/>
            </p:cNvSpPr>
            <p:nvPr/>
          </p:nvSpPr>
          <p:spPr bwMode="auto">
            <a:xfrm>
              <a:off x="3506" y="241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70723" name="Text Box 57"/>
            <p:cNvSpPr txBox="1">
              <a:spLocks noChangeArrowheads="1"/>
            </p:cNvSpPr>
            <p:nvPr/>
          </p:nvSpPr>
          <p:spPr bwMode="auto">
            <a:xfrm>
              <a:off x="4080" y="241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70724" name="Oval 58"/>
            <p:cNvSpPr>
              <a:spLocks noChangeArrowheads="1"/>
            </p:cNvSpPr>
            <p:nvPr/>
          </p:nvSpPr>
          <p:spPr bwMode="auto">
            <a:xfrm>
              <a:off x="4022" y="26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  <a:endParaRPr lang="en-US" dirty="0"/>
            </a:p>
          </p:txBody>
        </p:sp>
        <p:sp>
          <p:nvSpPr>
            <p:cNvPr id="70725" name="Text Box 59"/>
            <p:cNvSpPr txBox="1">
              <a:spLocks noChangeArrowheads="1"/>
            </p:cNvSpPr>
            <p:nvPr/>
          </p:nvSpPr>
          <p:spPr bwMode="auto">
            <a:xfrm>
              <a:off x="1251" y="2412"/>
              <a:ext cx="1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70726" name="Line 60"/>
            <p:cNvSpPr>
              <a:spLocks noChangeShapeType="1"/>
            </p:cNvSpPr>
            <p:nvPr/>
          </p:nvSpPr>
          <p:spPr bwMode="auto">
            <a:xfrm flipV="1">
              <a:off x="1487" y="2766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27" name="Line 61"/>
            <p:cNvSpPr>
              <a:spLocks noChangeShapeType="1"/>
            </p:cNvSpPr>
            <p:nvPr/>
          </p:nvSpPr>
          <p:spPr bwMode="auto">
            <a:xfrm flipV="1">
              <a:off x="2045" y="2766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28" name="Line 62"/>
            <p:cNvSpPr>
              <a:spLocks noChangeShapeType="1"/>
            </p:cNvSpPr>
            <p:nvPr/>
          </p:nvSpPr>
          <p:spPr bwMode="auto">
            <a:xfrm flipV="1">
              <a:off x="2610" y="2766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29" name="Line 63"/>
            <p:cNvSpPr>
              <a:spLocks noChangeShapeType="1"/>
            </p:cNvSpPr>
            <p:nvPr/>
          </p:nvSpPr>
          <p:spPr bwMode="auto">
            <a:xfrm flipV="1">
              <a:off x="3168" y="2766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30" name="Line 64"/>
            <p:cNvSpPr>
              <a:spLocks noChangeShapeType="1"/>
            </p:cNvSpPr>
            <p:nvPr/>
          </p:nvSpPr>
          <p:spPr bwMode="auto">
            <a:xfrm flipV="1">
              <a:off x="3721" y="2766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31" name="Freeform 65"/>
            <p:cNvSpPr>
              <a:spLocks/>
            </p:cNvSpPr>
            <p:nvPr/>
          </p:nvSpPr>
          <p:spPr bwMode="auto">
            <a:xfrm>
              <a:off x="1928" y="2438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32" name="Freeform 66"/>
            <p:cNvSpPr>
              <a:spLocks/>
            </p:cNvSpPr>
            <p:nvPr/>
          </p:nvSpPr>
          <p:spPr bwMode="auto">
            <a:xfrm>
              <a:off x="3057" y="2438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33" name="Freeform 67"/>
            <p:cNvSpPr>
              <a:spLocks/>
            </p:cNvSpPr>
            <p:nvPr/>
          </p:nvSpPr>
          <p:spPr bwMode="auto">
            <a:xfrm flipV="1">
              <a:off x="2493" y="2895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34" name="Freeform 68"/>
            <p:cNvSpPr>
              <a:spLocks/>
            </p:cNvSpPr>
            <p:nvPr/>
          </p:nvSpPr>
          <p:spPr bwMode="auto">
            <a:xfrm flipV="1">
              <a:off x="1368" y="2895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35" name="Freeform 69"/>
            <p:cNvSpPr>
              <a:spLocks/>
            </p:cNvSpPr>
            <p:nvPr/>
          </p:nvSpPr>
          <p:spPr bwMode="auto">
            <a:xfrm>
              <a:off x="2470" y="2897"/>
              <a:ext cx="1671" cy="314"/>
            </a:xfrm>
            <a:custGeom>
              <a:avLst/>
              <a:gdLst>
                <a:gd name="T0" fmla="*/ 0 w 1671"/>
                <a:gd name="T1" fmla="*/ 0 h 314"/>
                <a:gd name="T2" fmla="*/ 514 w 1671"/>
                <a:gd name="T3" fmla="*/ 260 h 314"/>
                <a:gd name="T4" fmla="*/ 1169 w 1671"/>
                <a:gd name="T5" fmla="*/ 271 h 314"/>
                <a:gd name="T6" fmla="*/ 1671 w 1671"/>
                <a:gd name="T7" fmla="*/ 0 h 3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1"/>
                <a:gd name="T13" fmla="*/ 0 h 314"/>
                <a:gd name="T14" fmla="*/ 1671 w 1671"/>
                <a:gd name="T15" fmla="*/ 314 h 3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1" h="314">
                  <a:moveTo>
                    <a:pt x="0" y="0"/>
                  </a:moveTo>
                  <a:cubicBezTo>
                    <a:pt x="159" y="107"/>
                    <a:pt x="319" y="215"/>
                    <a:pt x="514" y="260"/>
                  </a:cubicBezTo>
                  <a:cubicBezTo>
                    <a:pt x="709" y="305"/>
                    <a:pt x="976" y="314"/>
                    <a:pt x="1169" y="271"/>
                  </a:cubicBezTo>
                  <a:cubicBezTo>
                    <a:pt x="1362" y="228"/>
                    <a:pt x="1516" y="114"/>
                    <a:pt x="1671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36" name="Text Box 70"/>
            <p:cNvSpPr txBox="1">
              <a:spLocks noChangeArrowheads="1"/>
            </p:cNvSpPr>
            <p:nvPr/>
          </p:nvSpPr>
          <p:spPr bwMode="auto">
            <a:xfrm>
              <a:off x="1518" y="256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70737" name="Text Box 71"/>
            <p:cNvSpPr txBox="1">
              <a:spLocks noChangeArrowheads="1"/>
            </p:cNvSpPr>
            <p:nvPr/>
          </p:nvSpPr>
          <p:spPr bwMode="auto">
            <a:xfrm>
              <a:off x="2083" y="256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70738" name="Text Box 72"/>
            <p:cNvSpPr txBox="1">
              <a:spLocks noChangeArrowheads="1"/>
            </p:cNvSpPr>
            <p:nvPr/>
          </p:nvSpPr>
          <p:spPr bwMode="auto">
            <a:xfrm>
              <a:off x="1789" y="289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70739" name="Text Box 73"/>
            <p:cNvSpPr txBox="1">
              <a:spLocks noChangeArrowheads="1"/>
            </p:cNvSpPr>
            <p:nvPr/>
          </p:nvSpPr>
          <p:spPr bwMode="auto">
            <a:xfrm>
              <a:off x="2653" y="256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70740" name="Text Box 74"/>
            <p:cNvSpPr txBox="1">
              <a:spLocks noChangeArrowheads="1"/>
            </p:cNvSpPr>
            <p:nvPr/>
          </p:nvSpPr>
          <p:spPr bwMode="auto">
            <a:xfrm>
              <a:off x="3212" y="2569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-1</a:t>
              </a:r>
            </a:p>
          </p:txBody>
        </p:sp>
        <p:sp>
          <p:nvSpPr>
            <p:cNvPr id="70741" name="Text Box 75"/>
            <p:cNvSpPr txBox="1">
              <a:spLocks noChangeArrowheads="1"/>
            </p:cNvSpPr>
            <p:nvPr/>
          </p:nvSpPr>
          <p:spPr bwMode="auto">
            <a:xfrm>
              <a:off x="3754" y="2569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-2</a:t>
              </a:r>
            </a:p>
          </p:txBody>
        </p:sp>
        <p:sp>
          <p:nvSpPr>
            <p:cNvPr id="70742" name="Text Box 76"/>
            <p:cNvSpPr txBox="1">
              <a:spLocks noChangeArrowheads="1"/>
            </p:cNvSpPr>
            <p:nvPr/>
          </p:nvSpPr>
          <p:spPr bwMode="auto">
            <a:xfrm>
              <a:off x="2941" y="289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0743" name="Text Box 77"/>
            <p:cNvSpPr txBox="1">
              <a:spLocks noChangeArrowheads="1"/>
            </p:cNvSpPr>
            <p:nvPr/>
          </p:nvSpPr>
          <p:spPr bwMode="auto">
            <a:xfrm>
              <a:off x="3730" y="289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70744" name="Line 78"/>
            <p:cNvSpPr>
              <a:spLocks noChangeShapeType="1"/>
            </p:cNvSpPr>
            <p:nvPr/>
          </p:nvSpPr>
          <p:spPr bwMode="auto">
            <a:xfrm>
              <a:off x="2067" y="2761"/>
              <a:ext cx="288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45" name="Freeform 79"/>
            <p:cNvSpPr>
              <a:spLocks/>
            </p:cNvSpPr>
            <p:nvPr/>
          </p:nvSpPr>
          <p:spPr bwMode="auto">
            <a:xfrm>
              <a:off x="1934" y="2443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46" name="Oval 80"/>
            <p:cNvSpPr>
              <a:spLocks noChangeArrowheads="1"/>
            </p:cNvSpPr>
            <p:nvPr/>
          </p:nvSpPr>
          <p:spPr bwMode="auto">
            <a:xfrm>
              <a:off x="4044" y="2666"/>
              <a:ext cx="220" cy="19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70747" name="Freeform 81"/>
            <p:cNvSpPr>
              <a:spLocks/>
            </p:cNvSpPr>
            <p:nvPr/>
          </p:nvSpPr>
          <p:spPr bwMode="auto">
            <a:xfrm>
              <a:off x="2469" y="2897"/>
              <a:ext cx="1671" cy="314"/>
            </a:xfrm>
            <a:custGeom>
              <a:avLst/>
              <a:gdLst>
                <a:gd name="T0" fmla="*/ 0 w 1671"/>
                <a:gd name="T1" fmla="*/ 0 h 314"/>
                <a:gd name="T2" fmla="*/ 514 w 1671"/>
                <a:gd name="T3" fmla="*/ 260 h 314"/>
                <a:gd name="T4" fmla="*/ 1169 w 1671"/>
                <a:gd name="T5" fmla="*/ 271 h 314"/>
                <a:gd name="T6" fmla="*/ 1671 w 1671"/>
                <a:gd name="T7" fmla="*/ 0 h 3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1"/>
                <a:gd name="T13" fmla="*/ 0 h 314"/>
                <a:gd name="T14" fmla="*/ 1671 w 1671"/>
                <a:gd name="T15" fmla="*/ 314 h 3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1" h="314">
                  <a:moveTo>
                    <a:pt x="0" y="0"/>
                  </a:moveTo>
                  <a:cubicBezTo>
                    <a:pt x="159" y="107"/>
                    <a:pt x="319" y="215"/>
                    <a:pt x="514" y="260"/>
                  </a:cubicBezTo>
                  <a:cubicBezTo>
                    <a:pt x="709" y="305"/>
                    <a:pt x="976" y="314"/>
                    <a:pt x="1169" y="271"/>
                  </a:cubicBezTo>
                  <a:cubicBezTo>
                    <a:pt x="1362" y="228"/>
                    <a:pt x="1516" y="114"/>
                    <a:pt x="1671" y="0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82"/>
          <p:cNvGrpSpPr>
            <a:grpSpLocks/>
          </p:cNvGrpSpPr>
          <p:nvPr/>
        </p:nvGrpSpPr>
        <p:grpSpPr bwMode="auto">
          <a:xfrm>
            <a:off x="5064125" y="3600450"/>
            <a:ext cx="846138" cy="314325"/>
            <a:chOff x="3190" y="2268"/>
            <a:chExt cx="533" cy="198"/>
          </a:xfrm>
        </p:grpSpPr>
        <p:sp>
          <p:nvSpPr>
            <p:cNvPr id="70710" name="Oval 83"/>
            <p:cNvSpPr>
              <a:spLocks noChangeArrowheads="1"/>
            </p:cNvSpPr>
            <p:nvPr/>
          </p:nvSpPr>
          <p:spPr bwMode="auto">
            <a:xfrm>
              <a:off x="3503" y="2268"/>
              <a:ext cx="220" cy="19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70711" name="Line 84"/>
            <p:cNvSpPr>
              <a:spLocks noChangeShapeType="1"/>
            </p:cNvSpPr>
            <p:nvPr/>
          </p:nvSpPr>
          <p:spPr bwMode="auto">
            <a:xfrm flipV="1">
              <a:off x="3190" y="2365"/>
              <a:ext cx="305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75253" name="Freeform 85"/>
          <p:cNvSpPr>
            <a:spLocks/>
          </p:cNvSpPr>
          <p:nvPr/>
        </p:nvSpPr>
        <p:spPr bwMode="auto">
          <a:xfrm flipV="1">
            <a:off x="4006850" y="3949700"/>
            <a:ext cx="1693863" cy="315913"/>
          </a:xfrm>
          <a:custGeom>
            <a:avLst/>
            <a:gdLst>
              <a:gd name="T0" fmla="*/ 0 w 1067"/>
              <a:gd name="T1" fmla="*/ 193 h 199"/>
              <a:gd name="T2" fmla="*/ 508 w 1067"/>
              <a:gd name="T3" fmla="*/ 1 h 199"/>
              <a:gd name="T4" fmla="*/ 1067 w 1067"/>
              <a:gd name="T5" fmla="*/ 199 h 199"/>
              <a:gd name="T6" fmla="*/ 0 60000 65536"/>
              <a:gd name="T7" fmla="*/ 0 60000 65536"/>
              <a:gd name="T8" fmla="*/ 0 60000 65536"/>
              <a:gd name="T9" fmla="*/ 0 w 1067"/>
              <a:gd name="T10" fmla="*/ 0 h 199"/>
              <a:gd name="T11" fmla="*/ 1067 w 1067"/>
              <a:gd name="T12" fmla="*/ 199 h 1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7" h="199">
                <a:moveTo>
                  <a:pt x="0" y="193"/>
                </a:moveTo>
                <a:cubicBezTo>
                  <a:pt x="165" y="96"/>
                  <a:pt x="330" y="0"/>
                  <a:pt x="508" y="1"/>
                </a:cubicBezTo>
                <a:cubicBezTo>
                  <a:pt x="686" y="2"/>
                  <a:pt x="974" y="167"/>
                  <a:pt x="1067" y="199"/>
                </a:cubicBezTo>
              </a:path>
            </a:pathLst>
          </a:custGeom>
          <a:noFill/>
          <a:ln w="76200">
            <a:solidFill>
              <a:srgbClr val="333333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5254" name="Freeform 86"/>
          <p:cNvSpPr>
            <a:spLocks/>
          </p:cNvSpPr>
          <p:nvPr/>
        </p:nvSpPr>
        <p:spPr bwMode="auto">
          <a:xfrm>
            <a:off x="3948113" y="5656263"/>
            <a:ext cx="2652712" cy="498475"/>
          </a:xfrm>
          <a:custGeom>
            <a:avLst/>
            <a:gdLst>
              <a:gd name="T0" fmla="*/ 0 w 1671"/>
              <a:gd name="T1" fmla="*/ 0 h 314"/>
              <a:gd name="T2" fmla="*/ 514 w 1671"/>
              <a:gd name="T3" fmla="*/ 260 h 314"/>
              <a:gd name="T4" fmla="*/ 1169 w 1671"/>
              <a:gd name="T5" fmla="*/ 271 h 314"/>
              <a:gd name="T6" fmla="*/ 1671 w 1671"/>
              <a:gd name="T7" fmla="*/ 0 h 314"/>
              <a:gd name="T8" fmla="*/ 0 60000 65536"/>
              <a:gd name="T9" fmla="*/ 0 60000 65536"/>
              <a:gd name="T10" fmla="*/ 0 60000 65536"/>
              <a:gd name="T11" fmla="*/ 0 60000 65536"/>
              <a:gd name="T12" fmla="*/ 0 w 1671"/>
              <a:gd name="T13" fmla="*/ 0 h 314"/>
              <a:gd name="T14" fmla="*/ 1671 w 1671"/>
              <a:gd name="T15" fmla="*/ 314 h 3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71" h="314">
                <a:moveTo>
                  <a:pt x="0" y="0"/>
                </a:moveTo>
                <a:cubicBezTo>
                  <a:pt x="159" y="107"/>
                  <a:pt x="319" y="215"/>
                  <a:pt x="514" y="260"/>
                </a:cubicBezTo>
                <a:cubicBezTo>
                  <a:pt x="709" y="305"/>
                  <a:pt x="976" y="314"/>
                  <a:pt x="1169" y="271"/>
                </a:cubicBezTo>
                <a:cubicBezTo>
                  <a:pt x="1362" y="228"/>
                  <a:pt x="1516" y="114"/>
                  <a:pt x="1671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5255" name="Freeform 87"/>
          <p:cNvSpPr>
            <a:spLocks/>
          </p:cNvSpPr>
          <p:nvPr/>
        </p:nvSpPr>
        <p:spPr bwMode="auto">
          <a:xfrm>
            <a:off x="3965575" y="5637213"/>
            <a:ext cx="2652713" cy="498475"/>
          </a:xfrm>
          <a:custGeom>
            <a:avLst/>
            <a:gdLst>
              <a:gd name="T0" fmla="*/ 0 w 1671"/>
              <a:gd name="T1" fmla="*/ 0 h 314"/>
              <a:gd name="T2" fmla="*/ 514 w 1671"/>
              <a:gd name="T3" fmla="*/ 260 h 314"/>
              <a:gd name="T4" fmla="*/ 1169 w 1671"/>
              <a:gd name="T5" fmla="*/ 271 h 314"/>
              <a:gd name="T6" fmla="*/ 1671 w 1671"/>
              <a:gd name="T7" fmla="*/ 0 h 314"/>
              <a:gd name="T8" fmla="*/ 0 60000 65536"/>
              <a:gd name="T9" fmla="*/ 0 60000 65536"/>
              <a:gd name="T10" fmla="*/ 0 60000 65536"/>
              <a:gd name="T11" fmla="*/ 0 60000 65536"/>
              <a:gd name="T12" fmla="*/ 0 w 1671"/>
              <a:gd name="T13" fmla="*/ 0 h 314"/>
              <a:gd name="T14" fmla="*/ 1671 w 1671"/>
              <a:gd name="T15" fmla="*/ 314 h 3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71" h="314">
                <a:moveTo>
                  <a:pt x="0" y="0"/>
                </a:moveTo>
                <a:cubicBezTo>
                  <a:pt x="159" y="107"/>
                  <a:pt x="319" y="215"/>
                  <a:pt x="514" y="260"/>
                </a:cubicBezTo>
                <a:cubicBezTo>
                  <a:pt x="709" y="305"/>
                  <a:pt x="976" y="314"/>
                  <a:pt x="1169" y="271"/>
                </a:cubicBezTo>
                <a:cubicBezTo>
                  <a:pt x="1362" y="228"/>
                  <a:pt x="1516" y="114"/>
                  <a:pt x="1671" y="0"/>
                </a:cubicBezTo>
              </a:path>
            </a:pathLst>
          </a:custGeom>
          <a:noFill/>
          <a:ln w="57150">
            <a:solidFill>
              <a:srgbClr val="80808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88"/>
          <p:cNvGrpSpPr>
            <a:grpSpLocks/>
          </p:cNvGrpSpPr>
          <p:nvPr/>
        </p:nvGrpSpPr>
        <p:grpSpPr bwMode="auto">
          <a:xfrm>
            <a:off x="1974850" y="4598988"/>
            <a:ext cx="4859338" cy="1423987"/>
            <a:chOff x="1244" y="2897"/>
            <a:chExt cx="3061" cy="897"/>
          </a:xfrm>
        </p:grpSpPr>
        <p:sp>
          <p:nvSpPr>
            <p:cNvPr id="70675" name="Text Box 89"/>
            <p:cNvSpPr txBox="1">
              <a:spLocks noChangeArrowheads="1"/>
            </p:cNvSpPr>
            <p:nvPr/>
          </p:nvSpPr>
          <p:spPr bwMode="auto">
            <a:xfrm>
              <a:off x="2388" y="289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70676" name="Text Box 90"/>
            <p:cNvSpPr txBox="1">
              <a:spLocks noChangeArrowheads="1"/>
            </p:cNvSpPr>
            <p:nvPr/>
          </p:nvSpPr>
          <p:spPr bwMode="auto">
            <a:xfrm>
              <a:off x="3484" y="289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70677" name="Oval 91"/>
            <p:cNvSpPr>
              <a:spLocks noChangeArrowheads="1"/>
            </p:cNvSpPr>
            <p:nvPr/>
          </p:nvSpPr>
          <p:spPr bwMode="auto">
            <a:xfrm>
              <a:off x="1803" y="3295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70678" name="Oval 92"/>
            <p:cNvSpPr>
              <a:spLocks noChangeArrowheads="1"/>
            </p:cNvSpPr>
            <p:nvPr/>
          </p:nvSpPr>
          <p:spPr bwMode="auto">
            <a:xfrm>
              <a:off x="1244" y="3295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70679" name="Oval 93"/>
            <p:cNvSpPr>
              <a:spLocks noChangeArrowheads="1"/>
            </p:cNvSpPr>
            <p:nvPr/>
          </p:nvSpPr>
          <p:spPr bwMode="auto">
            <a:xfrm>
              <a:off x="2362" y="3295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70680" name="Oval 94"/>
            <p:cNvSpPr>
              <a:spLocks noChangeArrowheads="1"/>
            </p:cNvSpPr>
            <p:nvPr/>
          </p:nvSpPr>
          <p:spPr bwMode="auto">
            <a:xfrm>
              <a:off x="3480" y="3295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5</a:t>
              </a:r>
              <a:endParaRPr lang="en-US"/>
            </a:p>
          </p:txBody>
        </p:sp>
        <p:sp>
          <p:nvSpPr>
            <p:cNvPr id="70681" name="Oval 95"/>
            <p:cNvSpPr>
              <a:spLocks noChangeArrowheads="1"/>
            </p:cNvSpPr>
            <p:nvPr/>
          </p:nvSpPr>
          <p:spPr bwMode="auto">
            <a:xfrm>
              <a:off x="2921" y="3295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6</a:t>
              </a:r>
              <a:endParaRPr lang="en-US"/>
            </a:p>
          </p:txBody>
        </p:sp>
        <p:sp>
          <p:nvSpPr>
            <p:cNvPr id="70682" name="Text Box 96"/>
            <p:cNvSpPr txBox="1">
              <a:spLocks noChangeArrowheads="1"/>
            </p:cNvSpPr>
            <p:nvPr/>
          </p:nvSpPr>
          <p:spPr bwMode="auto">
            <a:xfrm>
              <a:off x="1835" y="307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70683" name="Text Box 97"/>
            <p:cNvSpPr txBox="1">
              <a:spLocks noChangeArrowheads="1"/>
            </p:cNvSpPr>
            <p:nvPr/>
          </p:nvSpPr>
          <p:spPr bwMode="auto">
            <a:xfrm>
              <a:off x="2408" y="3078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70684" name="Text Box 98"/>
            <p:cNvSpPr txBox="1">
              <a:spLocks noChangeArrowheads="1"/>
            </p:cNvSpPr>
            <p:nvPr/>
          </p:nvSpPr>
          <p:spPr bwMode="auto">
            <a:xfrm>
              <a:off x="2950" y="307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70685" name="Text Box 99"/>
            <p:cNvSpPr txBox="1">
              <a:spLocks noChangeArrowheads="1"/>
            </p:cNvSpPr>
            <p:nvPr/>
          </p:nvSpPr>
          <p:spPr bwMode="auto">
            <a:xfrm>
              <a:off x="3523" y="307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70686" name="Text Box 100"/>
            <p:cNvSpPr txBox="1">
              <a:spLocks noChangeArrowheads="1"/>
            </p:cNvSpPr>
            <p:nvPr/>
          </p:nvSpPr>
          <p:spPr bwMode="auto">
            <a:xfrm>
              <a:off x="4097" y="307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70687" name="Oval 101"/>
            <p:cNvSpPr>
              <a:spLocks noChangeArrowheads="1"/>
            </p:cNvSpPr>
            <p:nvPr/>
          </p:nvSpPr>
          <p:spPr bwMode="auto">
            <a:xfrm>
              <a:off x="4039" y="329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  <a:endParaRPr lang="en-US" dirty="0"/>
            </a:p>
          </p:txBody>
        </p:sp>
        <p:sp>
          <p:nvSpPr>
            <p:cNvPr id="70688" name="Text Box 102"/>
            <p:cNvSpPr txBox="1">
              <a:spLocks noChangeArrowheads="1"/>
            </p:cNvSpPr>
            <p:nvPr/>
          </p:nvSpPr>
          <p:spPr bwMode="auto">
            <a:xfrm>
              <a:off x="1268" y="3078"/>
              <a:ext cx="1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70689" name="Line 103"/>
            <p:cNvSpPr>
              <a:spLocks noChangeShapeType="1"/>
            </p:cNvSpPr>
            <p:nvPr/>
          </p:nvSpPr>
          <p:spPr bwMode="auto">
            <a:xfrm flipV="1">
              <a:off x="1504" y="34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690" name="Line 104"/>
            <p:cNvSpPr>
              <a:spLocks noChangeShapeType="1"/>
            </p:cNvSpPr>
            <p:nvPr/>
          </p:nvSpPr>
          <p:spPr bwMode="auto">
            <a:xfrm flipV="1">
              <a:off x="2062" y="34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691" name="Line 105"/>
            <p:cNvSpPr>
              <a:spLocks noChangeShapeType="1"/>
            </p:cNvSpPr>
            <p:nvPr/>
          </p:nvSpPr>
          <p:spPr bwMode="auto">
            <a:xfrm flipV="1">
              <a:off x="2627" y="34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692" name="Line 106"/>
            <p:cNvSpPr>
              <a:spLocks noChangeShapeType="1"/>
            </p:cNvSpPr>
            <p:nvPr/>
          </p:nvSpPr>
          <p:spPr bwMode="auto">
            <a:xfrm flipV="1">
              <a:off x="3185" y="34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693" name="Line 107"/>
            <p:cNvSpPr>
              <a:spLocks noChangeShapeType="1"/>
            </p:cNvSpPr>
            <p:nvPr/>
          </p:nvSpPr>
          <p:spPr bwMode="auto">
            <a:xfrm flipV="1">
              <a:off x="3738" y="3432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694" name="Freeform 108"/>
            <p:cNvSpPr>
              <a:spLocks/>
            </p:cNvSpPr>
            <p:nvPr/>
          </p:nvSpPr>
          <p:spPr bwMode="auto">
            <a:xfrm>
              <a:off x="1945" y="3104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695" name="Freeform 109"/>
            <p:cNvSpPr>
              <a:spLocks/>
            </p:cNvSpPr>
            <p:nvPr/>
          </p:nvSpPr>
          <p:spPr bwMode="auto">
            <a:xfrm>
              <a:off x="3074" y="3104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696" name="Freeform 110"/>
            <p:cNvSpPr>
              <a:spLocks/>
            </p:cNvSpPr>
            <p:nvPr/>
          </p:nvSpPr>
          <p:spPr bwMode="auto">
            <a:xfrm flipV="1">
              <a:off x="2510" y="3561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697" name="Freeform 111"/>
            <p:cNvSpPr>
              <a:spLocks/>
            </p:cNvSpPr>
            <p:nvPr/>
          </p:nvSpPr>
          <p:spPr bwMode="auto">
            <a:xfrm flipV="1">
              <a:off x="1385" y="3561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698" name="Text Box 112"/>
            <p:cNvSpPr txBox="1">
              <a:spLocks noChangeArrowheads="1"/>
            </p:cNvSpPr>
            <p:nvPr/>
          </p:nvSpPr>
          <p:spPr bwMode="auto">
            <a:xfrm>
              <a:off x="1535" y="323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70699" name="Text Box 113"/>
            <p:cNvSpPr txBox="1">
              <a:spLocks noChangeArrowheads="1"/>
            </p:cNvSpPr>
            <p:nvPr/>
          </p:nvSpPr>
          <p:spPr bwMode="auto">
            <a:xfrm>
              <a:off x="2100" y="323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70700" name="Text Box 114"/>
            <p:cNvSpPr txBox="1">
              <a:spLocks noChangeArrowheads="1"/>
            </p:cNvSpPr>
            <p:nvPr/>
          </p:nvSpPr>
          <p:spPr bwMode="auto">
            <a:xfrm>
              <a:off x="1806" y="356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70701" name="Text Box 115"/>
            <p:cNvSpPr txBox="1">
              <a:spLocks noChangeArrowheads="1"/>
            </p:cNvSpPr>
            <p:nvPr/>
          </p:nvSpPr>
          <p:spPr bwMode="auto">
            <a:xfrm>
              <a:off x="2670" y="323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70702" name="Text Box 116"/>
            <p:cNvSpPr txBox="1">
              <a:spLocks noChangeArrowheads="1"/>
            </p:cNvSpPr>
            <p:nvPr/>
          </p:nvSpPr>
          <p:spPr bwMode="auto">
            <a:xfrm>
              <a:off x="3229" y="3235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-1</a:t>
              </a:r>
            </a:p>
          </p:txBody>
        </p:sp>
        <p:sp>
          <p:nvSpPr>
            <p:cNvPr id="70703" name="Text Box 117"/>
            <p:cNvSpPr txBox="1">
              <a:spLocks noChangeArrowheads="1"/>
            </p:cNvSpPr>
            <p:nvPr/>
          </p:nvSpPr>
          <p:spPr bwMode="auto">
            <a:xfrm>
              <a:off x="3771" y="3235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-2</a:t>
              </a:r>
            </a:p>
          </p:txBody>
        </p:sp>
        <p:sp>
          <p:nvSpPr>
            <p:cNvPr id="70704" name="Text Box 118"/>
            <p:cNvSpPr txBox="1">
              <a:spLocks noChangeArrowheads="1"/>
            </p:cNvSpPr>
            <p:nvPr/>
          </p:nvSpPr>
          <p:spPr bwMode="auto">
            <a:xfrm>
              <a:off x="2958" y="356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0705" name="Text Box 119"/>
            <p:cNvSpPr txBox="1">
              <a:spLocks noChangeArrowheads="1"/>
            </p:cNvSpPr>
            <p:nvPr/>
          </p:nvSpPr>
          <p:spPr bwMode="auto">
            <a:xfrm>
              <a:off x="3747" y="356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70706" name="Line 120"/>
            <p:cNvSpPr>
              <a:spLocks noChangeShapeType="1"/>
            </p:cNvSpPr>
            <p:nvPr/>
          </p:nvSpPr>
          <p:spPr bwMode="auto">
            <a:xfrm>
              <a:off x="2084" y="3427"/>
              <a:ext cx="288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07" name="Freeform 121"/>
            <p:cNvSpPr>
              <a:spLocks/>
            </p:cNvSpPr>
            <p:nvPr/>
          </p:nvSpPr>
          <p:spPr bwMode="auto">
            <a:xfrm>
              <a:off x="1951" y="3109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08" name="Oval 122"/>
            <p:cNvSpPr>
              <a:spLocks noChangeArrowheads="1"/>
            </p:cNvSpPr>
            <p:nvPr/>
          </p:nvSpPr>
          <p:spPr bwMode="auto">
            <a:xfrm>
              <a:off x="4061" y="3332"/>
              <a:ext cx="220" cy="19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70709" name="Line 123"/>
            <p:cNvSpPr>
              <a:spLocks noChangeShapeType="1"/>
            </p:cNvSpPr>
            <p:nvPr/>
          </p:nvSpPr>
          <p:spPr bwMode="auto">
            <a:xfrm flipV="1">
              <a:off x="3196" y="3438"/>
              <a:ext cx="305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124"/>
          <p:cNvGrpSpPr>
            <a:grpSpLocks/>
          </p:cNvGrpSpPr>
          <p:nvPr/>
        </p:nvGrpSpPr>
        <p:grpSpPr bwMode="auto">
          <a:xfrm>
            <a:off x="5951538" y="5294313"/>
            <a:ext cx="857250" cy="314325"/>
            <a:chOff x="3743" y="3330"/>
            <a:chExt cx="540" cy="198"/>
          </a:xfrm>
        </p:grpSpPr>
        <p:sp>
          <p:nvSpPr>
            <p:cNvPr id="70673" name="Oval 125"/>
            <p:cNvSpPr>
              <a:spLocks noChangeArrowheads="1"/>
            </p:cNvSpPr>
            <p:nvPr/>
          </p:nvSpPr>
          <p:spPr bwMode="auto">
            <a:xfrm>
              <a:off x="4063" y="3330"/>
              <a:ext cx="220" cy="19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70674" name="Line 126"/>
            <p:cNvSpPr>
              <a:spLocks noChangeShapeType="1"/>
            </p:cNvSpPr>
            <p:nvPr/>
          </p:nvSpPr>
          <p:spPr bwMode="auto">
            <a:xfrm flipV="1">
              <a:off x="3743" y="3432"/>
              <a:ext cx="305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75295" name="Freeform 127"/>
          <p:cNvSpPr>
            <a:spLocks/>
          </p:cNvSpPr>
          <p:nvPr/>
        </p:nvSpPr>
        <p:spPr bwMode="auto">
          <a:xfrm>
            <a:off x="3957638" y="5637213"/>
            <a:ext cx="2652712" cy="498475"/>
          </a:xfrm>
          <a:custGeom>
            <a:avLst/>
            <a:gdLst>
              <a:gd name="T0" fmla="*/ 0 w 1671"/>
              <a:gd name="T1" fmla="*/ 0 h 314"/>
              <a:gd name="T2" fmla="*/ 514 w 1671"/>
              <a:gd name="T3" fmla="*/ 260 h 314"/>
              <a:gd name="T4" fmla="*/ 1169 w 1671"/>
              <a:gd name="T5" fmla="*/ 271 h 314"/>
              <a:gd name="T6" fmla="*/ 1671 w 1671"/>
              <a:gd name="T7" fmla="*/ 0 h 314"/>
              <a:gd name="T8" fmla="*/ 0 60000 65536"/>
              <a:gd name="T9" fmla="*/ 0 60000 65536"/>
              <a:gd name="T10" fmla="*/ 0 60000 65536"/>
              <a:gd name="T11" fmla="*/ 0 60000 65536"/>
              <a:gd name="T12" fmla="*/ 0 w 1671"/>
              <a:gd name="T13" fmla="*/ 0 h 314"/>
              <a:gd name="T14" fmla="*/ 1671 w 1671"/>
              <a:gd name="T15" fmla="*/ 314 h 3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71" h="314">
                <a:moveTo>
                  <a:pt x="0" y="0"/>
                </a:moveTo>
                <a:cubicBezTo>
                  <a:pt x="159" y="107"/>
                  <a:pt x="319" y="215"/>
                  <a:pt x="514" y="260"/>
                </a:cubicBezTo>
                <a:cubicBezTo>
                  <a:pt x="709" y="305"/>
                  <a:pt x="976" y="314"/>
                  <a:pt x="1169" y="271"/>
                </a:cubicBezTo>
                <a:cubicBezTo>
                  <a:pt x="1362" y="228"/>
                  <a:pt x="1516" y="114"/>
                  <a:pt x="1671" y="0"/>
                </a:cubicBezTo>
              </a:path>
            </a:pathLst>
          </a:custGeom>
          <a:noFill/>
          <a:ln w="762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308280B-A066-5983-3B4A-B09FFF97DD6E}"/>
                  </a:ext>
                </a:extLst>
              </p14:cNvPr>
              <p14:cNvContentPartPr/>
              <p14:nvPr/>
            </p14:nvContentPartPr>
            <p14:xfrm>
              <a:off x="3717720" y="1582560"/>
              <a:ext cx="2219400" cy="3671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308280B-A066-5983-3B4A-B09FFF97DD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1520" y="1566360"/>
                <a:ext cx="2251800" cy="370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050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775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775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212" grpId="0" animBg="1"/>
      <p:bldP spid="775212" grpId="1" animBg="1"/>
      <p:bldP spid="775253" grpId="0" animBg="1"/>
      <p:bldP spid="775254" grpId="0" animBg="1"/>
      <p:bldP spid="775255" grpId="0" animBg="1"/>
      <p:bldP spid="775255" grpId="1" animBg="1"/>
      <p:bldP spid="77529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(cont.)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4375" y="2320925"/>
            <a:ext cx="4859338" cy="1555750"/>
            <a:chOff x="1250" y="1462"/>
            <a:chExt cx="3061" cy="980"/>
          </a:xfrm>
        </p:grpSpPr>
        <p:sp>
          <p:nvSpPr>
            <p:cNvPr id="72710" name="Text Box 4"/>
            <p:cNvSpPr txBox="1">
              <a:spLocks noChangeArrowheads="1"/>
            </p:cNvSpPr>
            <p:nvPr/>
          </p:nvSpPr>
          <p:spPr bwMode="auto">
            <a:xfrm>
              <a:off x="2394" y="146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72711" name="Text Box 5"/>
            <p:cNvSpPr txBox="1">
              <a:spLocks noChangeArrowheads="1"/>
            </p:cNvSpPr>
            <p:nvPr/>
          </p:nvSpPr>
          <p:spPr bwMode="auto">
            <a:xfrm>
              <a:off x="3490" y="146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72712" name="Oval 6"/>
            <p:cNvSpPr>
              <a:spLocks noChangeArrowheads="1"/>
            </p:cNvSpPr>
            <p:nvPr/>
          </p:nvSpPr>
          <p:spPr bwMode="auto">
            <a:xfrm>
              <a:off x="1809" y="1860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72713" name="Oval 7"/>
            <p:cNvSpPr>
              <a:spLocks noChangeArrowheads="1"/>
            </p:cNvSpPr>
            <p:nvPr/>
          </p:nvSpPr>
          <p:spPr bwMode="auto">
            <a:xfrm>
              <a:off x="1250" y="1860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72714" name="Oval 8"/>
            <p:cNvSpPr>
              <a:spLocks noChangeArrowheads="1"/>
            </p:cNvSpPr>
            <p:nvPr/>
          </p:nvSpPr>
          <p:spPr bwMode="auto">
            <a:xfrm>
              <a:off x="2368" y="1860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2</a:t>
              </a:r>
            </a:p>
          </p:txBody>
        </p:sp>
        <p:sp>
          <p:nvSpPr>
            <p:cNvPr id="72715" name="Oval 9"/>
            <p:cNvSpPr>
              <a:spLocks noChangeArrowheads="1"/>
            </p:cNvSpPr>
            <p:nvPr/>
          </p:nvSpPr>
          <p:spPr bwMode="auto">
            <a:xfrm>
              <a:off x="3486" y="1860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5</a:t>
              </a:r>
              <a:endParaRPr lang="en-US"/>
            </a:p>
          </p:txBody>
        </p:sp>
        <p:sp>
          <p:nvSpPr>
            <p:cNvPr id="72716" name="Oval 10"/>
            <p:cNvSpPr>
              <a:spLocks noChangeArrowheads="1"/>
            </p:cNvSpPr>
            <p:nvPr/>
          </p:nvSpPr>
          <p:spPr bwMode="auto">
            <a:xfrm>
              <a:off x="2927" y="1860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6</a:t>
              </a:r>
              <a:endParaRPr lang="en-US"/>
            </a:p>
          </p:txBody>
        </p:sp>
        <p:sp>
          <p:nvSpPr>
            <p:cNvPr id="72717" name="Text Box 11"/>
            <p:cNvSpPr txBox="1">
              <a:spLocks noChangeArrowheads="1"/>
            </p:cNvSpPr>
            <p:nvPr/>
          </p:nvSpPr>
          <p:spPr bwMode="auto">
            <a:xfrm>
              <a:off x="1841" y="164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72718" name="Text Box 12"/>
            <p:cNvSpPr txBox="1">
              <a:spLocks noChangeArrowheads="1"/>
            </p:cNvSpPr>
            <p:nvPr/>
          </p:nvSpPr>
          <p:spPr bwMode="auto">
            <a:xfrm>
              <a:off x="2414" y="1643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72719" name="Text Box 13"/>
            <p:cNvSpPr txBox="1">
              <a:spLocks noChangeArrowheads="1"/>
            </p:cNvSpPr>
            <p:nvPr/>
          </p:nvSpPr>
          <p:spPr bwMode="auto">
            <a:xfrm>
              <a:off x="2956" y="164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72720" name="Text Box 14"/>
            <p:cNvSpPr txBox="1">
              <a:spLocks noChangeArrowheads="1"/>
            </p:cNvSpPr>
            <p:nvPr/>
          </p:nvSpPr>
          <p:spPr bwMode="auto">
            <a:xfrm>
              <a:off x="3529" y="164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72721" name="Text Box 15"/>
            <p:cNvSpPr txBox="1">
              <a:spLocks noChangeArrowheads="1"/>
            </p:cNvSpPr>
            <p:nvPr/>
          </p:nvSpPr>
          <p:spPr bwMode="auto">
            <a:xfrm>
              <a:off x="4103" y="164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72722" name="Oval 16"/>
            <p:cNvSpPr>
              <a:spLocks noChangeArrowheads="1"/>
            </p:cNvSpPr>
            <p:nvPr/>
          </p:nvSpPr>
          <p:spPr bwMode="auto">
            <a:xfrm>
              <a:off x="4045" y="1860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ym typeface="Symbol" pitchFamily="-106" charset="2"/>
                </a:rPr>
                <a:t>3</a:t>
              </a:r>
              <a:endParaRPr lang="en-US"/>
            </a:p>
          </p:txBody>
        </p:sp>
        <p:sp>
          <p:nvSpPr>
            <p:cNvPr id="72723" name="Text Box 17"/>
            <p:cNvSpPr txBox="1">
              <a:spLocks noChangeArrowheads="1"/>
            </p:cNvSpPr>
            <p:nvPr/>
          </p:nvSpPr>
          <p:spPr bwMode="auto">
            <a:xfrm>
              <a:off x="1274" y="1643"/>
              <a:ext cx="16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72724" name="Line 18"/>
            <p:cNvSpPr>
              <a:spLocks noChangeShapeType="1"/>
            </p:cNvSpPr>
            <p:nvPr/>
          </p:nvSpPr>
          <p:spPr bwMode="auto">
            <a:xfrm flipV="1">
              <a:off x="1510" y="1997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25" name="Line 19"/>
            <p:cNvSpPr>
              <a:spLocks noChangeShapeType="1"/>
            </p:cNvSpPr>
            <p:nvPr/>
          </p:nvSpPr>
          <p:spPr bwMode="auto">
            <a:xfrm flipV="1">
              <a:off x="2068" y="1997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26" name="Line 20"/>
            <p:cNvSpPr>
              <a:spLocks noChangeShapeType="1"/>
            </p:cNvSpPr>
            <p:nvPr/>
          </p:nvSpPr>
          <p:spPr bwMode="auto">
            <a:xfrm flipV="1">
              <a:off x="2633" y="1997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27" name="Line 21"/>
            <p:cNvSpPr>
              <a:spLocks noChangeShapeType="1"/>
            </p:cNvSpPr>
            <p:nvPr/>
          </p:nvSpPr>
          <p:spPr bwMode="auto">
            <a:xfrm flipV="1">
              <a:off x="3191" y="1997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28" name="Line 22"/>
            <p:cNvSpPr>
              <a:spLocks noChangeShapeType="1"/>
            </p:cNvSpPr>
            <p:nvPr/>
          </p:nvSpPr>
          <p:spPr bwMode="auto">
            <a:xfrm flipV="1">
              <a:off x="3744" y="1997"/>
              <a:ext cx="3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29" name="Freeform 23"/>
            <p:cNvSpPr>
              <a:spLocks/>
            </p:cNvSpPr>
            <p:nvPr/>
          </p:nvSpPr>
          <p:spPr bwMode="auto">
            <a:xfrm>
              <a:off x="1951" y="1669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30" name="Freeform 24"/>
            <p:cNvSpPr>
              <a:spLocks/>
            </p:cNvSpPr>
            <p:nvPr/>
          </p:nvSpPr>
          <p:spPr bwMode="auto">
            <a:xfrm>
              <a:off x="3080" y="1669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31" name="Freeform 25"/>
            <p:cNvSpPr>
              <a:spLocks/>
            </p:cNvSpPr>
            <p:nvPr/>
          </p:nvSpPr>
          <p:spPr bwMode="auto">
            <a:xfrm flipV="1">
              <a:off x="2516" y="2126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32" name="Freeform 26"/>
            <p:cNvSpPr>
              <a:spLocks/>
            </p:cNvSpPr>
            <p:nvPr/>
          </p:nvSpPr>
          <p:spPr bwMode="auto">
            <a:xfrm flipV="1">
              <a:off x="1391" y="2126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33" name="Freeform 27"/>
            <p:cNvSpPr>
              <a:spLocks/>
            </p:cNvSpPr>
            <p:nvPr/>
          </p:nvSpPr>
          <p:spPr bwMode="auto">
            <a:xfrm>
              <a:off x="2493" y="2128"/>
              <a:ext cx="1671" cy="314"/>
            </a:xfrm>
            <a:custGeom>
              <a:avLst/>
              <a:gdLst>
                <a:gd name="T0" fmla="*/ 0 w 1671"/>
                <a:gd name="T1" fmla="*/ 0 h 314"/>
                <a:gd name="T2" fmla="*/ 514 w 1671"/>
                <a:gd name="T3" fmla="*/ 260 h 314"/>
                <a:gd name="T4" fmla="*/ 1169 w 1671"/>
                <a:gd name="T5" fmla="*/ 271 h 314"/>
                <a:gd name="T6" fmla="*/ 1671 w 1671"/>
                <a:gd name="T7" fmla="*/ 0 h 3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1"/>
                <a:gd name="T13" fmla="*/ 0 h 314"/>
                <a:gd name="T14" fmla="*/ 1671 w 1671"/>
                <a:gd name="T15" fmla="*/ 314 h 3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1" h="314">
                  <a:moveTo>
                    <a:pt x="0" y="0"/>
                  </a:moveTo>
                  <a:cubicBezTo>
                    <a:pt x="159" y="107"/>
                    <a:pt x="319" y="215"/>
                    <a:pt x="514" y="260"/>
                  </a:cubicBezTo>
                  <a:cubicBezTo>
                    <a:pt x="709" y="305"/>
                    <a:pt x="976" y="314"/>
                    <a:pt x="1169" y="271"/>
                  </a:cubicBezTo>
                  <a:cubicBezTo>
                    <a:pt x="1362" y="228"/>
                    <a:pt x="1516" y="114"/>
                    <a:pt x="1671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34" name="Text Box 28"/>
            <p:cNvSpPr txBox="1">
              <a:spLocks noChangeArrowheads="1"/>
            </p:cNvSpPr>
            <p:nvPr/>
          </p:nvSpPr>
          <p:spPr bwMode="auto">
            <a:xfrm>
              <a:off x="1541" y="180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72735" name="Text Box 29"/>
            <p:cNvSpPr txBox="1">
              <a:spLocks noChangeArrowheads="1"/>
            </p:cNvSpPr>
            <p:nvPr/>
          </p:nvSpPr>
          <p:spPr bwMode="auto">
            <a:xfrm>
              <a:off x="2106" y="180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72736" name="Text Box 30"/>
            <p:cNvSpPr txBox="1">
              <a:spLocks noChangeArrowheads="1"/>
            </p:cNvSpPr>
            <p:nvPr/>
          </p:nvSpPr>
          <p:spPr bwMode="auto">
            <a:xfrm>
              <a:off x="1812" y="212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72737" name="Text Box 31"/>
            <p:cNvSpPr txBox="1">
              <a:spLocks noChangeArrowheads="1"/>
            </p:cNvSpPr>
            <p:nvPr/>
          </p:nvSpPr>
          <p:spPr bwMode="auto">
            <a:xfrm>
              <a:off x="2676" y="180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72738" name="Text Box 32"/>
            <p:cNvSpPr txBox="1">
              <a:spLocks noChangeArrowheads="1"/>
            </p:cNvSpPr>
            <p:nvPr/>
          </p:nvSpPr>
          <p:spPr bwMode="auto">
            <a:xfrm>
              <a:off x="3235" y="1800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-1</a:t>
              </a:r>
            </a:p>
          </p:txBody>
        </p:sp>
        <p:sp>
          <p:nvSpPr>
            <p:cNvPr id="72739" name="Text Box 33"/>
            <p:cNvSpPr txBox="1">
              <a:spLocks noChangeArrowheads="1"/>
            </p:cNvSpPr>
            <p:nvPr/>
          </p:nvSpPr>
          <p:spPr bwMode="auto">
            <a:xfrm>
              <a:off x="3777" y="1800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-2</a:t>
              </a:r>
            </a:p>
          </p:txBody>
        </p:sp>
        <p:sp>
          <p:nvSpPr>
            <p:cNvPr id="72740" name="Text Box 34"/>
            <p:cNvSpPr txBox="1">
              <a:spLocks noChangeArrowheads="1"/>
            </p:cNvSpPr>
            <p:nvPr/>
          </p:nvSpPr>
          <p:spPr bwMode="auto">
            <a:xfrm>
              <a:off x="2964" y="212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2741" name="Text Box 35"/>
            <p:cNvSpPr txBox="1">
              <a:spLocks noChangeArrowheads="1"/>
            </p:cNvSpPr>
            <p:nvPr/>
          </p:nvSpPr>
          <p:spPr bwMode="auto">
            <a:xfrm>
              <a:off x="3753" y="212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72742" name="Line 36"/>
            <p:cNvSpPr>
              <a:spLocks noChangeShapeType="1"/>
            </p:cNvSpPr>
            <p:nvPr/>
          </p:nvSpPr>
          <p:spPr bwMode="auto">
            <a:xfrm>
              <a:off x="2090" y="1992"/>
              <a:ext cx="288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43" name="Freeform 37"/>
            <p:cNvSpPr>
              <a:spLocks/>
            </p:cNvSpPr>
            <p:nvPr/>
          </p:nvSpPr>
          <p:spPr bwMode="auto">
            <a:xfrm>
              <a:off x="1957" y="1674"/>
              <a:ext cx="1067" cy="199"/>
            </a:xfrm>
            <a:custGeom>
              <a:avLst/>
              <a:gdLst>
                <a:gd name="T0" fmla="*/ 0 w 1067"/>
                <a:gd name="T1" fmla="*/ 193 h 199"/>
                <a:gd name="T2" fmla="*/ 508 w 1067"/>
                <a:gd name="T3" fmla="*/ 1 h 199"/>
                <a:gd name="T4" fmla="*/ 1067 w 1067"/>
                <a:gd name="T5" fmla="*/ 199 h 199"/>
                <a:gd name="T6" fmla="*/ 0 60000 65536"/>
                <a:gd name="T7" fmla="*/ 0 60000 65536"/>
                <a:gd name="T8" fmla="*/ 0 60000 65536"/>
                <a:gd name="T9" fmla="*/ 0 w 1067"/>
                <a:gd name="T10" fmla="*/ 0 h 199"/>
                <a:gd name="T11" fmla="*/ 1067 w 1067"/>
                <a:gd name="T12" fmla="*/ 199 h 1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7" h="199">
                  <a:moveTo>
                    <a:pt x="0" y="193"/>
                  </a:moveTo>
                  <a:cubicBezTo>
                    <a:pt x="165" y="96"/>
                    <a:pt x="330" y="0"/>
                    <a:pt x="508" y="1"/>
                  </a:cubicBezTo>
                  <a:cubicBezTo>
                    <a:pt x="686" y="2"/>
                    <a:pt x="974" y="167"/>
                    <a:pt x="1067" y="199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44" name="Line 38"/>
            <p:cNvSpPr>
              <a:spLocks noChangeShapeType="1"/>
            </p:cNvSpPr>
            <p:nvPr/>
          </p:nvSpPr>
          <p:spPr bwMode="auto">
            <a:xfrm flipV="1">
              <a:off x="3202" y="2003"/>
              <a:ext cx="305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45" name="Line 39"/>
            <p:cNvSpPr>
              <a:spLocks noChangeShapeType="1"/>
            </p:cNvSpPr>
            <p:nvPr/>
          </p:nvSpPr>
          <p:spPr bwMode="auto">
            <a:xfrm flipV="1">
              <a:off x="3755" y="1996"/>
              <a:ext cx="305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92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</a:t>
            </a:r>
            <a:r>
              <a:rPr lang="en-US" dirty="0" err="1">
                <a:latin typeface="Arial"/>
              </a:rPr>
              <a:t>’</a:t>
            </a:r>
            <a:r>
              <a:rPr lang="en-US" dirty="0" err="1"/>
              <a:t>s</a:t>
            </a:r>
            <a:r>
              <a:rPr lang="en-US" dirty="0"/>
              <a:t> Algorithm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88362" cy="50768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/>
              <a:t>Single-source shortest path problem: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No negative-weight edges: w(u, v) &gt; 0 </a:t>
            </a:r>
            <a:r>
              <a:rPr lang="en-US" dirty="0">
                <a:sym typeface="Symbol" charset="0"/>
              </a:rPr>
              <a:t>∀ (u, v) ∈ E</a:t>
            </a:r>
          </a:p>
          <a:p>
            <a:pPr>
              <a:lnSpc>
                <a:spcPct val="130000"/>
              </a:lnSpc>
            </a:pPr>
            <a:r>
              <a:rPr lang="en-US" dirty="0"/>
              <a:t>Maintains two sets of vertices: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S = vertices whose final shortest-path weights have already been determined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Q = vertices in V – S: min-priority queue</a:t>
            </a:r>
          </a:p>
          <a:p>
            <a:pPr lvl="2">
              <a:lnSpc>
                <a:spcPct val="130000"/>
              </a:lnSpc>
            </a:pPr>
            <a:r>
              <a:rPr lang="en-US" dirty="0"/>
              <a:t>Keys in Q are estimates of shortest-path weights (d[v])</a:t>
            </a:r>
          </a:p>
          <a:p>
            <a:pPr>
              <a:lnSpc>
                <a:spcPct val="130000"/>
              </a:lnSpc>
            </a:pPr>
            <a:r>
              <a:rPr lang="en-US" dirty="0"/>
              <a:t>Repeatedly select a vertex u </a:t>
            </a:r>
            <a:r>
              <a:rPr lang="en-US" dirty="0">
                <a:sym typeface="Symbol" charset="0"/>
              </a:rPr>
              <a:t>∈ V – S, with the minimum shortest-path estimate </a:t>
            </a:r>
            <a:r>
              <a:rPr lang="en-US" dirty="0"/>
              <a:t>d[v]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4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 (G, w, s)</a:t>
            </a:r>
          </a:p>
        </p:txBody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813" y="1214438"/>
            <a:ext cx="8229600" cy="5076825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/>
              <a:t> INITIALIZE-SINGLE-SOURCE(</a:t>
            </a:r>
            <a:r>
              <a:rPr lang="en-US">
                <a:latin typeface="Comic Sans MS" charset="0"/>
              </a:rPr>
              <a:t>V, s</a:t>
            </a:r>
            <a:r>
              <a:rPr lang="en-US"/>
              <a:t>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/>
              <a:t> S ←  </a:t>
            </a:r>
            <a:r>
              <a:rPr lang="en-US">
                <a:sym typeface="Symbol" charset="0"/>
              </a:rPr>
              <a:t>∅ 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/>
              <a:t> Q ← V[G]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/>
              <a:t> </a:t>
            </a:r>
            <a:r>
              <a:rPr lang="en-US" b="1"/>
              <a:t>while </a:t>
            </a:r>
            <a:r>
              <a:rPr lang="en-US"/>
              <a:t>Q </a:t>
            </a:r>
            <a:r>
              <a:rPr lang="en-US">
                <a:sym typeface="Symbol" charset="0"/>
              </a:rPr>
              <a:t>≠</a:t>
            </a:r>
            <a:r>
              <a:rPr lang="en-US"/>
              <a:t> </a:t>
            </a:r>
            <a:r>
              <a:rPr lang="en-US">
                <a:sym typeface="Symbol" charset="0"/>
              </a:rPr>
              <a:t>∅</a:t>
            </a:r>
            <a:endParaRPr lang="en-US" b="1"/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/>
              <a:t>      </a:t>
            </a:r>
            <a:r>
              <a:rPr lang="en-US" b="1"/>
              <a:t>do</a:t>
            </a:r>
            <a:r>
              <a:rPr lang="en-US"/>
              <a:t> </a:t>
            </a:r>
            <a:r>
              <a:rPr lang="en-US">
                <a:latin typeface="Comic Sans MS" charset="0"/>
              </a:rPr>
              <a:t>u</a:t>
            </a:r>
            <a:r>
              <a:rPr lang="en-US"/>
              <a:t> ← EXTRACT-MIN(Q)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/>
              <a:t>           S ← S </a:t>
            </a:r>
            <a:r>
              <a:rPr lang="en-US">
                <a:sym typeface="Symbol" charset="0"/>
              </a:rPr>
              <a:t>⋃</a:t>
            </a:r>
            <a:r>
              <a:rPr lang="en-US"/>
              <a:t> {</a:t>
            </a:r>
            <a:r>
              <a:rPr lang="en-US">
                <a:latin typeface="Comic Sans MS" charset="0"/>
              </a:rPr>
              <a:t>u</a:t>
            </a:r>
            <a:r>
              <a:rPr lang="en-US"/>
              <a:t>} 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/>
              <a:t>           </a:t>
            </a:r>
            <a:r>
              <a:rPr lang="en-US" b="1"/>
              <a:t>for </a:t>
            </a:r>
            <a:r>
              <a:rPr lang="en-US"/>
              <a:t>each vertex </a:t>
            </a:r>
            <a:r>
              <a:rPr lang="en-US">
                <a:latin typeface="Comic Sans MS" charset="0"/>
              </a:rPr>
              <a:t>v </a:t>
            </a:r>
            <a:r>
              <a:rPr lang="en-US">
                <a:latin typeface="Comic Sans MS" charset="0"/>
                <a:sym typeface="Symbol" charset="0"/>
              </a:rPr>
              <a:t>∈</a:t>
            </a:r>
            <a:r>
              <a:rPr lang="en-US">
                <a:latin typeface="Comic Sans MS" charset="0"/>
              </a:rPr>
              <a:t> </a:t>
            </a:r>
            <a:r>
              <a:rPr lang="en-US" err="1">
                <a:latin typeface="Comic Sans MS" charset="0"/>
              </a:rPr>
              <a:t>Adj</a:t>
            </a:r>
            <a:r>
              <a:rPr lang="en-US">
                <a:latin typeface="Comic Sans MS" charset="0"/>
              </a:rPr>
              <a:t>[u]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/>
              <a:t>                 </a:t>
            </a:r>
            <a:r>
              <a:rPr lang="en-US" b="1"/>
              <a:t>do </a:t>
            </a:r>
            <a:r>
              <a:rPr lang="en-US"/>
              <a:t>RELAX(</a:t>
            </a:r>
            <a:r>
              <a:rPr lang="en-US">
                <a:latin typeface="Comic Sans MS" charset="0"/>
              </a:rPr>
              <a:t>u, v, w</a:t>
            </a:r>
            <a:r>
              <a:rPr lang="en-US"/>
              <a:t>)</a:t>
            </a:r>
          </a:p>
        </p:txBody>
      </p:sp>
      <p:grpSp>
        <p:nvGrpSpPr>
          <p:cNvPr id="778244" name="Group 4"/>
          <p:cNvGrpSpPr>
            <a:grpSpLocks/>
          </p:cNvGrpSpPr>
          <p:nvPr/>
        </p:nvGrpSpPr>
        <p:grpSpPr bwMode="auto">
          <a:xfrm>
            <a:off x="6099175" y="1090613"/>
            <a:ext cx="2882900" cy="2528887"/>
            <a:chOff x="1370" y="1413"/>
            <a:chExt cx="1816" cy="1593"/>
          </a:xfrm>
        </p:grpSpPr>
        <p:sp>
          <p:nvSpPr>
            <p:cNvPr id="778245" name="Oval 5"/>
            <p:cNvSpPr>
              <a:spLocks noChangeArrowheads="1"/>
            </p:cNvSpPr>
            <p:nvPr/>
          </p:nvSpPr>
          <p:spPr bwMode="auto">
            <a:xfrm>
              <a:off x="1547" y="2084"/>
              <a:ext cx="266" cy="265"/>
            </a:xfrm>
            <a:prstGeom prst="ellipse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778246" name="Oval 6"/>
            <p:cNvSpPr>
              <a:spLocks noChangeArrowheads="1"/>
            </p:cNvSpPr>
            <p:nvPr/>
          </p:nvSpPr>
          <p:spPr bwMode="auto">
            <a:xfrm>
              <a:off x="1976" y="161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∞</a:t>
              </a:r>
            </a:p>
          </p:txBody>
        </p:sp>
        <p:sp>
          <p:nvSpPr>
            <p:cNvPr id="778247" name="Oval 7"/>
            <p:cNvSpPr>
              <a:spLocks noChangeArrowheads="1"/>
            </p:cNvSpPr>
            <p:nvPr/>
          </p:nvSpPr>
          <p:spPr bwMode="auto">
            <a:xfrm>
              <a:off x="2808" y="161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∞</a:t>
              </a:r>
            </a:p>
          </p:txBody>
        </p:sp>
        <p:sp>
          <p:nvSpPr>
            <p:cNvPr id="778248" name="Oval 8"/>
            <p:cNvSpPr>
              <a:spLocks noChangeArrowheads="1"/>
            </p:cNvSpPr>
            <p:nvPr/>
          </p:nvSpPr>
          <p:spPr bwMode="auto">
            <a:xfrm>
              <a:off x="1976" y="25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∞</a:t>
              </a:r>
            </a:p>
          </p:txBody>
        </p:sp>
        <p:sp>
          <p:nvSpPr>
            <p:cNvPr id="778249" name="Oval 9"/>
            <p:cNvSpPr>
              <a:spLocks noChangeArrowheads="1"/>
            </p:cNvSpPr>
            <p:nvPr/>
          </p:nvSpPr>
          <p:spPr bwMode="auto">
            <a:xfrm>
              <a:off x="2808" y="25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∞</a:t>
              </a:r>
            </a:p>
          </p:txBody>
        </p:sp>
        <p:sp>
          <p:nvSpPr>
            <p:cNvPr id="778250" name="Line 10"/>
            <p:cNvSpPr>
              <a:spLocks noChangeShapeType="1"/>
            </p:cNvSpPr>
            <p:nvPr/>
          </p:nvSpPr>
          <p:spPr bwMode="auto">
            <a:xfrm flipV="1">
              <a:off x="1754" y="1846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251" name="Line 11"/>
            <p:cNvSpPr>
              <a:spLocks noChangeShapeType="1"/>
            </p:cNvSpPr>
            <p:nvPr/>
          </p:nvSpPr>
          <p:spPr bwMode="auto">
            <a:xfrm>
              <a:off x="1755" y="2314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252" name="Text Box 12"/>
            <p:cNvSpPr txBox="1">
              <a:spLocks noChangeArrowheads="1"/>
            </p:cNvSpPr>
            <p:nvPr/>
          </p:nvSpPr>
          <p:spPr bwMode="auto">
            <a:xfrm>
              <a:off x="1667" y="1819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778253" name="Text Box 13"/>
            <p:cNvSpPr txBox="1">
              <a:spLocks noChangeArrowheads="1"/>
            </p:cNvSpPr>
            <p:nvPr/>
          </p:nvSpPr>
          <p:spPr bwMode="auto">
            <a:xfrm>
              <a:off x="2419" y="148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778254" name="Text Box 14"/>
            <p:cNvSpPr txBox="1">
              <a:spLocks noChangeArrowheads="1"/>
            </p:cNvSpPr>
            <p:nvPr/>
          </p:nvSpPr>
          <p:spPr bwMode="auto">
            <a:xfrm>
              <a:off x="1744" y="238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778255" name="Text Box 15"/>
            <p:cNvSpPr txBox="1">
              <a:spLocks noChangeArrowheads="1"/>
            </p:cNvSpPr>
            <p:nvPr/>
          </p:nvSpPr>
          <p:spPr bwMode="auto">
            <a:xfrm>
              <a:off x="2439" y="266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78256" name="Text Box 16"/>
            <p:cNvSpPr txBox="1">
              <a:spLocks noChangeArrowheads="1"/>
            </p:cNvSpPr>
            <p:nvPr/>
          </p:nvSpPr>
          <p:spPr bwMode="auto">
            <a:xfrm>
              <a:off x="1370" y="209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778257" name="Text Box 17"/>
            <p:cNvSpPr txBox="1">
              <a:spLocks noChangeArrowheads="1"/>
            </p:cNvSpPr>
            <p:nvPr/>
          </p:nvSpPr>
          <p:spPr bwMode="auto">
            <a:xfrm>
              <a:off x="2031" y="1413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778258" name="Text Box 18"/>
            <p:cNvSpPr txBox="1">
              <a:spLocks noChangeArrowheads="1"/>
            </p:cNvSpPr>
            <p:nvPr/>
          </p:nvSpPr>
          <p:spPr bwMode="auto">
            <a:xfrm>
              <a:off x="2853" y="141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778259" name="Text Box 19"/>
            <p:cNvSpPr txBox="1">
              <a:spLocks noChangeArrowheads="1"/>
            </p:cNvSpPr>
            <p:nvPr/>
          </p:nvSpPr>
          <p:spPr bwMode="auto">
            <a:xfrm>
              <a:off x="2015" y="27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778260" name="Text Box 20"/>
            <p:cNvSpPr txBox="1">
              <a:spLocks noChangeArrowheads="1"/>
            </p:cNvSpPr>
            <p:nvPr/>
          </p:nvSpPr>
          <p:spPr bwMode="auto">
            <a:xfrm>
              <a:off x="2869" y="27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778261" name="Line 21"/>
            <p:cNvSpPr>
              <a:spLocks noChangeShapeType="1"/>
            </p:cNvSpPr>
            <p:nvPr/>
          </p:nvSpPr>
          <p:spPr bwMode="auto">
            <a:xfrm flipV="1">
              <a:off x="2246" y="2691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262" name="Line 22"/>
            <p:cNvSpPr>
              <a:spLocks noChangeShapeType="1"/>
            </p:cNvSpPr>
            <p:nvPr/>
          </p:nvSpPr>
          <p:spPr bwMode="auto">
            <a:xfrm flipV="1">
              <a:off x="2177" y="1837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263" name="Line 23"/>
            <p:cNvSpPr>
              <a:spLocks noChangeShapeType="1"/>
            </p:cNvSpPr>
            <p:nvPr/>
          </p:nvSpPr>
          <p:spPr bwMode="auto">
            <a:xfrm flipH="1" flipV="1">
              <a:off x="1799" y="2265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264" name="Text Box 24"/>
            <p:cNvSpPr txBox="1">
              <a:spLocks noChangeArrowheads="1"/>
            </p:cNvSpPr>
            <p:nvPr/>
          </p:nvSpPr>
          <p:spPr bwMode="auto">
            <a:xfrm>
              <a:off x="1864" y="202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78265" name="Text Box 25"/>
            <p:cNvSpPr txBox="1">
              <a:spLocks noChangeArrowheads="1"/>
            </p:cNvSpPr>
            <p:nvPr/>
          </p:nvSpPr>
          <p:spPr bwMode="auto">
            <a:xfrm>
              <a:off x="2165" y="204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778266" name="Text Box 26"/>
            <p:cNvSpPr txBox="1">
              <a:spLocks noChangeArrowheads="1"/>
            </p:cNvSpPr>
            <p:nvPr/>
          </p:nvSpPr>
          <p:spPr bwMode="auto">
            <a:xfrm>
              <a:off x="2578" y="181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778267" name="Text Box 27"/>
            <p:cNvSpPr txBox="1">
              <a:spLocks noChangeArrowheads="1"/>
            </p:cNvSpPr>
            <p:nvPr/>
          </p:nvSpPr>
          <p:spPr bwMode="auto">
            <a:xfrm>
              <a:off x="2478" y="235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78268" name="Freeform 28"/>
            <p:cNvSpPr>
              <a:spLocks/>
            </p:cNvSpPr>
            <p:nvPr/>
          </p:nvSpPr>
          <p:spPr bwMode="auto">
            <a:xfrm rot="5400000">
              <a:off x="1820" y="2191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269" name="Freeform 29"/>
            <p:cNvSpPr>
              <a:spLocks/>
            </p:cNvSpPr>
            <p:nvPr/>
          </p:nvSpPr>
          <p:spPr bwMode="auto">
            <a:xfrm rot="5400000" flipH="1" flipV="1">
              <a:off x="1692" y="2191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270" name="Line 30"/>
            <p:cNvSpPr>
              <a:spLocks noChangeShapeType="1"/>
            </p:cNvSpPr>
            <p:nvPr/>
          </p:nvSpPr>
          <p:spPr bwMode="auto">
            <a:xfrm flipV="1">
              <a:off x="2264" y="1749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271" name="Text Box 31"/>
            <p:cNvSpPr txBox="1">
              <a:spLocks noChangeArrowheads="1"/>
            </p:cNvSpPr>
            <p:nvPr/>
          </p:nvSpPr>
          <p:spPr bwMode="auto">
            <a:xfrm>
              <a:off x="2698" y="202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778272" name="Text Box 32"/>
            <p:cNvSpPr txBox="1">
              <a:spLocks noChangeArrowheads="1"/>
            </p:cNvSpPr>
            <p:nvPr/>
          </p:nvSpPr>
          <p:spPr bwMode="auto">
            <a:xfrm>
              <a:off x="2999" y="204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778273" name="Freeform 33"/>
            <p:cNvSpPr>
              <a:spLocks/>
            </p:cNvSpPr>
            <p:nvPr/>
          </p:nvSpPr>
          <p:spPr bwMode="auto">
            <a:xfrm rot="5400000">
              <a:off x="2654" y="2191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274" name="Freeform 34"/>
            <p:cNvSpPr>
              <a:spLocks/>
            </p:cNvSpPr>
            <p:nvPr/>
          </p:nvSpPr>
          <p:spPr bwMode="auto">
            <a:xfrm rot="5400000" flipH="1" flipV="1">
              <a:off x="2526" y="2191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8275" name="Group 35"/>
          <p:cNvGrpSpPr>
            <a:grpSpLocks/>
          </p:cNvGrpSpPr>
          <p:nvPr/>
        </p:nvGrpSpPr>
        <p:grpSpPr bwMode="auto">
          <a:xfrm>
            <a:off x="6099175" y="3576638"/>
            <a:ext cx="2882900" cy="2528887"/>
            <a:chOff x="1370" y="1413"/>
            <a:chExt cx="1816" cy="1593"/>
          </a:xfrm>
        </p:grpSpPr>
        <p:sp>
          <p:nvSpPr>
            <p:cNvPr id="778276" name="Oval 36"/>
            <p:cNvSpPr>
              <a:spLocks noChangeArrowheads="1"/>
            </p:cNvSpPr>
            <p:nvPr/>
          </p:nvSpPr>
          <p:spPr bwMode="auto">
            <a:xfrm>
              <a:off x="1547" y="2084"/>
              <a:ext cx="266" cy="265"/>
            </a:xfrm>
            <a:prstGeom prst="ellipse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778277" name="Oval 37"/>
            <p:cNvSpPr>
              <a:spLocks noChangeArrowheads="1"/>
            </p:cNvSpPr>
            <p:nvPr/>
          </p:nvSpPr>
          <p:spPr bwMode="auto">
            <a:xfrm>
              <a:off x="1976" y="161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∞</a:t>
              </a:r>
            </a:p>
          </p:txBody>
        </p:sp>
        <p:sp>
          <p:nvSpPr>
            <p:cNvPr id="778278" name="Oval 38"/>
            <p:cNvSpPr>
              <a:spLocks noChangeArrowheads="1"/>
            </p:cNvSpPr>
            <p:nvPr/>
          </p:nvSpPr>
          <p:spPr bwMode="auto">
            <a:xfrm>
              <a:off x="2808" y="161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∞</a:t>
              </a:r>
            </a:p>
          </p:txBody>
        </p:sp>
        <p:sp>
          <p:nvSpPr>
            <p:cNvPr id="778279" name="Oval 39"/>
            <p:cNvSpPr>
              <a:spLocks noChangeArrowheads="1"/>
            </p:cNvSpPr>
            <p:nvPr/>
          </p:nvSpPr>
          <p:spPr bwMode="auto">
            <a:xfrm>
              <a:off x="1976" y="25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∞</a:t>
              </a:r>
              <a:endParaRPr lang="en-US"/>
            </a:p>
          </p:txBody>
        </p:sp>
        <p:sp>
          <p:nvSpPr>
            <p:cNvPr id="778280" name="Oval 40"/>
            <p:cNvSpPr>
              <a:spLocks noChangeArrowheads="1"/>
            </p:cNvSpPr>
            <p:nvPr/>
          </p:nvSpPr>
          <p:spPr bwMode="auto">
            <a:xfrm>
              <a:off x="2808" y="25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∞</a:t>
              </a:r>
            </a:p>
          </p:txBody>
        </p:sp>
        <p:sp>
          <p:nvSpPr>
            <p:cNvPr id="778281" name="Line 41"/>
            <p:cNvSpPr>
              <a:spLocks noChangeShapeType="1"/>
            </p:cNvSpPr>
            <p:nvPr/>
          </p:nvSpPr>
          <p:spPr bwMode="auto">
            <a:xfrm flipV="1">
              <a:off x="1754" y="1846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282" name="Line 42"/>
            <p:cNvSpPr>
              <a:spLocks noChangeShapeType="1"/>
            </p:cNvSpPr>
            <p:nvPr/>
          </p:nvSpPr>
          <p:spPr bwMode="auto">
            <a:xfrm>
              <a:off x="1755" y="2314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283" name="Text Box 43"/>
            <p:cNvSpPr txBox="1">
              <a:spLocks noChangeArrowheads="1"/>
            </p:cNvSpPr>
            <p:nvPr/>
          </p:nvSpPr>
          <p:spPr bwMode="auto">
            <a:xfrm>
              <a:off x="1667" y="1819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778284" name="Text Box 44"/>
            <p:cNvSpPr txBox="1">
              <a:spLocks noChangeArrowheads="1"/>
            </p:cNvSpPr>
            <p:nvPr/>
          </p:nvSpPr>
          <p:spPr bwMode="auto">
            <a:xfrm>
              <a:off x="2419" y="148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778285" name="Text Box 45"/>
            <p:cNvSpPr txBox="1">
              <a:spLocks noChangeArrowheads="1"/>
            </p:cNvSpPr>
            <p:nvPr/>
          </p:nvSpPr>
          <p:spPr bwMode="auto">
            <a:xfrm>
              <a:off x="1744" y="238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778286" name="Text Box 46"/>
            <p:cNvSpPr txBox="1">
              <a:spLocks noChangeArrowheads="1"/>
            </p:cNvSpPr>
            <p:nvPr/>
          </p:nvSpPr>
          <p:spPr bwMode="auto">
            <a:xfrm>
              <a:off x="2439" y="266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78287" name="Text Box 47"/>
            <p:cNvSpPr txBox="1">
              <a:spLocks noChangeArrowheads="1"/>
            </p:cNvSpPr>
            <p:nvPr/>
          </p:nvSpPr>
          <p:spPr bwMode="auto">
            <a:xfrm>
              <a:off x="1370" y="209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778288" name="Text Box 48"/>
            <p:cNvSpPr txBox="1">
              <a:spLocks noChangeArrowheads="1"/>
            </p:cNvSpPr>
            <p:nvPr/>
          </p:nvSpPr>
          <p:spPr bwMode="auto">
            <a:xfrm>
              <a:off x="2031" y="1413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778289" name="Text Box 49"/>
            <p:cNvSpPr txBox="1">
              <a:spLocks noChangeArrowheads="1"/>
            </p:cNvSpPr>
            <p:nvPr/>
          </p:nvSpPr>
          <p:spPr bwMode="auto">
            <a:xfrm>
              <a:off x="2853" y="141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778290" name="Text Box 50"/>
            <p:cNvSpPr txBox="1">
              <a:spLocks noChangeArrowheads="1"/>
            </p:cNvSpPr>
            <p:nvPr/>
          </p:nvSpPr>
          <p:spPr bwMode="auto">
            <a:xfrm>
              <a:off x="2015" y="27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778291" name="Text Box 51"/>
            <p:cNvSpPr txBox="1">
              <a:spLocks noChangeArrowheads="1"/>
            </p:cNvSpPr>
            <p:nvPr/>
          </p:nvSpPr>
          <p:spPr bwMode="auto">
            <a:xfrm>
              <a:off x="2869" y="27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778292" name="Line 52"/>
            <p:cNvSpPr>
              <a:spLocks noChangeShapeType="1"/>
            </p:cNvSpPr>
            <p:nvPr/>
          </p:nvSpPr>
          <p:spPr bwMode="auto">
            <a:xfrm flipV="1">
              <a:off x="2246" y="2691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293" name="Line 53"/>
            <p:cNvSpPr>
              <a:spLocks noChangeShapeType="1"/>
            </p:cNvSpPr>
            <p:nvPr/>
          </p:nvSpPr>
          <p:spPr bwMode="auto">
            <a:xfrm flipV="1">
              <a:off x="2177" y="1837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294" name="Line 54"/>
            <p:cNvSpPr>
              <a:spLocks noChangeShapeType="1"/>
            </p:cNvSpPr>
            <p:nvPr/>
          </p:nvSpPr>
          <p:spPr bwMode="auto">
            <a:xfrm flipH="1" flipV="1">
              <a:off x="1799" y="2265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295" name="Text Box 55"/>
            <p:cNvSpPr txBox="1">
              <a:spLocks noChangeArrowheads="1"/>
            </p:cNvSpPr>
            <p:nvPr/>
          </p:nvSpPr>
          <p:spPr bwMode="auto">
            <a:xfrm>
              <a:off x="1864" y="202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78296" name="Text Box 56"/>
            <p:cNvSpPr txBox="1">
              <a:spLocks noChangeArrowheads="1"/>
            </p:cNvSpPr>
            <p:nvPr/>
          </p:nvSpPr>
          <p:spPr bwMode="auto">
            <a:xfrm>
              <a:off x="2165" y="204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778297" name="Text Box 57"/>
            <p:cNvSpPr txBox="1">
              <a:spLocks noChangeArrowheads="1"/>
            </p:cNvSpPr>
            <p:nvPr/>
          </p:nvSpPr>
          <p:spPr bwMode="auto">
            <a:xfrm>
              <a:off x="2578" y="181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778298" name="Text Box 58"/>
            <p:cNvSpPr txBox="1">
              <a:spLocks noChangeArrowheads="1"/>
            </p:cNvSpPr>
            <p:nvPr/>
          </p:nvSpPr>
          <p:spPr bwMode="auto">
            <a:xfrm>
              <a:off x="2478" y="235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78299" name="Freeform 59"/>
            <p:cNvSpPr>
              <a:spLocks/>
            </p:cNvSpPr>
            <p:nvPr/>
          </p:nvSpPr>
          <p:spPr bwMode="auto">
            <a:xfrm rot="5400000">
              <a:off x="1820" y="2191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00" name="Freeform 60"/>
            <p:cNvSpPr>
              <a:spLocks/>
            </p:cNvSpPr>
            <p:nvPr/>
          </p:nvSpPr>
          <p:spPr bwMode="auto">
            <a:xfrm rot="5400000" flipH="1" flipV="1">
              <a:off x="1692" y="2191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01" name="Line 61"/>
            <p:cNvSpPr>
              <a:spLocks noChangeShapeType="1"/>
            </p:cNvSpPr>
            <p:nvPr/>
          </p:nvSpPr>
          <p:spPr bwMode="auto">
            <a:xfrm flipV="1">
              <a:off x="2264" y="1749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02" name="Text Box 62"/>
            <p:cNvSpPr txBox="1">
              <a:spLocks noChangeArrowheads="1"/>
            </p:cNvSpPr>
            <p:nvPr/>
          </p:nvSpPr>
          <p:spPr bwMode="auto">
            <a:xfrm>
              <a:off x="2698" y="202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778303" name="Text Box 63"/>
            <p:cNvSpPr txBox="1">
              <a:spLocks noChangeArrowheads="1"/>
            </p:cNvSpPr>
            <p:nvPr/>
          </p:nvSpPr>
          <p:spPr bwMode="auto">
            <a:xfrm>
              <a:off x="2999" y="204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778304" name="Freeform 64"/>
            <p:cNvSpPr>
              <a:spLocks/>
            </p:cNvSpPr>
            <p:nvPr/>
          </p:nvSpPr>
          <p:spPr bwMode="auto">
            <a:xfrm rot="5400000">
              <a:off x="2654" y="2191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05" name="Freeform 65"/>
            <p:cNvSpPr>
              <a:spLocks/>
            </p:cNvSpPr>
            <p:nvPr/>
          </p:nvSpPr>
          <p:spPr bwMode="auto">
            <a:xfrm rot="5400000" flipH="1" flipV="1">
              <a:off x="2526" y="2191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8306" name="Group 66"/>
          <p:cNvGrpSpPr>
            <a:grpSpLocks/>
          </p:cNvGrpSpPr>
          <p:nvPr/>
        </p:nvGrpSpPr>
        <p:grpSpPr bwMode="auto">
          <a:xfrm>
            <a:off x="6699250" y="3962400"/>
            <a:ext cx="738188" cy="695325"/>
            <a:chOff x="4220" y="2496"/>
            <a:chExt cx="465" cy="438"/>
          </a:xfrm>
        </p:grpSpPr>
        <p:sp>
          <p:nvSpPr>
            <p:cNvPr id="778307" name="Line 67"/>
            <p:cNvSpPr>
              <a:spLocks noChangeShapeType="1"/>
            </p:cNvSpPr>
            <p:nvPr/>
          </p:nvSpPr>
          <p:spPr bwMode="auto">
            <a:xfrm flipV="1">
              <a:off x="4220" y="2676"/>
              <a:ext cx="282" cy="25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08" name="Oval 68"/>
            <p:cNvSpPr>
              <a:spLocks noChangeArrowheads="1"/>
            </p:cNvSpPr>
            <p:nvPr/>
          </p:nvSpPr>
          <p:spPr bwMode="auto">
            <a:xfrm>
              <a:off x="4465" y="2496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</p:grpSp>
      <p:grpSp>
        <p:nvGrpSpPr>
          <p:cNvPr id="778309" name="Group 69"/>
          <p:cNvGrpSpPr>
            <a:grpSpLocks/>
          </p:cNvGrpSpPr>
          <p:nvPr/>
        </p:nvGrpSpPr>
        <p:grpSpPr bwMode="auto">
          <a:xfrm>
            <a:off x="6727825" y="5010150"/>
            <a:ext cx="709613" cy="752475"/>
            <a:chOff x="4238" y="3156"/>
            <a:chExt cx="447" cy="474"/>
          </a:xfrm>
        </p:grpSpPr>
        <p:sp>
          <p:nvSpPr>
            <p:cNvPr id="778310" name="Line 70"/>
            <p:cNvSpPr>
              <a:spLocks noChangeShapeType="1"/>
            </p:cNvSpPr>
            <p:nvPr/>
          </p:nvSpPr>
          <p:spPr bwMode="auto">
            <a:xfrm rot="5400000" flipV="1">
              <a:off x="4226" y="3168"/>
              <a:ext cx="282" cy="25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11" name="Oval 71"/>
            <p:cNvSpPr>
              <a:spLocks noChangeArrowheads="1"/>
            </p:cNvSpPr>
            <p:nvPr/>
          </p:nvSpPr>
          <p:spPr bwMode="auto">
            <a:xfrm>
              <a:off x="4465" y="3432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F34FE21-0ED3-6385-1820-D32B87819191}"/>
                  </a:ext>
                </a:extLst>
              </p14:cNvPr>
              <p14:cNvContentPartPr/>
              <p14:nvPr/>
            </p14:nvContentPartPr>
            <p14:xfrm>
              <a:off x="7071480" y="3613320"/>
              <a:ext cx="423360" cy="2420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F34FE21-0ED3-6385-1820-D32B878191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55280" y="3597120"/>
                <a:ext cx="455760" cy="245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213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pSp>
        <p:nvGrpSpPr>
          <p:cNvPr id="779267" name="Group 3"/>
          <p:cNvGrpSpPr>
            <a:grpSpLocks/>
          </p:cNvGrpSpPr>
          <p:nvPr/>
        </p:nvGrpSpPr>
        <p:grpSpPr bwMode="auto">
          <a:xfrm>
            <a:off x="869950" y="1204913"/>
            <a:ext cx="2882900" cy="2528887"/>
            <a:chOff x="200" y="759"/>
            <a:chExt cx="1816" cy="1593"/>
          </a:xfrm>
        </p:grpSpPr>
        <p:sp>
          <p:nvSpPr>
            <p:cNvPr id="779268" name="Oval 4"/>
            <p:cNvSpPr>
              <a:spLocks noChangeArrowheads="1"/>
            </p:cNvSpPr>
            <p:nvPr/>
          </p:nvSpPr>
          <p:spPr bwMode="auto">
            <a:xfrm>
              <a:off x="377" y="1430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779269" name="Oval 5"/>
            <p:cNvSpPr>
              <a:spLocks noChangeArrowheads="1"/>
            </p:cNvSpPr>
            <p:nvPr/>
          </p:nvSpPr>
          <p:spPr bwMode="auto">
            <a:xfrm>
              <a:off x="806" y="96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10</a:t>
              </a:r>
            </a:p>
          </p:txBody>
        </p:sp>
        <p:sp>
          <p:nvSpPr>
            <p:cNvPr id="779270" name="Oval 6"/>
            <p:cNvSpPr>
              <a:spLocks noChangeArrowheads="1"/>
            </p:cNvSpPr>
            <p:nvPr/>
          </p:nvSpPr>
          <p:spPr bwMode="auto">
            <a:xfrm>
              <a:off x="1638" y="96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∞</a:t>
              </a:r>
            </a:p>
          </p:txBody>
        </p:sp>
        <p:sp>
          <p:nvSpPr>
            <p:cNvPr id="779271" name="Oval 7"/>
            <p:cNvSpPr>
              <a:spLocks noChangeArrowheads="1"/>
            </p:cNvSpPr>
            <p:nvPr/>
          </p:nvSpPr>
          <p:spPr bwMode="auto">
            <a:xfrm>
              <a:off x="806" y="1896"/>
              <a:ext cx="266" cy="265"/>
            </a:xfrm>
            <a:prstGeom prst="ellipse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5</a:t>
              </a:r>
              <a:endParaRPr lang="en-US"/>
            </a:p>
          </p:txBody>
        </p:sp>
        <p:sp>
          <p:nvSpPr>
            <p:cNvPr id="779272" name="Oval 8"/>
            <p:cNvSpPr>
              <a:spLocks noChangeArrowheads="1"/>
            </p:cNvSpPr>
            <p:nvPr/>
          </p:nvSpPr>
          <p:spPr bwMode="auto">
            <a:xfrm>
              <a:off x="1638" y="189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ym typeface="Symbol" charset="0"/>
                </a:rPr>
                <a:t>∞</a:t>
              </a:r>
              <a:endParaRPr lang="en-US"/>
            </a:p>
          </p:txBody>
        </p:sp>
        <p:sp>
          <p:nvSpPr>
            <p:cNvPr id="779273" name="Line 9"/>
            <p:cNvSpPr>
              <a:spLocks noChangeShapeType="1"/>
            </p:cNvSpPr>
            <p:nvPr/>
          </p:nvSpPr>
          <p:spPr bwMode="auto">
            <a:xfrm flipV="1">
              <a:off x="584" y="119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274" name="Line 10"/>
            <p:cNvSpPr>
              <a:spLocks noChangeShapeType="1"/>
            </p:cNvSpPr>
            <p:nvPr/>
          </p:nvSpPr>
          <p:spPr bwMode="auto">
            <a:xfrm>
              <a:off x="585" y="166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275" name="Text Box 11"/>
            <p:cNvSpPr txBox="1">
              <a:spLocks noChangeArrowheads="1"/>
            </p:cNvSpPr>
            <p:nvPr/>
          </p:nvSpPr>
          <p:spPr bwMode="auto">
            <a:xfrm>
              <a:off x="497" y="1165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779276" name="Text Box 12"/>
            <p:cNvSpPr txBox="1">
              <a:spLocks noChangeArrowheads="1"/>
            </p:cNvSpPr>
            <p:nvPr/>
          </p:nvSpPr>
          <p:spPr bwMode="auto">
            <a:xfrm>
              <a:off x="1249" y="82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779277" name="Text Box 13"/>
            <p:cNvSpPr txBox="1">
              <a:spLocks noChangeArrowheads="1"/>
            </p:cNvSpPr>
            <p:nvPr/>
          </p:nvSpPr>
          <p:spPr bwMode="auto">
            <a:xfrm>
              <a:off x="574" y="172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779278" name="Text Box 14"/>
            <p:cNvSpPr txBox="1">
              <a:spLocks noChangeArrowheads="1"/>
            </p:cNvSpPr>
            <p:nvPr/>
          </p:nvSpPr>
          <p:spPr bwMode="auto">
            <a:xfrm>
              <a:off x="1269" y="200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79279" name="Text Box 15"/>
            <p:cNvSpPr txBox="1">
              <a:spLocks noChangeArrowheads="1"/>
            </p:cNvSpPr>
            <p:nvPr/>
          </p:nvSpPr>
          <p:spPr bwMode="auto">
            <a:xfrm>
              <a:off x="200" y="144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779280" name="Text Box 16"/>
            <p:cNvSpPr txBox="1">
              <a:spLocks noChangeArrowheads="1"/>
            </p:cNvSpPr>
            <p:nvPr/>
          </p:nvSpPr>
          <p:spPr bwMode="auto">
            <a:xfrm>
              <a:off x="861" y="759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779281" name="Text Box 17"/>
            <p:cNvSpPr txBox="1">
              <a:spLocks noChangeArrowheads="1"/>
            </p:cNvSpPr>
            <p:nvPr/>
          </p:nvSpPr>
          <p:spPr bwMode="auto">
            <a:xfrm>
              <a:off x="1683" y="75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779282" name="Text Box 18"/>
            <p:cNvSpPr txBox="1">
              <a:spLocks noChangeArrowheads="1"/>
            </p:cNvSpPr>
            <p:nvPr/>
          </p:nvSpPr>
          <p:spPr bwMode="auto">
            <a:xfrm>
              <a:off x="845" y="212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779283" name="Text Box 19"/>
            <p:cNvSpPr txBox="1">
              <a:spLocks noChangeArrowheads="1"/>
            </p:cNvSpPr>
            <p:nvPr/>
          </p:nvSpPr>
          <p:spPr bwMode="auto">
            <a:xfrm>
              <a:off x="1699" y="212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779284" name="Line 20"/>
            <p:cNvSpPr>
              <a:spLocks noChangeShapeType="1"/>
            </p:cNvSpPr>
            <p:nvPr/>
          </p:nvSpPr>
          <p:spPr bwMode="auto">
            <a:xfrm flipV="1">
              <a:off x="1076" y="2037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285" name="Line 21"/>
            <p:cNvSpPr>
              <a:spLocks noChangeShapeType="1"/>
            </p:cNvSpPr>
            <p:nvPr/>
          </p:nvSpPr>
          <p:spPr bwMode="auto">
            <a:xfrm flipV="1">
              <a:off x="1007" y="1183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286" name="Line 22"/>
            <p:cNvSpPr>
              <a:spLocks noChangeShapeType="1"/>
            </p:cNvSpPr>
            <p:nvPr/>
          </p:nvSpPr>
          <p:spPr bwMode="auto">
            <a:xfrm flipH="1" flipV="1">
              <a:off x="629" y="1611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287" name="Text Box 23"/>
            <p:cNvSpPr txBox="1">
              <a:spLocks noChangeArrowheads="1"/>
            </p:cNvSpPr>
            <p:nvPr/>
          </p:nvSpPr>
          <p:spPr bwMode="auto">
            <a:xfrm>
              <a:off x="694" y="137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79288" name="Text Box 24"/>
            <p:cNvSpPr txBox="1">
              <a:spLocks noChangeArrowheads="1"/>
            </p:cNvSpPr>
            <p:nvPr/>
          </p:nvSpPr>
          <p:spPr bwMode="auto">
            <a:xfrm>
              <a:off x="995" y="139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779289" name="Text Box 25"/>
            <p:cNvSpPr txBox="1">
              <a:spLocks noChangeArrowheads="1"/>
            </p:cNvSpPr>
            <p:nvPr/>
          </p:nvSpPr>
          <p:spPr bwMode="auto">
            <a:xfrm>
              <a:off x="1408" y="115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779290" name="Text Box 26"/>
            <p:cNvSpPr txBox="1">
              <a:spLocks noChangeArrowheads="1"/>
            </p:cNvSpPr>
            <p:nvPr/>
          </p:nvSpPr>
          <p:spPr bwMode="auto">
            <a:xfrm>
              <a:off x="1308" y="170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79291" name="Freeform 27"/>
            <p:cNvSpPr>
              <a:spLocks/>
            </p:cNvSpPr>
            <p:nvPr/>
          </p:nvSpPr>
          <p:spPr bwMode="auto">
            <a:xfrm rot="5400000">
              <a:off x="650" y="1537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292" name="Freeform 28"/>
            <p:cNvSpPr>
              <a:spLocks/>
            </p:cNvSpPr>
            <p:nvPr/>
          </p:nvSpPr>
          <p:spPr bwMode="auto">
            <a:xfrm rot="5400000" flipH="1" flipV="1">
              <a:off x="522" y="1537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293" name="Line 29"/>
            <p:cNvSpPr>
              <a:spLocks noChangeShapeType="1"/>
            </p:cNvSpPr>
            <p:nvPr/>
          </p:nvSpPr>
          <p:spPr bwMode="auto">
            <a:xfrm flipV="1">
              <a:off x="1094" y="1095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294" name="Text Box 30"/>
            <p:cNvSpPr txBox="1">
              <a:spLocks noChangeArrowheads="1"/>
            </p:cNvSpPr>
            <p:nvPr/>
          </p:nvSpPr>
          <p:spPr bwMode="auto">
            <a:xfrm>
              <a:off x="1528" y="137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779295" name="Text Box 31"/>
            <p:cNvSpPr txBox="1">
              <a:spLocks noChangeArrowheads="1"/>
            </p:cNvSpPr>
            <p:nvPr/>
          </p:nvSpPr>
          <p:spPr bwMode="auto">
            <a:xfrm>
              <a:off x="1829" y="139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779296" name="Freeform 32"/>
            <p:cNvSpPr>
              <a:spLocks/>
            </p:cNvSpPr>
            <p:nvPr/>
          </p:nvSpPr>
          <p:spPr bwMode="auto">
            <a:xfrm rot="5400000">
              <a:off x="1484" y="1537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297" name="Freeform 33"/>
            <p:cNvSpPr>
              <a:spLocks/>
            </p:cNvSpPr>
            <p:nvPr/>
          </p:nvSpPr>
          <p:spPr bwMode="auto">
            <a:xfrm rot="5400000" flipH="1" flipV="1">
              <a:off x="1356" y="1537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298" name="Line 34"/>
            <p:cNvSpPr>
              <a:spLocks noChangeShapeType="1"/>
            </p:cNvSpPr>
            <p:nvPr/>
          </p:nvSpPr>
          <p:spPr bwMode="auto">
            <a:xfrm rot="5400000" flipV="1">
              <a:off x="584" y="1674"/>
              <a:ext cx="282" cy="25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9299" name="Line 35"/>
          <p:cNvSpPr>
            <a:spLocks noChangeShapeType="1"/>
          </p:cNvSpPr>
          <p:nvPr/>
        </p:nvSpPr>
        <p:spPr bwMode="auto">
          <a:xfrm flipV="1">
            <a:off x="1470025" y="1885950"/>
            <a:ext cx="447675" cy="409575"/>
          </a:xfrm>
          <a:prstGeom prst="line">
            <a:avLst/>
          </a:prstGeom>
          <a:noFill/>
          <a:ln w="571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79300" name="Group 36"/>
          <p:cNvGrpSpPr>
            <a:grpSpLocks/>
          </p:cNvGrpSpPr>
          <p:nvPr/>
        </p:nvGrpSpPr>
        <p:grpSpPr bwMode="auto">
          <a:xfrm>
            <a:off x="1868488" y="1571625"/>
            <a:ext cx="349250" cy="1431925"/>
            <a:chOff x="829" y="1002"/>
            <a:chExt cx="220" cy="902"/>
          </a:xfrm>
        </p:grpSpPr>
        <p:sp>
          <p:nvSpPr>
            <p:cNvPr id="779301" name="Freeform 37"/>
            <p:cNvSpPr>
              <a:spLocks/>
            </p:cNvSpPr>
            <p:nvPr/>
          </p:nvSpPr>
          <p:spPr bwMode="auto">
            <a:xfrm rot="5400000">
              <a:off x="650" y="1531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302" name="Oval 38"/>
            <p:cNvSpPr>
              <a:spLocks noChangeArrowheads="1"/>
            </p:cNvSpPr>
            <p:nvPr/>
          </p:nvSpPr>
          <p:spPr bwMode="auto">
            <a:xfrm>
              <a:off x="829" y="1002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</p:grpSp>
      <p:sp>
        <p:nvSpPr>
          <p:cNvPr id="779303" name="Line 39"/>
          <p:cNvSpPr>
            <a:spLocks noChangeShapeType="1"/>
          </p:cNvSpPr>
          <p:nvPr/>
        </p:nvSpPr>
        <p:spPr bwMode="auto">
          <a:xfrm flipV="1">
            <a:off x="1460500" y="1895475"/>
            <a:ext cx="447675" cy="409575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79304" name="Group 40"/>
          <p:cNvGrpSpPr>
            <a:grpSpLocks/>
          </p:cNvGrpSpPr>
          <p:nvPr/>
        </p:nvGrpSpPr>
        <p:grpSpPr bwMode="auto">
          <a:xfrm>
            <a:off x="2160588" y="1571625"/>
            <a:ext cx="1381125" cy="1419225"/>
            <a:chOff x="1013" y="1002"/>
            <a:chExt cx="870" cy="894"/>
          </a:xfrm>
        </p:grpSpPr>
        <p:sp>
          <p:nvSpPr>
            <p:cNvPr id="779305" name="Line 41"/>
            <p:cNvSpPr>
              <a:spLocks noChangeShapeType="1"/>
            </p:cNvSpPr>
            <p:nvPr/>
          </p:nvSpPr>
          <p:spPr bwMode="auto">
            <a:xfrm flipV="1">
              <a:off x="1013" y="1171"/>
              <a:ext cx="670" cy="725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306" name="Oval 42"/>
            <p:cNvSpPr>
              <a:spLocks noChangeArrowheads="1"/>
            </p:cNvSpPr>
            <p:nvPr/>
          </p:nvSpPr>
          <p:spPr bwMode="auto">
            <a:xfrm>
              <a:off x="1663" y="1002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</p:grpSp>
      <p:grpSp>
        <p:nvGrpSpPr>
          <p:cNvPr id="779307" name="Group 43"/>
          <p:cNvGrpSpPr>
            <a:grpSpLocks/>
          </p:cNvGrpSpPr>
          <p:nvPr/>
        </p:nvGrpSpPr>
        <p:grpSpPr bwMode="auto">
          <a:xfrm>
            <a:off x="2279650" y="3048000"/>
            <a:ext cx="1271588" cy="314325"/>
            <a:chOff x="1088" y="1932"/>
            <a:chExt cx="801" cy="198"/>
          </a:xfrm>
        </p:grpSpPr>
        <p:sp>
          <p:nvSpPr>
            <p:cNvPr id="779308" name="Line 44"/>
            <p:cNvSpPr>
              <a:spLocks noChangeShapeType="1"/>
            </p:cNvSpPr>
            <p:nvPr/>
          </p:nvSpPr>
          <p:spPr bwMode="auto">
            <a:xfrm flipV="1">
              <a:off x="1088" y="2037"/>
              <a:ext cx="5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309" name="Oval 45"/>
            <p:cNvSpPr>
              <a:spLocks noChangeArrowheads="1"/>
            </p:cNvSpPr>
            <p:nvPr/>
          </p:nvSpPr>
          <p:spPr bwMode="auto">
            <a:xfrm>
              <a:off x="1669" y="1932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</p:grpSp>
      <p:sp>
        <p:nvSpPr>
          <p:cNvPr id="779310" name="Line 46"/>
          <p:cNvSpPr>
            <a:spLocks noChangeShapeType="1"/>
          </p:cNvSpPr>
          <p:nvPr/>
        </p:nvSpPr>
        <p:spPr bwMode="auto">
          <a:xfrm flipV="1">
            <a:off x="6018213" y="1849438"/>
            <a:ext cx="1063625" cy="1150937"/>
          </a:xfrm>
          <a:prstGeom prst="line">
            <a:avLst/>
          </a:prstGeom>
          <a:noFill/>
          <a:ln w="571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79311" name="Group 47"/>
          <p:cNvGrpSpPr>
            <a:grpSpLocks/>
          </p:cNvGrpSpPr>
          <p:nvPr/>
        </p:nvGrpSpPr>
        <p:grpSpPr bwMode="auto">
          <a:xfrm>
            <a:off x="4727575" y="1195388"/>
            <a:ext cx="2882900" cy="2528887"/>
            <a:chOff x="2222" y="813"/>
            <a:chExt cx="1816" cy="1593"/>
          </a:xfrm>
        </p:grpSpPr>
        <p:grpSp>
          <p:nvGrpSpPr>
            <p:cNvPr id="779312" name="Group 48"/>
            <p:cNvGrpSpPr>
              <a:grpSpLocks/>
            </p:cNvGrpSpPr>
            <p:nvPr/>
          </p:nvGrpSpPr>
          <p:grpSpPr bwMode="auto">
            <a:xfrm>
              <a:off x="2222" y="813"/>
              <a:ext cx="1816" cy="1593"/>
              <a:chOff x="200" y="759"/>
              <a:chExt cx="1816" cy="1593"/>
            </a:xfrm>
          </p:grpSpPr>
          <p:sp>
            <p:nvSpPr>
              <p:cNvPr id="779313" name="Oval 49"/>
              <p:cNvSpPr>
                <a:spLocks noChangeArrowheads="1"/>
              </p:cNvSpPr>
              <p:nvPr/>
            </p:nvSpPr>
            <p:spPr bwMode="auto">
              <a:xfrm>
                <a:off x="377" y="1430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779314" name="Oval 50"/>
              <p:cNvSpPr>
                <a:spLocks noChangeArrowheads="1"/>
              </p:cNvSpPr>
              <p:nvPr/>
            </p:nvSpPr>
            <p:spPr bwMode="auto">
              <a:xfrm>
                <a:off x="806" y="96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charset="0"/>
                  </a:rPr>
                  <a:t>8</a:t>
                </a:r>
              </a:p>
            </p:txBody>
          </p:sp>
          <p:sp>
            <p:nvSpPr>
              <p:cNvPr id="779315" name="Oval 51"/>
              <p:cNvSpPr>
                <a:spLocks noChangeArrowheads="1"/>
              </p:cNvSpPr>
              <p:nvPr/>
            </p:nvSpPr>
            <p:spPr bwMode="auto">
              <a:xfrm>
                <a:off x="1638" y="96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charset="0"/>
                  </a:rPr>
                  <a:t>14</a:t>
                </a:r>
              </a:p>
            </p:txBody>
          </p:sp>
          <p:sp>
            <p:nvSpPr>
              <p:cNvPr id="779316" name="Oval 52"/>
              <p:cNvSpPr>
                <a:spLocks noChangeArrowheads="1"/>
              </p:cNvSpPr>
              <p:nvPr/>
            </p:nvSpPr>
            <p:spPr bwMode="auto">
              <a:xfrm>
                <a:off x="806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charset="0"/>
                  </a:rPr>
                  <a:t>5</a:t>
                </a:r>
                <a:endParaRPr lang="en-US"/>
              </a:p>
            </p:txBody>
          </p:sp>
          <p:sp>
            <p:nvSpPr>
              <p:cNvPr id="779317" name="Oval 53"/>
              <p:cNvSpPr>
                <a:spLocks noChangeArrowheads="1"/>
              </p:cNvSpPr>
              <p:nvPr/>
            </p:nvSpPr>
            <p:spPr bwMode="auto">
              <a:xfrm>
                <a:off x="1638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charset="0"/>
                  </a:rPr>
                  <a:t>7</a:t>
                </a:r>
                <a:endParaRPr lang="en-US"/>
              </a:p>
            </p:txBody>
          </p:sp>
          <p:sp>
            <p:nvSpPr>
              <p:cNvPr id="779318" name="Line 54"/>
              <p:cNvSpPr>
                <a:spLocks noChangeShapeType="1"/>
              </p:cNvSpPr>
              <p:nvPr/>
            </p:nvSpPr>
            <p:spPr bwMode="auto">
              <a:xfrm flipV="1">
                <a:off x="584" y="1192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319" name="Line 55"/>
              <p:cNvSpPr>
                <a:spLocks noChangeShapeType="1"/>
              </p:cNvSpPr>
              <p:nvPr/>
            </p:nvSpPr>
            <p:spPr bwMode="auto">
              <a:xfrm>
                <a:off x="585" y="1660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320" name="Text Box 56"/>
              <p:cNvSpPr txBox="1">
                <a:spLocks noChangeArrowheads="1"/>
              </p:cNvSpPr>
              <p:nvPr/>
            </p:nvSpPr>
            <p:spPr bwMode="auto">
              <a:xfrm>
                <a:off x="497" y="1165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10</a:t>
                </a:r>
              </a:p>
            </p:txBody>
          </p:sp>
          <p:sp>
            <p:nvSpPr>
              <p:cNvPr id="779321" name="Text Box 57"/>
              <p:cNvSpPr txBox="1">
                <a:spLocks noChangeArrowheads="1"/>
              </p:cNvSpPr>
              <p:nvPr/>
            </p:nvSpPr>
            <p:spPr bwMode="auto">
              <a:xfrm>
                <a:off x="1249" y="82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</a:t>
                </a:r>
              </a:p>
            </p:txBody>
          </p:sp>
          <p:sp>
            <p:nvSpPr>
              <p:cNvPr id="779322" name="Text Box 58"/>
              <p:cNvSpPr txBox="1">
                <a:spLocks noChangeArrowheads="1"/>
              </p:cNvSpPr>
              <p:nvPr/>
            </p:nvSpPr>
            <p:spPr bwMode="auto">
              <a:xfrm>
                <a:off x="574" y="172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5</a:t>
                </a:r>
              </a:p>
            </p:txBody>
          </p:sp>
          <p:sp>
            <p:nvSpPr>
              <p:cNvPr id="779323" name="Text Box 59"/>
              <p:cNvSpPr txBox="1">
                <a:spLocks noChangeArrowheads="1"/>
              </p:cNvSpPr>
              <p:nvPr/>
            </p:nvSpPr>
            <p:spPr bwMode="auto">
              <a:xfrm>
                <a:off x="1269" y="200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779324" name="Text Box 60"/>
              <p:cNvSpPr txBox="1">
                <a:spLocks noChangeArrowheads="1"/>
              </p:cNvSpPr>
              <p:nvPr/>
            </p:nvSpPr>
            <p:spPr bwMode="auto">
              <a:xfrm>
                <a:off x="200" y="144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</a:p>
            </p:txBody>
          </p:sp>
          <p:sp>
            <p:nvSpPr>
              <p:cNvPr id="779325" name="Text Box 61"/>
              <p:cNvSpPr txBox="1">
                <a:spLocks noChangeArrowheads="1"/>
              </p:cNvSpPr>
              <p:nvPr/>
            </p:nvSpPr>
            <p:spPr bwMode="auto">
              <a:xfrm>
                <a:off x="861" y="759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779326" name="Text Box 62"/>
              <p:cNvSpPr txBox="1">
                <a:spLocks noChangeArrowheads="1"/>
              </p:cNvSpPr>
              <p:nvPr/>
            </p:nvSpPr>
            <p:spPr bwMode="auto">
              <a:xfrm>
                <a:off x="1683" y="75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779327" name="Text Box 63"/>
              <p:cNvSpPr txBox="1">
                <a:spLocks noChangeArrowheads="1"/>
              </p:cNvSpPr>
              <p:nvPr/>
            </p:nvSpPr>
            <p:spPr bwMode="auto">
              <a:xfrm>
                <a:off x="845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y</a:t>
                </a:r>
              </a:p>
            </p:txBody>
          </p:sp>
          <p:sp>
            <p:nvSpPr>
              <p:cNvPr id="779328" name="Text Box 64"/>
              <p:cNvSpPr txBox="1">
                <a:spLocks noChangeArrowheads="1"/>
              </p:cNvSpPr>
              <p:nvPr/>
            </p:nvSpPr>
            <p:spPr bwMode="auto">
              <a:xfrm>
                <a:off x="1699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z</a:t>
                </a:r>
              </a:p>
            </p:txBody>
          </p:sp>
          <p:sp>
            <p:nvSpPr>
              <p:cNvPr id="779329" name="Line 65"/>
              <p:cNvSpPr>
                <a:spLocks noChangeShapeType="1"/>
              </p:cNvSpPr>
              <p:nvPr/>
            </p:nvSpPr>
            <p:spPr bwMode="auto">
              <a:xfrm flipV="1">
                <a:off x="1076" y="2037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330" name="Line 66"/>
              <p:cNvSpPr>
                <a:spLocks noChangeShapeType="1"/>
              </p:cNvSpPr>
              <p:nvPr/>
            </p:nvSpPr>
            <p:spPr bwMode="auto">
              <a:xfrm flipV="1">
                <a:off x="1007" y="1183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331" name="Line 67"/>
              <p:cNvSpPr>
                <a:spLocks noChangeShapeType="1"/>
              </p:cNvSpPr>
              <p:nvPr/>
            </p:nvSpPr>
            <p:spPr bwMode="auto">
              <a:xfrm flipH="1" flipV="1">
                <a:off x="629" y="1611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332" name="Text Box 68"/>
              <p:cNvSpPr txBox="1">
                <a:spLocks noChangeArrowheads="1"/>
              </p:cNvSpPr>
              <p:nvPr/>
            </p:nvSpPr>
            <p:spPr bwMode="auto">
              <a:xfrm>
                <a:off x="694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779333" name="Text Box 69"/>
              <p:cNvSpPr txBox="1">
                <a:spLocks noChangeArrowheads="1"/>
              </p:cNvSpPr>
              <p:nvPr/>
            </p:nvSpPr>
            <p:spPr bwMode="auto">
              <a:xfrm>
                <a:off x="995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3</a:t>
                </a:r>
              </a:p>
            </p:txBody>
          </p:sp>
          <p:sp>
            <p:nvSpPr>
              <p:cNvPr id="779334" name="Text Box 70"/>
              <p:cNvSpPr txBox="1">
                <a:spLocks noChangeArrowheads="1"/>
              </p:cNvSpPr>
              <p:nvPr/>
            </p:nvSpPr>
            <p:spPr bwMode="auto">
              <a:xfrm>
                <a:off x="1408" y="115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9</a:t>
                </a:r>
              </a:p>
            </p:txBody>
          </p:sp>
          <p:sp>
            <p:nvSpPr>
              <p:cNvPr id="779335" name="Text Box 71"/>
              <p:cNvSpPr txBox="1">
                <a:spLocks noChangeArrowheads="1"/>
              </p:cNvSpPr>
              <p:nvPr/>
            </p:nvSpPr>
            <p:spPr bwMode="auto">
              <a:xfrm>
                <a:off x="1308" y="170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779336" name="Freeform 72"/>
              <p:cNvSpPr>
                <a:spLocks/>
              </p:cNvSpPr>
              <p:nvPr/>
            </p:nvSpPr>
            <p:spPr bwMode="auto">
              <a:xfrm rot="5400000">
                <a:off x="650" y="1537"/>
                <a:ext cx="696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337" name="Freeform 73"/>
              <p:cNvSpPr>
                <a:spLocks/>
              </p:cNvSpPr>
              <p:nvPr/>
            </p:nvSpPr>
            <p:spPr bwMode="auto">
              <a:xfrm rot="5400000" flipH="1" flipV="1">
                <a:off x="522" y="1537"/>
                <a:ext cx="696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338" name="Line 74"/>
              <p:cNvSpPr>
                <a:spLocks noChangeShapeType="1"/>
              </p:cNvSpPr>
              <p:nvPr/>
            </p:nvSpPr>
            <p:spPr bwMode="auto">
              <a:xfrm flipV="1">
                <a:off x="1094" y="1095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339" name="Text Box 75"/>
              <p:cNvSpPr txBox="1">
                <a:spLocks noChangeArrowheads="1"/>
              </p:cNvSpPr>
              <p:nvPr/>
            </p:nvSpPr>
            <p:spPr bwMode="auto">
              <a:xfrm>
                <a:off x="1528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779340" name="Text Box 76"/>
              <p:cNvSpPr txBox="1">
                <a:spLocks noChangeArrowheads="1"/>
              </p:cNvSpPr>
              <p:nvPr/>
            </p:nvSpPr>
            <p:spPr bwMode="auto">
              <a:xfrm>
                <a:off x="1829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  <p:sp>
            <p:nvSpPr>
              <p:cNvPr id="779341" name="Freeform 77"/>
              <p:cNvSpPr>
                <a:spLocks/>
              </p:cNvSpPr>
              <p:nvPr/>
            </p:nvSpPr>
            <p:spPr bwMode="auto">
              <a:xfrm rot="5400000">
                <a:off x="1484" y="1537"/>
                <a:ext cx="696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342" name="Freeform 78"/>
              <p:cNvSpPr>
                <a:spLocks/>
              </p:cNvSpPr>
              <p:nvPr/>
            </p:nvSpPr>
            <p:spPr bwMode="auto">
              <a:xfrm rot="5400000" flipH="1" flipV="1">
                <a:off x="1356" y="1537"/>
                <a:ext cx="696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343" name="Line 79"/>
              <p:cNvSpPr>
                <a:spLocks noChangeShapeType="1"/>
              </p:cNvSpPr>
              <p:nvPr/>
            </p:nvSpPr>
            <p:spPr bwMode="auto">
              <a:xfrm rot="5400000" flipV="1">
                <a:off x="584" y="1674"/>
                <a:ext cx="282" cy="258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9344" name="Freeform 80"/>
            <p:cNvSpPr>
              <a:spLocks/>
            </p:cNvSpPr>
            <p:nvPr/>
          </p:nvSpPr>
          <p:spPr bwMode="auto">
            <a:xfrm rot="5400000">
              <a:off x="2672" y="1585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345" name="Line 81"/>
            <p:cNvSpPr>
              <a:spLocks noChangeShapeType="1"/>
            </p:cNvSpPr>
            <p:nvPr/>
          </p:nvSpPr>
          <p:spPr bwMode="auto">
            <a:xfrm flipV="1">
              <a:off x="3110" y="2091"/>
              <a:ext cx="5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9346" name="Line 82"/>
          <p:cNvSpPr>
            <a:spLocks noChangeShapeType="1"/>
          </p:cNvSpPr>
          <p:nvPr/>
        </p:nvSpPr>
        <p:spPr bwMode="auto">
          <a:xfrm flipV="1">
            <a:off x="6018213" y="1858963"/>
            <a:ext cx="1063625" cy="1150937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79347" name="Group 83"/>
          <p:cNvGrpSpPr>
            <a:grpSpLocks/>
          </p:cNvGrpSpPr>
          <p:nvPr/>
        </p:nvGrpSpPr>
        <p:grpSpPr bwMode="auto">
          <a:xfrm>
            <a:off x="7059613" y="1571625"/>
            <a:ext cx="349250" cy="1450975"/>
            <a:chOff x="3691" y="1050"/>
            <a:chExt cx="220" cy="914"/>
          </a:xfrm>
        </p:grpSpPr>
        <p:sp>
          <p:nvSpPr>
            <p:cNvPr id="779348" name="Freeform 84"/>
            <p:cNvSpPr>
              <a:spLocks/>
            </p:cNvSpPr>
            <p:nvPr/>
          </p:nvSpPr>
          <p:spPr bwMode="auto">
            <a:xfrm rot="5400000">
              <a:off x="3512" y="1591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349" name="Oval 85"/>
            <p:cNvSpPr>
              <a:spLocks noChangeArrowheads="1"/>
            </p:cNvSpPr>
            <p:nvPr/>
          </p:nvSpPr>
          <p:spPr bwMode="auto">
            <a:xfrm>
              <a:off x="3691" y="1050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</p:grpSp>
      <p:grpSp>
        <p:nvGrpSpPr>
          <p:cNvPr id="779350" name="Group 86"/>
          <p:cNvGrpSpPr>
            <a:grpSpLocks/>
          </p:cNvGrpSpPr>
          <p:nvPr/>
        </p:nvGrpSpPr>
        <p:grpSpPr bwMode="auto">
          <a:xfrm>
            <a:off x="860425" y="3919538"/>
            <a:ext cx="2882900" cy="2528887"/>
            <a:chOff x="224" y="2451"/>
            <a:chExt cx="1816" cy="1593"/>
          </a:xfrm>
        </p:grpSpPr>
        <p:grpSp>
          <p:nvGrpSpPr>
            <p:cNvPr id="779351" name="Group 87"/>
            <p:cNvGrpSpPr>
              <a:grpSpLocks/>
            </p:cNvGrpSpPr>
            <p:nvPr/>
          </p:nvGrpSpPr>
          <p:grpSpPr bwMode="auto">
            <a:xfrm>
              <a:off x="224" y="2451"/>
              <a:ext cx="1816" cy="1593"/>
              <a:chOff x="200" y="759"/>
              <a:chExt cx="1816" cy="1593"/>
            </a:xfrm>
          </p:grpSpPr>
          <p:sp>
            <p:nvSpPr>
              <p:cNvPr id="779352" name="Oval 88"/>
              <p:cNvSpPr>
                <a:spLocks noChangeArrowheads="1"/>
              </p:cNvSpPr>
              <p:nvPr/>
            </p:nvSpPr>
            <p:spPr bwMode="auto">
              <a:xfrm>
                <a:off x="377" y="1430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779353" name="Oval 89"/>
              <p:cNvSpPr>
                <a:spLocks noChangeArrowheads="1"/>
              </p:cNvSpPr>
              <p:nvPr/>
            </p:nvSpPr>
            <p:spPr bwMode="auto">
              <a:xfrm>
                <a:off x="806" y="965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charset="0"/>
                  </a:rPr>
                  <a:t>8</a:t>
                </a:r>
              </a:p>
            </p:txBody>
          </p:sp>
          <p:sp>
            <p:nvSpPr>
              <p:cNvPr id="779354" name="Oval 90"/>
              <p:cNvSpPr>
                <a:spLocks noChangeArrowheads="1"/>
              </p:cNvSpPr>
              <p:nvPr/>
            </p:nvSpPr>
            <p:spPr bwMode="auto">
              <a:xfrm>
                <a:off x="1638" y="96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charset="0"/>
                  </a:rPr>
                  <a:t>13</a:t>
                </a:r>
              </a:p>
            </p:txBody>
          </p:sp>
          <p:sp>
            <p:nvSpPr>
              <p:cNvPr id="779355" name="Oval 91"/>
              <p:cNvSpPr>
                <a:spLocks noChangeArrowheads="1"/>
              </p:cNvSpPr>
              <p:nvPr/>
            </p:nvSpPr>
            <p:spPr bwMode="auto">
              <a:xfrm>
                <a:off x="806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charset="0"/>
                  </a:rPr>
                  <a:t>5</a:t>
                </a:r>
                <a:endParaRPr lang="en-US"/>
              </a:p>
            </p:txBody>
          </p:sp>
          <p:sp>
            <p:nvSpPr>
              <p:cNvPr id="779356" name="Oval 92"/>
              <p:cNvSpPr>
                <a:spLocks noChangeArrowheads="1"/>
              </p:cNvSpPr>
              <p:nvPr/>
            </p:nvSpPr>
            <p:spPr bwMode="auto">
              <a:xfrm>
                <a:off x="1638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charset="0"/>
                  </a:rPr>
                  <a:t>7</a:t>
                </a:r>
                <a:endParaRPr lang="en-US"/>
              </a:p>
            </p:txBody>
          </p:sp>
          <p:sp>
            <p:nvSpPr>
              <p:cNvPr id="779357" name="Line 93"/>
              <p:cNvSpPr>
                <a:spLocks noChangeShapeType="1"/>
              </p:cNvSpPr>
              <p:nvPr/>
            </p:nvSpPr>
            <p:spPr bwMode="auto">
              <a:xfrm flipV="1">
                <a:off x="584" y="1192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358" name="Line 94"/>
              <p:cNvSpPr>
                <a:spLocks noChangeShapeType="1"/>
              </p:cNvSpPr>
              <p:nvPr/>
            </p:nvSpPr>
            <p:spPr bwMode="auto">
              <a:xfrm>
                <a:off x="585" y="1660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359" name="Text Box 95"/>
              <p:cNvSpPr txBox="1">
                <a:spLocks noChangeArrowheads="1"/>
              </p:cNvSpPr>
              <p:nvPr/>
            </p:nvSpPr>
            <p:spPr bwMode="auto">
              <a:xfrm>
                <a:off x="497" y="1165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10</a:t>
                </a:r>
              </a:p>
            </p:txBody>
          </p:sp>
          <p:sp>
            <p:nvSpPr>
              <p:cNvPr id="779360" name="Text Box 96"/>
              <p:cNvSpPr txBox="1">
                <a:spLocks noChangeArrowheads="1"/>
              </p:cNvSpPr>
              <p:nvPr/>
            </p:nvSpPr>
            <p:spPr bwMode="auto">
              <a:xfrm>
                <a:off x="1249" y="82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</a:t>
                </a:r>
              </a:p>
            </p:txBody>
          </p:sp>
          <p:sp>
            <p:nvSpPr>
              <p:cNvPr id="779361" name="Text Box 97"/>
              <p:cNvSpPr txBox="1">
                <a:spLocks noChangeArrowheads="1"/>
              </p:cNvSpPr>
              <p:nvPr/>
            </p:nvSpPr>
            <p:spPr bwMode="auto">
              <a:xfrm>
                <a:off x="574" y="172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5</a:t>
                </a:r>
              </a:p>
            </p:txBody>
          </p:sp>
          <p:sp>
            <p:nvSpPr>
              <p:cNvPr id="779362" name="Text Box 98"/>
              <p:cNvSpPr txBox="1">
                <a:spLocks noChangeArrowheads="1"/>
              </p:cNvSpPr>
              <p:nvPr/>
            </p:nvSpPr>
            <p:spPr bwMode="auto">
              <a:xfrm>
                <a:off x="1269" y="200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779363" name="Text Box 99"/>
              <p:cNvSpPr txBox="1">
                <a:spLocks noChangeArrowheads="1"/>
              </p:cNvSpPr>
              <p:nvPr/>
            </p:nvSpPr>
            <p:spPr bwMode="auto">
              <a:xfrm>
                <a:off x="200" y="144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</a:p>
            </p:txBody>
          </p:sp>
          <p:sp>
            <p:nvSpPr>
              <p:cNvPr id="779364" name="Text Box 100"/>
              <p:cNvSpPr txBox="1">
                <a:spLocks noChangeArrowheads="1"/>
              </p:cNvSpPr>
              <p:nvPr/>
            </p:nvSpPr>
            <p:spPr bwMode="auto">
              <a:xfrm>
                <a:off x="861" y="759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779365" name="Text Box 101"/>
              <p:cNvSpPr txBox="1">
                <a:spLocks noChangeArrowheads="1"/>
              </p:cNvSpPr>
              <p:nvPr/>
            </p:nvSpPr>
            <p:spPr bwMode="auto">
              <a:xfrm>
                <a:off x="1683" y="75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779366" name="Text Box 102"/>
              <p:cNvSpPr txBox="1">
                <a:spLocks noChangeArrowheads="1"/>
              </p:cNvSpPr>
              <p:nvPr/>
            </p:nvSpPr>
            <p:spPr bwMode="auto">
              <a:xfrm>
                <a:off x="845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y</a:t>
                </a:r>
              </a:p>
            </p:txBody>
          </p:sp>
          <p:sp>
            <p:nvSpPr>
              <p:cNvPr id="779367" name="Text Box 103"/>
              <p:cNvSpPr txBox="1">
                <a:spLocks noChangeArrowheads="1"/>
              </p:cNvSpPr>
              <p:nvPr/>
            </p:nvSpPr>
            <p:spPr bwMode="auto">
              <a:xfrm>
                <a:off x="1699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z</a:t>
                </a:r>
              </a:p>
            </p:txBody>
          </p:sp>
          <p:sp>
            <p:nvSpPr>
              <p:cNvPr id="779368" name="Line 104"/>
              <p:cNvSpPr>
                <a:spLocks noChangeShapeType="1"/>
              </p:cNvSpPr>
              <p:nvPr/>
            </p:nvSpPr>
            <p:spPr bwMode="auto">
              <a:xfrm flipV="1">
                <a:off x="1076" y="2037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369" name="Line 105"/>
              <p:cNvSpPr>
                <a:spLocks noChangeShapeType="1"/>
              </p:cNvSpPr>
              <p:nvPr/>
            </p:nvSpPr>
            <p:spPr bwMode="auto">
              <a:xfrm flipV="1">
                <a:off x="1007" y="1183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370" name="Line 106"/>
              <p:cNvSpPr>
                <a:spLocks noChangeShapeType="1"/>
              </p:cNvSpPr>
              <p:nvPr/>
            </p:nvSpPr>
            <p:spPr bwMode="auto">
              <a:xfrm flipH="1" flipV="1">
                <a:off x="629" y="1611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371" name="Text Box 107"/>
              <p:cNvSpPr txBox="1">
                <a:spLocks noChangeArrowheads="1"/>
              </p:cNvSpPr>
              <p:nvPr/>
            </p:nvSpPr>
            <p:spPr bwMode="auto">
              <a:xfrm>
                <a:off x="694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779372" name="Text Box 108"/>
              <p:cNvSpPr txBox="1">
                <a:spLocks noChangeArrowheads="1"/>
              </p:cNvSpPr>
              <p:nvPr/>
            </p:nvSpPr>
            <p:spPr bwMode="auto">
              <a:xfrm>
                <a:off x="995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3</a:t>
                </a:r>
              </a:p>
            </p:txBody>
          </p:sp>
          <p:sp>
            <p:nvSpPr>
              <p:cNvPr id="779373" name="Text Box 109"/>
              <p:cNvSpPr txBox="1">
                <a:spLocks noChangeArrowheads="1"/>
              </p:cNvSpPr>
              <p:nvPr/>
            </p:nvSpPr>
            <p:spPr bwMode="auto">
              <a:xfrm>
                <a:off x="1408" y="115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9</a:t>
                </a:r>
              </a:p>
            </p:txBody>
          </p:sp>
          <p:sp>
            <p:nvSpPr>
              <p:cNvPr id="779374" name="Text Box 110"/>
              <p:cNvSpPr txBox="1">
                <a:spLocks noChangeArrowheads="1"/>
              </p:cNvSpPr>
              <p:nvPr/>
            </p:nvSpPr>
            <p:spPr bwMode="auto">
              <a:xfrm>
                <a:off x="1308" y="170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779375" name="Freeform 111"/>
              <p:cNvSpPr>
                <a:spLocks/>
              </p:cNvSpPr>
              <p:nvPr/>
            </p:nvSpPr>
            <p:spPr bwMode="auto">
              <a:xfrm rot="5400000">
                <a:off x="650" y="1537"/>
                <a:ext cx="696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376" name="Freeform 112"/>
              <p:cNvSpPr>
                <a:spLocks/>
              </p:cNvSpPr>
              <p:nvPr/>
            </p:nvSpPr>
            <p:spPr bwMode="auto">
              <a:xfrm rot="5400000" flipH="1" flipV="1">
                <a:off x="522" y="1537"/>
                <a:ext cx="696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377" name="Line 113"/>
              <p:cNvSpPr>
                <a:spLocks noChangeShapeType="1"/>
              </p:cNvSpPr>
              <p:nvPr/>
            </p:nvSpPr>
            <p:spPr bwMode="auto">
              <a:xfrm flipV="1">
                <a:off x="1094" y="1095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378" name="Text Box 114"/>
              <p:cNvSpPr txBox="1">
                <a:spLocks noChangeArrowheads="1"/>
              </p:cNvSpPr>
              <p:nvPr/>
            </p:nvSpPr>
            <p:spPr bwMode="auto">
              <a:xfrm>
                <a:off x="1528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779379" name="Text Box 115"/>
              <p:cNvSpPr txBox="1">
                <a:spLocks noChangeArrowheads="1"/>
              </p:cNvSpPr>
              <p:nvPr/>
            </p:nvSpPr>
            <p:spPr bwMode="auto">
              <a:xfrm>
                <a:off x="1829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  <p:sp>
            <p:nvSpPr>
              <p:cNvPr id="779380" name="Freeform 116"/>
              <p:cNvSpPr>
                <a:spLocks/>
              </p:cNvSpPr>
              <p:nvPr/>
            </p:nvSpPr>
            <p:spPr bwMode="auto">
              <a:xfrm rot="5400000">
                <a:off x="1484" y="1537"/>
                <a:ext cx="696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381" name="Freeform 117"/>
              <p:cNvSpPr>
                <a:spLocks/>
              </p:cNvSpPr>
              <p:nvPr/>
            </p:nvSpPr>
            <p:spPr bwMode="auto">
              <a:xfrm rot="5400000" flipH="1" flipV="1">
                <a:off x="1356" y="1537"/>
                <a:ext cx="696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382" name="Line 118"/>
              <p:cNvSpPr>
                <a:spLocks noChangeShapeType="1"/>
              </p:cNvSpPr>
              <p:nvPr/>
            </p:nvSpPr>
            <p:spPr bwMode="auto">
              <a:xfrm rot="5400000" flipV="1">
                <a:off x="584" y="1674"/>
                <a:ext cx="282" cy="258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9383" name="Freeform 119"/>
            <p:cNvSpPr>
              <a:spLocks/>
            </p:cNvSpPr>
            <p:nvPr/>
          </p:nvSpPr>
          <p:spPr bwMode="auto">
            <a:xfrm rot="5400000">
              <a:off x="674" y="3223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384" name="Line 120"/>
            <p:cNvSpPr>
              <a:spLocks noChangeShapeType="1"/>
            </p:cNvSpPr>
            <p:nvPr/>
          </p:nvSpPr>
          <p:spPr bwMode="auto">
            <a:xfrm flipV="1">
              <a:off x="1112" y="3729"/>
              <a:ext cx="5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9385" name="Freeform 121"/>
          <p:cNvSpPr>
            <a:spLocks/>
          </p:cNvSpPr>
          <p:nvPr/>
        </p:nvSpPr>
        <p:spPr bwMode="auto">
          <a:xfrm rot="5400000">
            <a:off x="2908301" y="5154612"/>
            <a:ext cx="1104900" cy="79375"/>
          </a:xfrm>
          <a:custGeom>
            <a:avLst/>
            <a:gdLst>
              <a:gd name="T0" fmla="*/ 15 w 582"/>
              <a:gd name="T1" fmla="*/ 50 h 50"/>
              <a:gd name="T2" fmla="*/ 47 w 582"/>
              <a:gd name="T3" fmla="*/ 37 h 50"/>
              <a:gd name="T4" fmla="*/ 299 w 582"/>
              <a:gd name="T5" fmla="*/ 1 h 50"/>
              <a:gd name="T6" fmla="*/ 582 w 582"/>
              <a:gd name="T7" fmla="*/ 4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2" h="50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w="57150">
            <a:solidFill>
              <a:srgbClr val="80808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386" name="Freeform 122"/>
          <p:cNvSpPr>
            <a:spLocks/>
          </p:cNvSpPr>
          <p:nvPr/>
        </p:nvSpPr>
        <p:spPr bwMode="auto">
          <a:xfrm rot="5400000">
            <a:off x="2908301" y="5126037"/>
            <a:ext cx="1104900" cy="79375"/>
          </a:xfrm>
          <a:custGeom>
            <a:avLst/>
            <a:gdLst>
              <a:gd name="T0" fmla="*/ 15 w 582"/>
              <a:gd name="T1" fmla="*/ 50 h 50"/>
              <a:gd name="T2" fmla="*/ 47 w 582"/>
              <a:gd name="T3" fmla="*/ 37 h 50"/>
              <a:gd name="T4" fmla="*/ 299 w 582"/>
              <a:gd name="T5" fmla="*/ 1 h 50"/>
              <a:gd name="T6" fmla="*/ 582 w 582"/>
              <a:gd name="T7" fmla="*/ 4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2" h="50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w="76200" cap="flat">
            <a:solidFill>
              <a:schemeClr val="tx1"/>
            </a:solidFill>
            <a:prstDash val="sysDot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79387" name="Group 123"/>
          <p:cNvGrpSpPr>
            <a:grpSpLocks/>
          </p:cNvGrpSpPr>
          <p:nvPr/>
        </p:nvGrpSpPr>
        <p:grpSpPr bwMode="auto">
          <a:xfrm>
            <a:off x="2260600" y="4305300"/>
            <a:ext cx="1262063" cy="314325"/>
            <a:chOff x="1106" y="2688"/>
            <a:chExt cx="795" cy="198"/>
          </a:xfrm>
        </p:grpSpPr>
        <p:sp>
          <p:nvSpPr>
            <p:cNvPr id="779388" name="Line 124"/>
            <p:cNvSpPr>
              <a:spLocks noChangeShapeType="1"/>
            </p:cNvSpPr>
            <p:nvPr/>
          </p:nvSpPr>
          <p:spPr bwMode="auto">
            <a:xfrm flipV="1">
              <a:off x="1106" y="2781"/>
              <a:ext cx="5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9389" name="Oval 125"/>
            <p:cNvSpPr>
              <a:spLocks noChangeArrowheads="1"/>
            </p:cNvSpPr>
            <p:nvPr/>
          </p:nvSpPr>
          <p:spPr bwMode="auto">
            <a:xfrm>
              <a:off x="1681" y="2688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</p:grpSp>
      <p:grpSp>
        <p:nvGrpSpPr>
          <p:cNvPr id="779390" name="Group 126"/>
          <p:cNvGrpSpPr>
            <a:grpSpLocks/>
          </p:cNvGrpSpPr>
          <p:nvPr/>
        </p:nvGrpSpPr>
        <p:grpSpPr bwMode="auto">
          <a:xfrm>
            <a:off x="4765675" y="3833813"/>
            <a:ext cx="2882900" cy="2528887"/>
            <a:chOff x="3002" y="2415"/>
            <a:chExt cx="1816" cy="1593"/>
          </a:xfrm>
        </p:grpSpPr>
        <p:grpSp>
          <p:nvGrpSpPr>
            <p:cNvPr id="779391" name="Group 127"/>
            <p:cNvGrpSpPr>
              <a:grpSpLocks/>
            </p:cNvGrpSpPr>
            <p:nvPr/>
          </p:nvGrpSpPr>
          <p:grpSpPr bwMode="auto">
            <a:xfrm>
              <a:off x="3002" y="2415"/>
              <a:ext cx="1816" cy="1593"/>
              <a:chOff x="200" y="759"/>
              <a:chExt cx="1816" cy="1593"/>
            </a:xfrm>
          </p:grpSpPr>
          <p:sp>
            <p:nvSpPr>
              <p:cNvPr id="779392" name="Oval 128"/>
              <p:cNvSpPr>
                <a:spLocks noChangeArrowheads="1"/>
              </p:cNvSpPr>
              <p:nvPr/>
            </p:nvSpPr>
            <p:spPr bwMode="auto">
              <a:xfrm>
                <a:off x="377" y="1430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779393" name="Oval 129"/>
              <p:cNvSpPr>
                <a:spLocks noChangeArrowheads="1"/>
              </p:cNvSpPr>
              <p:nvPr/>
            </p:nvSpPr>
            <p:spPr bwMode="auto">
              <a:xfrm>
                <a:off x="806" y="965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charset="0"/>
                  </a:rPr>
                  <a:t>8</a:t>
                </a:r>
              </a:p>
            </p:txBody>
          </p:sp>
          <p:sp>
            <p:nvSpPr>
              <p:cNvPr id="779394" name="Oval 130"/>
              <p:cNvSpPr>
                <a:spLocks noChangeArrowheads="1"/>
              </p:cNvSpPr>
              <p:nvPr/>
            </p:nvSpPr>
            <p:spPr bwMode="auto">
              <a:xfrm>
                <a:off x="1638" y="965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charset="0"/>
                  </a:rPr>
                  <a:t>9</a:t>
                </a:r>
              </a:p>
            </p:txBody>
          </p:sp>
          <p:sp>
            <p:nvSpPr>
              <p:cNvPr id="779395" name="Oval 131"/>
              <p:cNvSpPr>
                <a:spLocks noChangeArrowheads="1"/>
              </p:cNvSpPr>
              <p:nvPr/>
            </p:nvSpPr>
            <p:spPr bwMode="auto">
              <a:xfrm>
                <a:off x="806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charset="0"/>
                  </a:rPr>
                  <a:t>5</a:t>
                </a:r>
                <a:endParaRPr lang="en-US"/>
              </a:p>
            </p:txBody>
          </p:sp>
          <p:sp>
            <p:nvSpPr>
              <p:cNvPr id="779396" name="Oval 132"/>
              <p:cNvSpPr>
                <a:spLocks noChangeArrowheads="1"/>
              </p:cNvSpPr>
              <p:nvPr/>
            </p:nvSpPr>
            <p:spPr bwMode="auto">
              <a:xfrm>
                <a:off x="1638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charset="0"/>
                  </a:rPr>
                  <a:t>7</a:t>
                </a:r>
                <a:endParaRPr lang="en-US"/>
              </a:p>
            </p:txBody>
          </p:sp>
          <p:sp>
            <p:nvSpPr>
              <p:cNvPr id="779397" name="Line 133"/>
              <p:cNvSpPr>
                <a:spLocks noChangeShapeType="1"/>
              </p:cNvSpPr>
              <p:nvPr/>
            </p:nvSpPr>
            <p:spPr bwMode="auto">
              <a:xfrm flipV="1">
                <a:off x="584" y="1192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398" name="Line 134"/>
              <p:cNvSpPr>
                <a:spLocks noChangeShapeType="1"/>
              </p:cNvSpPr>
              <p:nvPr/>
            </p:nvSpPr>
            <p:spPr bwMode="auto">
              <a:xfrm>
                <a:off x="585" y="1660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399" name="Text Box 135"/>
              <p:cNvSpPr txBox="1">
                <a:spLocks noChangeArrowheads="1"/>
              </p:cNvSpPr>
              <p:nvPr/>
            </p:nvSpPr>
            <p:spPr bwMode="auto">
              <a:xfrm>
                <a:off x="497" y="1165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10</a:t>
                </a:r>
              </a:p>
            </p:txBody>
          </p:sp>
          <p:sp>
            <p:nvSpPr>
              <p:cNvPr id="779400" name="Text Box 136"/>
              <p:cNvSpPr txBox="1">
                <a:spLocks noChangeArrowheads="1"/>
              </p:cNvSpPr>
              <p:nvPr/>
            </p:nvSpPr>
            <p:spPr bwMode="auto">
              <a:xfrm>
                <a:off x="1249" y="82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</a:t>
                </a:r>
              </a:p>
            </p:txBody>
          </p:sp>
          <p:sp>
            <p:nvSpPr>
              <p:cNvPr id="779401" name="Text Box 137"/>
              <p:cNvSpPr txBox="1">
                <a:spLocks noChangeArrowheads="1"/>
              </p:cNvSpPr>
              <p:nvPr/>
            </p:nvSpPr>
            <p:spPr bwMode="auto">
              <a:xfrm>
                <a:off x="574" y="172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5</a:t>
                </a:r>
              </a:p>
            </p:txBody>
          </p:sp>
          <p:sp>
            <p:nvSpPr>
              <p:cNvPr id="779402" name="Text Box 138"/>
              <p:cNvSpPr txBox="1">
                <a:spLocks noChangeArrowheads="1"/>
              </p:cNvSpPr>
              <p:nvPr/>
            </p:nvSpPr>
            <p:spPr bwMode="auto">
              <a:xfrm>
                <a:off x="1269" y="200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779403" name="Text Box 139"/>
              <p:cNvSpPr txBox="1">
                <a:spLocks noChangeArrowheads="1"/>
              </p:cNvSpPr>
              <p:nvPr/>
            </p:nvSpPr>
            <p:spPr bwMode="auto">
              <a:xfrm>
                <a:off x="200" y="144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</a:p>
            </p:txBody>
          </p:sp>
          <p:sp>
            <p:nvSpPr>
              <p:cNvPr id="779404" name="Text Box 140"/>
              <p:cNvSpPr txBox="1">
                <a:spLocks noChangeArrowheads="1"/>
              </p:cNvSpPr>
              <p:nvPr/>
            </p:nvSpPr>
            <p:spPr bwMode="auto">
              <a:xfrm>
                <a:off x="861" y="759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779405" name="Text Box 141"/>
              <p:cNvSpPr txBox="1">
                <a:spLocks noChangeArrowheads="1"/>
              </p:cNvSpPr>
              <p:nvPr/>
            </p:nvSpPr>
            <p:spPr bwMode="auto">
              <a:xfrm>
                <a:off x="1683" y="75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779406" name="Text Box 142"/>
              <p:cNvSpPr txBox="1">
                <a:spLocks noChangeArrowheads="1"/>
              </p:cNvSpPr>
              <p:nvPr/>
            </p:nvSpPr>
            <p:spPr bwMode="auto">
              <a:xfrm>
                <a:off x="845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y</a:t>
                </a:r>
              </a:p>
            </p:txBody>
          </p:sp>
          <p:sp>
            <p:nvSpPr>
              <p:cNvPr id="779407" name="Text Box 143"/>
              <p:cNvSpPr txBox="1">
                <a:spLocks noChangeArrowheads="1"/>
              </p:cNvSpPr>
              <p:nvPr/>
            </p:nvSpPr>
            <p:spPr bwMode="auto">
              <a:xfrm>
                <a:off x="1699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z</a:t>
                </a:r>
              </a:p>
            </p:txBody>
          </p:sp>
          <p:sp>
            <p:nvSpPr>
              <p:cNvPr id="779408" name="Line 144"/>
              <p:cNvSpPr>
                <a:spLocks noChangeShapeType="1"/>
              </p:cNvSpPr>
              <p:nvPr/>
            </p:nvSpPr>
            <p:spPr bwMode="auto">
              <a:xfrm flipV="1">
                <a:off x="1076" y="2037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409" name="Line 145"/>
              <p:cNvSpPr>
                <a:spLocks noChangeShapeType="1"/>
              </p:cNvSpPr>
              <p:nvPr/>
            </p:nvSpPr>
            <p:spPr bwMode="auto">
              <a:xfrm flipV="1">
                <a:off x="1007" y="1183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410" name="Line 146"/>
              <p:cNvSpPr>
                <a:spLocks noChangeShapeType="1"/>
              </p:cNvSpPr>
              <p:nvPr/>
            </p:nvSpPr>
            <p:spPr bwMode="auto">
              <a:xfrm flipH="1" flipV="1">
                <a:off x="629" y="1611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411" name="Text Box 147"/>
              <p:cNvSpPr txBox="1">
                <a:spLocks noChangeArrowheads="1"/>
              </p:cNvSpPr>
              <p:nvPr/>
            </p:nvSpPr>
            <p:spPr bwMode="auto">
              <a:xfrm>
                <a:off x="694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779412" name="Text Box 148"/>
              <p:cNvSpPr txBox="1">
                <a:spLocks noChangeArrowheads="1"/>
              </p:cNvSpPr>
              <p:nvPr/>
            </p:nvSpPr>
            <p:spPr bwMode="auto">
              <a:xfrm>
                <a:off x="995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3</a:t>
                </a:r>
              </a:p>
            </p:txBody>
          </p:sp>
          <p:sp>
            <p:nvSpPr>
              <p:cNvPr id="779413" name="Text Box 149"/>
              <p:cNvSpPr txBox="1">
                <a:spLocks noChangeArrowheads="1"/>
              </p:cNvSpPr>
              <p:nvPr/>
            </p:nvSpPr>
            <p:spPr bwMode="auto">
              <a:xfrm>
                <a:off x="1408" y="115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9</a:t>
                </a:r>
              </a:p>
            </p:txBody>
          </p:sp>
          <p:sp>
            <p:nvSpPr>
              <p:cNvPr id="779414" name="Text Box 150"/>
              <p:cNvSpPr txBox="1">
                <a:spLocks noChangeArrowheads="1"/>
              </p:cNvSpPr>
              <p:nvPr/>
            </p:nvSpPr>
            <p:spPr bwMode="auto">
              <a:xfrm>
                <a:off x="1308" y="170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779415" name="Freeform 151"/>
              <p:cNvSpPr>
                <a:spLocks/>
              </p:cNvSpPr>
              <p:nvPr/>
            </p:nvSpPr>
            <p:spPr bwMode="auto">
              <a:xfrm rot="5400000">
                <a:off x="650" y="1537"/>
                <a:ext cx="696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416" name="Freeform 152"/>
              <p:cNvSpPr>
                <a:spLocks/>
              </p:cNvSpPr>
              <p:nvPr/>
            </p:nvSpPr>
            <p:spPr bwMode="auto">
              <a:xfrm rot="5400000" flipH="1" flipV="1">
                <a:off x="522" y="1537"/>
                <a:ext cx="696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417" name="Line 153"/>
              <p:cNvSpPr>
                <a:spLocks noChangeShapeType="1"/>
              </p:cNvSpPr>
              <p:nvPr/>
            </p:nvSpPr>
            <p:spPr bwMode="auto">
              <a:xfrm flipV="1">
                <a:off x="1094" y="1095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418" name="Text Box 154"/>
              <p:cNvSpPr txBox="1">
                <a:spLocks noChangeArrowheads="1"/>
              </p:cNvSpPr>
              <p:nvPr/>
            </p:nvSpPr>
            <p:spPr bwMode="auto">
              <a:xfrm>
                <a:off x="1528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779419" name="Text Box 155"/>
              <p:cNvSpPr txBox="1">
                <a:spLocks noChangeArrowheads="1"/>
              </p:cNvSpPr>
              <p:nvPr/>
            </p:nvSpPr>
            <p:spPr bwMode="auto">
              <a:xfrm>
                <a:off x="1829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  <p:sp>
            <p:nvSpPr>
              <p:cNvPr id="779420" name="Freeform 156"/>
              <p:cNvSpPr>
                <a:spLocks/>
              </p:cNvSpPr>
              <p:nvPr/>
            </p:nvSpPr>
            <p:spPr bwMode="auto">
              <a:xfrm rot="5400000">
                <a:off x="1484" y="1537"/>
                <a:ext cx="696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421" name="Freeform 157"/>
              <p:cNvSpPr>
                <a:spLocks/>
              </p:cNvSpPr>
              <p:nvPr/>
            </p:nvSpPr>
            <p:spPr bwMode="auto">
              <a:xfrm rot="5400000" flipH="1" flipV="1">
                <a:off x="1356" y="1537"/>
                <a:ext cx="696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422" name="Line 158"/>
              <p:cNvSpPr>
                <a:spLocks noChangeShapeType="1"/>
              </p:cNvSpPr>
              <p:nvPr/>
            </p:nvSpPr>
            <p:spPr bwMode="auto">
              <a:xfrm rot="5400000" flipV="1">
                <a:off x="584" y="1674"/>
                <a:ext cx="282" cy="258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79423" name="Group 159"/>
            <p:cNvGrpSpPr>
              <a:grpSpLocks/>
            </p:cNvGrpSpPr>
            <p:nvPr/>
          </p:nvGrpSpPr>
          <p:grpSpPr bwMode="auto">
            <a:xfrm>
              <a:off x="3775" y="2751"/>
              <a:ext cx="687" cy="942"/>
              <a:chOff x="3073" y="2781"/>
              <a:chExt cx="687" cy="942"/>
            </a:xfrm>
          </p:grpSpPr>
          <p:sp>
            <p:nvSpPr>
              <p:cNvPr id="779424" name="Freeform 160"/>
              <p:cNvSpPr>
                <a:spLocks/>
              </p:cNvSpPr>
              <p:nvPr/>
            </p:nvSpPr>
            <p:spPr bwMode="auto">
              <a:xfrm rot="5400000">
                <a:off x="2750" y="3217"/>
                <a:ext cx="696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57150">
                <a:solidFill>
                  <a:srgbClr val="808080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425" name="Line 161"/>
              <p:cNvSpPr>
                <a:spLocks noChangeShapeType="1"/>
              </p:cNvSpPr>
              <p:nvPr/>
            </p:nvSpPr>
            <p:spPr bwMode="auto">
              <a:xfrm flipV="1">
                <a:off x="3188" y="3723"/>
                <a:ext cx="572" cy="0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426" name="Line 162"/>
              <p:cNvSpPr>
                <a:spLocks noChangeShapeType="1"/>
              </p:cNvSpPr>
              <p:nvPr/>
            </p:nvSpPr>
            <p:spPr bwMode="auto">
              <a:xfrm flipV="1">
                <a:off x="3182" y="2781"/>
                <a:ext cx="572" cy="0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947F31D-0B47-DF9D-6C59-84FA2ED13EBF}"/>
                  </a:ext>
                </a:extLst>
              </p14:cNvPr>
              <p14:cNvContentPartPr/>
              <p14:nvPr/>
            </p14:nvContentPartPr>
            <p14:xfrm>
              <a:off x="1905120" y="1214640"/>
              <a:ext cx="5455800" cy="2486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947F31D-0B47-DF9D-6C59-84FA2ED13E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88920" y="1198440"/>
                <a:ext cx="5488200" cy="251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638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" dur="500"/>
                                        <p:tgtEl>
                                          <p:spTgt spid="779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779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779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99" grpId="0" animBg="1"/>
      <p:bldP spid="779303" grpId="0" animBg="1"/>
      <p:bldP spid="779310" grpId="0" animBg="1"/>
      <p:bldP spid="779310" grpId="1" animBg="1"/>
      <p:bldP spid="779346" grpId="0" animBg="1"/>
      <p:bldP spid="779385" grpId="0" animBg="1"/>
      <p:bldP spid="779385" grpId="1" animBg="1"/>
      <p:bldP spid="77938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 (G, w, s)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813" y="1062038"/>
            <a:ext cx="8229600" cy="5686425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/>
              <a:t> INITIALIZE-SINGLE-SOURCE(</a:t>
            </a:r>
            <a:r>
              <a:rPr lang="en-US">
                <a:latin typeface="Comic Sans MS" charset="0"/>
              </a:rPr>
              <a:t>V, s</a:t>
            </a:r>
            <a:r>
              <a:rPr lang="en-US"/>
              <a:t>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/>
              <a:t> S ←  </a:t>
            </a:r>
            <a:r>
              <a:rPr lang="en-US">
                <a:sym typeface="Symbol" charset="0"/>
              </a:rPr>
              <a:t>∅ 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/>
              <a:t> Q ← V[G]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/>
              <a:t> </a:t>
            </a:r>
            <a:r>
              <a:rPr lang="en-US" b="1"/>
              <a:t>while </a:t>
            </a:r>
            <a:r>
              <a:rPr lang="en-US"/>
              <a:t>Q </a:t>
            </a:r>
            <a:r>
              <a:rPr lang="en-US">
                <a:sym typeface="Symbol" charset="0"/>
              </a:rPr>
              <a:t>≠</a:t>
            </a:r>
            <a:r>
              <a:rPr lang="en-US"/>
              <a:t> </a:t>
            </a:r>
            <a:r>
              <a:rPr lang="en-US">
                <a:sym typeface="Symbol" charset="0"/>
              </a:rPr>
              <a:t>∅</a:t>
            </a:r>
            <a:endParaRPr lang="en-US" b="1"/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/>
              <a:t>      </a:t>
            </a:r>
            <a:r>
              <a:rPr lang="en-US" b="1"/>
              <a:t>do</a:t>
            </a:r>
            <a:r>
              <a:rPr lang="en-US"/>
              <a:t> </a:t>
            </a:r>
            <a:r>
              <a:rPr lang="en-US">
                <a:latin typeface="Comic Sans MS" charset="0"/>
              </a:rPr>
              <a:t>u</a:t>
            </a:r>
            <a:r>
              <a:rPr lang="en-US"/>
              <a:t> ← EXTRACT-MIN(Q)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/>
              <a:t>           S ← S </a:t>
            </a:r>
            <a:r>
              <a:rPr lang="en-US">
                <a:sym typeface="Symbol" charset="0"/>
              </a:rPr>
              <a:t>⋃</a:t>
            </a:r>
            <a:r>
              <a:rPr lang="en-US"/>
              <a:t> {</a:t>
            </a:r>
            <a:r>
              <a:rPr lang="en-US">
                <a:latin typeface="Comic Sans MS" charset="0"/>
              </a:rPr>
              <a:t>u</a:t>
            </a:r>
            <a:r>
              <a:rPr lang="en-US"/>
              <a:t>} 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/>
              <a:t>           </a:t>
            </a:r>
            <a:r>
              <a:rPr lang="en-US" b="1"/>
              <a:t>for </a:t>
            </a:r>
            <a:r>
              <a:rPr lang="en-US"/>
              <a:t>each vertex </a:t>
            </a:r>
            <a:r>
              <a:rPr lang="en-US">
                <a:latin typeface="Comic Sans MS" charset="0"/>
              </a:rPr>
              <a:t>v </a:t>
            </a:r>
            <a:r>
              <a:rPr lang="en-US">
                <a:latin typeface="Comic Sans MS" charset="0"/>
                <a:sym typeface="Symbol" charset="0"/>
              </a:rPr>
              <a:t>∈</a:t>
            </a:r>
            <a:r>
              <a:rPr lang="en-US">
                <a:latin typeface="Comic Sans MS" charset="0"/>
              </a:rPr>
              <a:t> </a:t>
            </a:r>
            <a:r>
              <a:rPr lang="en-US" err="1">
                <a:latin typeface="Comic Sans MS" charset="0"/>
              </a:rPr>
              <a:t>Adj</a:t>
            </a:r>
            <a:r>
              <a:rPr lang="en-US">
                <a:latin typeface="Comic Sans MS" charset="0"/>
              </a:rPr>
              <a:t>[u]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/>
              <a:t>                 </a:t>
            </a:r>
            <a:r>
              <a:rPr lang="en-US" b="1"/>
              <a:t>do </a:t>
            </a:r>
            <a:r>
              <a:rPr lang="en-US"/>
              <a:t>RELAX(</a:t>
            </a:r>
            <a:r>
              <a:rPr lang="en-US">
                <a:latin typeface="Comic Sans MS" charset="0"/>
              </a:rPr>
              <a:t>u, v, w</a:t>
            </a:r>
            <a:r>
              <a:rPr lang="en-US"/>
              <a:t>)</a:t>
            </a:r>
          </a:p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/>
              <a:t>	Running time: </a:t>
            </a:r>
            <a:r>
              <a:rPr lang="en-US">
                <a:latin typeface="Comic Sans MS" charset="0"/>
              </a:rPr>
              <a:t>O(</a:t>
            </a:r>
            <a:r>
              <a:rPr lang="en-US" err="1">
                <a:latin typeface="Comic Sans MS" charset="0"/>
              </a:rPr>
              <a:t>VlgV</a:t>
            </a:r>
            <a:r>
              <a:rPr lang="en-US">
                <a:latin typeface="Comic Sans MS" charset="0"/>
              </a:rPr>
              <a:t> + </a:t>
            </a:r>
            <a:r>
              <a:rPr lang="en-US" err="1">
                <a:latin typeface="Comic Sans MS" charset="0"/>
              </a:rPr>
              <a:t>ElgV</a:t>
            </a:r>
            <a:r>
              <a:rPr lang="en-US">
                <a:latin typeface="Comic Sans MS" charset="0"/>
              </a:rPr>
              <a:t>) = O(</a:t>
            </a:r>
            <a:r>
              <a:rPr lang="en-US" err="1">
                <a:latin typeface="Comic Sans MS" charset="0"/>
              </a:rPr>
              <a:t>ElgV</a:t>
            </a:r>
            <a:r>
              <a:rPr lang="en-US">
                <a:latin typeface="Comic Sans MS" charset="0"/>
              </a:rPr>
              <a:t>)</a:t>
            </a:r>
          </a:p>
        </p:txBody>
      </p:sp>
      <p:sp>
        <p:nvSpPr>
          <p:cNvPr id="780292" name="Text Box 4"/>
          <p:cNvSpPr txBox="1">
            <a:spLocks noChangeArrowheads="1"/>
          </p:cNvSpPr>
          <p:nvPr/>
        </p:nvSpPr>
        <p:spPr bwMode="auto">
          <a:xfrm>
            <a:off x="7096125" y="1187450"/>
            <a:ext cx="8963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l-GR" sz="2400">
                <a:latin typeface="Century Gothic" panose="020B0502020202020204" pitchFamily="34" charset="0"/>
                <a:sym typeface="Symbol" charset="0"/>
              </a:rPr>
              <a:t>Θ</a:t>
            </a:r>
            <a:r>
              <a:rPr lang="en-US" sz="2400">
                <a:latin typeface="Century Gothic" panose="020B0502020202020204" pitchFamily="34" charset="0"/>
                <a:sym typeface="Symbol" charset="0"/>
              </a:rPr>
              <a:t>(V)</a:t>
            </a:r>
          </a:p>
        </p:txBody>
      </p:sp>
      <p:sp>
        <p:nvSpPr>
          <p:cNvPr id="780293" name="Line 5"/>
          <p:cNvSpPr>
            <a:spLocks noChangeShapeType="1"/>
          </p:cNvSpPr>
          <p:nvPr/>
        </p:nvSpPr>
        <p:spPr bwMode="auto">
          <a:xfrm flipH="1">
            <a:off x="6623050" y="1417638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780294" name="Text Box 6"/>
          <p:cNvSpPr txBox="1">
            <a:spLocks noChangeArrowheads="1"/>
          </p:cNvSpPr>
          <p:nvPr/>
        </p:nvSpPr>
        <p:spPr bwMode="auto">
          <a:xfrm>
            <a:off x="3095625" y="2382838"/>
            <a:ext cx="32447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entury Gothic" panose="020B0502020202020204" pitchFamily="34" charset="0"/>
                <a:sym typeface="Symbol" charset="0"/>
              </a:rPr>
              <a:t>O(V) build min-heap</a:t>
            </a:r>
          </a:p>
        </p:txBody>
      </p:sp>
      <p:sp>
        <p:nvSpPr>
          <p:cNvPr id="780295" name="Line 7"/>
          <p:cNvSpPr>
            <a:spLocks noChangeShapeType="1"/>
          </p:cNvSpPr>
          <p:nvPr/>
        </p:nvSpPr>
        <p:spPr bwMode="auto">
          <a:xfrm flipH="1">
            <a:off x="2622550" y="2608263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780296" name="Text Box 8"/>
          <p:cNvSpPr txBox="1">
            <a:spLocks noChangeArrowheads="1"/>
          </p:cNvSpPr>
          <p:nvPr/>
        </p:nvSpPr>
        <p:spPr bwMode="auto">
          <a:xfrm>
            <a:off x="3362325" y="2963863"/>
            <a:ext cx="32560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entury Gothic" panose="020B0502020202020204" pitchFamily="34" charset="0"/>
                <a:sym typeface="Symbol" charset="0"/>
              </a:rPr>
              <a:t>Executed O(V) times</a:t>
            </a:r>
          </a:p>
        </p:txBody>
      </p:sp>
      <p:sp>
        <p:nvSpPr>
          <p:cNvPr id="780297" name="Line 9"/>
          <p:cNvSpPr>
            <a:spLocks noChangeShapeType="1"/>
          </p:cNvSpPr>
          <p:nvPr/>
        </p:nvSpPr>
        <p:spPr bwMode="auto">
          <a:xfrm flipH="1">
            <a:off x="2889250" y="3189288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780298" name="Text Box 10"/>
          <p:cNvSpPr txBox="1">
            <a:spLocks noChangeArrowheads="1"/>
          </p:cNvSpPr>
          <p:nvPr/>
        </p:nvSpPr>
        <p:spPr bwMode="auto">
          <a:xfrm>
            <a:off x="6115050" y="3573463"/>
            <a:ext cx="11641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entury Gothic" panose="020B0502020202020204" pitchFamily="34" charset="0"/>
                <a:sym typeface="Symbol" charset="0"/>
              </a:rPr>
              <a:t>O(lgV)</a:t>
            </a:r>
          </a:p>
        </p:txBody>
      </p:sp>
      <p:sp>
        <p:nvSpPr>
          <p:cNvPr id="780299" name="Line 11"/>
          <p:cNvSpPr>
            <a:spLocks noChangeShapeType="1"/>
          </p:cNvSpPr>
          <p:nvPr/>
        </p:nvSpPr>
        <p:spPr bwMode="auto">
          <a:xfrm flipH="1">
            <a:off x="5641975" y="3798888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780300" name="Text Box 12"/>
          <p:cNvSpPr txBox="1">
            <a:spLocks noChangeArrowheads="1"/>
          </p:cNvSpPr>
          <p:nvPr/>
        </p:nvSpPr>
        <p:spPr bwMode="auto">
          <a:xfrm>
            <a:off x="6076950" y="5354638"/>
            <a:ext cx="28536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entury Gothic" panose="020B0502020202020204" pitchFamily="34" charset="0"/>
                <a:sym typeface="Symbol" charset="0"/>
              </a:rPr>
              <a:t>O(E) times; O(lgV)</a:t>
            </a:r>
          </a:p>
        </p:txBody>
      </p:sp>
      <p:sp>
        <p:nvSpPr>
          <p:cNvPr id="780301" name="Line 13"/>
          <p:cNvSpPr>
            <a:spLocks noChangeShapeType="1"/>
          </p:cNvSpPr>
          <p:nvPr/>
        </p:nvSpPr>
        <p:spPr bwMode="auto">
          <a:xfrm flipH="1">
            <a:off x="5603875" y="5580063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07335A6-1929-24CE-5CCC-7B37EB259752}"/>
                  </a:ext>
                </a:extLst>
              </p14:cNvPr>
              <p14:cNvContentPartPr/>
              <p14:nvPr/>
            </p14:nvContentPartPr>
            <p14:xfrm>
              <a:off x="6267600" y="3085560"/>
              <a:ext cx="2190240" cy="2386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07335A6-1929-24CE-5CCC-7B37EB2597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1400" y="3069360"/>
                <a:ext cx="2222640" cy="241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624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2" grpId="0"/>
      <p:bldP spid="780293" grpId="0" animBg="1"/>
      <p:bldP spid="780294" grpId="0"/>
      <p:bldP spid="780295" grpId="0" animBg="1"/>
      <p:bldP spid="780296" grpId="0"/>
      <p:bldP spid="780297" grpId="0" animBg="1"/>
      <p:bldP spid="780298" grpId="0"/>
      <p:bldP spid="780299" grpId="0" animBg="1"/>
      <p:bldP spid="780300" grpId="0"/>
      <p:bldP spid="78030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08463" y="2776538"/>
            <a:ext cx="4332287" cy="2039937"/>
          </a:xfrm>
        </p:spPr>
        <p:txBody>
          <a:bodyPr/>
          <a:lstStyle/>
          <a:p>
            <a:r>
              <a:rPr lang="en-US" sz="2400" dirty="0"/>
              <a:t>Chapters 25, 31</a:t>
            </a:r>
          </a:p>
        </p:txBody>
      </p:sp>
      <p:pic>
        <p:nvPicPr>
          <p:cNvPr id="190468" name="Picture 4" descr="mrayztno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71588" y="2141538"/>
            <a:ext cx="3095625" cy="2708275"/>
          </a:xfrm>
          <a:noFill/>
          <a:ln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52B648-6497-667F-16DE-1B336A15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6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0B2CFE-5E6C-0F91-F5BC-A5469393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slides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833B19-BECB-C5BD-D4E2-5684F31972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2A3BD-E0BD-DC6D-59F4-27DFA760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81F526-E1EC-B5C0-7C1F-A864E305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D5D2-7696-2A47-A353-23788D50264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18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Shortest Path Properties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01050" cy="50768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/>
              <a:t>Triangle inequality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/>
              <a:t>	For all (</a:t>
            </a:r>
            <a:r>
              <a:rPr lang="en-US" dirty="0">
                <a:latin typeface="Comic Sans MS" charset="0"/>
              </a:rPr>
              <a:t>u, v</a:t>
            </a:r>
            <a:r>
              <a:rPr lang="en-US" dirty="0"/>
              <a:t>) </a:t>
            </a:r>
            <a:r>
              <a:rPr lang="en-US" dirty="0">
                <a:sym typeface="Symbol" charset="0"/>
              </a:rPr>
              <a:t>∈</a:t>
            </a:r>
            <a:r>
              <a:rPr lang="en-US" dirty="0"/>
              <a:t> E, we have: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/>
              <a:t>		</a:t>
            </a:r>
            <a:r>
              <a:rPr lang="en-US" dirty="0" err="1">
                <a:latin typeface="Comic Sans MS" charset="0"/>
              </a:rPr>
              <a:t>δ</a:t>
            </a:r>
            <a:r>
              <a:rPr lang="en-US" dirty="0">
                <a:latin typeface="Comic Sans MS" charset="0"/>
              </a:rPr>
              <a:t>(s, v) ≤ </a:t>
            </a:r>
            <a:r>
              <a:rPr lang="en-US" dirty="0" err="1">
                <a:latin typeface="Comic Sans MS" charset="0"/>
              </a:rPr>
              <a:t>δ</a:t>
            </a:r>
            <a:r>
              <a:rPr lang="en-US" dirty="0">
                <a:latin typeface="Comic Sans MS" charset="0"/>
              </a:rPr>
              <a:t>(s, u) + w(u, v)</a:t>
            </a:r>
          </a:p>
          <a:p>
            <a:pPr>
              <a:lnSpc>
                <a:spcPct val="120000"/>
              </a:lnSpc>
              <a:buFontTx/>
              <a:buNone/>
            </a:pPr>
            <a:endParaRPr lang="en-US" dirty="0"/>
          </a:p>
          <a:p>
            <a:pPr>
              <a:lnSpc>
                <a:spcPct val="120000"/>
              </a:lnSpc>
              <a:buFontTx/>
              <a:buNone/>
            </a:pPr>
            <a:endParaRPr lang="en-US" dirty="0">
              <a:latin typeface="Comic Sans MS" charset="0"/>
              <a:sym typeface="Symbol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ym typeface="Symbol" charset="0"/>
              </a:rPr>
              <a:t>If </a:t>
            </a:r>
            <a:r>
              <a:rPr lang="en-US" dirty="0">
                <a:latin typeface="Comic Sans MS" charset="0"/>
                <a:sym typeface="Symbol" charset="0"/>
              </a:rPr>
              <a:t>u</a:t>
            </a:r>
            <a:r>
              <a:rPr lang="en-US" dirty="0">
                <a:sym typeface="Symbol" charset="0"/>
              </a:rPr>
              <a:t> is on the shortest path to </a:t>
            </a:r>
            <a:r>
              <a:rPr lang="en-US" dirty="0">
                <a:latin typeface="Comic Sans MS" charset="0"/>
                <a:sym typeface="Symbol" charset="0"/>
              </a:rPr>
              <a:t>v</a:t>
            </a:r>
            <a:r>
              <a:rPr lang="en-US" dirty="0">
                <a:sym typeface="Symbol" charset="0"/>
              </a:rPr>
              <a:t> we have the equality sign</a:t>
            </a:r>
          </a:p>
        </p:txBody>
      </p:sp>
      <p:grpSp>
        <p:nvGrpSpPr>
          <p:cNvPr id="824324" name="Group 4"/>
          <p:cNvGrpSpPr>
            <a:grpSpLocks/>
          </p:cNvGrpSpPr>
          <p:nvPr/>
        </p:nvGrpSpPr>
        <p:grpSpPr bwMode="auto">
          <a:xfrm>
            <a:off x="6813550" y="1752600"/>
            <a:ext cx="1743075" cy="747713"/>
            <a:chOff x="717" y="2115"/>
            <a:chExt cx="1098" cy="471"/>
          </a:xfrm>
        </p:grpSpPr>
        <p:sp>
          <p:nvSpPr>
            <p:cNvPr id="824325" name="Oval 5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824326" name="Oval 6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824327" name="Line 7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328" name="Text Box 8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824329" name="Text Box 9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824330" name="Text Box 10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</p:grpSp>
      <p:grpSp>
        <p:nvGrpSpPr>
          <p:cNvPr id="824331" name="Group 11"/>
          <p:cNvGrpSpPr>
            <a:grpSpLocks/>
          </p:cNvGrpSpPr>
          <p:nvPr/>
        </p:nvGrpSpPr>
        <p:grpSpPr bwMode="auto">
          <a:xfrm>
            <a:off x="6805613" y="3292475"/>
            <a:ext cx="1743075" cy="747713"/>
            <a:chOff x="717" y="2115"/>
            <a:chExt cx="1098" cy="471"/>
          </a:xfrm>
        </p:grpSpPr>
        <p:sp>
          <p:nvSpPr>
            <p:cNvPr id="824332" name="Oval 12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824333" name="Oval 13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824334" name="Line 14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335" name="Text Box 15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824336" name="Text Box 16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824337" name="Text Box 17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</p:grpSp>
      <p:grpSp>
        <p:nvGrpSpPr>
          <p:cNvPr id="824338" name="Group 18"/>
          <p:cNvGrpSpPr>
            <a:grpSpLocks/>
          </p:cNvGrpSpPr>
          <p:nvPr/>
        </p:nvGrpSpPr>
        <p:grpSpPr bwMode="auto">
          <a:xfrm>
            <a:off x="6342063" y="1430338"/>
            <a:ext cx="1908177" cy="684212"/>
            <a:chOff x="163" y="2242"/>
            <a:chExt cx="1202" cy="431"/>
          </a:xfrm>
        </p:grpSpPr>
        <p:sp>
          <p:nvSpPr>
            <p:cNvPr id="824339" name="Oval 19"/>
            <p:cNvSpPr>
              <a:spLocks noChangeArrowheads="1"/>
            </p:cNvSpPr>
            <p:nvPr/>
          </p:nvSpPr>
          <p:spPr bwMode="auto">
            <a:xfrm>
              <a:off x="163" y="2242"/>
              <a:ext cx="238" cy="22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824340" name="Freeform 20"/>
            <p:cNvSpPr>
              <a:spLocks/>
            </p:cNvSpPr>
            <p:nvPr/>
          </p:nvSpPr>
          <p:spPr bwMode="auto">
            <a:xfrm>
              <a:off x="369" y="2442"/>
              <a:ext cx="163" cy="231"/>
            </a:xfrm>
            <a:custGeom>
              <a:avLst/>
              <a:gdLst>
                <a:gd name="T0" fmla="*/ 0 w 163"/>
                <a:gd name="T1" fmla="*/ 0 h 231"/>
                <a:gd name="T2" fmla="*/ 57 w 163"/>
                <a:gd name="T3" fmla="*/ 25 h 231"/>
                <a:gd name="T4" fmla="*/ 69 w 163"/>
                <a:gd name="T5" fmla="*/ 81 h 231"/>
                <a:gd name="T6" fmla="*/ 113 w 163"/>
                <a:gd name="T7" fmla="*/ 131 h 231"/>
                <a:gd name="T8" fmla="*/ 151 w 163"/>
                <a:gd name="T9" fmla="*/ 200 h 231"/>
                <a:gd name="T10" fmla="*/ 163 w 163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" h="231">
                  <a:moveTo>
                    <a:pt x="0" y="0"/>
                  </a:moveTo>
                  <a:cubicBezTo>
                    <a:pt x="19" y="12"/>
                    <a:pt x="36" y="18"/>
                    <a:pt x="57" y="25"/>
                  </a:cubicBezTo>
                  <a:cubicBezTo>
                    <a:pt x="72" y="48"/>
                    <a:pt x="79" y="55"/>
                    <a:pt x="69" y="81"/>
                  </a:cubicBezTo>
                  <a:cubicBezTo>
                    <a:pt x="77" y="116"/>
                    <a:pt x="80" y="121"/>
                    <a:pt x="113" y="131"/>
                  </a:cubicBezTo>
                  <a:cubicBezTo>
                    <a:pt x="145" y="153"/>
                    <a:pt x="130" y="169"/>
                    <a:pt x="151" y="200"/>
                  </a:cubicBezTo>
                  <a:cubicBezTo>
                    <a:pt x="158" y="223"/>
                    <a:pt x="154" y="213"/>
                    <a:pt x="163" y="23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341" name="Freeform 21"/>
            <p:cNvSpPr>
              <a:spLocks/>
            </p:cNvSpPr>
            <p:nvPr/>
          </p:nvSpPr>
          <p:spPr bwMode="auto">
            <a:xfrm>
              <a:off x="354" y="2413"/>
              <a:ext cx="1011" cy="242"/>
            </a:xfrm>
            <a:custGeom>
              <a:avLst/>
              <a:gdLst>
                <a:gd name="T0" fmla="*/ 28 w 1011"/>
                <a:gd name="T1" fmla="*/ 10 h 242"/>
                <a:gd name="T2" fmla="*/ 72 w 1011"/>
                <a:gd name="T3" fmla="*/ 29 h 242"/>
                <a:gd name="T4" fmla="*/ 109 w 1011"/>
                <a:gd name="T5" fmla="*/ 41 h 242"/>
                <a:gd name="T6" fmla="*/ 166 w 1011"/>
                <a:gd name="T7" fmla="*/ 22 h 242"/>
                <a:gd name="T8" fmla="*/ 291 w 1011"/>
                <a:gd name="T9" fmla="*/ 41 h 242"/>
                <a:gd name="T10" fmla="*/ 441 w 1011"/>
                <a:gd name="T11" fmla="*/ 85 h 242"/>
                <a:gd name="T12" fmla="*/ 610 w 1011"/>
                <a:gd name="T13" fmla="*/ 98 h 242"/>
                <a:gd name="T14" fmla="*/ 673 w 1011"/>
                <a:gd name="T15" fmla="*/ 116 h 242"/>
                <a:gd name="T16" fmla="*/ 823 w 1011"/>
                <a:gd name="T17" fmla="*/ 166 h 242"/>
                <a:gd name="T18" fmla="*/ 955 w 1011"/>
                <a:gd name="T19" fmla="*/ 210 h 242"/>
                <a:gd name="T20" fmla="*/ 992 w 1011"/>
                <a:gd name="T21" fmla="*/ 235 h 242"/>
                <a:gd name="T22" fmla="*/ 1011 w 1011"/>
                <a:gd name="T2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1" h="242">
                  <a:moveTo>
                    <a:pt x="28" y="10"/>
                  </a:moveTo>
                  <a:cubicBezTo>
                    <a:pt x="85" y="28"/>
                    <a:pt x="0" y="0"/>
                    <a:pt x="72" y="29"/>
                  </a:cubicBezTo>
                  <a:cubicBezTo>
                    <a:pt x="84" y="34"/>
                    <a:pt x="109" y="41"/>
                    <a:pt x="109" y="41"/>
                  </a:cubicBezTo>
                  <a:cubicBezTo>
                    <a:pt x="153" y="27"/>
                    <a:pt x="135" y="34"/>
                    <a:pt x="166" y="22"/>
                  </a:cubicBezTo>
                  <a:cubicBezTo>
                    <a:pt x="215" y="26"/>
                    <a:pt x="247" y="27"/>
                    <a:pt x="291" y="41"/>
                  </a:cubicBezTo>
                  <a:cubicBezTo>
                    <a:pt x="343" y="76"/>
                    <a:pt x="375" y="79"/>
                    <a:pt x="441" y="85"/>
                  </a:cubicBezTo>
                  <a:cubicBezTo>
                    <a:pt x="501" y="77"/>
                    <a:pt x="552" y="84"/>
                    <a:pt x="610" y="98"/>
                  </a:cubicBezTo>
                  <a:cubicBezTo>
                    <a:pt x="631" y="103"/>
                    <a:pt x="673" y="116"/>
                    <a:pt x="673" y="116"/>
                  </a:cubicBezTo>
                  <a:cubicBezTo>
                    <a:pt x="714" y="157"/>
                    <a:pt x="768" y="162"/>
                    <a:pt x="823" y="166"/>
                  </a:cubicBezTo>
                  <a:cubicBezTo>
                    <a:pt x="873" y="175"/>
                    <a:pt x="909" y="195"/>
                    <a:pt x="955" y="210"/>
                  </a:cubicBezTo>
                  <a:cubicBezTo>
                    <a:pt x="964" y="217"/>
                    <a:pt x="982" y="230"/>
                    <a:pt x="992" y="235"/>
                  </a:cubicBezTo>
                  <a:cubicBezTo>
                    <a:pt x="998" y="238"/>
                    <a:pt x="1011" y="242"/>
                    <a:pt x="1011" y="24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4342" name="Group 22"/>
          <p:cNvGrpSpPr>
            <a:grpSpLocks/>
          </p:cNvGrpSpPr>
          <p:nvPr/>
        </p:nvGrpSpPr>
        <p:grpSpPr bwMode="auto">
          <a:xfrm>
            <a:off x="6323013" y="2960688"/>
            <a:ext cx="1908177" cy="684212"/>
            <a:chOff x="163" y="2242"/>
            <a:chExt cx="1202" cy="431"/>
          </a:xfrm>
        </p:grpSpPr>
        <p:sp>
          <p:nvSpPr>
            <p:cNvPr id="824343" name="Oval 23"/>
            <p:cNvSpPr>
              <a:spLocks noChangeArrowheads="1"/>
            </p:cNvSpPr>
            <p:nvPr/>
          </p:nvSpPr>
          <p:spPr bwMode="auto">
            <a:xfrm>
              <a:off x="163" y="2242"/>
              <a:ext cx="238" cy="22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824344" name="Freeform 24"/>
            <p:cNvSpPr>
              <a:spLocks/>
            </p:cNvSpPr>
            <p:nvPr/>
          </p:nvSpPr>
          <p:spPr bwMode="auto">
            <a:xfrm>
              <a:off x="369" y="2442"/>
              <a:ext cx="163" cy="231"/>
            </a:xfrm>
            <a:custGeom>
              <a:avLst/>
              <a:gdLst>
                <a:gd name="T0" fmla="*/ 0 w 163"/>
                <a:gd name="T1" fmla="*/ 0 h 231"/>
                <a:gd name="T2" fmla="*/ 57 w 163"/>
                <a:gd name="T3" fmla="*/ 25 h 231"/>
                <a:gd name="T4" fmla="*/ 69 w 163"/>
                <a:gd name="T5" fmla="*/ 81 h 231"/>
                <a:gd name="T6" fmla="*/ 113 w 163"/>
                <a:gd name="T7" fmla="*/ 131 h 231"/>
                <a:gd name="T8" fmla="*/ 151 w 163"/>
                <a:gd name="T9" fmla="*/ 200 h 231"/>
                <a:gd name="T10" fmla="*/ 163 w 163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" h="231">
                  <a:moveTo>
                    <a:pt x="0" y="0"/>
                  </a:moveTo>
                  <a:cubicBezTo>
                    <a:pt x="19" y="12"/>
                    <a:pt x="36" y="18"/>
                    <a:pt x="57" y="25"/>
                  </a:cubicBezTo>
                  <a:cubicBezTo>
                    <a:pt x="72" y="48"/>
                    <a:pt x="79" y="55"/>
                    <a:pt x="69" y="81"/>
                  </a:cubicBezTo>
                  <a:cubicBezTo>
                    <a:pt x="77" y="116"/>
                    <a:pt x="80" y="121"/>
                    <a:pt x="113" y="131"/>
                  </a:cubicBezTo>
                  <a:cubicBezTo>
                    <a:pt x="145" y="153"/>
                    <a:pt x="130" y="169"/>
                    <a:pt x="151" y="200"/>
                  </a:cubicBezTo>
                  <a:cubicBezTo>
                    <a:pt x="158" y="223"/>
                    <a:pt x="154" y="213"/>
                    <a:pt x="163" y="23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345" name="Freeform 25"/>
            <p:cNvSpPr>
              <a:spLocks/>
            </p:cNvSpPr>
            <p:nvPr/>
          </p:nvSpPr>
          <p:spPr bwMode="auto">
            <a:xfrm>
              <a:off x="354" y="2413"/>
              <a:ext cx="1011" cy="242"/>
            </a:xfrm>
            <a:custGeom>
              <a:avLst/>
              <a:gdLst>
                <a:gd name="T0" fmla="*/ 28 w 1011"/>
                <a:gd name="T1" fmla="*/ 10 h 242"/>
                <a:gd name="T2" fmla="*/ 72 w 1011"/>
                <a:gd name="T3" fmla="*/ 29 h 242"/>
                <a:gd name="T4" fmla="*/ 109 w 1011"/>
                <a:gd name="T5" fmla="*/ 41 h 242"/>
                <a:gd name="T6" fmla="*/ 166 w 1011"/>
                <a:gd name="T7" fmla="*/ 22 h 242"/>
                <a:gd name="T8" fmla="*/ 291 w 1011"/>
                <a:gd name="T9" fmla="*/ 41 h 242"/>
                <a:gd name="T10" fmla="*/ 441 w 1011"/>
                <a:gd name="T11" fmla="*/ 85 h 242"/>
                <a:gd name="T12" fmla="*/ 610 w 1011"/>
                <a:gd name="T13" fmla="*/ 98 h 242"/>
                <a:gd name="T14" fmla="*/ 673 w 1011"/>
                <a:gd name="T15" fmla="*/ 116 h 242"/>
                <a:gd name="T16" fmla="*/ 823 w 1011"/>
                <a:gd name="T17" fmla="*/ 166 h 242"/>
                <a:gd name="T18" fmla="*/ 955 w 1011"/>
                <a:gd name="T19" fmla="*/ 210 h 242"/>
                <a:gd name="T20" fmla="*/ 992 w 1011"/>
                <a:gd name="T21" fmla="*/ 235 h 242"/>
                <a:gd name="T22" fmla="*/ 1011 w 1011"/>
                <a:gd name="T2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1" h="242">
                  <a:moveTo>
                    <a:pt x="28" y="10"/>
                  </a:moveTo>
                  <a:cubicBezTo>
                    <a:pt x="85" y="28"/>
                    <a:pt x="0" y="0"/>
                    <a:pt x="72" y="29"/>
                  </a:cubicBezTo>
                  <a:cubicBezTo>
                    <a:pt x="84" y="34"/>
                    <a:pt x="109" y="41"/>
                    <a:pt x="109" y="41"/>
                  </a:cubicBezTo>
                  <a:cubicBezTo>
                    <a:pt x="153" y="27"/>
                    <a:pt x="135" y="34"/>
                    <a:pt x="166" y="22"/>
                  </a:cubicBezTo>
                  <a:cubicBezTo>
                    <a:pt x="215" y="26"/>
                    <a:pt x="247" y="27"/>
                    <a:pt x="291" y="41"/>
                  </a:cubicBezTo>
                  <a:cubicBezTo>
                    <a:pt x="343" y="76"/>
                    <a:pt x="375" y="79"/>
                    <a:pt x="441" y="85"/>
                  </a:cubicBezTo>
                  <a:cubicBezTo>
                    <a:pt x="501" y="77"/>
                    <a:pt x="552" y="84"/>
                    <a:pt x="610" y="98"/>
                  </a:cubicBezTo>
                  <a:cubicBezTo>
                    <a:pt x="631" y="103"/>
                    <a:pt x="673" y="116"/>
                    <a:pt x="673" y="116"/>
                  </a:cubicBezTo>
                  <a:cubicBezTo>
                    <a:pt x="714" y="157"/>
                    <a:pt x="768" y="162"/>
                    <a:pt x="823" y="166"/>
                  </a:cubicBezTo>
                  <a:cubicBezTo>
                    <a:pt x="873" y="175"/>
                    <a:pt x="909" y="195"/>
                    <a:pt x="955" y="210"/>
                  </a:cubicBezTo>
                  <a:cubicBezTo>
                    <a:pt x="964" y="217"/>
                    <a:pt x="982" y="230"/>
                    <a:pt x="992" y="235"/>
                  </a:cubicBezTo>
                  <a:cubicBezTo>
                    <a:pt x="998" y="238"/>
                    <a:pt x="1011" y="242"/>
                    <a:pt x="1011" y="24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8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Shortest Path Problems</a:t>
            </a:r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0653" y="1010958"/>
            <a:ext cx="9127145" cy="55054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400" b="1" dirty="0"/>
              <a:t>Input: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>
                <a:ea typeface="ＭＳ Ｐゴシック" pitchFamily="-106" charset="-128"/>
              </a:rPr>
              <a:t>Directed graph G = (V, E)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>
                <a:ea typeface="ＭＳ Ｐゴシック" pitchFamily="-106" charset="-128"/>
              </a:rPr>
              <a:t>Weight function w : E → </a:t>
            </a:r>
            <a:r>
              <a:rPr lang="en-US" sz="2000" b="1" dirty="0">
                <a:ea typeface="ＭＳ Ｐゴシック" pitchFamily="-106" charset="-128"/>
              </a:rPr>
              <a:t>R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b="1" dirty="0"/>
              <a:t>Weight of path </a:t>
            </a:r>
            <a:r>
              <a:rPr lang="en-US" sz="2400" dirty="0"/>
              <a:t>p = </a:t>
            </a:r>
            <a:r>
              <a:rPr lang="en-US" sz="2400" dirty="0">
                <a:sym typeface="Symbol" pitchFamily="-106" charset="2"/>
              </a:rPr>
              <a:t>⟨</a:t>
            </a:r>
            <a:r>
              <a:rPr lang="en-US" sz="2400" dirty="0"/>
              <a:t>v</a:t>
            </a:r>
            <a:r>
              <a:rPr lang="en-US" sz="2400" baseline="-25000" dirty="0"/>
              <a:t>0</a:t>
            </a:r>
            <a:r>
              <a:rPr lang="en-US" sz="2400" dirty="0"/>
              <a:t>, v</a:t>
            </a:r>
            <a:r>
              <a:rPr lang="en-US" sz="2400" baseline="-25000" dirty="0"/>
              <a:t>1</a:t>
            </a:r>
            <a:r>
              <a:rPr lang="en-US" sz="2400" dirty="0"/>
              <a:t>, . . . , </a:t>
            </a:r>
            <a:r>
              <a:rPr lang="en-US" sz="2400" dirty="0" err="1"/>
              <a:t>v</a:t>
            </a:r>
            <a:r>
              <a:rPr lang="en-US" sz="2400" baseline="-25000" dirty="0" err="1"/>
              <a:t>k</a:t>
            </a:r>
            <a:r>
              <a:rPr lang="en-US" sz="2400" dirty="0">
                <a:sym typeface="Symbol" pitchFamily="-106" charset="2"/>
              </a:rPr>
              <a:t>⟩</a:t>
            </a:r>
          </a:p>
          <a:p>
            <a:pPr eaLnBrk="1" hangingPunct="1">
              <a:lnSpc>
                <a:spcPct val="150000"/>
              </a:lnSpc>
            </a:pPr>
            <a:endParaRPr lang="en-US" sz="2400" dirty="0"/>
          </a:p>
          <a:p>
            <a:pPr eaLnBrk="1" hangingPunct="1">
              <a:lnSpc>
                <a:spcPct val="150000"/>
              </a:lnSpc>
            </a:pPr>
            <a:r>
              <a:rPr lang="en-US" sz="2400" b="1" dirty="0"/>
              <a:t>Shortest-path weight </a:t>
            </a:r>
            <a:r>
              <a:rPr lang="en-US" sz="2400" dirty="0"/>
              <a:t>from </a:t>
            </a:r>
            <a:r>
              <a:rPr lang="en-US" sz="2400" dirty="0">
                <a:latin typeface="Comic Sans MS" pitchFamily="-106" charset="0"/>
              </a:rPr>
              <a:t>u</a:t>
            </a:r>
            <a:r>
              <a:rPr lang="en-US" sz="2400" dirty="0"/>
              <a:t> to </a:t>
            </a:r>
            <a:r>
              <a:rPr lang="en-US" sz="2400" dirty="0">
                <a:latin typeface="Comic Sans MS" pitchFamily="-106" charset="0"/>
              </a:rPr>
              <a:t>v</a:t>
            </a:r>
            <a:r>
              <a:rPr lang="en-US" sz="2400" dirty="0"/>
              <a:t>: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 err="1">
                <a:latin typeface="Comic Sans MS" pitchFamily="-106" charset="0"/>
              </a:rPr>
              <a:t>δ</a:t>
            </a:r>
            <a:r>
              <a:rPr lang="en-US" sz="2400" dirty="0">
                <a:latin typeface="Comic Sans MS" pitchFamily="-106" charset="0"/>
              </a:rPr>
              <a:t>(u, v)</a:t>
            </a:r>
            <a:r>
              <a:rPr lang="en-US" sz="2400" dirty="0"/>
              <a:t> = min  w(p) : </a:t>
            </a:r>
            <a:r>
              <a:rPr lang="en-US" sz="2400" dirty="0">
                <a:latin typeface="Comic Sans MS" pitchFamily="-106" charset="0"/>
              </a:rPr>
              <a:t>u      v</a:t>
            </a:r>
            <a:r>
              <a:rPr lang="en-US" sz="2400" dirty="0"/>
              <a:t>  if there exists a path from </a:t>
            </a:r>
            <a:r>
              <a:rPr lang="en-US" sz="2400" dirty="0">
                <a:latin typeface="Comic Sans MS" pitchFamily="-106" charset="0"/>
              </a:rPr>
              <a:t>u</a:t>
            </a:r>
            <a:r>
              <a:rPr lang="en-US" sz="2400" dirty="0"/>
              <a:t> to </a:t>
            </a:r>
            <a:r>
              <a:rPr lang="en-US" sz="2400" dirty="0">
                <a:latin typeface="Comic Sans MS" pitchFamily="-106" charset="0"/>
              </a:rPr>
              <a:t>v</a:t>
            </a:r>
            <a:r>
              <a:rPr lang="en-US" sz="2400" dirty="0"/>
              <a:t>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400" dirty="0"/>
              <a:t>			     ∞                   otherwise 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/>
              <a:t>Shortest path </a:t>
            </a:r>
            <a:r>
              <a:rPr lang="en-US" sz="2400" dirty="0">
                <a:latin typeface="Comic Sans MS" pitchFamily="-106" charset="0"/>
              </a:rPr>
              <a:t>u</a:t>
            </a:r>
            <a:r>
              <a:rPr lang="en-US" sz="2400" dirty="0"/>
              <a:t> to </a:t>
            </a:r>
            <a:r>
              <a:rPr lang="en-US" sz="2400" dirty="0">
                <a:latin typeface="Comic Sans MS" pitchFamily="-106" charset="0"/>
              </a:rPr>
              <a:t>v</a:t>
            </a:r>
            <a:r>
              <a:rPr lang="en-US" sz="2400" dirty="0"/>
              <a:t> is any path </a:t>
            </a:r>
            <a:r>
              <a:rPr lang="en-US" sz="2400" dirty="0">
                <a:latin typeface="Comic Sans MS" pitchFamily="-106" charset="0"/>
              </a:rPr>
              <a:t>p</a:t>
            </a:r>
            <a:r>
              <a:rPr lang="en-US" sz="2400" dirty="0"/>
              <a:t> such that </a:t>
            </a:r>
            <a:r>
              <a:rPr lang="en-US" sz="2400" dirty="0">
                <a:latin typeface="Comic Sans MS" pitchFamily="-106" charset="0"/>
              </a:rPr>
              <a:t>w(p) = </a:t>
            </a:r>
            <a:r>
              <a:rPr lang="en-US" sz="2400" dirty="0" err="1">
                <a:latin typeface="Comic Sans MS" pitchFamily="-106" charset="0"/>
              </a:rPr>
              <a:t>δ</a:t>
            </a:r>
            <a:r>
              <a:rPr lang="en-US" sz="2400" dirty="0">
                <a:latin typeface="Comic Sans MS" pitchFamily="-106" charset="0"/>
              </a:rPr>
              <a:t>(u, v)</a:t>
            </a:r>
            <a:endParaRPr lang="en-US" sz="2400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67828" y="4593945"/>
            <a:ext cx="1577975" cy="1081088"/>
            <a:chOff x="1606" y="2964"/>
            <a:chExt cx="994" cy="681"/>
          </a:xfrm>
        </p:grpSpPr>
        <p:sp>
          <p:nvSpPr>
            <p:cNvPr id="21548" name="Freeform 6"/>
            <p:cNvSpPr>
              <a:spLocks/>
            </p:cNvSpPr>
            <p:nvPr/>
          </p:nvSpPr>
          <p:spPr bwMode="auto">
            <a:xfrm>
              <a:off x="2371" y="3152"/>
              <a:ext cx="229" cy="57"/>
            </a:xfrm>
            <a:custGeom>
              <a:avLst/>
              <a:gdLst>
                <a:gd name="T0" fmla="*/ 0 w 229"/>
                <a:gd name="T1" fmla="*/ 26 h 57"/>
                <a:gd name="T2" fmla="*/ 54 w 229"/>
                <a:gd name="T3" fmla="*/ 4 h 57"/>
                <a:gd name="T4" fmla="*/ 108 w 229"/>
                <a:gd name="T5" fmla="*/ 53 h 57"/>
                <a:gd name="T6" fmla="*/ 175 w 229"/>
                <a:gd name="T7" fmla="*/ 26 h 57"/>
                <a:gd name="T8" fmla="*/ 229 w 229"/>
                <a:gd name="T9" fmla="*/ 26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57"/>
                <a:gd name="T17" fmla="*/ 229 w 229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57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9" name="Text Box 7"/>
            <p:cNvSpPr txBox="1">
              <a:spLocks noChangeArrowheads="1"/>
            </p:cNvSpPr>
            <p:nvPr/>
          </p:nvSpPr>
          <p:spPr bwMode="auto">
            <a:xfrm>
              <a:off x="2386" y="2964"/>
              <a:ext cx="1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omic Sans MS" pitchFamily="-106" charset="0"/>
                </a:rPr>
                <a:t>p</a:t>
              </a:r>
            </a:p>
          </p:txBody>
        </p:sp>
        <p:sp>
          <p:nvSpPr>
            <p:cNvPr id="21550" name="AutoShape 8"/>
            <p:cNvSpPr>
              <a:spLocks/>
            </p:cNvSpPr>
            <p:nvPr/>
          </p:nvSpPr>
          <p:spPr bwMode="auto">
            <a:xfrm>
              <a:off x="1606" y="3055"/>
              <a:ext cx="56" cy="590"/>
            </a:xfrm>
            <a:prstGeom prst="leftBrace">
              <a:avLst>
                <a:gd name="adj1" fmla="val 8779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26598" y="1270000"/>
            <a:ext cx="2998788" cy="2528888"/>
            <a:chOff x="3126" y="2141"/>
            <a:chExt cx="1889" cy="1593"/>
          </a:xfrm>
        </p:grpSpPr>
        <p:sp>
          <p:nvSpPr>
            <p:cNvPr id="21513" name="Line 10"/>
            <p:cNvSpPr>
              <a:spLocks noChangeShapeType="1"/>
            </p:cNvSpPr>
            <p:nvPr/>
          </p:nvSpPr>
          <p:spPr bwMode="auto">
            <a:xfrm flipV="1">
              <a:off x="3511" y="2574"/>
              <a:ext cx="261" cy="257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4" name="Line 11"/>
            <p:cNvSpPr>
              <a:spLocks noChangeShapeType="1"/>
            </p:cNvSpPr>
            <p:nvPr/>
          </p:nvSpPr>
          <p:spPr bwMode="auto">
            <a:xfrm rot="5400000" flipV="1">
              <a:off x="3507" y="3052"/>
              <a:ext cx="261" cy="257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5" name="Line 12"/>
            <p:cNvSpPr>
              <a:spLocks noChangeShapeType="1"/>
            </p:cNvSpPr>
            <p:nvPr/>
          </p:nvSpPr>
          <p:spPr bwMode="auto">
            <a:xfrm flipV="1">
              <a:off x="3996" y="2471"/>
              <a:ext cx="572" cy="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6" name="Line 13"/>
            <p:cNvSpPr>
              <a:spLocks noChangeShapeType="1"/>
            </p:cNvSpPr>
            <p:nvPr/>
          </p:nvSpPr>
          <p:spPr bwMode="auto">
            <a:xfrm flipV="1">
              <a:off x="3997" y="3417"/>
              <a:ext cx="572" cy="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3126" y="2141"/>
              <a:ext cx="1889" cy="1593"/>
              <a:chOff x="3126" y="2141"/>
              <a:chExt cx="1889" cy="1593"/>
            </a:xfrm>
          </p:grpSpPr>
          <p:sp>
            <p:nvSpPr>
              <p:cNvPr id="21518" name="Oval 15"/>
              <p:cNvSpPr>
                <a:spLocks noChangeArrowheads="1"/>
              </p:cNvSpPr>
              <p:nvPr/>
            </p:nvSpPr>
            <p:spPr bwMode="auto">
              <a:xfrm>
                <a:off x="3303" y="281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21519" name="Oval 16"/>
              <p:cNvSpPr>
                <a:spLocks noChangeArrowheads="1"/>
              </p:cNvSpPr>
              <p:nvPr/>
            </p:nvSpPr>
            <p:spPr bwMode="auto">
              <a:xfrm>
                <a:off x="3732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3</a:t>
                </a:r>
              </a:p>
            </p:txBody>
          </p:sp>
          <p:sp>
            <p:nvSpPr>
              <p:cNvPr id="21520" name="Oval 17"/>
              <p:cNvSpPr>
                <a:spLocks noChangeArrowheads="1"/>
              </p:cNvSpPr>
              <p:nvPr/>
            </p:nvSpPr>
            <p:spPr bwMode="auto">
              <a:xfrm>
                <a:off x="4564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9</a:t>
                </a:r>
              </a:p>
            </p:txBody>
          </p:sp>
          <p:sp>
            <p:nvSpPr>
              <p:cNvPr id="21521" name="Oval 18"/>
              <p:cNvSpPr>
                <a:spLocks noChangeArrowheads="1"/>
              </p:cNvSpPr>
              <p:nvPr/>
            </p:nvSpPr>
            <p:spPr bwMode="auto">
              <a:xfrm>
                <a:off x="3732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21522" name="Oval 19"/>
              <p:cNvSpPr>
                <a:spLocks noChangeArrowheads="1"/>
              </p:cNvSpPr>
              <p:nvPr/>
            </p:nvSpPr>
            <p:spPr bwMode="auto">
              <a:xfrm>
                <a:off x="4564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11</a:t>
                </a:r>
              </a:p>
            </p:txBody>
          </p:sp>
          <p:sp>
            <p:nvSpPr>
              <p:cNvPr id="21523" name="Line 20"/>
              <p:cNvSpPr>
                <a:spLocks noChangeShapeType="1"/>
              </p:cNvSpPr>
              <p:nvPr/>
            </p:nvSpPr>
            <p:spPr bwMode="auto">
              <a:xfrm>
                <a:off x="3996" y="2472"/>
                <a:ext cx="5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24" name="Line 21"/>
              <p:cNvSpPr>
                <a:spLocks noChangeShapeType="1"/>
              </p:cNvSpPr>
              <p:nvPr/>
            </p:nvSpPr>
            <p:spPr bwMode="auto">
              <a:xfrm flipV="1">
                <a:off x="3510" y="2574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25" name="Line 22"/>
              <p:cNvSpPr>
                <a:spLocks noChangeShapeType="1"/>
              </p:cNvSpPr>
              <p:nvPr/>
            </p:nvSpPr>
            <p:spPr bwMode="auto">
              <a:xfrm>
                <a:off x="3511" y="3042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26" name="Text Box 23"/>
              <p:cNvSpPr txBox="1">
                <a:spLocks noChangeArrowheads="1"/>
              </p:cNvSpPr>
              <p:nvPr/>
            </p:nvSpPr>
            <p:spPr bwMode="auto">
              <a:xfrm>
                <a:off x="3489" y="2541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3</a:t>
                </a:r>
              </a:p>
            </p:txBody>
          </p:sp>
          <p:sp>
            <p:nvSpPr>
              <p:cNvPr id="21527" name="Text Box 24"/>
              <p:cNvSpPr txBox="1">
                <a:spLocks noChangeArrowheads="1"/>
              </p:cNvSpPr>
              <p:nvPr/>
            </p:nvSpPr>
            <p:spPr bwMode="auto">
              <a:xfrm>
                <a:off x="4189" y="2273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  <p:sp>
            <p:nvSpPr>
              <p:cNvPr id="21528" name="Text Box 25"/>
              <p:cNvSpPr txBox="1">
                <a:spLocks noChangeArrowheads="1"/>
              </p:cNvSpPr>
              <p:nvPr/>
            </p:nvSpPr>
            <p:spPr bwMode="auto">
              <a:xfrm>
                <a:off x="3500" y="310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5</a:t>
                </a:r>
              </a:p>
            </p:txBody>
          </p:sp>
          <p:sp>
            <p:nvSpPr>
              <p:cNvPr id="21529" name="Text Box 26"/>
              <p:cNvSpPr txBox="1">
                <a:spLocks noChangeArrowheads="1"/>
              </p:cNvSpPr>
              <p:nvPr/>
            </p:nvSpPr>
            <p:spPr bwMode="auto">
              <a:xfrm>
                <a:off x="4828" y="2942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21530" name="Text Box 27"/>
              <p:cNvSpPr txBox="1">
                <a:spLocks noChangeArrowheads="1"/>
              </p:cNvSpPr>
              <p:nvPr/>
            </p:nvSpPr>
            <p:spPr bwMode="auto">
              <a:xfrm>
                <a:off x="4195" y="338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  <p:sp>
            <p:nvSpPr>
              <p:cNvPr id="21531" name="Text Box 28"/>
              <p:cNvSpPr txBox="1">
                <a:spLocks noChangeArrowheads="1"/>
              </p:cNvSpPr>
              <p:nvPr/>
            </p:nvSpPr>
            <p:spPr bwMode="auto">
              <a:xfrm>
                <a:off x="3126" y="2824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s</a:t>
                </a:r>
              </a:p>
            </p:txBody>
          </p:sp>
          <p:sp>
            <p:nvSpPr>
              <p:cNvPr id="21532" name="Text Box 29"/>
              <p:cNvSpPr txBox="1">
                <a:spLocks noChangeArrowheads="1"/>
              </p:cNvSpPr>
              <p:nvPr/>
            </p:nvSpPr>
            <p:spPr bwMode="auto">
              <a:xfrm>
                <a:off x="3787" y="2141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21533" name="Text Box 30"/>
              <p:cNvSpPr txBox="1">
                <a:spLocks noChangeArrowheads="1"/>
              </p:cNvSpPr>
              <p:nvPr/>
            </p:nvSpPr>
            <p:spPr bwMode="auto">
              <a:xfrm>
                <a:off x="4609" y="2141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21534" name="Text Box 31"/>
              <p:cNvSpPr txBox="1">
                <a:spLocks noChangeArrowheads="1"/>
              </p:cNvSpPr>
              <p:nvPr/>
            </p:nvSpPr>
            <p:spPr bwMode="auto">
              <a:xfrm>
                <a:off x="3771" y="3503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y</a:t>
                </a:r>
              </a:p>
            </p:txBody>
          </p:sp>
          <p:sp>
            <p:nvSpPr>
              <p:cNvPr id="21535" name="Text Box 32"/>
              <p:cNvSpPr txBox="1">
                <a:spLocks noChangeArrowheads="1"/>
              </p:cNvSpPr>
              <p:nvPr/>
            </p:nvSpPr>
            <p:spPr bwMode="auto">
              <a:xfrm>
                <a:off x="4625" y="3503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z</a:t>
                </a:r>
              </a:p>
            </p:txBody>
          </p:sp>
          <p:sp>
            <p:nvSpPr>
              <p:cNvPr id="21536" name="Line 33"/>
              <p:cNvSpPr>
                <a:spLocks noChangeShapeType="1"/>
              </p:cNvSpPr>
              <p:nvPr/>
            </p:nvSpPr>
            <p:spPr bwMode="auto">
              <a:xfrm flipV="1">
                <a:off x="4002" y="3419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37" name="Line 34"/>
              <p:cNvSpPr>
                <a:spLocks noChangeShapeType="1"/>
              </p:cNvSpPr>
              <p:nvPr/>
            </p:nvSpPr>
            <p:spPr bwMode="auto">
              <a:xfrm flipV="1">
                <a:off x="3933" y="2565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38" name="Freeform 35"/>
              <p:cNvSpPr>
                <a:spLocks/>
              </p:cNvSpPr>
              <p:nvPr/>
            </p:nvSpPr>
            <p:spPr bwMode="auto">
              <a:xfrm>
                <a:off x="3739" y="2597"/>
                <a:ext cx="86" cy="688"/>
              </a:xfrm>
              <a:custGeom>
                <a:avLst/>
                <a:gdLst>
                  <a:gd name="T0" fmla="*/ 82 w 86"/>
                  <a:gd name="T1" fmla="*/ 0 h 688"/>
                  <a:gd name="T2" fmla="*/ 1 w 86"/>
                  <a:gd name="T3" fmla="*/ 297 h 688"/>
                  <a:gd name="T4" fmla="*/ 86 w 86"/>
                  <a:gd name="T5" fmla="*/ 688 h 688"/>
                  <a:gd name="T6" fmla="*/ 0 60000 65536"/>
                  <a:gd name="T7" fmla="*/ 0 60000 65536"/>
                  <a:gd name="T8" fmla="*/ 0 60000 65536"/>
                  <a:gd name="T9" fmla="*/ 0 w 86"/>
                  <a:gd name="T10" fmla="*/ 0 h 688"/>
                  <a:gd name="T11" fmla="*/ 86 w 86"/>
                  <a:gd name="T12" fmla="*/ 688 h 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39" name="Freeform 36"/>
              <p:cNvSpPr>
                <a:spLocks/>
              </p:cNvSpPr>
              <p:nvPr/>
            </p:nvSpPr>
            <p:spPr bwMode="auto">
              <a:xfrm>
                <a:off x="4555" y="2608"/>
                <a:ext cx="86" cy="688"/>
              </a:xfrm>
              <a:custGeom>
                <a:avLst/>
                <a:gdLst>
                  <a:gd name="T0" fmla="*/ 82 w 86"/>
                  <a:gd name="T1" fmla="*/ 0 h 688"/>
                  <a:gd name="T2" fmla="*/ 1 w 86"/>
                  <a:gd name="T3" fmla="*/ 297 h 688"/>
                  <a:gd name="T4" fmla="*/ 86 w 86"/>
                  <a:gd name="T5" fmla="*/ 688 h 688"/>
                  <a:gd name="T6" fmla="*/ 0 60000 65536"/>
                  <a:gd name="T7" fmla="*/ 0 60000 65536"/>
                  <a:gd name="T8" fmla="*/ 0 60000 65536"/>
                  <a:gd name="T9" fmla="*/ 0 w 86"/>
                  <a:gd name="T10" fmla="*/ 0 h 688"/>
                  <a:gd name="T11" fmla="*/ 86 w 86"/>
                  <a:gd name="T12" fmla="*/ 688 h 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40" name="Freeform 37"/>
              <p:cNvSpPr>
                <a:spLocks/>
              </p:cNvSpPr>
              <p:nvPr/>
            </p:nvSpPr>
            <p:spPr bwMode="auto">
              <a:xfrm rot="10800000">
                <a:off x="4750" y="2596"/>
                <a:ext cx="86" cy="688"/>
              </a:xfrm>
              <a:custGeom>
                <a:avLst/>
                <a:gdLst>
                  <a:gd name="T0" fmla="*/ 82 w 86"/>
                  <a:gd name="T1" fmla="*/ 0 h 688"/>
                  <a:gd name="T2" fmla="*/ 1 w 86"/>
                  <a:gd name="T3" fmla="*/ 297 h 688"/>
                  <a:gd name="T4" fmla="*/ 86 w 86"/>
                  <a:gd name="T5" fmla="*/ 688 h 688"/>
                  <a:gd name="T6" fmla="*/ 0 60000 65536"/>
                  <a:gd name="T7" fmla="*/ 0 60000 65536"/>
                  <a:gd name="T8" fmla="*/ 0 60000 65536"/>
                  <a:gd name="T9" fmla="*/ 0 w 86"/>
                  <a:gd name="T10" fmla="*/ 0 h 688"/>
                  <a:gd name="T11" fmla="*/ 86 w 86"/>
                  <a:gd name="T12" fmla="*/ 688 h 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41" name="Freeform 38"/>
              <p:cNvSpPr>
                <a:spLocks/>
              </p:cNvSpPr>
              <p:nvPr/>
            </p:nvSpPr>
            <p:spPr bwMode="auto">
              <a:xfrm rot="10800000">
                <a:off x="3906" y="2593"/>
                <a:ext cx="86" cy="688"/>
              </a:xfrm>
              <a:custGeom>
                <a:avLst/>
                <a:gdLst>
                  <a:gd name="T0" fmla="*/ 82 w 86"/>
                  <a:gd name="T1" fmla="*/ 0 h 688"/>
                  <a:gd name="T2" fmla="*/ 1 w 86"/>
                  <a:gd name="T3" fmla="*/ 297 h 688"/>
                  <a:gd name="T4" fmla="*/ 86 w 86"/>
                  <a:gd name="T5" fmla="*/ 688 h 688"/>
                  <a:gd name="T6" fmla="*/ 0 60000 65536"/>
                  <a:gd name="T7" fmla="*/ 0 60000 65536"/>
                  <a:gd name="T8" fmla="*/ 0 60000 65536"/>
                  <a:gd name="T9" fmla="*/ 0 w 86"/>
                  <a:gd name="T10" fmla="*/ 0 h 688"/>
                  <a:gd name="T11" fmla="*/ 86 w 86"/>
                  <a:gd name="T12" fmla="*/ 688 h 6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42" name="Line 39"/>
              <p:cNvSpPr>
                <a:spLocks noChangeShapeType="1"/>
              </p:cNvSpPr>
              <p:nvPr/>
            </p:nvSpPr>
            <p:spPr bwMode="auto">
              <a:xfrm flipH="1" flipV="1">
                <a:off x="3555" y="2993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43" name="Text Box 40"/>
              <p:cNvSpPr txBox="1">
                <a:spLocks noChangeArrowheads="1"/>
              </p:cNvSpPr>
              <p:nvPr/>
            </p:nvSpPr>
            <p:spPr bwMode="auto">
              <a:xfrm>
                <a:off x="4408" y="2940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21544" name="Text Box 41"/>
              <p:cNvSpPr txBox="1">
                <a:spLocks noChangeArrowheads="1"/>
              </p:cNvSpPr>
              <p:nvPr/>
            </p:nvSpPr>
            <p:spPr bwMode="auto">
              <a:xfrm>
                <a:off x="3593" y="2766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21545" name="Text Box 42"/>
              <p:cNvSpPr txBox="1">
                <a:spLocks noChangeArrowheads="1"/>
              </p:cNvSpPr>
              <p:nvPr/>
            </p:nvSpPr>
            <p:spPr bwMode="auto">
              <a:xfrm>
                <a:off x="3939" y="275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1</a:t>
                </a:r>
              </a:p>
            </p:txBody>
          </p:sp>
          <p:sp>
            <p:nvSpPr>
              <p:cNvPr id="21546" name="Text Box 43"/>
              <p:cNvSpPr txBox="1">
                <a:spLocks noChangeArrowheads="1"/>
              </p:cNvSpPr>
              <p:nvPr/>
            </p:nvSpPr>
            <p:spPr bwMode="auto">
              <a:xfrm>
                <a:off x="4221" y="2670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21547" name="Text Box 44"/>
              <p:cNvSpPr txBox="1">
                <a:spLocks noChangeArrowheads="1"/>
              </p:cNvSpPr>
              <p:nvPr/>
            </p:nvSpPr>
            <p:spPr bwMode="auto">
              <a:xfrm>
                <a:off x="4234" y="3086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/>
                  <a:t>3</a:t>
                </a:r>
              </a:p>
            </p:txBody>
          </p:sp>
        </p:grp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923BA7-4109-3CB8-85D3-003C66BE6067}"/>
                  </a:ext>
                </a:extLst>
              </p:cNvPr>
              <p:cNvSpPr txBox="1"/>
              <p:nvPr/>
            </p:nvSpPr>
            <p:spPr>
              <a:xfrm>
                <a:off x="2347958" y="3251200"/>
                <a:ext cx="2330574" cy="7845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923BA7-4109-3CB8-85D3-003C66BE6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958" y="3251200"/>
                <a:ext cx="2330574" cy="784574"/>
              </a:xfrm>
              <a:prstGeom prst="rect">
                <a:avLst/>
              </a:prstGeom>
              <a:blipFill>
                <a:blip r:embed="rId3"/>
                <a:stretch>
                  <a:fillRect l="-541" t="-109524" r="-2703" b="-1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789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Shortest Path Properties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14413"/>
            <a:ext cx="8534400" cy="56007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b="1"/>
              <a:t>Upper-bound property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/>
              <a:t>	We always have d[v] ≥ δ(s, v) for all v.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/>
              <a:t>	Once d[v] = δ(s, v), it never changes.</a:t>
            </a:r>
          </a:p>
          <a:p>
            <a:pPr lvl="1">
              <a:lnSpc>
                <a:spcPct val="120000"/>
              </a:lnSpc>
            </a:pPr>
            <a:r>
              <a:rPr lang="en-US"/>
              <a:t>The estimate never goes up – relaxation only lowers the estimate</a:t>
            </a:r>
          </a:p>
        </p:txBody>
      </p:sp>
      <p:grpSp>
        <p:nvGrpSpPr>
          <p:cNvPr id="825348" name="Group 4"/>
          <p:cNvGrpSpPr>
            <a:grpSpLocks/>
          </p:cNvGrpSpPr>
          <p:nvPr/>
        </p:nvGrpSpPr>
        <p:grpSpPr bwMode="auto">
          <a:xfrm>
            <a:off x="661988" y="3778250"/>
            <a:ext cx="2762250" cy="2528888"/>
            <a:chOff x="603" y="2120"/>
            <a:chExt cx="1740" cy="1593"/>
          </a:xfrm>
        </p:grpSpPr>
        <p:sp>
          <p:nvSpPr>
            <p:cNvPr id="825349" name="Line 5"/>
            <p:cNvSpPr>
              <a:spLocks noChangeShapeType="1"/>
            </p:cNvSpPr>
            <p:nvPr/>
          </p:nvSpPr>
          <p:spPr bwMode="auto">
            <a:xfrm rot="5400000" flipV="1">
              <a:off x="1423" y="2552"/>
              <a:ext cx="676" cy="739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350" name="Line 6"/>
            <p:cNvSpPr>
              <a:spLocks noChangeShapeType="1"/>
            </p:cNvSpPr>
            <p:nvPr/>
          </p:nvSpPr>
          <p:spPr bwMode="auto">
            <a:xfrm flipV="1">
              <a:off x="1416" y="2551"/>
              <a:ext cx="653" cy="716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351" name="Line 7"/>
            <p:cNvSpPr>
              <a:spLocks noChangeShapeType="1"/>
            </p:cNvSpPr>
            <p:nvPr/>
          </p:nvSpPr>
          <p:spPr bwMode="auto">
            <a:xfrm flipV="1">
              <a:off x="993" y="2548"/>
              <a:ext cx="261" cy="257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352" name="Line 8"/>
            <p:cNvSpPr>
              <a:spLocks noChangeShapeType="1"/>
            </p:cNvSpPr>
            <p:nvPr/>
          </p:nvSpPr>
          <p:spPr bwMode="auto">
            <a:xfrm rot="5400000" flipV="1">
              <a:off x="989" y="3026"/>
              <a:ext cx="261" cy="257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5353" name="Group 9"/>
            <p:cNvGrpSpPr>
              <a:grpSpLocks/>
            </p:cNvGrpSpPr>
            <p:nvPr/>
          </p:nvGrpSpPr>
          <p:grpSpPr bwMode="auto">
            <a:xfrm>
              <a:off x="603" y="2120"/>
              <a:ext cx="1740" cy="1593"/>
              <a:chOff x="2607" y="1209"/>
              <a:chExt cx="1740" cy="1593"/>
            </a:xfrm>
          </p:grpSpPr>
          <p:sp>
            <p:nvSpPr>
              <p:cNvPr id="825354" name="Oval 10"/>
              <p:cNvSpPr>
                <a:spLocks noChangeArrowheads="1"/>
              </p:cNvSpPr>
              <p:nvPr/>
            </p:nvSpPr>
            <p:spPr bwMode="auto">
              <a:xfrm>
                <a:off x="2784" y="1880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825355" name="Oval 11"/>
              <p:cNvSpPr>
                <a:spLocks noChangeArrowheads="1"/>
              </p:cNvSpPr>
              <p:nvPr/>
            </p:nvSpPr>
            <p:spPr bwMode="auto">
              <a:xfrm>
                <a:off x="3213" y="141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charset="0"/>
                  </a:rPr>
                  <a:t>6</a:t>
                </a:r>
              </a:p>
            </p:txBody>
          </p:sp>
          <p:sp>
            <p:nvSpPr>
              <p:cNvPr id="825356" name="Oval 12"/>
              <p:cNvSpPr>
                <a:spLocks noChangeArrowheads="1"/>
              </p:cNvSpPr>
              <p:nvPr/>
            </p:nvSpPr>
            <p:spPr bwMode="auto">
              <a:xfrm>
                <a:off x="4045" y="141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>
                    <a:sym typeface="Symbol" charset="0"/>
                  </a:rPr>
                  <a:t>∞</a:t>
                </a:r>
              </a:p>
            </p:txBody>
          </p:sp>
          <p:sp>
            <p:nvSpPr>
              <p:cNvPr id="825357" name="Oval 13"/>
              <p:cNvSpPr>
                <a:spLocks noChangeArrowheads="1"/>
              </p:cNvSpPr>
              <p:nvPr/>
            </p:nvSpPr>
            <p:spPr bwMode="auto">
              <a:xfrm>
                <a:off x="3213" y="2346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charset="0"/>
                  </a:rPr>
                  <a:t>7</a:t>
                </a:r>
                <a:endParaRPr lang="en-US"/>
              </a:p>
            </p:txBody>
          </p:sp>
          <p:sp>
            <p:nvSpPr>
              <p:cNvPr id="825358" name="Oval 14"/>
              <p:cNvSpPr>
                <a:spLocks noChangeArrowheads="1"/>
              </p:cNvSpPr>
              <p:nvPr/>
            </p:nvSpPr>
            <p:spPr bwMode="auto">
              <a:xfrm>
                <a:off x="4045" y="2346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>
                    <a:sym typeface="Symbol" charset="0"/>
                  </a:rPr>
                  <a:t>∞</a:t>
                </a:r>
                <a:endParaRPr lang="en-US" dirty="0"/>
              </a:p>
            </p:txBody>
          </p:sp>
          <p:sp>
            <p:nvSpPr>
              <p:cNvPr id="825359" name="Line 15"/>
              <p:cNvSpPr>
                <a:spLocks noChangeShapeType="1"/>
              </p:cNvSpPr>
              <p:nvPr/>
            </p:nvSpPr>
            <p:spPr bwMode="auto">
              <a:xfrm flipV="1">
                <a:off x="2991" y="1642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360" name="Line 16"/>
              <p:cNvSpPr>
                <a:spLocks noChangeShapeType="1"/>
              </p:cNvSpPr>
              <p:nvPr/>
            </p:nvSpPr>
            <p:spPr bwMode="auto">
              <a:xfrm>
                <a:off x="2992" y="2110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361" name="Text Box 17"/>
              <p:cNvSpPr txBox="1">
                <a:spLocks noChangeArrowheads="1"/>
              </p:cNvSpPr>
              <p:nvPr/>
            </p:nvSpPr>
            <p:spPr bwMode="auto">
              <a:xfrm>
                <a:off x="2970" y="160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  <p:sp>
            <p:nvSpPr>
              <p:cNvPr id="825362" name="Text Box 18"/>
              <p:cNvSpPr txBox="1">
                <a:spLocks noChangeArrowheads="1"/>
              </p:cNvSpPr>
              <p:nvPr/>
            </p:nvSpPr>
            <p:spPr bwMode="auto">
              <a:xfrm>
                <a:off x="3656" y="127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5</a:t>
                </a:r>
              </a:p>
            </p:txBody>
          </p:sp>
          <p:sp>
            <p:nvSpPr>
              <p:cNvPr id="825363" name="Text Box 19"/>
              <p:cNvSpPr txBox="1">
                <a:spLocks noChangeArrowheads="1"/>
              </p:cNvSpPr>
              <p:nvPr/>
            </p:nvSpPr>
            <p:spPr bwMode="auto">
              <a:xfrm>
                <a:off x="2981" y="217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825364" name="Text Box 20"/>
              <p:cNvSpPr txBox="1">
                <a:spLocks noChangeArrowheads="1"/>
              </p:cNvSpPr>
              <p:nvPr/>
            </p:nvSpPr>
            <p:spPr bwMode="auto">
              <a:xfrm>
                <a:off x="4160" y="184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825365" name="Text Box 21"/>
              <p:cNvSpPr txBox="1">
                <a:spLocks noChangeArrowheads="1"/>
              </p:cNvSpPr>
              <p:nvPr/>
            </p:nvSpPr>
            <p:spPr bwMode="auto">
              <a:xfrm>
                <a:off x="3676" y="245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9</a:t>
                </a:r>
              </a:p>
            </p:txBody>
          </p:sp>
          <p:sp>
            <p:nvSpPr>
              <p:cNvPr id="825366" name="Text Box 22"/>
              <p:cNvSpPr txBox="1">
                <a:spLocks noChangeArrowheads="1"/>
              </p:cNvSpPr>
              <p:nvPr/>
            </p:nvSpPr>
            <p:spPr bwMode="auto">
              <a:xfrm>
                <a:off x="2607" y="189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</a:p>
            </p:txBody>
          </p:sp>
          <p:sp>
            <p:nvSpPr>
              <p:cNvPr id="825367" name="Text Box 23"/>
              <p:cNvSpPr txBox="1">
                <a:spLocks noChangeArrowheads="1"/>
              </p:cNvSpPr>
              <p:nvPr/>
            </p:nvSpPr>
            <p:spPr bwMode="auto">
              <a:xfrm>
                <a:off x="3268" y="120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v</a:t>
                </a:r>
              </a:p>
            </p:txBody>
          </p:sp>
          <p:sp>
            <p:nvSpPr>
              <p:cNvPr id="825368" name="Text Box 24"/>
              <p:cNvSpPr txBox="1">
                <a:spLocks noChangeArrowheads="1"/>
              </p:cNvSpPr>
              <p:nvPr/>
            </p:nvSpPr>
            <p:spPr bwMode="auto">
              <a:xfrm>
                <a:off x="4090" y="120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825369" name="Text Box 25"/>
              <p:cNvSpPr txBox="1">
                <a:spLocks noChangeArrowheads="1"/>
              </p:cNvSpPr>
              <p:nvPr/>
            </p:nvSpPr>
            <p:spPr bwMode="auto">
              <a:xfrm>
                <a:off x="3252" y="257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y</a:t>
                </a:r>
              </a:p>
            </p:txBody>
          </p:sp>
          <p:sp>
            <p:nvSpPr>
              <p:cNvPr id="825370" name="Text Box 26"/>
              <p:cNvSpPr txBox="1">
                <a:spLocks noChangeArrowheads="1"/>
              </p:cNvSpPr>
              <p:nvPr/>
            </p:nvSpPr>
            <p:spPr bwMode="auto">
              <a:xfrm>
                <a:off x="4106" y="257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z</a:t>
                </a:r>
              </a:p>
            </p:txBody>
          </p:sp>
          <p:sp>
            <p:nvSpPr>
              <p:cNvPr id="825371" name="Line 27"/>
              <p:cNvSpPr>
                <a:spLocks noChangeShapeType="1"/>
              </p:cNvSpPr>
              <p:nvPr/>
            </p:nvSpPr>
            <p:spPr bwMode="auto">
              <a:xfrm flipV="1">
                <a:off x="3483" y="2487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372" name="Line 28"/>
              <p:cNvSpPr>
                <a:spLocks noChangeShapeType="1"/>
              </p:cNvSpPr>
              <p:nvPr/>
            </p:nvSpPr>
            <p:spPr bwMode="auto">
              <a:xfrm flipV="1">
                <a:off x="3414" y="1633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373" name="Line 29"/>
              <p:cNvSpPr>
                <a:spLocks noChangeShapeType="1"/>
              </p:cNvSpPr>
              <p:nvPr/>
            </p:nvSpPr>
            <p:spPr bwMode="auto">
              <a:xfrm flipH="1" flipV="1">
                <a:off x="3036" y="2061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374" name="Text Box 30"/>
              <p:cNvSpPr txBox="1">
                <a:spLocks noChangeArrowheads="1"/>
              </p:cNvSpPr>
              <p:nvPr/>
            </p:nvSpPr>
            <p:spPr bwMode="auto">
              <a:xfrm>
                <a:off x="3173" y="180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8</a:t>
                </a:r>
              </a:p>
            </p:txBody>
          </p:sp>
          <p:sp>
            <p:nvSpPr>
              <p:cNvPr id="825375" name="Text Box 31"/>
              <p:cNvSpPr txBox="1">
                <a:spLocks noChangeArrowheads="1"/>
              </p:cNvSpPr>
              <p:nvPr/>
            </p:nvSpPr>
            <p:spPr bwMode="auto">
              <a:xfrm>
                <a:off x="3420" y="1827"/>
                <a:ext cx="11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sz="1600"/>
              </a:p>
            </p:txBody>
          </p:sp>
          <p:sp>
            <p:nvSpPr>
              <p:cNvPr id="825376" name="Text Box 32"/>
              <p:cNvSpPr txBox="1">
                <a:spLocks noChangeArrowheads="1"/>
              </p:cNvSpPr>
              <p:nvPr/>
            </p:nvSpPr>
            <p:spPr bwMode="auto">
              <a:xfrm>
                <a:off x="3887" y="1693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-3</a:t>
                </a:r>
              </a:p>
            </p:txBody>
          </p:sp>
          <p:sp>
            <p:nvSpPr>
              <p:cNvPr id="825377" name="Text Box 33"/>
              <p:cNvSpPr txBox="1">
                <a:spLocks noChangeArrowheads="1"/>
              </p:cNvSpPr>
              <p:nvPr/>
            </p:nvSpPr>
            <p:spPr bwMode="auto">
              <a:xfrm>
                <a:off x="3715" y="215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825378" name="Line 34"/>
              <p:cNvSpPr>
                <a:spLocks noChangeShapeType="1"/>
              </p:cNvSpPr>
              <p:nvPr/>
            </p:nvSpPr>
            <p:spPr bwMode="auto">
              <a:xfrm>
                <a:off x="3344" y="1674"/>
                <a:ext cx="0" cy="6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379" name="Line 35"/>
              <p:cNvSpPr>
                <a:spLocks noChangeShapeType="1"/>
              </p:cNvSpPr>
              <p:nvPr/>
            </p:nvSpPr>
            <p:spPr bwMode="auto">
              <a:xfrm>
                <a:off x="4178" y="1671"/>
                <a:ext cx="0" cy="6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380" name="Line 36"/>
              <p:cNvSpPr>
                <a:spLocks noChangeShapeType="1"/>
              </p:cNvSpPr>
              <p:nvPr/>
            </p:nvSpPr>
            <p:spPr bwMode="auto">
              <a:xfrm rot="5400000" flipV="1">
                <a:off x="3428" y="1649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381" name="Text Box 37"/>
              <p:cNvSpPr txBox="1">
                <a:spLocks noChangeArrowheads="1"/>
              </p:cNvSpPr>
              <p:nvPr/>
            </p:nvSpPr>
            <p:spPr bwMode="auto">
              <a:xfrm>
                <a:off x="3911" y="2014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-4</a:t>
                </a:r>
              </a:p>
            </p:txBody>
          </p:sp>
          <p:sp>
            <p:nvSpPr>
              <p:cNvPr id="825382" name="Freeform 38"/>
              <p:cNvSpPr>
                <a:spLocks/>
              </p:cNvSpPr>
              <p:nvPr/>
            </p:nvSpPr>
            <p:spPr bwMode="auto">
              <a:xfrm>
                <a:off x="3468" y="1471"/>
                <a:ext cx="582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383" name="Freeform 39"/>
              <p:cNvSpPr>
                <a:spLocks/>
              </p:cNvSpPr>
              <p:nvPr/>
            </p:nvSpPr>
            <p:spPr bwMode="auto">
              <a:xfrm flipH="1" flipV="1">
                <a:off x="3478" y="1594"/>
                <a:ext cx="582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384" name="Text Box 40"/>
              <p:cNvSpPr txBox="1">
                <a:spLocks noChangeArrowheads="1"/>
              </p:cNvSpPr>
              <p:nvPr/>
            </p:nvSpPr>
            <p:spPr bwMode="auto">
              <a:xfrm>
                <a:off x="3612" y="1597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-2</a:t>
                </a:r>
              </a:p>
            </p:txBody>
          </p:sp>
        </p:grpSp>
        <p:sp>
          <p:nvSpPr>
            <p:cNvPr id="825385" name="Oval 41"/>
            <p:cNvSpPr>
              <a:spLocks noChangeArrowheads="1"/>
            </p:cNvSpPr>
            <p:nvPr/>
          </p:nvSpPr>
          <p:spPr bwMode="auto">
            <a:xfrm>
              <a:off x="2064" y="2353"/>
              <a:ext cx="229" cy="2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11</a:t>
              </a:r>
            </a:p>
          </p:txBody>
        </p:sp>
        <p:sp>
          <p:nvSpPr>
            <p:cNvPr id="825386" name="Oval 42"/>
            <p:cNvSpPr>
              <a:spLocks noChangeArrowheads="1"/>
            </p:cNvSpPr>
            <p:nvPr/>
          </p:nvSpPr>
          <p:spPr bwMode="auto">
            <a:xfrm>
              <a:off x="2064" y="3280"/>
              <a:ext cx="229" cy="2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825387" name="Oval 43"/>
            <p:cNvSpPr>
              <a:spLocks noChangeArrowheads="1"/>
            </p:cNvSpPr>
            <p:nvPr/>
          </p:nvSpPr>
          <p:spPr bwMode="auto">
            <a:xfrm>
              <a:off x="2061" y="2350"/>
              <a:ext cx="229" cy="2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</p:grpSp>
      <p:grpSp>
        <p:nvGrpSpPr>
          <p:cNvPr id="825388" name="Group 44"/>
          <p:cNvGrpSpPr>
            <a:grpSpLocks/>
          </p:cNvGrpSpPr>
          <p:nvPr/>
        </p:nvGrpSpPr>
        <p:grpSpPr bwMode="auto">
          <a:xfrm>
            <a:off x="5470525" y="3778250"/>
            <a:ext cx="2762250" cy="2528888"/>
            <a:chOff x="3092" y="2080"/>
            <a:chExt cx="1740" cy="1593"/>
          </a:xfrm>
        </p:grpSpPr>
        <p:sp>
          <p:nvSpPr>
            <p:cNvPr id="825389" name="Freeform 45"/>
            <p:cNvSpPr>
              <a:spLocks/>
            </p:cNvSpPr>
            <p:nvPr/>
          </p:nvSpPr>
          <p:spPr bwMode="auto">
            <a:xfrm flipH="1" flipV="1">
              <a:off x="3958" y="2463"/>
              <a:ext cx="582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76200">
              <a:solidFill>
                <a:srgbClr val="808080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5390" name="Group 46"/>
            <p:cNvGrpSpPr>
              <a:grpSpLocks/>
            </p:cNvGrpSpPr>
            <p:nvPr/>
          </p:nvGrpSpPr>
          <p:grpSpPr bwMode="auto">
            <a:xfrm>
              <a:off x="3092" y="2080"/>
              <a:ext cx="1740" cy="1593"/>
              <a:chOff x="889" y="2419"/>
              <a:chExt cx="1740" cy="1593"/>
            </a:xfrm>
          </p:grpSpPr>
          <p:sp>
            <p:nvSpPr>
              <p:cNvPr id="825391" name="Line 47"/>
              <p:cNvSpPr>
                <a:spLocks noChangeShapeType="1"/>
              </p:cNvSpPr>
              <p:nvPr/>
            </p:nvSpPr>
            <p:spPr bwMode="auto">
              <a:xfrm rot="5400000" flipV="1">
                <a:off x="1709" y="2851"/>
                <a:ext cx="676" cy="739"/>
              </a:xfrm>
              <a:prstGeom prst="line">
                <a:avLst/>
              </a:prstGeom>
              <a:noFill/>
              <a:ln w="762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392" name="Line 48"/>
              <p:cNvSpPr>
                <a:spLocks noChangeShapeType="1"/>
              </p:cNvSpPr>
              <p:nvPr/>
            </p:nvSpPr>
            <p:spPr bwMode="auto">
              <a:xfrm flipV="1">
                <a:off x="1702" y="2850"/>
                <a:ext cx="653" cy="716"/>
              </a:xfrm>
              <a:prstGeom prst="line">
                <a:avLst/>
              </a:prstGeom>
              <a:noFill/>
              <a:ln w="762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393" name="Line 49"/>
              <p:cNvSpPr>
                <a:spLocks noChangeShapeType="1"/>
              </p:cNvSpPr>
              <p:nvPr/>
            </p:nvSpPr>
            <p:spPr bwMode="auto">
              <a:xfrm flipV="1">
                <a:off x="1279" y="2847"/>
                <a:ext cx="261" cy="2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394" name="Line 50"/>
              <p:cNvSpPr>
                <a:spLocks noChangeShapeType="1"/>
              </p:cNvSpPr>
              <p:nvPr/>
            </p:nvSpPr>
            <p:spPr bwMode="auto">
              <a:xfrm rot="5400000" flipV="1">
                <a:off x="1275" y="3325"/>
                <a:ext cx="261" cy="257"/>
              </a:xfrm>
              <a:prstGeom prst="line">
                <a:avLst/>
              </a:prstGeom>
              <a:noFill/>
              <a:ln w="76200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25395" name="Group 51"/>
              <p:cNvGrpSpPr>
                <a:grpSpLocks/>
              </p:cNvGrpSpPr>
              <p:nvPr/>
            </p:nvGrpSpPr>
            <p:grpSpPr bwMode="auto">
              <a:xfrm>
                <a:off x="889" y="2419"/>
                <a:ext cx="1740" cy="1593"/>
                <a:chOff x="2607" y="1209"/>
                <a:chExt cx="1740" cy="1593"/>
              </a:xfrm>
            </p:grpSpPr>
            <p:sp>
              <p:nvSpPr>
                <p:cNvPr id="825396" name="Oval 52"/>
                <p:cNvSpPr>
                  <a:spLocks noChangeArrowheads="1"/>
                </p:cNvSpPr>
                <p:nvPr/>
              </p:nvSpPr>
              <p:spPr bwMode="auto">
                <a:xfrm>
                  <a:off x="2784" y="1880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0</a:t>
                  </a:r>
                </a:p>
              </p:txBody>
            </p:sp>
            <p:sp>
              <p:nvSpPr>
                <p:cNvPr id="825397" name="Oval 53"/>
                <p:cNvSpPr>
                  <a:spLocks noChangeArrowheads="1"/>
                </p:cNvSpPr>
                <p:nvPr/>
              </p:nvSpPr>
              <p:spPr bwMode="auto">
                <a:xfrm>
                  <a:off x="3213" y="1415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sym typeface="Symbol" charset="0"/>
                    </a:rPr>
                    <a:t>6</a:t>
                  </a:r>
                </a:p>
              </p:txBody>
            </p:sp>
            <p:sp>
              <p:nvSpPr>
                <p:cNvPr id="825398" name="Oval 54"/>
                <p:cNvSpPr>
                  <a:spLocks noChangeArrowheads="1"/>
                </p:cNvSpPr>
                <p:nvPr/>
              </p:nvSpPr>
              <p:spPr bwMode="auto">
                <a:xfrm>
                  <a:off x="4045" y="1415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dirty="0">
                      <a:sym typeface="Symbol" charset="0"/>
                    </a:rPr>
                    <a:t>∞</a:t>
                  </a:r>
                </a:p>
              </p:txBody>
            </p:sp>
            <p:sp>
              <p:nvSpPr>
                <p:cNvPr id="825399" name="Oval 55"/>
                <p:cNvSpPr>
                  <a:spLocks noChangeArrowheads="1"/>
                </p:cNvSpPr>
                <p:nvPr/>
              </p:nvSpPr>
              <p:spPr bwMode="auto">
                <a:xfrm>
                  <a:off x="3213" y="2346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sym typeface="Symbol" charset="0"/>
                    </a:rPr>
                    <a:t>7</a:t>
                  </a:r>
                  <a:endParaRPr lang="en-US"/>
                </a:p>
              </p:txBody>
            </p:sp>
            <p:sp>
              <p:nvSpPr>
                <p:cNvPr id="825400" name="Oval 56"/>
                <p:cNvSpPr>
                  <a:spLocks noChangeArrowheads="1"/>
                </p:cNvSpPr>
                <p:nvPr/>
              </p:nvSpPr>
              <p:spPr bwMode="auto">
                <a:xfrm>
                  <a:off x="4045" y="2346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dirty="0">
                      <a:sym typeface="Symbol" charset="0"/>
                    </a:rPr>
                    <a:t>∞</a:t>
                  </a:r>
                  <a:endParaRPr lang="en-US" dirty="0"/>
                </a:p>
              </p:txBody>
            </p:sp>
            <p:sp>
              <p:nvSpPr>
                <p:cNvPr id="825401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2991" y="1642"/>
                  <a:ext cx="261" cy="26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5402" name="Line 58"/>
                <p:cNvSpPr>
                  <a:spLocks noChangeShapeType="1"/>
                </p:cNvSpPr>
                <p:nvPr/>
              </p:nvSpPr>
              <p:spPr bwMode="auto">
                <a:xfrm>
                  <a:off x="2992" y="2110"/>
                  <a:ext cx="256" cy="27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5403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970" y="1609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6</a:t>
                  </a:r>
                </a:p>
              </p:txBody>
            </p:sp>
            <p:sp>
              <p:nvSpPr>
                <p:cNvPr id="825404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656" y="1278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5</a:t>
                  </a:r>
                </a:p>
              </p:txBody>
            </p:sp>
            <p:sp>
              <p:nvSpPr>
                <p:cNvPr id="825405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2981" y="2177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7</a:t>
                  </a:r>
                </a:p>
              </p:txBody>
            </p:sp>
            <p:sp>
              <p:nvSpPr>
                <p:cNvPr id="825406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160" y="1843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7</a:t>
                  </a:r>
                </a:p>
              </p:txBody>
            </p:sp>
            <p:sp>
              <p:nvSpPr>
                <p:cNvPr id="825407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3676" y="2457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9</a:t>
                  </a:r>
                </a:p>
              </p:txBody>
            </p:sp>
            <p:sp>
              <p:nvSpPr>
                <p:cNvPr id="825408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2607" y="1892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s</a:t>
                  </a:r>
                </a:p>
              </p:txBody>
            </p:sp>
            <p:sp>
              <p:nvSpPr>
                <p:cNvPr id="825409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3268" y="1209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v</a:t>
                  </a:r>
                </a:p>
              </p:txBody>
            </p:sp>
            <p:sp>
              <p:nvSpPr>
                <p:cNvPr id="825410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090" y="1209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x</a:t>
                  </a:r>
                </a:p>
              </p:txBody>
            </p:sp>
            <p:sp>
              <p:nvSpPr>
                <p:cNvPr id="825411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3252" y="2571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y</a:t>
                  </a:r>
                </a:p>
              </p:txBody>
            </p:sp>
            <p:sp>
              <p:nvSpPr>
                <p:cNvPr id="825412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4106" y="2571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z</a:t>
                  </a:r>
                </a:p>
              </p:txBody>
            </p:sp>
            <p:sp>
              <p:nvSpPr>
                <p:cNvPr id="825413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3483" y="2487"/>
                  <a:ext cx="5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5414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3414" y="1633"/>
                  <a:ext cx="670" cy="7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5415" name="Line 71"/>
                <p:cNvSpPr>
                  <a:spLocks noChangeShapeType="1"/>
                </p:cNvSpPr>
                <p:nvPr/>
              </p:nvSpPr>
              <p:spPr bwMode="auto">
                <a:xfrm flipH="1" flipV="1">
                  <a:off x="3036" y="2061"/>
                  <a:ext cx="1031" cy="36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5416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173" y="1807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8</a:t>
                  </a:r>
                </a:p>
              </p:txBody>
            </p:sp>
            <p:sp>
              <p:nvSpPr>
                <p:cNvPr id="825417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3420" y="1827"/>
                  <a:ext cx="116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825418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887" y="1693"/>
                  <a:ext cx="23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-3</a:t>
                  </a:r>
                </a:p>
              </p:txBody>
            </p:sp>
            <p:sp>
              <p:nvSpPr>
                <p:cNvPr id="825419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715" y="2154"/>
                  <a:ext cx="187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2</a:t>
                  </a:r>
                </a:p>
              </p:txBody>
            </p:sp>
            <p:sp>
              <p:nvSpPr>
                <p:cNvPr id="825420" name="Line 76"/>
                <p:cNvSpPr>
                  <a:spLocks noChangeShapeType="1"/>
                </p:cNvSpPr>
                <p:nvPr/>
              </p:nvSpPr>
              <p:spPr bwMode="auto">
                <a:xfrm>
                  <a:off x="3344" y="1674"/>
                  <a:ext cx="0" cy="6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5421" name="Line 77"/>
                <p:cNvSpPr>
                  <a:spLocks noChangeShapeType="1"/>
                </p:cNvSpPr>
                <p:nvPr/>
              </p:nvSpPr>
              <p:spPr bwMode="auto">
                <a:xfrm>
                  <a:off x="4178" y="1671"/>
                  <a:ext cx="0" cy="6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5422" name="Line 78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3428" y="1649"/>
                  <a:ext cx="670" cy="7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5423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3911" y="2014"/>
                  <a:ext cx="23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-4</a:t>
                  </a:r>
                </a:p>
              </p:txBody>
            </p:sp>
            <p:sp>
              <p:nvSpPr>
                <p:cNvPr id="825424" name="Freeform 80"/>
                <p:cNvSpPr>
                  <a:spLocks/>
                </p:cNvSpPr>
                <p:nvPr/>
              </p:nvSpPr>
              <p:spPr bwMode="auto">
                <a:xfrm>
                  <a:off x="3468" y="1471"/>
                  <a:ext cx="582" cy="50"/>
                </a:xfrm>
                <a:custGeom>
                  <a:avLst/>
                  <a:gdLst>
                    <a:gd name="T0" fmla="*/ 15 w 582"/>
                    <a:gd name="T1" fmla="*/ 50 h 50"/>
                    <a:gd name="T2" fmla="*/ 47 w 582"/>
                    <a:gd name="T3" fmla="*/ 37 h 50"/>
                    <a:gd name="T4" fmla="*/ 299 w 582"/>
                    <a:gd name="T5" fmla="*/ 1 h 50"/>
                    <a:gd name="T6" fmla="*/ 582 w 582"/>
                    <a:gd name="T7" fmla="*/ 41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82" h="50">
                      <a:moveTo>
                        <a:pt x="15" y="50"/>
                      </a:moveTo>
                      <a:cubicBezTo>
                        <a:pt x="7" y="47"/>
                        <a:pt x="0" y="45"/>
                        <a:pt x="47" y="37"/>
                      </a:cubicBezTo>
                      <a:cubicBezTo>
                        <a:pt x="94" y="29"/>
                        <a:pt x="210" y="0"/>
                        <a:pt x="299" y="1"/>
                      </a:cubicBezTo>
                      <a:cubicBezTo>
                        <a:pt x="388" y="2"/>
                        <a:pt x="536" y="34"/>
                        <a:pt x="582" y="4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5425" name="Freeform 81"/>
                <p:cNvSpPr>
                  <a:spLocks/>
                </p:cNvSpPr>
                <p:nvPr/>
              </p:nvSpPr>
              <p:spPr bwMode="auto">
                <a:xfrm flipH="1" flipV="1">
                  <a:off x="3478" y="1594"/>
                  <a:ext cx="582" cy="50"/>
                </a:xfrm>
                <a:custGeom>
                  <a:avLst/>
                  <a:gdLst>
                    <a:gd name="T0" fmla="*/ 15 w 582"/>
                    <a:gd name="T1" fmla="*/ 50 h 50"/>
                    <a:gd name="T2" fmla="*/ 47 w 582"/>
                    <a:gd name="T3" fmla="*/ 37 h 50"/>
                    <a:gd name="T4" fmla="*/ 299 w 582"/>
                    <a:gd name="T5" fmla="*/ 1 h 50"/>
                    <a:gd name="T6" fmla="*/ 582 w 582"/>
                    <a:gd name="T7" fmla="*/ 41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82" h="50">
                      <a:moveTo>
                        <a:pt x="15" y="50"/>
                      </a:moveTo>
                      <a:cubicBezTo>
                        <a:pt x="7" y="47"/>
                        <a:pt x="0" y="45"/>
                        <a:pt x="47" y="37"/>
                      </a:cubicBezTo>
                      <a:cubicBezTo>
                        <a:pt x="94" y="29"/>
                        <a:pt x="210" y="0"/>
                        <a:pt x="299" y="1"/>
                      </a:cubicBezTo>
                      <a:cubicBezTo>
                        <a:pt x="388" y="2"/>
                        <a:pt x="536" y="34"/>
                        <a:pt x="582" y="4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5426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3612" y="1597"/>
                  <a:ext cx="23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-2</a:t>
                  </a:r>
                </a:p>
              </p:txBody>
            </p:sp>
          </p:grpSp>
          <p:sp>
            <p:nvSpPr>
              <p:cNvPr id="825427" name="Oval 83"/>
              <p:cNvSpPr>
                <a:spLocks noChangeArrowheads="1"/>
              </p:cNvSpPr>
              <p:nvPr/>
            </p:nvSpPr>
            <p:spPr bwMode="auto">
              <a:xfrm>
                <a:off x="2350" y="2652"/>
                <a:ext cx="229" cy="2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11</a:t>
                </a:r>
              </a:p>
            </p:txBody>
          </p:sp>
          <p:sp>
            <p:nvSpPr>
              <p:cNvPr id="825428" name="Oval 84"/>
              <p:cNvSpPr>
                <a:spLocks noChangeArrowheads="1"/>
              </p:cNvSpPr>
              <p:nvPr/>
            </p:nvSpPr>
            <p:spPr bwMode="auto">
              <a:xfrm>
                <a:off x="2350" y="3579"/>
                <a:ext cx="229" cy="2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825429" name="Oval 85"/>
              <p:cNvSpPr>
                <a:spLocks noChangeArrowheads="1"/>
              </p:cNvSpPr>
              <p:nvPr/>
            </p:nvSpPr>
            <p:spPr bwMode="auto">
              <a:xfrm>
                <a:off x="2347" y="2649"/>
                <a:ext cx="229" cy="2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</p:grpSp>
        <p:sp>
          <p:nvSpPr>
            <p:cNvPr id="825430" name="Oval 86"/>
            <p:cNvSpPr>
              <a:spLocks noChangeArrowheads="1"/>
            </p:cNvSpPr>
            <p:nvPr/>
          </p:nvSpPr>
          <p:spPr bwMode="auto">
            <a:xfrm>
              <a:off x="3714" y="2308"/>
              <a:ext cx="229" cy="2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</p:grpSp>
      <p:sp>
        <p:nvSpPr>
          <p:cNvPr id="825431" name="Text Box 87"/>
          <p:cNvSpPr txBox="1">
            <a:spLocks noChangeArrowheads="1"/>
          </p:cNvSpPr>
          <p:nvPr/>
        </p:nvSpPr>
        <p:spPr bwMode="auto">
          <a:xfrm>
            <a:off x="3813175" y="4465638"/>
            <a:ext cx="1339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Relax (x, v)</a:t>
            </a:r>
          </a:p>
        </p:txBody>
      </p:sp>
      <p:sp>
        <p:nvSpPr>
          <p:cNvPr id="825432" name="AutoShape 88"/>
          <p:cNvSpPr>
            <a:spLocks noChangeArrowheads="1"/>
          </p:cNvSpPr>
          <p:nvPr/>
        </p:nvSpPr>
        <p:spPr bwMode="auto">
          <a:xfrm>
            <a:off x="3676650" y="4819650"/>
            <a:ext cx="1638300" cy="419100"/>
          </a:xfrm>
          <a:prstGeom prst="rightArrow">
            <a:avLst>
              <a:gd name="adj1" fmla="val 50000"/>
              <a:gd name="adj2" fmla="val 977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2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5431" grpId="0"/>
      <p:bldP spid="8254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Shortest Path Properties</a:t>
            </a: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34400" cy="50768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/>
              <a:t>No-path property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/>
              <a:t>	If there is no path from </a:t>
            </a:r>
            <a:r>
              <a:rPr lang="en-US" dirty="0">
                <a:latin typeface="Comic Sans MS" charset="0"/>
              </a:rPr>
              <a:t>s</a:t>
            </a:r>
            <a:r>
              <a:rPr lang="en-US" dirty="0"/>
              <a:t> to </a:t>
            </a:r>
            <a:r>
              <a:rPr lang="en-US" dirty="0">
                <a:latin typeface="Comic Sans MS" charset="0"/>
              </a:rPr>
              <a:t>v</a:t>
            </a:r>
            <a:r>
              <a:rPr lang="en-US" dirty="0"/>
              <a:t> then d[v] = ∞ always.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δ</a:t>
            </a:r>
            <a:r>
              <a:rPr lang="en-US" dirty="0"/>
              <a:t>(s, h) = ∞ and d[h] ≥ </a:t>
            </a:r>
            <a:r>
              <a:rPr lang="en-US" dirty="0" err="1"/>
              <a:t>δ</a:t>
            </a:r>
            <a:r>
              <a:rPr lang="en-US" dirty="0"/>
              <a:t>(s, h) </a:t>
            </a:r>
            <a:r>
              <a:rPr lang="en-US" dirty="0">
                <a:sym typeface="Symbol" charset="0"/>
              </a:rPr>
              <a:t>⇒ </a:t>
            </a:r>
            <a:r>
              <a:rPr lang="en-US" dirty="0"/>
              <a:t>d[h] = ∞ </a:t>
            </a:r>
          </a:p>
        </p:txBody>
      </p:sp>
      <p:grpSp>
        <p:nvGrpSpPr>
          <p:cNvPr id="826372" name="Group 4"/>
          <p:cNvGrpSpPr>
            <a:grpSpLocks/>
          </p:cNvGrpSpPr>
          <p:nvPr/>
        </p:nvGrpSpPr>
        <p:grpSpPr bwMode="auto">
          <a:xfrm>
            <a:off x="726566" y="3465898"/>
            <a:ext cx="3846514" cy="2528885"/>
            <a:chOff x="3027" y="791"/>
            <a:chExt cx="2423" cy="1593"/>
          </a:xfrm>
        </p:grpSpPr>
        <p:sp>
          <p:nvSpPr>
            <p:cNvPr id="826373" name="Oval 5"/>
            <p:cNvSpPr>
              <a:spLocks noChangeArrowheads="1"/>
            </p:cNvSpPr>
            <p:nvPr/>
          </p:nvSpPr>
          <p:spPr bwMode="auto">
            <a:xfrm>
              <a:off x="3204" y="14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826374" name="Oval 6"/>
            <p:cNvSpPr>
              <a:spLocks noChangeArrowheads="1"/>
            </p:cNvSpPr>
            <p:nvPr/>
          </p:nvSpPr>
          <p:spPr bwMode="auto">
            <a:xfrm>
              <a:off x="3768" y="99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826375" name="Oval 7"/>
            <p:cNvSpPr>
              <a:spLocks noChangeArrowheads="1"/>
            </p:cNvSpPr>
            <p:nvPr/>
          </p:nvSpPr>
          <p:spPr bwMode="auto">
            <a:xfrm>
              <a:off x="4599" y="99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-1</a:t>
              </a:r>
            </a:p>
          </p:txBody>
        </p:sp>
        <p:sp>
          <p:nvSpPr>
            <p:cNvPr id="826376" name="Oval 8"/>
            <p:cNvSpPr>
              <a:spLocks noChangeArrowheads="1"/>
            </p:cNvSpPr>
            <p:nvPr/>
          </p:nvSpPr>
          <p:spPr bwMode="auto">
            <a:xfrm>
              <a:off x="3768" y="192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ym typeface="Symbol" charset="0"/>
                </a:rPr>
                <a:t>-∞</a:t>
              </a:r>
            </a:p>
          </p:txBody>
        </p:sp>
        <p:sp>
          <p:nvSpPr>
            <p:cNvPr id="826377" name="Oval 9"/>
            <p:cNvSpPr>
              <a:spLocks noChangeArrowheads="1"/>
            </p:cNvSpPr>
            <p:nvPr/>
          </p:nvSpPr>
          <p:spPr bwMode="auto">
            <a:xfrm>
              <a:off x="4599" y="192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ym typeface="Symbol" charset="0"/>
                </a:rPr>
                <a:t>-∞</a:t>
              </a:r>
              <a:endParaRPr lang="en-US" dirty="0"/>
            </a:p>
          </p:txBody>
        </p:sp>
        <p:sp>
          <p:nvSpPr>
            <p:cNvPr id="826378" name="Line 10"/>
            <p:cNvSpPr>
              <a:spLocks noChangeShapeType="1"/>
            </p:cNvSpPr>
            <p:nvPr/>
          </p:nvSpPr>
          <p:spPr bwMode="auto">
            <a:xfrm>
              <a:off x="4032" y="1122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379" name="Line 11"/>
            <p:cNvSpPr>
              <a:spLocks noChangeShapeType="1"/>
            </p:cNvSpPr>
            <p:nvPr/>
          </p:nvSpPr>
          <p:spPr bwMode="auto">
            <a:xfrm flipV="1">
              <a:off x="3415" y="1224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380" name="Line 12"/>
            <p:cNvSpPr>
              <a:spLocks noChangeShapeType="1"/>
            </p:cNvSpPr>
            <p:nvPr/>
          </p:nvSpPr>
          <p:spPr bwMode="auto">
            <a:xfrm>
              <a:off x="3439" y="1684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381" name="Text Box 13"/>
            <p:cNvSpPr txBox="1">
              <a:spLocks noChangeArrowheads="1"/>
            </p:cNvSpPr>
            <p:nvPr/>
          </p:nvSpPr>
          <p:spPr bwMode="auto">
            <a:xfrm>
              <a:off x="3460" y="119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826382" name="Text Box 14"/>
            <p:cNvSpPr txBox="1">
              <a:spLocks noChangeArrowheads="1"/>
            </p:cNvSpPr>
            <p:nvPr/>
          </p:nvSpPr>
          <p:spPr bwMode="auto">
            <a:xfrm>
              <a:off x="4225" y="923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826383" name="Text Box 15"/>
            <p:cNvSpPr txBox="1">
              <a:spLocks noChangeArrowheads="1"/>
            </p:cNvSpPr>
            <p:nvPr/>
          </p:nvSpPr>
          <p:spPr bwMode="auto">
            <a:xfrm>
              <a:off x="3491" y="177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826384" name="Text Box 16"/>
            <p:cNvSpPr txBox="1">
              <a:spLocks noChangeArrowheads="1"/>
            </p:cNvSpPr>
            <p:nvPr/>
          </p:nvSpPr>
          <p:spPr bwMode="auto">
            <a:xfrm>
              <a:off x="4918" y="139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826385" name="Text Box 17"/>
            <p:cNvSpPr txBox="1">
              <a:spLocks noChangeArrowheads="1"/>
            </p:cNvSpPr>
            <p:nvPr/>
          </p:nvSpPr>
          <p:spPr bwMode="auto">
            <a:xfrm>
              <a:off x="4402" y="2116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-6</a:t>
              </a:r>
            </a:p>
          </p:txBody>
        </p:sp>
        <p:sp>
          <p:nvSpPr>
            <p:cNvPr id="826386" name="Text Box 18"/>
            <p:cNvSpPr txBox="1">
              <a:spLocks noChangeArrowheads="1"/>
            </p:cNvSpPr>
            <p:nvPr/>
          </p:nvSpPr>
          <p:spPr bwMode="auto">
            <a:xfrm>
              <a:off x="3027" y="147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826387" name="Text Box 19"/>
            <p:cNvSpPr txBox="1">
              <a:spLocks noChangeArrowheads="1"/>
            </p:cNvSpPr>
            <p:nvPr/>
          </p:nvSpPr>
          <p:spPr bwMode="auto">
            <a:xfrm>
              <a:off x="3823" y="79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826388" name="Text Box 20"/>
            <p:cNvSpPr txBox="1">
              <a:spLocks noChangeArrowheads="1"/>
            </p:cNvSpPr>
            <p:nvPr/>
          </p:nvSpPr>
          <p:spPr bwMode="auto">
            <a:xfrm>
              <a:off x="4645" y="79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826389" name="Text Box 21"/>
            <p:cNvSpPr txBox="1">
              <a:spLocks noChangeArrowheads="1"/>
            </p:cNvSpPr>
            <p:nvPr/>
          </p:nvSpPr>
          <p:spPr bwMode="auto">
            <a:xfrm>
              <a:off x="3807" y="215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826390" name="Text Box 22"/>
            <p:cNvSpPr txBox="1">
              <a:spLocks noChangeArrowheads="1"/>
            </p:cNvSpPr>
            <p:nvPr/>
          </p:nvSpPr>
          <p:spPr bwMode="auto">
            <a:xfrm>
              <a:off x="4661" y="2153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826391" name="Oval 23"/>
            <p:cNvSpPr>
              <a:spLocks noChangeArrowheads="1"/>
            </p:cNvSpPr>
            <p:nvPr/>
          </p:nvSpPr>
          <p:spPr bwMode="auto">
            <a:xfrm>
              <a:off x="5184" y="14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-</a:t>
              </a:r>
              <a:r>
                <a:rPr lang="en-US" dirty="0">
                  <a:sym typeface="Symbol" charset="0"/>
                </a:rPr>
                <a:t>∞</a:t>
              </a:r>
            </a:p>
          </p:txBody>
        </p:sp>
        <p:sp>
          <p:nvSpPr>
            <p:cNvPr id="826392" name="Oval 24"/>
            <p:cNvSpPr>
              <a:spLocks noChangeArrowheads="1"/>
            </p:cNvSpPr>
            <p:nvPr/>
          </p:nvSpPr>
          <p:spPr bwMode="auto">
            <a:xfrm>
              <a:off x="3768" y="146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826393" name="Oval 25"/>
            <p:cNvSpPr>
              <a:spLocks noChangeArrowheads="1"/>
            </p:cNvSpPr>
            <p:nvPr/>
          </p:nvSpPr>
          <p:spPr bwMode="auto">
            <a:xfrm>
              <a:off x="4599" y="146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11</a:t>
              </a:r>
            </a:p>
          </p:txBody>
        </p:sp>
        <p:sp>
          <p:nvSpPr>
            <p:cNvPr id="826394" name="Text Box 26"/>
            <p:cNvSpPr txBox="1">
              <a:spLocks noChangeArrowheads="1"/>
            </p:cNvSpPr>
            <p:nvPr/>
          </p:nvSpPr>
          <p:spPr bwMode="auto">
            <a:xfrm>
              <a:off x="4352" y="1638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-3</a:t>
              </a:r>
            </a:p>
          </p:txBody>
        </p:sp>
        <p:sp>
          <p:nvSpPr>
            <p:cNvPr id="826395" name="Text Box 27"/>
            <p:cNvSpPr txBox="1">
              <a:spLocks noChangeArrowheads="1"/>
            </p:cNvSpPr>
            <p:nvPr/>
          </p:nvSpPr>
          <p:spPr bwMode="auto">
            <a:xfrm>
              <a:off x="3811" y="168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826396" name="Line 28"/>
            <p:cNvSpPr>
              <a:spLocks noChangeShapeType="1"/>
            </p:cNvSpPr>
            <p:nvPr/>
          </p:nvSpPr>
          <p:spPr bwMode="auto">
            <a:xfrm>
              <a:off x="4854" y="1204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397" name="Line 29"/>
            <p:cNvSpPr>
              <a:spLocks noChangeShapeType="1"/>
            </p:cNvSpPr>
            <p:nvPr/>
          </p:nvSpPr>
          <p:spPr bwMode="auto">
            <a:xfrm flipV="1">
              <a:off x="4825" y="1702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398" name="Line 30"/>
            <p:cNvSpPr>
              <a:spLocks noChangeShapeType="1"/>
            </p:cNvSpPr>
            <p:nvPr/>
          </p:nvSpPr>
          <p:spPr bwMode="auto">
            <a:xfrm flipV="1">
              <a:off x="3484" y="1592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399" name="Line 31"/>
            <p:cNvSpPr>
              <a:spLocks noChangeShapeType="1"/>
            </p:cNvSpPr>
            <p:nvPr/>
          </p:nvSpPr>
          <p:spPr bwMode="auto">
            <a:xfrm flipV="1">
              <a:off x="4885" y="1593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400" name="Freeform 32"/>
            <p:cNvSpPr>
              <a:spLocks/>
            </p:cNvSpPr>
            <p:nvPr/>
          </p:nvSpPr>
          <p:spPr bwMode="auto">
            <a:xfrm>
              <a:off x="4028" y="1479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401" name="Freeform 33"/>
            <p:cNvSpPr>
              <a:spLocks/>
            </p:cNvSpPr>
            <p:nvPr/>
          </p:nvSpPr>
          <p:spPr bwMode="auto">
            <a:xfrm flipH="1" flipV="1">
              <a:off x="4029" y="1645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402" name="Text Box 34"/>
            <p:cNvSpPr txBox="1">
              <a:spLocks noChangeArrowheads="1"/>
            </p:cNvSpPr>
            <p:nvPr/>
          </p:nvSpPr>
          <p:spPr bwMode="auto">
            <a:xfrm>
              <a:off x="4081" y="179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826403" name="Freeform 35"/>
            <p:cNvSpPr>
              <a:spLocks/>
            </p:cNvSpPr>
            <p:nvPr/>
          </p:nvSpPr>
          <p:spPr bwMode="auto">
            <a:xfrm>
              <a:off x="4030" y="1948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404" name="Freeform 36"/>
            <p:cNvSpPr>
              <a:spLocks/>
            </p:cNvSpPr>
            <p:nvPr/>
          </p:nvSpPr>
          <p:spPr bwMode="auto">
            <a:xfrm flipH="1" flipV="1">
              <a:off x="4031" y="2114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405" name="Text Box 37"/>
            <p:cNvSpPr txBox="1">
              <a:spLocks noChangeArrowheads="1"/>
            </p:cNvSpPr>
            <p:nvPr/>
          </p:nvSpPr>
          <p:spPr bwMode="auto">
            <a:xfrm>
              <a:off x="3524" y="141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826406" name="Text Box 38"/>
            <p:cNvSpPr txBox="1">
              <a:spLocks noChangeArrowheads="1"/>
            </p:cNvSpPr>
            <p:nvPr/>
          </p:nvSpPr>
          <p:spPr bwMode="auto">
            <a:xfrm>
              <a:off x="4213" y="129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826407" name="Text Box 39"/>
            <p:cNvSpPr txBox="1">
              <a:spLocks noChangeArrowheads="1"/>
            </p:cNvSpPr>
            <p:nvPr/>
          </p:nvSpPr>
          <p:spPr bwMode="auto">
            <a:xfrm>
              <a:off x="4973" y="113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826408" name="Text Box 40"/>
            <p:cNvSpPr txBox="1">
              <a:spLocks noChangeArrowheads="1"/>
            </p:cNvSpPr>
            <p:nvPr/>
          </p:nvSpPr>
          <p:spPr bwMode="auto">
            <a:xfrm>
              <a:off x="4964" y="179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826409" name="Text Box 41"/>
            <p:cNvSpPr txBox="1">
              <a:spLocks noChangeArrowheads="1"/>
            </p:cNvSpPr>
            <p:nvPr/>
          </p:nvSpPr>
          <p:spPr bwMode="auto">
            <a:xfrm>
              <a:off x="3798" y="125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826410" name="Text Box 42"/>
            <p:cNvSpPr txBox="1">
              <a:spLocks noChangeArrowheads="1"/>
            </p:cNvSpPr>
            <p:nvPr/>
          </p:nvSpPr>
          <p:spPr bwMode="auto">
            <a:xfrm>
              <a:off x="4630" y="126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826411" name="Text Box 43"/>
            <p:cNvSpPr txBox="1">
              <a:spLocks noChangeArrowheads="1"/>
            </p:cNvSpPr>
            <p:nvPr/>
          </p:nvSpPr>
          <p:spPr bwMode="auto">
            <a:xfrm>
              <a:off x="5215" y="125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g</a:t>
              </a:r>
            </a:p>
          </p:txBody>
        </p:sp>
      </p:grpSp>
      <p:grpSp>
        <p:nvGrpSpPr>
          <p:cNvPr id="826412" name="Group 44"/>
          <p:cNvGrpSpPr>
            <a:grpSpLocks/>
          </p:cNvGrpSpPr>
          <p:nvPr/>
        </p:nvGrpSpPr>
        <p:grpSpPr bwMode="auto">
          <a:xfrm>
            <a:off x="4992176" y="3605605"/>
            <a:ext cx="1741488" cy="2022478"/>
            <a:chOff x="3698" y="2451"/>
            <a:chExt cx="1097" cy="1274"/>
          </a:xfrm>
        </p:grpSpPr>
        <p:sp>
          <p:nvSpPr>
            <p:cNvPr id="826413" name="Oval 45"/>
            <p:cNvSpPr>
              <a:spLocks noChangeArrowheads="1"/>
            </p:cNvSpPr>
            <p:nvPr/>
          </p:nvSpPr>
          <p:spPr bwMode="auto">
            <a:xfrm>
              <a:off x="3698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ym typeface="Symbol" charset="0"/>
                </a:rPr>
                <a:t>∞</a:t>
              </a:r>
            </a:p>
          </p:txBody>
        </p:sp>
        <p:sp>
          <p:nvSpPr>
            <p:cNvPr id="826414" name="Oval 46"/>
            <p:cNvSpPr>
              <a:spLocks noChangeArrowheads="1"/>
            </p:cNvSpPr>
            <p:nvPr/>
          </p:nvSpPr>
          <p:spPr bwMode="auto">
            <a:xfrm>
              <a:off x="4529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ym typeface="Symbol" charset="0"/>
                </a:rPr>
                <a:t>∞</a:t>
              </a:r>
            </a:p>
          </p:txBody>
        </p:sp>
        <p:sp>
          <p:nvSpPr>
            <p:cNvPr id="826415" name="Oval 47"/>
            <p:cNvSpPr>
              <a:spLocks noChangeArrowheads="1"/>
            </p:cNvSpPr>
            <p:nvPr/>
          </p:nvSpPr>
          <p:spPr bwMode="auto">
            <a:xfrm>
              <a:off x="4161" y="32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ym typeface="Symbol" charset="0"/>
                </a:rPr>
                <a:t>∞</a:t>
              </a:r>
            </a:p>
          </p:txBody>
        </p:sp>
        <p:sp>
          <p:nvSpPr>
            <p:cNvPr id="826416" name="Text Box 48"/>
            <p:cNvSpPr txBox="1">
              <a:spLocks noChangeArrowheads="1"/>
            </p:cNvSpPr>
            <p:nvPr/>
          </p:nvSpPr>
          <p:spPr bwMode="auto">
            <a:xfrm>
              <a:off x="4228" y="3494"/>
              <a:ext cx="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j</a:t>
              </a:r>
            </a:p>
          </p:txBody>
        </p:sp>
        <p:sp>
          <p:nvSpPr>
            <p:cNvPr id="826417" name="Text Box 49"/>
            <p:cNvSpPr txBox="1">
              <a:spLocks noChangeArrowheads="1"/>
            </p:cNvSpPr>
            <p:nvPr/>
          </p:nvSpPr>
          <p:spPr bwMode="auto">
            <a:xfrm>
              <a:off x="3748" y="245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h</a:t>
              </a:r>
            </a:p>
          </p:txBody>
        </p:sp>
        <p:sp>
          <p:nvSpPr>
            <p:cNvPr id="826418" name="Text Box 50"/>
            <p:cNvSpPr txBox="1">
              <a:spLocks noChangeArrowheads="1"/>
            </p:cNvSpPr>
            <p:nvPr/>
          </p:nvSpPr>
          <p:spPr bwMode="auto">
            <a:xfrm>
              <a:off x="4572" y="2452"/>
              <a:ext cx="1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</a:t>
              </a:r>
            </a:p>
          </p:txBody>
        </p:sp>
        <p:sp>
          <p:nvSpPr>
            <p:cNvPr id="826419" name="Line 51"/>
            <p:cNvSpPr>
              <a:spLocks noChangeShapeType="1"/>
            </p:cNvSpPr>
            <p:nvPr/>
          </p:nvSpPr>
          <p:spPr bwMode="auto">
            <a:xfrm>
              <a:off x="3953" y="2798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420" name="Text Box 52"/>
            <p:cNvSpPr txBox="1">
              <a:spLocks noChangeArrowheads="1"/>
            </p:cNvSpPr>
            <p:nvPr/>
          </p:nvSpPr>
          <p:spPr bwMode="auto">
            <a:xfrm>
              <a:off x="4131" y="260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826421" name="Text Box 53"/>
            <p:cNvSpPr txBox="1">
              <a:spLocks noChangeArrowheads="1"/>
            </p:cNvSpPr>
            <p:nvPr/>
          </p:nvSpPr>
          <p:spPr bwMode="auto">
            <a:xfrm>
              <a:off x="4537" y="309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826422" name="Text Box 54"/>
            <p:cNvSpPr txBox="1">
              <a:spLocks noChangeArrowheads="1"/>
            </p:cNvSpPr>
            <p:nvPr/>
          </p:nvSpPr>
          <p:spPr bwMode="auto">
            <a:xfrm>
              <a:off x="3772" y="3095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-8</a:t>
              </a:r>
            </a:p>
          </p:txBody>
        </p:sp>
        <p:sp>
          <p:nvSpPr>
            <p:cNvPr id="826423" name="Line 55"/>
            <p:cNvSpPr>
              <a:spLocks noChangeShapeType="1"/>
            </p:cNvSpPr>
            <p:nvPr/>
          </p:nvSpPr>
          <p:spPr bwMode="auto">
            <a:xfrm flipH="1">
              <a:off x="4379" y="2916"/>
              <a:ext cx="229" cy="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424" name="Line 56"/>
            <p:cNvSpPr>
              <a:spLocks noChangeShapeType="1"/>
            </p:cNvSpPr>
            <p:nvPr/>
          </p:nvSpPr>
          <p:spPr bwMode="auto">
            <a:xfrm flipH="1" flipV="1">
              <a:off x="3902" y="2912"/>
              <a:ext cx="297" cy="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6425" name="Rectangle 57"/>
          <p:cNvSpPr>
            <a:spLocks noChangeArrowheads="1"/>
          </p:cNvSpPr>
          <p:nvPr/>
        </p:nvSpPr>
        <p:spPr bwMode="auto">
          <a:xfrm>
            <a:off x="4700076" y="5612199"/>
            <a:ext cx="33890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charset="0"/>
                <a:sym typeface="Symbol" charset="0"/>
              </a:rPr>
              <a:t>𝛅(s, h) = 𝛅(s, </a:t>
            </a:r>
            <a:r>
              <a:rPr lang="en-US" sz="2000" dirty="0" err="1">
                <a:latin typeface="Comic Sans MS" charset="0"/>
                <a:sym typeface="Symbol" charset="0"/>
              </a:rPr>
              <a:t>i</a:t>
            </a:r>
            <a:r>
              <a:rPr lang="en-US" sz="2000" dirty="0">
                <a:latin typeface="Comic Sans MS" charset="0"/>
                <a:sym typeface="Symbol" charset="0"/>
              </a:rPr>
              <a:t>) =</a:t>
            </a:r>
            <a:r>
              <a:rPr lang="en-US" sz="2000" i="1" dirty="0">
                <a:latin typeface="Comic Sans MS" charset="0"/>
                <a:sym typeface="Symbol" charset="0"/>
              </a:rPr>
              <a:t> </a:t>
            </a:r>
            <a:r>
              <a:rPr lang="en-US" sz="2000" dirty="0">
                <a:latin typeface="Comic Sans MS" charset="0"/>
                <a:sym typeface="Symbol" charset="0"/>
              </a:rPr>
              <a:t>𝛅(s, j) =</a:t>
            </a:r>
            <a:r>
              <a:rPr lang="en-US" sz="2000" i="1" dirty="0">
                <a:latin typeface="Comic Sans MS" charset="0"/>
                <a:sym typeface="Symbol" charset="0"/>
              </a:rPr>
              <a:t> </a:t>
            </a:r>
            <a:r>
              <a:rPr lang="en-US" sz="2000" dirty="0">
                <a:latin typeface="Comic Sans MS" charset="0"/>
                <a:sym typeface="Symbol" charset="0"/>
              </a:rPr>
              <a:t>∞</a:t>
            </a:r>
          </a:p>
        </p:txBody>
      </p:sp>
      <p:sp>
        <p:nvSpPr>
          <p:cNvPr id="826426" name="Text Box 58"/>
          <p:cNvSpPr txBox="1">
            <a:spLocks noChangeArrowheads="1"/>
          </p:cNvSpPr>
          <p:nvPr/>
        </p:nvSpPr>
        <p:spPr bwMode="auto">
          <a:xfrm>
            <a:off x="6787639" y="4280286"/>
            <a:ext cx="13001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Comic Sans MS" charset="0"/>
              </a:rPr>
              <a:t>h, i, j </a:t>
            </a:r>
            <a:r>
              <a:rPr lang="en-US" sz="2000"/>
              <a:t>not</a:t>
            </a:r>
          </a:p>
          <a:p>
            <a:r>
              <a:rPr lang="en-US" sz="2000"/>
              <a:t>reachable</a:t>
            </a:r>
          </a:p>
          <a:p>
            <a:r>
              <a:rPr lang="en-US" sz="2000"/>
              <a:t>from 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Shortest Path Properties</a:t>
            </a:r>
          </a:p>
        </p:txBody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214438"/>
            <a:ext cx="8864107" cy="50768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/>
              <a:t>Convergence property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/>
              <a:t>	If s     u → v is a shortest path, and if d[u] = </a:t>
            </a:r>
            <a:r>
              <a:rPr lang="en-US" dirty="0" err="1"/>
              <a:t>δ</a:t>
            </a:r>
            <a:r>
              <a:rPr lang="en-US" dirty="0"/>
              <a:t>(s, u) at any time prior to relaxing edge (u, v), then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/>
              <a:t>   d[v] = </a:t>
            </a:r>
            <a:r>
              <a:rPr lang="en-US" dirty="0" err="1"/>
              <a:t>δ</a:t>
            </a:r>
            <a:r>
              <a:rPr lang="en-US" dirty="0"/>
              <a:t>(s, v) at all times afterward</a:t>
            </a:r>
          </a:p>
        </p:txBody>
      </p:sp>
      <p:sp>
        <p:nvSpPr>
          <p:cNvPr id="827396" name="Freeform 4"/>
          <p:cNvSpPr>
            <a:spLocks/>
          </p:cNvSpPr>
          <p:nvPr/>
        </p:nvSpPr>
        <p:spPr bwMode="auto">
          <a:xfrm>
            <a:off x="1316038" y="2155825"/>
            <a:ext cx="363537" cy="90488"/>
          </a:xfrm>
          <a:custGeom>
            <a:avLst/>
            <a:gdLst>
              <a:gd name="T0" fmla="*/ 0 w 229"/>
              <a:gd name="T1" fmla="*/ 26 h 57"/>
              <a:gd name="T2" fmla="*/ 54 w 229"/>
              <a:gd name="T3" fmla="*/ 4 h 57"/>
              <a:gd name="T4" fmla="*/ 108 w 229"/>
              <a:gd name="T5" fmla="*/ 53 h 57"/>
              <a:gd name="T6" fmla="*/ 175 w 229"/>
              <a:gd name="T7" fmla="*/ 26 h 57"/>
              <a:gd name="T8" fmla="*/ 229 w 229"/>
              <a:gd name="T9" fmla="*/ 2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9" h="57">
                <a:moveTo>
                  <a:pt x="0" y="26"/>
                </a:moveTo>
                <a:cubicBezTo>
                  <a:pt x="18" y="13"/>
                  <a:pt x="36" y="0"/>
                  <a:pt x="54" y="4"/>
                </a:cubicBezTo>
                <a:cubicBezTo>
                  <a:pt x="72" y="8"/>
                  <a:pt x="88" y="49"/>
                  <a:pt x="108" y="53"/>
                </a:cubicBezTo>
                <a:cubicBezTo>
                  <a:pt x="128" y="57"/>
                  <a:pt x="155" y="30"/>
                  <a:pt x="175" y="26"/>
                </a:cubicBezTo>
                <a:cubicBezTo>
                  <a:pt x="195" y="22"/>
                  <a:pt x="212" y="24"/>
                  <a:pt x="229" y="26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397" name="Oval 5"/>
          <p:cNvSpPr>
            <a:spLocks noChangeArrowheads="1"/>
          </p:cNvSpPr>
          <p:nvPr/>
        </p:nvSpPr>
        <p:spPr bwMode="auto">
          <a:xfrm>
            <a:off x="1033408" y="5210960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827398" name="Oval 6"/>
          <p:cNvSpPr>
            <a:spLocks noChangeArrowheads="1"/>
          </p:cNvSpPr>
          <p:nvPr/>
        </p:nvSpPr>
        <p:spPr bwMode="auto">
          <a:xfrm>
            <a:off x="1714445" y="4472772"/>
            <a:ext cx="422275" cy="4206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6</a:t>
            </a:r>
          </a:p>
        </p:txBody>
      </p:sp>
      <p:sp>
        <p:nvSpPr>
          <p:cNvPr id="827399" name="Oval 7"/>
          <p:cNvSpPr>
            <a:spLocks noChangeArrowheads="1"/>
          </p:cNvSpPr>
          <p:nvPr/>
        </p:nvSpPr>
        <p:spPr bwMode="auto">
          <a:xfrm>
            <a:off x="3035245" y="4472772"/>
            <a:ext cx="422275" cy="4206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ym typeface="Symbol" charset="0"/>
              </a:rPr>
              <a:t>∞</a:t>
            </a:r>
          </a:p>
        </p:txBody>
      </p:sp>
      <p:sp>
        <p:nvSpPr>
          <p:cNvPr id="827400" name="Oval 8"/>
          <p:cNvSpPr>
            <a:spLocks noChangeArrowheads="1"/>
          </p:cNvSpPr>
          <p:nvPr/>
        </p:nvSpPr>
        <p:spPr bwMode="auto">
          <a:xfrm>
            <a:off x="1714445" y="5950735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7</a:t>
            </a:r>
            <a:endParaRPr lang="en-US"/>
          </a:p>
        </p:txBody>
      </p:sp>
      <p:sp>
        <p:nvSpPr>
          <p:cNvPr id="827401" name="Line 9"/>
          <p:cNvSpPr>
            <a:spLocks noChangeShapeType="1"/>
          </p:cNvSpPr>
          <p:nvPr/>
        </p:nvSpPr>
        <p:spPr bwMode="auto">
          <a:xfrm>
            <a:off x="1363608" y="5576085"/>
            <a:ext cx="406400" cy="428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402" name="Text Box 10"/>
          <p:cNvSpPr txBox="1">
            <a:spLocks noChangeArrowheads="1"/>
          </p:cNvSpPr>
          <p:nvPr/>
        </p:nvSpPr>
        <p:spPr bwMode="auto">
          <a:xfrm>
            <a:off x="1290583" y="4733122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5</a:t>
            </a:r>
          </a:p>
        </p:txBody>
      </p:sp>
      <p:sp>
        <p:nvSpPr>
          <p:cNvPr id="827403" name="Text Box 11"/>
          <p:cNvSpPr txBox="1">
            <a:spLocks noChangeArrowheads="1"/>
          </p:cNvSpPr>
          <p:nvPr/>
        </p:nvSpPr>
        <p:spPr bwMode="auto">
          <a:xfrm>
            <a:off x="2417708" y="425528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827404" name="Text Box 12"/>
          <p:cNvSpPr txBox="1">
            <a:spLocks noChangeArrowheads="1"/>
          </p:cNvSpPr>
          <p:nvPr/>
        </p:nvSpPr>
        <p:spPr bwMode="auto">
          <a:xfrm>
            <a:off x="1346145" y="5682447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827405" name="Text Box 13"/>
          <p:cNvSpPr txBox="1">
            <a:spLocks noChangeArrowheads="1"/>
          </p:cNvSpPr>
          <p:nvPr/>
        </p:nvSpPr>
        <p:spPr bwMode="auto">
          <a:xfrm>
            <a:off x="752420" y="523001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827406" name="Text Box 14"/>
          <p:cNvSpPr txBox="1">
            <a:spLocks noChangeArrowheads="1"/>
          </p:cNvSpPr>
          <p:nvPr/>
        </p:nvSpPr>
        <p:spPr bwMode="auto">
          <a:xfrm>
            <a:off x="1801758" y="4145747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827407" name="Text Box 15"/>
          <p:cNvSpPr txBox="1">
            <a:spLocks noChangeArrowheads="1"/>
          </p:cNvSpPr>
          <p:nvPr/>
        </p:nvSpPr>
        <p:spPr bwMode="auto">
          <a:xfrm>
            <a:off x="3106683" y="4145747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</a:t>
            </a:r>
          </a:p>
        </p:txBody>
      </p:sp>
      <p:sp>
        <p:nvSpPr>
          <p:cNvPr id="827408" name="Line 16"/>
          <p:cNvSpPr>
            <a:spLocks noChangeShapeType="1"/>
          </p:cNvSpPr>
          <p:nvPr/>
        </p:nvSpPr>
        <p:spPr bwMode="auto">
          <a:xfrm flipV="1">
            <a:off x="2033533" y="4818847"/>
            <a:ext cx="1063625" cy="1150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409" name="Freeform 17"/>
          <p:cNvSpPr>
            <a:spLocks/>
          </p:cNvSpPr>
          <p:nvPr/>
        </p:nvSpPr>
        <p:spPr bwMode="auto">
          <a:xfrm>
            <a:off x="2119258" y="4561672"/>
            <a:ext cx="923925" cy="79375"/>
          </a:xfrm>
          <a:custGeom>
            <a:avLst/>
            <a:gdLst>
              <a:gd name="T0" fmla="*/ 15 w 582"/>
              <a:gd name="T1" fmla="*/ 50 h 50"/>
              <a:gd name="T2" fmla="*/ 47 w 582"/>
              <a:gd name="T3" fmla="*/ 37 h 50"/>
              <a:gd name="T4" fmla="*/ 299 w 582"/>
              <a:gd name="T5" fmla="*/ 1 h 50"/>
              <a:gd name="T6" fmla="*/ 582 w 582"/>
              <a:gd name="T7" fmla="*/ 4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2" h="50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410" name="Oval 18"/>
          <p:cNvSpPr>
            <a:spLocks noChangeArrowheads="1"/>
          </p:cNvSpPr>
          <p:nvPr/>
        </p:nvSpPr>
        <p:spPr bwMode="auto">
          <a:xfrm>
            <a:off x="3071758" y="4515635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827411" name="Oval 19"/>
          <p:cNvSpPr>
            <a:spLocks noChangeArrowheads="1"/>
          </p:cNvSpPr>
          <p:nvPr/>
        </p:nvSpPr>
        <p:spPr bwMode="auto">
          <a:xfrm>
            <a:off x="3066995" y="4510872"/>
            <a:ext cx="363538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27412" name="Oval 20"/>
          <p:cNvSpPr>
            <a:spLocks noChangeArrowheads="1"/>
          </p:cNvSpPr>
          <p:nvPr/>
        </p:nvSpPr>
        <p:spPr bwMode="auto">
          <a:xfrm>
            <a:off x="1739845" y="4507697"/>
            <a:ext cx="363538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827413" name="Text Box 21"/>
          <p:cNvSpPr txBox="1">
            <a:spLocks noChangeArrowheads="1"/>
          </p:cNvSpPr>
          <p:nvPr/>
        </p:nvSpPr>
        <p:spPr bwMode="auto">
          <a:xfrm>
            <a:off x="2536770" y="5368122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827414" name="Freeform 22"/>
          <p:cNvSpPr>
            <a:spLocks/>
          </p:cNvSpPr>
          <p:nvPr/>
        </p:nvSpPr>
        <p:spPr bwMode="auto">
          <a:xfrm>
            <a:off x="1358845" y="4644222"/>
            <a:ext cx="1676400" cy="609600"/>
          </a:xfrm>
          <a:custGeom>
            <a:avLst/>
            <a:gdLst>
              <a:gd name="T0" fmla="*/ 0 w 1056"/>
              <a:gd name="T1" fmla="*/ 384 h 384"/>
              <a:gd name="T2" fmla="*/ 90 w 1056"/>
              <a:gd name="T3" fmla="*/ 342 h 384"/>
              <a:gd name="T4" fmla="*/ 126 w 1056"/>
              <a:gd name="T5" fmla="*/ 318 h 384"/>
              <a:gd name="T6" fmla="*/ 144 w 1056"/>
              <a:gd name="T7" fmla="*/ 306 h 384"/>
              <a:gd name="T8" fmla="*/ 186 w 1056"/>
              <a:gd name="T9" fmla="*/ 252 h 384"/>
              <a:gd name="T10" fmla="*/ 210 w 1056"/>
              <a:gd name="T11" fmla="*/ 228 h 384"/>
              <a:gd name="T12" fmla="*/ 216 w 1056"/>
              <a:gd name="T13" fmla="*/ 210 h 384"/>
              <a:gd name="T14" fmla="*/ 234 w 1056"/>
              <a:gd name="T15" fmla="*/ 198 h 384"/>
              <a:gd name="T16" fmla="*/ 258 w 1056"/>
              <a:gd name="T17" fmla="*/ 174 h 384"/>
              <a:gd name="T18" fmla="*/ 282 w 1056"/>
              <a:gd name="T19" fmla="*/ 150 h 384"/>
              <a:gd name="T20" fmla="*/ 378 w 1056"/>
              <a:gd name="T21" fmla="*/ 84 h 384"/>
              <a:gd name="T22" fmla="*/ 846 w 1056"/>
              <a:gd name="T23" fmla="*/ 12 h 384"/>
              <a:gd name="T24" fmla="*/ 978 w 1056"/>
              <a:gd name="T25" fmla="*/ 12 h 384"/>
              <a:gd name="T26" fmla="*/ 1038 w 1056"/>
              <a:gd name="T27" fmla="*/ 30 h 384"/>
              <a:gd name="T28" fmla="*/ 1056 w 1056"/>
              <a:gd name="T29" fmla="*/ 3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56" h="384">
                <a:moveTo>
                  <a:pt x="0" y="384"/>
                </a:moveTo>
                <a:cubicBezTo>
                  <a:pt x="28" y="365"/>
                  <a:pt x="61" y="358"/>
                  <a:pt x="90" y="342"/>
                </a:cubicBezTo>
                <a:cubicBezTo>
                  <a:pt x="103" y="335"/>
                  <a:pt x="114" y="326"/>
                  <a:pt x="126" y="318"/>
                </a:cubicBezTo>
                <a:cubicBezTo>
                  <a:pt x="132" y="314"/>
                  <a:pt x="144" y="306"/>
                  <a:pt x="144" y="306"/>
                </a:cubicBezTo>
                <a:cubicBezTo>
                  <a:pt x="173" y="263"/>
                  <a:pt x="158" y="280"/>
                  <a:pt x="186" y="252"/>
                </a:cubicBezTo>
                <a:cubicBezTo>
                  <a:pt x="202" y="204"/>
                  <a:pt x="178" y="260"/>
                  <a:pt x="210" y="228"/>
                </a:cubicBezTo>
                <a:cubicBezTo>
                  <a:pt x="214" y="224"/>
                  <a:pt x="212" y="215"/>
                  <a:pt x="216" y="210"/>
                </a:cubicBezTo>
                <a:cubicBezTo>
                  <a:pt x="221" y="204"/>
                  <a:pt x="228" y="202"/>
                  <a:pt x="234" y="198"/>
                </a:cubicBezTo>
                <a:cubicBezTo>
                  <a:pt x="250" y="150"/>
                  <a:pt x="226" y="206"/>
                  <a:pt x="258" y="174"/>
                </a:cubicBezTo>
                <a:cubicBezTo>
                  <a:pt x="290" y="142"/>
                  <a:pt x="234" y="166"/>
                  <a:pt x="282" y="150"/>
                </a:cubicBezTo>
                <a:cubicBezTo>
                  <a:pt x="305" y="115"/>
                  <a:pt x="342" y="104"/>
                  <a:pt x="378" y="84"/>
                </a:cubicBezTo>
                <a:cubicBezTo>
                  <a:pt x="517" y="7"/>
                  <a:pt x="691" y="16"/>
                  <a:pt x="846" y="12"/>
                </a:cubicBezTo>
                <a:cubicBezTo>
                  <a:pt x="932" y="7"/>
                  <a:pt x="919" y="0"/>
                  <a:pt x="978" y="12"/>
                </a:cubicBezTo>
                <a:cubicBezTo>
                  <a:pt x="1001" y="17"/>
                  <a:pt x="1015" y="22"/>
                  <a:pt x="1038" y="30"/>
                </a:cubicBezTo>
                <a:cubicBezTo>
                  <a:pt x="1044" y="32"/>
                  <a:pt x="1056" y="36"/>
                  <a:pt x="1056" y="36"/>
                </a:cubicBezTo>
              </a:path>
            </a:pathLst>
          </a:custGeom>
          <a:noFill/>
          <a:ln w="3810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415" name="Rectangle 23"/>
          <p:cNvSpPr>
            <a:spLocks noChangeArrowheads="1"/>
          </p:cNvSpPr>
          <p:nvPr/>
        </p:nvSpPr>
        <p:spPr bwMode="auto">
          <a:xfrm>
            <a:off x="3651935" y="4009222"/>
            <a:ext cx="567586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400" dirty="0">
                <a:latin typeface="Century Gothic"/>
                <a:cs typeface="Century Gothic"/>
              </a:rPr>
              <a:t> If d[v] &gt; </a:t>
            </a:r>
            <a:r>
              <a:rPr lang="en-US" sz="2400" dirty="0" err="1">
                <a:latin typeface="Century Gothic"/>
                <a:cs typeface="Century Gothic"/>
              </a:rPr>
              <a:t>δ</a:t>
            </a:r>
            <a:r>
              <a:rPr lang="en-US" sz="2400" dirty="0">
                <a:latin typeface="Century Gothic"/>
                <a:cs typeface="Century Gothic"/>
              </a:rPr>
              <a:t>(s, v)</a:t>
            </a:r>
            <a:r>
              <a:rPr lang="en-US" sz="2400" i="1" dirty="0">
                <a:latin typeface="Century Gothic"/>
                <a:cs typeface="Century Gothic"/>
              </a:rPr>
              <a:t> </a:t>
            </a:r>
            <a:r>
              <a:rPr lang="en-US" sz="2400" i="1" dirty="0">
                <a:latin typeface="Century Gothic"/>
                <a:cs typeface="Century Gothic"/>
                <a:sym typeface="Symbol" charset="0"/>
              </a:rPr>
              <a:t>⇒ </a:t>
            </a:r>
            <a:r>
              <a:rPr lang="en-US" sz="2400" dirty="0">
                <a:latin typeface="Century Gothic"/>
                <a:cs typeface="Century Gothic"/>
              </a:rPr>
              <a:t>after relaxation:</a:t>
            </a:r>
          </a:p>
          <a:p>
            <a:pPr lvl="1"/>
            <a:r>
              <a:rPr lang="en-US" sz="2400" dirty="0">
                <a:latin typeface="Century Gothic"/>
                <a:cs typeface="Century Gothic"/>
              </a:rPr>
              <a:t>	d[v] </a:t>
            </a:r>
            <a:r>
              <a:rPr lang="en-US" sz="2400" dirty="0">
                <a:latin typeface="Century Gothic"/>
                <a:cs typeface="Century Gothic"/>
                <a:sym typeface="Symbol" charset="0"/>
              </a:rPr>
              <a:t>=</a:t>
            </a:r>
            <a:r>
              <a:rPr lang="en-US" sz="2400" dirty="0">
                <a:latin typeface="Century Gothic"/>
                <a:cs typeface="Century Gothic"/>
              </a:rPr>
              <a:t> d[u] + w(u, v)</a:t>
            </a:r>
          </a:p>
          <a:p>
            <a:pPr lvl="1"/>
            <a:r>
              <a:rPr lang="en-US" sz="2400" dirty="0">
                <a:latin typeface="Century Gothic"/>
                <a:cs typeface="Century Gothic"/>
              </a:rPr>
              <a:t> 	d[v] = 5 + 2 = 7</a:t>
            </a:r>
          </a:p>
          <a:p>
            <a:pPr>
              <a:buFontTx/>
              <a:buChar char="•"/>
            </a:pPr>
            <a:r>
              <a:rPr lang="en-US" sz="2400" dirty="0">
                <a:latin typeface="Century Gothic"/>
                <a:cs typeface="Century Gothic"/>
              </a:rPr>
              <a:t> Otherwise, the value remains unchanged, because it must have been the shortest path value</a:t>
            </a:r>
          </a:p>
        </p:txBody>
      </p:sp>
      <p:sp>
        <p:nvSpPr>
          <p:cNvPr id="827416" name="Freeform 24"/>
          <p:cNvSpPr>
            <a:spLocks/>
          </p:cNvSpPr>
          <p:nvPr/>
        </p:nvSpPr>
        <p:spPr bwMode="auto">
          <a:xfrm>
            <a:off x="1358845" y="4844247"/>
            <a:ext cx="409575" cy="400050"/>
          </a:xfrm>
          <a:custGeom>
            <a:avLst/>
            <a:gdLst>
              <a:gd name="T0" fmla="*/ 0 w 258"/>
              <a:gd name="T1" fmla="*/ 252 h 252"/>
              <a:gd name="T2" fmla="*/ 42 w 258"/>
              <a:gd name="T3" fmla="*/ 204 h 252"/>
              <a:gd name="T4" fmla="*/ 102 w 258"/>
              <a:gd name="T5" fmla="*/ 162 h 252"/>
              <a:gd name="T6" fmla="*/ 120 w 258"/>
              <a:gd name="T7" fmla="*/ 156 h 252"/>
              <a:gd name="T8" fmla="*/ 150 w 258"/>
              <a:gd name="T9" fmla="*/ 84 h 252"/>
              <a:gd name="T10" fmla="*/ 186 w 258"/>
              <a:gd name="T11" fmla="*/ 60 h 252"/>
              <a:gd name="T12" fmla="*/ 198 w 258"/>
              <a:gd name="T13" fmla="*/ 24 h 252"/>
              <a:gd name="T14" fmla="*/ 258 w 258"/>
              <a:gd name="T15" fmla="*/ 0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8" h="252">
                <a:moveTo>
                  <a:pt x="0" y="252"/>
                </a:moveTo>
                <a:cubicBezTo>
                  <a:pt x="28" y="210"/>
                  <a:pt x="12" y="224"/>
                  <a:pt x="42" y="204"/>
                </a:cubicBezTo>
                <a:cubicBezTo>
                  <a:pt x="52" y="173"/>
                  <a:pt x="71" y="172"/>
                  <a:pt x="102" y="162"/>
                </a:cubicBezTo>
                <a:cubicBezTo>
                  <a:pt x="108" y="160"/>
                  <a:pt x="120" y="156"/>
                  <a:pt x="120" y="156"/>
                </a:cubicBezTo>
                <a:cubicBezTo>
                  <a:pt x="123" y="146"/>
                  <a:pt x="142" y="92"/>
                  <a:pt x="150" y="84"/>
                </a:cubicBezTo>
                <a:cubicBezTo>
                  <a:pt x="160" y="74"/>
                  <a:pt x="186" y="60"/>
                  <a:pt x="186" y="60"/>
                </a:cubicBezTo>
                <a:cubicBezTo>
                  <a:pt x="190" y="48"/>
                  <a:pt x="186" y="28"/>
                  <a:pt x="198" y="24"/>
                </a:cubicBezTo>
                <a:cubicBezTo>
                  <a:pt x="211" y="20"/>
                  <a:pt x="258" y="14"/>
                  <a:pt x="25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637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Shortest Path Properties</a:t>
            </a:r>
          </a:p>
        </p:txBody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6063" y="1157288"/>
            <a:ext cx="8643937" cy="29908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/>
              <a:t>Path relaxation property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/>
              <a:t>	Let p = </a:t>
            </a:r>
            <a:r>
              <a:rPr lang="en-US" dirty="0">
                <a:sym typeface="Symbol" charset="0"/>
              </a:rPr>
              <a:t>⟨</a:t>
            </a:r>
            <a:r>
              <a:rPr lang="en-US" dirty="0"/>
              <a:t>v</a:t>
            </a:r>
            <a:r>
              <a:rPr lang="en-US" baseline="-25000" dirty="0"/>
              <a:t>0</a:t>
            </a:r>
            <a:r>
              <a:rPr lang="en-US" dirty="0"/>
              <a:t>, v</a:t>
            </a:r>
            <a:r>
              <a:rPr lang="en-US" baseline="-25000" dirty="0"/>
              <a:t>1</a:t>
            </a:r>
            <a:r>
              <a:rPr lang="en-US" dirty="0"/>
              <a:t>, . . . , </a:t>
            </a:r>
            <a:r>
              <a:rPr lang="en-US" dirty="0" err="1"/>
              <a:t>v</a:t>
            </a:r>
            <a:r>
              <a:rPr lang="en-US" baseline="-25000" dirty="0" err="1"/>
              <a:t>k</a:t>
            </a:r>
            <a:r>
              <a:rPr lang="en-US" dirty="0">
                <a:sym typeface="Symbol" charset="0"/>
              </a:rPr>
              <a:t>⟩</a:t>
            </a:r>
            <a:r>
              <a:rPr lang="en-US" dirty="0"/>
              <a:t> be a shortest path from       s = v</a:t>
            </a:r>
            <a:r>
              <a:rPr lang="en-US" baseline="-25000" dirty="0"/>
              <a:t>0</a:t>
            </a:r>
            <a:r>
              <a:rPr lang="en-US" dirty="0"/>
              <a:t> to </a:t>
            </a:r>
            <a:r>
              <a:rPr lang="en-US" dirty="0" err="1"/>
              <a:t>v</a:t>
            </a:r>
            <a:r>
              <a:rPr lang="en-US" baseline="-25000" dirty="0" err="1"/>
              <a:t>k</a:t>
            </a:r>
            <a:r>
              <a:rPr lang="en-US" dirty="0"/>
              <a:t>. If we relax, in order, (v</a:t>
            </a:r>
            <a:r>
              <a:rPr lang="en-US" baseline="-25000" dirty="0"/>
              <a:t>0</a:t>
            </a:r>
            <a:r>
              <a:rPr lang="en-US" dirty="0"/>
              <a:t>, v</a:t>
            </a:r>
            <a:r>
              <a:rPr lang="en-US" baseline="-25000" dirty="0"/>
              <a:t>1</a:t>
            </a:r>
            <a:r>
              <a:rPr lang="en-US" dirty="0"/>
              <a:t>),             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), . . . , (v</a:t>
            </a:r>
            <a:r>
              <a:rPr lang="en-US" baseline="-25000" dirty="0"/>
              <a:t>k-1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k</a:t>
            </a:r>
            <a:r>
              <a:rPr lang="en-US" dirty="0"/>
              <a:t>), even intermixed with other relaxations, then d[</a:t>
            </a:r>
            <a:r>
              <a:rPr lang="en-US" dirty="0" err="1"/>
              <a:t>v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] = </a:t>
            </a:r>
            <a:r>
              <a:rPr lang="en-US" dirty="0" err="1"/>
              <a:t>δ</a:t>
            </a:r>
            <a:r>
              <a:rPr lang="en-US" dirty="0"/>
              <a:t>(s, </a:t>
            </a:r>
            <a:r>
              <a:rPr lang="en-US" dirty="0" err="1"/>
              <a:t>v</a:t>
            </a:r>
            <a:r>
              <a:rPr lang="en-US" baseline="-25000" dirty="0" err="1"/>
              <a:t>k</a:t>
            </a:r>
            <a:r>
              <a:rPr lang="en-US" dirty="0"/>
              <a:t>).</a:t>
            </a:r>
          </a:p>
        </p:txBody>
      </p:sp>
      <p:sp>
        <p:nvSpPr>
          <p:cNvPr id="828420" name="Line 4"/>
          <p:cNvSpPr>
            <a:spLocks noChangeShapeType="1"/>
          </p:cNvSpPr>
          <p:nvPr/>
        </p:nvSpPr>
        <p:spPr bwMode="auto">
          <a:xfrm flipV="1">
            <a:off x="1517650" y="4848225"/>
            <a:ext cx="414338" cy="407988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421" name="Oval 5"/>
          <p:cNvSpPr>
            <a:spLocks noChangeArrowheads="1"/>
          </p:cNvSpPr>
          <p:nvPr/>
        </p:nvSpPr>
        <p:spPr bwMode="auto">
          <a:xfrm>
            <a:off x="1179513" y="5233988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828422" name="Oval 6"/>
          <p:cNvSpPr>
            <a:spLocks noChangeArrowheads="1"/>
          </p:cNvSpPr>
          <p:nvPr/>
        </p:nvSpPr>
        <p:spPr bwMode="auto">
          <a:xfrm>
            <a:off x="1860550" y="4495800"/>
            <a:ext cx="422275" cy="4206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charset="0"/>
              </a:rPr>
              <a:t>6</a:t>
            </a:r>
          </a:p>
        </p:txBody>
      </p:sp>
      <p:sp>
        <p:nvSpPr>
          <p:cNvPr id="828423" name="Oval 7"/>
          <p:cNvSpPr>
            <a:spLocks noChangeArrowheads="1"/>
          </p:cNvSpPr>
          <p:nvPr/>
        </p:nvSpPr>
        <p:spPr bwMode="auto">
          <a:xfrm>
            <a:off x="3181350" y="4495800"/>
            <a:ext cx="422275" cy="4206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ym typeface="Symbol" charset="0"/>
              </a:rPr>
              <a:t>∞</a:t>
            </a:r>
          </a:p>
        </p:txBody>
      </p:sp>
      <p:sp>
        <p:nvSpPr>
          <p:cNvPr id="828424" name="Oval 8"/>
          <p:cNvSpPr>
            <a:spLocks noChangeArrowheads="1"/>
          </p:cNvSpPr>
          <p:nvPr/>
        </p:nvSpPr>
        <p:spPr bwMode="auto">
          <a:xfrm>
            <a:off x="3917950" y="523081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ym typeface="Symbol" charset="0"/>
              </a:rPr>
              <a:t>∞</a:t>
            </a:r>
          </a:p>
        </p:txBody>
      </p:sp>
      <p:sp>
        <p:nvSpPr>
          <p:cNvPr id="828425" name="Line 9"/>
          <p:cNvSpPr>
            <a:spLocks noChangeShapeType="1"/>
          </p:cNvSpPr>
          <p:nvPr/>
        </p:nvSpPr>
        <p:spPr bwMode="auto">
          <a:xfrm flipV="1">
            <a:off x="1508125" y="4856163"/>
            <a:ext cx="414338" cy="414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426" name="Line 10"/>
          <p:cNvSpPr>
            <a:spLocks noChangeShapeType="1"/>
          </p:cNvSpPr>
          <p:nvPr/>
        </p:nvSpPr>
        <p:spPr bwMode="auto">
          <a:xfrm>
            <a:off x="3567113" y="4884738"/>
            <a:ext cx="406400" cy="428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427" name="Text Box 11"/>
          <p:cNvSpPr txBox="1">
            <a:spLocks noChangeArrowheads="1"/>
          </p:cNvSpPr>
          <p:nvPr/>
        </p:nvSpPr>
        <p:spPr bwMode="auto">
          <a:xfrm>
            <a:off x="1474788" y="480377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5</a:t>
            </a:r>
          </a:p>
        </p:txBody>
      </p:sp>
      <p:sp>
        <p:nvSpPr>
          <p:cNvPr id="828428" name="Text Box 12"/>
          <p:cNvSpPr txBox="1">
            <a:spLocks noChangeArrowheads="1"/>
          </p:cNvSpPr>
          <p:nvPr/>
        </p:nvSpPr>
        <p:spPr bwMode="auto">
          <a:xfrm>
            <a:off x="2563813" y="427831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828429" name="Text Box 13"/>
          <p:cNvSpPr txBox="1">
            <a:spLocks noChangeArrowheads="1"/>
          </p:cNvSpPr>
          <p:nvPr/>
        </p:nvSpPr>
        <p:spPr bwMode="auto">
          <a:xfrm>
            <a:off x="3549650" y="49911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</a:p>
        </p:txBody>
      </p:sp>
      <p:sp>
        <p:nvSpPr>
          <p:cNvPr id="828430" name="Text Box 14"/>
          <p:cNvSpPr txBox="1">
            <a:spLocks noChangeArrowheads="1"/>
          </p:cNvSpPr>
          <p:nvPr/>
        </p:nvSpPr>
        <p:spPr bwMode="auto">
          <a:xfrm>
            <a:off x="898525" y="52530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828431" name="Text Box 15"/>
          <p:cNvSpPr txBox="1">
            <a:spLocks noChangeArrowheads="1"/>
          </p:cNvSpPr>
          <p:nvPr/>
        </p:nvSpPr>
        <p:spPr bwMode="auto">
          <a:xfrm>
            <a:off x="1947863" y="4168775"/>
            <a:ext cx="382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828432" name="Text Box 16"/>
          <p:cNvSpPr txBox="1">
            <a:spLocks noChangeArrowheads="1"/>
          </p:cNvSpPr>
          <p:nvPr/>
        </p:nvSpPr>
        <p:spPr bwMode="auto">
          <a:xfrm>
            <a:off x="3252788" y="4168775"/>
            <a:ext cx="382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828433" name="Line 17"/>
          <p:cNvSpPr>
            <a:spLocks noChangeShapeType="1"/>
          </p:cNvSpPr>
          <p:nvPr/>
        </p:nvSpPr>
        <p:spPr bwMode="auto">
          <a:xfrm flipV="1">
            <a:off x="4360863" y="4965700"/>
            <a:ext cx="920750" cy="398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434" name="Freeform 18"/>
          <p:cNvSpPr>
            <a:spLocks/>
          </p:cNvSpPr>
          <p:nvPr/>
        </p:nvSpPr>
        <p:spPr bwMode="auto">
          <a:xfrm>
            <a:off x="2265363" y="4584700"/>
            <a:ext cx="923925" cy="79375"/>
          </a:xfrm>
          <a:custGeom>
            <a:avLst/>
            <a:gdLst>
              <a:gd name="T0" fmla="*/ 15 w 582"/>
              <a:gd name="T1" fmla="*/ 50 h 50"/>
              <a:gd name="T2" fmla="*/ 47 w 582"/>
              <a:gd name="T3" fmla="*/ 37 h 50"/>
              <a:gd name="T4" fmla="*/ 299 w 582"/>
              <a:gd name="T5" fmla="*/ 1 h 50"/>
              <a:gd name="T6" fmla="*/ 582 w 582"/>
              <a:gd name="T7" fmla="*/ 4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2" h="50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435" name="Oval 19"/>
          <p:cNvSpPr>
            <a:spLocks noChangeArrowheads="1"/>
          </p:cNvSpPr>
          <p:nvPr/>
        </p:nvSpPr>
        <p:spPr bwMode="auto">
          <a:xfrm>
            <a:off x="3217863" y="4538663"/>
            <a:ext cx="363537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828436" name="Oval 20"/>
          <p:cNvSpPr>
            <a:spLocks noChangeArrowheads="1"/>
          </p:cNvSpPr>
          <p:nvPr/>
        </p:nvSpPr>
        <p:spPr bwMode="auto">
          <a:xfrm>
            <a:off x="3213100" y="4533900"/>
            <a:ext cx="363538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ym typeface="Symbol" charset="0"/>
              </a:rPr>
              <a:t>∞</a:t>
            </a:r>
            <a:endParaRPr lang="en-US" dirty="0"/>
          </a:p>
        </p:txBody>
      </p:sp>
      <p:sp>
        <p:nvSpPr>
          <p:cNvPr id="828437" name="Oval 21"/>
          <p:cNvSpPr>
            <a:spLocks noChangeArrowheads="1"/>
          </p:cNvSpPr>
          <p:nvPr/>
        </p:nvSpPr>
        <p:spPr bwMode="auto">
          <a:xfrm>
            <a:off x="1885950" y="4530725"/>
            <a:ext cx="363538" cy="3365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ym typeface="Symbol" charset="0"/>
              </a:rPr>
              <a:t>∞</a:t>
            </a:r>
          </a:p>
        </p:txBody>
      </p:sp>
      <p:sp>
        <p:nvSpPr>
          <p:cNvPr id="828438" name="Oval 22"/>
          <p:cNvSpPr>
            <a:spLocks noChangeArrowheads="1"/>
          </p:cNvSpPr>
          <p:nvPr/>
        </p:nvSpPr>
        <p:spPr bwMode="auto">
          <a:xfrm>
            <a:off x="5280025" y="4706938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ym typeface="Symbol" charset="0"/>
              </a:rPr>
              <a:t>∞</a:t>
            </a:r>
          </a:p>
        </p:txBody>
      </p:sp>
      <p:sp>
        <p:nvSpPr>
          <p:cNvPr id="828439" name="Text Box 23"/>
          <p:cNvSpPr txBox="1">
            <a:spLocks noChangeArrowheads="1"/>
          </p:cNvSpPr>
          <p:nvPr/>
        </p:nvSpPr>
        <p:spPr bwMode="auto">
          <a:xfrm>
            <a:off x="4587875" y="48768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</a:p>
        </p:txBody>
      </p:sp>
      <p:sp>
        <p:nvSpPr>
          <p:cNvPr id="828440" name="Oval 24"/>
          <p:cNvSpPr>
            <a:spLocks noChangeArrowheads="1"/>
          </p:cNvSpPr>
          <p:nvPr/>
        </p:nvSpPr>
        <p:spPr bwMode="auto">
          <a:xfrm>
            <a:off x="1906588" y="4552950"/>
            <a:ext cx="349250" cy="31432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828441" name="Oval 25"/>
          <p:cNvSpPr>
            <a:spLocks noChangeArrowheads="1"/>
          </p:cNvSpPr>
          <p:nvPr/>
        </p:nvSpPr>
        <p:spPr bwMode="auto">
          <a:xfrm>
            <a:off x="3221038" y="4543425"/>
            <a:ext cx="349250" cy="31432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28442" name="Oval 26"/>
          <p:cNvSpPr>
            <a:spLocks noChangeArrowheads="1"/>
          </p:cNvSpPr>
          <p:nvPr/>
        </p:nvSpPr>
        <p:spPr bwMode="auto">
          <a:xfrm>
            <a:off x="3954463" y="5286375"/>
            <a:ext cx="349250" cy="31432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828443" name="Oval 27"/>
          <p:cNvSpPr>
            <a:spLocks noChangeArrowheads="1"/>
          </p:cNvSpPr>
          <p:nvPr/>
        </p:nvSpPr>
        <p:spPr bwMode="auto">
          <a:xfrm>
            <a:off x="5307013" y="4752975"/>
            <a:ext cx="349250" cy="31432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828444" name="Freeform 28"/>
          <p:cNvSpPr>
            <a:spLocks/>
          </p:cNvSpPr>
          <p:nvPr/>
        </p:nvSpPr>
        <p:spPr bwMode="auto">
          <a:xfrm>
            <a:off x="1504950" y="4667250"/>
            <a:ext cx="1676400" cy="609600"/>
          </a:xfrm>
          <a:custGeom>
            <a:avLst/>
            <a:gdLst>
              <a:gd name="T0" fmla="*/ 0 w 1056"/>
              <a:gd name="T1" fmla="*/ 384 h 384"/>
              <a:gd name="T2" fmla="*/ 90 w 1056"/>
              <a:gd name="T3" fmla="*/ 342 h 384"/>
              <a:gd name="T4" fmla="*/ 126 w 1056"/>
              <a:gd name="T5" fmla="*/ 318 h 384"/>
              <a:gd name="T6" fmla="*/ 144 w 1056"/>
              <a:gd name="T7" fmla="*/ 306 h 384"/>
              <a:gd name="T8" fmla="*/ 186 w 1056"/>
              <a:gd name="T9" fmla="*/ 252 h 384"/>
              <a:gd name="T10" fmla="*/ 210 w 1056"/>
              <a:gd name="T11" fmla="*/ 228 h 384"/>
              <a:gd name="T12" fmla="*/ 216 w 1056"/>
              <a:gd name="T13" fmla="*/ 210 h 384"/>
              <a:gd name="T14" fmla="*/ 234 w 1056"/>
              <a:gd name="T15" fmla="*/ 198 h 384"/>
              <a:gd name="T16" fmla="*/ 258 w 1056"/>
              <a:gd name="T17" fmla="*/ 174 h 384"/>
              <a:gd name="T18" fmla="*/ 282 w 1056"/>
              <a:gd name="T19" fmla="*/ 150 h 384"/>
              <a:gd name="T20" fmla="*/ 378 w 1056"/>
              <a:gd name="T21" fmla="*/ 84 h 384"/>
              <a:gd name="T22" fmla="*/ 846 w 1056"/>
              <a:gd name="T23" fmla="*/ 12 h 384"/>
              <a:gd name="T24" fmla="*/ 978 w 1056"/>
              <a:gd name="T25" fmla="*/ 12 h 384"/>
              <a:gd name="T26" fmla="*/ 1038 w 1056"/>
              <a:gd name="T27" fmla="*/ 30 h 384"/>
              <a:gd name="T28" fmla="*/ 1056 w 1056"/>
              <a:gd name="T29" fmla="*/ 3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56" h="384">
                <a:moveTo>
                  <a:pt x="0" y="384"/>
                </a:moveTo>
                <a:cubicBezTo>
                  <a:pt x="28" y="365"/>
                  <a:pt x="61" y="358"/>
                  <a:pt x="90" y="342"/>
                </a:cubicBezTo>
                <a:cubicBezTo>
                  <a:pt x="103" y="335"/>
                  <a:pt x="114" y="326"/>
                  <a:pt x="126" y="318"/>
                </a:cubicBezTo>
                <a:cubicBezTo>
                  <a:pt x="132" y="314"/>
                  <a:pt x="144" y="306"/>
                  <a:pt x="144" y="306"/>
                </a:cubicBezTo>
                <a:cubicBezTo>
                  <a:pt x="173" y="263"/>
                  <a:pt x="158" y="280"/>
                  <a:pt x="186" y="252"/>
                </a:cubicBezTo>
                <a:cubicBezTo>
                  <a:pt x="202" y="204"/>
                  <a:pt x="178" y="260"/>
                  <a:pt x="210" y="228"/>
                </a:cubicBezTo>
                <a:cubicBezTo>
                  <a:pt x="214" y="224"/>
                  <a:pt x="212" y="215"/>
                  <a:pt x="216" y="210"/>
                </a:cubicBezTo>
                <a:cubicBezTo>
                  <a:pt x="221" y="204"/>
                  <a:pt x="228" y="202"/>
                  <a:pt x="234" y="198"/>
                </a:cubicBezTo>
                <a:cubicBezTo>
                  <a:pt x="250" y="150"/>
                  <a:pt x="226" y="206"/>
                  <a:pt x="258" y="174"/>
                </a:cubicBezTo>
                <a:cubicBezTo>
                  <a:pt x="290" y="142"/>
                  <a:pt x="234" y="166"/>
                  <a:pt x="282" y="150"/>
                </a:cubicBezTo>
                <a:cubicBezTo>
                  <a:pt x="305" y="115"/>
                  <a:pt x="342" y="104"/>
                  <a:pt x="378" y="84"/>
                </a:cubicBezTo>
                <a:cubicBezTo>
                  <a:pt x="517" y="7"/>
                  <a:pt x="691" y="16"/>
                  <a:pt x="846" y="12"/>
                </a:cubicBezTo>
                <a:cubicBezTo>
                  <a:pt x="932" y="7"/>
                  <a:pt x="919" y="0"/>
                  <a:pt x="978" y="12"/>
                </a:cubicBezTo>
                <a:cubicBezTo>
                  <a:pt x="1001" y="17"/>
                  <a:pt x="1015" y="22"/>
                  <a:pt x="1038" y="30"/>
                </a:cubicBezTo>
                <a:cubicBezTo>
                  <a:pt x="1044" y="32"/>
                  <a:pt x="1056" y="36"/>
                  <a:pt x="1056" y="36"/>
                </a:cubicBezTo>
              </a:path>
            </a:pathLst>
          </a:custGeom>
          <a:noFill/>
          <a:ln w="3810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445" name="Freeform 29"/>
          <p:cNvSpPr>
            <a:spLocks/>
          </p:cNvSpPr>
          <p:nvPr/>
        </p:nvSpPr>
        <p:spPr bwMode="auto">
          <a:xfrm>
            <a:off x="3162300" y="4724400"/>
            <a:ext cx="2133600" cy="819150"/>
          </a:xfrm>
          <a:custGeom>
            <a:avLst/>
            <a:gdLst>
              <a:gd name="T0" fmla="*/ 0 w 1344"/>
              <a:gd name="T1" fmla="*/ 0 h 516"/>
              <a:gd name="T2" fmla="*/ 48 w 1344"/>
              <a:gd name="T3" fmla="*/ 36 h 516"/>
              <a:gd name="T4" fmla="*/ 84 w 1344"/>
              <a:gd name="T5" fmla="*/ 60 h 516"/>
              <a:gd name="T6" fmla="*/ 168 w 1344"/>
              <a:gd name="T7" fmla="*/ 180 h 516"/>
              <a:gd name="T8" fmla="*/ 270 w 1344"/>
              <a:gd name="T9" fmla="*/ 360 h 516"/>
              <a:gd name="T10" fmla="*/ 306 w 1344"/>
              <a:gd name="T11" fmla="*/ 384 h 516"/>
              <a:gd name="T12" fmla="*/ 396 w 1344"/>
              <a:gd name="T13" fmla="*/ 438 h 516"/>
              <a:gd name="T14" fmla="*/ 444 w 1344"/>
              <a:gd name="T15" fmla="*/ 468 h 516"/>
              <a:gd name="T16" fmla="*/ 540 w 1344"/>
              <a:gd name="T17" fmla="*/ 516 h 516"/>
              <a:gd name="T18" fmla="*/ 654 w 1344"/>
              <a:gd name="T19" fmla="*/ 510 h 516"/>
              <a:gd name="T20" fmla="*/ 762 w 1344"/>
              <a:gd name="T21" fmla="*/ 468 h 516"/>
              <a:gd name="T22" fmla="*/ 1110 w 1344"/>
              <a:gd name="T23" fmla="*/ 330 h 516"/>
              <a:gd name="T24" fmla="*/ 1164 w 1344"/>
              <a:gd name="T25" fmla="*/ 300 h 516"/>
              <a:gd name="T26" fmla="*/ 1254 w 1344"/>
              <a:gd name="T27" fmla="*/ 264 h 516"/>
              <a:gd name="T28" fmla="*/ 1308 w 1344"/>
              <a:gd name="T29" fmla="*/ 228 h 516"/>
              <a:gd name="T30" fmla="*/ 1344 w 1344"/>
              <a:gd name="T31" fmla="*/ 204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44" h="516">
                <a:moveTo>
                  <a:pt x="0" y="0"/>
                </a:moveTo>
                <a:cubicBezTo>
                  <a:pt x="31" y="21"/>
                  <a:pt x="9" y="26"/>
                  <a:pt x="48" y="36"/>
                </a:cubicBezTo>
                <a:cubicBezTo>
                  <a:pt x="60" y="44"/>
                  <a:pt x="76" y="48"/>
                  <a:pt x="84" y="60"/>
                </a:cubicBezTo>
                <a:cubicBezTo>
                  <a:pt x="104" y="89"/>
                  <a:pt x="140" y="161"/>
                  <a:pt x="168" y="180"/>
                </a:cubicBezTo>
                <a:cubicBezTo>
                  <a:pt x="190" y="245"/>
                  <a:pt x="232" y="303"/>
                  <a:pt x="270" y="360"/>
                </a:cubicBezTo>
                <a:cubicBezTo>
                  <a:pt x="278" y="372"/>
                  <a:pt x="294" y="376"/>
                  <a:pt x="306" y="384"/>
                </a:cubicBezTo>
                <a:cubicBezTo>
                  <a:pt x="335" y="403"/>
                  <a:pt x="363" y="427"/>
                  <a:pt x="396" y="438"/>
                </a:cubicBezTo>
                <a:cubicBezTo>
                  <a:pt x="425" y="481"/>
                  <a:pt x="384" y="428"/>
                  <a:pt x="444" y="468"/>
                </a:cubicBezTo>
                <a:cubicBezTo>
                  <a:pt x="480" y="492"/>
                  <a:pt x="499" y="506"/>
                  <a:pt x="540" y="516"/>
                </a:cubicBezTo>
                <a:cubicBezTo>
                  <a:pt x="578" y="514"/>
                  <a:pt x="616" y="515"/>
                  <a:pt x="654" y="510"/>
                </a:cubicBezTo>
                <a:cubicBezTo>
                  <a:pt x="691" y="506"/>
                  <a:pt x="727" y="480"/>
                  <a:pt x="762" y="468"/>
                </a:cubicBezTo>
                <a:cubicBezTo>
                  <a:pt x="882" y="428"/>
                  <a:pt x="990" y="370"/>
                  <a:pt x="1110" y="330"/>
                </a:cubicBezTo>
                <a:cubicBezTo>
                  <a:pt x="1128" y="324"/>
                  <a:pt x="1146" y="308"/>
                  <a:pt x="1164" y="300"/>
                </a:cubicBezTo>
                <a:cubicBezTo>
                  <a:pt x="1195" y="286"/>
                  <a:pt x="1225" y="280"/>
                  <a:pt x="1254" y="264"/>
                </a:cubicBezTo>
                <a:cubicBezTo>
                  <a:pt x="1254" y="264"/>
                  <a:pt x="1299" y="234"/>
                  <a:pt x="1308" y="228"/>
                </a:cubicBezTo>
                <a:cubicBezTo>
                  <a:pt x="1320" y="220"/>
                  <a:pt x="1344" y="204"/>
                  <a:pt x="1344" y="204"/>
                </a:cubicBezTo>
              </a:path>
            </a:pathLst>
          </a:custGeom>
          <a:noFill/>
          <a:ln w="3810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446" name="Rectangle 30"/>
          <p:cNvSpPr>
            <a:spLocks noChangeArrowheads="1"/>
          </p:cNvSpPr>
          <p:nvPr/>
        </p:nvSpPr>
        <p:spPr bwMode="auto">
          <a:xfrm>
            <a:off x="1812925" y="4989513"/>
            <a:ext cx="161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d[v</a:t>
            </a:r>
            <a:r>
              <a:rPr lang="en-US" baseline="-25000"/>
              <a:t>1</a:t>
            </a:r>
            <a:r>
              <a:rPr lang="en-US"/>
              <a:t>] = δ(s, v</a:t>
            </a:r>
            <a:r>
              <a:rPr lang="en-US" baseline="-25000"/>
              <a:t>1</a:t>
            </a:r>
            <a:r>
              <a:rPr lang="en-US"/>
              <a:t>)</a:t>
            </a:r>
          </a:p>
        </p:txBody>
      </p:sp>
      <p:sp>
        <p:nvSpPr>
          <p:cNvPr id="828447" name="Rectangle 31"/>
          <p:cNvSpPr>
            <a:spLocks noChangeArrowheads="1"/>
          </p:cNvSpPr>
          <p:nvPr/>
        </p:nvSpPr>
        <p:spPr bwMode="auto">
          <a:xfrm>
            <a:off x="3613150" y="4303713"/>
            <a:ext cx="161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d[v</a:t>
            </a:r>
            <a:r>
              <a:rPr lang="en-US" baseline="-25000"/>
              <a:t>2</a:t>
            </a:r>
            <a:r>
              <a:rPr lang="en-US"/>
              <a:t>] = δ(s, v</a:t>
            </a:r>
            <a:r>
              <a:rPr lang="en-US" baseline="-25000"/>
              <a:t>2</a:t>
            </a:r>
            <a:r>
              <a:rPr lang="en-US"/>
              <a:t>)</a:t>
            </a:r>
          </a:p>
        </p:txBody>
      </p:sp>
      <p:sp>
        <p:nvSpPr>
          <p:cNvPr id="828448" name="Rectangle 32"/>
          <p:cNvSpPr>
            <a:spLocks noChangeArrowheads="1"/>
          </p:cNvSpPr>
          <p:nvPr/>
        </p:nvSpPr>
        <p:spPr bwMode="auto">
          <a:xfrm>
            <a:off x="4013200" y="5713413"/>
            <a:ext cx="161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d[v</a:t>
            </a:r>
            <a:r>
              <a:rPr lang="en-US" baseline="-25000"/>
              <a:t>3</a:t>
            </a:r>
            <a:r>
              <a:rPr lang="en-US"/>
              <a:t>] = δ(s, v</a:t>
            </a:r>
            <a:r>
              <a:rPr lang="en-US" baseline="-25000"/>
              <a:t>3</a:t>
            </a:r>
            <a:r>
              <a:rPr lang="en-US"/>
              <a:t>)</a:t>
            </a:r>
          </a:p>
        </p:txBody>
      </p:sp>
      <p:sp>
        <p:nvSpPr>
          <p:cNvPr id="828449" name="Rectangle 33"/>
          <p:cNvSpPr>
            <a:spLocks noChangeArrowheads="1"/>
          </p:cNvSpPr>
          <p:nvPr/>
        </p:nvSpPr>
        <p:spPr bwMode="auto">
          <a:xfrm>
            <a:off x="5403850" y="5180013"/>
            <a:ext cx="161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d[v</a:t>
            </a:r>
            <a:r>
              <a:rPr lang="en-US" baseline="-25000"/>
              <a:t>4</a:t>
            </a:r>
            <a:r>
              <a:rPr lang="en-US"/>
              <a:t>] = δ(s, v</a:t>
            </a:r>
            <a:r>
              <a:rPr lang="en-US" baseline="-25000"/>
              <a:t>4</a:t>
            </a:r>
            <a:r>
              <a:rPr lang="en-US"/>
              <a:t>)</a:t>
            </a:r>
          </a:p>
        </p:txBody>
      </p:sp>
      <p:sp>
        <p:nvSpPr>
          <p:cNvPr id="828450" name="Text Box 34"/>
          <p:cNvSpPr txBox="1">
            <a:spLocks noChangeArrowheads="1"/>
          </p:cNvSpPr>
          <p:nvPr/>
        </p:nvSpPr>
        <p:spPr bwMode="auto">
          <a:xfrm>
            <a:off x="4005263" y="4902200"/>
            <a:ext cx="382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828451" name="Text Box 35"/>
          <p:cNvSpPr txBox="1">
            <a:spLocks noChangeArrowheads="1"/>
          </p:cNvSpPr>
          <p:nvPr/>
        </p:nvSpPr>
        <p:spPr bwMode="auto">
          <a:xfrm>
            <a:off x="5634038" y="4511675"/>
            <a:ext cx="382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8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440" grpId="0" animBg="1"/>
      <p:bldP spid="828441" grpId="0" animBg="1"/>
      <p:bldP spid="828442" grpId="0" animBg="1"/>
      <p:bldP spid="828443" grpId="0" animBg="1"/>
      <p:bldP spid="828446" grpId="0"/>
      <p:bldP spid="828447" grpId="0"/>
      <p:bldP spid="828448" grpId="0"/>
      <p:bldP spid="8284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Variants of Shortest Paths</a:t>
            </a:r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b="1" dirty="0"/>
              <a:t>Single-source shortest path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ea typeface="ＭＳ Ｐゴシック" pitchFamily="-106" charset="-128"/>
              </a:rPr>
              <a:t>G = (V, E) </a:t>
            </a: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⇒ find a shortest path from a given source vertex 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s</a:t>
            </a: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 to each vertex 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v ∈ V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b="1" dirty="0">
                <a:sym typeface="Symbol" pitchFamily="-106" charset="2"/>
              </a:rPr>
              <a:t>Single-destination shortest path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Find a shortest path to a given destination vertex </a:t>
            </a:r>
            <a:r>
              <a:rPr lang="en-US" sz="2000" b="1" dirty="0">
                <a:ea typeface="ＭＳ Ｐゴシック" pitchFamily="-106" charset="-128"/>
                <a:sym typeface="Symbol" pitchFamily="-106" charset="2"/>
              </a:rPr>
              <a:t>t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 </a:t>
            </a: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from each vertex 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v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Reverse the direction of each edge ⇒ single-source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b="1" dirty="0">
                <a:sym typeface="Symbol" pitchFamily="-106" charset="2"/>
              </a:rPr>
              <a:t>Single-pair shortest path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Find a shortest path from 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u</a:t>
            </a: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 to 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v</a:t>
            </a: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 for given vertices 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u</a:t>
            </a: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 and 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v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Still have to solve the single-source problem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b="1" dirty="0">
                <a:sym typeface="Symbol" pitchFamily="-106" charset="2"/>
              </a:rPr>
              <a:t>All-pairs shortest-paths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Find a shortest path from 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u</a:t>
            </a: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 to 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v</a:t>
            </a: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 for every pair of vertices 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u</a:t>
            </a: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 and 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v</a:t>
            </a:r>
            <a:endParaRPr lang="en-US" sz="2000" dirty="0">
              <a:ea typeface="ＭＳ Ｐゴシック" pitchFamily="-106" charset="-128"/>
              <a:sym typeface="Symbol" pitchFamily="-106" charset="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3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Optimal Substructure of Shortest Paths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637587" cy="53911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400" dirty="0"/>
              <a:t>Given: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>
                <a:ea typeface="ＭＳ Ｐゴシック" pitchFamily="-106" charset="-128"/>
              </a:rPr>
              <a:t>A weighted, directed graph G = (V, E)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>
                <a:ea typeface="ＭＳ Ｐゴシック" pitchFamily="-106" charset="-128"/>
              </a:rPr>
              <a:t>A weight function w: E </a:t>
            </a:r>
            <a:r>
              <a:rPr lang="is-IS" sz="2000" dirty="0">
                <a:ea typeface="ＭＳ Ｐゴシック" pitchFamily="-106" charset="-128"/>
                <a:sym typeface="Symbol" pitchFamily="-106" charset="2"/>
              </a:rPr>
              <a:t>→</a:t>
            </a: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 </a:t>
            </a:r>
            <a:r>
              <a:rPr lang="en-US" sz="2000" dirty="0">
                <a:latin typeface="Arial Black" pitchFamily="-106" charset="0"/>
                <a:ea typeface="ＭＳ Ｐゴシック" pitchFamily="-106" charset="-128"/>
                <a:sym typeface="Symbol" pitchFamily="-106" charset="2"/>
              </a:rPr>
              <a:t>R</a:t>
            </a: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,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A shortest path 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p = ⟨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</a:rPr>
              <a:t>v</a:t>
            </a:r>
            <a:r>
              <a:rPr lang="en-US" sz="2000" baseline="-25000" dirty="0">
                <a:latin typeface="Comic Sans MS" pitchFamily="-106" charset="0"/>
                <a:ea typeface="ＭＳ Ｐゴシック" pitchFamily="-106" charset="-128"/>
              </a:rPr>
              <a:t>1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</a:rPr>
              <a:t>, v</a:t>
            </a:r>
            <a:r>
              <a:rPr lang="en-US" sz="2000" baseline="-25000" dirty="0">
                <a:latin typeface="Comic Sans MS" pitchFamily="-106" charset="0"/>
                <a:ea typeface="ＭＳ Ｐゴシック" pitchFamily="-106" charset="-128"/>
              </a:rPr>
              <a:t>2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</a:rPr>
              <a:t>, . . . , </a:t>
            </a:r>
            <a:r>
              <a:rPr lang="en-US" sz="2000" dirty="0" err="1">
                <a:latin typeface="Comic Sans MS" pitchFamily="-106" charset="0"/>
                <a:ea typeface="ＭＳ Ｐゴシック" pitchFamily="-106" charset="-128"/>
              </a:rPr>
              <a:t>v</a:t>
            </a:r>
            <a:r>
              <a:rPr lang="en-US" sz="2000" baseline="-25000" dirty="0" err="1">
                <a:latin typeface="Comic Sans MS" pitchFamily="-106" charset="0"/>
                <a:ea typeface="ＭＳ Ｐゴシック" pitchFamily="-106" charset="-128"/>
              </a:rPr>
              <a:t>k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⟩</a:t>
            </a: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 from 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v</a:t>
            </a:r>
            <a:r>
              <a:rPr lang="en-US" sz="2000" baseline="-25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1</a:t>
            </a: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 to </a:t>
            </a:r>
            <a:r>
              <a:rPr lang="en-US" sz="2000" dirty="0" err="1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v</a:t>
            </a:r>
            <a:r>
              <a:rPr lang="en-US" sz="2000" baseline="-25000" dirty="0" err="1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k</a:t>
            </a:r>
            <a:endParaRPr lang="en-US" sz="2000" baseline="-25000" dirty="0">
              <a:latin typeface="Comic Sans MS" pitchFamily="-106" charset="0"/>
              <a:ea typeface="ＭＳ Ｐゴシック" pitchFamily="-106" charset="-128"/>
              <a:sym typeface="Symbol" pitchFamily="-106" charset="2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A </a:t>
            </a:r>
            <a:r>
              <a:rPr lang="en-US" sz="2000" dirty="0" err="1">
                <a:ea typeface="ＭＳ Ｐゴシック" pitchFamily="-106" charset="-128"/>
                <a:sym typeface="Symbol" pitchFamily="-106" charset="2"/>
              </a:rPr>
              <a:t>subpath</a:t>
            </a: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 of 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p</a:t>
            </a: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: </a:t>
            </a:r>
            <a:r>
              <a:rPr lang="en-US" sz="2000" dirty="0" err="1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p</a:t>
            </a:r>
            <a:r>
              <a:rPr lang="en-US" sz="2000" baseline="-25000" dirty="0" err="1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ij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 = ⟨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</a:rPr>
              <a:t>v</a:t>
            </a:r>
            <a:r>
              <a:rPr lang="en-US" sz="2000" baseline="-25000" dirty="0">
                <a:latin typeface="Comic Sans MS" pitchFamily="-106" charset="0"/>
                <a:ea typeface="ＭＳ Ｐゴシック" pitchFamily="-106" charset="-128"/>
              </a:rPr>
              <a:t>i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</a:rPr>
              <a:t>, v</a:t>
            </a:r>
            <a:r>
              <a:rPr lang="en-US" sz="2000" baseline="-25000" dirty="0">
                <a:latin typeface="Comic Sans MS" pitchFamily="-106" charset="0"/>
                <a:ea typeface="ＭＳ Ｐゴシック" pitchFamily="-106" charset="-128"/>
              </a:rPr>
              <a:t>i+1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</a:rPr>
              <a:t>, . . . , </a:t>
            </a:r>
            <a:r>
              <a:rPr lang="en-US" sz="2000" dirty="0" err="1">
                <a:latin typeface="Comic Sans MS" pitchFamily="-106" charset="0"/>
                <a:ea typeface="ＭＳ Ｐゴシック" pitchFamily="-106" charset="-128"/>
              </a:rPr>
              <a:t>v</a:t>
            </a:r>
            <a:r>
              <a:rPr lang="en-US" sz="2000" baseline="-25000" dirty="0" err="1">
                <a:latin typeface="Comic Sans MS" pitchFamily="-106" charset="0"/>
                <a:ea typeface="ＭＳ Ｐゴシック" pitchFamily="-106" charset="-128"/>
              </a:rPr>
              <a:t>j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⟩</a:t>
            </a: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, with 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1 ≤ </a:t>
            </a:r>
            <a:r>
              <a:rPr lang="en-US" sz="2000" dirty="0" err="1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i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 ≤ j ≤ k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400" dirty="0">
                <a:sym typeface="Symbol" pitchFamily="-106" charset="2"/>
              </a:rPr>
              <a:t>Then: </a:t>
            </a:r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p</a:t>
            </a:r>
            <a:r>
              <a:rPr lang="en-US" sz="2400" baseline="-25000" dirty="0" err="1">
                <a:latin typeface="Comic Sans MS" pitchFamily="-106" charset="0"/>
                <a:sym typeface="Symbol" pitchFamily="-106" charset="2"/>
              </a:rPr>
              <a:t>ij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 </a:t>
            </a:r>
            <a:r>
              <a:rPr lang="en-US" sz="2400" dirty="0">
                <a:sym typeface="Symbol" pitchFamily="-106" charset="2"/>
              </a:rPr>
              <a:t>is a shortest path from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sz="2400" baseline="-25000" dirty="0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 </a:t>
            </a:r>
            <a:r>
              <a:rPr lang="en-US" sz="2400" dirty="0">
                <a:sym typeface="Symbol" pitchFamily="-106" charset="2"/>
              </a:rPr>
              <a:t>to </a:t>
            </a:r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sz="2400" baseline="-25000" dirty="0" err="1">
                <a:latin typeface="Comic Sans MS" pitchFamily="-106" charset="0"/>
                <a:sym typeface="Symbol" pitchFamily="-106" charset="2"/>
              </a:rPr>
              <a:t>j</a:t>
            </a:r>
            <a:endParaRPr lang="en-US" sz="2400" dirty="0">
              <a:latin typeface="Comic Sans MS" pitchFamily="-106" charset="0"/>
              <a:sym typeface="Symbol" pitchFamily="-106" charset="2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400" b="1" dirty="0">
                <a:sym typeface="Symbol" pitchFamily="-106" charset="2"/>
              </a:rPr>
              <a:t>Proof</a:t>
            </a:r>
            <a:r>
              <a:rPr lang="en-US" sz="2400" dirty="0">
                <a:sym typeface="Symbol" pitchFamily="-106" charset="2"/>
              </a:rPr>
              <a:t>: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p = v</a:t>
            </a:r>
            <a:r>
              <a:rPr lang="en-US" sz="2400" baseline="-25000" dirty="0">
                <a:latin typeface="Comic Sans MS" pitchFamily="-106" charset="0"/>
                <a:sym typeface="Symbol" pitchFamily="-106" charset="2"/>
              </a:rPr>
              <a:t>1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       v</a:t>
            </a:r>
            <a:r>
              <a:rPr lang="en-US" sz="2400" baseline="-25000" dirty="0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       </a:t>
            </a:r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sz="2400" baseline="-25000" dirty="0" err="1">
                <a:latin typeface="Comic Sans MS" pitchFamily="-106" charset="0"/>
                <a:sym typeface="Symbol" pitchFamily="-106" charset="2"/>
              </a:rPr>
              <a:t>j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        </a:t>
            </a:r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sz="2400" baseline="-25000" dirty="0" err="1">
                <a:latin typeface="Comic Sans MS" pitchFamily="-106" charset="0"/>
                <a:sym typeface="Symbol" pitchFamily="-106" charset="2"/>
              </a:rPr>
              <a:t>k</a:t>
            </a:r>
            <a:endParaRPr lang="en-US" sz="2400" dirty="0">
              <a:latin typeface="Comic Sans MS" pitchFamily="-106" charset="0"/>
              <a:sym typeface="Symbol" pitchFamily="-106" charset="2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400" dirty="0">
                <a:sym typeface="Symbol" pitchFamily="-106" charset="2"/>
              </a:rPr>
              <a:t>		 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w(p) = w(p</a:t>
            </a:r>
            <a:r>
              <a:rPr lang="en-US" sz="2400" baseline="-25000" dirty="0">
                <a:latin typeface="Comic Sans MS" pitchFamily="-106" charset="0"/>
                <a:sym typeface="Symbol" pitchFamily="-106" charset="2"/>
              </a:rPr>
              <a:t>1i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) + w(</a:t>
            </a:r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p</a:t>
            </a:r>
            <a:r>
              <a:rPr lang="en-US" sz="2400" baseline="-25000" dirty="0" err="1">
                <a:latin typeface="Comic Sans MS" pitchFamily="-106" charset="0"/>
                <a:sym typeface="Symbol" pitchFamily="-106" charset="2"/>
              </a:rPr>
              <a:t>ij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) + w(</a:t>
            </a:r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p</a:t>
            </a:r>
            <a:r>
              <a:rPr lang="en-US" sz="2400" baseline="-25000" dirty="0" err="1">
                <a:latin typeface="Comic Sans MS" pitchFamily="-106" charset="0"/>
                <a:sym typeface="Symbol" pitchFamily="-106" charset="2"/>
              </a:rPr>
              <a:t>jk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)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400" dirty="0">
                <a:sym typeface="Symbol" pitchFamily="-106" charset="2"/>
              </a:rPr>
              <a:t>  Assume ∃ </a:t>
            </a:r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p</a:t>
            </a:r>
            <a:r>
              <a:rPr lang="en-US" sz="2400" baseline="-25000" dirty="0" err="1">
                <a:latin typeface="Comic Sans MS" pitchFamily="-106" charset="0"/>
                <a:sym typeface="Symbol" pitchFamily="-106" charset="2"/>
              </a:rPr>
              <a:t>ij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’</a:t>
            </a:r>
            <a:r>
              <a:rPr lang="en-US" sz="2400" dirty="0">
                <a:sym typeface="Symbol" pitchFamily="-106" charset="2"/>
              </a:rPr>
              <a:t> from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sz="2400" baseline="-25000" dirty="0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sz="2400" dirty="0">
                <a:sym typeface="Symbol" pitchFamily="-106" charset="2"/>
              </a:rPr>
              <a:t> to </a:t>
            </a:r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sz="2400" baseline="-25000" dirty="0" err="1">
                <a:latin typeface="Comic Sans MS" pitchFamily="-106" charset="0"/>
                <a:sym typeface="Symbol" pitchFamily="-106" charset="2"/>
              </a:rPr>
              <a:t>j</a:t>
            </a:r>
            <a:r>
              <a:rPr lang="en-US" sz="2400" dirty="0">
                <a:sym typeface="Symbol" pitchFamily="-106" charset="2"/>
              </a:rPr>
              <a:t> with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w(</a:t>
            </a:r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p</a:t>
            </a:r>
            <a:r>
              <a:rPr lang="en-US" sz="2400" baseline="-25000" dirty="0" err="1">
                <a:latin typeface="Comic Sans MS" pitchFamily="-106" charset="0"/>
                <a:sym typeface="Symbol" pitchFamily="-106" charset="2"/>
              </a:rPr>
              <a:t>ij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’) &lt; w(</a:t>
            </a:r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p</a:t>
            </a:r>
            <a:r>
              <a:rPr lang="en-US" sz="2400" baseline="-25000" dirty="0" err="1">
                <a:latin typeface="Comic Sans MS" pitchFamily="-106" charset="0"/>
                <a:sym typeface="Symbol" pitchFamily="-106" charset="2"/>
              </a:rPr>
              <a:t>ij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)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400" dirty="0">
                <a:sym typeface="Symbol" pitchFamily="-106" charset="2"/>
              </a:rPr>
              <a:t>  ⇒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w(p’) = w(p</a:t>
            </a:r>
            <a:r>
              <a:rPr lang="en-US" sz="2400" baseline="-25000" dirty="0">
                <a:latin typeface="Comic Sans MS" pitchFamily="-106" charset="0"/>
                <a:sym typeface="Symbol" pitchFamily="-106" charset="2"/>
              </a:rPr>
              <a:t>1i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) + w(</a:t>
            </a:r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p</a:t>
            </a:r>
            <a:r>
              <a:rPr lang="en-US" sz="2400" baseline="-25000" dirty="0" err="1">
                <a:latin typeface="Comic Sans MS" pitchFamily="-106" charset="0"/>
                <a:sym typeface="Symbol" pitchFamily="-106" charset="2"/>
              </a:rPr>
              <a:t>ij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’) + w(</a:t>
            </a:r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p</a:t>
            </a:r>
            <a:r>
              <a:rPr lang="en-US" sz="2400" baseline="-25000" dirty="0" err="1">
                <a:latin typeface="Comic Sans MS" pitchFamily="-106" charset="0"/>
                <a:sym typeface="Symbol" pitchFamily="-106" charset="2"/>
              </a:rPr>
              <a:t>jk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) &lt; w(p)</a:t>
            </a:r>
            <a:r>
              <a:rPr lang="en-US" sz="2400" dirty="0">
                <a:sym typeface="Symbol" pitchFamily="-106" charset="2"/>
              </a:rPr>
              <a:t> </a:t>
            </a:r>
            <a:r>
              <a:rPr lang="en-US" sz="2000" dirty="0">
                <a:solidFill>
                  <a:srgbClr val="DD0111"/>
                </a:solidFill>
                <a:sym typeface="Symbol" pitchFamily="-106" charset="2"/>
              </a:rPr>
              <a:t>contradiction!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85988" y="4097338"/>
            <a:ext cx="2263775" cy="484187"/>
            <a:chOff x="1377" y="2581"/>
            <a:chExt cx="1426" cy="305"/>
          </a:xfrm>
        </p:grpSpPr>
        <p:sp>
          <p:nvSpPr>
            <p:cNvPr id="25623" name="Freeform 5"/>
            <p:cNvSpPr>
              <a:spLocks/>
            </p:cNvSpPr>
            <p:nvPr/>
          </p:nvSpPr>
          <p:spPr bwMode="auto">
            <a:xfrm>
              <a:off x="1397" y="2814"/>
              <a:ext cx="229" cy="57"/>
            </a:xfrm>
            <a:custGeom>
              <a:avLst/>
              <a:gdLst>
                <a:gd name="T0" fmla="*/ 0 w 229"/>
                <a:gd name="T1" fmla="*/ 26 h 57"/>
                <a:gd name="T2" fmla="*/ 54 w 229"/>
                <a:gd name="T3" fmla="*/ 4 h 57"/>
                <a:gd name="T4" fmla="*/ 108 w 229"/>
                <a:gd name="T5" fmla="*/ 53 h 57"/>
                <a:gd name="T6" fmla="*/ 175 w 229"/>
                <a:gd name="T7" fmla="*/ 26 h 57"/>
                <a:gd name="T8" fmla="*/ 229 w 229"/>
                <a:gd name="T9" fmla="*/ 26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57"/>
                <a:gd name="T17" fmla="*/ 229 w 229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57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24" name="Text Box 6"/>
            <p:cNvSpPr txBox="1">
              <a:spLocks noChangeArrowheads="1"/>
            </p:cNvSpPr>
            <p:nvPr/>
          </p:nvSpPr>
          <p:spPr bwMode="auto">
            <a:xfrm>
              <a:off x="1377" y="2581"/>
              <a:ext cx="2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p</a:t>
              </a:r>
              <a:r>
                <a:rPr lang="en-US" baseline="-25000">
                  <a:latin typeface="Comic Sans MS" pitchFamily="-106" charset="0"/>
                </a:rPr>
                <a:t>1i</a:t>
              </a:r>
              <a:endParaRPr lang="en-US">
                <a:latin typeface="Comic Sans MS" pitchFamily="-106" charset="0"/>
              </a:endParaRPr>
            </a:p>
          </p:txBody>
        </p:sp>
        <p:sp>
          <p:nvSpPr>
            <p:cNvPr id="25625" name="Freeform 7"/>
            <p:cNvSpPr>
              <a:spLocks/>
            </p:cNvSpPr>
            <p:nvPr/>
          </p:nvSpPr>
          <p:spPr bwMode="auto">
            <a:xfrm>
              <a:off x="1988" y="2822"/>
              <a:ext cx="229" cy="57"/>
            </a:xfrm>
            <a:custGeom>
              <a:avLst/>
              <a:gdLst>
                <a:gd name="T0" fmla="*/ 0 w 229"/>
                <a:gd name="T1" fmla="*/ 26 h 57"/>
                <a:gd name="T2" fmla="*/ 54 w 229"/>
                <a:gd name="T3" fmla="*/ 4 h 57"/>
                <a:gd name="T4" fmla="*/ 108 w 229"/>
                <a:gd name="T5" fmla="*/ 53 h 57"/>
                <a:gd name="T6" fmla="*/ 175 w 229"/>
                <a:gd name="T7" fmla="*/ 26 h 57"/>
                <a:gd name="T8" fmla="*/ 229 w 229"/>
                <a:gd name="T9" fmla="*/ 26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57"/>
                <a:gd name="T17" fmla="*/ 229 w 229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57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26" name="Text Box 8"/>
            <p:cNvSpPr txBox="1">
              <a:spLocks noChangeArrowheads="1"/>
            </p:cNvSpPr>
            <p:nvPr/>
          </p:nvSpPr>
          <p:spPr bwMode="auto">
            <a:xfrm>
              <a:off x="1968" y="2589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p</a:t>
              </a:r>
              <a:r>
                <a:rPr lang="en-US" baseline="-25000">
                  <a:latin typeface="Comic Sans MS" pitchFamily="-106" charset="0"/>
                </a:rPr>
                <a:t>ij</a:t>
              </a:r>
              <a:endParaRPr lang="en-US">
                <a:latin typeface="Comic Sans MS" pitchFamily="-106" charset="0"/>
              </a:endParaRPr>
            </a:p>
          </p:txBody>
        </p:sp>
        <p:sp>
          <p:nvSpPr>
            <p:cNvPr id="25627" name="Freeform 9"/>
            <p:cNvSpPr>
              <a:spLocks/>
            </p:cNvSpPr>
            <p:nvPr/>
          </p:nvSpPr>
          <p:spPr bwMode="auto">
            <a:xfrm>
              <a:off x="2539" y="2829"/>
              <a:ext cx="229" cy="57"/>
            </a:xfrm>
            <a:custGeom>
              <a:avLst/>
              <a:gdLst>
                <a:gd name="T0" fmla="*/ 0 w 229"/>
                <a:gd name="T1" fmla="*/ 26 h 57"/>
                <a:gd name="T2" fmla="*/ 54 w 229"/>
                <a:gd name="T3" fmla="*/ 4 h 57"/>
                <a:gd name="T4" fmla="*/ 108 w 229"/>
                <a:gd name="T5" fmla="*/ 53 h 57"/>
                <a:gd name="T6" fmla="*/ 175 w 229"/>
                <a:gd name="T7" fmla="*/ 26 h 57"/>
                <a:gd name="T8" fmla="*/ 229 w 229"/>
                <a:gd name="T9" fmla="*/ 26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57"/>
                <a:gd name="T17" fmla="*/ 229 w 229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57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28" name="Text Box 10"/>
            <p:cNvSpPr txBox="1">
              <a:spLocks noChangeArrowheads="1"/>
            </p:cNvSpPr>
            <p:nvPr/>
          </p:nvSpPr>
          <p:spPr bwMode="auto">
            <a:xfrm>
              <a:off x="2519" y="2596"/>
              <a:ext cx="2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p</a:t>
              </a:r>
              <a:r>
                <a:rPr lang="en-US" baseline="-25000">
                  <a:latin typeface="Comic Sans MS" pitchFamily="-106" charset="0"/>
                </a:rPr>
                <a:t>jk</a:t>
              </a:r>
              <a:endParaRPr lang="en-US">
                <a:latin typeface="Comic Sans MS" pitchFamily="-106" charset="0"/>
              </a:endParaRPr>
            </a:p>
          </p:txBody>
        </p:sp>
      </p:grpSp>
      <p:sp>
        <p:nvSpPr>
          <p:cNvPr id="25607" name="Oval 11"/>
          <p:cNvSpPr>
            <a:spLocks noChangeArrowheads="1"/>
          </p:cNvSpPr>
          <p:nvPr/>
        </p:nvSpPr>
        <p:spPr bwMode="auto">
          <a:xfrm>
            <a:off x="5929313" y="2179638"/>
            <a:ext cx="285750" cy="2857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8" name="Oval 12"/>
          <p:cNvSpPr>
            <a:spLocks noChangeArrowheads="1"/>
          </p:cNvSpPr>
          <p:nvPr/>
        </p:nvSpPr>
        <p:spPr bwMode="auto">
          <a:xfrm>
            <a:off x="6824663" y="2444750"/>
            <a:ext cx="285750" cy="2857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9" name="Oval 13"/>
          <p:cNvSpPr>
            <a:spLocks noChangeArrowheads="1"/>
          </p:cNvSpPr>
          <p:nvPr/>
        </p:nvSpPr>
        <p:spPr bwMode="auto">
          <a:xfrm>
            <a:off x="7518400" y="1717675"/>
            <a:ext cx="285750" cy="2857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0" name="Oval 14"/>
          <p:cNvSpPr>
            <a:spLocks noChangeArrowheads="1"/>
          </p:cNvSpPr>
          <p:nvPr/>
        </p:nvSpPr>
        <p:spPr bwMode="auto">
          <a:xfrm>
            <a:off x="8439150" y="2054225"/>
            <a:ext cx="285750" cy="2857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1" name="Freeform 15"/>
          <p:cNvSpPr>
            <a:spLocks/>
          </p:cNvSpPr>
          <p:nvPr/>
        </p:nvSpPr>
        <p:spPr bwMode="auto">
          <a:xfrm>
            <a:off x="6208713" y="2344738"/>
            <a:ext cx="649287" cy="163512"/>
          </a:xfrm>
          <a:custGeom>
            <a:avLst/>
            <a:gdLst>
              <a:gd name="T0" fmla="*/ 0 w 409"/>
              <a:gd name="T1" fmla="*/ 8 h 103"/>
              <a:gd name="T2" fmla="*/ 103 w 409"/>
              <a:gd name="T3" fmla="*/ 4 h 103"/>
              <a:gd name="T4" fmla="*/ 139 w 409"/>
              <a:gd name="T5" fmla="*/ 13 h 103"/>
              <a:gd name="T6" fmla="*/ 166 w 409"/>
              <a:gd name="T7" fmla="*/ 31 h 103"/>
              <a:gd name="T8" fmla="*/ 189 w 409"/>
              <a:gd name="T9" fmla="*/ 49 h 103"/>
              <a:gd name="T10" fmla="*/ 193 w 409"/>
              <a:gd name="T11" fmla="*/ 62 h 103"/>
              <a:gd name="T12" fmla="*/ 355 w 409"/>
              <a:gd name="T13" fmla="*/ 94 h 103"/>
              <a:gd name="T14" fmla="*/ 409 w 409"/>
              <a:gd name="T15" fmla="*/ 103 h 10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09"/>
              <a:gd name="T25" fmla="*/ 0 h 103"/>
              <a:gd name="T26" fmla="*/ 409 w 409"/>
              <a:gd name="T27" fmla="*/ 103 h 10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09" h="103">
                <a:moveTo>
                  <a:pt x="0" y="8"/>
                </a:moveTo>
                <a:cubicBezTo>
                  <a:pt x="38" y="1"/>
                  <a:pt x="63" y="0"/>
                  <a:pt x="103" y="4"/>
                </a:cubicBezTo>
                <a:cubicBezTo>
                  <a:pt x="115" y="7"/>
                  <a:pt x="128" y="8"/>
                  <a:pt x="139" y="13"/>
                </a:cubicBezTo>
                <a:cubicBezTo>
                  <a:pt x="149" y="18"/>
                  <a:pt x="166" y="31"/>
                  <a:pt x="166" y="31"/>
                </a:cubicBezTo>
                <a:cubicBezTo>
                  <a:pt x="207" y="90"/>
                  <a:pt x="143" y="3"/>
                  <a:pt x="189" y="49"/>
                </a:cubicBezTo>
                <a:cubicBezTo>
                  <a:pt x="192" y="52"/>
                  <a:pt x="190" y="59"/>
                  <a:pt x="193" y="62"/>
                </a:cubicBezTo>
                <a:cubicBezTo>
                  <a:pt x="233" y="102"/>
                  <a:pt x="309" y="92"/>
                  <a:pt x="355" y="94"/>
                </a:cubicBezTo>
                <a:cubicBezTo>
                  <a:pt x="368" y="96"/>
                  <a:pt x="395" y="103"/>
                  <a:pt x="409" y="103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2" name="Freeform 16"/>
          <p:cNvSpPr>
            <a:spLocks/>
          </p:cNvSpPr>
          <p:nvPr/>
        </p:nvSpPr>
        <p:spPr bwMode="auto">
          <a:xfrm>
            <a:off x="6951663" y="1871663"/>
            <a:ext cx="557212" cy="565150"/>
          </a:xfrm>
          <a:custGeom>
            <a:avLst/>
            <a:gdLst>
              <a:gd name="T0" fmla="*/ 22 w 351"/>
              <a:gd name="T1" fmla="*/ 356 h 356"/>
              <a:gd name="T2" fmla="*/ 0 w 351"/>
              <a:gd name="T3" fmla="*/ 288 h 356"/>
              <a:gd name="T4" fmla="*/ 4 w 351"/>
              <a:gd name="T5" fmla="*/ 221 h 356"/>
              <a:gd name="T6" fmla="*/ 135 w 351"/>
              <a:gd name="T7" fmla="*/ 158 h 356"/>
              <a:gd name="T8" fmla="*/ 175 w 351"/>
              <a:gd name="T9" fmla="*/ 140 h 356"/>
              <a:gd name="T10" fmla="*/ 211 w 351"/>
              <a:gd name="T11" fmla="*/ 104 h 356"/>
              <a:gd name="T12" fmla="*/ 279 w 351"/>
              <a:gd name="T13" fmla="*/ 36 h 356"/>
              <a:gd name="T14" fmla="*/ 351 w 351"/>
              <a:gd name="T15" fmla="*/ 0 h 35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1"/>
              <a:gd name="T25" fmla="*/ 0 h 356"/>
              <a:gd name="T26" fmla="*/ 351 w 351"/>
              <a:gd name="T27" fmla="*/ 356 h 35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1" h="356">
                <a:moveTo>
                  <a:pt x="22" y="356"/>
                </a:moveTo>
                <a:cubicBezTo>
                  <a:pt x="15" y="333"/>
                  <a:pt x="7" y="311"/>
                  <a:pt x="0" y="288"/>
                </a:cubicBezTo>
                <a:cubicBezTo>
                  <a:pt x="1" y="266"/>
                  <a:pt x="2" y="243"/>
                  <a:pt x="4" y="221"/>
                </a:cubicBezTo>
                <a:cubicBezTo>
                  <a:pt x="10" y="170"/>
                  <a:pt x="99" y="162"/>
                  <a:pt x="135" y="158"/>
                </a:cubicBezTo>
                <a:cubicBezTo>
                  <a:pt x="149" y="153"/>
                  <a:pt x="160" y="144"/>
                  <a:pt x="175" y="140"/>
                </a:cubicBezTo>
                <a:cubicBezTo>
                  <a:pt x="191" y="130"/>
                  <a:pt x="198" y="117"/>
                  <a:pt x="211" y="104"/>
                </a:cubicBezTo>
                <a:cubicBezTo>
                  <a:pt x="218" y="85"/>
                  <a:pt x="260" y="43"/>
                  <a:pt x="279" y="36"/>
                </a:cubicBezTo>
                <a:cubicBezTo>
                  <a:pt x="300" y="15"/>
                  <a:pt x="332" y="19"/>
                  <a:pt x="351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2657" name="Freeform 17"/>
          <p:cNvSpPr>
            <a:spLocks/>
          </p:cNvSpPr>
          <p:nvPr/>
        </p:nvSpPr>
        <p:spPr bwMode="auto">
          <a:xfrm>
            <a:off x="7108825" y="2022475"/>
            <a:ext cx="506413" cy="506413"/>
          </a:xfrm>
          <a:custGeom>
            <a:avLst/>
            <a:gdLst>
              <a:gd name="T0" fmla="*/ 0 w 319"/>
              <a:gd name="T1" fmla="*/ 319 h 319"/>
              <a:gd name="T2" fmla="*/ 99 w 319"/>
              <a:gd name="T3" fmla="*/ 297 h 319"/>
              <a:gd name="T4" fmla="*/ 126 w 319"/>
              <a:gd name="T5" fmla="*/ 270 h 319"/>
              <a:gd name="T6" fmla="*/ 144 w 319"/>
              <a:gd name="T7" fmla="*/ 243 h 319"/>
              <a:gd name="T8" fmla="*/ 184 w 319"/>
              <a:gd name="T9" fmla="*/ 166 h 319"/>
              <a:gd name="T10" fmla="*/ 225 w 319"/>
              <a:gd name="T11" fmla="*/ 144 h 319"/>
              <a:gd name="T12" fmla="*/ 265 w 319"/>
              <a:gd name="T13" fmla="*/ 121 h 319"/>
              <a:gd name="T14" fmla="*/ 283 w 319"/>
              <a:gd name="T15" fmla="*/ 99 h 319"/>
              <a:gd name="T16" fmla="*/ 306 w 319"/>
              <a:gd name="T17" fmla="*/ 45 h 319"/>
              <a:gd name="T18" fmla="*/ 319 w 319"/>
              <a:gd name="T19" fmla="*/ 0 h 31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9"/>
              <a:gd name="T31" fmla="*/ 0 h 319"/>
              <a:gd name="T32" fmla="*/ 319 w 319"/>
              <a:gd name="T33" fmla="*/ 319 h 31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9" h="319">
                <a:moveTo>
                  <a:pt x="0" y="319"/>
                </a:moveTo>
                <a:cubicBezTo>
                  <a:pt x="38" y="316"/>
                  <a:pt x="64" y="307"/>
                  <a:pt x="99" y="297"/>
                </a:cubicBezTo>
                <a:cubicBezTo>
                  <a:pt x="108" y="288"/>
                  <a:pt x="118" y="280"/>
                  <a:pt x="126" y="270"/>
                </a:cubicBezTo>
                <a:cubicBezTo>
                  <a:pt x="133" y="262"/>
                  <a:pt x="144" y="243"/>
                  <a:pt x="144" y="243"/>
                </a:cubicBezTo>
                <a:cubicBezTo>
                  <a:pt x="150" y="222"/>
                  <a:pt x="167" y="178"/>
                  <a:pt x="184" y="166"/>
                </a:cubicBezTo>
                <a:cubicBezTo>
                  <a:pt x="192" y="145"/>
                  <a:pt x="203" y="148"/>
                  <a:pt x="225" y="144"/>
                </a:cubicBezTo>
                <a:cubicBezTo>
                  <a:pt x="256" y="123"/>
                  <a:pt x="242" y="130"/>
                  <a:pt x="265" y="121"/>
                </a:cubicBezTo>
                <a:cubicBezTo>
                  <a:pt x="278" y="86"/>
                  <a:pt x="259" y="130"/>
                  <a:pt x="283" y="99"/>
                </a:cubicBezTo>
                <a:cubicBezTo>
                  <a:pt x="289" y="91"/>
                  <a:pt x="302" y="56"/>
                  <a:pt x="306" y="45"/>
                </a:cubicBezTo>
                <a:cubicBezTo>
                  <a:pt x="308" y="32"/>
                  <a:pt x="309" y="10"/>
                  <a:pt x="319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4" name="Freeform 18"/>
          <p:cNvSpPr>
            <a:spLocks/>
          </p:cNvSpPr>
          <p:nvPr/>
        </p:nvSpPr>
        <p:spPr bwMode="auto">
          <a:xfrm>
            <a:off x="7808913" y="1865313"/>
            <a:ext cx="652462" cy="252412"/>
          </a:xfrm>
          <a:custGeom>
            <a:avLst/>
            <a:gdLst>
              <a:gd name="T0" fmla="*/ 0 w 411"/>
              <a:gd name="T1" fmla="*/ 0 h 159"/>
              <a:gd name="T2" fmla="*/ 90 w 411"/>
              <a:gd name="T3" fmla="*/ 13 h 159"/>
              <a:gd name="T4" fmla="*/ 126 w 411"/>
              <a:gd name="T5" fmla="*/ 40 h 159"/>
              <a:gd name="T6" fmla="*/ 225 w 411"/>
              <a:gd name="T7" fmla="*/ 103 h 159"/>
              <a:gd name="T8" fmla="*/ 373 w 411"/>
              <a:gd name="T9" fmla="*/ 126 h 159"/>
              <a:gd name="T10" fmla="*/ 382 w 411"/>
              <a:gd name="T11" fmla="*/ 139 h 159"/>
              <a:gd name="T12" fmla="*/ 396 w 411"/>
              <a:gd name="T13" fmla="*/ 144 h 159"/>
              <a:gd name="T14" fmla="*/ 405 w 411"/>
              <a:gd name="T15" fmla="*/ 157 h 15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11"/>
              <a:gd name="T25" fmla="*/ 0 h 159"/>
              <a:gd name="T26" fmla="*/ 411 w 411"/>
              <a:gd name="T27" fmla="*/ 159 h 15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11" h="159">
                <a:moveTo>
                  <a:pt x="0" y="0"/>
                </a:moveTo>
                <a:cubicBezTo>
                  <a:pt x="33" y="3"/>
                  <a:pt x="58" y="7"/>
                  <a:pt x="90" y="13"/>
                </a:cubicBezTo>
                <a:cubicBezTo>
                  <a:pt x="106" y="19"/>
                  <a:pt x="111" y="30"/>
                  <a:pt x="126" y="40"/>
                </a:cubicBezTo>
                <a:cubicBezTo>
                  <a:pt x="147" y="72"/>
                  <a:pt x="188" y="97"/>
                  <a:pt x="225" y="103"/>
                </a:cubicBezTo>
                <a:cubicBezTo>
                  <a:pt x="274" y="100"/>
                  <a:pt x="330" y="96"/>
                  <a:pt x="373" y="126"/>
                </a:cubicBezTo>
                <a:cubicBezTo>
                  <a:pt x="376" y="130"/>
                  <a:pt x="378" y="136"/>
                  <a:pt x="382" y="139"/>
                </a:cubicBezTo>
                <a:cubicBezTo>
                  <a:pt x="386" y="142"/>
                  <a:pt x="392" y="140"/>
                  <a:pt x="396" y="144"/>
                </a:cubicBezTo>
                <a:cubicBezTo>
                  <a:pt x="411" y="159"/>
                  <a:pt x="392" y="157"/>
                  <a:pt x="405" y="157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5" name="Text Box 19"/>
          <p:cNvSpPr txBox="1">
            <a:spLocks noChangeArrowheads="1"/>
          </p:cNvSpPr>
          <p:nvPr/>
        </p:nvSpPr>
        <p:spPr bwMode="auto">
          <a:xfrm>
            <a:off x="5880100" y="1819275"/>
            <a:ext cx="382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1</a:t>
            </a:r>
          </a:p>
        </p:txBody>
      </p:sp>
      <p:sp>
        <p:nvSpPr>
          <p:cNvPr id="25616" name="Text Box 20"/>
          <p:cNvSpPr txBox="1">
            <a:spLocks noChangeArrowheads="1"/>
          </p:cNvSpPr>
          <p:nvPr/>
        </p:nvSpPr>
        <p:spPr bwMode="auto">
          <a:xfrm>
            <a:off x="6789738" y="2714625"/>
            <a:ext cx="331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i</a:t>
            </a:r>
          </a:p>
        </p:txBody>
      </p:sp>
      <p:sp>
        <p:nvSpPr>
          <p:cNvPr id="25617" name="Text Box 21"/>
          <p:cNvSpPr txBox="1">
            <a:spLocks noChangeArrowheads="1"/>
          </p:cNvSpPr>
          <p:nvPr/>
        </p:nvSpPr>
        <p:spPr bwMode="auto">
          <a:xfrm>
            <a:off x="7556500" y="1347788"/>
            <a:ext cx="331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j</a:t>
            </a:r>
          </a:p>
        </p:txBody>
      </p:sp>
      <p:sp>
        <p:nvSpPr>
          <p:cNvPr id="25618" name="Text Box 22"/>
          <p:cNvSpPr txBox="1">
            <a:spLocks noChangeArrowheads="1"/>
          </p:cNvSpPr>
          <p:nvPr/>
        </p:nvSpPr>
        <p:spPr bwMode="auto">
          <a:xfrm>
            <a:off x="8455025" y="2322513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k</a:t>
            </a:r>
          </a:p>
        </p:txBody>
      </p:sp>
      <p:sp>
        <p:nvSpPr>
          <p:cNvPr id="25619" name="Text Box 23"/>
          <p:cNvSpPr txBox="1">
            <a:spLocks noChangeArrowheads="1"/>
          </p:cNvSpPr>
          <p:nvPr/>
        </p:nvSpPr>
        <p:spPr bwMode="auto">
          <a:xfrm>
            <a:off x="6300788" y="2028825"/>
            <a:ext cx="428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1i</a:t>
            </a:r>
          </a:p>
        </p:txBody>
      </p:sp>
      <p:sp>
        <p:nvSpPr>
          <p:cNvPr id="25620" name="Text Box 24"/>
          <p:cNvSpPr txBox="1">
            <a:spLocks noChangeArrowheads="1"/>
          </p:cNvSpPr>
          <p:nvPr/>
        </p:nvSpPr>
        <p:spPr bwMode="auto">
          <a:xfrm>
            <a:off x="6805613" y="1760538"/>
            <a:ext cx="377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ij</a:t>
            </a:r>
          </a:p>
        </p:txBody>
      </p:sp>
      <p:sp>
        <p:nvSpPr>
          <p:cNvPr id="752665" name="Text Box 25"/>
          <p:cNvSpPr txBox="1">
            <a:spLocks noChangeArrowheads="1"/>
          </p:cNvSpPr>
          <p:nvPr/>
        </p:nvSpPr>
        <p:spPr bwMode="auto">
          <a:xfrm>
            <a:off x="7294563" y="2255838"/>
            <a:ext cx="428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ij</a:t>
            </a:r>
            <a:r>
              <a:rPr lang="en-US"/>
              <a:t>’</a:t>
            </a:r>
            <a:endParaRPr lang="en-US" baseline="-25000"/>
          </a:p>
        </p:txBody>
      </p:sp>
      <p:sp>
        <p:nvSpPr>
          <p:cNvPr id="25622" name="Text Box 26"/>
          <p:cNvSpPr txBox="1">
            <a:spLocks noChangeArrowheads="1"/>
          </p:cNvSpPr>
          <p:nvPr/>
        </p:nvSpPr>
        <p:spPr bwMode="auto">
          <a:xfrm>
            <a:off x="8001000" y="1647825"/>
            <a:ext cx="4206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jk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F5F2FDE-C1E2-F660-3908-87AF8F88C0C7}"/>
                  </a:ext>
                </a:extLst>
              </p14:cNvPr>
              <p14:cNvContentPartPr/>
              <p14:nvPr/>
            </p14:nvContentPartPr>
            <p14:xfrm>
              <a:off x="6971040" y="1801440"/>
              <a:ext cx="611640" cy="865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F5F2FDE-C1E2-F660-3908-87AF8F88C0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54840" y="1785240"/>
                <a:ext cx="644040" cy="89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395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657" grpId="0" animBg="1"/>
      <p:bldP spid="7526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Negative-Weight Edges</a:t>
            </a:r>
          </a:p>
        </p:txBody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1057275"/>
            <a:ext cx="9217025" cy="547052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dirty="0"/>
              <a:t>s </a:t>
            </a:r>
            <a:r>
              <a:rPr lang="is-IS" dirty="0">
                <a:sym typeface="Symbol" pitchFamily="-106" charset="2"/>
              </a:rPr>
              <a:t>→</a:t>
            </a:r>
            <a:r>
              <a:rPr lang="en-US" dirty="0">
                <a:sym typeface="Symbol" pitchFamily="-106" charset="2"/>
              </a:rPr>
              <a:t> a: only one path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sz="2400" dirty="0">
                <a:sym typeface="Symbol" pitchFamily="-106" charset="2"/>
              </a:rPr>
              <a:t>	𝛅(s, a) = w(s, a) = 3</a:t>
            </a:r>
          </a:p>
          <a:p>
            <a:pPr eaLnBrk="1" hangingPunct="1">
              <a:lnSpc>
                <a:spcPct val="140000"/>
              </a:lnSpc>
            </a:pPr>
            <a:r>
              <a:rPr lang="en-US" dirty="0"/>
              <a:t>s </a:t>
            </a:r>
            <a:r>
              <a:rPr lang="is-IS" dirty="0">
                <a:sym typeface="Symbol" pitchFamily="-106" charset="2"/>
              </a:rPr>
              <a:t>→</a:t>
            </a:r>
            <a:r>
              <a:rPr lang="en-US" dirty="0">
                <a:sym typeface="Symbol" pitchFamily="-106" charset="2"/>
              </a:rPr>
              <a:t> b: only one path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sz="2400" dirty="0">
                <a:sym typeface="Symbol" pitchFamily="-106" charset="2"/>
              </a:rPr>
              <a:t>	𝛅(s, b) = w(s, a) + w(a, b) = -1</a:t>
            </a:r>
          </a:p>
          <a:p>
            <a:pPr eaLnBrk="1" hangingPunct="1">
              <a:lnSpc>
                <a:spcPct val="140000"/>
              </a:lnSpc>
            </a:pPr>
            <a:r>
              <a:rPr lang="en-US" dirty="0"/>
              <a:t>s </a:t>
            </a:r>
            <a:r>
              <a:rPr lang="is-IS" dirty="0">
                <a:sym typeface="Symbol" pitchFamily="-106" charset="2"/>
              </a:rPr>
              <a:t>→</a:t>
            </a:r>
            <a:r>
              <a:rPr lang="en-US" dirty="0">
                <a:sym typeface="Symbol" pitchFamily="-106" charset="2"/>
              </a:rPr>
              <a:t> c: infinitely many paths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sz="2400" dirty="0">
                <a:sym typeface="Symbol" pitchFamily="-106" charset="2"/>
              </a:rPr>
              <a:t>	⟨s, c⟩, ⟨s, c, d, c⟩, ⟨s, c, d, c, d, c⟩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sz="2400" dirty="0">
                <a:sym typeface="Symbol" pitchFamily="-106" charset="2"/>
              </a:rPr>
              <a:t>	cycle ⟨c, d, c⟩ has positive weight (6 - 3 = 3)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sz="2400" dirty="0">
                <a:sym typeface="Symbol" pitchFamily="-106" charset="2"/>
              </a:rPr>
              <a:t>	⟨s, c⟩ is shortest path with weight 𝛅(s, b) = w(s, c) = 5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18088" y="2274888"/>
            <a:ext cx="3846512" cy="2528887"/>
            <a:chOff x="3027" y="791"/>
            <a:chExt cx="2423" cy="1593"/>
          </a:xfrm>
        </p:grpSpPr>
        <p:sp>
          <p:nvSpPr>
            <p:cNvPr id="27656" name="Oval 5"/>
            <p:cNvSpPr>
              <a:spLocks noChangeArrowheads="1"/>
            </p:cNvSpPr>
            <p:nvPr/>
          </p:nvSpPr>
          <p:spPr bwMode="auto">
            <a:xfrm>
              <a:off x="3204" y="14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27657" name="Oval 6"/>
            <p:cNvSpPr>
              <a:spLocks noChangeArrowheads="1"/>
            </p:cNvSpPr>
            <p:nvPr/>
          </p:nvSpPr>
          <p:spPr bwMode="auto">
            <a:xfrm>
              <a:off x="3768" y="99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27658" name="Oval 7"/>
            <p:cNvSpPr>
              <a:spLocks noChangeArrowheads="1"/>
            </p:cNvSpPr>
            <p:nvPr/>
          </p:nvSpPr>
          <p:spPr bwMode="auto">
            <a:xfrm>
              <a:off x="4599" y="99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-1</a:t>
              </a:r>
            </a:p>
          </p:txBody>
        </p:sp>
        <p:sp>
          <p:nvSpPr>
            <p:cNvPr id="27659" name="Oval 8"/>
            <p:cNvSpPr>
              <a:spLocks noChangeArrowheads="1"/>
            </p:cNvSpPr>
            <p:nvPr/>
          </p:nvSpPr>
          <p:spPr bwMode="auto">
            <a:xfrm>
              <a:off x="3768" y="192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-∞</a:t>
              </a:r>
            </a:p>
          </p:txBody>
        </p:sp>
        <p:sp>
          <p:nvSpPr>
            <p:cNvPr id="27660" name="Oval 9"/>
            <p:cNvSpPr>
              <a:spLocks noChangeArrowheads="1"/>
            </p:cNvSpPr>
            <p:nvPr/>
          </p:nvSpPr>
          <p:spPr bwMode="auto">
            <a:xfrm>
              <a:off x="4599" y="192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-∞</a:t>
              </a:r>
              <a:endParaRPr lang="en-US" dirty="0"/>
            </a:p>
          </p:txBody>
        </p:sp>
        <p:sp>
          <p:nvSpPr>
            <p:cNvPr id="27661" name="Line 10"/>
            <p:cNvSpPr>
              <a:spLocks noChangeShapeType="1"/>
            </p:cNvSpPr>
            <p:nvPr/>
          </p:nvSpPr>
          <p:spPr bwMode="auto">
            <a:xfrm>
              <a:off x="4032" y="1122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2" name="Line 11"/>
            <p:cNvSpPr>
              <a:spLocks noChangeShapeType="1"/>
            </p:cNvSpPr>
            <p:nvPr/>
          </p:nvSpPr>
          <p:spPr bwMode="auto">
            <a:xfrm flipV="1">
              <a:off x="3415" y="1224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3" name="Line 12"/>
            <p:cNvSpPr>
              <a:spLocks noChangeShapeType="1"/>
            </p:cNvSpPr>
            <p:nvPr/>
          </p:nvSpPr>
          <p:spPr bwMode="auto">
            <a:xfrm>
              <a:off x="3439" y="1684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64" name="Text Box 13"/>
            <p:cNvSpPr txBox="1">
              <a:spLocks noChangeArrowheads="1"/>
            </p:cNvSpPr>
            <p:nvPr/>
          </p:nvSpPr>
          <p:spPr bwMode="auto">
            <a:xfrm>
              <a:off x="3460" y="119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27665" name="Text Box 14"/>
            <p:cNvSpPr txBox="1">
              <a:spLocks noChangeArrowheads="1"/>
            </p:cNvSpPr>
            <p:nvPr/>
          </p:nvSpPr>
          <p:spPr bwMode="auto">
            <a:xfrm>
              <a:off x="4225" y="923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27666" name="Text Box 15"/>
            <p:cNvSpPr txBox="1">
              <a:spLocks noChangeArrowheads="1"/>
            </p:cNvSpPr>
            <p:nvPr/>
          </p:nvSpPr>
          <p:spPr bwMode="auto">
            <a:xfrm>
              <a:off x="3491" y="177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27667" name="Text Box 16"/>
            <p:cNvSpPr txBox="1">
              <a:spLocks noChangeArrowheads="1"/>
            </p:cNvSpPr>
            <p:nvPr/>
          </p:nvSpPr>
          <p:spPr bwMode="auto">
            <a:xfrm>
              <a:off x="4918" y="139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27668" name="Text Box 17"/>
            <p:cNvSpPr txBox="1">
              <a:spLocks noChangeArrowheads="1"/>
            </p:cNvSpPr>
            <p:nvPr/>
          </p:nvSpPr>
          <p:spPr bwMode="auto">
            <a:xfrm>
              <a:off x="4402" y="2116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-6</a:t>
              </a:r>
            </a:p>
          </p:txBody>
        </p:sp>
        <p:sp>
          <p:nvSpPr>
            <p:cNvPr id="27669" name="Text Box 18"/>
            <p:cNvSpPr txBox="1">
              <a:spLocks noChangeArrowheads="1"/>
            </p:cNvSpPr>
            <p:nvPr/>
          </p:nvSpPr>
          <p:spPr bwMode="auto">
            <a:xfrm>
              <a:off x="3027" y="147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27670" name="Text Box 19"/>
            <p:cNvSpPr txBox="1">
              <a:spLocks noChangeArrowheads="1"/>
            </p:cNvSpPr>
            <p:nvPr/>
          </p:nvSpPr>
          <p:spPr bwMode="auto">
            <a:xfrm>
              <a:off x="3823" y="79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7671" name="Text Box 20"/>
            <p:cNvSpPr txBox="1">
              <a:spLocks noChangeArrowheads="1"/>
            </p:cNvSpPr>
            <p:nvPr/>
          </p:nvSpPr>
          <p:spPr bwMode="auto">
            <a:xfrm>
              <a:off x="4645" y="79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7672" name="Text Box 21"/>
            <p:cNvSpPr txBox="1">
              <a:spLocks noChangeArrowheads="1"/>
            </p:cNvSpPr>
            <p:nvPr/>
          </p:nvSpPr>
          <p:spPr bwMode="auto">
            <a:xfrm>
              <a:off x="3807" y="215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27673" name="Text Box 22"/>
            <p:cNvSpPr txBox="1">
              <a:spLocks noChangeArrowheads="1"/>
            </p:cNvSpPr>
            <p:nvPr/>
          </p:nvSpPr>
          <p:spPr bwMode="auto">
            <a:xfrm>
              <a:off x="4661" y="2153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7674" name="Oval 23"/>
            <p:cNvSpPr>
              <a:spLocks noChangeArrowheads="1"/>
            </p:cNvSpPr>
            <p:nvPr/>
          </p:nvSpPr>
          <p:spPr bwMode="auto">
            <a:xfrm>
              <a:off x="5184" y="14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-</a:t>
              </a:r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27675" name="Oval 24"/>
            <p:cNvSpPr>
              <a:spLocks noChangeArrowheads="1"/>
            </p:cNvSpPr>
            <p:nvPr/>
          </p:nvSpPr>
          <p:spPr bwMode="auto">
            <a:xfrm>
              <a:off x="3768" y="146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27676" name="Oval 25"/>
            <p:cNvSpPr>
              <a:spLocks noChangeArrowheads="1"/>
            </p:cNvSpPr>
            <p:nvPr/>
          </p:nvSpPr>
          <p:spPr bwMode="auto">
            <a:xfrm>
              <a:off x="4599" y="146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11</a:t>
              </a:r>
            </a:p>
          </p:txBody>
        </p:sp>
        <p:sp>
          <p:nvSpPr>
            <p:cNvPr id="27677" name="Text Box 26"/>
            <p:cNvSpPr txBox="1">
              <a:spLocks noChangeArrowheads="1"/>
            </p:cNvSpPr>
            <p:nvPr/>
          </p:nvSpPr>
          <p:spPr bwMode="auto">
            <a:xfrm>
              <a:off x="4352" y="1638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-3</a:t>
              </a:r>
            </a:p>
          </p:txBody>
        </p:sp>
        <p:sp>
          <p:nvSpPr>
            <p:cNvPr id="27678" name="Text Box 27"/>
            <p:cNvSpPr txBox="1">
              <a:spLocks noChangeArrowheads="1"/>
            </p:cNvSpPr>
            <p:nvPr/>
          </p:nvSpPr>
          <p:spPr bwMode="auto">
            <a:xfrm>
              <a:off x="3811" y="1689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7679" name="Line 28"/>
            <p:cNvSpPr>
              <a:spLocks noChangeShapeType="1"/>
            </p:cNvSpPr>
            <p:nvPr/>
          </p:nvSpPr>
          <p:spPr bwMode="auto">
            <a:xfrm>
              <a:off x="4854" y="1204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80" name="Line 29"/>
            <p:cNvSpPr>
              <a:spLocks noChangeShapeType="1"/>
            </p:cNvSpPr>
            <p:nvPr/>
          </p:nvSpPr>
          <p:spPr bwMode="auto">
            <a:xfrm flipV="1">
              <a:off x="4825" y="1702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81" name="Line 30"/>
            <p:cNvSpPr>
              <a:spLocks noChangeShapeType="1"/>
            </p:cNvSpPr>
            <p:nvPr/>
          </p:nvSpPr>
          <p:spPr bwMode="auto">
            <a:xfrm flipV="1">
              <a:off x="3484" y="1592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82" name="Line 31"/>
            <p:cNvSpPr>
              <a:spLocks noChangeShapeType="1"/>
            </p:cNvSpPr>
            <p:nvPr/>
          </p:nvSpPr>
          <p:spPr bwMode="auto">
            <a:xfrm flipV="1">
              <a:off x="4885" y="1593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83" name="Freeform 32"/>
            <p:cNvSpPr>
              <a:spLocks/>
            </p:cNvSpPr>
            <p:nvPr/>
          </p:nvSpPr>
          <p:spPr bwMode="auto">
            <a:xfrm>
              <a:off x="4028" y="1479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84" name="Freeform 33"/>
            <p:cNvSpPr>
              <a:spLocks/>
            </p:cNvSpPr>
            <p:nvPr/>
          </p:nvSpPr>
          <p:spPr bwMode="auto">
            <a:xfrm flipH="1" flipV="1">
              <a:off x="4029" y="1645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85" name="Text Box 34"/>
            <p:cNvSpPr txBox="1">
              <a:spLocks noChangeArrowheads="1"/>
            </p:cNvSpPr>
            <p:nvPr/>
          </p:nvSpPr>
          <p:spPr bwMode="auto">
            <a:xfrm>
              <a:off x="4081" y="179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27686" name="Freeform 35"/>
            <p:cNvSpPr>
              <a:spLocks/>
            </p:cNvSpPr>
            <p:nvPr/>
          </p:nvSpPr>
          <p:spPr bwMode="auto">
            <a:xfrm>
              <a:off x="4030" y="1948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87" name="Freeform 36"/>
            <p:cNvSpPr>
              <a:spLocks/>
            </p:cNvSpPr>
            <p:nvPr/>
          </p:nvSpPr>
          <p:spPr bwMode="auto">
            <a:xfrm flipH="1" flipV="1">
              <a:off x="4031" y="2114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88" name="Text Box 37"/>
            <p:cNvSpPr txBox="1">
              <a:spLocks noChangeArrowheads="1"/>
            </p:cNvSpPr>
            <p:nvPr/>
          </p:nvSpPr>
          <p:spPr bwMode="auto">
            <a:xfrm>
              <a:off x="3524" y="141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27689" name="Text Box 38"/>
            <p:cNvSpPr txBox="1">
              <a:spLocks noChangeArrowheads="1"/>
            </p:cNvSpPr>
            <p:nvPr/>
          </p:nvSpPr>
          <p:spPr bwMode="auto">
            <a:xfrm>
              <a:off x="4213" y="129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27690" name="Text Box 39"/>
            <p:cNvSpPr txBox="1">
              <a:spLocks noChangeArrowheads="1"/>
            </p:cNvSpPr>
            <p:nvPr/>
          </p:nvSpPr>
          <p:spPr bwMode="auto">
            <a:xfrm>
              <a:off x="4973" y="113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27691" name="Text Box 40"/>
            <p:cNvSpPr txBox="1">
              <a:spLocks noChangeArrowheads="1"/>
            </p:cNvSpPr>
            <p:nvPr/>
          </p:nvSpPr>
          <p:spPr bwMode="auto">
            <a:xfrm>
              <a:off x="4964" y="179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27692" name="Text Box 41"/>
            <p:cNvSpPr txBox="1">
              <a:spLocks noChangeArrowheads="1"/>
            </p:cNvSpPr>
            <p:nvPr/>
          </p:nvSpPr>
          <p:spPr bwMode="auto">
            <a:xfrm>
              <a:off x="3798" y="125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27693" name="Text Box 42"/>
            <p:cNvSpPr txBox="1">
              <a:spLocks noChangeArrowheads="1"/>
            </p:cNvSpPr>
            <p:nvPr/>
          </p:nvSpPr>
          <p:spPr bwMode="auto">
            <a:xfrm>
              <a:off x="4630" y="126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27694" name="Text Box 43"/>
            <p:cNvSpPr txBox="1">
              <a:spLocks noChangeArrowheads="1"/>
            </p:cNvSpPr>
            <p:nvPr/>
          </p:nvSpPr>
          <p:spPr bwMode="auto">
            <a:xfrm>
              <a:off x="5215" y="125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g</a:t>
              </a:r>
            </a:p>
          </p:txBody>
        </p:sp>
      </p:grpSp>
      <p:sp>
        <p:nvSpPr>
          <p:cNvPr id="27655" name="Rectangle 44"/>
          <p:cNvSpPr>
            <a:spLocks noChangeArrowheads="1"/>
          </p:cNvSpPr>
          <p:nvPr/>
        </p:nvSpPr>
        <p:spPr bwMode="auto">
          <a:xfrm>
            <a:off x="4690533" y="1147763"/>
            <a:ext cx="421375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400">
                <a:solidFill>
                  <a:srgbClr val="CC0000"/>
                </a:solidFill>
                <a:latin typeface="Century Gothic" charset="0"/>
                <a:ea typeface="Century Gothic" charset="0"/>
                <a:cs typeface="Century Gothic" charset="0"/>
              </a:rPr>
              <a:t>What if we have negative-weight edges?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65A5D64-E9BC-FF2D-C113-724EB0BA5FEF}"/>
                  </a:ext>
                </a:extLst>
              </p14:cNvPr>
              <p14:cNvContentPartPr/>
              <p14:nvPr/>
            </p14:nvContentPartPr>
            <p14:xfrm>
              <a:off x="5757480" y="3382920"/>
              <a:ext cx="1729080" cy="515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65A5D64-E9BC-FF2D-C113-724EB0BA5F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1280" y="3366720"/>
                <a:ext cx="1761480" cy="54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174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Negative-Weight Edges</a:t>
            </a: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299" y="1057275"/>
            <a:ext cx="5923526" cy="54705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/>
              <a:t>s </a:t>
            </a:r>
            <a:r>
              <a:rPr lang="is-IS" dirty="0">
                <a:sym typeface="Symbol" pitchFamily="-106" charset="2"/>
              </a:rPr>
              <a:t>→</a:t>
            </a:r>
            <a:r>
              <a:rPr lang="en-US" dirty="0">
                <a:sym typeface="Symbol" pitchFamily="-106" charset="2"/>
              </a:rPr>
              <a:t> e: infinitely many paths: 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sym typeface="Symbol" pitchFamily="-106" charset="2"/>
              </a:rPr>
              <a:t>⟨s, e⟩, ⟨s, e, f, e⟩, ⟨s, e, f, e, f, e⟩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ea typeface="ＭＳ Ｐゴシック" pitchFamily="-106" charset="-128"/>
                <a:sym typeface="Symbol" pitchFamily="-106" charset="2"/>
              </a:rPr>
              <a:t>cycle ⟨e, f, e⟩ has negative weight: 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sym typeface="Symbol" pitchFamily="-106" charset="2"/>
              </a:rPr>
              <a:t>		    3 + (- 6) = -3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ea typeface="ＭＳ Ｐゴシック" pitchFamily="-106" charset="-128"/>
                <a:sym typeface="Symbol" pitchFamily="-106" charset="2"/>
              </a:rPr>
              <a:t>can find paths from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s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 to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e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 with arbitrarily large negative weights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ea typeface="ＭＳ Ｐゴシック" pitchFamily="-106" charset="-128"/>
                <a:sym typeface="Symbol" pitchFamily="-106" charset="2"/>
              </a:rPr>
              <a:t>𝛅(s, e) = - ∞ ⇒ no shortest path exists between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s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 and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e</a:t>
            </a:r>
          </a:p>
          <a:p>
            <a:pPr>
              <a:lnSpc>
                <a:spcPct val="110000"/>
              </a:lnSpc>
            </a:pPr>
            <a:r>
              <a:rPr lang="en-US" dirty="0">
                <a:ea typeface="ＭＳ Ｐゴシック" pitchFamily="-106" charset="-128"/>
                <a:sym typeface="Symbol" pitchFamily="-106" charset="2"/>
              </a:rPr>
              <a:t>Similarly: 𝛅(s, f) = - ∞,             			 𝛅(s, g) = - ∞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05363" y="1255713"/>
            <a:ext cx="3846512" cy="2528887"/>
            <a:chOff x="3027" y="791"/>
            <a:chExt cx="2423" cy="1593"/>
          </a:xfrm>
        </p:grpSpPr>
        <p:sp>
          <p:nvSpPr>
            <p:cNvPr id="29718" name="Oval 5"/>
            <p:cNvSpPr>
              <a:spLocks noChangeArrowheads="1"/>
            </p:cNvSpPr>
            <p:nvPr/>
          </p:nvSpPr>
          <p:spPr bwMode="auto">
            <a:xfrm>
              <a:off x="3204" y="14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29719" name="Oval 6"/>
            <p:cNvSpPr>
              <a:spLocks noChangeArrowheads="1"/>
            </p:cNvSpPr>
            <p:nvPr/>
          </p:nvSpPr>
          <p:spPr bwMode="auto">
            <a:xfrm>
              <a:off x="3768" y="99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29720" name="Oval 7"/>
            <p:cNvSpPr>
              <a:spLocks noChangeArrowheads="1"/>
            </p:cNvSpPr>
            <p:nvPr/>
          </p:nvSpPr>
          <p:spPr bwMode="auto">
            <a:xfrm>
              <a:off x="4599" y="99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-1</a:t>
              </a:r>
            </a:p>
          </p:txBody>
        </p:sp>
        <p:sp>
          <p:nvSpPr>
            <p:cNvPr id="29721" name="Oval 8"/>
            <p:cNvSpPr>
              <a:spLocks noChangeArrowheads="1"/>
            </p:cNvSpPr>
            <p:nvPr/>
          </p:nvSpPr>
          <p:spPr bwMode="auto">
            <a:xfrm>
              <a:off x="3768" y="192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-∞</a:t>
              </a:r>
            </a:p>
          </p:txBody>
        </p:sp>
        <p:sp>
          <p:nvSpPr>
            <p:cNvPr id="29722" name="Oval 9"/>
            <p:cNvSpPr>
              <a:spLocks noChangeArrowheads="1"/>
            </p:cNvSpPr>
            <p:nvPr/>
          </p:nvSpPr>
          <p:spPr bwMode="auto">
            <a:xfrm>
              <a:off x="4599" y="192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-∞</a:t>
              </a:r>
              <a:endParaRPr lang="en-US" dirty="0"/>
            </a:p>
          </p:txBody>
        </p:sp>
        <p:sp>
          <p:nvSpPr>
            <p:cNvPr id="29723" name="Line 10"/>
            <p:cNvSpPr>
              <a:spLocks noChangeShapeType="1"/>
            </p:cNvSpPr>
            <p:nvPr/>
          </p:nvSpPr>
          <p:spPr bwMode="auto">
            <a:xfrm>
              <a:off x="4032" y="1122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4" name="Line 11"/>
            <p:cNvSpPr>
              <a:spLocks noChangeShapeType="1"/>
            </p:cNvSpPr>
            <p:nvPr/>
          </p:nvSpPr>
          <p:spPr bwMode="auto">
            <a:xfrm flipV="1">
              <a:off x="3415" y="1224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5" name="Line 12"/>
            <p:cNvSpPr>
              <a:spLocks noChangeShapeType="1"/>
            </p:cNvSpPr>
            <p:nvPr/>
          </p:nvSpPr>
          <p:spPr bwMode="auto">
            <a:xfrm>
              <a:off x="3439" y="1684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6" name="Text Box 13"/>
            <p:cNvSpPr txBox="1">
              <a:spLocks noChangeArrowheads="1"/>
            </p:cNvSpPr>
            <p:nvPr/>
          </p:nvSpPr>
          <p:spPr bwMode="auto">
            <a:xfrm>
              <a:off x="3460" y="119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29727" name="Text Box 14"/>
            <p:cNvSpPr txBox="1">
              <a:spLocks noChangeArrowheads="1"/>
            </p:cNvSpPr>
            <p:nvPr/>
          </p:nvSpPr>
          <p:spPr bwMode="auto">
            <a:xfrm>
              <a:off x="4225" y="923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29728" name="Text Box 15"/>
            <p:cNvSpPr txBox="1">
              <a:spLocks noChangeArrowheads="1"/>
            </p:cNvSpPr>
            <p:nvPr/>
          </p:nvSpPr>
          <p:spPr bwMode="auto">
            <a:xfrm>
              <a:off x="3491" y="177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29729" name="Text Box 16"/>
            <p:cNvSpPr txBox="1">
              <a:spLocks noChangeArrowheads="1"/>
            </p:cNvSpPr>
            <p:nvPr/>
          </p:nvSpPr>
          <p:spPr bwMode="auto">
            <a:xfrm>
              <a:off x="4918" y="139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29730" name="Text Box 17"/>
            <p:cNvSpPr txBox="1">
              <a:spLocks noChangeArrowheads="1"/>
            </p:cNvSpPr>
            <p:nvPr/>
          </p:nvSpPr>
          <p:spPr bwMode="auto">
            <a:xfrm>
              <a:off x="4402" y="2116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-6</a:t>
              </a:r>
            </a:p>
          </p:txBody>
        </p:sp>
        <p:sp>
          <p:nvSpPr>
            <p:cNvPr id="29731" name="Text Box 18"/>
            <p:cNvSpPr txBox="1">
              <a:spLocks noChangeArrowheads="1"/>
            </p:cNvSpPr>
            <p:nvPr/>
          </p:nvSpPr>
          <p:spPr bwMode="auto">
            <a:xfrm>
              <a:off x="3027" y="147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29732" name="Text Box 19"/>
            <p:cNvSpPr txBox="1">
              <a:spLocks noChangeArrowheads="1"/>
            </p:cNvSpPr>
            <p:nvPr/>
          </p:nvSpPr>
          <p:spPr bwMode="auto">
            <a:xfrm>
              <a:off x="3823" y="79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9733" name="Text Box 20"/>
            <p:cNvSpPr txBox="1">
              <a:spLocks noChangeArrowheads="1"/>
            </p:cNvSpPr>
            <p:nvPr/>
          </p:nvSpPr>
          <p:spPr bwMode="auto">
            <a:xfrm>
              <a:off x="4645" y="79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9734" name="Text Box 21"/>
            <p:cNvSpPr txBox="1">
              <a:spLocks noChangeArrowheads="1"/>
            </p:cNvSpPr>
            <p:nvPr/>
          </p:nvSpPr>
          <p:spPr bwMode="auto">
            <a:xfrm>
              <a:off x="3807" y="215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29735" name="Text Box 22"/>
            <p:cNvSpPr txBox="1">
              <a:spLocks noChangeArrowheads="1"/>
            </p:cNvSpPr>
            <p:nvPr/>
          </p:nvSpPr>
          <p:spPr bwMode="auto">
            <a:xfrm>
              <a:off x="4661" y="2153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9736" name="Oval 23"/>
            <p:cNvSpPr>
              <a:spLocks noChangeArrowheads="1"/>
            </p:cNvSpPr>
            <p:nvPr/>
          </p:nvSpPr>
          <p:spPr bwMode="auto">
            <a:xfrm>
              <a:off x="5184" y="14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-</a:t>
              </a:r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29737" name="Oval 24"/>
            <p:cNvSpPr>
              <a:spLocks noChangeArrowheads="1"/>
            </p:cNvSpPr>
            <p:nvPr/>
          </p:nvSpPr>
          <p:spPr bwMode="auto">
            <a:xfrm>
              <a:off x="3768" y="146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29738" name="Oval 25"/>
            <p:cNvSpPr>
              <a:spLocks noChangeArrowheads="1"/>
            </p:cNvSpPr>
            <p:nvPr/>
          </p:nvSpPr>
          <p:spPr bwMode="auto">
            <a:xfrm>
              <a:off x="4599" y="146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11</a:t>
              </a:r>
            </a:p>
          </p:txBody>
        </p:sp>
        <p:sp>
          <p:nvSpPr>
            <p:cNvPr id="29739" name="Text Box 26"/>
            <p:cNvSpPr txBox="1">
              <a:spLocks noChangeArrowheads="1"/>
            </p:cNvSpPr>
            <p:nvPr/>
          </p:nvSpPr>
          <p:spPr bwMode="auto">
            <a:xfrm>
              <a:off x="4352" y="1638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-3</a:t>
              </a:r>
            </a:p>
          </p:txBody>
        </p:sp>
        <p:sp>
          <p:nvSpPr>
            <p:cNvPr id="29740" name="Text Box 27"/>
            <p:cNvSpPr txBox="1">
              <a:spLocks noChangeArrowheads="1"/>
            </p:cNvSpPr>
            <p:nvPr/>
          </p:nvSpPr>
          <p:spPr bwMode="auto">
            <a:xfrm>
              <a:off x="3811" y="1689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9741" name="Line 28"/>
            <p:cNvSpPr>
              <a:spLocks noChangeShapeType="1"/>
            </p:cNvSpPr>
            <p:nvPr/>
          </p:nvSpPr>
          <p:spPr bwMode="auto">
            <a:xfrm>
              <a:off x="4854" y="1204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2" name="Line 29"/>
            <p:cNvSpPr>
              <a:spLocks noChangeShapeType="1"/>
            </p:cNvSpPr>
            <p:nvPr/>
          </p:nvSpPr>
          <p:spPr bwMode="auto">
            <a:xfrm flipV="1">
              <a:off x="4825" y="1702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3" name="Line 30"/>
            <p:cNvSpPr>
              <a:spLocks noChangeShapeType="1"/>
            </p:cNvSpPr>
            <p:nvPr/>
          </p:nvSpPr>
          <p:spPr bwMode="auto">
            <a:xfrm flipV="1">
              <a:off x="3484" y="1592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4" name="Line 31"/>
            <p:cNvSpPr>
              <a:spLocks noChangeShapeType="1"/>
            </p:cNvSpPr>
            <p:nvPr/>
          </p:nvSpPr>
          <p:spPr bwMode="auto">
            <a:xfrm flipV="1">
              <a:off x="4885" y="1593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5" name="Freeform 32"/>
            <p:cNvSpPr>
              <a:spLocks/>
            </p:cNvSpPr>
            <p:nvPr/>
          </p:nvSpPr>
          <p:spPr bwMode="auto">
            <a:xfrm>
              <a:off x="4028" y="1479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6" name="Freeform 33"/>
            <p:cNvSpPr>
              <a:spLocks/>
            </p:cNvSpPr>
            <p:nvPr/>
          </p:nvSpPr>
          <p:spPr bwMode="auto">
            <a:xfrm flipH="1" flipV="1">
              <a:off x="4029" y="1645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7" name="Text Box 34"/>
            <p:cNvSpPr txBox="1">
              <a:spLocks noChangeArrowheads="1"/>
            </p:cNvSpPr>
            <p:nvPr/>
          </p:nvSpPr>
          <p:spPr bwMode="auto">
            <a:xfrm>
              <a:off x="4081" y="179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29748" name="Freeform 35"/>
            <p:cNvSpPr>
              <a:spLocks/>
            </p:cNvSpPr>
            <p:nvPr/>
          </p:nvSpPr>
          <p:spPr bwMode="auto">
            <a:xfrm>
              <a:off x="4030" y="1948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9" name="Freeform 36"/>
            <p:cNvSpPr>
              <a:spLocks/>
            </p:cNvSpPr>
            <p:nvPr/>
          </p:nvSpPr>
          <p:spPr bwMode="auto">
            <a:xfrm flipH="1" flipV="1">
              <a:off x="4031" y="2114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50" name="Text Box 37"/>
            <p:cNvSpPr txBox="1">
              <a:spLocks noChangeArrowheads="1"/>
            </p:cNvSpPr>
            <p:nvPr/>
          </p:nvSpPr>
          <p:spPr bwMode="auto">
            <a:xfrm>
              <a:off x="3524" y="141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29751" name="Text Box 38"/>
            <p:cNvSpPr txBox="1">
              <a:spLocks noChangeArrowheads="1"/>
            </p:cNvSpPr>
            <p:nvPr/>
          </p:nvSpPr>
          <p:spPr bwMode="auto">
            <a:xfrm>
              <a:off x="4213" y="129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29752" name="Text Box 39"/>
            <p:cNvSpPr txBox="1">
              <a:spLocks noChangeArrowheads="1"/>
            </p:cNvSpPr>
            <p:nvPr/>
          </p:nvSpPr>
          <p:spPr bwMode="auto">
            <a:xfrm>
              <a:off x="4973" y="113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29753" name="Text Box 40"/>
            <p:cNvSpPr txBox="1">
              <a:spLocks noChangeArrowheads="1"/>
            </p:cNvSpPr>
            <p:nvPr/>
          </p:nvSpPr>
          <p:spPr bwMode="auto">
            <a:xfrm>
              <a:off x="4964" y="179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29754" name="Text Box 41"/>
            <p:cNvSpPr txBox="1">
              <a:spLocks noChangeArrowheads="1"/>
            </p:cNvSpPr>
            <p:nvPr/>
          </p:nvSpPr>
          <p:spPr bwMode="auto">
            <a:xfrm>
              <a:off x="3798" y="125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29755" name="Text Box 42"/>
            <p:cNvSpPr txBox="1">
              <a:spLocks noChangeArrowheads="1"/>
            </p:cNvSpPr>
            <p:nvPr/>
          </p:nvSpPr>
          <p:spPr bwMode="auto">
            <a:xfrm>
              <a:off x="4630" y="126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29756" name="Text Box 43"/>
            <p:cNvSpPr txBox="1">
              <a:spLocks noChangeArrowheads="1"/>
            </p:cNvSpPr>
            <p:nvPr/>
          </p:nvSpPr>
          <p:spPr bwMode="auto">
            <a:xfrm>
              <a:off x="5215" y="125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g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5870575" y="3890963"/>
            <a:ext cx="1741488" cy="2022475"/>
            <a:chOff x="3698" y="2451"/>
            <a:chExt cx="1097" cy="1274"/>
          </a:xfrm>
        </p:grpSpPr>
        <p:sp>
          <p:nvSpPr>
            <p:cNvPr id="29706" name="Oval 45"/>
            <p:cNvSpPr>
              <a:spLocks noChangeArrowheads="1"/>
            </p:cNvSpPr>
            <p:nvPr/>
          </p:nvSpPr>
          <p:spPr bwMode="auto">
            <a:xfrm>
              <a:off x="3698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29707" name="Oval 46"/>
            <p:cNvSpPr>
              <a:spLocks noChangeArrowheads="1"/>
            </p:cNvSpPr>
            <p:nvPr/>
          </p:nvSpPr>
          <p:spPr bwMode="auto">
            <a:xfrm>
              <a:off x="4529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29708" name="Oval 47"/>
            <p:cNvSpPr>
              <a:spLocks noChangeArrowheads="1"/>
            </p:cNvSpPr>
            <p:nvPr/>
          </p:nvSpPr>
          <p:spPr bwMode="auto">
            <a:xfrm>
              <a:off x="4161" y="32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ym typeface="Symbol" pitchFamily="-106" charset="2"/>
                </a:rPr>
                <a:t>∞</a:t>
              </a:r>
            </a:p>
          </p:txBody>
        </p:sp>
        <p:sp>
          <p:nvSpPr>
            <p:cNvPr id="29709" name="Text Box 48"/>
            <p:cNvSpPr txBox="1">
              <a:spLocks noChangeArrowheads="1"/>
            </p:cNvSpPr>
            <p:nvPr/>
          </p:nvSpPr>
          <p:spPr bwMode="auto">
            <a:xfrm>
              <a:off x="4228" y="3494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j</a:t>
              </a:r>
            </a:p>
          </p:txBody>
        </p:sp>
        <p:sp>
          <p:nvSpPr>
            <p:cNvPr id="29710" name="Text Box 49"/>
            <p:cNvSpPr txBox="1">
              <a:spLocks noChangeArrowheads="1"/>
            </p:cNvSpPr>
            <p:nvPr/>
          </p:nvSpPr>
          <p:spPr bwMode="auto">
            <a:xfrm>
              <a:off x="3748" y="245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h</a:t>
              </a:r>
            </a:p>
          </p:txBody>
        </p:sp>
        <p:sp>
          <p:nvSpPr>
            <p:cNvPr id="29711" name="Text Box 50"/>
            <p:cNvSpPr txBox="1">
              <a:spLocks noChangeArrowheads="1"/>
            </p:cNvSpPr>
            <p:nvPr/>
          </p:nvSpPr>
          <p:spPr bwMode="auto">
            <a:xfrm>
              <a:off x="4572" y="2452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i</a:t>
              </a:r>
            </a:p>
          </p:txBody>
        </p:sp>
        <p:sp>
          <p:nvSpPr>
            <p:cNvPr id="29712" name="Line 51"/>
            <p:cNvSpPr>
              <a:spLocks noChangeShapeType="1"/>
            </p:cNvSpPr>
            <p:nvPr/>
          </p:nvSpPr>
          <p:spPr bwMode="auto">
            <a:xfrm>
              <a:off x="3953" y="2798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3" name="Text Box 52"/>
            <p:cNvSpPr txBox="1">
              <a:spLocks noChangeArrowheads="1"/>
            </p:cNvSpPr>
            <p:nvPr/>
          </p:nvSpPr>
          <p:spPr bwMode="auto">
            <a:xfrm>
              <a:off x="4131" y="260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29714" name="Text Box 53"/>
            <p:cNvSpPr txBox="1">
              <a:spLocks noChangeArrowheads="1"/>
            </p:cNvSpPr>
            <p:nvPr/>
          </p:nvSpPr>
          <p:spPr bwMode="auto">
            <a:xfrm>
              <a:off x="4537" y="309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29715" name="Text Box 54"/>
            <p:cNvSpPr txBox="1">
              <a:spLocks noChangeArrowheads="1"/>
            </p:cNvSpPr>
            <p:nvPr/>
          </p:nvSpPr>
          <p:spPr bwMode="auto">
            <a:xfrm>
              <a:off x="3772" y="3095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-8</a:t>
              </a:r>
            </a:p>
          </p:txBody>
        </p:sp>
        <p:sp>
          <p:nvSpPr>
            <p:cNvPr id="29716" name="Line 55"/>
            <p:cNvSpPr>
              <a:spLocks noChangeShapeType="1"/>
            </p:cNvSpPr>
            <p:nvPr/>
          </p:nvSpPr>
          <p:spPr bwMode="auto">
            <a:xfrm flipH="1">
              <a:off x="4379" y="2916"/>
              <a:ext cx="229" cy="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7" name="Line 56"/>
            <p:cNvSpPr>
              <a:spLocks noChangeShapeType="1"/>
            </p:cNvSpPr>
            <p:nvPr/>
          </p:nvSpPr>
          <p:spPr bwMode="auto">
            <a:xfrm flipH="1" flipV="1">
              <a:off x="3902" y="2912"/>
              <a:ext cx="297" cy="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54745" name="Rectangle 57"/>
          <p:cNvSpPr>
            <a:spLocks noChangeArrowheads="1"/>
          </p:cNvSpPr>
          <p:nvPr/>
        </p:nvSpPr>
        <p:spPr bwMode="auto">
          <a:xfrm>
            <a:off x="5464175" y="5830888"/>
            <a:ext cx="33890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mic Sans MS" pitchFamily="-106" charset="0"/>
                <a:sym typeface="Symbol" pitchFamily="-106" charset="2"/>
              </a:rPr>
              <a:t>𝛅(s, h) = 𝛅(s, </a:t>
            </a:r>
            <a:r>
              <a:rPr lang="en-US" sz="2000" dirty="0" err="1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) =</a:t>
            </a:r>
            <a:r>
              <a:rPr lang="en-US" sz="2000" i="1" dirty="0">
                <a:latin typeface="Comic Sans MS" pitchFamily="-106" charset="0"/>
                <a:sym typeface="Symbol" pitchFamily="-106" charset="2"/>
              </a:rPr>
              <a:t> 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𝛅(s, j) =</a:t>
            </a:r>
            <a:r>
              <a:rPr lang="en-US" sz="2000" i="1" dirty="0">
                <a:latin typeface="Comic Sans MS" pitchFamily="-106" charset="0"/>
                <a:sym typeface="Symbol" pitchFamily="-106" charset="2"/>
              </a:rPr>
              <a:t> 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∞</a:t>
            </a:r>
          </a:p>
        </p:txBody>
      </p:sp>
      <p:sp>
        <p:nvSpPr>
          <p:cNvPr id="754746" name="Text Box 58"/>
          <p:cNvSpPr txBox="1">
            <a:spLocks noChangeArrowheads="1"/>
          </p:cNvSpPr>
          <p:nvPr/>
        </p:nvSpPr>
        <p:spPr bwMode="auto">
          <a:xfrm>
            <a:off x="7551738" y="4556125"/>
            <a:ext cx="149432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mic Sans MS" pitchFamily="-106" charset="0"/>
              </a:rPr>
              <a:t>h, </a:t>
            </a:r>
            <a:r>
              <a:rPr lang="en-US" sz="2000" dirty="0" err="1">
                <a:latin typeface="Comic Sans MS" pitchFamily="-106" charset="0"/>
              </a:rPr>
              <a:t>i</a:t>
            </a:r>
            <a:r>
              <a:rPr lang="en-US" sz="2000" dirty="0">
                <a:latin typeface="Comic Sans MS" pitchFamily="-106" charset="0"/>
              </a:rPr>
              <a:t>, j 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not</a:t>
            </a:r>
          </a:p>
          <a:p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reachable</a:t>
            </a:r>
          </a:p>
          <a:p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from 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D735DF1-158E-3195-93EB-44AE80927802}"/>
                  </a:ext>
                </a:extLst>
              </p14:cNvPr>
              <p14:cNvContentPartPr/>
              <p14:nvPr/>
            </p14:nvContentPartPr>
            <p14:xfrm>
              <a:off x="5472000" y="2665080"/>
              <a:ext cx="1813320" cy="839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D735DF1-158E-3195-93EB-44AE809278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55800" y="2648880"/>
                <a:ext cx="1845720" cy="87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196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691" grpId="0" build="p"/>
      <p:bldP spid="754745" grpId="0"/>
      <p:bldP spid="7547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Negative-Weight Edges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238" y="1243013"/>
            <a:ext cx="6257211" cy="50768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400" dirty="0"/>
              <a:t>Negative-weight edges may form negative-weight cycles</a:t>
            </a:r>
          </a:p>
          <a:p>
            <a:pPr eaLnBrk="1" hangingPunct="1">
              <a:lnSpc>
                <a:spcPct val="150000"/>
              </a:lnSpc>
            </a:pPr>
            <a:endParaRPr lang="en-US" sz="2400" dirty="0"/>
          </a:p>
          <a:p>
            <a:pPr eaLnBrk="1" hangingPunct="1">
              <a:lnSpc>
                <a:spcPct val="150000"/>
              </a:lnSpc>
            </a:pPr>
            <a:r>
              <a:rPr lang="en-US" sz="2400" dirty="0">
                <a:sym typeface="Symbol" pitchFamily="-106" charset="2"/>
              </a:rPr>
              <a:t>If such cycles are reachable from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400" dirty="0">
                <a:sym typeface="Symbol" pitchFamily="-106" charset="2"/>
              </a:rPr>
              <a:t>	the source: 𝛅(s, v) is not properly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400" dirty="0">
                <a:sym typeface="Symbol" pitchFamily="-106" charset="2"/>
              </a:rPr>
              <a:t>	defined for any node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sz="2400" dirty="0">
                <a:sym typeface="Symbol" pitchFamily="-106" charset="2"/>
              </a:rPr>
              <a:t> on the cycle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2000" dirty="0">
                <a:ea typeface="ＭＳ Ｐゴシック" pitchFamily="-106" charset="-128"/>
              </a:rPr>
              <a:t>Keep going around the cycle, and get 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sz="2000" dirty="0">
                <a:ea typeface="ＭＳ Ｐゴシック" pitchFamily="-106" charset="-128"/>
              </a:rPr>
              <a:t>	w(s, v) = - </a:t>
            </a: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∞</a:t>
            </a:r>
            <a:r>
              <a:rPr lang="en-US" sz="2000" dirty="0">
                <a:ea typeface="ＭＳ Ｐゴシック" pitchFamily="-106" charset="-128"/>
              </a:rPr>
              <a:t> for all 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</a:rPr>
              <a:t>v</a:t>
            </a:r>
            <a:r>
              <a:rPr lang="en-US" sz="2000" dirty="0">
                <a:ea typeface="ＭＳ Ｐゴシック" pitchFamily="-106" charset="-128"/>
              </a:rPr>
              <a:t> on the cycle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41913" y="1323975"/>
            <a:ext cx="3846512" cy="2528888"/>
            <a:chOff x="3189" y="1642"/>
            <a:chExt cx="2423" cy="1593"/>
          </a:xfrm>
        </p:grpSpPr>
        <p:sp>
          <p:nvSpPr>
            <p:cNvPr id="31751" name="Oval 5"/>
            <p:cNvSpPr>
              <a:spLocks noChangeArrowheads="1"/>
            </p:cNvSpPr>
            <p:nvPr/>
          </p:nvSpPr>
          <p:spPr bwMode="auto">
            <a:xfrm>
              <a:off x="3366" y="231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31752" name="Oval 6"/>
            <p:cNvSpPr>
              <a:spLocks noChangeArrowheads="1"/>
            </p:cNvSpPr>
            <p:nvPr/>
          </p:nvSpPr>
          <p:spPr bwMode="auto">
            <a:xfrm>
              <a:off x="3930" y="184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1753" name="Oval 7"/>
            <p:cNvSpPr>
              <a:spLocks noChangeArrowheads="1"/>
            </p:cNvSpPr>
            <p:nvPr/>
          </p:nvSpPr>
          <p:spPr bwMode="auto">
            <a:xfrm>
              <a:off x="4761" y="184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1754" name="Oval 8"/>
            <p:cNvSpPr>
              <a:spLocks noChangeArrowheads="1"/>
            </p:cNvSpPr>
            <p:nvPr/>
          </p:nvSpPr>
          <p:spPr bwMode="auto">
            <a:xfrm>
              <a:off x="3930" y="27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31755" name="Oval 9"/>
            <p:cNvSpPr>
              <a:spLocks noChangeArrowheads="1"/>
            </p:cNvSpPr>
            <p:nvPr/>
          </p:nvSpPr>
          <p:spPr bwMode="auto">
            <a:xfrm>
              <a:off x="4761" y="27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1756" name="Line 10"/>
            <p:cNvSpPr>
              <a:spLocks noChangeShapeType="1"/>
            </p:cNvSpPr>
            <p:nvPr/>
          </p:nvSpPr>
          <p:spPr bwMode="auto">
            <a:xfrm>
              <a:off x="4194" y="1973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7" name="Line 11"/>
            <p:cNvSpPr>
              <a:spLocks noChangeShapeType="1"/>
            </p:cNvSpPr>
            <p:nvPr/>
          </p:nvSpPr>
          <p:spPr bwMode="auto">
            <a:xfrm flipV="1">
              <a:off x="3577" y="2075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8" name="Line 12"/>
            <p:cNvSpPr>
              <a:spLocks noChangeShapeType="1"/>
            </p:cNvSpPr>
            <p:nvPr/>
          </p:nvSpPr>
          <p:spPr bwMode="auto">
            <a:xfrm>
              <a:off x="3601" y="2535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59" name="Text Box 13"/>
            <p:cNvSpPr txBox="1">
              <a:spLocks noChangeArrowheads="1"/>
            </p:cNvSpPr>
            <p:nvPr/>
          </p:nvSpPr>
          <p:spPr bwMode="auto">
            <a:xfrm>
              <a:off x="3622" y="204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31760" name="Text Box 14"/>
            <p:cNvSpPr txBox="1">
              <a:spLocks noChangeArrowheads="1"/>
            </p:cNvSpPr>
            <p:nvPr/>
          </p:nvSpPr>
          <p:spPr bwMode="auto">
            <a:xfrm>
              <a:off x="4387" y="1774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31761" name="Text Box 15"/>
            <p:cNvSpPr txBox="1">
              <a:spLocks noChangeArrowheads="1"/>
            </p:cNvSpPr>
            <p:nvPr/>
          </p:nvSpPr>
          <p:spPr bwMode="auto">
            <a:xfrm>
              <a:off x="3653" y="262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31762" name="Text Box 16"/>
            <p:cNvSpPr txBox="1">
              <a:spLocks noChangeArrowheads="1"/>
            </p:cNvSpPr>
            <p:nvPr/>
          </p:nvSpPr>
          <p:spPr bwMode="auto">
            <a:xfrm>
              <a:off x="5080" y="224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31763" name="Text Box 17"/>
            <p:cNvSpPr txBox="1">
              <a:spLocks noChangeArrowheads="1"/>
            </p:cNvSpPr>
            <p:nvPr/>
          </p:nvSpPr>
          <p:spPr bwMode="auto">
            <a:xfrm>
              <a:off x="4564" y="2967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-6</a:t>
              </a:r>
            </a:p>
          </p:txBody>
        </p:sp>
        <p:sp>
          <p:nvSpPr>
            <p:cNvPr id="31764" name="Text Box 18"/>
            <p:cNvSpPr txBox="1">
              <a:spLocks noChangeArrowheads="1"/>
            </p:cNvSpPr>
            <p:nvPr/>
          </p:nvSpPr>
          <p:spPr bwMode="auto">
            <a:xfrm>
              <a:off x="3189" y="232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31765" name="Text Box 19"/>
            <p:cNvSpPr txBox="1">
              <a:spLocks noChangeArrowheads="1"/>
            </p:cNvSpPr>
            <p:nvPr/>
          </p:nvSpPr>
          <p:spPr bwMode="auto">
            <a:xfrm>
              <a:off x="3985" y="164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31766" name="Text Box 20"/>
            <p:cNvSpPr txBox="1">
              <a:spLocks noChangeArrowheads="1"/>
            </p:cNvSpPr>
            <p:nvPr/>
          </p:nvSpPr>
          <p:spPr bwMode="auto">
            <a:xfrm>
              <a:off x="4807" y="164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31767" name="Text Box 21"/>
            <p:cNvSpPr txBox="1">
              <a:spLocks noChangeArrowheads="1"/>
            </p:cNvSpPr>
            <p:nvPr/>
          </p:nvSpPr>
          <p:spPr bwMode="auto">
            <a:xfrm>
              <a:off x="3969" y="3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31768" name="Text Box 22"/>
            <p:cNvSpPr txBox="1">
              <a:spLocks noChangeArrowheads="1"/>
            </p:cNvSpPr>
            <p:nvPr/>
          </p:nvSpPr>
          <p:spPr bwMode="auto">
            <a:xfrm>
              <a:off x="4823" y="3004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31769" name="Oval 23"/>
            <p:cNvSpPr>
              <a:spLocks noChangeArrowheads="1"/>
            </p:cNvSpPr>
            <p:nvPr/>
          </p:nvSpPr>
          <p:spPr bwMode="auto">
            <a:xfrm>
              <a:off x="5346" y="231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ym typeface="Symbol" pitchFamily="-106" charset="2"/>
              </a:endParaRPr>
            </a:p>
          </p:txBody>
        </p:sp>
        <p:sp>
          <p:nvSpPr>
            <p:cNvPr id="31770" name="Oval 24"/>
            <p:cNvSpPr>
              <a:spLocks noChangeArrowheads="1"/>
            </p:cNvSpPr>
            <p:nvPr/>
          </p:nvSpPr>
          <p:spPr bwMode="auto">
            <a:xfrm>
              <a:off x="3930" y="23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1771" name="Oval 25"/>
            <p:cNvSpPr>
              <a:spLocks noChangeArrowheads="1"/>
            </p:cNvSpPr>
            <p:nvPr/>
          </p:nvSpPr>
          <p:spPr bwMode="auto">
            <a:xfrm>
              <a:off x="4761" y="23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1772" name="Text Box 26"/>
            <p:cNvSpPr txBox="1">
              <a:spLocks noChangeArrowheads="1"/>
            </p:cNvSpPr>
            <p:nvPr/>
          </p:nvSpPr>
          <p:spPr bwMode="auto">
            <a:xfrm>
              <a:off x="4514" y="2489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-3</a:t>
              </a:r>
            </a:p>
          </p:txBody>
        </p:sp>
        <p:sp>
          <p:nvSpPr>
            <p:cNvPr id="31773" name="Text Box 27"/>
            <p:cNvSpPr txBox="1">
              <a:spLocks noChangeArrowheads="1"/>
            </p:cNvSpPr>
            <p:nvPr/>
          </p:nvSpPr>
          <p:spPr bwMode="auto">
            <a:xfrm>
              <a:off x="3973" y="2540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1774" name="Line 28"/>
            <p:cNvSpPr>
              <a:spLocks noChangeShapeType="1"/>
            </p:cNvSpPr>
            <p:nvPr/>
          </p:nvSpPr>
          <p:spPr bwMode="auto">
            <a:xfrm>
              <a:off x="5016" y="2055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75" name="Line 29"/>
            <p:cNvSpPr>
              <a:spLocks noChangeShapeType="1"/>
            </p:cNvSpPr>
            <p:nvPr/>
          </p:nvSpPr>
          <p:spPr bwMode="auto">
            <a:xfrm flipV="1">
              <a:off x="4987" y="2553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76" name="Line 30"/>
            <p:cNvSpPr>
              <a:spLocks noChangeShapeType="1"/>
            </p:cNvSpPr>
            <p:nvPr/>
          </p:nvSpPr>
          <p:spPr bwMode="auto">
            <a:xfrm flipV="1">
              <a:off x="3646" y="2443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77" name="Line 31"/>
            <p:cNvSpPr>
              <a:spLocks noChangeShapeType="1"/>
            </p:cNvSpPr>
            <p:nvPr/>
          </p:nvSpPr>
          <p:spPr bwMode="auto">
            <a:xfrm flipV="1">
              <a:off x="5047" y="2444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78" name="Freeform 32"/>
            <p:cNvSpPr>
              <a:spLocks/>
            </p:cNvSpPr>
            <p:nvPr/>
          </p:nvSpPr>
          <p:spPr bwMode="auto">
            <a:xfrm>
              <a:off x="4190" y="2330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79" name="Freeform 33"/>
            <p:cNvSpPr>
              <a:spLocks/>
            </p:cNvSpPr>
            <p:nvPr/>
          </p:nvSpPr>
          <p:spPr bwMode="auto">
            <a:xfrm flipH="1" flipV="1">
              <a:off x="4191" y="2496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80" name="Text Box 34"/>
            <p:cNvSpPr txBox="1">
              <a:spLocks noChangeArrowheads="1"/>
            </p:cNvSpPr>
            <p:nvPr/>
          </p:nvSpPr>
          <p:spPr bwMode="auto">
            <a:xfrm>
              <a:off x="4243" y="264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31781" name="Freeform 35"/>
            <p:cNvSpPr>
              <a:spLocks/>
            </p:cNvSpPr>
            <p:nvPr/>
          </p:nvSpPr>
          <p:spPr bwMode="auto">
            <a:xfrm>
              <a:off x="4192" y="2799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82" name="Freeform 36"/>
            <p:cNvSpPr>
              <a:spLocks/>
            </p:cNvSpPr>
            <p:nvPr/>
          </p:nvSpPr>
          <p:spPr bwMode="auto">
            <a:xfrm flipH="1" flipV="1">
              <a:off x="4193" y="2965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  <a:gd name="T6" fmla="*/ 0 60000 65536"/>
                <a:gd name="T7" fmla="*/ 0 60000 65536"/>
                <a:gd name="T8" fmla="*/ 0 60000 65536"/>
                <a:gd name="T9" fmla="*/ 0 w 567"/>
                <a:gd name="T10" fmla="*/ 0 h 78"/>
                <a:gd name="T11" fmla="*/ 567 w 567"/>
                <a:gd name="T12" fmla="*/ 78 h 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83" name="Text Box 37"/>
            <p:cNvSpPr txBox="1">
              <a:spLocks noChangeArrowheads="1"/>
            </p:cNvSpPr>
            <p:nvPr/>
          </p:nvSpPr>
          <p:spPr bwMode="auto">
            <a:xfrm>
              <a:off x="3686" y="227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31784" name="Text Box 38"/>
            <p:cNvSpPr txBox="1">
              <a:spLocks noChangeArrowheads="1"/>
            </p:cNvSpPr>
            <p:nvPr/>
          </p:nvSpPr>
          <p:spPr bwMode="auto">
            <a:xfrm>
              <a:off x="4375" y="214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31785" name="Text Box 39"/>
            <p:cNvSpPr txBox="1">
              <a:spLocks noChangeArrowheads="1"/>
            </p:cNvSpPr>
            <p:nvPr/>
          </p:nvSpPr>
          <p:spPr bwMode="auto">
            <a:xfrm>
              <a:off x="5135" y="199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31786" name="Text Box 40"/>
            <p:cNvSpPr txBox="1">
              <a:spLocks noChangeArrowheads="1"/>
            </p:cNvSpPr>
            <p:nvPr/>
          </p:nvSpPr>
          <p:spPr bwMode="auto">
            <a:xfrm>
              <a:off x="5126" y="264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31787" name="Text Box 41"/>
            <p:cNvSpPr txBox="1">
              <a:spLocks noChangeArrowheads="1"/>
            </p:cNvSpPr>
            <p:nvPr/>
          </p:nvSpPr>
          <p:spPr bwMode="auto">
            <a:xfrm>
              <a:off x="3960" y="210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31788" name="Text Box 42"/>
            <p:cNvSpPr txBox="1">
              <a:spLocks noChangeArrowheads="1"/>
            </p:cNvSpPr>
            <p:nvPr/>
          </p:nvSpPr>
          <p:spPr bwMode="auto">
            <a:xfrm>
              <a:off x="4792" y="211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31789" name="Text Box 43"/>
            <p:cNvSpPr txBox="1">
              <a:spLocks noChangeArrowheads="1"/>
            </p:cNvSpPr>
            <p:nvPr/>
          </p:nvSpPr>
          <p:spPr bwMode="auto">
            <a:xfrm>
              <a:off x="5377" y="210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g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20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Cycles</a:t>
            </a:r>
          </a:p>
        </p:txBody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176" y="1214438"/>
            <a:ext cx="8991824" cy="50768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dirty="0"/>
              <a:t>Can shortest paths contain cycles?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Negative-weight cycles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Positive-weight cycles: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>
                <a:ea typeface="ＭＳ Ｐゴシック" pitchFamily="-106" charset="-128"/>
              </a:rPr>
              <a:t>By removing the cycle we can get a shorter path 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Zero-weight cycles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>
                <a:ea typeface="ＭＳ Ｐゴシック" pitchFamily="-106" charset="-128"/>
              </a:rPr>
              <a:t>No reason to use them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>
                <a:ea typeface="ＭＳ Ｐゴシック" pitchFamily="-106" charset="-128"/>
              </a:rPr>
              <a:t>Can remove them to obtain a path with same weight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We will assume that when we are finding shortest paths, the paths will have no cycles</a:t>
            </a:r>
          </a:p>
        </p:txBody>
      </p:sp>
      <p:sp>
        <p:nvSpPr>
          <p:cNvPr id="756740" name="Text Box 4"/>
          <p:cNvSpPr txBox="1">
            <a:spLocks noChangeArrowheads="1"/>
          </p:cNvSpPr>
          <p:nvPr/>
        </p:nvSpPr>
        <p:spPr bwMode="auto">
          <a:xfrm>
            <a:off x="4829175" y="1916113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6" charset="0"/>
              </a:rPr>
              <a:t>No!</a:t>
            </a:r>
          </a:p>
        </p:txBody>
      </p:sp>
      <p:sp>
        <p:nvSpPr>
          <p:cNvPr id="756741" name="Text Box 5"/>
          <p:cNvSpPr txBox="1">
            <a:spLocks noChangeArrowheads="1"/>
          </p:cNvSpPr>
          <p:nvPr/>
        </p:nvSpPr>
        <p:spPr bwMode="auto">
          <a:xfrm>
            <a:off x="4829175" y="2541588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6" charset="0"/>
              </a:rPr>
              <a:t>No!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4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40" grpId="0"/>
      <p:bldP spid="756741" grpId="0"/>
    </p:bldLst>
  </p:timing>
</p:sld>
</file>

<file path=ppt/theme/theme1.xml><?xml version="1.0" encoding="utf-8"?>
<a:theme xmlns:a="http://schemas.openxmlformats.org/drawingml/2006/main" name="ThemeAlgorithms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Algorithms" id="{5C523C60-88B5-C842-882E-82C757816898}" vid="{A7CD485A-F8E4-094B-8F10-5936ECF1277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ThemeAlgorithms</Template>
  <TotalTime>15063</TotalTime>
  <Words>3433</Words>
  <Application>Microsoft Macintosh PowerPoint</Application>
  <PresentationFormat>On-screen Show (4:3)</PresentationFormat>
  <Paragraphs>1100</Paragraphs>
  <Slides>33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ＭＳ Ｐゴシック</vt:lpstr>
      <vt:lpstr>Arial</vt:lpstr>
      <vt:lpstr>Arial Black</vt:lpstr>
      <vt:lpstr>Cambria Math</vt:lpstr>
      <vt:lpstr>Century Gothic</vt:lpstr>
      <vt:lpstr>Comic Sans MS</vt:lpstr>
      <vt:lpstr>Monotype Corsiva</vt:lpstr>
      <vt:lpstr>Symbol</vt:lpstr>
      <vt:lpstr>ThemeAlgorithms</vt:lpstr>
      <vt:lpstr>Analysis of Algorithms CS 477/677</vt:lpstr>
      <vt:lpstr>Shortest Path Problems</vt:lpstr>
      <vt:lpstr>Shortest Path Problems</vt:lpstr>
      <vt:lpstr>Variants of Shortest Paths</vt:lpstr>
      <vt:lpstr>Optimal Substructure of Shortest Paths</vt:lpstr>
      <vt:lpstr>Negative-Weight Edges</vt:lpstr>
      <vt:lpstr>Negative-Weight Edges</vt:lpstr>
      <vt:lpstr>Negative-Weight Edges</vt:lpstr>
      <vt:lpstr>Cycles</vt:lpstr>
      <vt:lpstr>Shortest-Path Representation</vt:lpstr>
      <vt:lpstr>Initialization</vt:lpstr>
      <vt:lpstr>Relaxation</vt:lpstr>
      <vt:lpstr>RELAX(u, v, w)</vt:lpstr>
      <vt:lpstr>Bellman-Ford Algorithm</vt:lpstr>
      <vt:lpstr>BELLMAN-FORD(V, E, w, s)</vt:lpstr>
      <vt:lpstr>Example</vt:lpstr>
      <vt:lpstr>Detecting Negative Cycles</vt:lpstr>
      <vt:lpstr>Single-Source Shortest Paths in DAGs</vt:lpstr>
      <vt:lpstr>DAG-SHORTEST-PATHS(G, w, s)</vt:lpstr>
      <vt:lpstr>Example</vt:lpstr>
      <vt:lpstr>Example (cont.)</vt:lpstr>
      <vt:lpstr>Example (cont.)</vt:lpstr>
      <vt:lpstr>Dijkstra’s Algorithm</vt:lpstr>
      <vt:lpstr>Dijkstra (G, w, s)</vt:lpstr>
      <vt:lpstr>Example</vt:lpstr>
      <vt:lpstr>Dijkstra (G, w, s)</vt:lpstr>
      <vt:lpstr>Readings</vt:lpstr>
      <vt:lpstr>Additional slides</vt:lpstr>
      <vt:lpstr>Shortest Path Properties</vt:lpstr>
      <vt:lpstr>Shortest Path Properties</vt:lpstr>
      <vt:lpstr>Shortest Path Properties</vt:lpstr>
      <vt:lpstr>Shortest Path Properties</vt:lpstr>
      <vt:lpstr>Shortest Path Properties</vt:lpstr>
    </vt:vector>
  </TitlesOfParts>
  <Company>University of Nevada,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 Monica Nicolescu</dc:creator>
  <cp:lastModifiedBy>Monica N Nicolescu</cp:lastModifiedBy>
  <cp:revision>745</cp:revision>
  <cp:lastPrinted>2017-09-12T16:48:47Z</cp:lastPrinted>
  <dcterms:created xsi:type="dcterms:W3CDTF">2011-01-18T17:28:39Z</dcterms:created>
  <dcterms:modified xsi:type="dcterms:W3CDTF">2024-05-08T17:01:26Z</dcterms:modified>
</cp:coreProperties>
</file>