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ink/ink2.xml" ContentType="application/inkml+xml"/>
  <Override PartName="/ppt/notesSlides/notesSlide9.xml" ContentType="application/vnd.openxmlformats-officedocument.presentationml.notesSlide+xml"/>
  <Override PartName="/ppt/ink/ink3.xml" ContentType="application/inkml+xml"/>
  <Override PartName="/ppt/notesSlides/notesSlide10.xml" ContentType="application/vnd.openxmlformats-officedocument.presentationml.notesSlide+xml"/>
  <Override PartName="/ppt/ink/ink4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5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6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7.xml" ContentType="application/inkml+xml"/>
  <Override PartName="/ppt/notesSlides/notesSlide24.xml" ContentType="application/vnd.openxmlformats-officedocument.presentationml.notesSlide+xml"/>
  <Override PartName="/ppt/ink/ink8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9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ink/ink10.xml" ContentType="application/inkml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4" r:id="rId1"/>
  </p:sldMasterIdLst>
  <p:notesMasterIdLst>
    <p:notesMasterId r:id="rId84"/>
  </p:notesMasterIdLst>
  <p:handoutMasterIdLst>
    <p:handoutMasterId r:id="rId85"/>
  </p:handoutMasterIdLst>
  <p:sldIdLst>
    <p:sldId id="256" r:id="rId2"/>
    <p:sldId id="845" r:id="rId3"/>
    <p:sldId id="846" r:id="rId4"/>
    <p:sldId id="847" r:id="rId5"/>
    <p:sldId id="848" r:id="rId6"/>
    <p:sldId id="849" r:id="rId7"/>
    <p:sldId id="850" r:id="rId8"/>
    <p:sldId id="851" r:id="rId9"/>
    <p:sldId id="852" r:id="rId10"/>
    <p:sldId id="853" r:id="rId11"/>
    <p:sldId id="854" r:id="rId12"/>
    <p:sldId id="855" r:id="rId13"/>
    <p:sldId id="856" r:id="rId14"/>
    <p:sldId id="857" r:id="rId15"/>
    <p:sldId id="858" r:id="rId16"/>
    <p:sldId id="859" r:id="rId17"/>
    <p:sldId id="860" r:id="rId18"/>
    <p:sldId id="861" r:id="rId19"/>
    <p:sldId id="862" r:id="rId20"/>
    <p:sldId id="863" r:id="rId21"/>
    <p:sldId id="864" r:id="rId22"/>
    <p:sldId id="865" r:id="rId23"/>
    <p:sldId id="866" r:id="rId24"/>
    <p:sldId id="867" r:id="rId25"/>
    <p:sldId id="931" r:id="rId26"/>
    <p:sldId id="932" r:id="rId27"/>
    <p:sldId id="933" r:id="rId28"/>
    <p:sldId id="934" r:id="rId29"/>
    <p:sldId id="920" r:id="rId30"/>
    <p:sldId id="924" r:id="rId31"/>
    <p:sldId id="925" r:id="rId32"/>
    <p:sldId id="926" r:id="rId33"/>
    <p:sldId id="935" r:id="rId34"/>
    <p:sldId id="936" r:id="rId35"/>
    <p:sldId id="937" r:id="rId36"/>
    <p:sldId id="290" r:id="rId37"/>
    <p:sldId id="889" r:id="rId38"/>
    <p:sldId id="921" r:id="rId39"/>
    <p:sldId id="869" r:id="rId40"/>
    <p:sldId id="870" r:id="rId41"/>
    <p:sldId id="871" r:id="rId42"/>
    <p:sldId id="872" r:id="rId43"/>
    <p:sldId id="873" r:id="rId44"/>
    <p:sldId id="874" r:id="rId45"/>
    <p:sldId id="875" r:id="rId46"/>
    <p:sldId id="876" r:id="rId47"/>
    <p:sldId id="877" r:id="rId48"/>
    <p:sldId id="878" r:id="rId49"/>
    <p:sldId id="879" r:id="rId50"/>
    <p:sldId id="880" r:id="rId51"/>
    <p:sldId id="881" r:id="rId52"/>
    <p:sldId id="890" r:id="rId53"/>
    <p:sldId id="891" r:id="rId54"/>
    <p:sldId id="892" r:id="rId55"/>
    <p:sldId id="893" r:id="rId56"/>
    <p:sldId id="894" r:id="rId57"/>
    <p:sldId id="895" r:id="rId58"/>
    <p:sldId id="896" r:id="rId59"/>
    <p:sldId id="897" r:id="rId60"/>
    <p:sldId id="898" r:id="rId61"/>
    <p:sldId id="899" r:id="rId62"/>
    <p:sldId id="900" r:id="rId63"/>
    <p:sldId id="901" r:id="rId64"/>
    <p:sldId id="902" r:id="rId65"/>
    <p:sldId id="903" r:id="rId66"/>
    <p:sldId id="904" r:id="rId67"/>
    <p:sldId id="905" r:id="rId68"/>
    <p:sldId id="906" r:id="rId69"/>
    <p:sldId id="907" r:id="rId70"/>
    <p:sldId id="908" r:id="rId71"/>
    <p:sldId id="909" r:id="rId72"/>
    <p:sldId id="910" r:id="rId73"/>
    <p:sldId id="911" r:id="rId74"/>
    <p:sldId id="912" r:id="rId75"/>
    <p:sldId id="913" r:id="rId76"/>
    <p:sldId id="930" r:id="rId77"/>
    <p:sldId id="922" r:id="rId78"/>
    <p:sldId id="923" r:id="rId79"/>
    <p:sldId id="495" r:id="rId80"/>
    <p:sldId id="927" r:id="rId81"/>
    <p:sldId id="928" r:id="rId82"/>
    <p:sldId id="929" r:id="rId8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3" autoAdjust="0"/>
    <p:restoredTop sz="92313" autoAdjust="0"/>
  </p:normalViewPr>
  <p:slideViewPr>
    <p:cSldViewPr snapToGrid="0">
      <p:cViewPr varScale="1">
        <p:scale>
          <a:sx n="118" d="100"/>
          <a:sy n="118" d="100"/>
        </p:scale>
        <p:origin x="22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30" d="100"/>
        <a:sy n="130" d="100"/>
      </p:scale>
      <p:origin x="0" y="0"/>
    </p:cViewPr>
  </p:sorterViewPr>
  <p:notesViewPr>
    <p:cSldViewPr snapToGrid="0">
      <p:cViewPr varScale="1">
        <p:scale>
          <a:sx n="38" d="100"/>
          <a:sy n="38" d="100"/>
        </p:scale>
        <p:origin x="18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6:36.834"/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18783 14445 11080,'11'-7'181,"-4"-3"0,2 7 0,-4-5 0,0-1 39,0-1 0,3 2 1,-3 0-1,0-1 1,2 0-1,-2 0 1,1 3-1,1-1 1,2 1-195,1-3 0,-5 5 1,-5 4-1,-6 5 1,-4 3-1,-2-2 0,0 1 1,1-2-1,-2 2 1,-1-1-1,-2 2 0,2-1 1,0 0-1,-1-1 1,0 1-36,1 2 0,-1-3 1,1 1-1,-3-1 1,1-1-1,-2 2 1,1-2-1,-1 0 1,1-1-1,0 0 0,3 0 1,0-2-1,-1 1 1,0 0-1,1 1-40,1-2 1,1-1-1,2 1 1,1 0 0,1 2-1,-1 0 1,-1 1 0,-1 3 154,4 2 1,1-2 0,6 0 0,0 1 0,0 1 0,0 2 0,0-1 0,0 1 0,0 0 0,0-1-102,0 1 1,0 0 0,0-1 0,2 1 0,0-1-1,3 1 1,1 0 0,0-1 0,-1 1 0,2 0-1,-2-1 1,1 2 0,1 1 0,2 2 0,0-2 0,0-1 65,-1-1 1,-1-1 0,4 1-1,-2 0 1,-3-1 0,1 1-1,-1-1 1,2 1 0,-2 0-1,0-1 1,-3 1 0,1 0 0,-1-1-1,-2 1-16,-1-1 0,4 1 0,0 0 0,-1-1 0,-2 1 0,-1 0 0,0-1 0,0 1 0,0 0 0,0-1 0,0 1 0,0-1 0,0 1 0,0 0 0,0-1-49,0 1 1,0 0-1,0-1 1,0 1-1,0-1 1,1 0-1,2-2 1,1-1-1,-1-1 1,1 1-1,1-1 1,2-1-84,2 0 1,1-2 0,2 3 0,0-2 0,-1-1 0,1 0 0,-1 0 0,1-2 0,0-1 0,-1 1 30,1 2 1,0-3-1,-1 3 1,1-3-1,0-1 1,-1 0-1,1 0 1,-1 0-1,1 0 1,0 0 0,-1 0-1,1 0 1,0 0 39,-1 0 1,1 0 0,-1-1 0,1-2-1,0-1 1,-1 2 0,0-1 0,-2 1-1,-2-4 1,3 1 0,0-1 0,1-1-1,1 0 1,0-1-39,-1 0 1,0 0 0,-2-3 0,-1-1 0,1 2-1,0 1 1,0 0 0,-2-3 0,1-2 0,0 0 0,-2-1-1,0 1 1,-3-1 0,1-1 91,0-1 1,4 3-1,-4-4 1,-2 1-1,0 3 1,-2 0 0,0 0-1,0-2 1,0 2-1,0 1 1,0 1 0,0 1-1,0-1 1,-2 0-1,0 1-5,-2-1 1,0 1 0,3-1-1,-2 0 1,-1 1 0,2-2-1,0-1 1,2-2 0,0 2-1,0 1 1,0 0 0,0-1-1,0-2 1,0 2 0,0 1-58,0 1 0,-1 1 0,-1-1 0,-2 1 0,1-1 1,0 0-1,1 1 0,-2-1 0,0 0 0,0 1 0,0-1 1,1 1-1,-1-1-3,0 0 0,-4 1 0,4-1 0,0 0 1,0 1-1,1-1 0,-1 1 0,0-1 1,0 0-1,0 2 0,0 1 0,-1 2 1,0 1-1,-2-1 97,1-2 0,2 4 1,-4 0-1,-1 1 1,-1-1-1,-2 0 1,1 0-1,-1 2 1,0 2-1,1 1 1,-1 0-58,0 0 1,1 0 0,-1 0 0,1 0 0,-1 0-1,0 0 1,1 0 0,0 1 0,2 2 0,2 1-1,-3-1 1,0 1-139,-1 0 1,-1 1 0,0-2 0,1 2 0,-1 0-46,0 0 0,6-1 0,1-4 0</inkml:trace>
  <inkml:trace contextRef="#ctx0" brushRef="#br1" timeOffset="1">8385 6222 8215,'2'7'-634,"0"-2"-363,2 0 1012,0-4 0,-3 4 0,2-3 0,2 0 0,1 2 0,2 0 0,0 0 0,-2 1 0,1 0 0,-1 0 0,3-1 0,2 0 0,0 0 0,2 0 0,1 0 2,2 0 0,1-1 0,-3-3 0,3 0 0,1 0 0,3 0 0,0 0 0,3 0 0,-1 0 0,0 0 0,1 0 0,-1 0 0,0 0 0,0 0 0,2 0 0,1-1 0,1-1-28,-1-2 1,2 0 0,-1 3-1,-1-2 1,0-1 0,1 2 0,3 0-1,0 1 1,-2-2 0,-1-1 0,2 2-1,-1-1 1,2 1 0,-2-2 0,1 1 12,-4 2 1,1 0 0,0-2-1,2-1 1,1 2 0,-1 0-1,-2 2 1,-1 0 0,-1 0-1,2-1 1,1-2 0,0 0-1,1 0 1,-1 0 0,0 1-3,1-2 0,-3 0 0,2 4 0,-1 0 0,0-1 0,1-2 1,-1-1-1,-2 2 0,-1 0 0,1 2 0,-1 0 0,0 0 1,0 0-1,1 2 0,-2 0-1,-3 2 1,3 0 0,-3-3-1,3 2 1,2 1 0,-2-2-1,-2 0 1,0-1 0,0 2-1,2 0 1,2 0 0,-1-2 0,0-1-1,0 0 1,2 0 7,2 0 1,-1-1-1,4-2 1,-1 0 0,0 0-1,0 0 1,0 1 0,1-2-1,-2 1 1,0 2 0,-2 1-1,0 0 1,0 0-1,1 0 1,-1 0-9,-1 0 0,-2 0 0,1 0 0,2 0 0,3 0 0,-1 0 0,2 0 0,-2 0 1,2 0-1,-2 0 0,1 0 0,-3 0 0,-1 0 0,1 0 0,1-1 3,-1-3 0,-1 3 0,-1-3 0,2 2 0,1 1 0,-1-1 0,-1-2 0,-2 1 0,2 2 0,0 0 0,3-2 0,-3-1 0,0 1 0,-2 2-5,1 1 0,-5-4 0,0 0 0,2 2 0,0 1 0,-1 1 0,-2 0 1,0 0-1,1 0 0,0 0 0,0 0 0,1 0 0,-1 0 0,1 0 0,-1 0-2,2 0 1,-1 0-1,1 0 1,-2 0-1,2 0 1,0 0-1,-1 0 1,0 0 0,0 0-1,2 1 1,0 1-1,-1 2 1,-2-1-1,2-2 1,1-1 14,1 0 1,1 0-1,-1 0 1,1 0-1,2 0 1,1 0-1,0 0 1,1 0-1,-1 0 1,0 0-1,1 0 1,2 0-1,0-1 1,-3-2 33,-3-1-31,5 1 1,-1 3 0,3 0-1,-4 0 1,-1-2 0,0 0-1,3-2 1,-1 1 0,0 2 0,0 1-1,-1 0 1,1 0 0,2 0-1,1-1-13,-1-3 1,2 2 0,-5-1 0,-1 1 0,0 2 0,0 0 0,1 0 0,-1 2 0,-2 0 0,-2 2 0,0 0 0,-1 0-1,1 0 1,-3 0 0,0-1 6,0 1 1,-4 0-1,4-3 1,1 2-1,-1 1 1,-1-1-1,0-2 1,0 0-1,2 2 1,-2 1-1,-1-2 1,-2-1-1,1 1 1,-1 0 1,2 2 1,-4 0-1,2-4 1,-2 0 0,-1 1-1,0 2 1,-1 1 0,1-2-1,0 0 1,-1-2 0,1 1-1,-1 2 1,1 0 0,0 0-6,-1-2 0,1-1 0,0 0 1,-1 0-1,1 0 0,-1 0 0,1 0 1,0 0-1,-1 0 0,1 0-102,0 0 1,-5 0 0,1 0 0,0 2-141,-2 1 0,0 0 0,-5 4 1,3-2 237,3-3 0,4-6 0,0-2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6:36.916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15724 6559 7652,'-12'0'-324,"1"0"0,3 0 374,0 0 0,0-1 1,-3-2-1,0-2 1,4-1-1,1-2 0,3 0 1,0 2-1,3-1 1,4 2-1,2 0-39,3 2 1,2-2-1,2 1 1,1 1 0,3-1-1,-1 0 1,2 0 0,-1 0-1,1 0 1,0 0 0,2-1-1,-1-1 1,1-2 0,0 1-1,2 1 1,2 0-74,-1-4 1,0 4-1,-1 0 1,-3 0 0,-2 4-1,-1-1 1,-1 1-1,-1-2 1,-1 1 0,-2 3-1,-4 4-282,-3 4 1,-2 2 0,-2 2 343,0-1 0,0-4 0,0-2 0</inkml:trace>
  <inkml:trace contextRef="#ctx0" brushRef="#br0" timeOffset="1">16840 4733 7810,'-11'0'-135,"3"0"1,0 0-1,-1 0 1,0-1 0,0-1-1,1-2 1,1 0 0,-1 0-1,0-1 1,-1 0 189,-1-1 1,2 3 0,1 1-1,1 0 1,-1-2 0,-2 1 0,-1 2-1,0 2 1,1 2-33,1 1 1,5 5-1,0-2 1,1 4-1,2 0 1,0 1 0,0 1-1,0 1 1,0 3-1,0 0 1,0 1 0,0-1-1,0 1 1,0 0-1,0 1-14,0-1 1,2 4-1,0-2 1,2 2 0,-1 1-1,-2 0 1,-1 0 0,1 1-1,2-1 1,1 0 0,-2 0-1,-1 1 1,-1-1 0,0-1-166,0-3 139,6 8 1,-5-11 0,3 7 0,-3-1-1,-1-1 1,1 0 0,2-2 0,1 2-1,-2 1 1,0 0 0,-2-2 0,0 0-1,0 0 1,0 2-8,0 2 0,4-1 1,-1 0-1,0 0 0,-2-1 1,-1-1-1,0-2 1,0 1-1,0-1 0,0 0 1,0 1-1,0-1 1,0-1-1,0-1 0,0-3 40,0-1 1,0 3 0,0-1-1,0 1 1,0-1 0,0 1-1,0-1 1,0 2 0,0 1-1,0 2 1,0-2 0,-1 0-1,-2 0 1,0 1-1,0-1 1,2 3 0,-1-4 0,0 1 0,-2 3 0,0-1 0,0 1 0,0-3 0,2 0 0,-1 0 0,1 3 0,-2 0 0,0-1 0,0 0 15,0 0 0,-4 4 0,3 1 0,0 3 0,0-1 0,1 0 1,0 0-1,0-1 0,0 0 0,0-1 0,1 3 0,0-3 0,0-1 1,1-4-1,-2 0 0,1 0-24,2 2 1,1-3 0,0-3 0,-1 0-1,-2-1 1,-1 0 0,2-3 0,0 1 0,2 2-1,0 0 1,0-1 0,0-1 0,0-1-1,0 0-39,0-1 1,4 1 0,0 1 0,-1 1-1,-2 1 1,-1 1 0,0-1 0,0 1-1,1-1 1,2 2 0,1 1 0,-2 2-1,0-2 1,-2 0 0,0 0 33,0 3 1,0-5 0,0 1 0,1-1-1,2 1 1,0 1 0,0 1 0,-2-1-1,-1-1 1,0-2 0,0 1 0,2-1-1,0 1 1,2-1 45,-1 0 1,-2 1 0,-1 0 0,0-2 0,0-1 0,0-1 0,0-1 0,0 1 0,0 0 0,0-1 0,0 1-1,0 0-51,0-1 0,0 1 0,0-1 0,0 1 0,0 0 0,0-1 0,0 1 0,0 0-268,0-1 1,0-3 0,0 0-1030,0 1 1299,0-4 0,5-5 0,2-7 0</inkml:trace>
  <inkml:trace contextRef="#ctx0" brushRef="#br0" timeOffset="2">16398 7246 7969,'12'-6'-170,"-4"5"1,-2-4 0,1 1-1,-2-1 1,0-2 0,-1 0 0,0-1 536,0 0 0,-2 6 0,-6-2-183,-3 2-195,-4 2 1,1-1 0,1-2 0,1 0 0,-1 0 0,0 0 0,0 1 0,1-2 0,-2 1 0,-3 1 0,-4-1 0,-1-1 0,-3 2 0,-1 0-9,-1 2 0,-5 0 0,-3 0 0,-4 0 0,-3 0 0,0 0 0,-1 2 0,-1 0 0,-3 4 0,-1-1 0,2 1 0,1 1 0,3 2 0,-2 0 0,0 0 29,0-1 1,-3-2-1,3 3 1,0-1-1,-3 1 1,0 1-1,-2 2 1,3-1-1,-1 1 1,2 0-1,-3-1 1,0 1-1,1-2 1,3-1 17,0-1 1,4 0 0,-4 3 0,1 0 0,-1-2 0,0-1 0,0 1 0,2 1 0,1 2 0,-1-1-1,0 1 1,0-1 0,2 1 0,1 0 0,-1-1 0,-3 1 0,3-2 1,-3-1-1,3-1 1,1 0-1,0 0 1,2-1-1,2 1 1,2 0-1,2-2 0,-1 1 1,-2-1-1,-1 2 1,0 0-1,1-2-31,2-1 1,-3 4 0,2-1 0,0 1 0,-2 0 0,0-1 0,1 0 0,1 0-1,2-1 1,0 1 0,0 0 0,1-2 0,0 1 0,0-2-9,-1 0 0,-4 3 0,4-3 0,0 0 0,0 2 0,-2-2 0,0 1 0,-2 1 0,0 2 0,1 0 0,0 0 0,2-1 0,-2 1 0,0 0 0,-1 0-4,2-1 0,-1-1 1,4 4-1,-2-2 1,-2-2-1,-1 2 1,0 2-1,0 0 1,0 1-1,-1 0 1,-1-1-1,0 0 1,2-2-1,0-2 1,2 4 9,1 3 0,-5-1 0,4 2 1,-2-3-1,1-3 0,0-1 0,1 2 1,-4 2-1,1 1 0,0-3 0,1 0 1,0 1-1,-2 2 0,1 1-1,0 1 0,-1 1 1,8-4-1,-4-1 0,-1 1 1,-1 1-1,0 1 0,2 1 1,-1 0-1,2-2 0,-4-2 1,1 1-1,-2-1 0,2 1 1,0 0 14,1-1 0,-1 1 0,-2 0 0,2-1 0,2 1 1,1 0-1,-2-1 0,-2 1 0,-2-1 0,-1 1 0,2 0 1,-1-1-1,-1 2 0,-2 1 0,-1 2-18,2-2 1,1-1-1,0-1 1,0-1 0,0 1-1,0-2 1,1-1 0,-1-1-1,0 1 1,0 0-1,0 0 1,0-1 0,0 1-1,-1 1 10,-3 2 1,3-2 0,-3-1 0,3-1 0,1 1-1,0 0 1,0 0 0,1-1 0,-1 1 0,-1 0 0,-2 0-1,-1-1 1,2 0 0,1-1 0,1 0 5,0-2 1,-3 4-1,2-2 1,3 0-1,-1 0 1,0-1-1,0 1 1,0 0-1,2 1 1,1-1-1,-2-1 1,0-1-1,-2 2 1,0-1-1,0 2-28,0-2 1,2 3-1,0-3 1,2-1 0,-1 1-1,0-1 1,-1 2 0,2-1-1,0 2 1,-1 0 0,0-2-1,-2 1 1,3-1-1,0 2 0,1-2 1,-1 5-1,-4-5 1,2 2-1,0 0 1,2 1-1,-1 1 1,-1 2 0,-2-1-1,0 1 1,0 0-1,0-1 1,0 1-1,0 0 1,0-1 15,0 1 0,1-1 0,-1 1 1,0 0-1,0 1 0,0 1 0,1 1 1,2-2-1,1-1 0,-1-3 0,-2 3 1,-1-1-1,0 2 0,1-3 1,-1 0 31,0-1 0,0 1 0,0 2 0,0-1 1,1 1-1,2-1 0,1 0 0,-2-2 1,-2-1-1,-2 1 0,3 1 0,-3 0 1,0-1-1,-2-1-30,-1 1 0,5-2 0,-1-1 0,4 1 0,-1-2 0,0 0 0,-1-1 0,2 0 0,1 1 0,-1 0 0,-2 0 1,-1-1-1,0 0 0,0 0 0,0-2 28,1 0 1,-1-2 0,0 0 0,0 0 0,1 0 0,2 0 0,1 0-1,0 0 1,0 0 0,0-2 0,-1 0 0,-2-2 0,0 0 0,2 0-1,0 0-30,-4 2 0,1-1 0,-4 0 0,4 0 1,3 0-1,1 0 0,-2 1 0,0-2 0,-2 1 1,0 1-1,0-1 0,0-1 0,0 2 0,1 0 2,-1 2 1,-2-3 0,0-1 0,-2 1 0,2 2 0,1 1 0,-1 0-1,0 0 1,-2 0 0,0 0 0,1 0 0,-1 0 0,0 0 0,0 0-1,1 0-7,0 0 1,-2 0 0,1 0 0,2 0 0,-1 0 0,1 0 0,-2 0 0,2-1 0,0-2 0,2-1 0,-1 2 0,-1-1 0,-3 0 0,0-1-1,0 2 19,2 1 0,-2-1 1,1 0-1,1-2 1,0 0-1,2 0 1,1 0-1,-1 0 0,-2 0 1,0-1-1,-1 0 1,0-1-1,2 0 1,0 0-14,3 0 1,-1 2 0,0-3 0,0 1-1,1-1 1,2 0 0,1-1 0,-3 0-1,-2 0 1,-3 1 0,2-1 0,1 0 0,1 0-1,-1 1 1,-2-1 1,-1 1 0,5-3 1,3 2-1,-2-2 0,-2-2 1,-1 1-1,0-1 0,2 0 1,1-1-1,-1-1 0,-1-3 1,0 1-1,1-2 1,-1 1-24,0 0 0,4-2 0,0 2 1,-2 0-1,1-1 0,0 1 1,1-1-1,0 1 0,0-1 0,0 1 1,0-1-1,0 1 0,1-1 1,0 2-1,1-3 13,-4 1 1,5 4-1,1-3 1,2 2 0,2-2-1,0 0 1,-1-1 0,2 1-1,2-1 1,0 1 0,0-1-1,-2 0 1,0-1 0,1 1 28,2 2 0,3-1 0,-2 1 1,0-2-1,1-2 0,0 1 1,3 1-1,1 0 0,2 1 1,-1-1-1,0 0 0,2-3 1,1 0-1,2 1 0,2 0 1,1 1-31,-1 1 1,4-3-1,-3 6 1,3-1-1,1 1 1,-1-2 0,-2 0-1,-1 0 1,1 3-1,2 0 1,1 0-1,1-3 1,2 0 0,1-1-1,-1 0 1,-1 4 0,1-3-1,2 0 1,0-1 0,1 0 0,0 1-1,0 1 1,-1 0 0,2-1 0,-2-1-1,1 1 1,1 0 0,1 2-1,-1-1 21,1 1 1,-1-5 0,2 3 0,-2 1 0,2-1 0,0 1 0,2 0-1,-2-3 1,1 1 0,-1 2 0,2 0 0,-1 1 0,2-1 0,-1-1-12,1-2 0,-2 1 0,-1 0 0,-1 0 0,2-1 1,2 0-1,2 0 0,-1 1 0,1 0 0,-1 1 0,0-1 1,-3 1-1,-1-1 0,-1 1-148,1 0 1,2 2 0,-1 3 0,-1 0 0,-3 1 49,0-1 0,-3 4 0,-4 2 0,-1-1 0,-4 1 0,0-2 0,-2 1 0,0 0 0,2 1 0,0-1 0,-1-2 101,-2-1 1,3 2 0,-2 2 0,0-1 0,0 2 0,1-2 0,-2 2 0,-2-1 0,0 1 0,-1-1 0,0 4 295,1 1 0,3 1 0,0 0 1,-1 0-1,-1 0-281,-2 0 1,7 0 0,5 0 0,6 0 0,5 0 0,0 0-1,1 0 1,0 0 0,-1 0 0,2 0 0,1 0-70,2 0 1,3 0 0,-3 0 0,-2 0 0,0 0 0,0 0 0,2 1 0,-2 1 0,-1 4 0,-1-1 0,-1 1 0,1-1 0,0 2 0,-1-1 20,1 3 1,0 2 0,-1 0 0,-1 1-1,0 0 1,-4-1 0,0 1 0,0 0 0,-1-1-1,-1 1 1,0-1 0,-1 1-14,0 0 1,2-1 0,-1 1 0,-1 0 0,-2-1-1,0 1 1,2-1 0,1 1 0,-2 0 0,0-1-1,-1 0 45,3-4 0,-3 4 0,4-5 0</inkml:trace>
  <inkml:trace contextRef="#ctx0" brushRef="#br0" timeOffset="3">3675 5850 8261,'-5'-12'-87,"4"1"0,-5 0 0,3 2 0,-3 3 1,1-1-1,-1 2 0,1-1 0,-2 1 0,1-1 1,-3 4-1,-2 0 0,0 2 86,-1 0 0,0 0 1,1 0-1,-1 0 0,1 0 1,-1 0-1,0 2 1,1 0-1,-1 4 0,0 0 1,1 2-1,-1 0 1,0-1-1,1 4 0,-1 2-31,1 2 1,-1 6-1,0-2 1,-1 3-1,-1 1 1,-1 2-1,0 1 1,4 2 0,2 1-1,1 0 1,0 1-1,1 1 1,0-1-1,2-2-4,2 1 1,-2-4 0,1 5 0,2-1 0,0-4-1,2 0 1,2-2 0,0 1 0,3-1 0,1 0-1,0 0 1,1 1 0,2-1 0,0 1 0,0 1 28,-2-2 0,0 3 0,2-7 0,-3 3 1,1 2-1,-1-1 0,2-1 0,0-1 1,0-3-1,1-2 0,1 0 0,2-1 1,-1 1-1,1-2 0,-1-2 29,1-4 1,4 1-1,-1-4 1,1 0 0,0 0-1,3-2 1,0-3 0,-1-4-1,0-4 1,-1-2-1,1-2 1,-1 0 0,1 0-1,-1-4-8,-1-3 1,4 1 0,-3-2 0,-1-1-1,3 0 1,-1-4 0,1-1 0,-1-1-1,-1 0 1,-2 0 0,1-2 0,-2 0-1,-1-4 1,-1 1-13,-1 1 12,-4-3 0,-1 9 0,-3-7 1,1 1-1,-2 2 0,0 2 0,-2 2 1,-2 2-1,0 0 0,-3 1 1,-2 1-1,-2 3 0,-1 0 0,-2 0 38,0-3 0,-3-1 0,-1 0 1,1 1-1,-1 2 0,0-2 1,-2-1-1,-2-1 0,1 0 1,-1 0-1,1-1 0,1 1 0,1 0 1,2 1-1,-2 1-56,-1 2 1,3 6-1,0 0 1,2 5-1,1 2 1,1 1-1,-1-1 1,1 4-1,-1 2 1,-1 4-1,-1 3 1,-2 5-1,2 4 4,1 3 0,-4 8 0,-1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6:36.836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2128 4303 8460,'7'0'-1227,"-2"1"0,-5 3 1288,0 4 0,0-4 0,-1-3 1,-2-5-1,-1-2 0,0-2 1,0 0-33,1 1 0,-1 5 1,2 2-1,0 7 1,-2 3-1,1 2 0,2 1 1,0 1-1,-2 3 1,-2 1-1,0 2 7,0 2-46,-4 2 1,6 0 0,-5 3 0,-1 3-1,-1 1 1,-2-1 0,1 0 0,0-2-1,2 2 1,1-2 0,1 1 0,0-4-1,2 0 1,1-3 0,0-1-59,2-2 1,0-5 0,2 2 0,0-3-1,0-2 1,0 1 0,0 0 0,0-1 0,2-1 39,2-2 1,-2-3-1,5-6 1,-2-3 0,-1-4-1,0-2 1,1-3 0,0-2-1,1-5 1,0-2 27,-1-1 0,4-5 0,-3-2 0</inkml:trace>
  <inkml:trace contextRef="#ctx0" brushRef="#br0" timeOffset="1">2140 4175 7743,'6'-11'-180,"-2"-1"0,-2 0 0,-2 1 0,0-1 0,0 3 0,0 5 0,0 8 198,0 5 1,1 4 0,1 1 0,2 3-1,0 0 1,0 1 0,1 0 0,2 3-1,2 1 1,0 1 0,0 1 0,-1 2-1,1 3 1,2-1 0,3 2-23,2 0 0,-1 1 1,-3 3-1,0 1 0,-2-1 1,-1-2-1,-1-2 1,0 0-1,-1-2 0,0 1 1,-1-4-1,-1 0 1,1-2-1,-4 0 0,1 1-64,1-1 1,-3-5 0,3-1 0,-3-2-1,-1 1 1,0-2 0,-1-2 67,-3-5 0,-2-7 0,-6-6 0</inkml:trace>
  <inkml:trace contextRef="#ctx0" brushRef="#br0" timeOffset="2">2059 4640 8181,'0'-11'-198,"0"3"1,0 0-1,1 0 1,3 2-1,2 3 1,2 5-1,0 2 1,1-1 544,1 3-384,2-5 1,1 8 0,1-4 0,1 0 0,1 1 0,-1-3 0,2 1 0,0 0 0,1 0 0,-1 0 0,1 0 0,-1-2 36,0 0 0,3 3 0,-2 1 0</inkml:trace>
  <inkml:trace contextRef="#ctx0" brushRef="#br0" timeOffset="3">8211 4605 8238,'-5'7'-155,"-2"-1"1,-4-2 0,-1 4 0,2 2 0,1 2 0,1 0 0,0 1 0,0 1 0,1 3-1,-3 1 1,1 1 0,0 0 149,2 1 1,3-2 0,-3 3-1,2-2 1,1 2 0,0-1 0,0 0-1,2-3 1,1-2 0,1 2 0,-2 0-1,0-1 1,-2-1 0,1-2-1,2-2-256,1 1 1,0-4 260,0-1 0,0-9 0,0 0 0</inkml:trace>
  <inkml:trace contextRef="#ctx0" brushRef="#br0" timeOffset="4">8083 4582 8238,'5'-11'-96,"-4"-1"1,3 0-1,-1 2 1,-1 1 0,4 1-1,0 0 1,3 2 0,0 1-1,0 1 1,-1 0-1,1 1 1,1 2 77,2 1 0,1 0 0,1 0 0,2 0 0,-2 0 0,0 0 0,0 0 1,2 0-1,-1 0 0,1 0 0,-1 0 0,-1 1 0,-1 2 0,-2 2 1,-2 0-55,-1 1 63,-6 3 0,7-3 0,-5 6 0,-1-1 0,-2 1 0,-1 0 0,-1-1 0,-2 1 0,-2-1 0,-2 1 0,-2 0 0,-2 1 0,-4 1-2,0 1 1,-2 2-1,3-3 1,-3 2-1,0-2 1,-1-1 0,1 0-1,1 1 1,0 2-1,1-3 1,-1-3 0,3-2-1,3 1 1,2 0 22,-1-1 1,5-3 0,4-5 0,5-2-1,3 0 1,0-3 0,1 0 0,1-2 167,2 1-177,0 3 0,3-6 0,1 5 0,-2 0 1,-1 0-1,-2 0 0,1 2 0,0 1 1,-1-1-1,1 0 0,-1-2 0,1 1 1,1 2-1,1 1-11,2 0 1,-5 5 0,-3 2-1,1 0 1,2 1 0,0 1-1,-1 3 1,0 2 0,-4 1 0,0 0-1,0-1 1,0 0 0,-1 2-1,0-2 1,-2-1-2,-2-2 1,-1 5 0,0-1 0,0 0 0,-1-2 0,-3-2 0,-4 1 0,-2-1 0,-3 0 0,-1-2 0,-2-3 0,2 1 449,1-1-436,-4-3 1,5 2 0,-5-5 0,1 1 0,-1 2 0,1 1-1,-2-2 1,1 0 0,-1-2 0,1 0 0,-1 1 0,1 1 0,-1 2-1,1 0-5,0 1 0,-3-3 0,2 3 0</inkml:trace>
  <inkml:trace contextRef="#ctx0" brushRef="#br0" timeOffset="5">23295 4431 8434,'-1'-8'-205,"-2"1"0,-1-3 0,0 1 0,0 0 0,1 2 0,-1-2 0,-1-2 0,-3 0 201,-3-1 1,4 4-1,-1 2 1,-1-1-1,-1 2 1,-2-1-1,-1-1 1,-1-1-1,-3 1 1,-1-1-1,-3 0 1,-1 0-1,-1 1 1,0-1-1,-1 0 1,0 2-12,-3 1 1,1-3-1,-5 4 1,0 0 0,0 0-1,0 0 1,0 2-1,0 0 1,0 2 0,0 0-1,1 0 1,2 0 0,1 2-1,-1 2 1,3 2 5,0 1 1,2 2-1,-1-4 1,3 1 0,0 3-1,3 2 1,0-1 0,1 0-1,0-1 1,3 2 0,1-1-1,1 3 1,1 1 0,-1 0-1,0-1 7,1-1 1,-1 3 0,2 1 0,1-1 0,1 1-1,0-1 1,1 1 0,-1 1 0,-1 1 0,0 0-1,0-1 1,1-2 0,0 1 0,0-1 6,1 2 0,0-3 0,-2 4 0,1-1 0,1-3 0,-1 1 0,1-1 0,1 1 0,1 0 1,0-3-1,2 0 0,2 1 0,1 1 0,0 2 0,0-2-14,0-1 1,0-2 0,0 1 0,0 0-1,0-1 1,0 1 0,1 0 0,2 1-1,2 1 1,0 1 0,1-1 0,1-1 0,1-1-1,-1 0 1,1-1-1,1 1 1,1 0 0,2-1-1,0 1 1,-1-1 0,1 2-1,0 2 1,1 0 0,1-1-1,3-1 1,1-1 0,2-1-1,2 1 1,2-2 5,-1-2 1,0 3 0,0-5 0,2 2 0,1 0-1,2-1 1,1 0 0,0-2 0,0-1 0,0 0 0,1-2-1,1 0 1,0-2 0,-1 0 0,0 0 2,-1 0 1,2 0 0,3 0 0,-2 0 0,-1-2 0,2 0 0,0-4 0,2 1 0,0-1 0,0-1 0,0 0-1,0-1 1,0 0 0,-2 0 5,-2 2 1,-2-4-1,-6 3 1,1-1-1,2 1 1,1-1-1,-2 0 1,-3 0-1,-3-1 1,2-1-1,1-2 1,0 2-1,-1 1 1,-3 1-1,0-1 19,0-1 0,-4-2 0,3 1 0,-2-1 0,0 0 0,-4 1 0,-2-1 0,0-1 0,0-1 0,-1-2 0,-3 1 0,-1-1 0,0 1 0,-1-1 417,-2 0-433,-1-3 1,-1 0-1,-3 1 1,-3 0-1,-2 1 1,-1-1-1,-3 1 1,0 0 0,0 2-1,0-1 1,-1 1-1,-3 1 1,0-1-1,-1 1 1,0-1 1,4-1 0,-3 5-1,2-1 1,-2 0 0,0 1-1,0-1 1,2 2 0,-1 1 0,1 1-1,1 0 1,-1 2 0,1 1-1,-1 1 1,-1 0-68,-1 1 1,3 2 0,-4 1 0,1 0 0,3 0 0,0 0 0,0 1 0,-2 2 0,2 2 0,1 1 0,1 3 0,1 1 56,-1-3 0,-5 9 0,-1-3 0</inkml:trace>
  <inkml:trace contextRef="#ctx0" brushRef="#br1" timeOffset="6">23086 6210 8767,'-12'-5'0,"0"-2"0,1-4-350,-1 0 308,0 4 0,5-2 0,-1 4 0,-1 0 0,-1-2 1,-2 2-1,0-1 0,1-1 0,-1-1 0,-1 2 1,-1 1-1,-2 1 14,2 0 0,1 0 0,2 3 0,-2-2 0,-1-1 0,-2 2 0,2 1 0,1 1 0,0 0 0,-1 0 0,-3 0 0,0 0 0,0 0 1,2 0-1,-1 1 0,0 3 0,-3 3 0,0 4-16,1 0 1,-4 1 0,3 0 0,-3 1 0,-2 1 0,1 1 0,1 0 0,1-1-1,2 0 1,-2 3 0,1 1 0,-1 1 0,3-1 0,0-1 0,1-1 35,0-1 1,-2 5 0,3-4-1,2 1 1,3 0 0,2-2-1,-1 1 1,-1 1 0,-2 0 0,1 1-1,3-2 1,0 1 0,-1-1-1,0-1 10,2 1 0,-1 3 0,5-3 0,1-1 0,2 1 1,1-1-1,0 1 0,0-1 0,0 1 0,0-2 1,0 0-1,0 0 0,0 2 0,0-2 0,0 0 93,0 2-93,0-3 1,5 7 0,2-4 0,0-2-1,1 0 1,1 0 0,1 3 0,2 0 0,1 0-1,1-2 1,3 1 0,0-1 0,1 1-1,0-1 6,3 1 1,1-1 0,1-3-1,0 0 1,2 1 0,1 0 0,1-1-1,0-1 1,0-2 0,1-3 0,2-1-1,1-1 1,0 0 0,-1-1-1,0-2-4,-1-1 0,-2 0 1,3 0-1,0 0 1,-2-1-1,1-2 1,-3-2-1,-1-1 1,0-2-1,0 0 1,-3 0-1,0-1 1,-1-1-1,4-2-29,2 1 32,-2-1 0,3-3 0,-3-1 0,1 2 0,1 0 0,-1-1 0,-2 0 0,-1 1 0,-1 1 1,-1 1-1,-2-1 0,1-1 0,-2-2 0,-1 2-1,-1 1 0,-3 2 0,3-2 1,-3-1-1,-2-2 0,1 2 1,0 0-1,-1-1 0,1-1 1,0-1-1,-1 0 0,1 2 1,-1-1-1,1-1 0,0-1 10,-1-3 1,-3 1 0,-1-1-1,-1 2 1,-1-1 0,0 1-1,-2 0 1,-2-1 0,-1 2-1,0 1 1,-1 2 0,-2-2-1,-2 0 1,-1 0-6,-3 3 0,0 1 0,0 2 0,1-1 0,-1-1 1,-2 0-1,0-1 0,-1 2 0,1 1 0,-1 2 0,-1-2 1,-1 1-1,0-2 0,2 1 0,3 0-13,0 4 1,-1-4 0,-2 5 0,0-2 0,1 2 0,0-1-1,2 2 1,1-1 0,-1 0 0,-1 1 0,-2 3 0,1-1-1,-1 0 1,1 0-26,-1 0 1,0 2 0,1 1-1,-2 0 1,-1 0 0,-3 0-1,0 0 1,-1 0 0,0 0-1,-3 0 1,-1 1 0,-1 2-1,1 0 1,1 0-18,2-2 0,-1 3 0,-3 0 0,1 0 0,2 0 0,1 0 1,3-2-1,1 1 0,3-1 0,0 2 0,0-1 44,1-2 0,4-1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6:36.84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11979 8001 8511,'-5'7'-773,"3"3"774,-1-2 1,1-2 0,2 2 0,0 1 0,0 2 0,0 0-1,0 1 1,2 0 0,0-1 0,3 1 0,1-1 0,0 1-1,0 0 1,3-1 0,2 1 0,0 0 0,1-1 0,1 1-29,3-1 1,-2 1 0,4-2-1,0-1 1,0-1 0,1 0-1,1-2 1,-2-2 0,0-2 0,-1-2-1,1 0 1,-1 0 0,-1 0-1,-1 0 1,-2 0 0,-3-2-158,-2-2 0,2 2 0,-2-6 184,2-1 0,-3-1 0,-2-2 0</inkml:trace>
  <inkml:trace contextRef="#ctx0" brushRef="#br0" timeOffset="1">12653 8199 8511,'-7'-4'0,"0"-1"-56,2-1 0,-4 3 0,3 1 0,-1 5 0,3 8 0,3 4 0,1 3 0,1 3 1,2 0-1,2-1 0,0 0 0,2 0 0,-1 4 0,2 0 0,0 1-36,-1-3 0,1-2 0,2 2 0,-1-1 0,-1-2 0,0 1 0,-2-2 0,0-3 0,-2-2 0,-1 0 0,1 1 92,1 2 0,-3-6 0,3-5 0</inkml:trace>
  <inkml:trace contextRef="#ctx0" brushRef="#br0" timeOffset="2">12630 8222 8339,'0'-18'0,"0"3"0,0 1-15,0-2 0,0 3 1,0-2-1,0 2 0,0 1 1,2 2-1,0 1 0,3 2 1,2 1-1,3 1 0,3-1 1,2 3-1,0-1 0,-1 0 1,0 1-1,2 2 0,-1 1 10,2 0 0,-3 1 0,4 3 0,-1 3 0,-3 0 0,-1 1 0,-1 1 0,-1 2 0,1 0 0,-2 1 0,-1-1 0,-2 1 0,-2 1 0,-2 1 0,-2 2-20,-1-2 0,-1 3 0,-3-2 0,-4 1 0,-2-1 0,-2 1 0,-1-1 1,-1 1-1,-3-1 0,0 1 0,-1-1 0,1 1 0,1-2 0,1-2 1,3-3-115,0-2 1,0 1 0,1 2-1,0 0 1,4-3 0,4 2-1,6 0 139,4-1 0,9-3 0,2-5 0</inkml:trace>
  <inkml:trace contextRef="#ctx0" brushRef="#br0" timeOffset="3">13177 8211 8511,'-12'-1'-457,"1"-3"466,4 2 0,1-3 0,2 5 0,-4 1 0,-1 3 0,0 4 0,2 2 0,2 3 0,3 2-8,0 0 0,2 1 0,0-5 0,0 2 1,0 1-1,2 2 0,0-2 0,3-2 1,2-3-1,1-1 0,-1-1 0,1 0 1,1-3-1,2-3 0,0-1 0,1 0 1,-1 0-10,1 0 1,-2-5 0,-1-3-1,-1-2 1,0-3 0,0-2-1,-2 0 1,1-1 0,-2 1 0,0-2-1,-2 0 1,-2-1 0,-1 1-1,0 1 1,0 1-22,0 3 1,-4-4 0,-1 2 0,-2 2 0,-2 4 0,-1 2 0,-2 1 0,1 0 0,-1 2 0,0 2 0,1 2 0,-2 3 0,0 4-96,1 2 0,-2 7 0,6 2 1,-2 3-1,-2 1 0,2 1 0,2-1 1,4 2-1,3 0 0,1 2 124,0-1 0,0-1 0,0-2 0</inkml:trace>
  <inkml:trace contextRef="#ctx0" brushRef="#br0" timeOffset="4">13375 8048 8511,'3'-12'-31,"1"1"1,0 3 0,-4 0 0,0-1 0,0 1 0,0 5 0,0 8 0,0 8 0,0 5 0,0 2 1,0 4 1,0-4 0,0 7 0,0-1 0,1 0 0,2 3 0,1-1 0,0 0-1,1 0 1,1 0 0,2 2 0,-1 1 0,-1-3 0,-1-2 0,2-4-199,-1 0 0,-3-5 1,2-2-1,0-3 1,3-4-1,1-7 1,0-6 226,-1-7 0,-1-7 0,5 1 0</inkml:trace>
  <inkml:trace contextRef="#ctx0" brushRef="#br0" timeOffset="5">13584 8281 8511,'-10'7'-174,"2"1"1,1 0 0,5 3 0,-2 1-1,1 0 1,2-1 0,1 1 0,0 0-1,0-1 1,0 1 207,0 0 0,4-5 0,1 0 0,2-2 0,2-3 0,1 0 1,2-2-1,-1 0 0,1 0 0,-1-2 0,1-1 0,0-4 0,-1-1 1,1-1-79,0-4 0,2 2 1,-1-5-1,-3 2 1,0 0-1,-1-2 1,0 2-1,-2 1 1,-2 2-1,-2-1 1,-2 0-1,-1 1 93,0-1 1,-1 6-1,-2 3 1,-2 4-1,0 4 1,0 2-1,2 2 1,0 1-1,1 2 1,-2 0 0,1-1-1,2 2-34,1 3 1,0-3 0,0 3 0,1 1-1,2 1 1,2 2 0,0-1 0,2 2-1,-1 1 1,3 1 0,2 0 0,0 0-1,1 1 1,-1-1 0,0 0-105,-3 0 0,2-1 0,-4-1 0,2-3 0,-1 0 1,-2-1-1,-3 1 0,0-1 0,-2 0 0,0-3 0,-2-2 1,-2-3-1,-3-2 0,-4 1 0,0 0 78,-1 0 1,0-6-1,1 3 1,-2-1 0,-1 0-1,-2-1 1,1-2 0,-1-1-1,-1 0 1,-1-1-1,-1-2 1,1-2 0,2-1-1,2-2 1,1 0 163,2 0 0,-4 1 0,9-5 1,-1 0-1,4 1 0,1-1 1,2 0-1,2 1 0,1 0-153,5 4 0,3-9 0,0 3 0</inkml:trace>
  <inkml:trace contextRef="#ctx0" brushRef="#br0" timeOffset="6">13956 8339 7654,'0'-5'-24,"0"5"1,0 7-1,1 6 1,2 3 0,1-1-1,-2 1 1,0-1 0,-2 1-1,1-1 1,2 2 47,0 1 0,1-4 1,-2 2-1,0-3 1,3-3-1,2-2 1,2-6-1,0-5 0,0-8 1,-1-4-1,-1-3-52,0-3 0,3-1 0,-3-1 0,0 0 0,0 1 0,-1 1 0,0 3 1,0 2-1,-1 5 0,2 3 0,-1 3 0,2 3 71,-2 5 0,-1 5 0,-5 6 0,2 3 0,0 0 1,2-1-1,-1 0 0,-2-1 0,-1 1 0,1-2 1,2-1-1,1-1 0,-2-1 0,0 1 0,-1-2-255,3-2 0,-1 1 0,4-5 0,2-1 0,2-2 212,0-1 0,6-5 0,1-2 0</inkml:trace>
  <inkml:trace contextRef="#ctx0" brushRef="#br0" timeOffset="7">14293 8455 7833,'0'12'0,"0"-1"0,0 1-10,0 0 0,0-5 0,0 1 1,2 1-1,1 0 0,4 0 1,1-2-1,-1-2 0,2-3 0,2 0 1,0-2-1,1-2 87,0-1 1,-1 0-1,0-5 1,-2-1-1,-2-1 1,3-2 0,0 1-1,0-2 1,-1-2-1,-2 0 1,-2 1 0,-1-1-1,0 1 1,0-1-1,-2-1-123,-1-1 0,-1 5 1,-1-4-1,-1 3 1,-4 1-1,0 1 0,-3-1 1,-1 2-1,-2 2 1,0 3-1,1 1 0,-1 0 1,0 2-1,1 2-12,-1 3 1,0 4 0,1 6 0,-1 1 0,1 3 0,-1 1 0,2 1 0,1 2 0,2 0 0,1 1 0,0-2-1,1 1 1,3-3 0,2-1 0,2-2-273,2 1 1,5-2 0,-1-6-1,2-4 1,2-3 329,0-1 0,4 0 0,2 0 0</inkml:trace>
  <inkml:trace contextRef="#ctx0" brushRef="#br0" timeOffset="8">14572 8315 8185,'0'-6'-5,"0"2"1,0 8 0,0 4 0,0 2 0,0 3 0,2 1 0,0 3 0,2 0 0,-1 1-1,-2-1 28,-1 0 1,0-2 0,0-3 0,1-1 0,2 1-1,1 0 1,0-2 0,0-4 0,1-6 0,0-7-103,0-8 0,3 1 1,-3-4-1,0 0 0,2 1 1,-2-1-1,1 1 0,-1 1 1,2 1-1,-2 2 0,2 3 136,-1 2 0,-2 4 0,2 10 0,-1 4 0,-2 5 0,-2 2 0,-1 0 0,0-1 0,0-1 0,0 1 0,0-2 0,0-1 0,0-2 0,0 1-75,0 0 0,0-1 0,2 0 0,2-4 1,3-3-1,4-4 0,0-4 0,0-3 1,-2-4-1,-2 0 0,2-1 0,0-1-101,-1-3 1,3 5 0,-5-2 0,2 4 0,-2 0 0,1 0-1,-2 2 196,0 7 0,-1 6 0,-4 5 0,0 1 0,0-1 0,0 1 0,1 0 0,2-1 0,2 1 0,1-2-120,3-2 0,2-3 1,0-5-1,1 0 1,0-1-1,-1-2 1,1-2-1,0 0 1,-1 0-1,1 2 1,-1 2 38,1 1 0,-2 5 0,0 2 0,-4 0 0,-1 1 0,-1 1 0,1 1 0,3 1 0,2-3 0,1-6 0,-2-3 0,-2-6-47,2-3 1,-2 1-1,1-8 1,-1 0 0,1-2-1,0-3 1,0-3-1,-2 0 1,-2-2 0,-3-1-1,-1 1 1,0-1 0,-1-1-1,-3 1 1,-4 2 85,-2 2 1,-2 0 0,1 2 0,-2 3 0,-1 3 0,-2 4 0,2 1 0,1 3 0,0 5 0,-1 1 0,-2 2 0,2 2 0,1 1-11,2 5 0,4-1 1,3 0-1,3 2 0,2 0 1,4-1-1,7-4 1,5-3-1,4-1 0,1 0 1,2 0-1,1 2 1,-1 0-26,-1 2 0,1 4 0,-1-4 0,5 10 0,2-1 0</inkml:trace>
  <inkml:trace contextRef="#ctx0" brushRef="#br0" timeOffset="9">15328 8397 7841,'0'-12'0,"0"1"0,0-1-64,0 0 1,0 5 0,0-1 0,0-1 0,-1-2 0,-1 0 0,-4 1 0,0 2 0,-3 4-1,-1 3 1,-2 2 81,0 3 0,1 4 1,-1 6-1,2 3 1,1-1-1,1 2 1,0 1-1,0 0 1,2-1-1,1-1 1,2-2-1,2 1 0,1-2-70,0-1 1,1-7 0,3-2-1,4-4 1,2-2 0,2-3-1,-1-2 1,1-2 0,0 0-1,-1 1 1,0 3 0,-2 1 73,-2 0 1,0 2 0,2 4 0,-1 3 0,1 1 0,1 0 0,2-1 0,-1 0-1,1-2 1,0-2 18,-1-1 0,1-1 1,-1-3-1,0-4 1,-1-2-1,-1-2 0,1 1 1,0-1-1,0 1 1,0-2-1,2-3 0,-1-3 1,1-2-1,0-1 1,-1 0-95,1-2 1,-2-4 0,-1 3-1,-2-4 1,-2 1 0,-2-2 0,-2 2-1,-1-2 1,0 1 0,-1 2-1,-3 4 1,-4 4 0,-2 2 0,-2 3-1,0 2 96,1 4 1,-1 3 0,0 5 0,1 1 0,-1 3-1,1 4 1,-1 2 0,2 3 0,1 3 0,2 3 0,2 3-1,2 3 1,2 0 0,1 4-6,0 1 1,0-3 0,1 3 0,3-1 0,3 0 0,0 0 0,1 0 0,1-1 0,2-1 0,2-1 0,1-1 0,1-5 0,-1-1 0,1-7 0,-1-1-69,1-3 1,5-6-1,-5 2 1,-1-3 0,1-1-1,-1-1 1,1-3 0,1-4-1,-1-1 30,1 2 0,-1-9 0,-3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6:36.853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3059 5675 7723,'4'-11'-92,"-1"-1"0,1 1 0,-4-1 1,2 2-1,1 2 114,5 4 0,-1 3 0,0 1 1,3 0-1,0 0 0,1 0 0,1 0 1,0 0-1,-1 0 0,1 0 1,0 0-1,-1 0 0,1 0 0,0 0-52,-1 0 1,1 4 0,-1 1 0,1 1 0,0 2 0,-2 0 0,-1-1 0,-1 2 0,0 2 0,-2 0 0,-2 1 0,-3 1 0,-1 1 0,0 2 0,0-1 26,0 2 0,-5-4 0,-3 4 1,-2 0-1,-2 1 0,1 1 1,-1-1-1,-1 0 0,-1-1 0,-2 1 1,2-1-1,1 0 0,2-3 1,-2-1-1,-2 0 16,0 2 0,-1-2 1,5 3-1,1-3 1,0-3-1,3-1 0,-1-1 1,0 1-1,0 1 1,1 2-1,0-1-113,3 1 1,3 0-1,1-1 1,0 1 99,0 0 0,0-1 0,0 1 0</inkml:trace>
  <inkml:trace contextRef="#ctx0" brushRef="#br0" timeOffset="1">3082 6490 7854,'6'-12'-15,"-2"0"0,-2 1 15,-2-1 0,0 11 0,0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6:36.855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7711 8095 6694,'-2'-11'178,"0"2"0,-2 1-177,1-1 1,3 0 0,4 2-1,4 3 1,2 2 0,3 2 0,1 0-1,3 0 1,1 0 0,2 0-1,0 0 1,2 0 0,4 0 0,1 0-1,2 0 0,2 0 0,-3 0 0,2 0 1,1 0-1,0-1 0,-1-2 0,-1 0 0,0 0 1,1 2-1,-2 1 0,0 0 0,-2-2 0,0 0 1,0-2-1,1 1-6,-1 2 1,-1 1 0,-2 0 0,0 0 0,0 0 0,2-1 0,1-2 0,1-1 0,-1 2 0,-2 0-1,-2 2 1,0 0 0,-1 0 0,1 0 0,-2-1 5,2-3 0,-1 3 0,0-3 0,-2 3 1,2 0-1,1-2 0,0-1 0,-2 0 1,0 0-1,1 0 0,0 1 0,1-1 1,-1 0-1,-1 0 0,0 0 0,2 0 6,1 2 1,1-4 0,-1 3 0,-1 0 0,0 2 0,-1-1-1,1 0 1,-3-2 0,0 1 0,-1 2 0,3 1 0,0 0 0,-1 0-1,-1 0 1,-1 0-1,0 0 0,1 0 0,3 0 0,-1 0 0,-2 1 0,0 2 0,1 1 0,-1-2 0,2 0 1,0-1-1,-1 2 0,-2 0 0,-1 0 0,-1-2 0,0 1-8,4 1 0,-3-1 0,-2 2 1,-2-3-1,-1-1 0,-1 0 1,1 0-1,0 0 0,-1 0 0,1 0 1,-1 0-12,1 0 1,0 0 0,-1 1-1,1 2 1,0 1 0,-2 0-1,-1-1 1,-1 3 0,1-1-1,0 1 1,0-1 0,-3 2-77,0-1 1,3-2-1,-2 3 1,2-1-1,0-1 1,-1 0 0,0-1 87,-2 2 0,10-5 0,-3 4 0</inkml:trace>
  <inkml:trace contextRef="#ctx0" brushRef="#br0" timeOffset="1">6734 12805 7464,'0'-8'-406,"0"0"389,0 0 0,0 1 0,-2 0 0,0 1 0,-3 1 0,0 1 0,-1 5 16,4 5 0,1 1 0,1 1 1,0 1-1,0 1 0,0 2 1,0-1-1,0 1 0,0 0 0,0 0 1,0 3-1,0 0 0,0-1 1,0 1-9,0 0 0,0-1 0,0 4 0,0-1 1,0-3-1,0-1 0,0-1 0,0 0 0,0-1 1,1 1-1,1 0 0,2-1 16,-1 1 0,3-6 0,2-2 0,2-3 0,2-1 0,0 0 0,-1 0 1,1-1-9,0-3 0,-1 3 0,1-3 0,-1 3 0,1 1 0,0 0 0,-1 0 0,1 0 1,0 0-1,-1 0 0,1 0 0,0 0-4,-1 0 0,1 0 0,-1 0 0,1 0 0,0 0 0,-1 0 0,1 0 0,0 0 0,-1 0 0,1 0 0,-1 0 0,1 0-7,0 0 1,-1 0 0,1 0 0,-2-2-1,-1 0 1,-1-2 0,1 1 0,1 2-1,2 1 1,0 0 0,-1 0-13,1 0 0,-4 0 0,0 0 0,-1-1 0,1-2 0,0-1 0,1 2 1,1 1-1,2 1 0,-1-2 0,1 0 0,0-2 13,-1 1 1,1 2-1,0 1 1,-1 0-1,1 0 1,-1 0 0,1 0-1,0 0 1,1 0-1,1 0 1,1 0 0,0 0-1,-3 0 1,0 0-1,0 0 7,-1 0 1,1 0-1,0 0 1,1 0-1,1 0 1,1 0-1,-1 0 1,-1 0 0,0 0-1,2 0 1,0 0-1,-1 0 1,-1 0-1,0 0 3,3 0 1,-3 0-1,2 0 1,-1 0 0,0 0-1,2 0 1,-2 0-1,-1 0 1,-1 0 0,1 0-1,1 1 1,1 2 0,1 1-1,-1-2 1,1 0 7,-2-2 1,3 0-1,-2 0 1,1 0 0,-1 0-1,1 0 1,-1 0-1,1 0 1,1 0 0,0 0-1,-1-2 1,-1 0 0,-1-2-1,0 1 1,2 2 0,-2 1 1,0 0 0,0 0 0,2-1-1,-2-2 1,-1-1 0,-2 2 0,2 0 0,2 2-1,0-1 1,-1-2 0,1 0 0,-1 0-1,1 2-6,-1 1 1,1 0-1,-1 0 1,1 0-1,1 0 1,-1 0 0,1 0-1,-1 0 1,1 0-1,-1 0 1,0 0 0,-2 0-1,-1 0 1,3 0-1,0 0-7,-1 0 0,-1 4 0,-1-1 0,1 0 0,1-2 0,2-1 0,-2 2 0,-1 0 0,-2 2 0,1-1 0,0-2 0,-1-1 0,1 0 0,0 1 9,-1 3 0,1-3 0,-1 3 0,1-2 0,0-2 0,-1 0 0,1 0 0,0 0 0,-1 0 0,1 0 0,-1 0 0,1 0 0,0 0 0,-1 0 19,1 0 1,-4 0 0,-1 0 0,3 0 0,0 0 0,1 0 0,1 0 0,0 0 0,-1 0 0,1-2 0,0 0 0,-1-2-12,1 1 0,0 2 0,-1 1 1,1-1-1,-1-2 0,1-1 0,0 2 1,-1-1-1,1 0-15,0 0 0,-1-1 0,1 4 0,-1 0 0,1 0 0,-2-2 0,-1 0 1,-1-2-1,0 0 0,0 0 87,-1 0 0,-4-1 0,1 1 0,-1-2 0,-1-2 0,2 0 0,-1-1 0,-2-1 0,-1-2 0,-1 1 0,-2-1 0,-1 0 0,0 1-14,-1-1 1,4 0 0,-3 1-1,1 0 1,1 2 0,-2 2 0,0-2-1,0-2 1,0 0 0,2-1-1,0 0 1,2 1-671,0-1 1,2 6 599,2 2 0,2-3 0,6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6:36.85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12165 7641 5754,'-8'-1'0,"1"-2"0,-1-2 0,0 0 0,0 0 0,4-1 0,-3 4 0,-2-2 0,-2 0 0,1 3 0,1-2 0,1-1 0,0 3 0,3 2 0,5 3 0,7-1 0,3-2 0,2-1 0,1 0 0,1 0 0,1 0 0,6 0 0,-3-1 0,1-2 0,1-1 0,0 2 0,1 0 0,1 2 0,-1 0 0,1 0 0,-2 0 0,2 0 0,0 0 0,2 0 0,-2 0 0,-2-1 0,-2-1 0,-1-2 0,0 0 0,-3 4 0,2 0 0,-2 0 0,-4 0 4,-6 0 0,-8 1 0,-10 2 0,1 1 0,-1-1 1,1 1-1,-1 1 0,0 1 0,-3 0 0,0 1 0,-1 0 1,0 1-1,-3 0 0,0 1 53,2 1 1,-3-2 0,3 0 0,-2 1 0,0 1-1,2 2 1,-2-1 0,1 1 0,-1 0 0,3-1 0,0 1-1,1-1 1,0 0 0,4-2 0,3-1 0,2-1 29,-1 0 1,4-1-1,1-2 1,4 3-1,3 0 1,2 0-1,1-2 1,3-2-1,2-2 1,0-1-57,1 0 0,5 0 1,1 0-1,1 0 1,-1 0-1,0 0 0,0 0 1,3 0-1,1 0 1,0 0-1,-1 0 1,-2 0-1,2 0 0,1 0 1,1 0-137,0 0 0,-1 0 0,-1 0 0,-2 0 0,2 0 0,1 0 0,0 0 0,-1 0 0,-3 0 0,0 0 105,0 0 0,6 0 0,6 0 0</inkml:trace>
  <inkml:trace contextRef="#ctx0" brushRef="#br0" timeOffset="1">17003 14921 6943,'-12'0'-14,"1"-4"1,-1 1-1,2-1 1,1 0 0,1 0-1,-1 1 1,-1 1 0,-2-1-1,0-2 1,1 0 0,-1 0-1,1 1 1,-1 0-1,0 0 6,1 1 0,-1-2 1,0 1-1,-1 2 1,-1 1-1,-1-1 0,1 0 1,1-2-1,0 1 1,-2 2-1,0 1 0,-1 0 1,1 0-1,-1 1 1,1 2-1,-1 1-4,1-2 0,-2 1 0,3-1 1,-2 4-1,2-1 0,1 0 1,0-1-1,-1 0 0,-1 1 1,0 0-1,3 1 0,1 1 1,2 2-1,1 1 0,-1 2-1,-1 0 1,2-1 0,2 1 0,-1 1 0,2 1 0,-1 3 0,1 1 0,-1 3 0,4 1 0,-1 1 0,1 1 0,-2 2 0,1 1 0,2-1 0,1 0 10,0 1 0,0-1 0,0 5 0,0 0 0,0-1 0,0-2 0,0-1 0,0 0 0,1-1 0,3-1 0,2-2 0,2 0 0,0 1 0,1-1 0,1 0 12,2 0 0,0-3 0,-1-2 0,1-1 0,1-2 0,1 1 0,2-1 0,-1 1 0,1-1 0,-1 1 0,1-2 0,-1-1 0,1-2 1,-1 1-1,1 1-8,-1 3 1,4-4 0,-2 4 0,0-3 0,0-1 0,-2 0 0,2 3 0,3 0 0,0-2 0,1-3 0,-2-3 0,1-1-1,-1 0 1,2 0 0,2-1-4,3 0 0,1-1 0,-2-4 0,0 0 1,4 0-1,-1 0 0,1-1 0,-2-2 1,0-2-1,0-1 0,0-3 0,0-2 1,0 0-1,-2-1 1,-4 0 0,1-1 0,-3-2 1,2-3-1,-1-1 0,-2-1 0,-1-1 1,-2-1-1,-1-1 0,-1 0 1,0 0-1,-3-1 0,0 1 0,1 0 1,0-2 14,1-2 1,-4 1-1,-2-3 1,1-1-1,-2 0 1,1-1-1,-1 0 1,0 1 0,-2 1-1,-2 0 1,-1 0-1,0-1 1,0-1-1,-1 0-2,-3 0 0,2 5 0,-5-2 0,1-1 0,1-1 0,-2 1 0,1 0 1,-2 2-1,0-1 0,0-1 0,-1 0 0,-1 0 0,-2 1 0,1 2 0,-1 1-10,0 2 1,0 0-1,-3 1 1,-2 1-1,1 3 1,-2 1 0,1 2-1,-1-1 1,0 1-1,-3 1 1,-1 1 0,0 1-1,1 2 1,2 1 37,-2 1 1,3 4 0,0-3 0,1 1 0,3 1 0,0 0 0,0 2 0,-1 1 0,4-1 0,2-1 0,-2 1 0,-2 2-1,-2 1 1,1 0-92,1 0 1,1 1-1,1 2 1,0 2-1,2 0 1,1 2-1,1-1 1,-1 3 0,1 3-1,1 3 1,1 4-1,-2 0 50,1 0 0,-2 6 0,-3 5 0</inkml:trace>
  <inkml:trace contextRef="#ctx0" brushRef="#br0" timeOffset="2">11293 2349 8237,'0'-11'-878,"0"3"737,0 0 0,0 3 1,0 1-1,0 8 1,0 5-1,0 3 131,0-1 0,0 1 0,0 0 1,0-1-1,1 1 0,2-1 0,1 1 1,-2 0-1,-1 1 0,-1 1 0,0 1 1,0 0-1,2-1 0,0 0 0,2 1 1,-1 0-13,-2-2 1,3-2 0,0 1 0,0-1-1,0 1 1,1 0 0,0-1 0,1 0-1,1-2 1,2-3 0,1-1 0,2-2 23,-1-2 0,1-1 1,0 0-1,-1 0 1,1 0-1,0 0 1,-1 0-1,1 0 1,-1 0-1,1 0 1,0 0-1,-1 0 1,1 0 0,0 0 0,-1 0 0,1 0 0,0 0 0,-1 0 0,1 0 0,-1 0 0,1 0 1,0 0-1,-1 0 0,2 0 0,1 0 0,2 0 0,-2 0-3,-1 0 0,3 0 1,-1 0-1,1 0 0,-1-1 1,2-2-1,0 0 0,1 0 1,-1 2-1,1 1 0,-2 0 1,3 0-1,-3-2 0,2 0 1,1-2-2,1 1 0,-2 2 1,0 1-1,1 0 0,-3-1 1,2-2-1,-1-1 1,1 2-1,-1 0 0,0 2 1,-2 0-1,1 0 1,1 0-1,-1 0 0,1 0-6,-2 0 0,1 2 0,0 0 0,-2 2 0,0 0 1,0 0-1,2 0 0,-2 0 0,-1 0 0,-1-1 1,-1 1-1,1 0 0,0 1 0,-1 0 0,1 1 6,0-4 0,-1 3 1,1-1-1,-1 0 1,1 0-1,0 0 1,-1-1-1,2-2 1,1-1-1,2 0 1,-2 0-1,-1 0 0,0 0 1,1 0 0,2 0 0,-1 0 0,-3 1 0,1 2 1,1 1-1,1-2 0,1-1 0,0-1 1,-1 0-1,-1 0 0,0 0 0,1 0 1,0 0-1,-1 0 0,1 0 5,0 0 1,-2 0 0,4 0 0,-2 0 0,1 0 0,-1 0 0,1 0 0,1 0-1,-1 0 1,1 0 0,-3 0 0,-1 0 0,0 0 0,2 0 4,0 0 0,1 0 0,-5-1 0,1-1 1,-1-2-1,1 1 0,0 2 0,-1 1 1,1-1-1,0-2 19,-1-1 1,-3-5 0,-2 1 0,0-2 0,-3-2 0,1 1 0,0-1 0,0 0-15,1 1 0,-3-1 0,1 0 0,-1 1 0,-1-1 0,2 1 1,0-1-1,0 0 0,-2 1 0,-1-1 0,0 0 0,0 1 0,0-1 10,0 1 0,0-1 0,-1 0 0,-2 1 0,0-1 0,-1 0 0,0 1 0,-1-1 0,0 1 1,-1-1-1,2 2-14,-1 2 0,4-3 0,-4 5 0,1-2 0,0 3-70,1 4 1,2 0 0,1 8 0,0 2 0,-1 2 0,-2 0 0,-1 2 0,2 1-1,1 2 59,1-2 0,-6 4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6:36.860"/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17550 1268 8237,'-5'-7'-637,"3"2"1,-3 4 662,5-3 1,-1 3-1,-2-5 1,-1 1-1,3-1 1,2-2-1,5 2 1,0 0-1,3 4 1,1 1-1,3-1 1,1 0-1,3-2 1,1 1-59,3 2 1,1 1 0,3 0 0,0 0-1,4 0 1,-1 0 0,2 0 0,-2 0 0,1-1-1,-3-2 1,-2-1 0,0 2 0,-1 0 0,-1 2-1,-2 0 1,0 0 0,-1 0 0,1 0-131,-1 0 0,-5 0 0,2 0 0,-3 0 0,0 0 162,2 0 0,-2 5 0,4 2 0</inkml:trace>
  <inkml:trace contextRef="#ctx0" brushRef="#br0" timeOffset="1">19701 1268 8110,'-10'1'-368,"3"2"0,7 0 0,7 0 0,3-2 387,2-1 1,1 0 0,1-1 0,3-2 0,0 0 0,1 0 0,0 2-1,1 1 1,1 0 0,0 0 0,4 0 0,1 0 0,1 0 0,-1 0 0,-2 0-1,0 1-35,1 3 1,-1-3-1,0 3 1,-1-1-1,-1-1 1,-3 2-1,0-1 1,-1-1-1,-1 1 1,-1 1-1,-2 0 1,-2-1-1,1 3 1,0-1-1,-1 0-351,1-2 0,-1 2 367,1-1 0,5 5 0,1-3 0</inkml:trace>
  <inkml:trace contextRef="#ctx0" brushRef="#br0" timeOffset="2">21795 1361 7516,'-8'-2'-368,"0"0"1,0-3 362,2-2 0,2 5 0,7-4 0,2 3 0,1-1 1,3 1-1,3 2 0,2 1 0,3-1 0,1-2 1,3-1-1,1 1 0,1 1 0,2-1 0,2-2 5,4-1 0,-2 3 0,1-2 0,0 1 0,0 0 0,1 0 0,0 0 0,-2 1 0,-2 0 0,-3 2 0,-4 1 0,0 0 0,-2 0 0,-3 0 0,-2 0-43,-1 0 1,0 0-1,-1 0 1,0 1-1,-2 2 1,-2 2-1,2 1 1,0 3-1,0 2 43,-1 0 0,-5 1 0,2-1 0</inkml:trace>
  <inkml:trace contextRef="#ctx0" brushRef="#br0" timeOffset="3">17817 628 8297,'11'-1'-505,"-4"-3"458,-3-4 0,-3 2 0,-1-2 0,-1 0 0,-1 0 0,-4 2 0,0 1 0,-2 3 0,0 5 0,2 5 1,1 2 0,1 2 1,4 1-1,0 1 0,0 1 1,0 1-1,0 1 1,1 2-1,2 3 0,1 1 1,0 1-1,-1 0 0,3 2 1,-1 2-1,0 1 46,-2-1 0,3-1 0,0-3 0</inkml:trace>
  <inkml:trace contextRef="#ctx0" brushRef="#br0" timeOffset="4">19841 512 7149,'-1'-5'-82,"-2"5"1,-1 6 0,2 4 0,0 2-1,2 0 1,0-1 0,0 2 0,0 1-1,0 3 1,0 1 50,0 3 0,0 0 0,0-1 1,0 0-1,0 2 0,0 2 0,0 3 31,0-1 0,5 4 0,2 0 0</inkml:trace>
  <inkml:trace contextRef="#ctx0" brushRef="#br0" timeOffset="5">22062 605 8347,'-5'-7'-72,"4"-3"1,-6 7 0,5-4-1,-3-1 1,-2 1 0,-2 4-1,0 3 1,0 3 0,2 5-1,1 4 1,1 2 0,-2 3-1,2 2 1,0 4 0,2 3-72,2 0 0,1 4 0,0 1 0,0 2 1,0 2-1,0 0 0,0 1 143,0 3 0,0 3 0,0 4 0</inkml:trace>
  <inkml:trace contextRef="#ctx0" brushRef="#br0" timeOffset="6">23667 872 7485,'0'-6'-572,"-1"1"558,-3 5 1,4 5 0,0 3 0,6 1 0,5-2 0,0-1 0,1-3-1,0 1 1,-1 0 0,2 0 0,1 0 0,3-2 0,0 0 0,1-2-128,0 0 0,0 0 1,3 0-1,-3 0 0,-1 0 1,-3 0 140,-1 0 0,-7-5 0,0-2 0</inkml:trace>
  <inkml:trace contextRef="#ctx0" brushRef="#br0" timeOffset="7">23562 1047 8347,'6'6'-143,"-4"-1"0,6-5 0,1 0 0,1 0 0,3 0 0,1 0 0,3 0 0,0-1 0,1-2 0,0-2 0,2 0 0,-1-1-45,0-1 0,1 3 0,2-3 0,-2-1 188,0 1 0,-1-8 0,4 2 0</inkml:trace>
  <inkml:trace contextRef="#ctx0" brushRef="#br0" timeOffset="8">24295 849 8347,'-6'-1'-506,"1"-2"0,1-2 0,1 0 571,4 0 0,1 1 0,5 2 1,2 0-1,2-2 0,-1 3 1,-1 2-1,-2 4 0,-2 2-77,-3 2 0,0 1 0,-1 3 0,2 2 1,0 5-1,0 2 0,-2 1 0,-1 0 1,0 2-1,0 1 0,0 2 0,0 1 1,0-1-1,0-2 0,0-2 3,0 0 0,0 0 0,0 1 0,2-1 1,1-3-1,5-3 32,3-4 0,0-1 1,1-1-1</inkml:trace>
  <inkml:trace contextRef="#ctx0" brushRef="#br0" timeOffset="9">15096 3396 8178,'4'-8'-993,"1"2"945,1 1 1,-2-3 0,3 3 0,-1-1 0,1 1 0,2 3 0,1 0 0,2 2 0,-1 2 0,1 0 0,-1 2 0,1-1 0,0-2 0,-1-1 0,2 1 30,3 3 0,-3-2 0,3 1 1,0-1-1,1-2 0,1 1 0,3 2 1,-1 0-1,1 0 0,-2-2 0,2-1 1,0 0-1,-1 0 0,-2 0 0,-1 0 1,-3 0-6,-1 0 0,3 0 0,-1 0 0,0 0 0,-2 0 0,-2 0 0,1-1 1,-1-2-1,0-2 0,-2 0 0,-1 0 0,1 1 0,1-1 22,2-3 0,-1-2 0,6-2 0,1 1 0</inkml:trace>
  <inkml:trace contextRef="#ctx0" brushRef="#br0" timeOffset="10">15642 3187 8178,'-11'0'-211,"4"0"1,1 0 0,2 0-1,-4 0 1,-1 1 0,1 3 229,5 4 0,1-2 0,2 2 0,2 1 0,1 1 0,5 2 0,3-1 0,0 1-32,1 0 0,-1-2 0,1-1 0,0-1 1,-1 1-1,1 0 0,-2 0 0,-1-3 1,-1 1-1,1-1 0,-4-2 0,0 3 1,-1-1-1,0 1 0,-1 2 0,-3 0 1,-3 0 1,-1-2 0,-5 1 0,2 4 0,-4-1 1,0 1-1,0 0 0,2-2 0,1-1 0,1-1 1,-1 1-1,0 0 0,0 0 0,1-3-23,-1 0 0,1 3 1,-2-3-1,2 2 34,-2 0 0,-2-1 0,0 5 0</inkml:trace>
  <inkml:trace contextRef="#ctx0" brushRef="#br0" timeOffset="11">12142 11770 7933,'11'0'-14,"1"0"0,0 0 1,1 0-1,1 0 1,3 0-1,-1 0 1,2 0-1,1 0 1,1 0-61,2 0 0,1 0 1,-1 0-1,-1 0 1,-3 0-1,0-2 0,-1 0 1,0-2-1,-3 1 1,-1 2-1,-1 1 0,-1 0 1,1 0-1,0-1 1,-1-2-1,1-1 74,-1 2 0,0-1 0,-3-1 0,7-2 0,-2-6 0</inkml:trace>
  <inkml:trace contextRef="#ctx0" brushRef="#br0" timeOffset="12">12572 11537 8098,'-6'-12'-136,"-3"5"0,3-1 0,1-1 0,-1 0 1,1 0 151,-1 1 0,3 7 0,4-1 0,3 6 0,2 3 0,2 2 0,0 1 0,1 0 0,0-1 0,0-1 0,-1 1 1,1 2-1,1 0 0,2 1-69,-1 0 0,-3-1 0,0 1 0,1-1 0,0 1 0,0 0 0,-3-1 0,1 1 0,-2 0 0,1-2 0,0-1 0,-1-1 0,-3 1 46,0 1 1,-2 2-1,-2-1 1,0 1-1,-3-2 1,-2-1-1,-2-2 1,0-1-1,0-1 1,1 2-1,-1-2 1,-1 2-19,-2-1 1,2-2-1,1 2 1,2 1-1,1-2 1,1 1 0,-2 1 24,1 2 0,-2 6 0,-4 4 0</inkml:trace>
  <inkml:trace contextRef="#ctx0" brushRef="#br0" timeOffset="13">19352 11816 7868,'-11'0'-67,"-1"0"0,4 0 0,1 0 60,-2 0 1,5 0-1,2-1 1,6-2-1,3-1 1,2 2 0,1 0-1,3 2 1,1-1-1,3-1 1,1-2 0,3 0-1,1 0 1,1 0-1,2 0 1,0 0-6,3 0 0,4-3 1,-2 3-1,1 0 0,0 0 1,1-1-1,0 0 0,-1 0 1,-2 1-1,-2 0 1,0-1-1,-1-1 0,-3 1 1,-4 1-1,-2 1-82,0-1 1,-4 0-1,2 4 1,-3-1-1,-3-2 1,-1-1-1,0 0 1,-2-1-1,-1-1 94,0-1 0,-3-3 0,2 2 0,-3-2 0,-1-2 0</inkml:trace>
  <inkml:trace contextRef="#ctx0" brushRef="#br0" timeOffset="14">19911 11479 8048,'-6'-12'-57,"4"2"1,-5 1 11,2 1 1,1 7 0,4 1-1,0 6 1,2 5 0,0 0 0,3 0-1,2-2 1,1-2 0,-1 2 0,1 2-1,1-1 1,0-1 0,0-1-2,-1 1 1,0 1-1,3 1 1,1-2 0,0-2-1,-2 2 1,-1 2 0,-1-1-1,0-1 1,-1-1-1,1 1 1,0 1 0,-2 2 42,-2 0 1,-3-1 0,-1 1 0,0-1 0,0 1 0,-1-2 0,-1-1 0,-4-2 0,1-1 0,-1 0 0,1 0 0,-2-1-13,1 0 1,3 1 0,-2-4 0,1 3 0,-1 0 0,0 2 0,-2-2 0,2 2 14,0-1 0,-4 2 0,2 3 0</inkml:trace>
  <inkml:trace contextRef="#ctx0" brushRef="#br1" timeOffset="15">22411 3605 13547,'0'8'-646,"1"-1"0,3-2 0,4-3 0,2 0 0,2-2 0,0 1 582,-1 3 1,-3-3-1,0 3 1,1-3-1,1-1 1,2 0-1,-1 0 1,1 0-1,0 0 101,-1 0 1,6 0 0,1 0 0</inkml:trace>
  <inkml:trace contextRef="#ctx0" brushRef="#br1" timeOffset="16">22341 3768 14636,'-11'4'0,"-1"1"-318,0 2 1,1-1-1,-1 2 1,2-3-1,3-1 1,7 0 196,7-2 0,3 0 1,2-2-1,-1 0 0,1 0 1,0 0-1,-1 0 0,1 0 1,0 0-1,-1 0 0,2 0 1,1 0-1,2 0 0,-2 0 1,-1 0-63,-1 0 0,4 5 1,2 1-1</inkml:trace>
  <inkml:trace contextRef="#ctx0" brushRef="#br1" timeOffset="17">23144 3582 13259,'0'-12'-313,"0"6"1,0-4-1,1 3 1,2-1-1,1 1 1,-1-2 0,1-2 301,0 0 1,4-1 0,-3 0-1,0 1 1,2 0 0,-1 4-1,2 4 1,-2 6 0,-2 6-54,-2 5 1,-2 0-1,0 6 1,0 0 0,0 2-1,0 1 1,-2 2-1,0 1 1,-2 1 0,1-1-1,2 0 1,1 1-1,0 4 1,1 1 0,2 0-342,1-1 1,1-1 335,-1 1 1,2 3-1,6-5 1</inkml:trace>
  <inkml:trace contextRef="#ctx0" brushRef="#br0" timeOffset="18">16968 12409 7953,'-5'7'-284,"2"-1"0,-4-3 0,-1-1 249,2-3 0,2 1 0,6-5 0,3 1 0,2 0 1,1 0-1,-1 0 0,1 0 0,1 1 0,1-1 0,2-1 1,1-1-1,1 1 0,2 3 0,-2-1 0,-1 0 1,-1 0 34,-1 0 0,1-3 0,-1-1 0</inkml:trace>
  <inkml:trace contextRef="#ctx0" brushRef="#br0" timeOffset="19">17003 12514 8242,'-5'6'-277,"4"1"0,-3-3 0,4 2 1,4 1-1,3-3 0,4-3 155,0-1 1,1 0 0,0 0 0,-1-1 121,1-3 0,5-3 0,1-4 0</inkml:trace>
  <inkml:trace contextRef="#ctx0" brushRef="#br0" timeOffset="20">17364 12316 7389,'0'12'-100,"0"-4"0,0-1 1,0 2-1,0 2 1,0 0-1,1 1 0,2 0 1,2-1-1,0 2 1,1 1-144,1 2 0,-1 1 243,2-2 0,8 3 0,-4 6 0</inkml:trace>
  <inkml:trace contextRef="#ctx0" brushRef="#br0" timeOffset="21">24004 12258 8145,'0'12'-508,"0"-5"1,-1 0 491,-3-2 1,4-1-1,0-4 1,7 0-1,3-1 1,2-2-1,-1-1 1,0 0-1,-2 0 1,0 1-1,2 0 1,4 0-1,-1 1 1,-1-2-1,-2 1 1,1 2-294,0 1 1,-1 0 0,1 0 308,-1 0 0,1 0 0,0 0 0</inkml:trace>
  <inkml:trace contextRef="#ctx0" brushRef="#br0" timeOffset="22">23970 12398 8255,'11'0'-176,"-4"0"0,-1-4 0,-3-1 1,2-1-1,0 0 0,1 1 1,1 0-1,1 1 0,-1 0 0,1 0 1,1 1 14,2 2 1,-4 1 160,1 0 0,0-5 0,3-2 0</inkml:trace>
  <inkml:trace contextRef="#ctx0" brushRef="#br0" timeOffset="23">24481 12374 8041,'8'-10'-500,"0"2"418,-6-2 1,5 3 0,-5-4 0,2-1 0,-1 1 0,-2-1 0,-1 0 36,0 1 1,0 6 0,1 3-1,2 6 1,1 3 23,-2 2 1,0 1 0,-2 2 0,1-1 0,2 1 0,1-1 0,-2 2 0,1 2 0,-1 1 0,2 1 0,0 0 0,0-1 0,1-1 0,0 2-103,0 1 0,3-4 1,-3 2-1,2-2 123,2 1 0,1-2 0,2 4 0</inkml:trace>
  <inkml:trace contextRef="#ctx0" brushRef="#br0" timeOffset="24">19399 4338 7858,'5'-6'-1286,"-4"0"1318,5 1 1,-8 0-1,0-4 1,-4 3-1,1 2 1,1 4-76,6 2 1,3 2 0,7-4-1,-1 0 1,1-1 0,-1-2 0,1-1-1,0 0 1,-1 1 0,1-3 0,0 1-1,-1-1 1,1 1 0,-1-2 42,1 1 0,0-2 0,-1-4 0</inkml:trace>
  <inkml:trace contextRef="#ctx0" brushRef="#br0" timeOffset="25">19376 4489 7553,'5'7'-102,"-3"-2"0,6-5 1,0-1-1,0-2 1,-2-2-1,1 0 1,-1-2 28,3 1 0,1-1 0,2-2 0,-2 1 0,-1 1 0,-1-1 0,1 0 1,2-1-1,0-1 73,1-2 0,5 1 0,1-1 0</inkml:trace>
  <inkml:trace contextRef="#ctx0" brushRef="#br0" timeOffset="26">19725 4198 6657,'0'8'43,"0"0"0,0 1 0,0 1-76,0 2 0,0 0 0,0-1 1,-2 1-1,0-1 0,-2 2 0,1 2 1,2 1-1,1 3 33,0 1 0,0 2 0,0 1 0</inkml:trace>
  <inkml:trace contextRef="#ctx0" brushRef="#br0" timeOffset="27">12467 10048 8124,'0'-7'-1564,"2"0"1522,2 2 0,-3 0 0,4 2 0,0-1 0,3 0 0,2 1 0,2-1 1,0 0-1,-1 0 42,1 0 0,-6 0 0,-1 4 0</inkml:trace>
  <inkml:trace contextRef="#ctx0" brushRef="#br0" timeOffset="28">12444 10165 7204,'-6'-6'-169,"2"4"0,8-5 1,2 1-1,2 0 0,0-2 169,1 1 0,1-8 0,2 2 0</inkml:trace>
  <inkml:trace contextRef="#ctx0" brushRef="#br0" timeOffset="29">12526 9502 7814,'-8'-4'0,"1"-1"-100,2-2 1,1 3-1,3-3 1,-2-2-1,0 1 1,0 4-1,3 8 51,4 5 0,-3 2 0,4 2 0,-1 3 0,1 3 1,1 3-1,0 2 0,-1-1 0,2 0 0,-2 2 1,1 2-1,1 2 0,0 2 0,1 0 49,0 2 0,0 0 0,3 2 0</inkml:trace>
  <inkml:trace contextRef="#ctx0" brushRef="#br0" timeOffset="30">24365 10304 7550,'6'-5'-98,"0"4"1,-5-4-1,3 5 1,3-2 0,4 0-1,0-2-237,1 1 0,0 2 0,-1 1 335,1 0 0,0 5 0,-1 2 0</inkml:trace>
  <inkml:trace contextRef="#ctx0" brushRef="#br0" timeOffset="31">24342 10432 8124,'0'-11'-94,"0"3"1,0 0 0,0-1 0,0-1-1,1-1 1,3 2 13,4 1 1,2 6-1,2-2 1,-1 3-1,1 1 1,-1 0-1,1-2 1,0 0-1,-1-2 1,1 1 0,1 2-1,1 1 80,2 0 0,-1-5 0,-3-2 0</inkml:trace>
  <inkml:trace contextRef="#ctx0" brushRef="#br0" timeOffset="32">24702 10165 7972,'5'-12'-97,"-3"0"1,3 1-1,-1-1 1,0 1-1,-2-1 1,-1 3 75,-1 5 0,0 9 0,0 12 0,-1 1 0,-1 1 0,-2 1 1,1 0-1,2 4 0,1 2 0,-1-1 0,-2 0 0,-1-2 1,1 0-1,2 2-586,1 2 1,0-2 606,0 2 0,5 3 0,2-1 0</inkml:trace>
  <inkml:trace contextRef="#ctx0" brushRef="#br0" timeOffset="33">18239 5221 7154,'-6'-11'-866,"0"4"722,2-1 1,4 4 124,0-3 0,2 4 0,4-2 1,-1 0-1,-3-2 0,1-3 1,-1-1 67,2 0 1,0 3 0,-4 1 0,0-2-1,0-1 1,0-1 0,0 0 0,0-1-1,-2 2 1,0 2 0,-2 0 160,2-1 1,-3 3 0,1-1-1,0-1-199,-1 2 1,4 6 0,-3 8-1,2 0 1,-1 1 0,0-2-1,-1 1 1,0-1-18,0 1 0,-3-1 0,2 3 0,0-1 0,-1-2 0,1 2 0,-1 0 0,1 0 0,-2-2 0,1 2 1,-1 1-1,-1 0 0,2-2-11,1 0 1,-3-1 0,4 5-1,-3-2 1,0-2 0,-1 0 0,1 0-1,-1 2 1,1 2 0,-1-1 0,1 0-1,0 0 1,-1 0 0,-1 1 41,-1-1-21,4 0 0,-4 0 0,4 0 0,-1 1 0,0-1 0,1 0 0,1 0 0,-1-1 0,1-1 0,-1-2 0,-1 2 0,0 1 0,-1 1 11,1 0 1,5 1-1,-3-2 1,1-2-1,0 0 1,0-1 0,1 1-1,-1-1 1,0 1-1,0-1 1,1 1-1,0 0 1,1 2 0,-1 1-16,-1 1 0,-4-1 0,2 0 0,-2 0 0,2 1 1,0-1-1,1 0 0,-2 0 0,2 0 0,-1 1 1,0-1-1,-1 0 0,-1-1 0,2-1 0,0-2 1,-1 2-1,4 1 1,-5 1 0,1 0 0,-1 0 0,2 1 0,0-1 0,1 0 0,-1-1 0,1-1 0,0-2 0,1 2 0,0 1 0,0 1 1,-3 0-1,2 0 1,0 1 0,0-1-1,1 0 1,1 0-1,-2-1 1,0-1 0,-2-2-1,2 2 1,-1 1-1,1 1 1,0 0 0,1 1 6,-1-1 0,3-4 0,-4 1 0,0-1 0,1 1 0,-2-1 0,2 2 0,-1 0 0,0-1 0,-2 0 0,1 1 0,0 0 0,-2 3 0,-1-1 8,-1 0 1,-1 0 0,1 0 0,0 1 0,0-1 0,0 0 0,-1 0 0,1 1 0,0 0 0,0 2 0,0 1 0,-1-2 0,1 0 0,-1-2 0,-2 0 0,-1 0 2,1 1 0,1 2 0,-1 1 1,-1 0-1,0 0 0,0 1 1,-1 1-1,-1 0 0,-3 1 1,-1 0-1,-2 1 0,1-2 1,-1 1-1,1-1-17,-1 3 0,1-3 1,0 1-1,-1-1 1,1 1-1,-1 0 0,2 1 1,1 0-1,2-1 1,-2 1-1,-1 0 0,-2-1 1,2 1-1,1-1 1,3-1-1,1 0 0,-3-2 1,3 3-1,-1-2 1,1-2-1,3-2 1,0-1-1,2 1 0,0-1 1,0 0-1,-1 0 1,1 0-1,0-1 1,1 0-1,1-1-25,2 0 0,-1 3 1,-2-4-1,2 0 0,0 1 1,-1-1-1,1 0 0,-1 1 1,3 0-1,0-2 1,-1 2-1,-1 1 0,-2 1 16,-2 0 1,5-1 0,1-1 0,0-2 0,-1 2 0,-1 1 0,-1 1 0,0 0 0,2 1-1,-2-1 1,-1 0 0,0 0 0,1 2 0,2 0 0,-3 2 0,-2 0-1,-3 1 0,2-3 1,4 3-1,-2-1 1,0 0-1,-3 0 0,2 0 1,-1 0-1,2 0 1,0 0-1,-1 0 0,-2 0 1,-1-1-1,1 1 9,2-1 0,1 0 1,-2-1-1,-1 2 1,0 0-1,0 0 1,1 0-1,2 0 0,-1 0 1,-2 1-1,-1 0 1,1 1-1,2-4 1,2 1-1,1 0-3,2 1 0,-1 0 0,-2-4 0,2 0 1,0 0-1,1 0 0,-1 1 0,2-1 1,0 0-1,0 0 0,-2 0 0,1 1 1,-1-1-1,-1 0 0,-1 0 0,-1 0 0,4 1 1,-1-1-1,0 0 0,-2 0 1,-2 0-1,3 1 0,0-1 1,1 0-1,0 0 0,-2 0 1,0 1-1,1-1 0,2 0 1,-2 2-4,-1 1 1,0-5 0,1 2 0,2-1 0,-2 0 0,-1 2 0,-1-1 0,0 0 0,1 0 0,1 0 0,1 2 0,-1 0 0,-3 2 0,-1-1 0,0 0-16,-1 1 1,1-3 0,2 4 0,-1-1 0,1 2-1,0-1 1,-1 1 0,-2-1 0,-1 2 0,1-1-1,2 2 1,1-2 0,-1-1 0,2-1 4,3 0 0,-7 4 0,3-4 0,-1-1 1,-1-1-1,2 1 0,0 2 0,0 0 1,-1 2-1,1-2 0,0 1 0,0 0 1,-1 0-1,1-1 0,0 2 6,0-1 1,-4-2-1,0 2 1,1 1-1,2-2 1,1 1-1,-1 0 1,1 0-1,0-1 1,0 0-1,0-1 1,-1 0-1,1 0 1,0 0-1,0 0 10,0 0 1,-4 4-1,0-3 1,1 0-1,2 0 1,0-2-1,1 0 1,0-1-1,0 2 1,1-1 0,0 0-1,0-1 1,-3 4-1,1-1 1,0 0-12,0-2 0,1 2 0,0 0 1,-1 1-1,-2 2 0,-1 0 0,1-1 1,2 1-1,1 0 0,-1-1 1,1 1-1,0 0 0,0-2 0,0 1 1,-1-1 3,1 3 1,0-3-1,0 1 1,0-2 0,-1-2-1,2-2 1,2 1 0,0 0-1,-1 2 1,1-1-1,-1-2 1,2-2 0,-1 0-1,1-1 8,-1 0 0,2 3 0,-3-4 0,2 2 0,-1 1 0,1 0 0,-1 0 0,1 0 0,-1-1 0,2-1 0,0-1 0,0 0 0,-2 2 1,1 1-1,1 1-5,1-1 1,-4 1-1,1 2 1,0 1-1,-1-1 1,1-2-1,0-1 1,-2 0-1,-1 2 1,-1 1-1,1 1 1,0-2-1,1 0 1,1-2-1,2 1 7,-2 3 1,-1-6-1,-1 2 1,1-1-1,1 0 1,2 1-1,-2 1 1,0-1 0,1 0-1,0 0 1,0 0-1,-1 1 1,0-1-1,2 0 1,-2 0-9,-1 0 1,2 1 0,1-1 0,0 0 0,-1 0 0,1 0 0,-2 1 0,0-1 0,0 0 0,2 0 0,0 0 0,-1 1 0,2-1 0,0 0 0,-1 0 5,-1 0 1,1-3-1,1-1 1,0 2-1,0 1 1,-2 1-1,2 0 1,1-1-1,1-1 1,-1-1-1,0 0 1,-1 2 20,0 1 0,2-3 0,-2-1 1,1 2-1,1 1 0,-1 1 0,-1 0 1,-1 1-1,0-1 0,2 0 0,2 0-240,-2 1 0,3-1 216,-1 0 0,1-5 0,2-1 0</inkml:trace>
  <inkml:trace contextRef="#ctx0" brushRef="#br0" timeOffset="34">13904 10610 8233,'-18'4'-306,"3"0"1,0 1-1,3-3 1,2 2 217,0-2 1,5 1 0,1 1 0,4 2 0,4 0 0,2-1 87,0 0 0,9-4 0,-2 4 0</inkml:trace>
  <inkml:trace contextRef="#ctx0" brushRef="#br0" timeOffset="35">14105 10677 7735,'0'7'-273,"0"-1"0,0-2 0,0 3 269,0 3 1,2-3 0,1 0-1,5-1 1,2-1 0,1 0 0,0-1-1,2-1 1,0 1 0,3-1-1,2-1 1,2 1 0,1 0 0,1 0-1,1-2 1,-2-1 0,0 1 18,2 3 0,-7-3 1,6 3-1,1-3 0,0-1 1,3 0-1,0 0 0,1 0 1,0 0-1,2-1 1,2-2-1,1 0 0,2-1 1,-1 0-1,1-1 25,0-1 0,3 4 0,0-2 1,-1 1-1,-1 1 0,-1-2 1,-2 2-1,-1 0 0,-1 2 1,1 0-1,0 0 0,1 0 1,-4 0-1,1 0 0,-1 0-47,4 0 1,-1 0 0,0 0 0,-1 0 0,0 0 0,-1 0-1,0 2 1,-2 0 0,-2 2 0,-1 0 0,-2-1 0,1 1 0,-1 0-1,1 0 1,-1-1-4,0 0 1,0-1 0,-2 1 0,-2 0 0,2 0 0,1-2 0,2-1-1,-1 0 1,0 0 0,1 0 0,-1 0 0,1 0 0,-1 0 0,1 0-1,-1 0 6,0 0 1,1 0-1,-1-1 1,-1-2-1,-1 0 1,-1 0-1,0 2 1,-1 1-1,1 0 1,0 0-1,-1 0 1,1 0 0,0 0-1,-2 0 1,-1 0-2,0 0 0,1 0 0,2 0 0,0 0 0,0 0 0,0 0 0,-1 0 0,2 0 1,1 0-1,0 0 0,-1 0 0,-2 0 0,-1 0 0,1 0 0,2 0 1,1 0 1,1 0-1,1 0 1,-1 0-1,0 0 1,1 0-1,-1-1 1,1-2-1,-1 0 1,0 0-1,1 2 1,-1 0-1,1-2 1,-1-1 1,0 2 1,1 1 0,-1 1 0,2 0 0,1-2 0,1 0 0,-1-2 0,-2 2 0,0 0 0,1 2 0,0 0 0,4 0-1,-1 0 1,2-1 0,-2-1 0,2-2 1,-1 1 1,1 2-1,2 1 1,-1 0 0,0 0-1,1 0 1,0 0 0,2 0-1,-2 0 1,1 0 0,-1 0-1,2 0 1,-2 1-1,1 2 14,-1 1 0,-1 1 0,1-3 0,-1 2 0,1-2 0,2 0 0,-1-1 1,-1 1-1,-1 2 0,1-1 0,1-2 0,2-1 0,-2 0 0,-1 0 1,-1 1-1,1 2-9,2 0 0,-1 1 0,-1-4 0,-2 0 0,0 1 0,-1 2 1,2 0-1,0 0 0,0-2 0,0-1 0,0 0 0,1 1 0,2 2 1,3 1-106,1-2 97,-3-1 1,1-1 0,1 0-1,3 0 1,0 0 0,-1 0 0,-2 0-1,-1 0 1,0 0 0,1 0-1,1 0 1,-2 0 0,-2 0 0,-4 2 12,3 1 0,4-1 0,0 1 0,-3-1 1,-1-2-1,-1 0 0,1 0 0,2 0 1,-1 0-1,0 0 0,-2 0 0,-1 0 0,1 0 1,0 0-1,-1 0-14,-4 0 1,2 0-1,1-2 1,1 0-1,0-2 1,0 0-1,0 1 1,-2-1-1,1 1 1,0 1-1,2-1 1,0 0-1,0-1 1,-1 0-1,0-1-4,-2-1 1,5 4 0,-5-2-1,2 1 1,-1 1 0,-2-2-1,-1 2 1,0 0 0,1 1-1,-3-1 1,0-2 0,-1 1 0,0 2-1,2 1 1,1-1 28,-1-3 0,3 3 1,-2-3-1,0 3 1,0 1-1,0-1 1,-1-2-1,-1-1 1,-2 2-1,0 0 1,1-1-1,-1-1 1,1 2-1,-1 1-20,0 1 1,-3 0 0,0 0 0,1-2 0,0 0 0,0-2 0,-2 2 0,2 0-1,0 2 1,0 0 0,-1 0 0,-1 0 0,1 0 0,0 0 0,1 0-22,1 0 0,0-1 1,-1-1-1,-1-2 1,0 1-1,3 2 1,0 1-1,0 0 1,1 0-1,-1-1 1,2-2-1,1 0 1,1 0-1,-1 1 1,0-1 19,1-1 0,-1 1 0,3 1 0,1 0 0,-2-2 0,1 2 0,-2-1 0,0 1 0,0-2 0,-1 2 0,-1 0 0,-3 2 0,-1 0 0,-1 0 14,0 0 0,-2 0 0,-2 0 0,-3 0 0,-1 0 1,0 2-1,1 0 0,-1 2 0,0 0 0,0-1 0,0 2 1,1 0-1,-1 0 0,0-2-20,0-2 1,0-1-1,1 0 1,-1 0 0,0 0-1,0 0 1,0 1 0,1 2-1,-1 0 1,0 0 0,0-2-1,1-1 1,-1 0 0,0 0-1,1 0 0,3 0 1,-6 0 0,3 0 0,2 0 0,2 0 0,2 0 0,-3 0 0,-3 0 0,-1 0 0,2 0 0,0 0 0,2 0 0,-1 0 0,-1 0 7,-2 0 0,1 0 0,2 0 0,1 0 0,-1 0 0,-2 0 0,-1 0 0,2 0 0,0 0 0,2 0 0,-1 0 1,-2 0-1,1 0 0,1 0 0,1 0-1,-2 0 0,0 0 0,-1 0 0,2 0 1,1 0-1,-2 0 0,1 0 0,0 0 0,1 0 1,0 0-1,0 0 0,0 0 0,-1 0 1,1 0 3,0 0 5,0 0 1,0 0 0,0 0 0,0 0 0,0 0 0,0 0 0,-1 0 0,-2 0 0,-1 0 0,1 0 0,-1 0 0,0 0 0,0 0-185,0 0 1,1 0 0,-1 0 0,0-1 173,0-3 0,0-2 0,1-5 0</inkml:trace>
  <inkml:trace contextRef="#ctx0" brushRef="#br0" timeOffset="36">19113 4863 7857,'-6'0'-521,"-4"3"527,3 1 0,0 0 0,0-4 0,-2 0 0,1 1 0,1 3-57,7 3 1,2 0 0,5 0 0,1 2-1,-1-1 1,0 1 0,2-1 0,0 0 0,0 1-1,-2 0 1,2-2 0,1 2 0,1 1 0,0 1-1,0 0 2,1 1 0,-2-1 0,-2 0 1,0 1-1,0 2 0,2 1 1,2 0-1,-1 0 0,0 1 1,-1 0-1,-1 0 0,-2-1 1,2 0-1,1 0 0,1 0 69,0 1 0,-1-2 0,-1 3 1,-2 0-1,2-4 0,0 0 1,-1-1-1,0 2 0,1 2 1,1 0-1,0 1 0,-2-4 1,0 1-1,0 0 0,1 1 8,-1-2 1,2 3-1,-3-1 1,2-1 0,1 0-1,-2-1 1,4 2-1,-2-1 1,2-2 0,-1 0-1,3 0 1,-2 2-1,1 1 1,-2-2 0,0 0-36,1-2 1,-1 0-1,0-1 1,0-1-1,0-2 1,1 2-1,-3 1 1,0 0-1,-1-1 1,0-2-1,2 2 1,2 0-1,-3-1 1,0 0-1,-1 1-8,0 1 1,2 0 0,0-2 0,-1 0 0,-2 0 0,2 2 0,1 0 0,0-1 0,-1-1-1,-2 0 1,1 2 0,-1 0 0,1-1 0,-1-2 0,1 2 0,-2 1 13,-1 1 1,4 0 0,-2 1 0,2-1-1,-1 0 1,-1 0 0,-1 0 0,0 1-1,2-1 1,-1 0 0,1-1 0,-1-1 0,0-2 10,1 2 1,-2 1 0,3 1 0,-2 0-1,2 0 1,1-1 0,0-1 0,-1-1 0,-2 0-1,1 2 1,-1 1 0,1 1 0,0-2 0,2-2-1,0 0 4,-2 1 0,2 1 0,-3 1 0,3 0 0,0 0 0,-1 0 0,-2 1 1,2-1-1,0 0 0,-1 0 0,0 2 0,-1 0 0,1 2 0,-1 0 0,2 0 18,1 0 0,0 4 1,-1-4-1,-2 0 0,2 1 1,1 1-1,1 2 0,0-2 1,0 1-1,1-1 0,-1 2 1,0-1-1,0 1 0,0 1 1,1 0-17,-1-1 0,-3 2 0,2-2 0,3 2 0,-1 1 0,1 0 0,-2 1 0,0-1 0,0 1 0,1-1 0,-1-1 0,1-1 1,2-1-1,1 2 0,-1 3-7,-2 2 0,3 0 0,0-4 0,-1 1 0,-1-1 0,1 1 0,1-1 0,-1 0 0,-2 1 0,-1-2 0,2-1 0,0-1 0,2-1 0,-1 1-30,-2 0 1,0-4 0,-1 2 0,0 0 0,0 0 0,0-1 0,1-1 0,-1 0 0,0 1 0,2 0 0,0 0 0,2-1 0,-1 0 0,-2 0 0,0 0 9,-1 1 1,0-3-1,0 3 1,0-1-1,1 0 1,-1-2-1,0 0 1,0-2-1,0 0 1,-1 0-1,-1 1 1,-1-1-1,0 0 1,1 0-1,0 0 11,-2 1 0,1-1 1,3 0-1,-1 0 0,-2 0 1,0 1-1,1-2 1,-1 0-1,1-1 0,-1 4 1,0-1-1,2 1 1,0-2-1,-1 0 24,-2 0 0,1 1 0,3 0 1,0 2-1,0 1 0,1 0 0,-1 0 1,0 1-1,0 0 0,0 0 1,1-1-1,-1 0 0,0 1 0,0 2 1,0 0-21,1 0 0,-1 2 1,0-5-1,2 0 1,0-1-1,2 3 0,-1-1 1,0 0-1,-1-1 1,2 0-1,-1 0 1,0 0-1,-1 0 0,2 0 1,-1 0-19,-2 1 0,3-4 0,0 4 0,-1-1 0,-2 0 0,1-1 0,0 0 0,2-1 0,-1 4 0,-1-1 0,-2 0 0,0-1 0,0 0 0,0 0 0,1 0 6,-1 1 0,1-4 1,1 3-1,0-1 0,0 0 1,1 1-1,-2-1 0,0 1 1,0 0-1,-1-1 0,0 0 1,0-1-1,0 2 0,1-1 1,-1 0 35,0 1 1,0-2-1,0 5 1,1-2-1,-1-1 1,0 0 0,0 1-1,0 0 1,1 0-1,-1-1 1,0 0-1,0 0 1,1 0 0,-1 0-12,0 0 1,0 1 0,0-2-1,1 1 1,-1-1 0,-1-2 0,-2-1-1,0 0 1,1 1 0,-1-1 0,1 1-1,-2 1 1,1-1 0,-1-2 0,1 0-1,-1 0-12,0 1 1,3 0-1,-4 1 1,1-1-1,-1 0 1,1 0-1,-1 0 1,1 1-1,1-1 1,-1 0 0,1 0-1,-1 1 1,1-1-1,-1 0 8,-1 0 0,4 0 1,-3 1-1,0-1 1,1 0-1,-1 0 1,0 0-1,1 1 1,-1-1-1,1 0 0,-1 0 1,2 0-1,0 1 1,-1-1-1,0 0 7,1 0 1,-3 0-1,1 2 1,2 1-1,0 0 1,0 0-1,-2-1 1,2-2-1,-1 0 1,1 0-1,-1 0 1,0 1-1,2-1 1,0 0-31,-2 0 1,2 0 0,-3 1 0,2-1 0,0 0-1,-2 0 1,2 0 0,-1 1 0,1-1 0,-1-1 0,-1-1-33,-1-2 0,1-1 0,-5 3 0,3-2 0,1 2 0,2 1 0,-1 1 0,1 0 1,0 1-1,2-1 32,2 0 1,-5-3 0,-1-1 0,0 0 0,-1 1 0,2-2-1,-2 0 1,1 1 0,0 1 0,2 2 0,-1 0 23,0-2 1,-4-2-1,2-2 1,0 3-1,2 3 1,3 0-1,0-1-6,-2-2 1,-2-4-1,-4 2 1,3-2-1,2 2 1,1 2-1,2 0 1,0 1-15,-2-1 1,1-3-1,-5 2 1,3 0-1,1-1 1,1 1-1,0-1 1,-3 2 0,0-2 41,1 0 0,-1 0 1,2-3-1,0 2-509,1-2 1,-4 1 472,-2 1 0,4-3 0,-1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6:36.897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18783 4024 8050,'0'-8'-201,"0"0"-21,0-1 0,0 3 1,0-2-17,0-1 248,0 4 1,-2-1 0,-2 3-1,-2-2 1,-2 0 0,0-1-1,-1 5 1,-1 2 0,-2 5 0,1-1-1,0 1 1,2-1 0,2 1-1,-1-3 85,1 3 1,1-5 0,2 3-1,-2-4 1,-2-3-96,0-1 1,4-3-1,-4 1 1,-1 0-1,-1-2 1,-2 0-1,1 2 1,-1 0-1,1 0-11,-1 1 0,2 0 1,1 2-1,1 0 1,-1 0-1,-2 2 0,0 1 1,-1 0-1,1 0 1,-1 0-1,0 0 0,1 0 1,-1 0-1,0 0 1,-1 0 8,-2 0 1,2 0 0,-3 1 0,4 2 0,0 0-1,0 1 1,1 0 0,-1 0 0,0 0 0,1 0 0,-1 1-1,-1 1 1,-1 2 0,-1 0 0,0-2 13,2 0 1,2 3-1,-1-2 1,0 4-1,1-1 1,-1-1 0,-1-1-1,-1 1 1,-1 1-1,0 2 1,2 0-1,2-1 1,-1 1 0,1-1-1,-1 2-12,0 3 0,1-3 0,-1 2 0,0-2 0,1-1 1,-1-1-1,1 1 0,0 0 0,2-1 0,1 0 1,-1-1-1,0 0 0,0 3 0,3 0 0,-1 0-3,1-1 1,2-1-1,-2 2 1,-1 2-1,2 0 1,0-1-1,1 0 1,0 1-1,0 1 1,0 1-1,0 0 1,0-3 0,2 0-1,-1 1 1,1 0 6,-2-1 1,0 3 0,4-1-1,-1-2 1,-2-1 0,-1-2-1,2 1 1,0 0 0,1-1-1,-2 1 1,0 0 0,0-1-1,2 1 1,1 0 0,0-1 8,0 1 1,0-1 0,0 1 0,0 0 0,0-1 0,0 1 0,0 0 0,0-1 0,1 1 0,2-1 0,2 1 0,0 0 0,1-1-15,1 1 1,-3 0 0,2-1 0,1 1 0,-1 0 0,3-1 0,0 1 0,0-1 0,-1 1 0,1-2-1,1-1 1,1-1 0,-2 1 24,-1 2-22,-1 0 0,5-3 1,0 0-1,0 1 1,3 1-1,0 2 1,-1-1-1,-1 0 1,-1-2-1,1-2 0,1 3 1,2 0-1,-1 1 1,1 1 8,-1 0 1,1-1-1,-3 0 1,1-2-1,1-1 1,-1-1-1,-1 1 1,-1 0-1,0 0 1,-2-1-1,-1 0 1,-1-1-1,1-1 1,1 2-1,2-2-2,-1 0 1,1 3 0,0-4 0,-1 0 0,2 0 0,3-1 0,2 0 0,0 0 0,-3-1 0,-2 2 0,0-1 0,1-2 0,2-1 0,-1 0-31,2 0 1,0 0 0,4 0 0,-3 0-1,0-1 1,-1-2 0,1-2 0,0 0-1,1-2 1,1 2 0,-2-1 0,0-1-1,-1-1 1,1 1 0,-1-1-4,-1-1 0,4 2 0,-3 0 0,-1-1 0,2 0 0,-1 0 0,0-1 0,-3-1 0,-1-2 0,-1 2 0,1 1 0,1 1 0,1-1 0,0-1-1,-2-2 0,2 1 0,1-1 0,-1 0 0,1 1 1,-1-1-1,1 0 0,-1 1 0,1-1 0,-2 1 1,0 0-1,0 2 0,2 1 0,-2-1 0,-1-1-2,-1-2 1,-1 1-1,1-1 1,-1 2-1,1 1 1,0 0 0,-1-3-1,1-2 1,0 0-1,-1 1 1,0 0-1,-1-1 1,-1-2 0,1 1-1,-1-1 49,2 1 1,-2-1 0,0 4-1,-1 0 1,-1-3 0,1 0-1,-2 1 1,0 1 0,-2 1-1,-1 0 1,1 1 0,-1-1-1,-2-1 1,-1-1 0,0-2 1,0 2 1,0 0-1,0 0 1,0-3-1,0 0 1,0-1-1,0 0 1,-1-1-1,-2-1 1,-2 2-1,0 0 1,-2 0-1,1-3 1,-3 1-40,-1 0 1,-1-2 0,2 4-1,0-1 1,-2-1 0,-4 1 0,1 0-1,1 1 1,2 0 0,-1 1 0,0 0-1,1 3 1,-2-1 0,-1 1-1,-2-1 21,2 1 0,-4 1 0,-2 2 0,0 2 0,-1 1 0,2-1 0,-2-1 0,0 0 0,1 1 0,0 1 1,1 0-1,-1 0 0,2 1 0,0-1 0,1 0-4,1 0 0,0 5 1,3-4-1,-1 2 1,-1 1-1,0 0 0,1 0 1,0 2-1,-2 0 1,2 2-1,0 0 0,0 2 1,-2 0-1,2 3 1,0 2-44,-2 2 0,2 0 0,-4 0 0,0-1 0,1 2 0,-1 3 0,0 3 1,-1-2-1,0-1 0,3 0 0,0 1 41,1 1 0,-6 6 0,3-3 0</inkml:trace>
  <inkml:trace contextRef="#ctx0" brushRef="#br0" timeOffset="1">13514 9874 8270,'-12'0'-81,"5"0"0,-1 0 0,0-1 0,0-2 0,1-1 0,-2 2 0,-2 0 1,0 2-1,0-1 0,2-2 0,2 0 0,-2 0 0,-2 0 67,0-1 0,-1 3 0,0-3 0,1 3 0,-2 1 1,-1 0-1,-2-1 0,2-2 0,0-1 0,-1 2 1,0 0-1,-1 2 0,1 2 0,-2 0 0,0 3 1,-1 2-188,0 2 200,4-4 0,-4 5 1,4-2-1,-2 3 1,1 0-1,-1 1 1,1-1-1,0 1 0,2 0 1,2-1-1,-1 1 1,0 0-1,0 0 1,-3 3 10,0 0 1,-1 1 0,5-3 0,-1 1 0,0 1 0,1 1 0,-1-1 0,1 2 0,-1 0 0,0 0 0,2-2 0,1 1 0,1-1 0,0 1 0,1-1 8,-1 1 1,4 1 0,-2-3 0,-1 3 0,2-1 0,-2 3-1,2-3 1,-1 2 0,1 1 0,-2 0 0,2-1 0,0-1-1,1-2 1,0 2 0,0 0-4,2 0 1,-4-2 0,3-2-1,0 1 1,0 2 0,1-2-1,-2-1 1,1-1 0,2 1-1,1 1 1,0 1 0,0-1-1,0-1 1,0-1 0,0 0 0,0-1 0,0 2 0,0 1 0,0 2 0,0-2 1,0-1-1,0-1 0,1-1 0,2 1 0,2 0 0,0-1 1,0 1-1,-1-1 0,0 1 0,1 0-17,2-1 0,-3 1 0,2 0 0,1-1 0,-2 1 0,1-1 0,-1 1 0,2 0 0,-1-1 1,3 2-1,0 2 0,1-1 0,-3-3 0,2-2 9,2 0 0,0 2 0,1 0 0,0 0 0,-1-2 0,2-1 0,1-1 0,3 1 1,0 0-1,1 0 0,-1-1 0,1 0 0,-1-1 0,1-1 0,0 2-18,3-1 1,-3-3 0,0 1 0,0-2 0,0 1-1,1 1 1,1-2 0,-1 0 0,0-2 0,1 1 0,-1 2-1,1 0 1,-1 0 0,-1-2 0,0-1-1,0 0 0,-2 0 1,3 0-1,1 0 1,-1 0-1,-1 0 1,0 0-1,-1 0 1,1 0-1,-1 0 1,0-1-1,-2-2 1,1 0-1,-1-1 1,1 0-5,0 0 1,-3-5-1,3 2 1,-3 0-1,0-1 1,1 0-1,1 0 1,0 1-1,-2-2 1,-2-2 0,2 0-1,1-1 1,2 0-1,-2 1 1,-1-2 10,-1-3 1,-1 2 0,1-4 0,-1 0 0,1 1 0,0-1-1,-1 0 1,1-3 0,0-1 0,-1 0 0,0 2 0,-2 0-1,-2 1 1,2 0 14,2-1 1,-3 2-1,-2-3 1,-1 3-1,-1 2 1,0 0-1,0-1 1,0-1-1,0-1 1,-1 1-1,0 0 1,-2-1-1,-1 0 1,0 0-1,0-1-3,0 0 1,0 2-1,0-2 1,0-1-1,0 0 1,0-3-1,-1 1 1,-2 1-1,-2 0 1,0 1 0,-1-1-1,0 2 1,0-2-1,0 1 1,-4 0 14,0 2 1,2 1 0,1-3 0,-2 3-1,0 0 1,0 1 0,1-1 0,-1 1-1,0 1 1,0 1 0,1 2 0,-1 1-1,0-3 1,0 1 0,1 2-8,-1 3 0,2 2 0,0-5 1,-2 2-1,-2 1 0,1 1 1,0 0-1,-1 0 0,-2 2 1,-1 1-1,-1 2 0,-2 1 1,-1-1-1,-3-1-70,-1 2 1,-1 0 0,0 2 0,-1 2 0,1 0 0,0 3 0,0 2 0,-1 2 0,1 1-1,1 2 1,1-1 0,2 1 0,-2 0 51,-1-1 0,-1 6 0,0 1 0</inkml:trace>
  <inkml:trace contextRef="#ctx0" brushRef="#br0" timeOffset="2">23562 9932 7946,'-11'-12'-38,"-1"1"0,1-1 0,-1 1 0,0 0 0,2 2 0,1 3 0,1 1 0,0 1 0,1 0 0,-1 0 36,-1 1 1,-1 2 0,-2 0 0,0-2 0,1-1 0,-1 2 0,0 0 0,1 2 0,-1 0 0,0 0 0,1 0-1,-1 0 1,1 0 0,-1 0 0,-1 0-4,-2 0 1,2 4 0,-3 1 0,3 2 0,0 2-1,-1 0 1,-1 0 0,0-1 0,2 1 0,2 1 0,-1 2-1,1-1 1,-1 1 0,0 0 0,1-1 1,-1 1 0,0 1 1,1 1-1,-1 2 1,0-2-1,1 0 0,1 0 1,0 2-1,3-1 1,-2 1-1,-2 1 1,1-1-1,1 1 0,1-1 1,0-1 12,2 1 0,-3 3 0,4-3 0,0-2 0,-2 0 0,2 0 0,-2 2 1,2-2-1,0-1 0,1-2 0,0 1 0,1 0 0,-1-1 0,0 1 1,0 0 30,1-1 1,-2 2 0,1 1 0,2 2 0,-1-2 0,1-1 0,-2-1 0,1-1 0,2 1 0,-1 0 0,0-1-1,-2 1 1,1-1-25,2 1 0,1-4 1,0 0-1,0 1 1,0 1-1,0 2 0,0-1 1,0 1-1,0-1 1,1 0-1,2-2 0,1-1-28,-2 1 1,4 1-1,-2 2 1,-1-2 0,1-1-1,1-1 1,2 1 0,1 1-1,-1 2 1,1-1 0,1 1-1,0 0 1,0-1-12,-1 1 1,0 0 0,3-1 0,0 1 0,-2-1 0,-1 0 0,1-2 0,0-1-1,0 1 1,-2 1 0,3 0 0,0-1 0,1-1 0,1 1 21,0 1 0,-5-2 0,1 0 0,1 1 0,2 0 0,0 0 0,0-1 0,-2 0 0,-2-1 0,2 0 0,2-1 0,0-1 0,1 1 11,0-4 0,-1 3 1,1-1-1,0-1 1,-1-2-1,1-1 1,-1 1-1,1 2 1,0 1-1,-1-1 1,1-2-1,0-1 1,-1 0-1,1 0-4,-1 0 0,1-1 0,1-2 0,1-1 0,2 1 0,-2 2 0,-1 1 0,-1-1 0,-1-2 0,2-1 0,1 2 0,2 1 0,-2-1 0,-1 0 0,-1-2-40,-1 1 1,5 1 0,-1-1 0,-1-1 0,-1 2-1,-1-1 1,0 0 0,-1 0 0,1 0 0,1 0 0,1 1-1,2-2 1,-2 1 0,-1 1-12,-2-2 1,1 3 0,0-3 0,-1 2 0,1 2-1,-1-1 1,1-1 0,0-2 0,-1 1 0,1 0-1,0 1 1,-1-2 0,1 1 0,-1 1 19,1-2 0,0 3 0,-1-5 0,1 3 0,0-3 0,-1 1 1,1-1-1,0-1 0,-1 0 0,1-1 0,-1 0 0,1-1 0,0-1 0,-1-1 24,1 4 0,-2-4 0,1 4 1,-2-5-1,2-2 0,0-2 1,0 2-1,-2 1 0,2 1 1,-1 1-1,2-2 0,-2-1 1,-1-2-1,-1 2 0,-1 1 19,0 1 0,2-1 1,-4-1-1,0-1 1,0 1-1,-1 1 1,0 1-1,0 0 0,-1 1 1,-2-2-1,-1-1 1,0-2-1,0 2 1,0 0-1,0-1 1,0 0 0,0-2 0,0 3 0,-1-2 0,-2 1 0,-1-1 0,0 1 0,0-1 0,-1 1 0,0-1 1,-1 2-1,-1 1 0,-1 2 0,1-1-16,-1 0 0,0 1 0,-3-2 1,-1 0-1,0 0 0,1 3 0,-1-1 1,0 1-1,1-2 0,-2 1 0,-1-1 1,-2 2-1,1 1 0,-1 1 0,1-1 5,0-1 1,-1-2 0,0 0-1,1 1 1,-1-1 0,1 0-1,-1 1 1,1-1 0,-1 0-1,2 1 1,1 0 0,1 2-1,2 2 1,1-1 9,1 1 1,2 1 0,-3 3 0,1 0 0,-1-1 0,-1 0-1,-2 0 1,-1 1 0,-1 2 0,-2 1 0,2 0 0,1 0 0,0 0-86,-2 0 0,-2 1 0,-4 2 1,2 1-1,-2 0 0,0 0 0,0 1 1,0 0-1,-1 1 66,1 1 0,1 1 0,-4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8T16:56:36.900"/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17305 13154 7745,'-5'-7'-2,"4"1"-20,-3 2 1,3-3 0,1-4 0,0-1 0,0 0 0,0 1 0,0-1 0,0 1 0,0-1 0,1 0 0,2 1 0,1-1 0,-1 2-10,3 2 1,-1 4 0,4 8 0,-1 4 0,-1 3 0,1 4 0,-1 0 0,-2 1 0,-1-1 0,0 2 0,1 0 0,0 1 0,1-1 0,-1 1 54,1 0 1,-1-3-1,-3 3 1,2 0-1,-1-1 1,-2 0-1,-1-1 1,0-1 0,0 1-1,1-2 1,2-1-1,1-2 1,-1 1-1,-2 0-189,-1-1 1,0 1 0,1-2-1,2-1 165,1-1 0,5-5 0,-3 2 0</inkml:trace>
  <inkml:trace contextRef="#ctx0" brushRef="#br0" timeOffset="1">17887 13247 7452,'-8'0'-5,"0"0"1,-1 0 0,0-2-22,2-2 1,3 2 0,8-5 0,3 2 0,4 3 0,0 0-1,2 1 1,2-2 0,0 0 0,-1 0 0,0 2 0,1-1-1,1 0 1,1-2 0,0 1-97,-3 2 1,3-3 0,-1 0 0,-2 2 0,-1 0 0,-2 2-1,1-1 1,0-1 121,-1-2 0,1-5 0,-1 2 0</inkml:trace>
  <inkml:trace contextRef="#ctx0" brushRef="#br0" timeOffset="2">18061 13049 7703,'-7'0'155,"-1"0"0,-1 0-320,-1 0 149,3 0 1,2 1-1,5 3 1,0 4-1,0 2 1,0 2-1,1-1 1,2 2-1,2 2 1,1 1 0,3 1-1,1 1 1,-1 0-1,-2 3-309,2 1 0,2 1 0,0 1 0,0-1 325,-4 0 0,9 5 0,-3 2 0</inkml:trace>
  <inkml:trace contextRef="#ctx0" brushRef="#br0" timeOffset="3">18596 12967 7838,'-7'0'10,"-1"0"1,0-1 0,0-3-21,1-3 1,4-4 0,0 1-1,5 1 1,3 1 0,1 0-1,3 1 1,2 0 0,0 1 0,1 0-1,0 0 1,-1 1 0,1 0-1,0 2-53,-1 2 1,1 1-1,-1 0 1,1 0-1,0 0 1,-1 1-1,1 2 1,-2 2-1,-1 1 1,-2 3-1,-1 2 1,-1 0-1,1 2 1,-4 1-1,0 2 29,-2-2 0,0-1 1,0-1-1,0-1 0,0 2 1,-2 2-1,0 0 0,-4-1 1,1-1-1,-1-1 1,-1-2-1,0-1 0,-1-1 1,1 1 174,2 1 1,-3-2 0,3-1 0,0-1 0,-1-1 0,1 2-21,-1-1 1,4-3-1,6 1 1,3-3-1,4-1 1,0 0-1,1 0-195,0 0 1,-1 0 0,2 0 0,1 1 0,2 2 0,-2 1 0,-1-2 0,-1-1-1,-1 1 1,1 0 0,0 2 73,-1-1 0,1-2 0,-1-1 0</inkml:trace>
  <inkml:trace contextRef="#ctx0" brushRef="#br0" timeOffset="4">19178 13026 6862,'-10'-2'793,"2"-2"-804,3 3 0,6-4 1,3 5-1,4 0 1,2 0-1,2 0 1,-1 0-1,1 0 1,-1 0-67,1 0 0,0 0 0,-1 0 0,1 0 0,0 0 0,-1 0 1,1 0-1,-1 0 0,1 0 0,0 0 0,-1 0 0,1-1 1,0-2 15,-1-1 0,1-1 1,0 3-1,-1-4 1,1 1-1,-2-1 1,-1 1-1,-1-1 1,0 2-1,-1 1 0,0-3 1,-1 1 60,1 0 0,-5-4 0,4 8 0,-6-4 0</inkml:trace>
  <inkml:trace contextRef="#ctx0" brushRef="#br0" timeOffset="5">19376 12828 6798,'-8'0'330,"0"0"0,-1 0 1,0 1-324,1 3 1,3 3 0,5 4 0,0 1 0,0-1 0,0 1-1,1 0 1,2-1 0,2 2 0,0 1 0,2 2 0,-1-1-1,2 1 1,0 0 0,-2-2-156,-1-1 0,3 0 1,-3 1-1,0 1 1,2 0-1,-2-3 0,0 0 1,-1-2 147,1-2 0,-3 2 0,3-3 0</inkml:trace>
  <inkml:trace contextRef="#ctx0" brushRef="#br0" timeOffset="6">20073 13037 6581,'-6'0'-36,"0"0"78,2 0 0,1 0 0,-5 0 0,-1-1 0,0-3 0,1-4 0,5-2 0,1-2 1,2 1-1,0-1 0,2 0 0,0 1 0,2-2-70,-1-3 0,2 4 0,-1-4 0,0 3 0,-1 1 0,3 1 0,-1-1 1,1 2-1,1 2 14,2 4 1,-3 4-1,1 4 1,-1 3-1,-1 0 1,0 1-1,-1 1 1,2 1-1,0 2 1,0 1-1,0 1 1,-3 2-1,3-2 1,-1 0 48,0 2 0,3-3 1,-4 2-1,-1-1 0,1 1 1,2 0-1,-1 1 1,0-1-1,-3 1 0,1-2 1,0-1-1,0-2 1,1 1-1,0 0-112,0-1 0,1 0 1,-2-2-1,2-2 1,0 2-1,0 2 0,-1-1 1,0-1 76,0-1 0,5 0 0,-2 3 0</inkml:trace>
  <inkml:trace contextRef="#ctx0" brushRef="#br0" timeOffset="7">9013 7862 7236,'-7'4'-394,"-1"0"0,1 1 421,0-1 1,-2-2 0,3 5 0,1-1 0,0 1 0,2 2 0,2 1 0,1 2 0,0-1 0,0 1 0,0 0 0,0-1-1,0 1 1,0-1 0,-1 0 0,-2-2 0,-1-1 0,2 1 0,0 1-2,2 2 0,0-1 0,-1 0 0,-1-2 0,-2-2 0,0 2 0,0 2 0,-1 0 0,-2 1 0,-2 0 0,-1-1 0,-2 1 0,1 0 0,-1-1 0,0 0-6,1-4 0,-5 4 0,1-5 0,1 2 0,-1 0 1,1-1-1,-1 1 0,-1-1 0,-1-1 0,-1-1 1,-1 2-1,0-2 0,-2 1 0,-2-1 0,-3 2-16,-1-1 1,-1-3-1,5 2 1,-1-1 0,-4 1-1,-1 0 1,-2 2-1,0-2 1,-2 0 0,1-2-1,0-2 1,1-1-1,0 0 1,0 0 0,1 0-29,2 0 0,-5 0 0,4 0 0,-2 0 0,1-1 0,0-2 0,0-2 0,-3 0 0,-3-2 0,-3 2 0,1 0 0,2 1 0,1-1 0,-1-2 0,-1 0 22,-2-1 1,0 4 0,4-2 0,0-1 0,-1 1-1,-1-2 1,-2 0 0,1 2 0,1-1 0,0 2 0,-4-1-1,1 0 1,0 0 0,3 1 0,-1-2 27,0 1 0,-1 3 1,-5-2-1,-1 1 1,2 0-1,0 2 1,3 1-1,-1 1 1,1 0-1,-1-2 1,1 0-1,-1-2 1,3 1-1,-2 2-14,-3 1 0,3 0 0,1 0 0,3 0 0,1 0 0,-1 0 0,0 0 1,0 0-1,2-1 0,2-2 0,1-1 0,0 2 0,0 0 0,1 2 1,1-1-13,1-3 1,3 3-1,-3-3 1,1 1-1,0 1 1,1-2-1,1 0 1,2 0 0,0-1-1,1 0 1,1-2-1,3 2 1,1-1-1,2 1 1,-1-2-10,1 1 1,-1 2-1,5-3 1,0 1-1,2 1 1,2-1-1,-3 3 1,0-1-1,-1-1 1,-1-1-6,0 1-14,6 1 1,-1 0 0,5-1 0,-3 0 0,-1-1-1,1-1-105,3-2 1,0 3 0,2-2 100,0-1 1,0-1-1,0-2 1,0 0 0,0 1-1,0-1 36,0 0 1,0 1-1,0-1 1,2 2-1,0 1 1,2 1-1,-1-1-244,-2-1 0,-1 2 92,0 0 0,0 11 0,0 1 1,0 5 147,0 2 0,-5 1 0,-2 0 0</inkml:trace>
  <inkml:trace contextRef="#ctx0" brushRef="#br0" timeOffset="8">5234 7990 7745,'-7'-1'-160,"2"-2"0,1-2 0,0-2 0,2-2 1,0-1-1,2-2 0,0 1 169,0-1 0,2 0 0,1 1 0,5-1 0,3 1 0,0-1 0,1 0 0,-1 1 0,2-2 1,2-1-1,1-2 0,2 2 0,2 1 0,-1 1 0,-1 2-16,-1 2 1,2-1 0,-3 4-1,-1 0 1,1 0 0,0 2-1,-2 2 1,-1 1 0,-2 0 0,1 0-1,0 1 1,-1 3 0,1 2-1,-1 2 1,1-1-4,0-2 0,-1 4 0,1-3 0,-2 2 0,-1 0 0,-1-1 0,0 1 1,0 0-1,-1 1-167,2 1 0,-3 2 1,-3 0 176,-1-1 0,3 6 0,1 1 0</inkml:trace>
  <inkml:trace contextRef="#ctx0" brushRef="#br0" timeOffset="9">20608 12898 7422,'0'6'-163,"0"-1"0,0-3 201,0 2 1,2-3 0,2 3-1,3-3 1,4-1 0,0 0-1,1 0 1,0 0 0,0 0-1,3 0-95,0 0 1,1-1 0,-5-2-1,1-1 1,0 2 0,1 0-1,1 2 1,1 0 0,-1 0-1,-1-1 1,-1-2 0,0 0-1,-1 0 1,1 0 56,0 0 0,-2 0 0,-2-5 0,2 0 0,-4-3 0</inkml:trace>
  <inkml:trace contextRef="#ctx0" brushRef="#br0" timeOffset="10">20829 12653 7516,'-7'0'-30,"-1"0"1,-1 0-1,0 2 1,1 2-8,4 3 1,3 4 0,1 0-1,0 1 1,0 1 0,1 1-1,2 2 1,1-1 0,0 2-1,-1 2 1,3 2 0,-1 0-1,1-2 1,1 2 0,0-1-53,0 0 1,2 2-1,-4-4 1,0 1-1,2-1 1,-2 0 0,1-1 88,1 0 0,-5-1 0,4-5 0</inkml:trace>
  <inkml:trace contextRef="#ctx0" brushRef="#br0" timeOffset="11">21236 12723 7165,'-6'-1'88,"2"-3"1,3-4-1,2-1-86,3 2 1,-1-3 0,4 7 0,1-1 0,0 0 0,0 0 0,1 0 0,1 0 0,2 0 0,-1 2 0,1 2 0,-2 4 0,-1 2 0,-2 2-46,-2 0 1,3-1-1,-4 5 1,-1 0-1,1-1 1,0 1 0,-1 0-1,-2-1 1,-1 2-1,0 1 1,0 2 0,-1-2-1,-2-1 1,-2-1-1,0-1 84,0 1 0,-3-4 0,3-2 1,0 0-1,-2 0-18,1-1 1,3-3 0,-1-5-1,4-4 1,4-1 0,4 2-1,1-1 1,0 2 0,-1-1 0,1 1-33,1-1 1,-2 3 0,0 3 0,1 0 0,1 0 0,2 0 0,-1 0 0,1 1 0,-1 3 0,1 3-7,0 4 1,-5 0 0,0 1 0,-2 1 0,-1 1 0,0 2-1,0-2 1,-2-1 0,0 0 0,-2 1 0,0 2 0,0-2-1,-2-1 56,-2-2 1,-2 1 0,-6-2 0,1-1 0,-1-2-1,0-2 1,1-3 0,-1 0 0,1-2 0,-1 0 0,0 0-1,1 0 6,-1 0 0,0 0 1,1 0-1,0-2 0,2 0 1,2-2-1,-1 0-688,1-1 0,4 4 641,6-3 0,4-3 0,4 1 0</inkml:trace>
  <inkml:trace contextRef="#ctx0" brushRef="#br0" timeOffset="12">21911 13002 7612,'0'-7'-114,"0"-1"106,0 5 0,1-2 1,3 5-1,4 0 1,2 0-1,2 0 1,0 0-1,-1 0 1,1 0-1,-1 0 1,1 0-1,1 1 0,1 2 1,2 1-1,-2-2-134,-1 0 0,4 3 1,1 1-1,0 2 1,-3-1-1,-3-1 1,-3-1 141,-1 0 0,-1 4 0,5-2 0</inkml:trace>
  <inkml:trace contextRef="#ctx0" brushRef="#br0" timeOffset="13">21911 13177 7834,'5'6'-209,"-4"-1"1,6-5 0,-3 0 0,4 0 0,2 0 188,2 0 1,-1 0 0,1 0 0,-1 0 0,1 0 0,1 0-1,1 0 1,3 0 0,0 0 0,1 0 0,-1 0 19,-1 0 0,10 0 0,-1 0 0</inkml:trace>
  <inkml:trace contextRef="#ctx0" brushRef="#br0" timeOffset="14">22702 12747 7834,'-8'0'-85,"0"0"0,1 0 0,-4-2 1,3-2 43,5-3 0,3 1 0,3 3 0,5 0 0,3 0 0,0 0 0,1 0 0,-1 2 0,2 1 0,2 0 0,1 0 0,2 0 0,3 0-6,1 0 0,0 0 0,-1 0 0,-2 0 0,1 0 0,-1 0 1,-1 0-1,-1 0 0,-3 0 0,-1 0 0,-1 1 0,-1 3 0,0 4 50,-4 2 1,-2-2-1,-5-1 0,0 2 1,0 2-1,0 0 1,0 1-1,0 0 1,2-1-1,0 1 1,2 0-1,-1-1 1,-2 2-1,0 1 11,3 2 0,-2 1 1,1-3-1,0 1 0,0 1 1,0-1-1,0 1 1,-2-2-1,1 0 0,0 1 1,2 0-1,-1-1 0,-2-1 1,-1-1-33,0-1 0,0 1 0,0 0 0,0-1 0,0 1 1,-1-2-268,-3-2 0,-3-3 285,-4-5 0,-1-5 0,0-1 0</inkml:trace>
  <inkml:trace contextRef="#ctx0" brushRef="#br0" timeOffset="15">22911 12979 7263,'0'-12'-15,"0"5"0,0-1 0,0-1 33,0-1 1,1 3 0,3 3 0,4 3-1,4 1 1,2 0 0,1 0 0,0 0-1,-1 0 1,1 0 0,3 1 0,2 2-219,-1 1 131,1 0 1,3-4 0,0 0 0,-1 0 0,-1 0 0,-3 0 0,0 0 0,-1 0 0,0 0 0,-3 0 68,-1 0 0,-2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3D9FF1-D08D-4842-B606-5491EC8CC686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84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081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89C38A-FAA5-E04F-A0D3-8D54F5A0366D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85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5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4918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254688-C59E-2040-82F0-839CA6D91CF0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85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5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3977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37914F0-B367-0E42-A66F-9E8C4FFB4994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85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5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531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AA7A35-BCDD-3146-998A-8BC936C9810D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85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5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240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1E594C-7BB7-D545-8F95-C4DFFD8F92AF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86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163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3338E5-2FB9-FB4F-ACC0-7B36726C0CA8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86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2008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D275086-FF79-8A49-8C62-D0A83B893134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5195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49D666-93EE-9A47-9A0D-E4600BCD98B6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1503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26C765D-BBF8-5D45-B3AA-9462C630BC00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86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10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E27CB-7414-BF49-A186-06929E309F07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83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3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10167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8B3A54-809F-0F43-A4CA-BE62CF8C2272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047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09B4C-9509-F94B-97DD-6D1138F37BFF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596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89EF33-C8DB-6B48-BA31-986A8EF0DBE3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645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FD82ED-F22C-9F40-B5AF-064E77047841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87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021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BC77AC-E38B-A045-A22C-50EC09C812AF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5054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21B379-D476-024A-9D16-11F010145A35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89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2187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C21417-711C-D941-9A7D-600E70BBE473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52794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C607AD-FCDC-D947-B056-76F9DE2419F1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6920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A49DA4-19A2-4F49-80D5-A84B58061C12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42818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571398-2638-1143-B160-92B8F552F5E6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89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669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94729D-EF61-D548-8B83-8EDA94752658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3482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EAD743-FCE4-114E-A378-BB756701F367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54849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BE1937-CFA4-624C-8CF0-2C10ACB7BC2A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90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0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54711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320AA1-699B-AF4A-A7D9-0B5A36F38AE9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90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5570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6F204E-3480-F740-92FF-5BAE89808C81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1640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6ADABE-754A-6444-B9EB-CE72FCA5432E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0181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77DBA4-24FD-7D4D-8002-7C2DE38D769F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6522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36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7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8C8B35-1A29-024E-8176-3259F56B7BD8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2382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96739B-4937-9D4C-A9E8-C17EFDF60D14}" type="slidenum">
              <a:rPr lang="en-US"/>
              <a:pPr>
                <a:defRPr/>
              </a:pPr>
              <a:t>39</a:t>
            </a:fld>
            <a:endParaRPr lang="en-US"/>
          </a:p>
        </p:txBody>
      </p:sp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4661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3D5214-09C9-E34C-803F-37360133E43B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565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624F39-B602-984E-9FCA-4F1648AFF387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18796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F33448-1FCC-B44E-A6D6-FEADB7A64CC6}" type="slidenum">
              <a:rPr lang="en-US"/>
              <a:pPr>
                <a:defRPr/>
              </a:pPr>
              <a:t>41</a:t>
            </a:fld>
            <a:endParaRPr lang="en-US"/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1793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834989-8EB5-F344-A756-162B9D4F2915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9873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21B379-D476-024A-9D16-11F010145A35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89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481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C21417-711C-D941-9A7D-600E70BBE473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229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C607AD-FCDC-D947-B056-76F9DE2419F1}" type="slidenum">
              <a:rPr lang="en-US"/>
              <a:pPr>
                <a:defRPr/>
              </a:pPr>
              <a:t>45</a:t>
            </a:fld>
            <a:endParaRPr lang="en-US"/>
          </a:p>
        </p:txBody>
      </p:sp>
      <p:sp>
        <p:nvSpPr>
          <p:cNvPr id="89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6917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CA49DA4-19A2-4F49-80D5-A84B58061C12}" type="slidenum">
              <a:rPr lang="en-US"/>
              <a:pPr>
                <a:defRPr/>
              </a:pPr>
              <a:t>46</a:t>
            </a:fld>
            <a:endParaRPr lang="en-US"/>
          </a:p>
        </p:txBody>
      </p:sp>
      <p:sp>
        <p:nvSpPr>
          <p:cNvPr id="89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4929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AC5D04-6CFB-104A-B447-0A0683194263}" type="slidenum">
              <a:rPr lang="en-US"/>
              <a:pPr/>
              <a:t>47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2" y="4344990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Application: find set of mutually non-conflicting points</a:t>
            </a:r>
          </a:p>
        </p:txBody>
      </p:sp>
    </p:spTree>
    <p:extLst>
      <p:ext uri="{BB962C8B-B14F-4D97-AF65-F5344CB8AC3E}">
        <p14:creationId xmlns:p14="http://schemas.microsoft.com/office/powerpoint/2010/main" val="14812790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771E18-5F4D-C741-8FAF-C87D031F62D6}" type="slidenum">
              <a:rPr lang="en-US"/>
              <a:pPr/>
              <a:t>48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2" y="4344990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381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FAE464-0DC4-C44F-926D-446BFF8B3894}" type="slidenum">
              <a:rPr lang="en-US"/>
              <a:pPr/>
              <a:t>49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2" y="4344990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662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FAE464-0DC4-C44F-926D-446BFF8B3894}" type="slidenum">
              <a:rPr lang="en-US"/>
              <a:pPr/>
              <a:t>50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2" y="4344990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9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803B46B-6D90-9242-A386-2213EBCC0DD3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83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3068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C3897A-D6DC-B645-A1F3-37290C008DCB}" type="slidenum">
              <a:rPr lang="en-US"/>
              <a:pPr/>
              <a:t>51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1" y="4340226"/>
            <a:ext cx="5029200" cy="41179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8039" tIns="44020" rIns="88039" bIns="44020"/>
          <a:lstStyle/>
          <a:p>
            <a:r>
              <a:rPr lang="en-US"/>
              <a:t>Karp analyzed most juicy open problem in discrete math – showed most were NP-complete</a:t>
            </a:r>
          </a:p>
          <a:p>
            <a:r>
              <a:rPr lang="en-US"/>
              <a:t>x -&gt; y means x reduces to y (if you can solve y, then you can solve x)</a:t>
            </a:r>
          </a:p>
          <a:p>
            <a:r>
              <a:rPr lang="en-US"/>
              <a:t>Then to join the NP complete club, you need a reduction from SAT (or any other current member) to you</a:t>
            </a:r>
          </a:p>
        </p:txBody>
      </p:sp>
    </p:spTree>
    <p:extLst>
      <p:ext uri="{BB962C8B-B14F-4D97-AF65-F5344CB8AC3E}">
        <p14:creationId xmlns:p14="http://schemas.microsoft.com/office/powerpoint/2010/main" val="16133400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8C8B35-1A29-024E-8176-3259F56B7BD8}" type="slidenum">
              <a:rPr lang="en-US"/>
              <a:pPr>
                <a:defRPr/>
              </a:pPr>
              <a:t>52</a:t>
            </a:fld>
            <a:endParaRPr lang="en-US"/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0940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7450FC-B544-B342-AD5B-FF851E1BB814}" type="slidenum">
              <a:rPr lang="en-US"/>
              <a:pPr/>
              <a:t>53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38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7450FC-B544-B342-AD5B-FF851E1BB814}" type="slidenum">
              <a:rPr lang="en-US"/>
              <a:pPr/>
              <a:t>54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706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577B9E-3A9C-D74A-80AC-0AA49403830B}" type="slidenum">
              <a:rPr lang="en-US"/>
              <a:pPr/>
              <a:t>55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10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577B9E-3A9C-D74A-80AC-0AA49403830B}" type="slidenum">
              <a:rPr lang="en-US"/>
              <a:pPr/>
              <a:t>56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7472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A35B9-1126-EF42-B530-F8AFF79474A5}" type="slidenum">
              <a:rPr lang="en-US"/>
              <a:pPr/>
              <a:t>57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157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1A35B9-1126-EF42-B530-F8AFF79474A5}" type="slidenum">
              <a:rPr lang="en-US"/>
              <a:pPr/>
              <a:t>58</a:t>
            </a:fld>
            <a:endParaRPr lang="en-US"/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3927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06AC03-9C66-8A4B-BB95-9106C1D06501}" type="slidenum">
              <a:rPr lang="en-US"/>
              <a:pPr/>
              <a:t>59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843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A8782-3F7B-2043-BA21-85753915A644}" type="slidenum">
              <a:rPr lang="en-US"/>
              <a:pPr/>
              <a:t>60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32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2CA321-B803-6443-B83D-E7791656727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42116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A8782-3F7B-2043-BA21-85753915A644}" type="slidenum">
              <a:rPr lang="en-US"/>
              <a:pPr/>
              <a:t>61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6122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D15174-34CB-A543-A140-84E9EF0EB432}" type="slidenum">
              <a:rPr lang="en-US"/>
              <a:pPr/>
              <a:t>62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252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843769-EC3F-0543-B5B6-40B4221E9169}" type="slidenum">
              <a:rPr lang="en-US"/>
              <a:pPr/>
              <a:t>63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530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12EE6-8A57-514B-B9D3-75064C6DA06E}" type="slidenum">
              <a:rPr lang="en-US"/>
              <a:pPr/>
              <a:t>64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8515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24DA9-5338-DE4E-9B98-C744A8F82194}" type="slidenum">
              <a:rPr lang="en-US"/>
              <a:pPr/>
              <a:t>65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6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524DA9-5338-DE4E-9B98-C744A8F82194}" type="slidenum">
              <a:rPr lang="en-US"/>
              <a:pPr/>
              <a:t>66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8939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398863-CDF2-D549-AD15-221E795F5AD3}" type="slidenum">
              <a:rPr lang="en-US"/>
              <a:pPr/>
              <a:t>67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395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AA85B3-E144-6541-BA30-14443C4B1579}" type="slidenum">
              <a:rPr lang="en-US"/>
              <a:pPr/>
              <a:t>68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4154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65D6FA-862B-D14A-9E98-DB20F83DFFFE}" type="slidenum">
              <a:rPr lang="en-US"/>
              <a:pPr/>
              <a:t>69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022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06AC03-9C66-8A4B-BB95-9106C1D06501}" type="slidenum">
              <a:rPr lang="en-US"/>
              <a:pPr/>
              <a:t>70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A2FBD3D-45DA-2E40-95FC-30DD46A3691C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84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580458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3575AB-48D0-1843-9E5A-819785777793}" type="slidenum">
              <a:rPr lang="en-US"/>
              <a:pPr/>
              <a:t>71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the bi-directed edge represents two anti-parallel directed edges</a:t>
            </a:r>
          </a:p>
        </p:txBody>
      </p:sp>
    </p:spTree>
    <p:extLst>
      <p:ext uri="{BB962C8B-B14F-4D97-AF65-F5344CB8AC3E}">
        <p14:creationId xmlns:p14="http://schemas.microsoft.com/office/powerpoint/2010/main" val="30921628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3575AB-48D0-1843-9E5A-819785777793}" type="slidenum">
              <a:rPr lang="en-US"/>
              <a:pPr/>
              <a:t>72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the bi-directed edge represents two anti-parallel directed edges</a:t>
            </a:r>
          </a:p>
        </p:txBody>
      </p:sp>
    </p:spTree>
    <p:extLst>
      <p:ext uri="{BB962C8B-B14F-4D97-AF65-F5344CB8AC3E}">
        <p14:creationId xmlns:p14="http://schemas.microsoft.com/office/powerpoint/2010/main" val="170109384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1A9B65-163A-5F4C-AF5C-FCDEC437BF32}" type="slidenum">
              <a:rPr lang="en-US"/>
              <a:pPr/>
              <a:t>73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4462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9DD7DC-8956-CC43-81BB-1221FAF73867}" type="slidenum">
              <a:rPr lang="en-US"/>
              <a:pPr/>
              <a:t>74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7868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44A852-33BB-6B4D-B030-A93B23B66271}" type="slidenum">
              <a:rPr lang="en-US"/>
              <a:pPr/>
              <a:t>75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4988"/>
            <a:ext cx="5029200" cy="411321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1971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EAD743-FCE4-114E-A378-BB756701F367}" type="slidenum">
              <a:rPr lang="en-US"/>
              <a:pPr>
                <a:defRPr/>
              </a:pPr>
              <a:t>78</a:t>
            </a:fld>
            <a:endParaRPr lang="en-US"/>
          </a:p>
        </p:txBody>
      </p:sp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67890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>
            <a:extLst>
              <a:ext uri="{FF2B5EF4-FFF2-40B4-BE49-F238E27FC236}">
                <a16:creationId xmlns:a16="http://schemas.microsoft.com/office/drawing/2014/main" id="{7AB624BD-3200-EA4B-A142-B32236C1AA9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879725" y="527050"/>
            <a:ext cx="3509963" cy="26320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9283" name="Rectangle 3">
            <a:extLst>
              <a:ext uri="{FF2B5EF4-FFF2-40B4-BE49-F238E27FC236}">
                <a16:creationId xmlns:a16="http://schemas.microsoft.com/office/drawing/2014/main" id="{157F438A-7CB0-B544-892B-06CEA8B1CF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36663" y="3333750"/>
            <a:ext cx="6796087" cy="3159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525451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6F204E-3480-F740-92FF-5BAE89808C81}" type="slidenum">
              <a:rPr lang="en-US"/>
              <a:pPr>
                <a:defRPr/>
              </a:pPr>
              <a:t>80</a:t>
            </a:fld>
            <a:endParaRPr lang="en-US"/>
          </a:p>
        </p:txBody>
      </p:sp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952336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6ADABE-754A-6444-B9EB-CE72FCA5432E}" type="slidenum">
              <a:rPr lang="en-US"/>
              <a:pPr>
                <a:defRPr/>
              </a:pPr>
              <a:t>81</a:t>
            </a:fld>
            <a:endParaRPr lang="en-US"/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56078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77DBA4-24FD-7D4D-8002-7C2DE38D769F}" type="slidenum">
              <a:rPr lang="en-US"/>
              <a:pPr>
                <a:defRPr/>
              </a:pPr>
              <a:t>82</a:t>
            </a:fld>
            <a:endParaRPr lang="en-US"/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1166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3AC4CA2-7799-8A48-A6AC-57F28C5EFE9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2980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7918F6-9A1B-974D-8A00-CB20AA6BBC8E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033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281F844C-CE69-5F10-CF68-471712DDD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9F6BBF0C-E08C-D5C7-8D48-7D47F4A1B32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38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6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6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88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11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41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1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5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67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90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3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0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0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  <p:sp>
        <p:nvSpPr>
          <p:cNvPr id="2" name="AutoShape 11">
            <a:extLst>
              <a:ext uri="{FF2B5EF4-FFF2-40B4-BE49-F238E27FC236}">
                <a16:creationId xmlns:a16="http://schemas.microsoft.com/office/drawing/2014/main" id="{5EC42736-9819-89F0-B0ED-5A2DC5EA9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  <p:sp>
        <p:nvSpPr>
          <p:cNvPr id="3" name="AutoShape 11">
            <a:extLst>
              <a:ext uri="{FF2B5EF4-FFF2-40B4-BE49-F238E27FC236}">
                <a16:creationId xmlns:a16="http://schemas.microsoft.com/office/drawing/2014/main" id="{0BFA420C-B99F-503D-7795-03ADF9E93C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8155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e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8.bin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Relationship Id="rId22" Type="http://schemas.openxmlformats.org/officeDocument/2006/relationships/image" Target="../media/image11.e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9.e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6.emf"/><Relationship Id="rId17" Type="http://schemas.openxmlformats.org/officeDocument/2006/relationships/oleObject" Target="../embeddings/oleObject18.bin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8.emf"/><Relationship Id="rId20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5.e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7.emf"/><Relationship Id="rId22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19.e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16.emf"/><Relationship Id="rId17" Type="http://schemas.openxmlformats.org/officeDocument/2006/relationships/oleObject" Target="../embeddings/oleObject28.bin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18.emf"/><Relationship Id="rId20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15.e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12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17.emf"/><Relationship Id="rId22" Type="http://schemas.openxmlformats.org/officeDocument/2006/relationships/image" Target="../media/image11.e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29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26.emf"/><Relationship Id="rId17" Type="http://schemas.openxmlformats.org/officeDocument/2006/relationships/oleObject" Target="../embeddings/oleObject38.bin"/><Relationship Id="rId2" Type="http://schemas.openxmlformats.org/officeDocument/2006/relationships/notesSlide" Target="../notesSlides/notesSlide64.xml"/><Relationship Id="rId16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27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29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26.emf"/><Relationship Id="rId17" Type="http://schemas.openxmlformats.org/officeDocument/2006/relationships/oleObject" Target="../embeddings/oleObject46.bin"/><Relationship Id="rId2" Type="http://schemas.openxmlformats.org/officeDocument/2006/relationships/notesSlide" Target="../notesSlides/notesSlide65.xml"/><Relationship Id="rId16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27.e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33.emf"/><Relationship Id="rId4" Type="http://schemas.openxmlformats.org/officeDocument/2006/relationships/image" Target="../media/image30.emf"/><Relationship Id="rId9" Type="http://schemas.openxmlformats.org/officeDocument/2006/relationships/oleObject" Target="../embeddings/oleObject50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52.bin"/><Relationship Id="rId10" Type="http://schemas.openxmlformats.org/officeDocument/2006/relationships/image" Target="../media/image37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54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41.emf"/><Relationship Id="rId4" Type="http://schemas.openxmlformats.org/officeDocument/2006/relationships/image" Target="../media/image38.emf"/><Relationship Id="rId9" Type="http://schemas.openxmlformats.org/officeDocument/2006/relationships/oleObject" Target="../embeddings/oleObject5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42.e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NP-Completeness</a:t>
            </a:r>
          </a:p>
        </p:txBody>
      </p:sp>
      <p:sp>
        <p:nvSpPr>
          <p:cNvPr id="84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400" dirty="0">
                <a:cs typeface="+mn-cs"/>
              </a:rPr>
              <a:t>A problem B is </a:t>
            </a:r>
            <a:r>
              <a:rPr lang="en-US" sz="2400" b="1" dirty="0">
                <a:cs typeface="+mn-cs"/>
              </a:rPr>
              <a:t>NP-complete (NPC)</a:t>
            </a:r>
            <a:r>
              <a:rPr lang="en-US" sz="2400" dirty="0">
                <a:cs typeface="+mn-cs"/>
              </a:rPr>
              <a:t> if: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sz="2400" dirty="0">
                <a:cs typeface="+mn-cs"/>
              </a:rPr>
              <a:t>		1) B </a:t>
            </a:r>
            <a:r>
              <a:rPr lang="en-US" sz="2400" dirty="0">
                <a:cs typeface="+mn-cs"/>
                <a:sym typeface="Symbol" charset="0"/>
              </a:rPr>
              <a:t>∈</a:t>
            </a:r>
            <a:r>
              <a:rPr lang="en-US" sz="2400" dirty="0">
                <a:cs typeface="+mn-cs"/>
              </a:rPr>
              <a:t> </a:t>
            </a:r>
            <a:r>
              <a:rPr lang="en-US" sz="2400" b="1" dirty="0">
                <a:cs typeface="+mn-cs"/>
              </a:rPr>
              <a:t>NP</a:t>
            </a:r>
          </a:p>
          <a:p>
            <a:pPr eaLnBrk="1" hangingPunct="1">
              <a:lnSpc>
                <a:spcPct val="150000"/>
              </a:lnSpc>
              <a:buFontTx/>
              <a:buNone/>
              <a:defRPr/>
            </a:pPr>
            <a:r>
              <a:rPr lang="en-US" sz="2400" dirty="0">
                <a:cs typeface="+mn-cs"/>
              </a:rPr>
              <a:t>		2) A </a:t>
            </a:r>
            <a:r>
              <a:rPr lang="en-US" sz="2400" dirty="0">
                <a:cs typeface="+mn-cs"/>
                <a:sym typeface="Symbol" charset="0"/>
              </a:rPr>
              <a:t>≤</a:t>
            </a:r>
            <a:r>
              <a:rPr lang="en-US" sz="2400" baseline="-25000" dirty="0">
                <a:cs typeface="+mn-cs"/>
                <a:sym typeface="Symbol" charset="0"/>
              </a:rPr>
              <a:t>p</a:t>
            </a:r>
            <a:r>
              <a:rPr lang="en-US" sz="2400" dirty="0">
                <a:cs typeface="+mn-cs"/>
                <a:sym typeface="Symbol" charset="0"/>
              </a:rPr>
              <a:t> B</a:t>
            </a:r>
            <a:r>
              <a:rPr lang="en-US" sz="2400" dirty="0">
                <a:cs typeface="+mn-cs"/>
              </a:rPr>
              <a:t> for all A </a:t>
            </a:r>
            <a:r>
              <a:rPr lang="en-US" sz="2400" dirty="0">
                <a:cs typeface="+mn-cs"/>
                <a:sym typeface="Symbol" charset="0"/>
              </a:rPr>
              <a:t>∈</a:t>
            </a:r>
            <a:r>
              <a:rPr lang="en-US" sz="2400" dirty="0">
                <a:cs typeface="+mn-cs"/>
              </a:rPr>
              <a:t> </a:t>
            </a:r>
            <a:r>
              <a:rPr lang="en-US" sz="2400" b="1" dirty="0">
                <a:cs typeface="+mn-cs"/>
              </a:rPr>
              <a:t>NP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>
                <a:cs typeface="+mn-cs"/>
              </a:rPr>
              <a:t>If B satisfies only property 2) we say that B is </a:t>
            </a:r>
            <a:r>
              <a:rPr lang="en-US" sz="2400" b="1" dirty="0">
                <a:cs typeface="+mn-cs"/>
              </a:rPr>
              <a:t>NP-hard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>
                <a:cs typeface="+mn-cs"/>
              </a:rPr>
              <a:t>No polynomial time algorithm has been discovered for an </a:t>
            </a:r>
            <a:r>
              <a:rPr lang="en-US" sz="2400" b="1" dirty="0">
                <a:cs typeface="+mn-cs"/>
              </a:rPr>
              <a:t>NP-Complete</a:t>
            </a:r>
            <a:r>
              <a:rPr lang="en-US" sz="2400" dirty="0">
                <a:cs typeface="+mn-cs"/>
              </a:rPr>
              <a:t> problem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dirty="0">
                <a:cs typeface="+mn-cs"/>
              </a:rPr>
              <a:t>No one has ever proven that no polynomial time algorithm can exist for any </a:t>
            </a:r>
            <a:r>
              <a:rPr lang="en-US" sz="2400" b="1" dirty="0">
                <a:cs typeface="+mn-cs"/>
              </a:rPr>
              <a:t>NP-Complete</a:t>
            </a:r>
            <a:r>
              <a:rPr lang="en-US" sz="2400" dirty="0">
                <a:cs typeface="+mn-cs"/>
              </a:rPr>
              <a:t> problem</a:t>
            </a:r>
            <a:endParaRPr lang="en-US" sz="2400" b="1" dirty="0"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B78D922-D5A5-514D-582C-89B85150B92A}"/>
              </a:ext>
            </a:extLst>
          </p:cNvPr>
          <p:cNvGrpSpPr/>
          <p:nvPr/>
        </p:nvGrpSpPr>
        <p:grpSpPr>
          <a:xfrm>
            <a:off x="6456795" y="1214438"/>
            <a:ext cx="2108200" cy="1517650"/>
            <a:chOff x="6456795" y="1214438"/>
            <a:chExt cx="2108200" cy="1517650"/>
          </a:xfrm>
        </p:grpSpPr>
        <p:sp>
          <p:nvSpPr>
            <p:cNvPr id="848900" name="Freeform 4"/>
            <p:cNvSpPr>
              <a:spLocks/>
            </p:cNvSpPr>
            <p:nvPr/>
          </p:nvSpPr>
          <p:spPr bwMode="auto">
            <a:xfrm>
              <a:off x="6456795" y="1214438"/>
              <a:ext cx="2108200" cy="1517650"/>
            </a:xfrm>
            <a:custGeom>
              <a:avLst/>
              <a:gdLst>
                <a:gd name="T0" fmla="*/ 451 w 1328"/>
                <a:gd name="T1" fmla="*/ 16 h 956"/>
                <a:gd name="T2" fmla="*/ 345 w 1328"/>
                <a:gd name="T3" fmla="*/ 30 h 956"/>
                <a:gd name="T4" fmla="*/ 288 w 1328"/>
                <a:gd name="T5" fmla="*/ 44 h 956"/>
                <a:gd name="T6" fmla="*/ 206 w 1328"/>
                <a:gd name="T7" fmla="*/ 92 h 956"/>
                <a:gd name="T8" fmla="*/ 144 w 1328"/>
                <a:gd name="T9" fmla="*/ 198 h 956"/>
                <a:gd name="T10" fmla="*/ 129 w 1328"/>
                <a:gd name="T11" fmla="*/ 275 h 956"/>
                <a:gd name="T12" fmla="*/ 86 w 1328"/>
                <a:gd name="T13" fmla="*/ 323 h 956"/>
                <a:gd name="T14" fmla="*/ 19 w 1328"/>
                <a:gd name="T15" fmla="*/ 409 h 956"/>
                <a:gd name="T16" fmla="*/ 0 w 1328"/>
                <a:gd name="T17" fmla="*/ 476 h 956"/>
                <a:gd name="T18" fmla="*/ 33 w 1328"/>
                <a:gd name="T19" fmla="*/ 587 h 956"/>
                <a:gd name="T20" fmla="*/ 86 w 1328"/>
                <a:gd name="T21" fmla="*/ 630 h 956"/>
                <a:gd name="T22" fmla="*/ 110 w 1328"/>
                <a:gd name="T23" fmla="*/ 664 h 956"/>
                <a:gd name="T24" fmla="*/ 235 w 1328"/>
                <a:gd name="T25" fmla="*/ 740 h 956"/>
                <a:gd name="T26" fmla="*/ 374 w 1328"/>
                <a:gd name="T27" fmla="*/ 788 h 956"/>
                <a:gd name="T28" fmla="*/ 432 w 1328"/>
                <a:gd name="T29" fmla="*/ 808 h 956"/>
                <a:gd name="T30" fmla="*/ 465 w 1328"/>
                <a:gd name="T31" fmla="*/ 817 h 956"/>
                <a:gd name="T32" fmla="*/ 557 w 1328"/>
                <a:gd name="T33" fmla="*/ 856 h 956"/>
                <a:gd name="T34" fmla="*/ 600 w 1328"/>
                <a:gd name="T35" fmla="*/ 870 h 956"/>
                <a:gd name="T36" fmla="*/ 696 w 1328"/>
                <a:gd name="T37" fmla="*/ 889 h 956"/>
                <a:gd name="T38" fmla="*/ 787 w 1328"/>
                <a:gd name="T39" fmla="*/ 913 h 956"/>
                <a:gd name="T40" fmla="*/ 845 w 1328"/>
                <a:gd name="T41" fmla="*/ 937 h 956"/>
                <a:gd name="T42" fmla="*/ 888 w 1328"/>
                <a:gd name="T43" fmla="*/ 956 h 956"/>
                <a:gd name="T44" fmla="*/ 1041 w 1328"/>
                <a:gd name="T45" fmla="*/ 937 h 956"/>
                <a:gd name="T46" fmla="*/ 1113 w 1328"/>
                <a:gd name="T47" fmla="*/ 904 h 956"/>
                <a:gd name="T48" fmla="*/ 1185 w 1328"/>
                <a:gd name="T49" fmla="*/ 856 h 956"/>
                <a:gd name="T50" fmla="*/ 1243 w 1328"/>
                <a:gd name="T51" fmla="*/ 764 h 956"/>
                <a:gd name="T52" fmla="*/ 1277 w 1328"/>
                <a:gd name="T53" fmla="*/ 702 h 956"/>
                <a:gd name="T54" fmla="*/ 1291 w 1328"/>
                <a:gd name="T55" fmla="*/ 664 h 956"/>
                <a:gd name="T56" fmla="*/ 1310 w 1328"/>
                <a:gd name="T57" fmla="*/ 592 h 956"/>
                <a:gd name="T58" fmla="*/ 1214 w 1328"/>
                <a:gd name="T59" fmla="*/ 260 h 956"/>
                <a:gd name="T60" fmla="*/ 1142 w 1328"/>
                <a:gd name="T61" fmla="*/ 198 h 956"/>
                <a:gd name="T62" fmla="*/ 1094 w 1328"/>
                <a:gd name="T63" fmla="*/ 150 h 956"/>
                <a:gd name="T64" fmla="*/ 1032 w 1328"/>
                <a:gd name="T65" fmla="*/ 102 h 956"/>
                <a:gd name="T66" fmla="*/ 883 w 1328"/>
                <a:gd name="T67" fmla="*/ 40 h 956"/>
                <a:gd name="T68" fmla="*/ 691 w 1328"/>
                <a:gd name="T69" fmla="*/ 25 h 956"/>
                <a:gd name="T70" fmla="*/ 451 w 1328"/>
                <a:gd name="T71" fmla="*/ 1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28" h="956">
                  <a:moveTo>
                    <a:pt x="451" y="16"/>
                  </a:moveTo>
                  <a:cubicBezTo>
                    <a:pt x="400" y="19"/>
                    <a:pt x="386" y="20"/>
                    <a:pt x="345" y="30"/>
                  </a:cubicBezTo>
                  <a:cubicBezTo>
                    <a:pt x="326" y="35"/>
                    <a:pt x="288" y="44"/>
                    <a:pt x="288" y="44"/>
                  </a:cubicBezTo>
                  <a:cubicBezTo>
                    <a:pt x="261" y="61"/>
                    <a:pt x="235" y="78"/>
                    <a:pt x="206" y="92"/>
                  </a:cubicBezTo>
                  <a:cubicBezTo>
                    <a:pt x="175" y="125"/>
                    <a:pt x="160" y="156"/>
                    <a:pt x="144" y="198"/>
                  </a:cubicBezTo>
                  <a:cubicBezTo>
                    <a:pt x="141" y="222"/>
                    <a:pt x="140" y="252"/>
                    <a:pt x="129" y="275"/>
                  </a:cubicBezTo>
                  <a:cubicBezTo>
                    <a:pt x="119" y="296"/>
                    <a:pt x="103" y="308"/>
                    <a:pt x="86" y="323"/>
                  </a:cubicBezTo>
                  <a:cubicBezTo>
                    <a:pt x="59" y="346"/>
                    <a:pt x="35" y="378"/>
                    <a:pt x="19" y="409"/>
                  </a:cubicBezTo>
                  <a:cubicBezTo>
                    <a:pt x="14" y="432"/>
                    <a:pt x="6" y="453"/>
                    <a:pt x="0" y="476"/>
                  </a:cubicBezTo>
                  <a:cubicBezTo>
                    <a:pt x="3" y="513"/>
                    <a:pt x="7" y="557"/>
                    <a:pt x="33" y="587"/>
                  </a:cubicBezTo>
                  <a:cubicBezTo>
                    <a:pt x="50" y="607"/>
                    <a:pt x="69" y="613"/>
                    <a:pt x="86" y="630"/>
                  </a:cubicBezTo>
                  <a:cubicBezTo>
                    <a:pt x="96" y="640"/>
                    <a:pt x="100" y="655"/>
                    <a:pt x="110" y="664"/>
                  </a:cubicBezTo>
                  <a:cubicBezTo>
                    <a:pt x="143" y="694"/>
                    <a:pt x="193" y="728"/>
                    <a:pt x="235" y="740"/>
                  </a:cubicBezTo>
                  <a:cubicBezTo>
                    <a:pt x="262" y="759"/>
                    <a:pt x="341" y="784"/>
                    <a:pt x="374" y="788"/>
                  </a:cubicBezTo>
                  <a:cubicBezTo>
                    <a:pt x="393" y="795"/>
                    <a:pt x="413" y="803"/>
                    <a:pt x="432" y="808"/>
                  </a:cubicBezTo>
                  <a:cubicBezTo>
                    <a:pt x="443" y="811"/>
                    <a:pt x="465" y="817"/>
                    <a:pt x="465" y="817"/>
                  </a:cubicBezTo>
                  <a:cubicBezTo>
                    <a:pt x="487" y="832"/>
                    <a:pt x="531" y="850"/>
                    <a:pt x="557" y="856"/>
                  </a:cubicBezTo>
                  <a:cubicBezTo>
                    <a:pt x="575" y="867"/>
                    <a:pt x="579" y="877"/>
                    <a:pt x="600" y="870"/>
                  </a:cubicBezTo>
                  <a:cubicBezTo>
                    <a:pt x="633" y="881"/>
                    <a:pt x="661" y="885"/>
                    <a:pt x="696" y="889"/>
                  </a:cubicBezTo>
                  <a:cubicBezTo>
                    <a:pt x="724" y="896"/>
                    <a:pt x="762" y="900"/>
                    <a:pt x="787" y="913"/>
                  </a:cubicBezTo>
                  <a:cubicBezTo>
                    <a:pt x="831" y="935"/>
                    <a:pt x="811" y="929"/>
                    <a:pt x="845" y="937"/>
                  </a:cubicBezTo>
                  <a:cubicBezTo>
                    <a:pt x="860" y="947"/>
                    <a:pt x="871" y="951"/>
                    <a:pt x="888" y="956"/>
                  </a:cubicBezTo>
                  <a:cubicBezTo>
                    <a:pt x="959" y="953"/>
                    <a:pt x="980" y="951"/>
                    <a:pt x="1041" y="937"/>
                  </a:cubicBezTo>
                  <a:cubicBezTo>
                    <a:pt x="1059" y="920"/>
                    <a:pt x="1088" y="909"/>
                    <a:pt x="1113" y="904"/>
                  </a:cubicBezTo>
                  <a:cubicBezTo>
                    <a:pt x="1137" y="888"/>
                    <a:pt x="1158" y="869"/>
                    <a:pt x="1185" y="856"/>
                  </a:cubicBezTo>
                  <a:cubicBezTo>
                    <a:pt x="1202" y="823"/>
                    <a:pt x="1222" y="794"/>
                    <a:pt x="1243" y="764"/>
                  </a:cubicBezTo>
                  <a:cubicBezTo>
                    <a:pt x="1256" y="745"/>
                    <a:pt x="1277" y="702"/>
                    <a:pt x="1277" y="702"/>
                  </a:cubicBezTo>
                  <a:cubicBezTo>
                    <a:pt x="1287" y="643"/>
                    <a:pt x="1273" y="705"/>
                    <a:pt x="1291" y="664"/>
                  </a:cubicBezTo>
                  <a:cubicBezTo>
                    <a:pt x="1300" y="642"/>
                    <a:pt x="1303" y="615"/>
                    <a:pt x="1310" y="592"/>
                  </a:cubicBezTo>
                  <a:cubicBezTo>
                    <a:pt x="1328" y="472"/>
                    <a:pt x="1293" y="352"/>
                    <a:pt x="1214" y="260"/>
                  </a:cubicBezTo>
                  <a:cubicBezTo>
                    <a:pt x="1193" y="236"/>
                    <a:pt x="1164" y="220"/>
                    <a:pt x="1142" y="198"/>
                  </a:cubicBezTo>
                  <a:cubicBezTo>
                    <a:pt x="1125" y="181"/>
                    <a:pt x="1115" y="164"/>
                    <a:pt x="1094" y="150"/>
                  </a:cubicBezTo>
                  <a:cubicBezTo>
                    <a:pt x="1087" y="130"/>
                    <a:pt x="1053" y="110"/>
                    <a:pt x="1032" y="102"/>
                  </a:cubicBezTo>
                  <a:cubicBezTo>
                    <a:pt x="988" y="69"/>
                    <a:pt x="937" y="49"/>
                    <a:pt x="883" y="40"/>
                  </a:cubicBezTo>
                  <a:cubicBezTo>
                    <a:pt x="828" y="20"/>
                    <a:pt x="737" y="27"/>
                    <a:pt x="691" y="25"/>
                  </a:cubicBezTo>
                  <a:cubicBezTo>
                    <a:pt x="615" y="15"/>
                    <a:pt x="526" y="0"/>
                    <a:pt x="451" y="1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8901" name="Freeform 5"/>
            <p:cNvSpPr>
              <a:spLocks/>
            </p:cNvSpPr>
            <p:nvPr/>
          </p:nvSpPr>
          <p:spPr bwMode="auto">
            <a:xfrm>
              <a:off x="6771120" y="1354138"/>
              <a:ext cx="755650" cy="682625"/>
            </a:xfrm>
            <a:custGeom>
              <a:avLst/>
              <a:gdLst>
                <a:gd name="T0" fmla="*/ 120 w 476"/>
                <a:gd name="T1" fmla="*/ 27 h 430"/>
                <a:gd name="T2" fmla="*/ 62 w 476"/>
                <a:gd name="T3" fmla="*/ 75 h 430"/>
                <a:gd name="T4" fmla="*/ 14 w 476"/>
                <a:gd name="T5" fmla="*/ 147 h 430"/>
                <a:gd name="T6" fmla="*/ 0 w 476"/>
                <a:gd name="T7" fmla="*/ 204 h 430"/>
                <a:gd name="T8" fmla="*/ 5 w 476"/>
                <a:gd name="T9" fmla="*/ 267 h 430"/>
                <a:gd name="T10" fmla="*/ 29 w 476"/>
                <a:gd name="T11" fmla="*/ 315 h 430"/>
                <a:gd name="T12" fmla="*/ 125 w 476"/>
                <a:gd name="T13" fmla="*/ 430 h 430"/>
                <a:gd name="T14" fmla="*/ 178 w 476"/>
                <a:gd name="T15" fmla="*/ 420 h 430"/>
                <a:gd name="T16" fmla="*/ 235 w 476"/>
                <a:gd name="T17" fmla="*/ 377 h 430"/>
                <a:gd name="T18" fmla="*/ 269 w 476"/>
                <a:gd name="T19" fmla="*/ 339 h 430"/>
                <a:gd name="T20" fmla="*/ 312 w 476"/>
                <a:gd name="T21" fmla="*/ 267 h 430"/>
                <a:gd name="T22" fmla="*/ 437 w 476"/>
                <a:gd name="T23" fmla="*/ 224 h 430"/>
                <a:gd name="T24" fmla="*/ 475 w 476"/>
                <a:gd name="T25" fmla="*/ 176 h 430"/>
                <a:gd name="T26" fmla="*/ 470 w 476"/>
                <a:gd name="T27" fmla="*/ 123 h 430"/>
                <a:gd name="T28" fmla="*/ 456 w 476"/>
                <a:gd name="T29" fmla="*/ 118 h 430"/>
                <a:gd name="T30" fmla="*/ 389 w 476"/>
                <a:gd name="T31" fmla="*/ 70 h 430"/>
                <a:gd name="T32" fmla="*/ 274 w 476"/>
                <a:gd name="T33" fmla="*/ 22 h 430"/>
                <a:gd name="T34" fmla="*/ 182 w 476"/>
                <a:gd name="T35" fmla="*/ 12 h 430"/>
                <a:gd name="T36" fmla="*/ 120 w 476"/>
                <a:gd name="T37" fmla="*/ 36 h 430"/>
                <a:gd name="T38" fmla="*/ 120 w 476"/>
                <a:gd name="T39" fmla="*/ 27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6" h="430">
                  <a:moveTo>
                    <a:pt x="120" y="27"/>
                  </a:moveTo>
                  <a:cubicBezTo>
                    <a:pt x="103" y="44"/>
                    <a:pt x="83" y="61"/>
                    <a:pt x="62" y="75"/>
                  </a:cubicBezTo>
                  <a:cubicBezTo>
                    <a:pt x="45" y="99"/>
                    <a:pt x="28" y="121"/>
                    <a:pt x="14" y="147"/>
                  </a:cubicBezTo>
                  <a:cubicBezTo>
                    <a:pt x="10" y="166"/>
                    <a:pt x="4" y="185"/>
                    <a:pt x="0" y="204"/>
                  </a:cubicBezTo>
                  <a:cubicBezTo>
                    <a:pt x="2" y="225"/>
                    <a:pt x="1" y="246"/>
                    <a:pt x="5" y="267"/>
                  </a:cubicBezTo>
                  <a:cubicBezTo>
                    <a:pt x="8" y="283"/>
                    <a:pt x="21" y="301"/>
                    <a:pt x="29" y="315"/>
                  </a:cubicBezTo>
                  <a:cubicBezTo>
                    <a:pt x="55" y="362"/>
                    <a:pt x="76" y="404"/>
                    <a:pt x="125" y="430"/>
                  </a:cubicBezTo>
                  <a:cubicBezTo>
                    <a:pt x="128" y="430"/>
                    <a:pt x="168" y="427"/>
                    <a:pt x="178" y="420"/>
                  </a:cubicBezTo>
                  <a:cubicBezTo>
                    <a:pt x="199" y="406"/>
                    <a:pt x="211" y="386"/>
                    <a:pt x="235" y="377"/>
                  </a:cubicBezTo>
                  <a:cubicBezTo>
                    <a:pt x="242" y="358"/>
                    <a:pt x="252" y="349"/>
                    <a:pt x="269" y="339"/>
                  </a:cubicBezTo>
                  <a:cubicBezTo>
                    <a:pt x="275" y="309"/>
                    <a:pt x="280" y="278"/>
                    <a:pt x="312" y="267"/>
                  </a:cubicBezTo>
                  <a:cubicBezTo>
                    <a:pt x="345" y="232"/>
                    <a:pt x="391" y="228"/>
                    <a:pt x="437" y="224"/>
                  </a:cubicBezTo>
                  <a:cubicBezTo>
                    <a:pt x="456" y="211"/>
                    <a:pt x="465" y="197"/>
                    <a:pt x="475" y="176"/>
                  </a:cubicBezTo>
                  <a:cubicBezTo>
                    <a:pt x="473" y="158"/>
                    <a:pt x="476" y="140"/>
                    <a:pt x="470" y="123"/>
                  </a:cubicBezTo>
                  <a:cubicBezTo>
                    <a:pt x="468" y="118"/>
                    <a:pt x="460" y="121"/>
                    <a:pt x="456" y="118"/>
                  </a:cubicBezTo>
                  <a:cubicBezTo>
                    <a:pt x="432" y="98"/>
                    <a:pt x="422" y="79"/>
                    <a:pt x="389" y="70"/>
                  </a:cubicBezTo>
                  <a:cubicBezTo>
                    <a:pt x="352" y="43"/>
                    <a:pt x="318" y="31"/>
                    <a:pt x="274" y="22"/>
                  </a:cubicBezTo>
                  <a:cubicBezTo>
                    <a:pt x="241" y="0"/>
                    <a:pt x="231" y="9"/>
                    <a:pt x="182" y="12"/>
                  </a:cubicBezTo>
                  <a:cubicBezTo>
                    <a:pt x="169" y="17"/>
                    <a:pt x="132" y="40"/>
                    <a:pt x="120" y="36"/>
                  </a:cubicBezTo>
                  <a:cubicBezTo>
                    <a:pt x="117" y="35"/>
                    <a:pt x="120" y="30"/>
                    <a:pt x="120" y="2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8902" name="Text Box 6"/>
            <p:cNvSpPr txBox="1">
              <a:spLocks noChangeArrowheads="1"/>
            </p:cNvSpPr>
            <p:nvPr/>
          </p:nvSpPr>
          <p:spPr bwMode="auto">
            <a:xfrm>
              <a:off x="6891770" y="1485901"/>
              <a:ext cx="3209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Century Gothic" panose="020B0502020202020204" pitchFamily="34" charset="0"/>
                </a:rPr>
                <a:t>P</a:t>
              </a:r>
            </a:p>
          </p:txBody>
        </p:sp>
        <p:sp>
          <p:nvSpPr>
            <p:cNvPr id="848903" name="Text Box 7"/>
            <p:cNvSpPr txBox="1">
              <a:spLocks noChangeArrowheads="1"/>
            </p:cNvSpPr>
            <p:nvPr/>
          </p:nvSpPr>
          <p:spPr bwMode="auto">
            <a:xfrm>
              <a:off x="7085209" y="2083595"/>
              <a:ext cx="5016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Century Gothic" panose="020B0502020202020204" pitchFamily="34" charset="0"/>
                </a:rPr>
                <a:t>NP</a:t>
              </a:r>
            </a:p>
          </p:txBody>
        </p:sp>
        <p:sp>
          <p:nvSpPr>
            <p:cNvPr id="848904" name="Oval 8"/>
            <p:cNvSpPr>
              <a:spLocks noChangeArrowheads="1"/>
            </p:cNvSpPr>
            <p:nvPr/>
          </p:nvSpPr>
          <p:spPr bwMode="auto">
            <a:xfrm>
              <a:off x="7599795" y="1715564"/>
              <a:ext cx="755650" cy="55138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8905" name="Text Box 9"/>
            <p:cNvSpPr txBox="1">
              <a:spLocks noChangeArrowheads="1"/>
            </p:cNvSpPr>
            <p:nvPr/>
          </p:nvSpPr>
          <p:spPr bwMode="auto">
            <a:xfrm>
              <a:off x="7675451" y="1806591"/>
              <a:ext cx="6799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Century Gothic" panose="020B0502020202020204" pitchFamily="34" charset="0"/>
                </a:rPr>
                <a:t>NPC</a:t>
              </a: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DDE4CB-8EA0-2A4B-BDD7-50CDDE3C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FB2651-77B7-42F5-5D80-6A92860AAAA4}"/>
                  </a:ext>
                </a:extLst>
              </p14:cNvPr>
              <p14:cNvContentPartPr/>
              <p14:nvPr/>
            </p14:nvContentPartPr>
            <p14:xfrm>
              <a:off x="1096920" y="2018160"/>
              <a:ext cx="100800" cy="3186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FB2651-77B7-42F5-5D80-6A92860AAA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0720" y="2001960"/>
                <a:ext cx="133200" cy="35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493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946" name="Rectangle 2"/>
          <p:cNvSpPr>
            <a:spLocks noChangeArrowheads="1"/>
          </p:cNvSpPr>
          <p:nvPr/>
        </p:nvSpPr>
        <p:spPr bwMode="auto">
          <a:xfrm>
            <a:off x="1074738" y="1420813"/>
            <a:ext cx="6637337" cy="157003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2400">
              <a:cs typeface="+mn-cs"/>
            </a:endParaRPr>
          </a:p>
          <a:p>
            <a:pPr algn="ctr">
              <a:defRPr/>
            </a:pPr>
            <a:endParaRPr lang="en-US" sz="2400">
              <a:cs typeface="+mn-cs"/>
            </a:endParaRPr>
          </a:p>
          <a:p>
            <a:pPr algn="ctr">
              <a:defRPr/>
            </a:pPr>
            <a:endParaRPr lang="en-US" sz="2400">
              <a:cs typeface="+mn-cs"/>
            </a:endParaRPr>
          </a:p>
        </p:txBody>
      </p:sp>
      <p:sp>
        <p:nvSpPr>
          <p:cNvPr id="850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Reduction and NP-Completeness</a:t>
            </a:r>
          </a:p>
        </p:txBody>
      </p:sp>
      <p:sp>
        <p:nvSpPr>
          <p:cNvPr id="850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0838" y="3035300"/>
            <a:ext cx="8422672" cy="3576638"/>
          </a:xfrm>
        </p:spPr>
        <p:txBody>
          <a:bodyPr/>
          <a:lstStyle/>
          <a:p>
            <a:pPr marL="533400" indent="-533400" eaLnBrk="1" hangingPunct="1">
              <a:lnSpc>
                <a:spcPct val="160000"/>
              </a:lnSpc>
              <a:defRPr/>
            </a:pPr>
            <a:r>
              <a:rPr lang="en-US" dirty="0">
                <a:cs typeface="+mn-cs"/>
              </a:rPr>
              <a:t>Suppose we know: </a:t>
            </a:r>
          </a:p>
          <a:p>
            <a:pPr marL="914400" lvl="1" indent="-457200" eaLnBrk="1" hangingPunct="1">
              <a:lnSpc>
                <a:spcPct val="160000"/>
              </a:lnSpc>
              <a:defRPr/>
            </a:pPr>
            <a:r>
              <a:rPr lang="en-US" dirty="0"/>
              <a:t>No polynomial time algorithm exists for problem A</a:t>
            </a:r>
          </a:p>
          <a:p>
            <a:pPr marL="914400" lvl="1" indent="-457200" eaLnBrk="1" hangingPunct="1">
              <a:lnSpc>
                <a:spcPct val="160000"/>
              </a:lnSpc>
              <a:defRPr/>
            </a:pPr>
            <a:r>
              <a:rPr lang="en-US" dirty="0"/>
              <a:t>We have a polynomial reduction </a:t>
            </a:r>
            <a:r>
              <a:rPr lang="en-US" dirty="0">
                <a:latin typeface="Monotype Corsiva" charset="0"/>
              </a:rPr>
              <a:t>f</a:t>
            </a:r>
            <a:r>
              <a:rPr lang="en-US" dirty="0"/>
              <a:t>  from A to B</a:t>
            </a:r>
          </a:p>
          <a:p>
            <a:pPr marL="0" indent="0" eaLnBrk="1" hangingPunct="1">
              <a:lnSpc>
                <a:spcPct val="160000"/>
              </a:lnSpc>
              <a:buNone/>
              <a:defRPr/>
            </a:pPr>
            <a:r>
              <a:rPr lang="en-US" dirty="0">
                <a:cs typeface="+mn-cs"/>
                <a:sym typeface="Symbol" charset="0"/>
              </a:rPr>
              <a:t>⇒ No polynomial time algorithm exists for B</a:t>
            </a:r>
          </a:p>
        </p:txBody>
      </p:sp>
      <p:sp>
        <p:nvSpPr>
          <p:cNvPr id="850949" name="Rectangle 5"/>
          <p:cNvSpPr>
            <a:spLocks noChangeArrowheads="1"/>
          </p:cNvSpPr>
          <p:nvPr/>
        </p:nvSpPr>
        <p:spPr bwMode="auto">
          <a:xfrm>
            <a:off x="1352550" y="1749425"/>
            <a:ext cx="97472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800">
                <a:latin typeface="Monotype Corsiva" charset="0"/>
                <a:cs typeface="+mn-cs"/>
              </a:rPr>
              <a:t>f</a:t>
            </a:r>
          </a:p>
        </p:txBody>
      </p:sp>
      <p:sp>
        <p:nvSpPr>
          <p:cNvPr id="850950" name="Rectangle 6"/>
          <p:cNvSpPr>
            <a:spLocks noChangeArrowheads="1"/>
          </p:cNvSpPr>
          <p:nvPr/>
        </p:nvSpPr>
        <p:spPr bwMode="auto">
          <a:xfrm>
            <a:off x="3530600" y="1749425"/>
            <a:ext cx="3305175" cy="89058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>
                <a:latin typeface="Century Gothic" panose="020B0502020202020204" pitchFamily="34" charset="0"/>
              </a:rPr>
              <a:t>Problem B</a:t>
            </a:r>
          </a:p>
        </p:txBody>
      </p:sp>
      <p:sp>
        <p:nvSpPr>
          <p:cNvPr id="850951" name="Line 7"/>
          <p:cNvSpPr>
            <a:spLocks noChangeShapeType="1"/>
          </p:cNvSpPr>
          <p:nvPr/>
        </p:nvSpPr>
        <p:spPr bwMode="auto">
          <a:xfrm>
            <a:off x="482600" y="2195513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50952" name="Text Box 8"/>
          <p:cNvSpPr txBox="1">
            <a:spLocks noChangeArrowheads="1"/>
          </p:cNvSpPr>
          <p:nvPr/>
        </p:nvSpPr>
        <p:spPr bwMode="auto">
          <a:xfrm>
            <a:off x="719138" y="1704975"/>
            <a:ext cx="407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cs typeface="+mn-cs"/>
                <a:sym typeface="Symbol" charset="0"/>
              </a:rPr>
              <a:t>𝛼</a:t>
            </a:r>
          </a:p>
        </p:txBody>
      </p:sp>
      <p:sp>
        <p:nvSpPr>
          <p:cNvPr id="850953" name="Text Box 9"/>
          <p:cNvSpPr txBox="1">
            <a:spLocks noChangeArrowheads="1"/>
          </p:cNvSpPr>
          <p:nvPr/>
        </p:nvSpPr>
        <p:spPr bwMode="auto">
          <a:xfrm>
            <a:off x="3089275" y="1704975"/>
            <a:ext cx="4026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cs typeface="+mn-cs"/>
                <a:sym typeface="Symbol" charset="0"/>
              </a:rPr>
              <a:t>𝛽</a:t>
            </a:r>
          </a:p>
        </p:txBody>
      </p:sp>
      <p:sp>
        <p:nvSpPr>
          <p:cNvPr id="850954" name="Line 10"/>
          <p:cNvSpPr>
            <a:spLocks noChangeShapeType="1"/>
          </p:cNvSpPr>
          <p:nvPr/>
        </p:nvSpPr>
        <p:spPr bwMode="auto">
          <a:xfrm>
            <a:off x="2349500" y="2195513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50955" name="Line 11"/>
          <p:cNvSpPr>
            <a:spLocks noChangeShapeType="1"/>
          </p:cNvSpPr>
          <p:nvPr/>
        </p:nvSpPr>
        <p:spPr bwMode="auto">
          <a:xfrm flipV="1">
            <a:off x="6842125" y="1882775"/>
            <a:ext cx="868363" cy="3127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50956" name="Line 12"/>
          <p:cNvSpPr>
            <a:spLocks noChangeShapeType="1"/>
          </p:cNvSpPr>
          <p:nvPr/>
        </p:nvSpPr>
        <p:spPr bwMode="auto">
          <a:xfrm>
            <a:off x="6842125" y="2217738"/>
            <a:ext cx="868363" cy="312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50957" name="Line 13"/>
          <p:cNvSpPr>
            <a:spLocks noChangeShapeType="1"/>
          </p:cNvSpPr>
          <p:nvPr/>
        </p:nvSpPr>
        <p:spPr bwMode="auto">
          <a:xfrm>
            <a:off x="7705725" y="1890713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50958" name="Line 14"/>
          <p:cNvSpPr>
            <a:spLocks noChangeShapeType="1"/>
          </p:cNvSpPr>
          <p:nvPr/>
        </p:nvSpPr>
        <p:spPr bwMode="auto">
          <a:xfrm>
            <a:off x="7713663" y="2516188"/>
            <a:ext cx="884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50959" name="Text Box 15"/>
          <p:cNvSpPr txBox="1">
            <a:spLocks noChangeArrowheads="1"/>
          </p:cNvSpPr>
          <p:nvPr/>
        </p:nvSpPr>
        <p:spPr bwMode="auto">
          <a:xfrm>
            <a:off x="6988175" y="1690688"/>
            <a:ext cx="5485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entury Gothic" panose="020B0502020202020204" pitchFamily="34" charset="0"/>
              </a:rPr>
              <a:t>yes</a:t>
            </a:r>
          </a:p>
        </p:txBody>
      </p:sp>
      <p:sp>
        <p:nvSpPr>
          <p:cNvPr id="850960" name="Text Box 16"/>
          <p:cNvSpPr txBox="1">
            <a:spLocks noChangeArrowheads="1"/>
          </p:cNvSpPr>
          <p:nvPr/>
        </p:nvSpPr>
        <p:spPr bwMode="auto">
          <a:xfrm>
            <a:off x="7026275" y="2322513"/>
            <a:ext cx="476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entury Gothic" panose="020B0502020202020204" pitchFamily="34" charset="0"/>
              </a:rPr>
              <a:t>no</a:t>
            </a:r>
          </a:p>
        </p:txBody>
      </p:sp>
      <p:sp>
        <p:nvSpPr>
          <p:cNvPr id="850961" name="Text Box 17"/>
          <p:cNvSpPr txBox="1">
            <a:spLocks noChangeArrowheads="1"/>
          </p:cNvSpPr>
          <p:nvPr/>
        </p:nvSpPr>
        <p:spPr bwMode="auto">
          <a:xfrm>
            <a:off x="7932738" y="1538288"/>
            <a:ext cx="5485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entury Gothic" panose="020B0502020202020204" pitchFamily="34" charset="0"/>
              </a:rPr>
              <a:t>yes</a:t>
            </a:r>
          </a:p>
        </p:txBody>
      </p:sp>
      <p:sp>
        <p:nvSpPr>
          <p:cNvPr id="850962" name="Text Box 18"/>
          <p:cNvSpPr txBox="1">
            <a:spLocks noChangeArrowheads="1"/>
          </p:cNvSpPr>
          <p:nvPr/>
        </p:nvSpPr>
        <p:spPr bwMode="auto">
          <a:xfrm>
            <a:off x="7970838" y="2170113"/>
            <a:ext cx="476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entury Gothic" panose="020B0502020202020204" pitchFamily="34" charset="0"/>
              </a:rPr>
              <a:t>no</a:t>
            </a:r>
          </a:p>
        </p:txBody>
      </p:sp>
      <p:sp>
        <p:nvSpPr>
          <p:cNvPr id="850963" name="Text Box 19"/>
          <p:cNvSpPr txBox="1">
            <a:spLocks noChangeArrowheads="1"/>
          </p:cNvSpPr>
          <p:nvPr/>
        </p:nvSpPr>
        <p:spPr bwMode="auto">
          <a:xfrm>
            <a:off x="2332038" y="2641600"/>
            <a:ext cx="13468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entury Gothic" panose="020B0502020202020204" pitchFamily="34" charset="0"/>
              </a:rPr>
              <a:t>Problem 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E2AAC3-826A-554A-BDF7-3E80B201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59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Proving NP-Completeness</a:t>
            </a:r>
          </a:p>
        </p:txBody>
      </p:sp>
      <p:sp>
        <p:nvSpPr>
          <p:cNvPr id="85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31212" cy="50768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sz="2400" dirty="0">
                <a:solidFill>
                  <a:srgbClr val="DD0111"/>
                </a:solidFill>
                <a:latin typeface="Monotype Corsiva" charset="0"/>
                <a:cs typeface="+mn-cs"/>
                <a:sym typeface="Symbol" charset="0"/>
              </a:rPr>
              <a:t>Theorem: </a:t>
            </a:r>
            <a:r>
              <a:rPr lang="en-US" sz="2400" dirty="0">
                <a:cs typeface="+mn-cs"/>
                <a:sym typeface="Symbol" charset="0"/>
              </a:rPr>
              <a:t>If A is NP-Complete and </a:t>
            </a:r>
            <a:r>
              <a:rPr lang="en-US" sz="2400" dirty="0">
                <a:cs typeface="+mn-cs"/>
              </a:rPr>
              <a:t>A </a:t>
            </a:r>
            <a:r>
              <a:rPr lang="en-US" sz="2400" dirty="0">
                <a:cs typeface="+mn-cs"/>
                <a:sym typeface="Symbol" charset="0"/>
              </a:rPr>
              <a:t>≤</a:t>
            </a:r>
            <a:r>
              <a:rPr lang="en-US" sz="2400" baseline="-25000" dirty="0">
                <a:cs typeface="+mn-cs"/>
                <a:sym typeface="Symbol" charset="0"/>
              </a:rPr>
              <a:t>p</a:t>
            </a:r>
            <a:r>
              <a:rPr lang="en-US" sz="2400" dirty="0">
                <a:cs typeface="+mn-cs"/>
                <a:sym typeface="Symbol" charset="0"/>
              </a:rPr>
              <a:t> B 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sz="2400" dirty="0">
                <a:cs typeface="+mn-cs"/>
                <a:sym typeface="Symbol" charset="0"/>
              </a:rPr>
              <a:t>			⇒ B is NP-Hard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sz="2400" dirty="0">
                <a:cs typeface="+mn-cs"/>
                <a:sym typeface="Symbol" charset="0"/>
              </a:rPr>
              <a:t>	In addition, if B ∈ NP 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sz="2400" dirty="0">
                <a:cs typeface="+mn-cs"/>
              </a:rPr>
              <a:t>			 </a:t>
            </a:r>
            <a:r>
              <a:rPr lang="en-US" sz="2400" dirty="0">
                <a:cs typeface="+mn-cs"/>
                <a:sym typeface="Symbol" charset="0"/>
              </a:rPr>
              <a:t>⇒ B is NP-Complete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sz="2400" b="1" dirty="0">
                <a:cs typeface="+mn-cs"/>
                <a:sym typeface="Symbol" charset="0"/>
              </a:rPr>
              <a:t>Proof</a:t>
            </a:r>
            <a:r>
              <a:rPr lang="en-US" sz="2400" dirty="0">
                <a:cs typeface="+mn-cs"/>
                <a:sym typeface="Symbol" charset="0"/>
              </a:rPr>
              <a:t>: Assume that B ∈ P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sz="2400" dirty="0">
                <a:cs typeface="+mn-cs"/>
                <a:sym typeface="Symbol" charset="0"/>
              </a:rPr>
              <a:t>		  Since </a:t>
            </a:r>
            <a:r>
              <a:rPr lang="en-US" sz="2400" dirty="0">
                <a:cs typeface="+mn-cs"/>
              </a:rPr>
              <a:t>A </a:t>
            </a:r>
            <a:r>
              <a:rPr lang="en-US" sz="2400" dirty="0">
                <a:cs typeface="+mn-cs"/>
                <a:sym typeface="Symbol" charset="0"/>
              </a:rPr>
              <a:t>≤</a:t>
            </a:r>
            <a:r>
              <a:rPr lang="en-US" sz="2400" baseline="-25000" dirty="0">
                <a:cs typeface="+mn-cs"/>
                <a:sym typeface="Symbol" charset="0"/>
              </a:rPr>
              <a:t>p</a:t>
            </a:r>
            <a:r>
              <a:rPr lang="en-US" sz="2400" dirty="0">
                <a:cs typeface="+mn-cs"/>
                <a:sym typeface="Symbol" charset="0"/>
              </a:rPr>
              <a:t> B ⇒ A ∈ P  contradiction, so B ∉ P 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sz="2400" dirty="0">
                <a:cs typeface="+mn-cs"/>
                <a:sym typeface="Symbol" charset="0"/>
              </a:rPr>
              <a:t>	If B 	∈ NP ⇒ B ∈ NP-Complete (by definition of NP-C)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sz="2400" dirty="0">
                <a:cs typeface="+mn-cs"/>
                <a:sym typeface="Symbol" charset="0"/>
              </a:rPr>
              <a:t>	If B 	∉ NP ⇒ B ∈ NP-Hard (by definition of NP-H)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FE08A6-C078-1343-8AF8-E0A98217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3898847-ABA1-0F0D-B47B-E9FC6DF078E9}"/>
              </a:ext>
            </a:extLst>
          </p:cNvPr>
          <p:cNvGrpSpPr/>
          <p:nvPr/>
        </p:nvGrpSpPr>
        <p:grpSpPr>
          <a:xfrm>
            <a:off x="6270364" y="2031184"/>
            <a:ext cx="2108200" cy="1517650"/>
            <a:chOff x="6456795" y="1214438"/>
            <a:chExt cx="2108200" cy="151765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70D8064-81BB-68C4-CB23-50FA67B51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795" y="1214438"/>
              <a:ext cx="2108200" cy="1517650"/>
            </a:xfrm>
            <a:custGeom>
              <a:avLst/>
              <a:gdLst>
                <a:gd name="T0" fmla="*/ 451 w 1328"/>
                <a:gd name="T1" fmla="*/ 16 h 956"/>
                <a:gd name="T2" fmla="*/ 345 w 1328"/>
                <a:gd name="T3" fmla="*/ 30 h 956"/>
                <a:gd name="T4" fmla="*/ 288 w 1328"/>
                <a:gd name="T5" fmla="*/ 44 h 956"/>
                <a:gd name="T6" fmla="*/ 206 w 1328"/>
                <a:gd name="T7" fmla="*/ 92 h 956"/>
                <a:gd name="T8" fmla="*/ 144 w 1328"/>
                <a:gd name="T9" fmla="*/ 198 h 956"/>
                <a:gd name="T10" fmla="*/ 129 w 1328"/>
                <a:gd name="T11" fmla="*/ 275 h 956"/>
                <a:gd name="T12" fmla="*/ 86 w 1328"/>
                <a:gd name="T13" fmla="*/ 323 h 956"/>
                <a:gd name="T14" fmla="*/ 19 w 1328"/>
                <a:gd name="T15" fmla="*/ 409 h 956"/>
                <a:gd name="T16" fmla="*/ 0 w 1328"/>
                <a:gd name="T17" fmla="*/ 476 h 956"/>
                <a:gd name="T18" fmla="*/ 33 w 1328"/>
                <a:gd name="T19" fmla="*/ 587 h 956"/>
                <a:gd name="T20" fmla="*/ 86 w 1328"/>
                <a:gd name="T21" fmla="*/ 630 h 956"/>
                <a:gd name="T22" fmla="*/ 110 w 1328"/>
                <a:gd name="T23" fmla="*/ 664 h 956"/>
                <a:gd name="T24" fmla="*/ 235 w 1328"/>
                <a:gd name="T25" fmla="*/ 740 h 956"/>
                <a:gd name="T26" fmla="*/ 374 w 1328"/>
                <a:gd name="T27" fmla="*/ 788 h 956"/>
                <a:gd name="T28" fmla="*/ 432 w 1328"/>
                <a:gd name="T29" fmla="*/ 808 h 956"/>
                <a:gd name="T30" fmla="*/ 465 w 1328"/>
                <a:gd name="T31" fmla="*/ 817 h 956"/>
                <a:gd name="T32" fmla="*/ 557 w 1328"/>
                <a:gd name="T33" fmla="*/ 856 h 956"/>
                <a:gd name="T34" fmla="*/ 600 w 1328"/>
                <a:gd name="T35" fmla="*/ 870 h 956"/>
                <a:gd name="T36" fmla="*/ 696 w 1328"/>
                <a:gd name="T37" fmla="*/ 889 h 956"/>
                <a:gd name="T38" fmla="*/ 787 w 1328"/>
                <a:gd name="T39" fmla="*/ 913 h 956"/>
                <a:gd name="T40" fmla="*/ 845 w 1328"/>
                <a:gd name="T41" fmla="*/ 937 h 956"/>
                <a:gd name="T42" fmla="*/ 888 w 1328"/>
                <a:gd name="T43" fmla="*/ 956 h 956"/>
                <a:gd name="T44" fmla="*/ 1041 w 1328"/>
                <a:gd name="T45" fmla="*/ 937 h 956"/>
                <a:gd name="T46" fmla="*/ 1113 w 1328"/>
                <a:gd name="T47" fmla="*/ 904 h 956"/>
                <a:gd name="T48" fmla="*/ 1185 w 1328"/>
                <a:gd name="T49" fmla="*/ 856 h 956"/>
                <a:gd name="T50" fmla="*/ 1243 w 1328"/>
                <a:gd name="T51" fmla="*/ 764 h 956"/>
                <a:gd name="T52" fmla="*/ 1277 w 1328"/>
                <a:gd name="T53" fmla="*/ 702 h 956"/>
                <a:gd name="T54" fmla="*/ 1291 w 1328"/>
                <a:gd name="T55" fmla="*/ 664 h 956"/>
                <a:gd name="T56" fmla="*/ 1310 w 1328"/>
                <a:gd name="T57" fmla="*/ 592 h 956"/>
                <a:gd name="T58" fmla="*/ 1214 w 1328"/>
                <a:gd name="T59" fmla="*/ 260 h 956"/>
                <a:gd name="T60" fmla="*/ 1142 w 1328"/>
                <a:gd name="T61" fmla="*/ 198 h 956"/>
                <a:gd name="T62" fmla="*/ 1094 w 1328"/>
                <a:gd name="T63" fmla="*/ 150 h 956"/>
                <a:gd name="T64" fmla="*/ 1032 w 1328"/>
                <a:gd name="T65" fmla="*/ 102 h 956"/>
                <a:gd name="T66" fmla="*/ 883 w 1328"/>
                <a:gd name="T67" fmla="*/ 40 h 956"/>
                <a:gd name="T68" fmla="*/ 691 w 1328"/>
                <a:gd name="T69" fmla="*/ 25 h 956"/>
                <a:gd name="T70" fmla="*/ 451 w 1328"/>
                <a:gd name="T71" fmla="*/ 1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28" h="956">
                  <a:moveTo>
                    <a:pt x="451" y="16"/>
                  </a:moveTo>
                  <a:cubicBezTo>
                    <a:pt x="400" y="19"/>
                    <a:pt x="386" y="20"/>
                    <a:pt x="345" y="30"/>
                  </a:cubicBezTo>
                  <a:cubicBezTo>
                    <a:pt x="326" y="35"/>
                    <a:pt x="288" y="44"/>
                    <a:pt x="288" y="44"/>
                  </a:cubicBezTo>
                  <a:cubicBezTo>
                    <a:pt x="261" y="61"/>
                    <a:pt x="235" y="78"/>
                    <a:pt x="206" y="92"/>
                  </a:cubicBezTo>
                  <a:cubicBezTo>
                    <a:pt x="175" y="125"/>
                    <a:pt x="160" y="156"/>
                    <a:pt x="144" y="198"/>
                  </a:cubicBezTo>
                  <a:cubicBezTo>
                    <a:pt x="141" y="222"/>
                    <a:pt x="140" y="252"/>
                    <a:pt x="129" y="275"/>
                  </a:cubicBezTo>
                  <a:cubicBezTo>
                    <a:pt x="119" y="296"/>
                    <a:pt x="103" y="308"/>
                    <a:pt x="86" y="323"/>
                  </a:cubicBezTo>
                  <a:cubicBezTo>
                    <a:pt x="59" y="346"/>
                    <a:pt x="35" y="378"/>
                    <a:pt x="19" y="409"/>
                  </a:cubicBezTo>
                  <a:cubicBezTo>
                    <a:pt x="14" y="432"/>
                    <a:pt x="6" y="453"/>
                    <a:pt x="0" y="476"/>
                  </a:cubicBezTo>
                  <a:cubicBezTo>
                    <a:pt x="3" y="513"/>
                    <a:pt x="7" y="557"/>
                    <a:pt x="33" y="587"/>
                  </a:cubicBezTo>
                  <a:cubicBezTo>
                    <a:pt x="50" y="607"/>
                    <a:pt x="69" y="613"/>
                    <a:pt x="86" y="630"/>
                  </a:cubicBezTo>
                  <a:cubicBezTo>
                    <a:pt x="96" y="640"/>
                    <a:pt x="100" y="655"/>
                    <a:pt x="110" y="664"/>
                  </a:cubicBezTo>
                  <a:cubicBezTo>
                    <a:pt x="143" y="694"/>
                    <a:pt x="193" y="728"/>
                    <a:pt x="235" y="740"/>
                  </a:cubicBezTo>
                  <a:cubicBezTo>
                    <a:pt x="262" y="759"/>
                    <a:pt x="341" y="784"/>
                    <a:pt x="374" y="788"/>
                  </a:cubicBezTo>
                  <a:cubicBezTo>
                    <a:pt x="393" y="795"/>
                    <a:pt x="413" y="803"/>
                    <a:pt x="432" y="808"/>
                  </a:cubicBezTo>
                  <a:cubicBezTo>
                    <a:pt x="443" y="811"/>
                    <a:pt x="465" y="817"/>
                    <a:pt x="465" y="817"/>
                  </a:cubicBezTo>
                  <a:cubicBezTo>
                    <a:pt x="487" y="832"/>
                    <a:pt x="531" y="850"/>
                    <a:pt x="557" y="856"/>
                  </a:cubicBezTo>
                  <a:cubicBezTo>
                    <a:pt x="575" y="867"/>
                    <a:pt x="579" y="877"/>
                    <a:pt x="600" y="870"/>
                  </a:cubicBezTo>
                  <a:cubicBezTo>
                    <a:pt x="633" y="881"/>
                    <a:pt x="661" y="885"/>
                    <a:pt x="696" y="889"/>
                  </a:cubicBezTo>
                  <a:cubicBezTo>
                    <a:pt x="724" y="896"/>
                    <a:pt x="762" y="900"/>
                    <a:pt x="787" y="913"/>
                  </a:cubicBezTo>
                  <a:cubicBezTo>
                    <a:pt x="831" y="935"/>
                    <a:pt x="811" y="929"/>
                    <a:pt x="845" y="937"/>
                  </a:cubicBezTo>
                  <a:cubicBezTo>
                    <a:pt x="860" y="947"/>
                    <a:pt x="871" y="951"/>
                    <a:pt x="888" y="956"/>
                  </a:cubicBezTo>
                  <a:cubicBezTo>
                    <a:pt x="959" y="953"/>
                    <a:pt x="980" y="951"/>
                    <a:pt x="1041" y="937"/>
                  </a:cubicBezTo>
                  <a:cubicBezTo>
                    <a:pt x="1059" y="920"/>
                    <a:pt x="1088" y="909"/>
                    <a:pt x="1113" y="904"/>
                  </a:cubicBezTo>
                  <a:cubicBezTo>
                    <a:pt x="1137" y="888"/>
                    <a:pt x="1158" y="869"/>
                    <a:pt x="1185" y="856"/>
                  </a:cubicBezTo>
                  <a:cubicBezTo>
                    <a:pt x="1202" y="823"/>
                    <a:pt x="1222" y="794"/>
                    <a:pt x="1243" y="764"/>
                  </a:cubicBezTo>
                  <a:cubicBezTo>
                    <a:pt x="1256" y="745"/>
                    <a:pt x="1277" y="702"/>
                    <a:pt x="1277" y="702"/>
                  </a:cubicBezTo>
                  <a:cubicBezTo>
                    <a:pt x="1287" y="643"/>
                    <a:pt x="1273" y="705"/>
                    <a:pt x="1291" y="664"/>
                  </a:cubicBezTo>
                  <a:cubicBezTo>
                    <a:pt x="1300" y="642"/>
                    <a:pt x="1303" y="615"/>
                    <a:pt x="1310" y="592"/>
                  </a:cubicBezTo>
                  <a:cubicBezTo>
                    <a:pt x="1328" y="472"/>
                    <a:pt x="1293" y="352"/>
                    <a:pt x="1214" y="260"/>
                  </a:cubicBezTo>
                  <a:cubicBezTo>
                    <a:pt x="1193" y="236"/>
                    <a:pt x="1164" y="220"/>
                    <a:pt x="1142" y="198"/>
                  </a:cubicBezTo>
                  <a:cubicBezTo>
                    <a:pt x="1125" y="181"/>
                    <a:pt x="1115" y="164"/>
                    <a:pt x="1094" y="150"/>
                  </a:cubicBezTo>
                  <a:cubicBezTo>
                    <a:pt x="1087" y="130"/>
                    <a:pt x="1053" y="110"/>
                    <a:pt x="1032" y="102"/>
                  </a:cubicBezTo>
                  <a:cubicBezTo>
                    <a:pt x="988" y="69"/>
                    <a:pt x="937" y="49"/>
                    <a:pt x="883" y="40"/>
                  </a:cubicBezTo>
                  <a:cubicBezTo>
                    <a:pt x="828" y="20"/>
                    <a:pt x="737" y="27"/>
                    <a:pt x="691" y="25"/>
                  </a:cubicBezTo>
                  <a:cubicBezTo>
                    <a:pt x="615" y="15"/>
                    <a:pt x="526" y="0"/>
                    <a:pt x="451" y="1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3569E62-A485-4982-CA06-6015C7932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1120" y="1354138"/>
              <a:ext cx="755650" cy="682625"/>
            </a:xfrm>
            <a:custGeom>
              <a:avLst/>
              <a:gdLst>
                <a:gd name="T0" fmla="*/ 120 w 476"/>
                <a:gd name="T1" fmla="*/ 27 h 430"/>
                <a:gd name="T2" fmla="*/ 62 w 476"/>
                <a:gd name="T3" fmla="*/ 75 h 430"/>
                <a:gd name="T4" fmla="*/ 14 w 476"/>
                <a:gd name="T5" fmla="*/ 147 h 430"/>
                <a:gd name="T6" fmla="*/ 0 w 476"/>
                <a:gd name="T7" fmla="*/ 204 h 430"/>
                <a:gd name="T8" fmla="*/ 5 w 476"/>
                <a:gd name="T9" fmla="*/ 267 h 430"/>
                <a:gd name="T10" fmla="*/ 29 w 476"/>
                <a:gd name="T11" fmla="*/ 315 h 430"/>
                <a:gd name="T12" fmla="*/ 125 w 476"/>
                <a:gd name="T13" fmla="*/ 430 h 430"/>
                <a:gd name="T14" fmla="*/ 178 w 476"/>
                <a:gd name="T15" fmla="*/ 420 h 430"/>
                <a:gd name="T16" fmla="*/ 235 w 476"/>
                <a:gd name="T17" fmla="*/ 377 h 430"/>
                <a:gd name="T18" fmla="*/ 269 w 476"/>
                <a:gd name="T19" fmla="*/ 339 h 430"/>
                <a:gd name="T20" fmla="*/ 312 w 476"/>
                <a:gd name="T21" fmla="*/ 267 h 430"/>
                <a:gd name="T22" fmla="*/ 437 w 476"/>
                <a:gd name="T23" fmla="*/ 224 h 430"/>
                <a:gd name="T24" fmla="*/ 475 w 476"/>
                <a:gd name="T25" fmla="*/ 176 h 430"/>
                <a:gd name="T26" fmla="*/ 470 w 476"/>
                <a:gd name="T27" fmla="*/ 123 h 430"/>
                <a:gd name="T28" fmla="*/ 456 w 476"/>
                <a:gd name="T29" fmla="*/ 118 h 430"/>
                <a:gd name="T30" fmla="*/ 389 w 476"/>
                <a:gd name="T31" fmla="*/ 70 h 430"/>
                <a:gd name="T32" fmla="*/ 274 w 476"/>
                <a:gd name="T33" fmla="*/ 22 h 430"/>
                <a:gd name="T34" fmla="*/ 182 w 476"/>
                <a:gd name="T35" fmla="*/ 12 h 430"/>
                <a:gd name="T36" fmla="*/ 120 w 476"/>
                <a:gd name="T37" fmla="*/ 36 h 430"/>
                <a:gd name="T38" fmla="*/ 120 w 476"/>
                <a:gd name="T39" fmla="*/ 27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6" h="430">
                  <a:moveTo>
                    <a:pt x="120" y="27"/>
                  </a:moveTo>
                  <a:cubicBezTo>
                    <a:pt x="103" y="44"/>
                    <a:pt x="83" y="61"/>
                    <a:pt x="62" y="75"/>
                  </a:cubicBezTo>
                  <a:cubicBezTo>
                    <a:pt x="45" y="99"/>
                    <a:pt x="28" y="121"/>
                    <a:pt x="14" y="147"/>
                  </a:cubicBezTo>
                  <a:cubicBezTo>
                    <a:pt x="10" y="166"/>
                    <a:pt x="4" y="185"/>
                    <a:pt x="0" y="204"/>
                  </a:cubicBezTo>
                  <a:cubicBezTo>
                    <a:pt x="2" y="225"/>
                    <a:pt x="1" y="246"/>
                    <a:pt x="5" y="267"/>
                  </a:cubicBezTo>
                  <a:cubicBezTo>
                    <a:pt x="8" y="283"/>
                    <a:pt x="21" y="301"/>
                    <a:pt x="29" y="315"/>
                  </a:cubicBezTo>
                  <a:cubicBezTo>
                    <a:pt x="55" y="362"/>
                    <a:pt x="76" y="404"/>
                    <a:pt x="125" y="430"/>
                  </a:cubicBezTo>
                  <a:cubicBezTo>
                    <a:pt x="128" y="430"/>
                    <a:pt x="168" y="427"/>
                    <a:pt x="178" y="420"/>
                  </a:cubicBezTo>
                  <a:cubicBezTo>
                    <a:pt x="199" y="406"/>
                    <a:pt x="211" y="386"/>
                    <a:pt x="235" y="377"/>
                  </a:cubicBezTo>
                  <a:cubicBezTo>
                    <a:pt x="242" y="358"/>
                    <a:pt x="252" y="349"/>
                    <a:pt x="269" y="339"/>
                  </a:cubicBezTo>
                  <a:cubicBezTo>
                    <a:pt x="275" y="309"/>
                    <a:pt x="280" y="278"/>
                    <a:pt x="312" y="267"/>
                  </a:cubicBezTo>
                  <a:cubicBezTo>
                    <a:pt x="345" y="232"/>
                    <a:pt x="391" y="228"/>
                    <a:pt x="437" y="224"/>
                  </a:cubicBezTo>
                  <a:cubicBezTo>
                    <a:pt x="456" y="211"/>
                    <a:pt x="465" y="197"/>
                    <a:pt x="475" y="176"/>
                  </a:cubicBezTo>
                  <a:cubicBezTo>
                    <a:pt x="473" y="158"/>
                    <a:pt x="476" y="140"/>
                    <a:pt x="470" y="123"/>
                  </a:cubicBezTo>
                  <a:cubicBezTo>
                    <a:pt x="468" y="118"/>
                    <a:pt x="460" y="121"/>
                    <a:pt x="456" y="118"/>
                  </a:cubicBezTo>
                  <a:cubicBezTo>
                    <a:pt x="432" y="98"/>
                    <a:pt x="422" y="79"/>
                    <a:pt x="389" y="70"/>
                  </a:cubicBezTo>
                  <a:cubicBezTo>
                    <a:pt x="352" y="43"/>
                    <a:pt x="318" y="31"/>
                    <a:pt x="274" y="22"/>
                  </a:cubicBezTo>
                  <a:cubicBezTo>
                    <a:pt x="241" y="0"/>
                    <a:pt x="231" y="9"/>
                    <a:pt x="182" y="12"/>
                  </a:cubicBezTo>
                  <a:cubicBezTo>
                    <a:pt x="169" y="17"/>
                    <a:pt x="132" y="40"/>
                    <a:pt x="120" y="36"/>
                  </a:cubicBezTo>
                  <a:cubicBezTo>
                    <a:pt x="117" y="35"/>
                    <a:pt x="120" y="30"/>
                    <a:pt x="120" y="2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766FE9AA-846A-4749-8901-F3DFEA005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1770" y="1485901"/>
              <a:ext cx="3209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Century Gothic" panose="020B0502020202020204" pitchFamily="34" charset="0"/>
                </a:rPr>
                <a:t>P</a:t>
              </a: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B9AECD53-3FA2-3C78-A2B9-72001DB8AF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5209" y="2083595"/>
              <a:ext cx="5016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Century Gothic" panose="020B0502020202020204" pitchFamily="34" charset="0"/>
                </a:rPr>
                <a:t>NP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96C0B1-1044-310B-8ED3-AF83AD9DD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795" y="1715564"/>
              <a:ext cx="755650" cy="55138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DF8C2D95-B8D5-15BD-8EDA-70111C3B20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5451" y="1806591"/>
              <a:ext cx="6799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Century Gothic" panose="020B0502020202020204" pitchFamily="34" charset="0"/>
                </a:rPr>
                <a:t>NPC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13776F4-0CA6-1B00-B3F4-5B695087BDCE}"/>
                  </a:ext>
                </a:extLst>
              </p14:cNvPr>
              <p14:cNvContentPartPr/>
              <p14:nvPr/>
            </p14:nvContentPartPr>
            <p14:xfrm>
              <a:off x="2415960" y="2851200"/>
              <a:ext cx="1185120" cy="1863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13776F4-0CA6-1B00-B3F4-5B695087BD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9760" y="2835000"/>
                <a:ext cx="1217520" cy="18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998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Proving NP-Completeness</a:t>
            </a:r>
          </a:p>
        </p:txBody>
      </p:sp>
      <p:sp>
        <p:nvSpPr>
          <p:cNvPr id="85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40000"/>
              </a:lnSpc>
              <a:buFontTx/>
              <a:buAutoNum type="arabicPeriod"/>
              <a:defRPr/>
            </a:pPr>
            <a:r>
              <a:rPr lang="en-US">
                <a:cs typeface="+mn-cs"/>
              </a:rPr>
              <a:t>Prove that the problem B is in NP</a:t>
            </a:r>
          </a:p>
          <a:p>
            <a:pPr marL="914400" lvl="1" indent="-457200" eaLnBrk="1" hangingPunct="1">
              <a:lnSpc>
                <a:spcPct val="140000"/>
              </a:lnSpc>
              <a:defRPr/>
            </a:pPr>
            <a:r>
              <a:rPr lang="en-US"/>
              <a:t>A randomly generated string can be checked in polynomial time to determine if it represents a solution</a:t>
            </a:r>
          </a:p>
          <a:p>
            <a:pPr marL="533400" indent="-533400" eaLnBrk="1" hangingPunct="1">
              <a:lnSpc>
                <a:spcPct val="140000"/>
              </a:lnSpc>
              <a:buFontTx/>
              <a:buAutoNum type="arabicPeriod"/>
              <a:defRPr/>
            </a:pPr>
            <a:r>
              <a:rPr lang="en-US">
                <a:cs typeface="+mn-cs"/>
              </a:rPr>
              <a:t>Show that </a:t>
            </a:r>
            <a:r>
              <a:rPr lang="en-US" b="1">
                <a:cs typeface="+mn-cs"/>
              </a:rPr>
              <a:t>one known </a:t>
            </a:r>
            <a:r>
              <a:rPr lang="en-US">
                <a:cs typeface="+mn-cs"/>
              </a:rPr>
              <a:t>NP-Complete problem can be transformed to B in polynomial time</a:t>
            </a:r>
          </a:p>
          <a:p>
            <a:pPr marL="914400" lvl="1" indent="-457200" eaLnBrk="1" hangingPunct="1">
              <a:lnSpc>
                <a:spcPct val="140000"/>
              </a:lnSpc>
              <a:defRPr/>
            </a:pPr>
            <a:r>
              <a:rPr lang="en-US"/>
              <a:t>No need to check that </a:t>
            </a:r>
            <a:r>
              <a:rPr lang="en-US" b="1"/>
              <a:t>all</a:t>
            </a:r>
            <a:r>
              <a:rPr lang="en-US"/>
              <a:t> NP-Complete problems are reducible to 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3BF4A2-C439-5A49-AA43-0BC27B49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9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Is P = NP?</a:t>
            </a:r>
          </a:p>
        </p:txBody>
      </p:sp>
      <p:sp>
        <p:nvSpPr>
          <p:cNvPr id="85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40914" cy="50768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dirty="0">
                <a:cs typeface="+mn-cs"/>
              </a:rPr>
              <a:t>Any problem in P is also in NP: 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dirty="0">
                <a:cs typeface="+mn-cs"/>
              </a:rPr>
              <a:t>				P </a:t>
            </a:r>
            <a:r>
              <a:rPr lang="en-US" dirty="0">
                <a:cs typeface="+mn-cs"/>
                <a:sym typeface="Symbol" charset="0"/>
              </a:rPr>
              <a:t>⊆ NP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dirty="0">
                <a:cs typeface="+mn-cs"/>
              </a:rPr>
              <a:t>We can solve problems in P, even without having a certificate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dirty="0">
                <a:cs typeface="+mn-cs"/>
              </a:rPr>
              <a:t>The big (and open question) is whether P = NP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dirty="0">
                <a:solidFill>
                  <a:srgbClr val="DD0111"/>
                </a:solidFill>
                <a:latin typeface="Monotype Corsiva" charset="0"/>
                <a:cs typeface="+mn-cs"/>
              </a:rPr>
              <a:t>Theorem:</a:t>
            </a:r>
            <a:r>
              <a:rPr lang="en-US" dirty="0">
                <a:cs typeface="+mn-cs"/>
              </a:rPr>
              <a:t> If any NP-Complete problem can be solved in polynomial time </a:t>
            </a:r>
            <a:r>
              <a:rPr lang="en-US" dirty="0">
                <a:cs typeface="+mn-cs"/>
                <a:sym typeface="Symbol" charset="0"/>
              </a:rPr>
              <a:t>⇒ then P = NP.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0AACCF-84F3-2F4D-AB60-2AB35D40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727551-00D4-17CC-358D-D29FDE5C13B9}"/>
              </a:ext>
            </a:extLst>
          </p:cNvPr>
          <p:cNvGrpSpPr/>
          <p:nvPr/>
        </p:nvGrpSpPr>
        <p:grpSpPr>
          <a:xfrm>
            <a:off x="6456795" y="1214438"/>
            <a:ext cx="2108200" cy="1517650"/>
            <a:chOff x="6456795" y="1214438"/>
            <a:chExt cx="2108200" cy="151765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2A861F33-B198-F998-205A-9FCC7DB88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795" y="1214438"/>
              <a:ext cx="2108200" cy="1517650"/>
            </a:xfrm>
            <a:custGeom>
              <a:avLst/>
              <a:gdLst>
                <a:gd name="T0" fmla="*/ 451 w 1328"/>
                <a:gd name="T1" fmla="*/ 16 h 956"/>
                <a:gd name="T2" fmla="*/ 345 w 1328"/>
                <a:gd name="T3" fmla="*/ 30 h 956"/>
                <a:gd name="T4" fmla="*/ 288 w 1328"/>
                <a:gd name="T5" fmla="*/ 44 h 956"/>
                <a:gd name="T6" fmla="*/ 206 w 1328"/>
                <a:gd name="T7" fmla="*/ 92 h 956"/>
                <a:gd name="T8" fmla="*/ 144 w 1328"/>
                <a:gd name="T9" fmla="*/ 198 h 956"/>
                <a:gd name="T10" fmla="*/ 129 w 1328"/>
                <a:gd name="T11" fmla="*/ 275 h 956"/>
                <a:gd name="T12" fmla="*/ 86 w 1328"/>
                <a:gd name="T13" fmla="*/ 323 h 956"/>
                <a:gd name="T14" fmla="*/ 19 w 1328"/>
                <a:gd name="T15" fmla="*/ 409 h 956"/>
                <a:gd name="T16" fmla="*/ 0 w 1328"/>
                <a:gd name="T17" fmla="*/ 476 h 956"/>
                <a:gd name="T18" fmla="*/ 33 w 1328"/>
                <a:gd name="T19" fmla="*/ 587 h 956"/>
                <a:gd name="T20" fmla="*/ 86 w 1328"/>
                <a:gd name="T21" fmla="*/ 630 h 956"/>
                <a:gd name="T22" fmla="*/ 110 w 1328"/>
                <a:gd name="T23" fmla="*/ 664 h 956"/>
                <a:gd name="T24" fmla="*/ 235 w 1328"/>
                <a:gd name="T25" fmla="*/ 740 h 956"/>
                <a:gd name="T26" fmla="*/ 374 w 1328"/>
                <a:gd name="T27" fmla="*/ 788 h 956"/>
                <a:gd name="T28" fmla="*/ 432 w 1328"/>
                <a:gd name="T29" fmla="*/ 808 h 956"/>
                <a:gd name="T30" fmla="*/ 465 w 1328"/>
                <a:gd name="T31" fmla="*/ 817 h 956"/>
                <a:gd name="T32" fmla="*/ 557 w 1328"/>
                <a:gd name="T33" fmla="*/ 856 h 956"/>
                <a:gd name="T34" fmla="*/ 600 w 1328"/>
                <a:gd name="T35" fmla="*/ 870 h 956"/>
                <a:gd name="T36" fmla="*/ 696 w 1328"/>
                <a:gd name="T37" fmla="*/ 889 h 956"/>
                <a:gd name="T38" fmla="*/ 787 w 1328"/>
                <a:gd name="T39" fmla="*/ 913 h 956"/>
                <a:gd name="T40" fmla="*/ 845 w 1328"/>
                <a:gd name="T41" fmla="*/ 937 h 956"/>
                <a:gd name="T42" fmla="*/ 888 w 1328"/>
                <a:gd name="T43" fmla="*/ 956 h 956"/>
                <a:gd name="T44" fmla="*/ 1041 w 1328"/>
                <a:gd name="T45" fmla="*/ 937 h 956"/>
                <a:gd name="T46" fmla="*/ 1113 w 1328"/>
                <a:gd name="T47" fmla="*/ 904 h 956"/>
                <a:gd name="T48" fmla="*/ 1185 w 1328"/>
                <a:gd name="T49" fmla="*/ 856 h 956"/>
                <a:gd name="T50" fmla="*/ 1243 w 1328"/>
                <a:gd name="T51" fmla="*/ 764 h 956"/>
                <a:gd name="T52" fmla="*/ 1277 w 1328"/>
                <a:gd name="T53" fmla="*/ 702 h 956"/>
                <a:gd name="T54" fmla="*/ 1291 w 1328"/>
                <a:gd name="T55" fmla="*/ 664 h 956"/>
                <a:gd name="T56" fmla="*/ 1310 w 1328"/>
                <a:gd name="T57" fmla="*/ 592 h 956"/>
                <a:gd name="T58" fmla="*/ 1214 w 1328"/>
                <a:gd name="T59" fmla="*/ 260 h 956"/>
                <a:gd name="T60" fmla="*/ 1142 w 1328"/>
                <a:gd name="T61" fmla="*/ 198 h 956"/>
                <a:gd name="T62" fmla="*/ 1094 w 1328"/>
                <a:gd name="T63" fmla="*/ 150 h 956"/>
                <a:gd name="T64" fmla="*/ 1032 w 1328"/>
                <a:gd name="T65" fmla="*/ 102 h 956"/>
                <a:gd name="T66" fmla="*/ 883 w 1328"/>
                <a:gd name="T67" fmla="*/ 40 h 956"/>
                <a:gd name="T68" fmla="*/ 691 w 1328"/>
                <a:gd name="T69" fmla="*/ 25 h 956"/>
                <a:gd name="T70" fmla="*/ 451 w 1328"/>
                <a:gd name="T71" fmla="*/ 16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28" h="956">
                  <a:moveTo>
                    <a:pt x="451" y="16"/>
                  </a:moveTo>
                  <a:cubicBezTo>
                    <a:pt x="400" y="19"/>
                    <a:pt x="386" y="20"/>
                    <a:pt x="345" y="30"/>
                  </a:cubicBezTo>
                  <a:cubicBezTo>
                    <a:pt x="326" y="35"/>
                    <a:pt x="288" y="44"/>
                    <a:pt x="288" y="44"/>
                  </a:cubicBezTo>
                  <a:cubicBezTo>
                    <a:pt x="261" y="61"/>
                    <a:pt x="235" y="78"/>
                    <a:pt x="206" y="92"/>
                  </a:cubicBezTo>
                  <a:cubicBezTo>
                    <a:pt x="175" y="125"/>
                    <a:pt x="160" y="156"/>
                    <a:pt x="144" y="198"/>
                  </a:cubicBezTo>
                  <a:cubicBezTo>
                    <a:pt x="141" y="222"/>
                    <a:pt x="140" y="252"/>
                    <a:pt x="129" y="275"/>
                  </a:cubicBezTo>
                  <a:cubicBezTo>
                    <a:pt x="119" y="296"/>
                    <a:pt x="103" y="308"/>
                    <a:pt x="86" y="323"/>
                  </a:cubicBezTo>
                  <a:cubicBezTo>
                    <a:pt x="59" y="346"/>
                    <a:pt x="35" y="378"/>
                    <a:pt x="19" y="409"/>
                  </a:cubicBezTo>
                  <a:cubicBezTo>
                    <a:pt x="14" y="432"/>
                    <a:pt x="6" y="453"/>
                    <a:pt x="0" y="476"/>
                  </a:cubicBezTo>
                  <a:cubicBezTo>
                    <a:pt x="3" y="513"/>
                    <a:pt x="7" y="557"/>
                    <a:pt x="33" y="587"/>
                  </a:cubicBezTo>
                  <a:cubicBezTo>
                    <a:pt x="50" y="607"/>
                    <a:pt x="69" y="613"/>
                    <a:pt x="86" y="630"/>
                  </a:cubicBezTo>
                  <a:cubicBezTo>
                    <a:pt x="96" y="640"/>
                    <a:pt x="100" y="655"/>
                    <a:pt x="110" y="664"/>
                  </a:cubicBezTo>
                  <a:cubicBezTo>
                    <a:pt x="143" y="694"/>
                    <a:pt x="193" y="728"/>
                    <a:pt x="235" y="740"/>
                  </a:cubicBezTo>
                  <a:cubicBezTo>
                    <a:pt x="262" y="759"/>
                    <a:pt x="341" y="784"/>
                    <a:pt x="374" y="788"/>
                  </a:cubicBezTo>
                  <a:cubicBezTo>
                    <a:pt x="393" y="795"/>
                    <a:pt x="413" y="803"/>
                    <a:pt x="432" y="808"/>
                  </a:cubicBezTo>
                  <a:cubicBezTo>
                    <a:pt x="443" y="811"/>
                    <a:pt x="465" y="817"/>
                    <a:pt x="465" y="817"/>
                  </a:cubicBezTo>
                  <a:cubicBezTo>
                    <a:pt x="487" y="832"/>
                    <a:pt x="531" y="850"/>
                    <a:pt x="557" y="856"/>
                  </a:cubicBezTo>
                  <a:cubicBezTo>
                    <a:pt x="575" y="867"/>
                    <a:pt x="579" y="877"/>
                    <a:pt x="600" y="870"/>
                  </a:cubicBezTo>
                  <a:cubicBezTo>
                    <a:pt x="633" y="881"/>
                    <a:pt x="661" y="885"/>
                    <a:pt x="696" y="889"/>
                  </a:cubicBezTo>
                  <a:cubicBezTo>
                    <a:pt x="724" y="896"/>
                    <a:pt x="762" y="900"/>
                    <a:pt x="787" y="913"/>
                  </a:cubicBezTo>
                  <a:cubicBezTo>
                    <a:pt x="831" y="935"/>
                    <a:pt x="811" y="929"/>
                    <a:pt x="845" y="937"/>
                  </a:cubicBezTo>
                  <a:cubicBezTo>
                    <a:pt x="860" y="947"/>
                    <a:pt x="871" y="951"/>
                    <a:pt x="888" y="956"/>
                  </a:cubicBezTo>
                  <a:cubicBezTo>
                    <a:pt x="959" y="953"/>
                    <a:pt x="980" y="951"/>
                    <a:pt x="1041" y="937"/>
                  </a:cubicBezTo>
                  <a:cubicBezTo>
                    <a:pt x="1059" y="920"/>
                    <a:pt x="1088" y="909"/>
                    <a:pt x="1113" y="904"/>
                  </a:cubicBezTo>
                  <a:cubicBezTo>
                    <a:pt x="1137" y="888"/>
                    <a:pt x="1158" y="869"/>
                    <a:pt x="1185" y="856"/>
                  </a:cubicBezTo>
                  <a:cubicBezTo>
                    <a:pt x="1202" y="823"/>
                    <a:pt x="1222" y="794"/>
                    <a:pt x="1243" y="764"/>
                  </a:cubicBezTo>
                  <a:cubicBezTo>
                    <a:pt x="1256" y="745"/>
                    <a:pt x="1277" y="702"/>
                    <a:pt x="1277" y="702"/>
                  </a:cubicBezTo>
                  <a:cubicBezTo>
                    <a:pt x="1287" y="643"/>
                    <a:pt x="1273" y="705"/>
                    <a:pt x="1291" y="664"/>
                  </a:cubicBezTo>
                  <a:cubicBezTo>
                    <a:pt x="1300" y="642"/>
                    <a:pt x="1303" y="615"/>
                    <a:pt x="1310" y="592"/>
                  </a:cubicBezTo>
                  <a:cubicBezTo>
                    <a:pt x="1328" y="472"/>
                    <a:pt x="1293" y="352"/>
                    <a:pt x="1214" y="260"/>
                  </a:cubicBezTo>
                  <a:cubicBezTo>
                    <a:pt x="1193" y="236"/>
                    <a:pt x="1164" y="220"/>
                    <a:pt x="1142" y="198"/>
                  </a:cubicBezTo>
                  <a:cubicBezTo>
                    <a:pt x="1125" y="181"/>
                    <a:pt x="1115" y="164"/>
                    <a:pt x="1094" y="150"/>
                  </a:cubicBezTo>
                  <a:cubicBezTo>
                    <a:pt x="1087" y="130"/>
                    <a:pt x="1053" y="110"/>
                    <a:pt x="1032" y="102"/>
                  </a:cubicBezTo>
                  <a:cubicBezTo>
                    <a:pt x="988" y="69"/>
                    <a:pt x="937" y="49"/>
                    <a:pt x="883" y="40"/>
                  </a:cubicBezTo>
                  <a:cubicBezTo>
                    <a:pt x="828" y="20"/>
                    <a:pt x="737" y="27"/>
                    <a:pt x="691" y="25"/>
                  </a:cubicBezTo>
                  <a:cubicBezTo>
                    <a:pt x="615" y="15"/>
                    <a:pt x="526" y="0"/>
                    <a:pt x="451" y="16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347A441-132E-AE58-F4F7-1A8223E6B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1120" y="1354138"/>
              <a:ext cx="755650" cy="682625"/>
            </a:xfrm>
            <a:custGeom>
              <a:avLst/>
              <a:gdLst>
                <a:gd name="T0" fmla="*/ 120 w 476"/>
                <a:gd name="T1" fmla="*/ 27 h 430"/>
                <a:gd name="T2" fmla="*/ 62 w 476"/>
                <a:gd name="T3" fmla="*/ 75 h 430"/>
                <a:gd name="T4" fmla="*/ 14 w 476"/>
                <a:gd name="T5" fmla="*/ 147 h 430"/>
                <a:gd name="T6" fmla="*/ 0 w 476"/>
                <a:gd name="T7" fmla="*/ 204 h 430"/>
                <a:gd name="T8" fmla="*/ 5 w 476"/>
                <a:gd name="T9" fmla="*/ 267 h 430"/>
                <a:gd name="T10" fmla="*/ 29 w 476"/>
                <a:gd name="T11" fmla="*/ 315 h 430"/>
                <a:gd name="T12" fmla="*/ 125 w 476"/>
                <a:gd name="T13" fmla="*/ 430 h 430"/>
                <a:gd name="T14" fmla="*/ 178 w 476"/>
                <a:gd name="T15" fmla="*/ 420 h 430"/>
                <a:gd name="T16" fmla="*/ 235 w 476"/>
                <a:gd name="T17" fmla="*/ 377 h 430"/>
                <a:gd name="T18" fmla="*/ 269 w 476"/>
                <a:gd name="T19" fmla="*/ 339 h 430"/>
                <a:gd name="T20" fmla="*/ 312 w 476"/>
                <a:gd name="T21" fmla="*/ 267 h 430"/>
                <a:gd name="T22" fmla="*/ 437 w 476"/>
                <a:gd name="T23" fmla="*/ 224 h 430"/>
                <a:gd name="T24" fmla="*/ 475 w 476"/>
                <a:gd name="T25" fmla="*/ 176 h 430"/>
                <a:gd name="T26" fmla="*/ 470 w 476"/>
                <a:gd name="T27" fmla="*/ 123 h 430"/>
                <a:gd name="T28" fmla="*/ 456 w 476"/>
                <a:gd name="T29" fmla="*/ 118 h 430"/>
                <a:gd name="T30" fmla="*/ 389 w 476"/>
                <a:gd name="T31" fmla="*/ 70 h 430"/>
                <a:gd name="T32" fmla="*/ 274 w 476"/>
                <a:gd name="T33" fmla="*/ 22 h 430"/>
                <a:gd name="T34" fmla="*/ 182 w 476"/>
                <a:gd name="T35" fmla="*/ 12 h 430"/>
                <a:gd name="T36" fmla="*/ 120 w 476"/>
                <a:gd name="T37" fmla="*/ 36 h 430"/>
                <a:gd name="T38" fmla="*/ 120 w 476"/>
                <a:gd name="T39" fmla="*/ 27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76" h="430">
                  <a:moveTo>
                    <a:pt x="120" y="27"/>
                  </a:moveTo>
                  <a:cubicBezTo>
                    <a:pt x="103" y="44"/>
                    <a:pt x="83" y="61"/>
                    <a:pt x="62" y="75"/>
                  </a:cubicBezTo>
                  <a:cubicBezTo>
                    <a:pt x="45" y="99"/>
                    <a:pt x="28" y="121"/>
                    <a:pt x="14" y="147"/>
                  </a:cubicBezTo>
                  <a:cubicBezTo>
                    <a:pt x="10" y="166"/>
                    <a:pt x="4" y="185"/>
                    <a:pt x="0" y="204"/>
                  </a:cubicBezTo>
                  <a:cubicBezTo>
                    <a:pt x="2" y="225"/>
                    <a:pt x="1" y="246"/>
                    <a:pt x="5" y="267"/>
                  </a:cubicBezTo>
                  <a:cubicBezTo>
                    <a:pt x="8" y="283"/>
                    <a:pt x="21" y="301"/>
                    <a:pt x="29" y="315"/>
                  </a:cubicBezTo>
                  <a:cubicBezTo>
                    <a:pt x="55" y="362"/>
                    <a:pt x="76" y="404"/>
                    <a:pt x="125" y="430"/>
                  </a:cubicBezTo>
                  <a:cubicBezTo>
                    <a:pt x="128" y="430"/>
                    <a:pt x="168" y="427"/>
                    <a:pt x="178" y="420"/>
                  </a:cubicBezTo>
                  <a:cubicBezTo>
                    <a:pt x="199" y="406"/>
                    <a:pt x="211" y="386"/>
                    <a:pt x="235" y="377"/>
                  </a:cubicBezTo>
                  <a:cubicBezTo>
                    <a:pt x="242" y="358"/>
                    <a:pt x="252" y="349"/>
                    <a:pt x="269" y="339"/>
                  </a:cubicBezTo>
                  <a:cubicBezTo>
                    <a:pt x="275" y="309"/>
                    <a:pt x="280" y="278"/>
                    <a:pt x="312" y="267"/>
                  </a:cubicBezTo>
                  <a:cubicBezTo>
                    <a:pt x="345" y="232"/>
                    <a:pt x="391" y="228"/>
                    <a:pt x="437" y="224"/>
                  </a:cubicBezTo>
                  <a:cubicBezTo>
                    <a:pt x="456" y="211"/>
                    <a:pt x="465" y="197"/>
                    <a:pt x="475" y="176"/>
                  </a:cubicBezTo>
                  <a:cubicBezTo>
                    <a:pt x="473" y="158"/>
                    <a:pt x="476" y="140"/>
                    <a:pt x="470" y="123"/>
                  </a:cubicBezTo>
                  <a:cubicBezTo>
                    <a:pt x="468" y="118"/>
                    <a:pt x="460" y="121"/>
                    <a:pt x="456" y="118"/>
                  </a:cubicBezTo>
                  <a:cubicBezTo>
                    <a:pt x="432" y="98"/>
                    <a:pt x="422" y="79"/>
                    <a:pt x="389" y="70"/>
                  </a:cubicBezTo>
                  <a:cubicBezTo>
                    <a:pt x="352" y="43"/>
                    <a:pt x="318" y="31"/>
                    <a:pt x="274" y="22"/>
                  </a:cubicBezTo>
                  <a:cubicBezTo>
                    <a:pt x="241" y="0"/>
                    <a:pt x="231" y="9"/>
                    <a:pt x="182" y="12"/>
                  </a:cubicBezTo>
                  <a:cubicBezTo>
                    <a:pt x="169" y="17"/>
                    <a:pt x="132" y="40"/>
                    <a:pt x="120" y="36"/>
                  </a:cubicBezTo>
                  <a:cubicBezTo>
                    <a:pt x="117" y="35"/>
                    <a:pt x="120" y="30"/>
                    <a:pt x="120" y="2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12826F32-ECFD-3E3F-3AE6-44F06611F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1770" y="1485901"/>
              <a:ext cx="32092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Century Gothic" panose="020B0502020202020204" pitchFamily="34" charset="0"/>
                </a:rPr>
                <a:t>P</a:t>
              </a: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AD3DE128-0C7F-BE58-C966-96DC16DB0E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5209" y="2083595"/>
              <a:ext cx="5016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Century Gothic" panose="020B0502020202020204" pitchFamily="34" charset="0"/>
                </a:rPr>
                <a:t>NP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D9EB175-960A-DCB1-68A1-1DC7C47BC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9795" y="1715564"/>
              <a:ext cx="755650" cy="551387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684F1A1C-9F80-8CD1-2A83-2E0F8C308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5451" y="1806591"/>
              <a:ext cx="67999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latin typeface="Century Gothic" panose="020B0502020202020204" pitchFamily="34" charset="0"/>
                </a:rPr>
                <a:t>NPC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703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 &amp; NP-Complete Problems</a:t>
            </a:r>
          </a:p>
        </p:txBody>
      </p:sp>
      <p:sp>
        <p:nvSpPr>
          <p:cNvPr id="85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b="1">
                <a:cs typeface="+mn-cs"/>
              </a:rPr>
              <a:t>Shortest simple path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/>
              <a:t>Given a graph G = (V, E) find a </a:t>
            </a:r>
            <a:r>
              <a:rPr lang="en-US" b="1"/>
              <a:t>shortest</a:t>
            </a:r>
            <a:r>
              <a:rPr lang="en-US"/>
              <a:t> path from a source to all other vertices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/>
              <a:t>Polynomial solution: O(VE)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b="1">
                <a:cs typeface="+mn-cs"/>
              </a:rPr>
              <a:t>Longest simple path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/>
              <a:t>Given a graph G = (V, E) find a </a:t>
            </a:r>
            <a:r>
              <a:rPr lang="en-US" b="1"/>
              <a:t>longest</a:t>
            </a:r>
            <a:r>
              <a:rPr lang="en-US"/>
              <a:t> path from a source to all other vertices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/>
              <a:t>NP-complete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1D1A44-276D-A34E-9F15-E87E734E1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2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 &amp; NP-Complete Problems</a:t>
            </a: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b="1">
                <a:cs typeface="+mn-cs"/>
              </a:rPr>
              <a:t>Euler tour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/>
              <a:t>Given G = (V, E) a connected, directed graph, find a cycle that traverses each edge of G exactly once (may visit a vertex multiple times) 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/>
              <a:t>Polynomial solution O(E)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b="1">
                <a:cs typeface="+mn-cs"/>
              </a:rPr>
              <a:t>Hamiltonian cycle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/>
              <a:t>G = (V, E) a connected, directed graph find a cycle that visits each vertex of G exactly once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/>
              <a:t>NP-complete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84F135-610F-B145-8784-CD9998EBC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37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Boolean Formula Satisfiability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1890" y="1214438"/>
            <a:ext cx="9002110" cy="5427662"/>
          </a:xfrm>
        </p:spPr>
        <p:txBody>
          <a:bodyPr/>
          <a:lstStyle/>
          <a:p>
            <a:pPr marL="533400" indent="-533400" eaLnBrk="1" hangingPunct="1">
              <a:buFontTx/>
              <a:buNone/>
              <a:defRPr/>
            </a:pPr>
            <a:r>
              <a:rPr lang="en-US" dirty="0">
                <a:cs typeface="+mn-cs"/>
              </a:rPr>
              <a:t>	</a:t>
            </a:r>
            <a:r>
              <a:rPr lang="en-US" b="1" dirty="0">
                <a:cs typeface="+mn-cs"/>
              </a:rPr>
              <a:t>Formula </a:t>
            </a:r>
            <a:r>
              <a:rPr lang="en-US" b="1" dirty="0" err="1">
                <a:cs typeface="+mn-cs"/>
              </a:rPr>
              <a:t>Satisfiability</a:t>
            </a:r>
            <a:r>
              <a:rPr lang="en-US" b="1" dirty="0">
                <a:cs typeface="+mn-cs"/>
              </a:rPr>
              <a:t> Problem</a:t>
            </a:r>
            <a:r>
              <a:rPr lang="en-US" dirty="0">
                <a:cs typeface="+mn-cs"/>
              </a:rPr>
              <a:t>: a </a:t>
            </a:r>
            <a:r>
              <a:rPr lang="en-US" dirty="0" err="1">
                <a:cs typeface="+mn-cs"/>
              </a:rPr>
              <a:t>boolean</a:t>
            </a:r>
            <a:r>
              <a:rPr lang="en-US" dirty="0">
                <a:cs typeface="+mn-cs"/>
              </a:rPr>
              <a:t> formula </a:t>
            </a:r>
            <a:r>
              <a:rPr lang="en-US" i="1" dirty="0">
                <a:cs typeface="+mn-cs"/>
                <a:sym typeface="Symbol" charset="0"/>
              </a:rPr>
              <a:t>𝚽</a:t>
            </a:r>
            <a:r>
              <a:rPr lang="en-US" dirty="0">
                <a:cs typeface="+mn-cs"/>
                <a:sym typeface="Symbol" charset="0"/>
              </a:rPr>
              <a:t> composed of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dirty="0"/>
              <a:t>n </a:t>
            </a:r>
            <a:r>
              <a:rPr lang="en-US" dirty="0" err="1"/>
              <a:t>boolean</a:t>
            </a:r>
            <a:r>
              <a:rPr lang="en-US" dirty="0"/>
              <a:t> variables: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endParaRPr lang="en-US" baseline="-25000" dirty="0"/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dirty="0"/>
              <a:t>m </a:t>
            </a:r>
            <a:r>
              <a:rPr lang="en-US" dirty="0" err="1"/>
              <a:t>boolean</a:t>
            </a:r>
            <a:r>
              <a:rPr lang="en-US" dirty="0"/>
              <a:t> connectives: </a:t>
            </a:r>
            <a:r>
              <a:rPr lang="en-US" dirty="0">
                <a:sym typeface="Symbol" charset="0"/>
              </a:rPr>
              <a:t>∧ (AND), ∨ (OR), ¬ (NOT),   </a:t>
            </a:r>
            <a:r>
              <a:rPr lang="is-IS" dirty="0">
                <a:sym typeface="Symbol" charset="0"/>
              </a:rPr>
              <a:t>→</a:t>
            </a:r>
            <a:r>
              <a:rPr lang="en-US" dirty="0">
                <a:sym typeface="Symbol" charset="0"/>
              </a:rPr>
              <a:t> (implication), ⟷ (equivalence, </a:t>
            </a:r>
            <a:r>
              <a:rPr lang="ja-JP" altLang="en-US" dirty="0">
                <a:latin typeface="Arial"/>
                <a:sym typeface="Symbol" charset="0"/>
              </a:rPr>
              <a:t>“</a:t>
            </a:r>
            <a:r>
              <a:rPr lang="en-US" dirty="0">
                <a:sym typeface="Symbol" charset="0"/>
              </a:rPr>
              <a:t>if and only if</a:t>
            </a:r>
            <a:r>
              <a:rPr lang="ja-JP" altLang="en-US" dirty="0">
                <a:latin typeface="Arial"/>
                <a:sym typeface="Symbol" charset="0"/>
              </a:rPr>
              <a:t>”</a:t>
            </a:r>
            <a:r>
              <a:rPr lang="en-US" dirty="0">
                <a:sym typeface="Symbol" charset="0"/>
              </a:rPr>
              <a:t>)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r>
              <a:rPr lang="en-US" dirty="0">
                <a:sym typeface="Symbol" charset="0"/>
              </a:rPr>
              <a:t>Parentheses</a:t>
            </a:r>
          </a:p>
          <a:p>
            <a:pPr marL="914400" lvl="1" indent="-457200" eaLnBrk="1" hangingPunct="1">
              <a:buFontTx/>
              <a:buAutoNum type="arabicPeriod"/>
              <a:defRPr/>
            </a:pPr>
            <a:endParaRPr lang="en-US" dirty="0">
              <a:sym typeface="Symbol" charset="0"/>
            </a:endParaRPr>
          </a:p>
          <a:p>
            <a:pPr marL="914400" lvl="1" indent="-457200" eaLnBrk="1" hangingPunct="1">
              <a:buFontTx/>
              <a:buNone/>
              <a:defRPr/>
            </a:pPr>
            <a:r>
              <a:rPr lang="en-US" b="1" dirty="0">
                <a:sym typeface="Symbol" charset="0"/>
              </a:rPr>
              <a:t>Satisfying assignment:</a:t>
            </a:r>
            <a:r>
              <a:rPr lang="en-US" dirty="0">
                <a:sym typeface="Symbol" charset="0"/>
              </a:rPr>
              <a:t> an assignment of values (0, 1) to variables x</a:t>
            </a:r>
            <a:r>
              <a:rPr lang="en-US" baseline="-25000" dirty="0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that causes </a:t>
            </a:r>
            <a:r>
              <a:rPr lang="en-US" i="1" dirty="0">
                <a:sym typeface="Symbol" charset="0"/>
              </a:rPr>
              <a:t>𝚽</a:t>
            </a:r>
            <a:r>
              <a:rPr lang="en-US" dirty="0">
                <a:sym typeface="Symbol" charset="0"/>
              </a:rPr>
              <a:t> to evaluate to 1</a:t>
            </a:r>
          </a:p>
          <a:p>
            <a:pPr marL="914400" lvl="1" indent="-457200" eaLnBrk="1" hangingPunct="1">
              <a:buFontTx/>
              <a:buNone/>
              <a:defRPr/>
            </a:pPr>
            <a:r>
              <a:rPr lang="en-US" dirty="0">
                <a:solidFill>
                  <a:srgbClr val="DD0111"/>
                </a:solidFill>
                <a:latin typeface="Monotype Corsiva" charset="0"/>
                <a:sym typeface="Symbol" charset="0"/>
              </a:rPr>
              <a:t>E.g.:</a:t>
            </a:r>
            <a:r>
              <a:rPr lang="en-US" dirty="0">
                <a:sym typeface="Symbol" charset="0"/>
              </a:rPr>
              <a:t> </a:t>
            </a:r>
            <a:r>
              <a:rPr lang="en-US" i="1" dirty="0">
                <a:sym typeface="Symbol" charset="0"/>
              </a:rPr>
              <a:t>𝚽</a:t>
            </a:r>
            <a:r>
              <a:rPr lang="en-US" dirty="0">
                <a:sym typeface="Symbol" charset="0"/>
              </a:rPr>
              <a:t> = (x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 ∨ x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dirty="0">
                <a:sym typeface="Symbol" charset="0"/>
              </a:rPr>
              <a:t>) ∧ (x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 ∨ ¬ x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dirty="0">
                <a:sym typeface="Symbol" charset="0"/>
              </a:rPr>
              <a:t>) ∧ (¬ x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 ∨ ¬ x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dirty="0">
                <a:sym typeface="Symbol" charset="0"/>
              </a:rPr>
              <a:t>)</a:t>
            </a:r>
          </a:p>
          <a:p>
            <a:pPr marL="914400" lvl="1" indent="-457200" eaLnBrk="1" hangingPunct="1">
              <a:buFontTx/>
              <a:buNone/>
              <a:defRPr/>
            </a:pPr>
            <a:r>
              <a:rPr lang="en-US" dirty="0">
                <a:sym typeface="Symbol" charset="0"/>
              </a:rPr>
              <a:t>	  Certificate: x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 = 1, x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dirty="0">
                <a:sym typeface="Symbol" charset="0"/>
              </a:rPr>
              <a:t> = 0 ⇒ </a:t>
            </a:r>
            <a:r>
              <a:rPr lang="en-US" i="1" dirty="0">
                <a:sym typeface="Symbol" charset="0"/>
              </a:rPr>
              <a:t>𝚽</a:t>
            </a:r>
            <a:r>
              <a:rPr lang="en-US" dirty="0">
                <a:sym typeface="Symbol" charset="0"/>
              </a:rPr>
              <a:t> = 1 ∧ 1 ∧ 1 = 1</a:t>
            </a:r>
          </a:p>
          <a:p>
            <a:pPr marL="914400" lvl="1" indent="-457200" eaLnBrk="1" hangingPunct="1">
              <a:defRPr/>
            </a:pPr>
            <a:r>
              <a:rPr lang="en-US" dirty="0">
                <a:sym typeface="Symbol" charset="0"/>
              </a:rPr>
              <a:t>Formula </a:t>
            </a:r>
            <a:r>
              <a:rPr lang="en-US" dirty="0" err="1">
                <a:sym typeface="Symbol" charset="0"/>
              </a:rPr>
              <a:t>Satisfiability</a:t>
            </a:r>
            <a:r>
              <a:rPr lang="en-US" dirty="0">
                <a:sym typeface="Symbol" charset="0"/>
              </a:rPr>
              <a:t> is first to be proven NP-Complete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114A4-60D5-9849-AC74-57F08D3EB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2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3-CNF Satisfiability</a:t>
            </a: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464550" cy="50768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b="1" dirty="0">
                <a:cs typeface="+mn-cs"/>
              </a:rPr>
              <a:t>	3-CNF (clause normal form) </a:t>
            </a:r>
            <a:r>
              <a:rPr lang="en-US" b="1" dirty="0" err="1">
                <a:cs typeface="+mn-cs"/>
              </a:rPr>
              <a:t>Satisfiability</a:t>
            </a:r>
            <a:r>
              <a:rPr lang="en-US" b="1" dirty="0">
                <a:cs typeface="+mn-cs"/>
              </a:rPr>
              <a:t> Problem: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n </a:t>
            </a:r>
            <a:r>
              <a:rPr lang="en-US" dirty="0" err="1"/>
              <a:t>boolean</a:t>
            </a:r>
            <a:r>
              <a:rPr lang="en-US" dirty="0"/>
              <a:t> variables: 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endParaRPr lang="en-US" baseline="-250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/>
              <a:t>Literal</a:t>
            </a:r>
            <a:r>
              <a:rPr lang="en-US" dirty="0"/>
              <a:t>: x</a:t>
            </a:r>
            <a:r>
              <a:rPr lang="en-US" baseline="-25000" dirty="0"/>
              <a:t>i</a:t>
            </a:r>
            <a:r>
              <a:rPr lang="en-US" dirty="0"/>
              <a:t> or </a:t>
            </a:r>
            <a:r>
              <a:rPr lang="en-US" dirty="0">
                <a:sym typeface="Symbol" charset="0"/>
              </a:rPr>
              <a:t>¬ x</a:t>
            </a:r>
            <a:r>
              <a:rPr lang="en-US" baseline="-25000" dirty="0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   (a variable or its negation)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b="1" dirty="0">
                <a:sym typeface="Symbol" charset="0"/>
              </a:rPr>
              <a:t>Clause:</a:t>
            </a:r>
            <a:r>
              <a:rPr lang="en-US" dirty="0">
                <a:sym typeface="Symbol" charset="0"/>
              </a:rPr>
              <a:t> </a:t>
            </a:r>
            <a:r>
              <a:rPr lang="en-US" dirty="0" err="1">
                <a:sym typeface="Symbol" charset="0"/>
              </a:rPr>
              <a:t>c</a:t>
            </a:r>
            <a:r>
              <a:rPr lang="en-US" baseline="-25000" dirty="0" err="1">
                <a:sym typeface="Symbol" charset="0"/>
              </a:rPr>
              <a:t>j</a:t>
            </a:r>
            <a:r>
              <a:rPr lang="en-US" dirty="0">
                <a:sym typeface="Symbol" charset="0"/>
              </a:rPr>
              <a:t> = an </a:t>
            </a:r>
            <a:r>
              <a:rPr lang="en-US" b="1" dirty="0">
                <a:sym typeface="Symbol" charset="0"/>
              </a:rPr>
              <a:t>OR</a:t>
            </a:r>
            <a:r>
              <a:rPr lang="en-US" dirty="0">
                <a:sym typeface="Symbol" charset="0"/>
              </a:rPr>
              <a:t> of </a:t>
            </a:r>
            <a:r>
              <a:rPr lang="en-US" b="1" dirty="0">
                <a:sym typeface="Symbol" charset="0"/>
              </a:rPr>
              <a:t>three literals</a:t>
            </a:r>
            <a:endParaRPr lang="en-US" dirty="0">
              <a:sym typeface="Symbol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sym typeface="Symbol" charset="0"/>
              </a:rPr>
              <a:t>Formula: </a:t>
            </a:r>
            <a:r>
              <a:rPr lang="en-US" i="1" dirty="0">
                <a:sym typeface="Symbol" charset="0"/>
              </a:rPr>
              <a:t>𝚽</a:t>
            </a:r>
            <a:r>
              <a:rPr lang="en-US" dirty="0">
                <a:sym typeface="Symbol" charset="0"/>
              </a:rPr>
              <a:t> = c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 ∧ c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dirty="0">
                <a:sym typeface="Symbol" charset="0"/>
              </a:rPr>
              <a:t> ∧ … ∧ c</a:t>
            </a:r>
            <a:r>
              <a:rPr lang="en-US" baseline="-25000" dirty="0">
                <a:sym typeface="Symbol" charset="0"/>
              </a:rPr>
              <a:t>m </a:t>
            </a:r>
            <a:r>
              <a:rPr lang="en-US" dirty="0">
                <a:sym typeface="Symbol" charset="0"/>
              </a:rPr>
              <a:t>(m clauses)</a:t>
            </a:r>
            <a:endParaRPr lang="en-US" baseline="-25000" dirty="0">
              <a:sym typeface="Symbol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dirty="0">
              <a:sym typeface="Symbol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DD0111"/>
                </a:solidFill>
                <a:latin typeface="Monotype Corsiva" charset="0"/>
                <a:cs typeface="+mn-cs"/>
                <a:sym typeface="Symbol" charset="0"/>
              </a:rPr>
              <a:t>E.g.:</a:t>
            </a:r>
            <a:r>
              <a:rPr lang="en-US" dirty="0">
                <a:cs typeface="+mn-cs"/>
                <a:sym typeface="Symbol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i="1" dirty="0">
                <a:cs typeface="+mn-cs"/>
                <a:sym typeface="Symbol" charset="0"/>
              </a:rPr>
              <a:t>	𝚽</a:t>
            </a:r>
            <a:r>
              <a:rPr lang="en-US" dirty="0">
                <a:cs typeface="+mn-cs"/>
                <a:sym typeface="Symbol" charset="0"/>
              </a:rPr>
              <a:t> = (x</a:t>
            </a:r>
            <a:r>
              <a:rPr lang="en-US" baseline="-25000" dirty="0">
                <a:cs typeface="+mn-cs"/>
                <a:sym typeface="Symbol" charset="0"/>
              </a:rPr>
              <a:t>1 </a:t>
            </a:r>
            <a:r>
              <a:rPr lang="en-US" dirty="0">
                <a:cs typeface="+mn-cs"/>
                <a:sym typeface="Symbol" charset="0"/>
              </a:rPr>
              <a:t>∨ ¬x</a:t>
            </a:r>
            <a:r>
              <a:rPr lang="en-US" baseline="-25000" dirty="0">
                <a:cs typeface="+mn-cs"/>
                <a:sym typeface="Symbol" charset="0"/>
              </a:rPr>
              <a:t>1 </a:t>
            </a:r>
            <a:r>
              <a:rPr lang="en-US" dirty="0">
                <a:cs typeface="+mn-cs"/>
                <a:sym typeface="Symbol" charset="0"/>
              </a:rPr>
              <a:t>∨ ¬x</a:t>
            </a:r>
            <a:r>
              <a:rPr lang="en-US" baseline="-25000" dirty="0">
                <a:cs typeface="+mn-cs"/>
                <a:sym typeface="Symbol" charset="0"/>
              </a:rPr>
              <a:t>2</a:t>
            </a:r>
            <a:r>
              <a:rPr lang="en-US" dirty="0">
                <a:cs typeface="+mn-cs"/>
                <a:sym typeface="Symbol" charset="0"/>
              </a:rPr>
              <a:t>) ∧ (x</a:t>
            </a:r>
            <a:r>
              <a:rPr lang="en-US" baseline="-25000" dirty="0">
                <a:cs typeface="+mn-cs"/>
                <a:sym typeface="Symbol" charset="0"/>
              </a:rPr>
              <a:t>3</a:t>
            </a:r>
            <a:r>
              <a:rPr lang="en-US" dirty="0">
                <a:cs typeface="+mn-cs"/>
                <a:sym typeface="Symbol" charset="0"/>
              </a:rPr>
              <a:t> ∨ x</a:t>
            </a:r>
            <a:r>
              <a:rPr lang="en-US" baseline="-25000" dirty="0">
                <a:cs typeface="+mn-cs"/>
                <a:sym typeface="Symbol" charset="0"/>
              </a:rPr>
              <a:t>2</a:t>
            </a:r>
            <a:r>
              <a:rPr lang="en-US" dirty="0">
                <a:cs typeface="+mn-cs"/>
                <a:sym typeface="Symbol" charset="0"/>
              </a:rPr>
              <a:t> ∨ x</a:t>
            </a:r>
            <a:r>
              <a:rPr lang="en-US" baseline="-25000" dirty="0">
                <a:cs typeface="+mn-cs"/>
                <a:sym typeface="Symbol" charset="0"/>
              </a:rPr>
              <a:t>4</a:t>
            </a:r>
            <a:r>
              <a:rPr lang="en-US" dirty="0">
                <a:cs typeface="+mn-cs"/>
                <a:sym typeface="Symbol" charset="0"/>
              </a:rPr>
              <a:t>) ∧ 			 	 (¬x</a:t>
            </a:r>
            <a:r>
              <a:rPr lang="en-US" baseline="-25000" dirty="0">
                <a:cs typeface="+mn-cs"/>
                <a:sym typeface="Symbol" charset="0"/>
              </a:rPr>
              <a:t>1</a:t>
            </a:r>
            <a:r>
              <a:rPr lang="en-US" dirty="0">
                <a:cs typeface="+mn-cs"/>
                <a:sym typeface="Symbol" charset="0"/>
              </a:rPr>
              <a:t> ∨ ¬x</a:t>
            </a:r>
            <a:r>
              <a:rPr lang="en-US" baseline="-25000" dirty="0">
                <a:cs typeface="+mn-cs"/>
                <a:sym typeface="Symbol" charset="0"/>
              </a:rPr>
              <a:t>3</a:t>
            </a:r>
            <a:r>
              <a:rPr lang="en-US" dirty="0">
                <a:cs typeface="+mn-cs"/>
                <a:sym typeface="Symbol" charset="0"/>
              </a:rPr>
              <a:t> ∨ ¬ x</a:t>
            </a:r>
            <a:r>
              <a:rPr lang="en-US" baseline="-25000" dirty="0">
                <a:cs typeface="+mn-cs"/>
                <a:sym typeface="Symbol" charset="0"/>
              </a:rPr>
              <a:t>4</a:t>
            </a:r>
            <a:r>
              <a:rPr lang="en-US" dirty="0">
                <a:cs typeface="+mn-cs"/>
                <a:sym typeface="Symbol" charset="0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b="1" dirty="0">
                <a:cs typeface="+mn-cs"/>
              </a:rPr>
              <a:t>3-CNF</a:t>
            </a:r>
            <a:r>
              <a:rPr lang="en-US" dirty="0">
                <a:cs typeface="+mn-cs"/>
              </a:rPr>
              <a:t> is NP-Complete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BD3318-8400-3A46-880A-19CA2523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56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Clique</a:t>
            </a:r>
          </a:p>
        </p:txBody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87822"/>
            <a:ext cx="8337550" cy="520344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dirty="0">
                <a:cs typeface="+mn-cs"/>
              </a:rPr>
              <a:t>	</a:t>
            </a:r>
            <a:r>
              <a:rPr lang="en-US" b="1" dirty="0">
                <a:cs typeface="+mn-cs"/>
              </a:rPr>
              <a:t>Clique Problem: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/>
              <a:t>Undirected graph G = (V, E)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b="1" dirty="0"/>
              <a:t>Clique:</a:t>
            </a:r>
            <a:r>
              <a:rPr lang="en-US" dirty="0"/>
              <a:t> a subset of vertices in V all connected to each other by edges in E (i.e., forming a complete graph)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b="1" dirty="0"/>
              <a:t>Size of a clique:</a:t>
            </a:r>
            <a:r>
              <a:rPr lang="en-US" dirty="0"/>
              <a:t> number of vertices it contains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dirty="0">
                <a:cs typeface="+mn-cs"/>
              </a:rPr>
              <a:t>	</a:t>
            </a:r>
            <a:r>
              <a:rPr lang="en-US" b="1" dirty="0">
                <a:cs typeface="+mn-cs"/>
              </a:rPr>
              <a:t>Optimization problem: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/>
              <a:t>Find a clique of maximum size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dirty="0">
                <a:cs typeface="+mn-cs"/>
              </a:rPr>
              <a:t>	</a:t>
            </a:r>
            <a:r>
              <a:rPr lang="en-US" b="1" dirty="0">
                <a:cs typeface="+mn-cs"/>
              </a:rPr>
              <a:t>Decision problem: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/>
              <a:t>Does G have a clique of size k?</a:t>
            </a:r>
          </a:p>
        </p:txBody>
      </p:sp>
      <p:sp>
        <p:nvSpPr>
          <p:cNvPr id="867332" name="AutoShape 4"/>
          <p:cNvSpPr>
            <a:spLocks noChangeArrowheads="1"/>
          </p:cNvSpPr>
          <p:nvPr/>
        </p:nvSpPr>
        <p:spPr bwMode="auto">
          <a:xfrm>
            <a:off x="6029325" y="4591050"/>
            <a:ext cx="884238" cy="1249363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867333" name="Text Box 5"/>
          <p:cNvSpPr txBox="1">
            <a:spLocks noChangeArrowheads="1"/>
          </p:cNvSpPr>
          <p:nvPr/>
        </p:nvSpPr>
        <p:spPr bwMode="auto">
          <a:xfrm>
            <a:off x="5272088" y="3890963"/>
            <a:ext cx="21852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entury Gothic" panose="020B0502020202020204" pitchFamily="34" charset="0"/>
              </a:rPr>
              <a:t>Clique(G, 2) = YES</a:t>
            </a:r>
          </a:p>
          <a:p>
            <a:pPr>
              <a:defRPr/>
            </a:pPr>
            <a:r>
              <a:rPr lang="en-US">
                <a:latin typeface="Century Gothic" panose="020B0502020202020204" pitchFamily="34" charset="0"/>
              </a:rPr>
              <a:t>Clique(G, 3) = NO</a:t>
            </a:r>
          </a:p>
        </p:txBody>
      </p:sp>
      <p:grpSp>
        <p:nvGrpSpPr>
          <p:cNvPr id="867334" name="Group 6"/>
          <p:cNvGrpSpPr>
            <a:grpSpLocks/>
          </p:cNvGrpSpPr>
          <p:nvPr/>
        </p:nvGrpSpPr>
        <p:grpSpPr bwMode="auto">
          <a:xfrm>
            <a:off x="7986713" y="4210050"/>
            <a:ext cx="885825" cy="1249363"/>
            <a:chOff x="4978" y="2667"/>
            <a:chExt cx="558" cy="787"/>
          </a:xfrm>
        </p:grpSpPr>
        <p:sp>
          <p:nvSpPr>
            <p:cNvPr id="867335" name="AutoShape 7"/>
            <p:cNvSpPr>
              <a:spLocks noChangeArrowheads="1"/>
            </p:cNvSpPr>
            <p:nvPr/>
          </p:nvSpPr>
          <p:spPr bwMode="auto">
            <a:xfrm>
              <a:off x="4979" y="2667"/>
              <a:ext cx="557" cy="787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867336" name="Line 8"/>
            <p:cNvSpPr>
              <a:spLocks noChangeShapeType="1"/>
            </p:cNvSpPr>
            <p:nvPr/>
          </p:nvSpPr>
          <p:spPr bwMode="auto">
            <a:xfrm>
              <a:off x="4978" y="3058"/>
              <a:ext cx="5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867337" name="Text Box 9"/>
          <p:cNvSpPr txBox="1">
            <a:spLocks noChangeArrowheads="1"/>
          </p:cNvSpPr>
          <p:nvPr/>
        </p:nvSpPr>
        <p:spPr bwMode="auto">
          <a:xfrm>
            <a:off x="7010400" y="5481638"/>
            <a:ext cx="21852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entury Gothic" panose="020B0502020202020204" pitchFamily="34" charset="0"/>
              </a:rPr>
              <a:t>Clique(G, 3) = YES</a:t>
            </a:r>
          </a:p>
          <a:p>
            <a:pPr>
              <a:defRPr/>
            </a:pPr>
            <a:r>
              <a:rPr lang="en-US">
                <a:latin typeface="Century Gothic" panose="020B0502020202020204" pitchFamily="34" charset="0"/>
              </a:rPr>
              <a:t>Clique(G, 4) = NO</a:t>
            </a:r>
          </a:p>
        </p:txBody>
      </p:sp>
      <p:sp>
        <p:nvSpPr>
          <p:cNvPr id="867338" name="Freeform 10"/>
          <p:cNvSpPr>
            <a:spLocks/>
          </p:cNvSpPr>
          <p:nvPr/>
        </p:nvSpPr>
        <p:spPr bwMode="auto">
          <a:xfrm>
            <a:off x="5711825" y="4494213"/>
            <a:ext cx="438150" cy="434975"/>
          </a:xfrm>
          <a:custGeom>
            <a:avLst/>
            <a:gdLst>
              <a:gd name="T0" fmla="*/ 60 w 276"/>
              <a:gd name="T1" fmla="*/ 0 h 274"/>
              <a:gd name="T2" fmla="*/ 36 w 276"/>
              <a:gd name="T3" fmla="*/ 159 h 274"/>
              <a:gd name="T4" fmla="*/ 276 w 276"/>
              <a:gd name="T5" fmla="*/ 274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6" h="274">
                <a:moveTo>
                  <a:pt x="60" y="0"/>
                </a:moveTo>
                <a:cubicBezTo>
                  <a:pt x="30" y="56"/>
                  <a:pt x="0" y="113"/>
                  <a:pt x="36" y="159"/>
                </a:cubicBezTo>
                <a:cubicBezTo>
                  <a:pt x="72" y="205"/>
                  <a:pt x="174" y="239"/>
                  <a:pt x="276" y="27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867339" name="Freeform 11"/>
          <p:cNvSpPr>
            <a:spLocks/>
          </p:cNvSpPr>
          <p:nvPr/>
        </p:nvSpPr>
        <p:spPr bwMode="auto">
          <a:xfrm flipV="1">
            <a:off x="7586663" y="5041900"/>
            <a:ext cx="438150" cy="434975"/>
          </a:xfrm>
          <a:custGeom>
            <a:avLst/>
            <a:gdLst>
              <a:gd name="T0" fmla="*/ 60 w 276"/>
              <a:gd name="T1" fmla="*/ 0 h 274"/>
              <a:gd name="T2" fmla="*/ 36 w 276"/>
              <a:gd name="T3" fmla="*/ 159 h 274"/>
              <a:gd name="T4" fmla="*/ 276 w 276"/>
              <a:gd name="T5" fmla="*/ 274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76" h="274">
                <a:moveTo>
                  <a:pt x="60" y="0"/>
                </a:moveTo>
                <a:cubicBezTo>
                  <a:pt x="30" y="56"/>
                  <a:pt x="0" y="113"/>
                  <a:pt x="36" y="159"/>
                </a:cubicBezTo>
                <a:cubicBezTo>
                  <a:pt x="72" y="205"/>
                  <a:pt x="174" y="239"/>
                  <a:pt x="276" y="274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entury Gothic" panose="020B0502020202020204" pitchFamily="34" charset="0"/>
            </a:endParaRPr>
          </a:p>
        </p:txBody>
      </p:sp>
      <p:grpSp>
        <p:nvGrpSpPr>
          <p:cNvPr id="867340" name="Group 12"/>
          <p:cNvGrpSpPr>
            <a:grpSpLocks/>
          </p:cNvGrpSpPr>
          <p:nvPr/>
        </p:nvGrpSpPr>
        <p:grpSpPr bwMode="auto">
          <a:xfrm>
            <a:off x="5905500" y="4476750"/>
            <a:ext cx="695325" cy="857250"/>
            <a:chOff x="3720" y="2820"/>
            <a:chExt cx="438" cy="540"/>
          </a:xfrm>
        </p:grpSpPr>
        <p:sp>
          <p:nvSpPr>
            <p:cNvPr id="867341" name="Oval 13"/>
            <p:cNvSpPr>
              <a:spLocks noChangeArrowheads="1"/>
            </p:cNvSpPr>
            <p:nvPr/>
          </p:nvSpPr>
          <p:spPr bwMode="auto">
            <a:xfrm>
              <a:off x="3720" y="3204"/>
              <a:ext cx="162" cy="1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867342" name="Oval 14"/>
            <p:cNvSpPr>
              <a:spLocks noChangeArrowheads="1"/>
            </p:cNvSpPr>
            <p:nvPr/>
          </p:nvSpPr>
          <p:spPr bwMode="auto">
            <a:xfrm>
              <a:off x="3996" y="2820"/>
              <a:ext cx="162" cy="1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867343" name="Group 15"/>
          <p:cNvGrpSpPr>
            <a:grpSpLocks/>
          </p:cNvGrpSpPr>
          <p:nvPr/>
        </p:nvGrpSpPr>
        <p:grpSpPr bwMode="auto">
          <a:xfrm>
            <a:off x="7886700" y="4095750"/>
            <a:ext cx="1076325" cy="857250"/>
            <a:chOff x="4968" y="2580"/>
            <a:chExt cx="678" cy="540"/>
          </a:xfrm>
        </p:grpSpPr>
        <p:sp>
          <p:nvSpPr>
            <p:cNvPr id="867344" name="Oval 16"/>
            <p:cNvSpPr>
              <a:spLocks noChangeArrowheads="1"/>
            </p:cNvSpPr>
            <p:nvPr/>
          </p:nvSpPr>
          <p:spPr bwMode="auto">
            <a:xfrm>
              <a:off x="4968" y="2964"/>
              <a:ext cx="162" cy="1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867345" name="Oval 17"/>
            <p:cNvSpPr>
              <a:spLocks noChangeArrowheads="1"/>
            </p:cNvSpPr>
            <p:nvPr/>
          </p:nvSpPr>
          <p:spPr bwMode="auto">
            <a:xfrm>
              <a:off x="5226" y="2580"/>
              <a:ext cx="162" cy="1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entury Gothic" panose="020B0502020202020204" pitchFamily="34" charset="0"/>
              </a:endParaRPr>
            </a:p>
          </p:txBody>
        </p:sp>
        <p:sp>
          <p:nvSpPr>
            <p:cNvPr id="867346" name="Oval 18"/>
            <p:cNvSpPr>
              <a:spLocks noChangeArrowheads="1"/>
            </p:cNvSpPr>
            <p:nvPr/>
          </p:nvSpPr>
          <p:spPr bwMode="auto">
            <a:xfrm>
              <a:off x="5484" y="2964"/>
              <a:ext cx="162" cy="1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entury Gothic" panose="020B0502020202020204" pitchFamily="34" charset="0"/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696672-632E-A545-B6ED-57D95E2A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7332" grpId="0" animBg="1"/>
      <p:bldP spid="867333" grpId="0"/>
      <p:bldP spid="8673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NP-Completeness</a:t>
            </a:r>
          </a:p>
        </p:txBody>
      </p:sp>
      <p:sp>
        <p:nvSpPr>
          <p:cNvPr id="83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93788"/>
            <a:ext cx="8730100" cy="55943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en-US" b="1" dirty="0">
                <a:cs typeface="+mn-cs"/>
              </a:rPr>
              <a:t>Polynomial-time algorithms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buFontTx/>
              <a:buNone/>
              <a:defRPr/>
            </a:pPr>
            <a:r>
              <a:rPr lang="en-US" b="1" dirty="0">
                <a:cs typeface="+mn-cs"/>
              </a:rPr>
              <a:t>	</a:t>
            </a:r>
            <a:r>
              <a:rPr lang="en-US" dirty="0">
                <a:cs typeface="+mn-cs"/>
              </a:rPr>
              <a:t>	on inputs of size n, worst-case running time 	is </a:t>
            </a:r>
            <a:r>
              <a:rPr lang="en-US" dirty="0">
                <a:latin typeface="Comic Sans MS" charset="0"/>
                <a:cs typeface="+mn-cs"/>
              </a:rPr>
              <a:t>O(</a:t>
            </a:r>
            <a:r>
              <a:rPr lang="en-US" dirty="0" err="1">
                <a:latin typeface="Comic Sans MS" charset="0"/>
                <a:cs typeface="+mn-cs"/>
              </a:rPr>
              <a:t>n</a:t>
            </a:r>
            <a:r>
              <a:rPr lang="en-US" baseline="30000" dirty="0" err="1">
                <a:latin typeface="Comic Sans MS" charset="0"/>
                <a:cs typeface="+mn-cs"/>
              </a:rPr>
              <a:t>k</a:t>
            </a:r>
            <a:r>
              <a:rPr lang="en-US" dirty="0">
                <a:latin typeface="Comic Sans MS" charset="0"/>
                <a:cs typeface="+mn-cs"/>
              </a:rPr>
              <a:t>)</a:t>
            </a:r>
            <a:r>
              <a:rPr lang="en-US" dirty="0">
                <a:cs typeface="+mn-cs"/>
              </a:rPr>
              <a:t>, for a constant k</a:t>
            </a:r>
          </a:p>
          <a:p>
            <a:pPr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en-US" dirty="0">
                <a:cs typeface="+mn-cs"/>
              </a:rPr>
              <a:t>Not all problems can be solved in polynomial time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en-US" dirty="0"/>
              <a:t>Some problems cannot be solved by any computer no matter how much time is provided (Turing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s Halting problem) – such problems are called </a:t>
            </a:r>
            <a:r>
              <a:rPr lang="en-US" b="1" dirty="0"/>
              <a:t>undecidable</a:t>
            </a:r>
          </a:p>
          <a:p>
            <a:pPr lvl="1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en-US" dirty="0"/>
              <a:t>Some problems can be solved but not in </a:t>
            </a:r>
            <a:r>
              <a:rPr lang="en-US" dirty="0">
                <a:latin typeface="Comic Sans MS" charset="0"/>
              </a:rPr>
              <a:t>O(</a:t>
            </a:r>
            <a:r>
              <a:rPr lang="en-US" dirty="0" err="1">
                <a:latin typeface="Comic Sans MS" charset="0"/>
              </a:rPr>
              <a:t>n</a:t>
            </a:r>
            <a:r>
              <a:rPr lang="en-US" baseline="30000" dirty="0" err="1">
                <a:latin typeface="Comic Sans MS" charset="0"/>
              </a:rPr>
              <a:t>k</a:t>
            </a:r>
            <a:r>
              <a:rPr lang="en-US" dirty="0">
                <a:latin typeface="Comic Sans MS" charset="0"/>
              </a:rPr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673BB6-2063-1442-AD2B-EE0C2BB8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25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Clique Verifier</a:t>
            </a: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128" y="1192212"/>
            <a:ext cx="8452672" cy="53879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b="1" dirty="0">
                <a:cs typeface="+mn-cs"/>
              </a:rPr>
              <a:t>Given</a:t>
            </a:r>
            <a:r>
              <a:rPr lang="en-US" dirty="0">
                <a:cs typeface="+mn-cs"/>
              </a:rPr>
              <a:t>: an undirected graph G = (V, E)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b="1" dirty="0">
                <a:cs typeface="+mn-cs"/>
              </a:rPr>
              <a:t>Problem</a:t>
            </a:r>
            <a:r>
              <a:rPr lang="en-US" dirty="0">
                <a:cs typeface="+mn-cs"/>
              </a:rPr>
              <a:t>: Does G have a clique of size k?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b="1" dirty="0">
                <a:cs typeface="+mn-cs"/>
              </a:rPr>
              <a:t>Certificate</a:t>
            </a:r>
            <a:r>
              <a:rPr lang="en-US" dirty="0">
                <a:cs typeface="+mn-cs"/>
              </a:rPr>
              <a:t>: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dirty="0"/>
              <a:t>A set of k nodes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b="1" dirty="0">
                <a:cs typeface="+mn-cs"/>
              </a:rPr>
              <a:t>Verifier</a:t>
            </a:r>
            <a:r>
              <a:rPr lang="en-US" dirty="0">
                <a:cs typeface="+mn-cs"/>
              </a:rPr>
              <a:t>: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dirty="0"/>
              <a:t>Verify that for all pairs of vertices in this set there exists an edge in E 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dirty="0">
                <a:solidFill>
                  <a:schemeClr val="tx1"/>
                </a:solidFill>
                <a:cs typeface="+mn-cs"/>
              </a:rPr>
              <a:t>Let</a:t>
            </a:r>
            <a:r>
              <a:rPr lang="ja-JP" altLang="en-US" dirty="0">
                <a:solidFill>
                  <a:schemeClr val="tx1"/>
                </a:solidFill>
                <a:latin typeface="Arial"/>
                <a:cs typeface="+mn-cs"/>
              </a:rPr>
              <a:t>’</a:t>
            </a:r>
            <a:r>
              <a:rPr lang="en-US" dirty="0">
                <a:solidFill>
                  <a:schemeClr val="tx1"/>
                </a:solidFill>
                <a:cs typeface="+mn-cs"/>
              </a:rPr>
              <a:t>s prove that the clique problem is NP-Complete</a:t>
            </a:r>
          </a:p>
        </p:txBody>
      </p:sp>
      <p:grpSp>
        <p:nvGrpSpPr>
          <p:cNvPr id="41987" name="Group 4"/>
          <p:cNvGrpSpPr>
            <a:grpSpLocks/>
          </p:cNvGrpSpPr>
          <p:nvPr/>
        </p:nvGrpSpPr>
        <p:grpSpPr bwMode="auto">
          <a:xfrm>
            <a:off x="6164263" y="2830513"/>
            <a:ext cx="885825" cy="1249362"/>
            <a:chOff x="4978" y="2667"/>
            <a:chExt cx="558" cy="787"/>
          </a:xfrm>
        </p:grpSpPr>
        <p:sp>
          <p:nvSpPr>
            <p:cNvPr id="869381" name="AutoShape 5"/>
            <p:cNvSpPr>
              <a:spLocks noChangeArrowheads="1"/>
            </p:cNvSpPr>
            <p:nvPr/>
          </p:nvSpPr>
          <p:spPr bwMode="auto">
            <a:xfrm>
              <a:off x="4979" y="2667"/>
              <a:ext cx="557" cy="787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69382" name="Line 6"/>
            <p:cNvSpPr>
              <a:spLocks noChangeShapeType="1"/>
            </p:cNvSpPr>
            <p:nvPr/>
          </p:nvSpPr>
          <p:spPr bwMode="auto">
            <a:xfrm>
              <a:off x="4978" y="3058"/>
              <a:ext cx="5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69383" name="Line 7"/>
          <p:cNvSpPr>
            <a:spLocks noChangeShapeType="1"/>
          </p:cNvSpPr>
          <p:nvPr/>
        </p:nvSpPr>
        <p:spPr bwMode="auto">
          <a:xfrm flipV="1">
            <a:off x="6607175" y="2636838"/>
            <a:ext cx="838200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69384" name="Line 8"/>
          <p:cNvSpPr>
            <a:spLocks noChangeShapeType="1"/>
          </p:cNvSpPr>
          <p:nvPr/>
        </p:nvSpPr>
        <p:spPr bwMode="auto">
          <a:xfrm>
            <a:off x="5678488" y="3017838"/>
            <a:ext cx="479425" cy="434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69385" name="Line 9"/>
          <p:cNvSpPr>
            <a:spLocks noChangeShapeType="1"/>
          </p:cNvSpPr>
          <p:nvPr/>
        </p:nvSpPr>
        <p:spPr bwMode="auto">
          <a:xfrm flipV="1">
            <a:off x="6615113" y="3886200"/>
            <a:ext cx="838200" cy="190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69386" name="Line 10"/>
          <p:cNvSpPr>
            <a:spLocks noChangeShapeType="1"/>
          </p:cNvSpPr>
          <p:nvPr/>
        </p:nvSpPr>
        <p:spPr bwMode="auto">
          <a:xfrm>
            <a:off x="7056438" y="3444875"/>
            <a:ext cx="388937" cy="4429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3F7161-DFB7-B546-BC7F-F570D808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2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3-CNF </a:t>
            </a:r>
            <a:r>
              <a:rPr lang="en-US" dirty="0">
                <a:cs typeface="+mj-cs"/>
                <a:sym typeface="Symbol" charset="0"/>
              </a:rPr>
              <a:t>≤</a:t>
            </a:r>
            <a:r>
              <a:rPr lang="en-US" baseline="-25000" dirty="0">
                <a:cs typeface="+mj-cs"/>
                <a:sym typeface="Symbol" charset="0"/>
              </a:rPr>
              <a:t>p</a:t>
            </a:r>
            <a:r>
              <a:rPr lang="en-US" dirty="0">
                <a:cs typeface="+mj-cs"/>
                <a:sym typeface="Symbol" charset="0"/>
              </a:rPr>
              <a:t> Clique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54113"/>
            <a:ext cx="8229600" cy="513715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  <a:defRPr/>
            </a:pPr>
            <a:r>
              <a:rPr lang="en-US" dirty="0">
                <a:cs typeface="+mn-cs"/>
                <a:sym typeface="Symbol" charset="0"/>
              </a:rPr>
              <a:t>Start with an instance of 3-CNF: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defRPr/>
            </a:pPr>
            <a:r>
              <a:rPr lang="en-US" i="1" dirty="0">
                <a:sym typeface="Symbol" charset="0"/>
              </a:rPr>
              <a:t>𝚽</a:t>
            </a:r>
            <a:r>
              <a:rPr lang="en-US" dirty="0">
                <a:sym typeface="Symbol" charset="0"/>
              </a:rPr>
              <a:t> = C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 ∧ C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dirty="0">
                <a:sym typeface="Symbol" charset="0"/>
              </a:rPr>
              <a:t> ∧ … ∧ </a:t>
            </a:r>
            <a:r>
              <a:rPr lang="en-US" dirty="0" err="1">
                <a:sym typeface="Symbol" charset="0"/>
              </a:rPr>
              <a:t>C</a:t>
            </a:r>
            <a:r>
              <a:rPr lang="en-US" baseline="-25000" dirty="0" err="1">
                <a:sym typeface="Symbol" charset="0"/>
              </a:rPr>
              <a:t>k</a:t>
            </a:r>
            <a:r>
              <a:rPr lang="en-US" baseline="-25000" dirty="0">
                <a:sym typeface="Symbol" charset="0"/>
              </a:rPr>
              <a:t> </a:t>
            </a:r>
            <a:r>
              <a:rPr lang="en-US" dirty="0">
                <a:sym typeface="Symbol" charset="0"/>
              </a:rPr>
              <a:t>(k clauses)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defRPr/>
            </a:pPr>
            <a:r>
              <a:rPr lang="en-US" dirty="0">
                <a:sym typeface="Symbol" charset="0"/>
              </a:rPr>
              <a:t>Each clause C</a:t>
            </a:r>
            <a:r>
              <a:rPr lang="en-US" baseline="-25000" dirty="0">
                <a:sym typeface="Symbol" charset="0"/>
              </a:rPr>
              <a:t>r</a:t>
            </a:r>
            <a:r>
              <a:rPr lang="en-US" dirty="0">
                <a:sym typeface="Symbol" charset="0"/>
              </a:rPr>
              <a:t> has three literals: </a:t>
            </a:r>
            <a:r>
              <a:rPr lang="en-US" dirty="0"/>
              <a:t>C</a:t>
            </a:r>
            <a:r>
              <a:rPr lang="en-US" baseline="-25000" dirty="0"/>
              <a:t>r</a:t>
            </a:r>
            <a:r>
              <a:rPr lang="en-US" dirty="0"/>
              <a:t> = l</a:t>
            </a:r>
            <a:r>
              <a:rPr lang="en-US" baseline="-25000" dirty="0"/>
              <a:t>1</a:t>
            </a:r>
            <a:r>
              <a:rPr lang="en-US" baseline="30000" dirty="0"/>
              <a:t>r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∨ l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baseline="30000" dirty="0">
                <a:sym typeface="Symbol" charset="0"/>
              </a:rPr>
              <a:t>r</a:t>
            </a:r>
            <a:r>
              <a:rPr lang="en-US" dirty="0">
                <a:sym typeface="Symbol" charset="0"/>
              </a:rPr>
              <a:t> ∨ l</a:t>
            </a:r>
            <a:r>
              <a:rPr lang="en-US" baseline="-25000" dirty="0">
                <a:sym typeface="Symbol" charset="0"/>
              </a:rPr>
              <a:t>3</a:t>
            </a:r>
            <a:r>
              <a:rPr lang="en-US" baseline="30000" dirty="0">
                <a:sym typeface="Symbol" charset="0"/>
              </a:rPr>
              <a:t>r</a:t>
            </a:r>
            <a:r>
              <a:rPr lang="en-US" dirty="0">
                <a:sym typeface="Symbol" charset="0"/>
              </a:rPr>
              <a:t> </a:t>
            </a:r>
          </a:p>
          <a:p>
            <a:pPr eaLnBrk="1" hangingPunct="1">
              <a:lnSpc>
                <a:spcPct val="200000"/>
              </a:lnSpc>
              <a:spcBef>
                <a:spcPct val="0"/>
              </a:spcBef>
              <a:defRPr/>
            </a:pPr>
            <a:r>
              <a:rPr lang="en-US" b="1" dirty="0">
                <a:cs typeface="+mn-cs"/>
              </a:rPr>
              <a:t>Idea: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defRPr/>
            </a:pPr>
            <a:r>
              <a:rPr lang="en-US" dirty="0"/>
              <a:t>Construct a graph G such that </a:t>
            </a:r>
            <a:r>
              <a:rPr lang="en-US" i="1" dirty="0">
                <a:sym typeface="Symbol" charset="0"/>
              </a:rPr>
              <a:t>𝚽</a:t>
            </a:r>
            <a:r>
              <a:rPr lang="en-US" dirty="0">
                <a:sym typeface="Symbol" charset="0"/>
              </a:rPr>
              <a:t> is </a:t>
            </a:r>
            <a:r>
              <a:rPr lang="en-US" dirty="0" err="1">
                <a:sym typeface="Symbol" charset="0"/>
              </a:rPr>
              <a:t>satisfiable</a:t>
            </a:r>
            <a:r>
              <a:rPr lang="en-US" dirty="0">
                <a:sym typeface="Symbol" charset="0"/>
              </a:rPr>
              <a:t> if and only if G has a clique of size k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00912A-3B1B-6D46-8182-C9F0FB09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3D79C38-6EA8-A5C7-941E-5B49AE693E5D}"/>
                  </a:ext>
                </a:extLst>
              </p14:cNvPr>
              <p14:cNvContentPartPr/>
              <p14:nvPr/>
            </p14:nvContentPartPr>
            <p14:xfrm>
              <a:off x="4065480" y="831960"/>
              <a:ext cx="2256840" cy="4937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3D79C38-6EA8-A5C7-941E-5B49AE693E5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49280" y="815760"/>
                <a:ext cx="2289240" cy="497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707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3-CNF </a:t>
            </a:r>
            <a:r>
              <a:rPr lang="en-US" dirty="0">
                <a:cs typeface="+mj-cs"/>
                <a:sym typeface="Symbol" charset="0"/>
              </a:rPr>
              <a:t>≤</a:t>
            </a:r>
            <a:r>
              <a:rPr lang="en-US" baseline="-25000" dirty="0">
                <a:cs typeface="+mj-cs"/>
                <a:sym typeface="Symbol" charset="0"/>
              </a:rPr>
              <a:t>p</a:t>
            </a:r>
            <a:r>
              <a:rPr lang="en-US" dirty="0">
                <a:cs typeface="+mj-cs"/>
                <a:sym typeface="Symbol" charset="0"/>
              </a:rPr>
              <a:t> Clique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3949700"/>
            <a:ext cx="8594725" cy="27527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For each clause C</a:t>
            </a:r>
            <a:r>
              <a:rPr lang="en-US" baseline="-25000" dirty="0">
                <a:cs typeface="+mn-cs"/>
              </a:rPr>
              <a:t>r</a:t>
            </a:r>
            <a:r>
              <a:rPr lang="en-US" dirty="0">
                <a:cs typeface="+mn-cs"/>
              </a:rPr>
              <a:t> = l</a:t>
            </a:r>
            <a:r>
              <a:rPr lang="en-US" baseline="-25000" dirty="0">
                <a:cs typeface="+mn-cs"/>
              </a:rPr>
              <a:t>1</a:t>
            </a:r>
            <a:r>
              <a:rPr lang="en-US" baseline="30000" dirty="0">
                <a:cs typeface="+mn-cs"/>
              </a:rPr>
              <a:t>r</a:t>
            </a:r>
            <a:r>
              <a:rPr lang="en-US" dirty="0">
                <a:cs typeface="+mn-cs"/>
              </a:rPr>
              <a:t> </a:t>
            </a:r>
            <a:r>
              <a:rPr lang="en-US" dirty="0">
                <a:cs typeface="+mn-cs"/>
                <a:sym typeface="Symbol" charset="0"/>
              </a:rPr>
              <a:t>∨ l</a:t>
            </a:r>
            <a:r>
              <a:rPr lang="en-US" baseline="-25000" dirty="0">
                <a:cs typeface="+mn-cs"/>
                <a:sym typeface="Symbol" charset="0"/>
              </a:rPr>
              <a:t>2</a:t>
            </a:r>
            <a:r>
              <a:rPr lang="en-US" baseline="30000" dirty="0">
                <a:cs typeface="+mn-cs"/>
                <a:sym typeface="Symbol" charset="0"/>
              </a:rPr>
              <a:t>r</a:t>
            </a:r>
            <a:r>
              <a:rPr lang="en-US" dirty="0">
                <a:cs typeface="+mn-cs"/>
                <a:sym typeface="Symbol" charset="0"/>
              </a:rPr>
              <a:t> ∨ l</a:t>
            </a:r>
            <a:r>
              <a:rPr lang="en-US" baseline="-25000" dirty="0">
                <a:cs typeface="+mn-cs"/>
                <a:sym typeface="Symbol" charset="0"/>
              </a:rPr>
              <a:t>3</a:t>
            </a:r>
            <a:r>
              <a:rPr lang="en-US" baseline="30000" dirty="0">
                <a:cs typeface="+mn-cs"/>
                <a:sym typeface="Symbol" charset="0"/>
              </a:rPr>
              <a:t>r</a:t>
            </a:r>
            <a:r>
              <a:rPr lang="en-US" dirty="0">
                <a:cs typeface="+mn-cs"/>
                <a:sym typeface="Symbol" charset="0"/>
              </a:rPr>
              <a:t> place a triple of vertices </a:t>
            </a:r>
            <a:r>
              <a:rPr lang="en-US" dirty="0">
                <a:cs typeface="+mn-cs"/>
              </a:rPr>
              <a:t>v</a:t>
            </a:r>
            <a:r>
              <a:rPr lang="en-US" baseline="-25000" dirty="0">
                <a:cs typeface="+mn-cs"/>
              </a:rPr>
              <a:t>1</a:t>
            </a:r>
            <a:r>
              <a:rPr lang="en-US" baseline="30000" dirty="0">
                <a:cs typeface="+mn-cs"/>
              </a:rPr>
              <a:t>r</a:t>
            </a:r>
            <a:r>
              <a:rPr lang="en-US" dirty="0">
                <a:cs typeface="+mn-cs"/>
                <a:sym typeface="Symbol" charset="0"/>
              </a:rPr>
              <a:t>, v</a:t>
            </a:r>
            <a:r>
              <a:rPr lang="en-US" baseline="-25000" dirty="0">
                <a:cs typeface="+mn-cs"/>
                <a:sym typeface="Symbol" charset="0"/>
              </a:rPr>
              <a:t>2</a:t>
            </a:r>
            <a:r>
              <a:rPr lang="en-US" baseline="30000" dirty="0">
                <a:cs typeface="+mn-cs"/>
                <a:sym typeface="Symbol" charset="0"/>
              </a:rPr>
              <a:t>r</a:t>
            </a:r>
            <a:r>
              <a:rPr lang="en-US" dirty="0">
                <a:cs typeface="+mn-cs"/>
                <a:sym typeface="Symbol" charset="0"/>
              </a:rPr>
              <a:t>, v</a:t>
            </a:r>
            <a:r>
              <a:rPr lang="en-US" baseline="-25000" dirty="0">
                <a:cs typeface="+mn-cs"/>
                <a:sym typeface="Symbol" charset="0"/>
              </a:rPr>
              <a:t>3</a:t>
            </a:r>
            <a:r>
              <a:rPr lang="en-US" baseline="30000" dirty="0">
                <a:cs typeface="+mn-cs"/>
                <a:sym typeface="Symbol" charset="0"/>
              </a:rPr>
              <a:t>r</a:t>
            </a:r>
            <a:r>
              <a:rPr lang="en-US" dirty="0">
                <a:cs typeface="+mn-cs"/>
              </a:rPr>
              <a:t> in V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Put an edge between two vertices </a:t>
            </a:r>
            <a:r>
              <a:rPr lang="en-US" dirty="0" err="1">
                <a:cs typeface="+mn-cs"/>
              </a:rPr>
              <a:t>v</a:t>
            </a:r>
            <a:r>
              <a:rPr lang="en-US" baseline="-25000" dirty="0" err="1">
                <a:cs typeface="+mn-cs"/>
              </a:rPr>
              <a:t>i</a:t>
            </a:r>
            <a:r>
              <a:rPr lang="en-US" baseline="30000" dirty="0" err="1">
                <a:cs typeface="+mn-cs"/>
              </a:rPr>
              <a:t>r</a:t>
            </a:r>
            <a:r>
              <a:rPr lang="en-US" dirty="0">
                <a:cs typeface="+mn-cs"/>
              </a:rPr>
              <a:t> and </a:t>
            </a:r>
            <a:r>
              <a:rPr lang="en-US" dirty="0" err="1">
                <a:cs typeface="+mn-cs"/>
              </a:rPr>
              <a:t>v</a:t>
            </a:r>
            <a:r>
              <a:rPr lang="en-US" baseline="-25000" dirty="0" err="1">
                <a:cs typeface="+mn-cs"/>
              </a:rPr>
              <a:t>j</a:t>
            </a:r>
            <a:r>
              <a:rPr lang="en-US" baseline="30000" dirty="0" err="1">
                <a:cs typeface="+mn-cs"/>
              </a:rPr>
              <a:t>s</a:t>
            </a:r>
            <a:r>
              <a:rPr lang="en-US" dirty="0">
                <a:cs typeface="+mn-cs"/>
              </a:rPr>
              <a:t> if:</a:t>
            </a:r>
          </a:p>
          <a:p>
            <a:pPr lvl="1" eaLnBrk="1" hangingPunct="1">
              <a:defRPr/>
            </a:pPr>
            <a:r>
              <a:rPr lang="en-US" dirty="0" err="1"/>
              <a:t>v</a:t>
            </a:r>
            <a:r>
              <a:rPr lang="en-US" baseline="-25000" dirty="0" err="1"/>
              <a:t>i</a:t>
            </a:r>
            <a:r>
              <a:rPr lang="en-US" baseline="30000" dirty="0" err="1"/>
              <a:t>r</a:t>
            </a:r>
            <a:r>
              <a:rPr lang="en-US" dirty="0"/>
              <a:t> and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baseline="30000" dirty="0" err="1"/>
              <a:t>s</a:t>
            </a:r>
            <a:r>
              <a:rPr lang="en-US" baseline="30000" dirty="0"/>
              <a:t> </a:t>
            </a:r>
            <a:r>
              <a:rPr lang="en-US" dirty="0"/>
              <a:t>are in different triples</a:t>
            </a:r>
          </a:p>
          <a:p>
            <a:pPr lvl="1" eaLnBrk="1" hangingPunct="1">
              <a:defRPr/>
            </a:pPr>
            <a:r>
              <a:rPr lang="en-US" dirty="0" err="1"/>
              <a:t>l</a:t>
            </a:r>
            <a:r>
              <a:rPr lang="en-US" baseline="-25000" dirty="0" err="1"/>
              <a:t>i</a:t>
            </a:r>
            <a:r>
              <a:rPr lang="en-US" baseline="30000" dirty="0" err="1"/>
              <a:t>r</a:t>
            </a:r>
            <a:r>
              <a:rPr lang="en-US" dirty="0"/>
              <a:t> is not the negation of </a:t>
            </a:r>
            <a:r>
              <a:rPr lang="en-US" dirty="0" err="1"/>
              <a:t>l</a:t>
            </a:r>
            <a:r>
              <a:rPr lang="en-US" baseline="-25000" dirty="0" err="1"/>
              <a:t>j</a:t>
            </a:r>
            <a:r>
              <a:rPr lang="en-US" baseline="30000" dirty="0" err="1"/>
              <a:t>s</a:t>
            </a:r>
            <a:endParaRPr lang="en-US" baseline="30000" dirty="0"/>
          </a:p>
        </p:txBody>
      </p:sp>
      <p:grpSp>
        <p:nvGrpSpPr>
          <p:cNvPr id="873476" name="Group 4"/>
          <p:cNvGrpSpPr>
            <a:grpSpLocks/>
          </p:cNvGrpSpPr>
          <p:nvPr/>
        </p:nvGrpSpPr>
        <p:grpSpPr bwMode="auto">
          <a:xfrm>
            <a:off x="2654300" y="1422400"/>
            <a:ext cx="4181475" cy="2582863"/>
            <a:chOff x="1672" y="896"/>
            <a:chExt cx="2634" cy="1627"/>
          </a:xfrm>
        </p:grpSpPr>
        <p:sp>
          <p:nvSpPr>
            <p:cNvPr id="873477" name="Oval 5"/>
            <p:cNvSpPr>
              <a:spLocks noChangeArrowheads="1"/>
            </p:cNvSpPr>
            <p:nvPr/>
          </p:nvSpPr>
          <p:spPr bwMode="auto">
            <a:xfrm>
              <a:off x="2257" y="896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1</a:t>
              </a:r>
            </a:p>
          </p:txBody>
        </p:sp>
        <p:sp>
          <p:nvSpPr>
            <p:cNvPr id="873478" name="Oval 6"/>
            <p:cNvSpPr>
              <a:spLocks noChangeArrowheads="1"/>
            </p:cNvSpPr>
            <p:nvPr/>
          </p:nvSpPr>
          <p:spPr bwMode="auto">
            <a:xfrm>
              <a:off x="2854" y="896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cs typeface="+mn-cs"/>
                  <a:sym typeface="Symbol" charset="0"/>
                </a:rPr>
                <a:t>¬</a:t>
              </a:r>
              <a:r>
                <a:rPr lang="en-US" dirty="0">
                  <a:cs typeface="+mn-cs"/>
                </a:rPr>
                <a:t>x</a:t>
              </a:r>
              <a:r>
                <a:rPr lang="en-US" baseline="-25000" dirty="0">
                  <a:cs typeface="+mn-cs"/>
                </a:rPr>
                <a:t>2</a:t>
              </a:r>
            </a:p>
          </p:txBody>
        </p:sp>
        <p:sp>
          <p:nvSpPr>
            <p:cNvPr id="873479" name="Oval 7"/>
            <p:cNvSpPr>
              <a:spLocks noChangeArrowheads="1"/>
            </p:cNvSpPr>
            <p:nvPr/>
          </p:nvSpPr>
          <p:spPr bwMode="auto">
            <a:xfrm>
              <a:off x="3452" y="896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cs typeface="+mn-cs"/>
                  <a:sym typeface="Symbol" charset="0"/>
                </a:rPr>
                <a:t>¬</a:t>
              </a:r>
              <a:r>
                <a:rPr lang="en-US" dirty="0">
                  <a:cs typeface="+mn-cs"/>
                </a:rPr>
                <a:t>x</a:t>
              </a:r>
              <a:r>
                <a:rPr lang="en-US" baseline="-25000" dirty="0">
                  <a:cs typeface="+mn-cs"/>
                </a:rPr>
                <a:t>3</a:t>
              </a:r>
            </a:p>
          </p:txBody>
        </p:sp>
        <p:sp>
          <p:nvSpPr>
            <p:cNvPr id="873480" name="Oval 8"/>
            <p:cNvSpPr>
              <a:spLocks noChangeArrowheads="1"/>
            </p:cNvSpPr>
            <p:nvPr/>
          </p:nvSpPr>
          <p:spPr bwMode="auto">
            <a:xfrm>
              <a:off x="3998" y="1366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1</a:t>
              </a:r>
            </a:p>
          </p:txBody>
        </p:sp>
        <p:sp>
          <p:nvSpPr>
            <p:cNvPr id="873481" name="Oval 9"/>
            <p:cNvSpPr>
              <a:spLocks noChangeArrowheads="1"/>
            </p:cNvSpPr>
            <p:nvPr/>
          </p:nvSpPr>
          <p:spPr bwMode="auto">
            <a:xfrm>
              <a:off x="3999" y="1802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2</a:t>
              </a:r>
            </a:p>
          </p:txBody>
        </p:sp>
        <p:sp>
          <p:nvSpPr>
            <p:cNvPr id="873482" name="Oval 10"/>
            <p:cNvSpPr>
              <a:spLocks noChangeArrowheads="1"/>
            </p:cNvSpPr>
            <p:nvPr/>
          </p:nvSpPr>
          <p:spPr bwMode="auto">
            <a:xfrm>
              <a:off x="3998" y="2239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3</a:t>
              </a:r>
            </a:p>
          </p:txBody>
        </p:sp>
        <p:sp>
          <p:nvSpPr>
            <p:cNvPr id="873483" name="Oval 11"/>
            <p:cNvSpPr>
              <a:spLocks noChangeArrowheads="1"/>
            </p:cNvSpPr>
            <p:nvPr/>
          </p:nvSpPr>
          <p:spPr bwMode="auto">
            <a:xfrm>
              <a:off x="1672" y="1366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cs typeface="+mn-cs"/>
                  <a:sym typeface="Symbol" charset="0"/>
                </a:rPr>
                <a:t>¬</a:t>
              </a:r>
              <a:r>
                <a:rPr lang="en-US" dirty="0">
                  <a:cs typeface="+mn-cs"/>
                </a:rPr>
                <a:t>x</a:t>
              </a:r>
              <a:r>
                <a:rPr lang="en-US" baseline="-25000" dirty="0">
                  <a:cs typeface="+mn-cs"/>
                </a:rPr>
                <a:t>1</a:t>
              </a:r>
            </a:p>
          </p:txBody>
        </p:sp>
        <p:sp>
          <p:nvSpPr>
            <p:cNvPr id="873484" name="Oval 12"/>
            <p:cNvSpPr>
              <a:spLocks noChangeArrowheads="1"/>
            </p:cNvSpPr>
            <p:nvPr/>
          </p:nvSpPr>
          <p:spPr bwMode="auto">
            <a:xfrm>
              <a:off x="1673" y="1802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2</a:t>
              </a:r>
            </a:p>
          </p:txBody>
        </p:sp>
        <p:sp>
          <p:nvSpPr>
            <p:cNvPr id="873485" name="Oval 13"/>
            <p:cNvSpPr>
              <a:spLocks noChangeArrowheads="1"/>
            </p:cNvSpPr>
            <p:nvPr/>
          </p:nvSpPr>
          <p:spPr bwMode="auto">
            <a:xfrm>
              <a:off x="1672" y="2239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3</a:t>
              </a:r>
            </a:p>
          </p:txBody>
        </p:sp>
      </p:grpSp>
      <p:grpSp>
        <p:nvGrpSpPr>
          <p:cNvPr id="873486" name="Group 14"/>
          <p:cNvGrpSpPr>
            <a:grpSpLocks/>
          </p:cNvGrpSpPr>
          <p:nvPr/>
        </p:nvGrpSpPr>
        <p:grpSpPr bwMode="auto">
          <a:xfrm>
            <a:off x="3070225" y="1784350"/>
            <a:ext cx="3284538" cy="1958975"/>
            <a:chOff x="1934" y="1104"/>
            <a:chExt cx="2069" cy="1234"/>
          </a:xfrm>
        </p:grpSpPr>
        <p:sp>
          <p:nvSpPr>
            <p:cNvPr id="873487" name="Line 15"/>
            <p:cNvSpPr>
              <a:spLocks noChangeShapeType="1"/>
            </p:cNvSpPr>
            <p:nvPr/>
          </p:nvSpPr>
          <p:spPr bwMode="auto">
            <a:xfrm flipH="1">
              <a:off x="1934" y="1133"/>
              <a:ext cx="404" cy="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488" name="Line 16"/>
            <p:cNvSpPr>
              <a:spLocks noChangeShapeType="1"/>
            </p:cNvSpPr>
            <p:nvPr/>
          </p:nvSpPr>
          <p:spPr bwMode="auto">
            <a:xfrm flipH="1">
              <a:off x="1939" y="1138"/>
              <a:ext cx="403" cy="1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489" name="Line 17"/>
            <p:cNvSpPr>
              <a:spLocks noChangeShapeType="1"/>
            </p:cNvSpPr>
            <p:nvPr/>
          </p:nvSpPr>
          <p:spPr bwMode="auto">
            <a:xfrm>
              <a:off x="2530" y="1104"/>
              <a:ext cx="14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490" name="Line 18"/>
            <p:cNvSpPr>
              <a:spLocks noChangeShapeType="1"/>
            </p:cNvSpPr>
            <p:nvPr/>
          </p:nvSpPr>
          <p:spPr bwMode="auto">
            <a:xfrm>
              <a:off x="2525" y="1118"/>
              <a:ext cx="1473" cy="7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491" name="Line 19"/>
            <p:cNvSpPr>
              <a:spLocks noChangeShapeType="1"/>
            </p:cNvSpPr>
            <p:nvPr/>
          </p:nvSpPr>
          <p:spPr bwMode="auto">
            <a:xfrm>
              <a:off x="2486" y="1128"/>
              <a:ext cx="1517" cy="1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73492" name="Group 20"/>
          <p:cNvGrpSpPr>
            <a:grpSpLocks/>
          </p:cNvGrpSpPr>
          <p:nvPr/>
        </p:nvGrpSpPr>
        <p:grpSpPr bwMode="auto">
          <a:xfrm>
            <a:off x="3124200" y="1776413"/>
            <a:ext cx="3298825" cy="1928812"/>
            <a:chOff x="1968" y="1099"/>
            <a:chExt cx="2078" cy="1215"/>
          </a:xfrm>
        </p:grpSpPr>
        <p:sp>
          <p:nvSpPr>
            <p:cNvPr id="873493" name="Line 21"/>
            <p:cNvSpPr>
              <a:spLocks noChangeShapeType="1"/>
            </p:cNvSpPr>
            <p:nvPr/>
          </p:nvSpPr>
          <p:spPr bwMode="auto">
            <a:xfrm flipH="1">
              <a:off x="1973" y="1118"/>
              <a:ext cx="941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494" name="Line 22"/>
            <p:cNvSpPr>
              <a:spLocks noChangeShapeType="1"/>
            </p:cNvSpPr>
            <p:nvPr/>
          </p:nvSpPr>
          <p:spPr bwMode="auto">
            <a:xfrm flipH="1">
              <a:off x="1968" y="1133"/>
              <a:ext cx="970" cy="1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495" name="Line 23"/>
            <p:cNvSpPr>
              <a:spLocks noChangeShapeType="1"/>
            </p:cNvSpPr>
            <p:nvPr/>
          </p:nvSpPr>
          <p:spPr bwMode="auto">
            <a:xfrm>
              <a:off x="3130" y="1099"/>
              <a:ext cx="868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496" name="Line 24"/>
            <p:cNvSpPr>
              <a:spLocks noChangeShapeType="1"/>
            </p:cNvSpPr>
            <p:nvPr/>
          </p:nvSpPr>
          <p:spPr bwMode="auto">
            <a:xfrm>
              <a:off x="3115" y="1114"/>
              <a:ext cx="917" cy="1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497" name="Line 25"/>
            <p:cNvSpPr>
              <a:spLocks noChangeShapeType="1"/>
            </p:cNvSpPr>
            <p:nvPr/>
          </p:nvSpPr>
          <p:spPr bwMode="auto">
            <a:xfrm flipH="1">
              <a:off x="1973" y="1118"/>
              <a:ext cx="1536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498" name="Line 26"/>
            <p:cNvSpPr>
              <a:spLocks noChangeShapeType="1"/>
            </p:cNvSpPr>
            <p:nvPr/>
          </p:nvSpPr>
          <p:spPr bwMode="auto">
            <a:xfrm flipH="1">
              <a:off x="1973" y="1133"/>
              <a:ext cx="1555" cy="7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499" name="Line 27"/>
            <p:cNvSpPr>
              <a:spLocks noChangeShapeType="1"/>
            </p:cNvSpPr>
            <p:nvPr/>
          </p:nvSpPr>
          <p:spPr bwMode="auto">
            <a:xfrm>
              <a:off x="3682" y="1133"/>
              <a:ext cx="34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500" name="Line 28"/>
            <p:cNvSpPr>
              <a:spLocks noChangeShapeType="1"/>
            </p:cNvSpPr>
            <p:nvPr/>
          </p:nvSpPr>
          <p:spPr bwMode="auto">
            <a:xfrm>
              <a:off x="3672" y="1152"/>
              <a:ext cx="350" cy="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501" name="Line 29"/>
            <p:cNvSpPr>
              <a:spLocks noChangeShapeType="1"/>
            </p:cNvSpPr>
            <p:nvPr/>
          </p:nvSpPr>
          <p:spPr bwMode="auto">
            <a:xfrm>
              <a:off x="3634" y="1157"/>
              <a:ext cx="412" cy="10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73502" name="Group 30"/>
          <p:cNvGrpSpPr>
            <a:grpSpLocks/>
          </p:cNvGrpSpPr>
          <p:nvPr/>
        </p:nvGrpSpPr>
        <p:grpSpPr bwMode="auto">
          <a:xfrm>
            <a:off x="3086100" y="2432050"/>
            <a:ext cx="3314700" cy="1439863"/>
            <a:chOff x="1944" y="1512"/>
            <a:chExt cx="2088" cy="907"/>
          </a:xfrm>
        </p:grpSpPr>
        <p:sp>
          <p:nvSpPr>
            <p:cNvPr id="873503" name="Line 31"/>
            <p:cNvSpPr>
              <a:spLocks noChangeShapeType="1"/>
            </p:cNvSpPr>
            <p:nvPr/>
          </p:nvSpPr>
          <p:spPr bwMode="auto">
            <a:xfrm>
              <a:off x="1978" y="1512"/>
              <a:ext cx="2025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504" name="Line 32"/>
            <p:cNvSpPr>
              <a:spLocks noChangeShapeType="1"/>
            </p:cNvSpPr>
            <p:nvPr/>
          </p:nvSpPr>
          <p:spPr bwMode="auto">
            <a:xfrm>
              <a:off x="1973" y="1546"/>
              <a:ext cx="2016" cy="8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505" name="Line 33"/>
            <p:cNvSpPr>
              <a:spLocks noChangeShapeType="1"/>
            </p:cNvSpPr>
            <p:nvPr/>
          </p:nvSpPr>
          <p:spPr bwMode="auto">
            <a:xfrm flipV="1">
              <a:off x="1963" y="1522"/>
              <a:ext cx="2045" cy="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506" name="Line 34"/>
            <p:cNvSpPr>
              <a:spLocks noChangeShapeType="1"/>
            </p:cNvSpPr>
            <p:nvPr/>
          </p:nvSpPr>
          <p:spPr bwMode="auto">
            <a:xfrm>
              <a:off x="1954" y="197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507" name="Line 35"/>
            <p:cNvSpPr>
              <a:spLocks noChangeShapeType="1"/>
            </p:cNvSpPr>
            <p:nvPr/>
          </p:nvSpPr>
          <p:spPr bwMode="auto">
            <a:xfrm>
              <a:off x="1944" y="2006"/>
              <a:ext cx="205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508" name="Line 36"/>
            <p:cNvSpPr>
              <a:spLocks noChangeShapeType="1"/>
            </p:cNvSpPr>
            <p:nvPr/>
          </p:nvSpPr>
          <p:spPr bwMode="auto">
            <a:xfrm flipV="1">
              <a:off x="1973" y="1550"/>
              <a:ext cx="2045" cy="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509" name="Line 37"/>
            <p:cNvSpPr>
              <a:spLocks noChangeShapeType="1"/>
            </p:cNvSpPr>
            <p:nvPr/>
          </p:nvSpPr>
          <p:spPr bwMode="auto">
            <a:xfrm flipV="1">
              <a:off x="1968" y="2006"/>
              <a:ext cx="2064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3510" name="Line 38"/>
            <p:cNvSpPr>
              <a:spLocks noChangeShapeType="1"/>
            </p:cNvSpPr>
            <p:nvPr/>
          </p:nvSpPr>
          <p:spPr bwMode="auto">
            <a:xfrm>
              <a:off x="1968" y="2419"/>
              <a:ext cx="2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73511" name="Text Box 39"/>
          <p:cNvSpPr txBox="1">
            <a:spLocks noChangeArrowheads="1"/>
          </p:cNvSpPr>
          <p:nvPr/>
        </p:nvSpPr>
        <p:spPr bwMode="auto">
          <a:xfrm>
            <a:off x="3748088" y="1071563"/>
            <a:ext cx="23487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C</a:t>
            </a:r>
            <a:r>
              <a:rPr lang="en-US" baseline="-25000" dirty="0">
                <a:cs typeface="+mn-cs"/>
              </a:rPr>
              <a:t>1</a:t>
            </a:r>
            <a:r>
              <a:rPr lang="en-US" dirty="0">
                <a:cs typeface="+mn-cs"/>
              </a:rPr>
              <a:t> = x</a:t>
            </a:r>
            <a:r>
              <a:rPr lang="en-US" baseline="-25000" dirty="0">
                <a:cs typeface="+mn-cs"/>
              </a:rPr>
              <a:t>1</a:t>
            </a:r>
            <a:r>
              <a:rPr lang="en-US" dirty="0">
                <a:cs typeface="+mn-cs"/>
              </a:rPr>
              <a:t> </a:t>
            </a:r>
            <a:r>
              <a:rPr lang="en-US" dirty="0">
                <a:cs typeface="+mn-cs"/>
                <a:sym typeface="Symbol" charset="0"/>
              </a:rPr>
              <a:t>∨ ¬x</a:t>
            </a:r>
            <a:r>
              <a:rPr lang="en-US" baseline="-25000" dirty="0">
                <a:cs typeface="+mn-cs"/>
                <a:sym typeface="Symbol" charset="0"/>
              </a:rPr>
              <a:t>2</a:t>
            </a:r>
            <a:r>
              <a:rPr lang="en-US" dirty="0">
                <a:cs typeface="+mn-cs"/>
                <a:sym typeface="Symbol" charset="0"/>
              </a:rPr>
              <a:t> ∨ ¬x</a:t>
            </a:r>
            <a:r>
              <a:rPr lang="en-US" baseline="-25000" dirty="0">
                <a:cs typeface="+mn-cs"/>
                <a:sym typeface="Symbol" charset="0"/>
              </a:rPr>
              <a:t>3</a:t>
            </a:r>
          </a:p>
        </p:txBody>
      </p:sp>
      <p:sp>
        <p:nvSpPr>
          <p:cNvPr id="873512" name="Text Box 40"/>
          <p:cNvSpPr txBox="1">
            <a:spLocks noChangeArrowheads="1"/>
          </p:cNvSpPr>
          <p:nvPr/>
        </p:nvSpPr>
        <p:spPr bwMode="auto">
          <a:xfrm>
            <a:off x="989013" y="1711325"/>
            <a:ext cx="2183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C</a:t>
            </a:r>
            <a:r>
              <a:rPr lang="en-US" baseline="-25000" dirty="0">
                <a:cs typeface="+mn-cs"/>
              </a:rPr>
              <a:t>2</a:t>
            </a:r>
            <a:r>
              <a:rPr lang="en-US" dirty="0">
                <a:cs typeface="+mn-cs"/>
              </a:rPr>
              <a:t> = </a:t>
            </a:r>
            <a:r>
              <a:rPr lang="en-US" dirty="0">
                <a:cs typeface="+mn-cs"/>
                <a:sym typeface="Symbol" charset="0"/>
              </a:rPr>
              <a:t>¬</a:t>
            </a:r>
            <a:r>
              <a:rPr lang="en-US" dirty="0">
                <a:cs typeface="+mn-cs"/>
              </a:rPr>
              <a:t>x</a:t>
            </a:r>
            <a:r>
              <a:rPr lang="en-US" baseline="-25000" dirty="0">
                <a:cs typeface="+mn-cs"/>
              </a:rPr>
              <a:t>1</a:t>
            </a:r>
            <a:r>
              <a:rPr lang="en-US" dirty="0">
                <a:cs typeface="+mn-cs"/>
              </a:rPr>
              <a:t> </a:t>
            </a:r>
            <a:r>
              <a:rPr lang="en-US" dirty="0">
                <a:cs typeface="+mn-cs"/>
                <a:sym typeface="Symbol" charset="0"/>
              </a:rPr>
              <a:t>∨ x</a:t>
            </a:r>
            <a:r>
              <a:rPr lang="en-US" baseline="-25000" dirty="0">
                <a:cs typeface="+mn-cs"/>
                <a:sym typeface="Symbol" charset="0"/>
              </a:rPr>
              <a:t>2</a:t>
            </a:r>
            <a:r>
              <a:rPr lang="en-US" dirty="0">
                <a:cs typeface="+mn-cs"/>
                <a:sym typeface="Symbol" charset="0"/>
              </a:rPr>
              <a:t> ∨ x</a:t>
            </a:r>
            <a:r>
              <a:rPr lang="en-US" baseline="-25000" dirty="0">
                <a:cs typeface="+mn-cs"/>
                <a:sym typeface="Symbol" charset="0"/>
              </a:rPr>
              <a:t>3</a:t>
            </a:r>
          </a:p>
        </p:txBody>
      </p:sp>
      <p:sp>
        <p:nvSpPr>
          <p:cNvPr id="873513" name="Text Box 41"/>
          <p:cNvSpPr txBox="1">
            <a:spLocks noChangeArrowheads="1"/>
          </p:cNvSpPr>
          <p:nvPr/>
        </p:nvSpPr>
        <p:spPr bwMode="auto">
          <a:xfrm>
            <a:off x="6475413" y="1711325"/>
            <a:ext cx="20185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C</a:t>
            </a:r>
            <a:r>
              <a:rPr lang="en-US" baseline="-25000" dirty="0">
                <a:cs typeface="+mn-cs"/>
              </a:rPr>
              <a:t>3</a:t>
            </a:r>
            <a:r>
              <a:rPr lang="en-US" dirty="0">
                <a:cs typeface="+mn-cs"/>
              </a:rPr>
              <a:t> = x</a:t>
            </a:r>
            <a:r>
              <a:rPr lang="en-US" baseline="-25000" dirty="0">
                <a:cs typeface="+mn-cs"/>
              </a:rPr>
              <a:t>1</a:t>
            </a:r>
            <a:r>
              <a:rPr lang="en-US" dirty="0">
                <a:cs typeface="+mn-cs"/>
              </a:rPr>
              <a:t> </a:t>
            </a:r>
            <a:r>
              <a:rPr lang="en-US" dirty="0">
                <a:cs typeface="+mn-cs"/>
                <a:sym typeface="Symbol" charset="0"/>
              </a:rPr>
              <a:t>∨ x</a:t>
            </a:r>
            <a:r>
              <a:rPr lang="en-US" baseline="-25000" dirty="0">
                <a:cs typeface="+mn-cs"/>
                <a:sym typeface="Symbol" charset="0"/>
              </a:rPr>
              <a:t>2</a:t>
            </a:r>
            <a:r>
              <a:rPr lang="en-US" dirty="0">
                <a:cs typeface="+mn-cs"/>
                <a:sym typeface="Symbol" charset="0"/>
              </a:rPr>
              <a:t> ∨ x</a:t>
            </a:r>
            <a:r>
              <a:rPr lang="en-US" baseline="-25000" dirty="0">
                <a:cs typeface="+mn-cs"/>
                <a:sym typeface="Symbol" charset="0"/>
              </a:rPr>
              <a:t>3</a:t>
            </a:r>
          </a:p>
        </p:txBody>
      </p:sp>
      <p:sp>
        <p:nvSpPr>
          <p:cNvPr id="873514" name="Rectangle 42"/>
          <p:cNvSpPr>
            <a:spLocks noChangeArrowheads="1"/>
          </p:cNvSpPr>
          <p:nvPr/>
        </p:nvSpPr>
        <p:spPr bwMode="auto">
          <a:xfrm>
            <a:off x="338138" y="1120775"/>
            <a:ext cx="31918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 dirty="0">
                <a:cs typeface="+mn-cs"/>
                <a:sym typeface="Symbol" charset="0"/>
              </a:rPr>
              <a:t>𝚽</a:t>
            </a:r>
            <a:r>
              <a:rPr lang="en-US" sz="2800" dirty="0">
                <a:cs typeface="+mn-cs"/>
                <a:sym typeface="Symbol" charset="0"/>
              </a:rPr>
              <a:t> = C</a:t>
            </a:r>
            <a:r>
              <a:rPr lang="en-US" sz="2800" baseline="-25000" dirty="0">
                <a:cs typeface="+mn-cs"/>
                <a:sym typeface="Symbol" charset="0"/>
              </a:rPr>
              <a:t>1</a:t>
            </a:r>
            <a:r>
              <a:rPr lang="en-US" sz="2800" dirty="0">
                <a:cs typeface="+mn-cs"/>
                <a:sym typeface="Symbol" charset="0"/>
              </a:rPr>
              <a:t> ∧ C</a:t>
            </a:r>
            <a:r>
              <a:rPr lang="en-US" sz="2800" baseline="-25000" dirty="0">
                <a:cs typeface="+mn-cs"/>
                <a:sym typeface="Symbol" charset="0"/>
              </a:rPr>
              <a:t>2</a:t>
            </a:r>
            <a:r>
              <a:rPr lang="en-US" sz="2800" dirty="0">
                <a:cs typeface="+mn-cs"/>
                <a:sym typeface="Symbol" charset="0"/>
              </a:rPr>
              <a:t> ∧ C</a:t>
            </a:r>
            <a:r>
              <a:rPr lang="en-US" sz="2800" baseline="-25000" dirty="0">
                <a:cs typeface="+mn-cs"/>
                <a:sym typeface="Symbol" charset="0"/>
              </a:rPr>
              <a:t>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983ACC-1704-AD4E-9163-87989223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3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>
                <a:cs typeface="+mj-cs"/>
              </a:rPr>
              <a:t>3-CNF </a:t>
            </a:r>
            <a:r>
              <a:rPr lang="en-US" dirty="0">
                <a:cs typeface="+mj-cs"/>
                <a:sym typeface="Symbol" charset="0"/>
              </a:rPr>
              <a:t>≤</a:t>
            </a:r>
            <a:r>
              <a:rPr lang="en-US" baseline="-25000" dirty="0">
                <a:cs typeface="+mj-cs"/>
                <a:sym typeface="Symbol" charset="0"/>
              </a:rPr>
              <a:t>p</a:t>
            </a:r>
            <a:r>
              <a:rPr lang="en-US" dirty="0">
                <a:cs typeface="+mj-cs"/>
                <a:sym typeface="Symbol" charset="0"/>
              </a:rPr>
              <a:t> Clique</a:t>
            </a: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838" y="1072436"/>
            <a:ext cx="4473575" cy="33559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Suppose </a:t>
            </a:r>
            <a:r>
              <a:rPr lang="en-US" i="1" dirty="0">
                <a:cs typeface="+mn-cs"/>
                <a:sym typeface="Symbol" charset="0"/>
              </a:rPr>
              <a:t>𝚽</a:t>
            </a:r>
            <a:r>
              <a:rPr lang="en-US" dirty="0">
                <a:cs typeface="+mn-cs"/>
                <a:sym typeface="Symbol" charset="0"/>
              </a:rPr>
              <a:t> has a satisfying assignment</a:t>
            </a:r>
          </a:p>
          <a:p>
            <a:pPr lvl="1" eaLnBrk="1" hangingPunct="1">
              <a:defRPr/>
            </a:pPr>
            <a:r>
              <a:rPr lang="en-US" dirty="0">
                <a:sym typeface="Symbol" charset="0"/>
              </a:rPr>
              <a:t>Each clause C</a:t>
            </a:r>
            <a:r>
              <a:rPr lang="en-US" baseline="-25000" dirty="0">
                <a:sym typeface="Symbol" charset="0"/>
              </a:rPr>
              <a:t>r</a:t>
            </a:r>
            <a:r>
              <a:rPr lang="en-US" dirty="0">
                <a:sym typeface="Symbol" charset="0"/>
              </a:rPr>
              <a:t> has some literal assigned to 1 – this corresponds to a vertex </a:t>
            </a:r>
            <a:r>
              <a:rPr lang="en-US" dirty="0" err="1">
                <a:sym typeface="Symbol" charset="0"/>
              </a:rPr>
              <a:t>v</a:t>
            </a:r>
            <a:r>
              <a:rPr lang="en-US" baseline="-25000" dirty="0" err="1">
                <a:sym typeface="Symbol" charset="0"/>
              </a:rPr>
              <a:t>i</a:t>
            </a:r>
            <a:r>
              <a:rPr lang="en-US" baseline="30000" dirty="0" err="1">
                <a:sym typeface="Symbol" charset="0"/>
              </a:rPr>
              <a:t>r</a:t>
            </a:r>
            <a:endParaRPr lang="en-US" dirty="0">
              <a:sym typeface="Symbol" charset="0"/>
            </a:endParaRPr>
          </a:p>
          <a:p>
            <a:pPr lvl="1" eaLnBrk="1" hangingPunct="1">
              <a:defRPr/>
            </a:pPr>
            <a:r>
              <a:rPr lang="en-US" dirty="0">
                <a:sym typeface="Symbol" charset="0"/>
              </a:rPr>
              <a:t>Picking one such literal from each C</a:t>
            </a:r>
            <a:r>
              <a:rPr lang="en-US" baseline="-25000" dirty="0">
                <a:sym typeface="Symbol" charset="0"/>
              </a:rPr>
              <a:t>r</a:t>
            </a:r>
            <a:r>
              <a:rPr lang="en-US" dirty="0">
                <a:sym typeface="Symbol" charset="0"/>
              </a:rPr>
              <a:t> ⇒ a set V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r>
              <a:rPr lang="en-US" dirty="0">
                <a:sym typeface="Symbol" charset="0"/>
              </a:rPr>
              <a:t> of k vertices</a:t>
            </a:r>
          </a:p>
        </p:txBody>
      </p:sp>
      <p:grpSp>
        <p:nvGrpSpPr>
          <p:cNvPr id="48131" name="Group 4"/>
          <p:cNvGrpSpPr>
            <a:grpSpLocks/>
          </p:cNvGrpSpPr>
          <p:nvPr/>
        </p:nvGrpSpPr>
        <p:grpSpPr bwMode="auto">
          <a:xfrm>
            <a:off x="4559300" y="1414463"/>
            <a:ext cx="4181475" cy="2582862"/>
            <a:chOff x="1672" y="896"/>
            <a:chExt cx="2634" cy="1627"/>
          </a:xfrm>
        </p:grpSpPr>
        <p:sp>
          <p:nvSpPr>
            <p:cNvPr id="875525" name="Oval 5"/>
            <p:cNvSpPr>
              <a:spLocks noChangeArrowheads="1"/>
            </p:cNvSpPr>
            <p:nvPr/>
          </p:nvSpPr>
          <p:spPr bwMode="auto">
            <a:xfrm>
              <a:off x="2257" y="896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1</a:t>
              </a:r>
            </a:p>
          </p:txBody>
        </p:sp>
        <p:sp>
          <p:nvSpPr>
            <p:cNvPr id="875526" name="Oval 6"/>
            <p:cNvSpPr>
              <a:spLocks noChangeArrowheads="1"/>
            </p:cNvSpPr>
            <p:nvPr/>
          </p:nvSpPr>
          <p:spPr bwMode="auto">
            <a:xfrm>
              <a:off x="2854" y="896"/>
              <a:ext cx="307" cy="28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cs typeface="+mn-cs"/>
                  <a:sym typeface="Symbol" charset="0"/>
                </a:rPr>
                <a:t>¬</a:t>
              </a:r>
              <a:r>
                <a:rPr lang="en-US" dirty="0">
                  <a:cs typeface="+mn-cs"/>
                </a:rPr>
                <a:t>x</a:t>
              </a:r>
              <a:r>
                <a:rPr lang="en-US" baseline="-25000" dirty="0">
                  <a:cs typeface="+mn-cs"/>
                </a:rPr>
                <a:t>2</a:t>
              </a:r>
            </a:p>
          </p:txBody>
        </p:sp>
        <p:sp>
          <p:nvSpPr>
            <p:cNvPr id="875527" name="Oval 7"/>
            <p:cNvSpPr>
              <a:spLocks noChangeArrowheads="1"/>
            </p:cNvSpPr>
            <p:nvPr/>
          </p:nvSpPr>
          <p:spPr bwMode="auto">
            <a:xfrm>
              <a:off x="3452" y="896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cs typeface="+mn-cs"/>
                  <a:sym typeface="Symbol" charset="0"/>
                </a:rPr>
                <a:t>¬</a:t>
              </a:r>
              <a:r>
                <a:rPr lang="en-US" dirty="0">
                  <a:cs typeface="+mn-cs"/>
                </a:rPr>
                <a:t>x</a:t>
              </a:r>
              <a:r>
                <a:rPr lang="en-US" baseline="-25000" dirty="0">
                  <a:cs typeface="+mn-cs"/>
                </a:rPr>
                <a:t>3</a:t>
              </a:r>
            </a:p>
          </p:txBody>
        </p:sp>
        <p:sp>
          <p:nvSpPr>
            <p:cNvPr id="875528" name="Oval 8"/>
            <p:cNvSpPr>
              <a:spLocks noChangeArrowheads="1"/>
            </p:cNvSpPr>
            <p:nvPr/>
          </p:nvSpPr>
          <p:spPr bwMode="auto">
            <a:xfrm>
              <a:off x="3998" y="1366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1</a:t>
              </a:r>
            </a:p>
          </p:txBody>
        </p:sp>
        <p:sp>
          <p:nvSpPr>
            <p:cNvPr id="875529" name="Oval 9"/>
            <p:cNvSpPr>
              <a:spLocks noChangeArrowheads="1"/>
            </p:cNvSpPr>
            <p:nvPr/>
          </p:nvSpPr>
          <p:spPr bwMode="auto">
            <a:xfrm>
              <a:off x="3999" y="1802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2</a:t>
              </a:r>
            </a:p>
          </p:txBody>
        </p:sp>
        <p:sp>
          <p:nvSpPr>
            <p:cNvPr id="875530" name="Oval 10"/>
            <p:cNvSpPr>
              <a:spLocks noChangeArrowheads="1"/>
            </p:cNvSpPr>
            <p:nvPr/>
          </p:nvSpPr>
          <p:spPr bwMode="auto">
            <a:xfrm>
              <a:off x="3998" y="2239"/>
              <a:ext cx="307" cy="28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3</a:t>
              </a:r>
            </a:p>
          </p:txBody>
        </p:sp>
        <p:sp>
          <p:nvSpPr>
            <p:cNvPr id="875531" name="Oval 11"/>
            <p:cNvSpPr>
              <a:spLocks noChangeArrowheads="1"/>
            </p:cNvSpPr>
            <p:nvPr/>
          </p:nvSpPr>
          <p:spPr bwMode="auto">
            <a:xfrm>
              <a:off x="1672" y="1366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cs typeface="+mn-cs"/>
                  <a:sym typeface="Symbol" charset="0"/>
                </a:rPr>
                <a:t>¬</a:t>
              </a:r>
              <a:r>
                <a:rPr lang="en-US" dirty="0">
                  <a:cs typeface="+mn-cs"/>
                </a:rPr>
                <a:t>x</a:t>
              </a:r>
              <a:r>
                <a:rPr lang="en-US" baseline="-25000" dirty="0">
                  <a:cs typeface="+mn-cs"/>
                </a:rPr>
                <a:t>1</a:t>
              </a:r>
            </a:p>
          </p:txBody>
        </p:sp>
        <p:sp>
          <p:nvSpPr>
            <p:cNvPr id="875532" name="Oval 12"/>
            <p:cNvSpPr>
              <a:spLocks noChangeArrowheads="1"/>
            </p:cNvSpPr>
            <p:nvPr/>
          </p:nvSpPr>
          <p:spPr bwMode="auto">
            <a:xfrm>
              <a:off x="1673" y="1802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2</a:t>
              </a:r>
            </a:p>
          </p:txBody>
        </p:sp>
        <p:sp>
          <p:nvSpPr>
            <p:cNvPr id="875533" name="Oval 13"/>
            <p:cNvSpPr>
              <a:spLocks noChangeArrowheads="1"/>
            </p:cNvSpPr>
            <p:nvPr/>
          </p:nvSpPr>
          <p:spPr bwMode="auto">
            <a:xfrm>
              <a:off x="1672" y="2239"/>
              <a:ext cx="307" cy="28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3</a:t>
              </a:r>
            </a:p>
          </p:txBody>
        </p:sp>
      </p:grpSp>
      <p:grpSp>
        <p:nvGrpSpPr>
          <p:cNvPr id="48132" name="Group 14"/>
          <p:cNvGrpSpPr>
            <a:grpSpLocks/>
          </p:cNvGrpSpPr>
          <p:nvPr/>
        </p:nvGrpSpPr>
        <p:grpSpPr bwMode="auto">
          <a:xfrm>
            <a:off x="4975225" y="1776413"/>
            <a:ext cx="3284538" cy="1958975"/>
            <a:chOff x="1934" y="1104"/>
            <a:chExt cx="2069" cy="1234"/>
          </a:xfrm>
        </p:grpSpPr>
        <p:sp>
          <p:nvSpPr>
            <p:cNvPr id="875535" name="Line 15"/>
            <p:cNvSpPr>
              <a:spLocks noChangeShapeType="1"/>
            </p:cNvSpPr>
            <p:nvPr/>
          </p:nvSpPr>
          <p:spPr bwMode="auto">
            <a:xfrm flipH="1">
              <a:off x="1934" y="1133"/>
              <a:ext cx="404" cy="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36" name="Line 16"/>
            <p:cNvSpPr>
              <a:spLocks noChangeShapeType="1"/>
            </p:cNvSpPr>
            <p:nvPr/>
          </p:nvSpPr>
          <p:spPr bwMode="auto">
            <a:xfrm flipH="1">
              <a:off x="1939" y="1138"/>
              <a:ext cx="403" cy="1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37" name="Line 17"/>
            <p:cNvSpPr>
              <a:spLocks noChangeShapeType="1"/>
            </p:cNvSpPr>
            <p:nvPr/>
          </p:nvSpPr>
          <p:spPr bwMode="auto">
            <a:xfrm>
              <a:off x="2530" y="1104"/>
              <a:ext cx="14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38" name="Line 18"/>
            <p:cNvSpPr>
              <a:spLocks noChangeShapeType="1"/>
            </p:cNvSpPr>
            <p:nvPr/>
          </p:nvSpPr>
          <p:spPr bwMode="auto">
            <a:xfrm>
              <a:off x="2525" y="1118"/>
              <a:ext cx="1473" cy="7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39" name="Line 19"/>
            <p:cNvSpPr>
              <a:spLocks noChangeShapeType="1"/>
            </p:cNvSpPr>
            <p:nvPr/>
          </p:nvSpPr>
          <p:spPr bwMode="auto">
            <a:xfrm>
              <a:off x="2486" y="1128"/>
              <a:ext cx="1517" cy="1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48133" name="Group 20"/>
          <p:cNvGrpSpPr>
            <a:grpSpLocks/>
          </p:cNvGrpSpPr>
          <p:nvPr/>
        </p:nvGrpSpPr>
        <p:grpSpPr bwMode="auto">
          <a:xfrm>
            <a:off x="5029200" y="1768475"/>
            <a:ext cx="3298825" cy="1928813"/>
            <a:chOff x="1968" y="1099"/>
            <a:chExt cx="2078" cy="1215"/>
          </a:xfrm>
        </p:grpSpPr>
        <p:sp>
          <p:nvSpPr>
            <p:cNvPr id="875541" name="Line 21"/>
            <p:cNvSpPr>
              <a:spLocks noChangeShapeType="1"/>
            </p:cNvSpPr>
            <p:nvPr/>
          </p:nvSpPr>
          <p:spPr bwMode="auto">
            <a:xfrm flipH="1">
              <a:off x="1973" y="1118"/>
              <a:ext cx="941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42" name="Line 22"/>
            <p:cNvSpPr>
              <a:spLocks noChangeShapeType="1"/>
            </p:cNvSpPr>
            <p:nvPr/>
          </p:nvSpPr>
          <p:spPr bwMode="auto">
            <a:xfrm flipH="1">
              <a:off x="1968" y="1133"/>
              <a:ext cx="970" cy="1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43" name="Line 23"/>
            <p:cNvSpPr>
              <a:spLocks noChangeShapeType="1"/>
            </p:cNvSpPr>
            <p:nvPr/>
          </p:nvSpPr>
          <p:spPr bwMode="auto">
            <a:xfrm>
              <a:off x="3130" y="1099"/>
              <a:ext cx="868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44" name="Line 24"/>
            <p:cNvSpPr>
              <a:spLocks noChangeShapeType="1"/>
            </p:cNvSpPr>
            <p:nvPr/>
          </p:nvSpPr>
          <p:spPr bwMode="auto">
            <a:xfrm>
              <a:off x="3115" y="1114"/>
              <a:ext cx="917" cy="1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45" name="Line 25"/>
            <p:cNvSpPr>
              <a:spLocks noChangeShapeType="1"/>
            </p:cNvSpPr>
            <p:nvPr/>
          </p:nvSpPr>
          <p:spPr bwMode="auto">
            <a:xfrm flipH="1">
              <a:off x="1973" y="1118"/>
              <a:ext cx="1536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46" name="Line 26"/>
            <p:cNvSpPr>
              <a:spLocks noChangeShapeType="1"/>
            </p:cNvSpPr>
            <p:nvPr/>
          </p:nvSpPr>
          <p:spPr bwMode="auto">
            <a:xfrm flipH="1">
              <a:off x="1973" y="1133"/>
              <a:ext cx="1555" cy="7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47" name="Line 27"/>
            <p:cNvSpPr>
              <a:spLocks noChangeShapeType="1"/>
            </p:cNvSpPr>
            <p:nvPr/>
          </p:nvSpPr>
          <p:spPr bwMode="auto">
            <a:xfrm>
              <a:off x="3682" y="1133"/>
              <a:ext cx="34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48" name="Line 28"/>
            <p:cNvSpPr>
              <a:spLocks noChangeShapeType="1"/>
            </p:cNvSpPr>
            <p:nvPr/>
          </p:nvSpPr>
          <p:spPr bwMode="auto">
            <a:xfrm>
              <a:off x="3672" y="1152"/>
              <a:ext cx="350" cy="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49" name="Line 29"/>
            <p:cNvSpPr>
              <a:spLocks noChangeShapeType="1"/>
            </p:cNvSpPr>
            <p:nvPr/>
          </p:nvSpPr>
          <p:spPr bwMode="auto">
            <a:xfrm>
              <a:off x="3634" y="1157"/>
              <a:ext cx="412" cy="10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48134" name="Group 30"/>
          <p:cNvGrpSpPr>
            <a:grpSpLocks/>
          </p:cNvGrpSpPr>
          <p:nvPr/>
        </p:nvGrpSpPr>
        <p:grpSpPr bwMode="auto">
          <a:xfrm>
            <a:off x="4991100" y="2424113"/>
            <a:ext cx="3314700" cy="1439862"/>
            <a:chOff x="1944" y="1512"/>
            <a:chExt cx="2088" cy="907"/>
          </a:xfrm>
        </p:grpSpPr>
        <p:sp>
          <p:nvSpPr>
            <p:cNvPr id="875551" name="Line 31"/>
            <p:cNvSpPr>
              <a:spLocks noChangeShapeType="1"/>
            </p:cNvSpPr>
            <p:nvPr/>
          </p:nvSpPr>
          <p:spPr bwMode="auto">
            <a:xfrm>
              <a:off x="1978" y="1512"/>
              <a:ext cx="2025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52" name="Line 32"/>
            <p:cNvSpPr>
              <a:spLocks noChangeShapeType="1"/>
            </p:cNvSpPr>
            <p:nvPr/>
          </p:nvSpPr>
          <p:spPr bwMode="auto">
            <a:xfrm>
              <a:off x="1973" y="1546"/>
              <a:ext cx="2016" cy="8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53" name="Line 33"/>
            <p:cNvSpPr>
              <a:spLocks noChangeShapeType="1"/>
            </p:cNvSpPr>
            <p:nvPr/>
          </p:nvSpPr>
          <p:spPr bwMode="auto">
            <a:xfrm flipV="1">
              <a:off x="1963" y="1522"/>
              <a:ext cx="2045" cy="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54" name="Line 34"/>
            <p:cNvSpPr>
              <a:spLocks noChangeShapeType="1"/>
            </p:cNvSpPr>
            <p:nvPr/>
          </p:nvSpPr>
          <p:spPr bwMode="auto">
            <a:xfrm>
              <a:off x="1954" y="197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55" name="Line 35"/>
            <p:cNvSpPr>
              <a:spLocks noChangeShapeType="1"/>
            </p:cNvSpPr>
            <p:nvPr/>
          </p:nvSpPr>
          <p:spPr bwMode="auto">
            <a:xfrm>
              <a:off x="1944" y="2006"/>
              <a:ext cx="205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56" name="Line 36"/>
            <p:cNvSpPr>
              <a:spLocks noChangeShapeType="1"/>
            </p:cNvSpPr>
            <p:nvPr/>
          </p:nvSpPr>
          <p:spPr bwMode="auto">
            <a:xfrm flipV="1">
              <a:off x="1973" y="1550"/>
              <a:ext cx="2045" cy="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57" name="Line 37"/>
            <p:cNvSpPr>
              <a:spLocks noChangeShapeType="1"/>
            </p:cNvSpPr>
            <p:nvPr/>
          </p:nvSpPr>
          <p:spPr bwMode="auto">
            <a:xfrm flipV="1">
              <a:off x="1968" y="2006"/>
              <a:ext cx="2064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5558" name="Line 38"/>
            <p:cNvSpPr>
              <a:spLocks noChangeShapeType="1"/>
            </p:cNvSpPr>
            <p:nvPr/>
          </p:nvSpPr>
          <p:spPr bwMode="auto">
            <a:xfrm>
              <a:off x="1968" y="2419"/>
              <a:ext cx="2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75559" name="Text Box 39"/>
          <p:cNvSpPr txBox="1">
            <a:spLocks noChangeArrowheads="1"/>
          </p:cNvSpPr>
          <p:nvPr/>
        </p:nvSpPr>
        <p:spPr bwMode="auto">
          <a:xfrm>
            <a:off x="5653088" y="1063625"/>
            <a:ext cx="23487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C</a:t>
            </a:r>
            <a:r>
              <a:rPr lang="en-US" baseline="-25000" dirty="0">
                <a:cs typeface="+mn-cs"/>
              </a:rPr>
              <a:t>1</a:t>
            </a:r>
            <a:r>
              <a:rPr lang="en-US" dirty="0">
                <a:cs typeface="+mn-cs"/>
              </a:rPr>
              <a:t> = x</a:t>
            </a:r>
            <a:r>
              <a:rPr lang="en-US" baseline="-25000" dirty="0">
                <a:cs typeface="+mn-cs"/>
              </a:rPr>
              <a:t>1</a:t>
            </a:r>
            <a:r>
              <a:rPr lang="en-US" dirty="0">
                <a:cs typeface="+mn-cs"/>
              </a:rPr>
              <a:t> </a:t>
            </a:r>
            <a:r>
              <a:rPr lang="en-US" dirty="0">
                <a:cs typeface="+mn-cs"/>
                <a:sym typeface="Symbol" charset="0"/>
              </a:rPr>
              <a:t>∨ ¬x</a:t>
            </a:r>
            <a:r>
              <a:rPr lang="en-US" baseline="-25000" dirty="0">
                <a:cs typeface="+mn-cs"/>
                <a:sym typeface="Symbol" charset="0"/>
              </a:rPr>
              <a:t>2</a:t>
            </a:r>
            <a:r>
              <a:rPr lang="en-US" dirty="0">
                <a:cs typeface="+mn-cs"/>
                <a:sym typeface="Symbol" charset="0"/>
              </a:rPr>
              <a:t> ∨ ¬x</a:t>
            </a:r>
            <a:r>
              <a:rPr lang="en-US" baseline="-25000" dirty="0">
                <a:cs typeface="+mn-cs"/>
                <a:sym typeface="Symbol" charset="0"/>
              </a:rPr>
              <a:t>3</a:t>
            </a:r>
          </a:p>
        </p:txBody>
      </p:sp>
      <p:sp>
        <p:nvSpPr>
          <p:cNvPr id="875560" name="Text Box 40"/>
          <p:cNvSpPr txBox="1">
            <a:spLocks noChangeArrowheads="1"/>
          </p:cNvSpPr>
          <p:nvPr/>
        </p:nvSpPr>
        <p:spPr bwMode="auto">
          <a:xfrm>
            <a:off x="4564063" y="4041775"/>
            <a:ext cx="2183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C</a:t>
            </a:r>
            <a:r>
              <a:rPr lang="en-US" baseline="-25000" dirty="0">
                <a:cs typeface="+mn-cs"/>
              </a:rPr>
              <a:t>2</a:t>
            </a:r>
            <a:r>
              <a:rPr lang="en-US" dirty="0">
                <a:cs typeface="+mn-cs"/>
              </a:rPr>
              <a:t> = </a:t>
            </a:r>
            <a:r>
              <a:rPr lang="en-US" dirty="0">
                <a:cs typeface="+mn-cs"/>
                <a:sym typeface="Symbol" charset="0"/>
              </a:rPr>
              <a:t>¬</a:t>
            </a:r>
            <a:r>
              <a:rPr lang="en-US" dirty="0">
                <a:cs typeface="+mn-cs"/>
              </a:rPr>
              <a:t>x</a:t>
            </a:r>
            <a:r>
              <a:rPr lang="en-US" baseline="-25000" dirty="0">
                <a:cs typeface="+mn-cs"/>
              </a:rPr>
              <a:t>1</a:t>
            </a:r>
            <a:r>
              <a:rPr lang="en-US" dirty="0">
                <a:cs typeface="+mn-cs"/>
              </a:rPr>
              <a:t> </a:t>
            </a:r>
            <a:r>
              <a:rPr lang="en-US" dirty="0">
                <a:cs typeface="+mn-cs"/>
                <a:sym typeface="Symbol" charset="0"/>
              </a:rPr>
              <a:t>∨ x</a:t>
            </a:r>
            <a:r>
              <a:rPr lang="en-US" baseline="-25000" dirty="0">
                <a:cs typeface="+mn-cs"/>
                <a:sym typeface="Symbol" charset="0"/>
              </a:rPr>
              <a:t>2</a:t>
            </a:r>
            <a:r>
              <a:rPr lang="en-US" dirty="0">
                <a:cs typeface="+mn-cs"/>
                <a:sym typeface="Symbol" charset="0"/>
              </a:rPr>
              <a:t> ∨ x</a:t>
            </a:r>
            <a:r>
              <a:rPr lang="en-US" baseline="-25000" dirty="0">
                <a:cs typeface="+mn-cs"/>
                <a:sym typeface="Symbol" charset="0"/>
              </a:rPr>
              <a:t>3</a:t>
            </a:r>
          </a:p>
        </p:txBody>
      </p:sp>
      <p:sp>
        <p:nvSpPr>
          <p:cNvPr id="875561" name="Text Box 41"/>
          <p:cNvSpPr txBox="1">
            <a:spLocks noChangeArrowheads="1"/>
          </p:cNvSpPr>
          <p:nvPr/>
        </p:nvSpPr>
        <p:spPr bwMode="auto">
          <a:xfrm>
            <a:off x="7199313" y="4021138"/>
            <a:ext cx="20185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C</a:t>
            </a:r>
            <a:r>
              <a:rPr lang="en-US" baseline="-25000" dirty="0">
                <a:cs typeface="+mn-cs"/>
              </a:rPr>
              <a:t>3</a:t>
            </a:r>
            <a:r>
              <a:rPr lang="en-US" dirty="0">
                <a:cs typeface="+mn-cs"/>
              </a:rPr>
              <a:t> = x</a:t>
            </a:r>
            <a:r>
              <a:rPr lang="en-US" baseline="-25000" dirty="0">
                <a:cs typeface="+mn-cs"/>
              </a:rPr>
              <a:t>1</a:t>
            </a:r>
            <a:r>
              <a:rPr lang="en-US" dirty="0">
                <a:cs typeface="+mn-cs"/>
              </a:rPr>
              <a:t> </a:t>
            </a:r>
            <a:r>
              <a:rPr lang="en-US" dirty="0">
                <a:cs typeface="+mn-cs"/>
                <a:sym typeface="Symbol" charset="0"/>
              </a:rPr>
              <a:t>∨ x</a:t>
            </a:r>
            <a:r>
              <a:rPr lang="en-US" baseline="-25000" dirty="0">
                <a:cs typeface="+mn-cs"/>
                <a:sym typeface="Symbol" charset="0"/>
              </a:rPr>
              <a:t>2</a:t>
            </a:r>
            <a:r>
              <a:rPr lang="en-US" dirty="0">
                <a:cs typeface="+mn-cs"/>
                <a:sym typeface="Symbol" charset="0"/>
              </a:rPr>
              <a:t> ∨ x</a:t>
            </a:r>
            <a:r>
              <a:rPr lang="en-US" baseline="-25000" dirty="0">
                <a:cs typeface="+mn-cs"/>
                <a:sym typeface="Symbol" charset="0"/>
              </a:rPr>
              <a:t>3</a:t>
            </a:r>
          </a:p>
        </p:txBody>
      </p:sp>
      <p:sp>
        <p:nvSpPr>
          <p:cNvPr id="875562" name="Rectangle 42"/>
          <p:cNvSpPr>
            <a:spLocks noChangeArrowheads="1"/>
          </p:cNvSpPr>
          <p:nvPr/>
        </p:nvSpPr>
        <p:spPr bwMode="auto">
          <a:xfrm>
            <a:off x="5519738" y="427038"/>
            <a:ext cx="31918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 dirty="0">
                <a:cs typeface="+mn-cs"/>
                <a:sym typeface="Symbol" charset="0"/>
              </a:rPr>
              <a:t>𝚽</a:t>
            </a:r>
            <a:r>
              <a:rPr lang="en-US" sz="2800" dirty="0">
                <a:cs typeface="+mn-cs"/>
                <a:sym typeface="Symbol" charset="0"/>
              </a:rPr>
              <a:t> = C</a:t>
            </a:r>
            <a:r>
              <a:rPr lang="en-US" sz="2800" baseline="-25000" dirty="0">
                <a:cs typeface="+mn-cs"/>
                <a:sym typeface="Symbol" charset="0"/>
              </a:rPr>
              <a:t>1</a:t>
            </a:r>
            <a:r>
              <a:rPr lang="en-US" sz="2800" dirty="0">
                <a:cs typeface="+mn-cs"/>
                <a:sym typeface="Symbol" charset="0"/>
              </a:rPr>
              <a:t> ∧ C</a:t>
            </a:r>
            <a:r>
              <a:rPr lang="en-US" sz="2800" baseline="-25000" dirty="0">
                <a:cs typeface="+mn-cs"/>
                <a:sym typeface="Symbol" charset="0"/>
              </a:rPr>
              <a:t>2</a:t>
            </a:r>
            <a:r>
              <a:rPr lang="en-US" sz="2800" dirty="0">
                <a:cs typeface="+mn-cs"/>
                <a:sym typeface="Symbol" charset="0"/>
              </a:rPr>
              <a:t> ∧ C</a:t>
            </a:r>
            <a:r>
              <a:rPr lang="en-US" sz="2800" baseline="-25000" dirty="0">
                <a:cs typeface="+mn-cs"/>
                <a:sym typeface="Symbol" charset="0"/>
              </a:rPr>
              <a:t>3</a:t>
            </a:r>
          </a:p>
        </p:txBody>
      </p:sp>
      <p:sp>
        <p:nvSpPr>
          <p:cNvPr id="875563" name="Rectangle 43"/>
          <p:cNvSpPr>
            <a:spLocks noChangeArrowheads="1"/>
          </p:cNvSpPr>
          <p:nvPr/>
        </p:nvSpPr>
        <p:spPr bwMode="auto">
          <a:xfrm>
            <a:off x="96838" y="4530426"/>
            <a:ext cx="82677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  <a:defRPr/>
            </a:pPr>
            <a:r>
              <a:rPr lang="en-US" sz="28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  Claim: V</a:t>
            </a:r>
            <a:r>
              <a:rPr lang="ja-JP" altLang="en-US" sz="28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’</a:t>
            </a:r>
            <a:r>
              <a:rPr lang="en-US" sz="28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 is a clique</a:t>
            </a:r>
          </a:p>
          <a:p>
            <a:pPr lvl="1">
              <a:spcBef>
                <a:spcPct val="50000"/>
              </a:spcBef>
              <a:buFontTx/>
              <a:buChar char="–"/>
              <a:defRPr/>
            </a:pPr>
            <a:r>
              <a:rPr lang="en-US" sz="24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∀ </a:t>
            </a:r>
            <a:r>
              <a:rPr lang="en-US" sz="2400" dirty="0" err="1">
                <a:latin typeface="Century Gothic" charset="0"/>
                <a:ea typeface="Century Gothic" charset="0"/>
                <a:cs typeface="Century Gothic" charset="0"/>
              </a:rPr>
              <a:t>v</a:t>
            </a:r>
            <a:r>
              <a:rPr lang="en-US" sz="2400" baseline="-25000" dirty="0" err="1"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400" baseline="30000" dirty="0" err="1">
                <a:latin typeface="Century Gothic" charset="0"/>
                <a:ea typeface="Century Gothic" charset="0"/>
                <a:cs typeface="Century Gothic" charset="0"/>
              </a:rPr>
              <a:t>r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2400" dirty="0" err="1">
                <a:latin typeface="Century Gothic" charset="0"/>
                <a:ea typeface="Century Gothic" charset="0"/>
                <a:cs typeface="Century Gothic" charset="0"/>
              </a:rPr>
              <a:t>v</a:t>
            </a:r>
            <a:r>
              <a:rPr lang="en-US" sz="2400" baseline="-25000" dirty="0" err="1"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en-US" sz="2400" baseline="30000" dirty="0" err="1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∈ V</a:t>
            </a:r>
            <a:r>
              <a:rPr lang="ja-JP" altLang="en-US" sz="24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’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 the corresponding literals are 1 ⇒ cannot be complements </a:t>
            </a:r>
          </a:p>
          <a:p>
            <a:pPr lvl="1">
              <a:spcBef>
                <a:spcPct val="50000"/>
              </a:spcBef>
              <a:buFontTx/>
              <a:buChar char="–"/>
              <a:defRPr/>
            </a:pPr>
            <a:r>
              <a:rPr lang="en-US" sz="24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 by the design of G the edge (</a:t>
            </a:r>
            <a:r>
              <a:rPr lang="en-US" sz="2400" dirty="0" err="1">
                <a:latin typeface="Century Gothic" charset="0"/>
                <a:ea typeface="Century Gothic" charset="0"/>
                <a:cs typeface="Century Gothic" charset="0"/>
              </a:rPr>
              <a:t>v</a:t>
            </a:r>
            <a:r>
              <a:rPr lang="en-US" sz="2400" baseline="-25000" dirty="0" err="1"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400" baseline="30000" dirty="0" err="1">
                <a:latin typeface="Century Gothic" charset="0"/>
                <a:ea typeface="Century Gothic" charset="0"/>
                <a:cs typeface="Century Gothic" charset="0"/>
              </a:rPr>
              <a:t>r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, </a:t>
            </a:r>
            <a:r>
              <a:rPr lang="en-US" sz="2400" dirty="0" err="1">
                <a:latin typeface="Century Gothic" charset="0"/>
                <a:ea typeface="Century Gothic" charset="0"/>
                <a:cs typeface="Century Gothic" charset="0"/>
              </a:rPr>
              <a:t>v</a:t>
            </a:r>
            <a:r>
              <a:rPr lang="en-US" sz="2400" baseline="-25000" dirty="0" err="1"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en-US" sz="2400" baseline="30000" dirty="0" err="1">
                <a:latin typeface="Century Gothic" charset="0"/>
                <a:ea typeface="Century Gothic" charset="0"/>
                <a:cs typeface="Century Gothic" charset="0"/>
              </a:rPr>
              <a:t>s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) 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∈ 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39FACE-43EB-3E8A-1AE8-9F0DEBC280B9}"/>
                  </a:ext>
                </a:extLst>
              </p14:cNvPr>
              <p14:cNvContentPartPr/>
              <p14:nvPr/>
            </p14:nvContentPartPr>
            <p14:xfrm>
              <a:off x="4371120" y="182520"/>
              <a:ext cx="4530240" cy="4343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39FACE-43EB-3E8A-1AE8-9F0DEBC280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4920" y="166320"/>
                <a:ext cx="4562640" cy="437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752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US" dirty="0">
                <a:cs typeface="+mj-cs"/>
              </a:rPr>
              <a:t>3-CNF </a:t>
            </a:r>
            <a:r>
              <a:rPr lang="en-US" dirty="0">
                <a:cs typeface="+mj-cs"/>
                <a:sym typeface="Symbol" charset="0"/>
              </a:rPr>
              <a:t>≤</a:t>
            </a:r>
            <a:r>
              <a:rPr lang="en-US" baseline="-25000" dirty="0">
                <a:cs typeface="+mj-cs"/>
                <a:sym typeface="Symbol" charset="0"/>
              </a:rPr>
              <a:t>p</a:t>
            </a:r>
            <a:r>
              <a:rPr lang="en-US" dirty="0">
                <a:cs typeface="+mj-cs"/>
                <a:sym typeface="Symbol" charset="0"/>
              </a:rPr>
              <a:t> Clique</a:t>
            </a: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66362" y="1416050"/>
            <a:ext cx="8826500" cy="54038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Suppose </a:t>
            </a:r>
            <a:r>
              <a:rPr lang="en-US" i="1" dirty="0">
                <a:cs typeface="+mn-cs"/>
                <a:sym typeface="Symbol" charset="0"/>
              </a:rPr>
              <a:t>G </a:t>
            </a:r>
            <a:r>
              <a:rPr lang="en-US" dirty="0">
                <a:cs typeface="+mn-cs"/>
                <a:sym typeface="Symbol" charset="0"/>
              </a:rPr>
              <a:t>has a clique 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cs typeface="+mn-cs"/>
                <a:sym typeface="Symbol" charset="0"/>
              </a:rPr>
              <a:t>	of size k</a:t>
            </a:r>
          </a:p>
          <a:p>
            <a:pPr lvl="1" eaLnBrk="1" hangingPunct="1">
              <a:defRPr/>
            </a:pPr>
            <a:r>
              <a:rPr lang="en-US" dirty="0">
                <a:sym typeface="Symbol" charset="0"/>
              </a:rPr>
              <a:t>No edges between nodes </a:t>
            </a:r>
          </a:p>
          <a:p>
            <a:pPr lvl="1" eaLnBrk="1" hangingPunct="1">
              <a:buFontTx/>
              <a:buNone/>
              <a:defRPr/>
            </a:pPr>
            <a:r>
              <a:rPr lang="en-US" dirty="0">
                <a:sym typeface="Symbol" charset="0"/>
              </a:rPr>
              <a:t>	in the same clause</a:t>
            </a:r>
          </a:p>
          <a:p>
            <a:pPr lvl="1" eaLnBrk="1" hangingPunct="1">
              <a:defRPr/>
            </a:pPr>
            <a:r>
              <a:rPr lang="en-US" dirty="0">
                <a:sym typeface="Symbol" charset="0"/>
              </a:rPr>
              <a:t>Clique contains only one </a:t>
            </a:r>
          </a:p>
          <a:p>
            <a:pPr lvl="1" eaLnBrk="1" hangingPunct="1">
              <a:buFontTx/>
              <a:buNone/>
              <a:defRPr/>
            </a:pPr>
            <a:r>
              <a:rPr lang="en-US" dirty="0">
                <a:sym typeface="Symbol" charset="0"/>
              </a:rPr>
              <a:t>	vertex from each clause</a:t>
            </a:r>
          </a:p>
          <a:p>
            <a:pPr lvl="1" eaLnBrk="1" hangingPunct="1">
              <a:defRPr/>
            </a:pPr>
            <a:r>
              <a:rPr lang="en-US" dirty="0">
                <a:sym typeface="Symbol" charset="0"/>
              </a:rPr>
              <a:t>Assign 1 to vertices in </a:t>
            </a:r>
          </a:p>
          <a:p>
            <a:pPr lvl="1" eaLnBrk="1" hangingPunct="1">
              <a:buFontTx/>
              <a:buNone/>
              <a:defRPr/>
            </a:pPr>
            <a:r>
              <a:rPr lang="en-US" dirty="0">
                <a:sym typeface="Symbol" charset="0"/>
              </a:rPr>
              <a:t>	the clique (we can do it because the literals of these vertices cannot belong to complementary literals)</a:t>
            </a:r>
          </a:p>
          <a:p>
            <a:pPr lvl="1" eaLnBrk="1" hangingPunct="1">
              <a:defRPr/>
            </a:pPr>
            <a:r>
              <a:rPr lang="en-US" dirty="0">
                <a:sym typeface="Symbol" charset="0"/>
              </a:rPr>
              <a:t>Each clause is satisfied ⇒ </a:t>
            </a:r>
            <a:r>
              <a:rPr lang="en-US" i="1" dirty="0">
                <a:sym typeface="Symbol" charset="0"/>
              </a:rPr>
              <a:t>𝚽</a:t>
            </a:r>
            <a:r>
              <a:rPr lang="en-US" dirty="0">
                <a:sym typeface="Symbol" charset="0"/>
              </a:rPr>
              <a:t> is satisfied </a:t>
            </a:r>
          </a:p>
        </p:txBody>
      </p:sp>
      <p:grpSp>
        <p:nvGrpSpPr>
          <p:cNvPr id="50179" name="Group 4"/>
          <p:cNvGrpSpPr>
            <a:grpSpLocks/>
          </p:cNvGrpSpPr>
          <p:nvPr/>
        </p:nvGrpSpPr>
        <p:grpSpPr bwMode="auto">
          <a:xfrm>
            <a:off x="4559300" y="1414463"/>
            <a:ext cx="4181475" cy="2582862"/>
            <a:chOff x="1672" y="896"/>
            <a:chExt cx="2634" cy="1627"/>
          </a:xfrm>
        </p:grpSpPr>
        <p:sp>
          <p:nvSpPr>
            <p:cNvPr id="877573" name="Oval 5"/>
            <p:cNvSpPr>
              <a:spLocks noChangeArrowheads="1"/>
            </p:cNvSpPr>
            <p:nvPr/>
          </p:nvSpPr>
          <p:spPr bwMode="auto">
            <a:xfrm>
              <a:off x="2257" y="896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1</a:t>
              </a:r>
            </a:p>
          </p:txBody>
        </p:sp>
        <p:sp>
          <p:nvSpPr>
            <p:cNvPr id="877574" name="Oval 6"/>
            <p:cNvSpPr>
              <a:spLocks noChangeArrowheads="1"/>
            </p:cNvSpPr>
            <p:nvPr/>
          </p:nvSpPr>
          <p:spPr bwMode="auto">
            <a:xfrm>
              <a:off x="2854" y="896"/>
              <a:ext cx="307" cy="28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cs typeface="+mn-cs"/>
                  <a:sym typeface="Symbol" charset="0"/>
                </a:rPr>
                <a:t>¬</a:t>
              </a:r>
              <a:r>
                <a:rPr lang="en-US" dirty="0">
                  <a:cs typeface="+mn-cs"/>
                </a:rPr>
                <a:t>x</a:t>
              </a:r>
              <a:r>
                <a:rPr lang="en-US" baseline="-25000" dirty="0">
                  <a:cs typeface="+mn-cs"/>
                </a:rPr>
                <a:t>2</a:t>
              </a:r>
            </a:p>
          </p:txBody>
        </p:sp>
        <p:sp>
          <p:nvSpPr>
            <p:cNvPr id="877575" name="Oval 7"/>
            <p:cNvSpPr>
              <a:spLocks noChangeArrowheads="1"/>
            </p:cNvSpPr>
            <p:nvPr/>
          </p:nvSpPr>
          <p:spPr bwMode="auto">
            <a:xfrm>
              <a:off x="3452" y="896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cs typeface="+mn-cs"/>
                  <a:sym typeface="Symbol" charset="0"/>
                </a:rPr>
                <a:t>¬</a:t>
              </a:r>
              <a:r>
                <a:rPr lang="en-US" dirty="0">
                  <a:cs typeface="+mn-cs"/>
                </a:rPr>
                <a:t>x</a:t>
              </a:r>
              <a:r>
                <a:rPr lang="en-US" baseline="-25000" dirty="0">
                  <a:cs typeface="+mn-cs"/>
                </a:rPr>
                <a:t>3</a:t>
              </a:r>
            </a:p>
          </p:txBody>
        </p:sp>
        <p:sp>
          <p:nvSpPr>
            <p:cNvPr id="877576" name="Oval 8"/>
            <p:cNvSpPr>
              <a:spLocks noChangeArrowheads="1"/>
            </p:cNvSpPr>
            <p:nvPr/>
          </p:nvSpPr>
          <p:spPr bwMode="auto">
            <a:xfrm>
              <a:off x="3998" y="1366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1</a:t>
              </a:r>
            </a:p>
          </p:txBody>
        </p:sp>
        <p:sp>
          <p:nvSpPr>
            <p:cNvPr id="877577" name="Oval 9"/>
            <p:cNvSpPr>
              <a:spLocks noChangeArrowheads="1"/>
            </p:cNvSpPr>
            <p:nvPr/>
          </p:nvSpPr>
          <p:spPr bwMode="auto">
            <a:xfrm>
              <a:off x="3999" y="1802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2</a:t>
              </a:r>
            </a:p>
          </p:txBody>
        </p:sp>
        <p:sp>
          <p:nvSpPr>
            <p:cNvPr id="877578" name="Oval 10"/>
            <p:cNvSpPr>
              <a:spLocks noChangeArrowheads="1"/>
            </p:cNvSpPr>
            <p:nvPr/>
          </p:nvSpPr>
          <p:spPr bwMode="auto">
            <a:xfrm>
              <a:off x="3998" y="2239"/>
              <a:ext cx="307" cy="28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3</a:t>
              </a:r>
            </a:p>
          </p:txBody>
        </p:sp>
        <p:sp>
          <p:nvSpPr>
            <p:cNvPr id="877579" name="Oval 11"/>
            <p:cNvSpPr>
              <a:spLocks noChangeArrowheads="1"/>
            </p:cNvSpPr>
            <p:nvPr/>
          </p:nvSpPr>
          <p:spPr bwMode="auto">
            <a:xfrm>
              <a:off x="1672" y="1366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 dirty="0">
                  <a:cs typeface="+mn-cs"/>
                  <a:sym typeface="Symbol" charset="0"/>
                </a:rPr>
                <a:t>¬</a:t>
              </a:r>
              <a:r>
                <a:rPr lang="en-US" dirty="0">
                  <a:cs typeface="+mn-cs"/>
                </a:rPr>
                <a:t>x</a:t>
              </a:r>
              <a:r>
                <a:rPr lang="en-US" baseline="-25000" dirty="0">
                  <a:cs typeface="+mn-cs"/>
                </a:rPr>
                <a:t>1</a:t>
              </a:r>
            </a:p>
          </p:txBody>
        </p:sp>
        <p:sp>
          <p:nvSpPr>
            <p:cNvPr id="877580" name="Oval 12"/>
            <p:cNvSpPr>
              <a:spLocks noChangeArrowheads="1"/>
            </p:cNvSpPr>
            <p:nvPr/>
          </p:nvSpPr>
          <p:spPr bwMode="auto">
            <a:xfrm>
              <a:off x="1673" y="1802"/>
              <a:ext cx="307" cy="28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2</a:t>
              </a:r>
            </a:p>
          </p:txBody>
        </p:sp>
        <p:sp>
          <p:nvSpPr>
            <p:cNvPr id="877581" name="Oval 13"/>
            <p:cNvSpPr>
              <a:spLocks noChangeArrowheads="1"/>
            </p:cNvSpPr>
            <p:nvPr/>
          </p:nvSpPr>
          <p:spPr bwMode="auto">
            <a:xfrm>
              <a:off x="1672" y="2239"/>
              <a:ext cx="307" cy="284"/>
            </a:xfrm>
            <a:prstGeom prst="ellipse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80000"/>
                </a:lnSpc>
                <a:defRPr/>
              </a:pPr>
              <a:r>
                <a:rPr lang="en-US">
                  <a:cs typeface="+mn-cs"/>
                </a:rPr>
                <a:t>x</a:t>
              </a:r>
              <a:r>
                <a:rPr lang="en-US" baseline="-25000">
                  <a:cs typeface="+mn-cs"/>
                </a:rPr>
                <a:t>3</a:t>
              </a:r>
            </a:p>
          </p:txBody>
        </p:sp>
      </p:grpSp>
      <p:grpSp>
        <p:nvGrpSpPr>
          <p:cNvPr id="50180" name="Group 14"/>
          <p:cNvGrpSpPr>
            <a:grpSpLocks/>
          </p:cNvGrpSpPr>
          <p:nvPr/>
        </p:nvGrpSpPr>
        <p:grpSpPr bwMode="auto">
          <a:xfrm>
            <a:off x="4975225" y="1776413"/>
            <a:ext cx="3284538" cy="1958975"/>
            <a:chOff x="1934" y="1104"/>
            <a:chExt cx="2069" cy="1234"/>
          </a:xfrm>
        </p:grpSpPr>
        <p:sp>
          <p:nvSpPr>
            <p:cNvPr id="877583" name="Line 15"/>
            <p:cNvSpPr>
              <a:spLocks noChangeShapeType="1"/>
            </p:cNvSpPr>
            <p:nvPr/>
          </p:nvSpPr>
          <p:spPr bwMode="auto">
            <a:xfrm flipH="1">
              <a:off x="1934" y="1133"/>
              <a:ext cx="404" cy="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584" name="Line 16"/>
            <p:cNvSpPr>
              <a:spLocks noChangeShapeType="1"/>
            </p:cNvSpPr>
            <p:nvPr/>
          </p:nvSpPr>
          <p:spPr bwMode="auto">
            <a:xfrm flipH="1">
              <a:off x="1939" y="1138"/>
              <a:ext cx="403" cy="1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585" name="Line 17"/>
            <p:cNvSpPr>
              <a:spLocks noChangeShapeType="1"/>
            </p:cNvSpPr>
            <p:nvPr/>
          </p:nvSpPr>
          <p:spPr bwMode="auto">
            <a:xfrm>
              <a:off x="2530" y="1104"/>
              <a:ext cx="14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586" name="Line 18"/>
            <p:cNvSpPr>
              <a:spLocks noChangeShapeType="1"/>
            </p:cNvSpPr>
            <p:nvPr/>
          </p:nvSpPr>
          <p:spPr bwMode="auto">
            <a:xfrm>
              <a:off x="2525" y="1118"/>
              <a:ext cx="1473" cy="7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587" name="Line 19"/>
            <p:cNvSpPr>
              <a:spLocks noChangeShapeType="1"/>
            </p:cNvSpPr>
            <p:nvPr/>
          </p:nvSpPr>
          <p:spPr bwMode="auto">
            <a:xfrm>
              <a:off x="2486" y="1128"/>
              <a:ext cx="1517" cy="1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50181" name="Group 20"/>
          <p:cNvGrpSpPr>
            <a:grpSpLocks/>
          </p:cNvGrpSpPr>
          <p:nvPr/>
        </p:nvGrpSpPr>
        <p:grpSpPr bwMode="auto">
          <a:xfrm>
            <a:off x="5029200" y="1768475"/>
            <a:ext cx="3298825" cy="1928813"/>
            <a:chOff x="1968" y="1099"/>
            <a:chExt cx="2078" cy="1215"/>
          </a:xfrm>
        </p:grpSpPr>
        <p:sp>
          <p:nvSpPr>
            <p:cNvPr id="877589" name="Line 21"/>
            <p:cNvSpPr>
              <a:spLocks noChangeShapeType="1"/>
            </p:cNvSpPr>
            <p:nvPr/>
          </p:nvSpPr>
          <p:spPr bwMode="auto">
            <a:xfrm flipH="1">
              <a:off x="1973" y="1118"/>
              <a:ext cx="941" cy="3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590" name="Line 22"/>
            <p:cNvSpPr>
              <a:spLocks noChangeShapeType="1"/>
            </p:cNvSpPr>
            <p:nvPr/>
          </p:nvSpPr>
          <p:spPr bwMode="auto">
            <a:xfrm flipH="1">
              <a:off x="1968" y="1133"/>
              <a:ext cx="970" cy="1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591" name="Line 23"/>
            <p:cNvSpPr>
              <a:spLocks noChangeShapeType="1"/>
            </p:cNvSpPr>
            <p:nvPr/>
          </p:nvSpPr>
          <p:spPr bwMode="auto">
            <a:xfrm>
              <a:off x="3130" y="1099"/>
              <a:ext cx="868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592" name="Line 24"/>
            <p:cNvSpPr>
              <a:spLocks noChangeShapeType="1"/>
            </p:cNvSpPr>
            <p:nvPr/>
          </p:nvSpPr>
          <p:spPr bwMode="auto">
            <a:xfrm>
              <a:off x="3115" y="1114"/>
              <a:ext cx="917" cy="1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593" name="Line 25"/>
            <p:cNvSpPr>
              <a:spLocks noChangeShapeType="1"/>
            </p:cNvSpPr>
            <p:nvPr/>
          </p:nvSpPr>
          <p:spPr bwMode="auto">
            <a:xfrm flipH="1">
              <a:off x="1973" y="1118"/>
              <a:ext cx="1536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594" name="Line 26"/>
            <p:cNvSpPr>
              <a:spLocks noChangeShapeType="1"/>
            </p:cNvSpPr>
            <p:nvPr/>
          </p:nvSpPr>
          <p:spPr bwMode="auto">
            <a:xfrm flipH="1">
              <a:off x="1973" y="1133"/>
              <a:ext cx="1555" cy="7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595" name="Line 27"/>
            <p:cNvSpPr>
              <a:spLocks noChangeShapeType="1"/>
            </p:cNvSpPr>
            <p:nvPr/>
          </p:nvSpPr>
          <p:spPr bwMode="auto">
            <a:xfrm>
              <a:off x="3682" y="1133"/>
              <a:ext cx="340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596" name="Line 28"/>
            <p:cNvSpPr>
              <a:spLocks noChangeShapeType="1"/>
            </p:cNvSpPr>
            <p:nvPr/>
          </p:nvSpPr>
          <p:spPr bwMode="auto">
            <a:xfrm>
              <a:off x="3672" y="1152"/>
              <a:ext cx="350" cy="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597" name="Line 29"/>
            <p:cNvSpPr>
              <a:spLocks noChangeShapeType="1"/>
            </p:cNvSpPr>
            <p:nvPr/>
          </p:nvSpPr>
          <p:spPr bwMode="auto">
            <a:xfrm>
              <a:off x="3634" y="1157"/>
              <a:ext cx="412" cy="10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50182" name="Group 30"/>
          <p:cNvGrpSpPr>
            <a:grpSpLocks/>
          </p:cNvGrpSpPr>
          <p:nvPr/>
        </p:nvGrpSpPr>
        <p:grpSpPr bwMode="auto">
          <a:xfrm>
            <a:off x="4991100" y="2424113"/>
            <a:ext cx="3314700" cy="1439862"/>
            <a:chOff x="1944" y="1512"/>
            <a:chExt cx="2088" cy="907"/>
          </a:xfrm>
        </p:grpSpPr>
        <p:sp>
          <p:nvSpPr>
            <p:cNvPr id="877599" name="Line 31"/>
            <p:cNvSpPr>
              <a:spLocks noChangeShapeType="1"/>
            </p:cNvSpPr>
            <p:nvPr/>
          </p:nvSpPr>
          <p:spPr bwMode="auto">
            <a:xfrm>
              <a:off x="1978" y="1512"/>
              <a:ext cx="2025" cy="4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600" name="Line 32"/>
            <p:cNvSpPr>
              <a:spLocks noChangeShapeType="1"/>
            </p:cNvSpPr>
            <p:nvPr/>
          </p:nvSpPr>
          <p:spPr bwMode="auto">
            <a:xfrm>
              <a:off x="1973" y="1546"/>
              <a:ext cx="2016" cy="8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601" name="Line 33"/>
            <p:cNvSpPr>
              <a:spLocks noChangeShapeType="1"/>
            </p:cNvSpPr>
            <p:nvPr/>
          </p:nvSpPr>
          <p:spPr bwMode="auto">
            <a:xfrm flipV="1">
              <a:off x="1963" y="1522"/>
              <a:ext cx="2045" cy="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602" name="Line 34"/>
            <p:cNvSpPr>
              <a:spLocks noChangeShapeType="1"/>
            </p:cNvSpPr>
            <p:nvPr/>
          </p:nvSpPr>
          <p:spPr bwMode="auto">
            <a:xfrm>
              <a:off x="1954" y="1978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603" name="Line 35"/>
            <p:cNvSpPr>
              <a:spLocks noChangeShapeType="1"/>
            </p:cNvSpPr>
            <p:nvPr/>
          </p:nvSpPr>
          <p:spPr bwMode="auto">
            <a:xfrm>
              <a:off x="1944" y="2006"/>
              <a:ext cx="205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604" name="Line 36"/>
            <p:cNvSpPr>
              <a:spLocks noChangeShapeType="1"/>
            </p:cNvSpPr>
            <p:nvPr/>
          </p:nvSpPr>
          <p:spPr bwMode="auto">
            <a:xfrm flipV="1">
              <a:off x="1973" y="1550"/>
              <a:ext cx="2045" cy="8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605" name="Line 37"/>
            <p:cNvSpPr>
              <a:spLocks noChangeShapeType="1"/>
            </p:cNvSpPr>
            <p:nvPr/>
          </p:nvSpPr>
          <p:spPr bwMode="auto">
            <a:xfrm flipV="1">
              <a:off x="1968" y="2006"/>
              <a:ext cx="2064" cy="3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7606" name="Line 38"/>
            <p:cNvSpPr>
              <a:spLocks noChangeShapeType="1"/>
            </p:cNvSpPr>
            <p:nvPr/>
          </p:nvSpPr>
          <p:spPr bwMode="auto">
            <a:xfrm>
              <a:off x="1968" y="2419"/>
              <a:ext cx="2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77607" name="Text Box 39"/>
          <p:cNvSpPr txBox="1">
            <a:spLocks noChangeArrowheads="1"/>
          </p:cNvSpPr>
          <p:nvPr/>
        </p:nvSpPr>
        <p:spPr bwMode="auto">
          <a:xfrm>
            <a:off x="5653088" y="1063625"/>
            <a:ext cx="234872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C</a:t>
            </a:r>
            <a:r>
              <a:rPr lang="en-US" baseline="-25000" dirty="0">
                <a:cs typeface="+mn-cs"/>
              </a:rPr>
              <a:t>1</a:t>
            </a:r>
            <a:r>
              <a:rPr lang="en-US" dirty="0">
                <a:cs typeface="+mn-cs"/>
              </a:rPr>
              <a:t> = x</a:t>
            </a:r>
            <a:r>
              <a:rPr lang="en-US" baseline="-25000" dirty="0">
                <a:cs typeface="+mn-cs"/>
              </a:rPr>
              <a:t>1</a:t>
            </a:r>
            <a:r>
              <a:rPr lang="en-US" dirty="0">
                <a:cs typeface="+mn-cs"/>
              </a:rPr>
              <a:t> </a:t>
            </a:r>
            <a:r>
              <a:rPr lang="en-US" dirty="0">
                <a:cs typeface="+mn-cs"/>
                <a:sym typeface="Symbol" charset="0"/>
              </a:rPr>
              <a:t>∨ ¬x</a:t>
            </a:r>
            <a:r>
              <a:rPr lang="en-US" baseline="-25000" dirty="0">
                <a:cs typeface="+mn-cs"/>
                <a:sym typeface="Symbol" charset="0"/>
              </a:rPr>
              <a:t>2</a:t>
            </a:r>
            <a:r>
              <a:rPr lang="en-US" dirty="0">
                <a:cs typeface="+mn-cs"/>
                <a:sym typeface="Symbol" charset="0"/>
              </a:rPr>
              <a:t> ∨ ¬x</a:t>
            </a:r>
            <a:r>
              <a:rPr lang="en-US" baseline="-25000" dirty="0">
                <a:cs typeface="+mn-cs"/>
                <a:sym typeface="Symbol" charset="0"/>
              </a:rPr>
              <a:t>3</a:t>
            </a:r>
          </a:p>
        </p:txBody>
      </p:sp>
      <p:sp>
        <p:nvSpPr>
          <p:cNvPr id="877608" name="Text Box 40"/>
          <p:cNvSpPr txBox="1">
            <a:spLocks noChangeArrowheads="1"/>
          </p:cNvSpPr>
          <p:nvPr/>
        </p:nvSpPr>
        <p:spPr bwMode="auto">
          <a:xfrm>
            <a:off x="4564063" y="4041775"/>
            <a:ext cx="21836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C</a:t>
            </a:r>
            <a:r>
              <a:rPr lang="en-US" baseline="-25000" dirty="0">
                <a:cs typeface="+mn-cs"/>
              </a:rPr>
              <a:t>2</a:t>
            </a:r>
            <a:r>
              <a:rPr lang="en-US" dirty="0">
                <a:cs typeface="+mn-cs"/>
              </a:rPr>
              <a:t> = </a:t>
            </a:r>
            <a:r>
              <a:rPr lang="en-US" dirty="0">
                <a:cs typeface="+mn-cs"/>
                <a:sym typeface="Symbol" charset="0"/>
              </a:rPr>
              <a:t>¬</a:t>
            </a:r>
            <a:r>
              <a:rPr lang="en-US" dirty="0">
                <a:cs typeface="+mn-cs"/>
              </a:rPr>
              <a:t>x</a:t>
            </a:r>
            <a:r>
              <a:rPr lang="en-US" baseline="-25000" dirty="0">
                <a:cs typeface="+mn-cs"/>
              </a:rPr>
              <a:t>1</a:t>
            </a:r>
            <a:r>
              <a:rPr lang="en-US" dirty="0">
                <a:cs typeface="+mn-cs"/>
              </a:rPr>
              <a:t> </a:t>
            </a:r>
            <a:r>
              <a:rPr lang="en-US" dirty="0">
                <a:cs typeface="+mn-cs"/>
                <a:sym typeface="Symbol" charset="0"/>
              </a:rPr>
              <a:t>∨ x</a:t>
            </a:r>
            <a:r>
              <a:rPr lang="en-US" baseline="-25000" dirty="0">
                <a:cs typeface="+mn-cs"/>
                <a:sym typeface="Symbol" charset="0"/>
              </a:rPr>
              <a:t>2</a:t>
            </a:r>
            <a:r>
              <a:rPr lang="en-US" dirty="0">
                <a:cs typeface="+mn-cs"/>
                <a:sym typeface="Symbol" charset="0"/>
              </a:rPr>
              <a:t> ∨ x</a:t>
            </a:r>
            <a:r>
              <a:rPr lang="en-US" baseline="-25000" dirty="0">
                <a:cs typeface="+mn-cs"/>
                <a:sym typeface="Symbol" charset="0"/>
              </a:rPr>
              <a:t>3</a:t>
            </a:r>
          </a:p>
        </p:txBody>
      </p:sp>
      <p:sp>
        <p:nvSpPr>
          <p:cNvPr id="877609" name="Text Box 41"/>
          <p:cNvSpPr txBox="1">
            <a:spLocks noChangeArrowheads="1"/>
          </p:cNvSpPr>
          <p:nvPr/>
        </p:nvSpPr>
        <p:spPr bwMode="auto">
          <a:xfrm>
            <a:off x="7199313" y="4021138"/>
            <a:ext cx="20185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C</a:t>
            </a:r>
            <a:r>
              <a:rPr lang="en-US" baseline="-25000" dirty="0">
                <a:cs typeface="+mn-cs"/>
              </a:rPr>
              <a:t>3</a:t>
            </a:r>
            <a:r>
              <a:rPr lang="en-US" dirty="0">
                <a:cs typeface="+mn-cs"/>
              </a:rPr>
              <a:t> = x</a:t>
            </a:r>
            <a:r>
              <a:rPr lang="en-US" baseline="-25000" dirty="0">
                <a:cs typeface="+mn-cs"/>
              </a:rPr>
              <a:t>1</a:t>
            </a:r>
            <a:r>
              <a:rPr lang="en-US" dirty="0">
                <a:cs typeface="+mn-cs"/>
              </a:rPr>
              <a:t> </a:t>
            </a:r>
            <a:r>
              <a:rPr lang="en-US" dirty="0">
                <a:cs typeface="+mn-cs"/>
                <a:sym typeface="Symbol" charset="0"/>
              </a:rPr>
              <a:t>∨ x</a:t>
            </a:r>
            <a:r>
              <a:rPr lang="en-US" baseline="-25000" dirty="0">
                <a:cs typeface="+mn-cs"/>
                <a:sym typeface="Symbol" charset="0"/>
              </a:rPr>
              <a:t>2</a:t>
            </a:r>
            <a:r>
              <a:rPr lang="en-US" dirty="0">
                <a:cs typeface="+mn-cs"/>
                <a:sym typeface="Symbol" charset="0"/>
              </a:rPr>
              <a:t> ∨ x</a:t>
            </a:r>
            <a:r>
              <a:rPr lang="en-US" baseline="-25000" dirty="0">
                <a:cs typeface="+mn-cs"/>
                <a:sym typeface="Symbol" charset="0"/>
              </a:rPr>
              <a:t>3</a:t>
            </a:r>
          </a:p>
        </p:txBody>
      </p:sp>
      <p:sp>
        <p:nvSpPr>
          <p:cNvPr id="877610" name="Rectangle 42"/>
          <p:cNvSpPr>
            <a:spLocks noChangeArrowheads="1"/>
          </p:cNvSpPr>
          <p:nvPr/>
        </p:nvSpPr>
        <p:spPr bwMode="auto">
          <a:xfrm>
            <a:off x="5519738" y="427038"/>
            <a:ext cx="31918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1" dirty="0">
                <a:cs typeface="+mn-cs"/>
                <a:sym typeface="Symbol" charset="0"/>
              </a:rPr>
              <a:t>𝚽</a:t>
            </a:r>
            <a:r>
              <a:rPr lang="en-US" sz="2800" dirty="0">
                <a:cs typeface="+mn-cs"/>
                <a:sym typeface="Symbol" charset="0"/>
              </a:rPr>
              <a:t> = C</a:t>
            </a:r>
            <a:r>
              <a:rPr lang="en-US" sz="2800" baseline="-25000" dirty="0">
                <a:cs typeface="+mn-cs"/>
                <a:sym typeface="Symbol" charset="0"/>
              </a:rPr>
              <a:t>1</a:t>
            </a:r>
            <a:r>
              <a:rPr lang="en-US" sz="2800" dirty="0">
                <a:cs typeface="+mn-cs"/>
                <a:sym typeface="Symbol" charset="0"/>
              </a:rPr>
              <a:t> ∧ C</a:t>
            </a:r>
            <a:r>
              <a:rPr lang="en-US" sz="2800" baseline="-25000" dirty="0">
                <a:cs typeface="+mn-cs"/>
                <a:sym typeface="Symbol" charset="0"/>
              </a:rPr>
              <a:t>2</a:t>
            </a:r>
            <a:r>
              <a:rPr lang="en-US" sz="2800" dirty="0">
                <a:cs typeface="+mn-cs"/>
                <a:sym typeface="Symbol" charset="0"/>
              </a:rPr>
              <a:t> ∧ C</a:t>
            </a:r>
            <a:r>
              <a:rPr lang="en-US" sz="2800" baseline="-25000" dirty="0">
                <a:cs typeface="+mn-cs"/>
                <a:sym typeface="Symbol" charset="0"/>
              </a:rPr>
              <a:t>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D00810-7646-23C9-23D7-AB341EEC4BD7}"/>
                  </a:ext>
                </a:extLst>
              </p14:cNvPr>
              <p14:cNvContentPartPr/>
              <p14:nvPr/>
            </p14:nvContentPartPr>
            <p14:xfrm>
              <a:off x="4559400" y="1398240"/>
              <a:ext cx="4166280" cy="2638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D00810-7646-23C9-23D7-AB341EEC4B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3200" y="1382040"/>
                <a:ext cx="4198680" cy="267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1054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Traveling Salesman Problem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6180137" cy="50768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>
                <a:cs typeface="+mn-cs"/>
              </a:rPr>
              <a:t>G = (V, E), |V| = n, vertices represent cities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b="1" dirty="0">
                <a:cs typeface="+mn-cs"/>
              </a:rPr>
              <a:t>Cost</a:t>
            </a:r>
            <a:r>
              <a:rPr lang="en-US" dirty="0">
                <a:cs typeface="+mn-cs"/>
              </a:rPr>
              <a:t>: </a:t>
            </a:r>
            <a:r>
              <a:rPr lang="en-US" dirty="0">
                <a:latin typeface="Comic Sans MS" charset="0"/>
                <a:cs typeface="+mn-cs"/>
              </a:rPr>
              <a:t>c(</a:t>
            </a:r>
            <a:r>
              <a:rPr lang="en-US" dirty="0" err="1">
                <a:latin typeface="Comic Sans MS" charset="0"/>
                <a:cs typeface="+mn-cs"/>
              </a:rPr>
              <a:t>i</a:t>
            </a:r>
            <a:r>
              <a:rPr lang="en-US" dirty="0">
                <a:latin typeface="Comic Sans MS" charset="0"/>
                <a:cs typeface="+mn-cs"/>
              </a:rPr>
              <a:t>, j)</a:t>
            </a:r>
            <a:r>
              <a:rPr lang="en-US" dirty="0">
                <a:cs typeface="+mn-cs"/>
              </a:rPr>
              <a:t> = cost of travel from city </a:t>
            </a:r>
            <a:r>
              <a:rPr lang="en-US" dirty="0" err="1">
                <a:cs typeface="+mn-cs"/>
              </a:rPr>
              <a:t>i</a:t>
            </a:r>
            <a:r>
              <a:rPr lang="en-US" dirty="0">
                <a:cs typeface="+mn-cs"/>
              </a:rPr>
              <a:t> to city j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b="1" dirty="0">
                <a:cs typeface="+mn-cs"/>
              </a:rPr>
              <a:t>Problem</a:t>
            </a:r>
            <a:r>
              <a:rPr lang="en-US" dirty="0">
                <a:cs typeface="+mn-cs"/>
              </a:rPr>
              <a:t>: salesman should make a tour (</a:t>
            </a:r>
            <a:r>
              <a:rPr lang="en-US" dirty="0" err="1">
                <a:cs typeface="+mn-cs"/>
              </a:rPr>
              <a:t>hamiltonian</a:t>
            </a:r>
            <a:r>
              <a:rPr lang="en-US" dirty="0">
                <a:cs typeface="+mn-cs"/>
              </a:rPr>
              <a:t> cycle):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Visit each city only once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Finish at the city he started from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Total cost is minimum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>
                <a:cs typeface="+mn-cs"/>
              </a:rPr>
              <a:t>TSP = tour with cost at most k</a:t>
            </a:r>
          </a:p>
        </p:txBody>
      </p:sp>
      <p:sp>
        <p:nvSpPr>
          <p:cNvPr id="889860" name="Oval 4"/>
          <p:cNvSpPr>
            <a:spLocks noChangeArrowheads="1"/>
          </p:cNvSpPr>
          <p:nvPr/>
        </p:nvSpPr>
        <p:spPr bwMode="auto">
          <a:xfrm>
            <a:off x="6515100" y="1390650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u</a:t>
            </a:r>
          </a:p>
        </p:txBody>
      </p:sp>
      <p:sp>
        <p:nvSpPr>
          <p:cNvPr id="889861" name="Oval 5"/>
          <p:cNvSpPr>
            <a:spLocks noChangeArrowheads="1"/>
          </p:cNvSpPr>
          <p:nvPr/>
        </p:nvSpPr>
        <p:spPr bwMode="auto">
          <a:xfrm>
            <a:off x="7867650" y="1390650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v</a:t>
            </a:r>
          </a:p>
        </p:txBody>
      </p:sp>
      <p:sp>
        <p:nvSpPr>
          <p:cNvPr id="889862" name="Oval 6"/>
          <p:cNvSpPr>
            <a:spLocks noChangeArrowheads="1"/>
          </p:cNvSpPr>
          <p:nvPr/>
        </p:nvSpPr>
        <p:spPr bwMode="auto">
          <a:xfrm>
            <a:off x="6515100" y="3009900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x</a:t>
            </a:r>
          </a:p>
        </p:txBody>
      </p:sp>
      <p:sp>
        <p:nvSpPr>
          <p:cNvPr id="889863" name="Oval 7"/>
          <p:cNvSpPr>
            <a:spLocks noChangeArrowheads="1"/>
          </p:cNvSpPr>
          <p:nvPr/>
        </p:nvSpPr>
        <p:spPr bwMode="auto">
          <a:xfrm>
            <a:off x="7867650" y="3009900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w</a:t>
            </a:r>
          </a:p>
        </p:txBody>
      </p:sp>
      <p:sp>
        <p:nvSpPr>
          <p:cNvPr id="889864" name="Line 8"/>
          <p:cNvSpPr>
            <a:spLocks noChangeShapeType="1"/>
          </p:cNvSpPr>
          <p:nvPr/>
        </p:nvSpPr>
        <p:spPr bwMode="auto">
          <a:xfrm>
            <a:off x="6953250" y="3238500"/>
            <a:ext cx="933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89865" name="Line 9"/>
          <p:cNvSpPr>
            <a:spLocks noChangeShapeType="1"/>
          </p:cNvSpPr>
          <p:nvPr/>
        </p:nvSpPr>
        <p:spPr bwMode="auto">
          <a:xfrm>
            <a:off x="6724650" y="1819275"/>
            <a:ext cx="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89866" name="Line 10"/>
          <p:cNvSpPr>
            <a:spLocks noChangeShapeType="1"/>
          </p:cNvSpPr>
          <p:nvPr/>
        </p:nvSpPr>
        <p:spPr bwMode="auto">
          <a:xfrm>
            <a:off x="8086725" y="1819275"/>
            <a:ext cx="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89867" name="Line 11"/>
          <p:cNvSpPr>
            <a:spLocks noChangeShapeType="1"/>
          </p:cNvSpPr>
          <p:nvPr/>
        </p:nvSpPr>
        <p:spPr bwMode="auto">
          <a:xfrm>
            <a:off x="6838950" y="1790700"/>
            <a:ext cx="1104900" cy="128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89868" name="Line 12"/>
          <p:cNvSpPr>
            <a:spLocks noChangeShapeType="1"/>
          </p:cNvSpPr>
          <p:nvPr/>
        </p:nvSpPr>
        <p:spPr bwMode="auto">
          <a:xfrm flipH="1">
            <a:off x="6877050" y="1771650"/>
            <a:ext cx="1066800" cy="128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89869" name="Text Box 13"/>
          <p:cNvSpPr txBox="1">
            <a:spLocks noChangeArrowheads="1"/>
          </p:cNvSpPr>
          <p:nvPr/>
        </p:nvSpPr>
        <p:spPr bwMode="auto">
          <a:xfrm>
            <a:off x="7299325" y="32273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5</a:t>
            </a:r>
          </a:p>
        </p:txBody>
      </p:sp>
      <p:sp>
        <p:nvSpPr>
          <p:cNvPr id="889870" name="Text Box 14"/>
          <p:cNvSpPr txBox="1">
            <a:spLocks noChangeArrowheads="1"/>
          </p:cNvSpPr>
          <p:nvPr/>
        </p:nvSpPr>
        <p:spPr bwMode="auto">
          <a:xfrm>
            <a:off x="6442075" y="22558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3</a:t>
            </a:r>
          </a:p>
        </p:txBody>
      </p:sp>
      <p:sp>
        <p:nvSpPr>
          <p:cNvPr id="889871" name="Text Box 15"/>
          <p:cNvSpPr txBox="1">
            <a:spLocks noChangeArrowheads="1"/>
          </p:cNvSpPr>
          <p:nvPr/>
        </p:nvSpPr>
        <p:spPr bwMode="auto">
          <a:xfrm>
            <a:off x="8042275" y="2208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2</a:t>
            </a:r>
          </a:p>
        </p:txBody>
      </p:sp>
      <p:sp>
        <p:nvSpPr>
          <p:cNvPr id="889872" name="Text Box 16"/>
          <p:cNvSpPr txBox="1">
            <a:spLocks noChangeArrowheads="1"/>
          </p:cNvSpPr>
          <p:nvPr/>
        </p:nvSpPr>
        <p:spPr bwMode="auto">
          <a:xfrm>
            <a:off x="6889750" y="25130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</a:p>
        </p:txBody>
      </p:sp>
      <p:sp>
        <p:nvSpPr>
          <p:cNvPr id="889873" name="Text Box 17"/>
          <p:cNvSpPr txBox="1">
            <a:spLocks noChangeArrowheads="1"/>
          </p:cNvSpPr>
          <p:nvPr/>
        </p:nvSpPr>
        <p:spPr bwMode="auto">
          <a:xfrm>
            <a:off x="6965950" y="17414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</a:p>
        </p:txBody>
      </p:sp>
      <p:sp>
        <p:nvSpPr>
          <p:cNvPr id="889874" name="Text Box 18"/>
          <p:cNvSpPr txBox="1">
            <a:spLocks noChangeArrowheads="1"/>
          </p:cNvSpPr>
          <p:nvPr/>
        </p:nvSpPr>
        <p:spPr bwMode="auto">
          <a:xfrm>
            <a:off x="6662737" y="3821113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  <a:sym typeface="Symbol" charset="0"/>
              </a:rPr>
              <a:t>⟨u, w, v, x⟩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6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>
                <a:cs typeface="+mj-cs"/>
              </a:rPr>
              <a:t>TSP </a:t>
            </a:r>
            <a:r>
              <a:rPr lang="en-US" sz="3600" dirty="0">
                <a:cs typeface="+mj-cs"/>
                <a:sym typeface="Symbol" charset="0"/>
              </a:rPr>
              <a:t>∈ NP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1223963"/>
            <a:ext cx="8601075" cy="5410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b="1" dirty="0">
                <a:cs typeface="+mn-cs"/>
                <a:sym typeface="Symbol" charset="0"/>
              </a:rPr>
              <a:t>Certificate:</a:t>
            </a:r>
            <a:r>
              <a:rPr lang="en-US" dirty="0">
                <a:cs typeface="+mn-cs"/>
                <a:sym typeface="Symbol" charset="0"/>
              </a:rPr>
              <a:t> 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dirty="0">
                <a:sym typeface="Symbol" charset="0"/>
              </a:rPr>
              <a:t>Sequence of n vertices, cost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dirty="0">
                <a:sym typeface="Symbol" charset="0"/>
              </a:rPr>
              <a:t>E.g.: ⟨u, w, v, x⟩, 7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b="1" dirty="0">
                <a:cs typeface="+mn-cs"/>
                <a:sym typeface="Symbol" charset="0"/>
              </a:rPr>
              <a:t>Verification: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dirty="0">
                <a:sym typeface="Symbol" charset="0"/>
              </a:rPr>
              <a:t>Each vertex occurs only once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dirty="0">
                <a:sym typeface="Symbol" charset="0"/>
              </a:rPr>
              <a:t>Sum of costs is at most k</a:t>
            </a:r>
          </a:p>
        </p:txBody>
      </p:sp>
      <p:sp>
        <p:nvSpPr>
          <p:cNvPr id="891908" name="Oval 4"/>
          <p:cNvSpPr>
            <a:spLocks noChangeArrowheads="1"/>
          </p:cNvSpPr>
          <p:nvPr/>
        </p:nvSpPr>
        <p:spPr bwMode="auto">
          <a:xfrm>
            <a:off x="5962650" y="2124075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u</a:t>
            </a:r>
          </a:p>
        </p:txBody>
      </p:sp>
      <p:sp>
        <p:nvSpPr>
          <p:cNvPr id="891909" name="Oval 5"/>
          <p:cNvSpPr>
            <a:spLocks noChangeArrowheads="1"/>
          </p:cNvSpPr>
          <p:nvPr/>
        </p:nvSpPr>
        <p:spPr bwMode="auto">
          <a:xfrm>
            <a:off x="7315200" y="2124075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v</a:t>
            </a:r>
          </a:p>
        </p:txBody>
      </p:sp>
      <p:sp>
        <p:nvSpPr>
          <p:cNvPr id="891910" name="Oval 6"/>
          <p:cNvSpPr>
            <a:spLocks noChangeArrowheads="1"/>
          </p:cNvSpPr>
          <p:nvPr/>
        </p:nvSpPr>
        <p:spPr bwMode="auto">
          <a:xfrm>
            <a:off x="5962650" y="3743325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x</a:t>
            </a:r>
          </a:p>
        </p:txBody>
      </p:sp>
      <p:sp>
        <p:nvSpPr>
          <p:cNvPr id="891911" name="Oval 7"/>
          <p:cNvSpPr>
            <a:spLocks noChangeArrowheads="1"/>
          </p:cNvSpPr>
          <p:nvPr/>
        </p:nvSpPr>
        <p:spPr bwMode="auto">
          <a:xfrm>
            <a:off x="7315200" y="3743325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w</a:t>
            </a:r>
          </a:p>
        </p:txBody>
      </p:sp>
      <p:sp>
        <p:nvSpPr>
          <p:cNvPr id="891912" name="Line 8"/>
          <p:cNvSpPr>
            <a:spLocks noChangeShapeType="1"/>
          </p:cNvSpPr>
          <p:nvPr/>
        </p:nvSpPr>
        <p:spPr bwMode="auto">
          <a:xfrm>
            <a:off x="6400800" y="3971925"/>
            <a:ext cx="933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1913" name="Line 9"/>
          <p:cNvSpPr>
            <a:spLocks noChangeShapeType="1"/>
          </p:cNvSpPr>
          <p:nvPr/>
        </p:nvSpPr>
        <p:spPr bwMode="auto">
          <a:xfrm>
            <a:off x="6172200" y="2552700"/>
            <a:ext cx="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1914" name="Line 10"/>
          <p:cNvSpPr>
            <a:spLocks noChangeShapeType="1"/>
          </p:cNvSpPr>
          <p:nvPr/>
        </p:nvSpPr>
        <p:spPr bwMode="auto">
          <a:xfrm>
            <a:off x="7534275" y="2552700"/>
            <a:ext cx="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1915" name="Line 11"/>
          <p:cNvSpPr>
            <a:spLocks noChangeShapeType="1"/>
          </p:cNvSpPr>
          <p:nvPr/>
        </p:nvSpPr>
        <p:spPr bwMode="auto">
          <a:xfrm>
            <a:off x="6286500" y="2524125"/>
            <a:ext cx="1104900" cy="128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1916" name="Line 12"/>
          <p:cNvSpPr>
            <a:spLocks noChangeShapeType="1"/>
          </p:cNvSpPr>
          <p:nvPr/>
        </p:nvSpPr>
        <p:spPr bwMode="auto">
          <a:xfrm flipH="1">
            <a:off x="6324600" y="2505075"/>
            <a:ext cx="1066800" cy="128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1917" name="Text Box 13"/>
          <p:cNvSpPr txBox="1">
            <a:spLocks noChangeArrowheads="1"/>
          </p:cNvSpPr>
          <p:nvPr/>
        </p:nvSpPr>
        <p:spPr bwMode="auto">
          <a:xfrm>
            <a:off x="6746875" y="3960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5</a:t>
            </a:r>
          </a:p>
        </p:txBody>
      </p:sp>
      <p:sp>
        <p:nvSpPr>
          <p:cNvPr id="891918" name="Text Box 14"/>
          <p:cNvSpPr txBox="1">
            <a:spLocks noChangeArrowheads="1"/>
          </p:cNvSpPr>
          <p:nvPr/>
        </p:nvSpPr>
        <p:spPr bwMode="auto">
          <a:xfrm>
            <a:off x="5889625" y="29892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3</a:t>
            </a:r>
          </a:p>
        </p:txBody>
      </p:sp>
      <p:sp>
        <p:nvSpPr>
          <p:cNvPr id="891919" name="Text Box 15"/>
          <p:cNvSpPr txBox="1">
            <a:spLocks noChangeArrowheads="1"/>
          </p:cNvSpPr>
          <p:nvPr/>
        </p:nvSpPr>
        <p:spPr bwMode="auto">
          <a:xfrm>
            <a:off x="7489825" y="29416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2</a:t>
            </a:r>
          </a:p>
        </p:txBody>
      </p:sp>
      <p:sp>
        <p:nvSpPr>
          <p:cNvPr id="891920" name="Text Box 16"/>
          <p:cNvSpPr txBox="1">
            <a:spLocks noChangeArrowheads="1"/>
          </p:cNvSpPr>
          <p:nvPr/>
        </p:nvSpPr>
        <p:spPr bwMode="auto">
          <a:xfrm>
            <a:off x="6337300" y="3246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</a:p>
        </p:txBody>
      </p:sp>
      <p:sp>
        <p:nvSpPr>
          <p:cNvPr id="891921" name="Text Box 17"/>
          <p:cNvSpPr txBox="1">
            <a:spLocks noChangeArrowheads="1"/>
          </p:cNvSpPr>
          <p:nvPr/>
        </p:nvSpPr>
        <p:spPr bwMode="auto">
          <a:xfrm>
            <a:off x="6413500" y="247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3F6CAF-F3F0-CF27-D088-E6218E5114FB}"/>
                  </a:ext>
                </a:extLst>
              </p14:cNvPr>
              <p14:cNvContentPartPr/>
              <p14:nvPr/>
            </p14:nvContentPartPr>
            <p14:xfrm>
              <a:off x="1875600" y="2775960"/>
              <a:ext cx="6510960" cy="2060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3F6CAF-F3F0-CF27-D088-E6218E5114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9400" y="2759760"/>
                <a:ext cx="6543360" cy="209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574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HAM-CYCLE </a:t>
            </a:r>
            <a:r>
              <a:rPr lang="en-US" dirty="0">
                <a:cs typeface="+mj-cs"/>
                <a:sym typeface="Symbol" charset="0"/>
              </a:rPr>
              <a:t>≤</a:t>
            </a:r>
            <a:r>
              <a:rPr lang="en-US" baseline="-25000" dirty="0">
                <a:cs typeface="+mj-cs"/>
                <a:sym typeface="Symbol" charset="0"/>
              </a:rPr>
              <a:t>p</a:t>
            </a:r>
            <a:r>
              <a:rPr lang="en-US" dirty="0">
                <a:cs typeface="+mj-cs"/>
                <a:sym typeface="Symbol" charset="0"/>
              </a:rPr>
              <a:t> TSP</a:t>
            </a:r>
            <a:r>
              <a:rPr lang="en-US" dirty="0">
                <a:cs typeface="+mj-cs"/>
              </a:rPr>
              <a:t> 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3" y="1147763"/>
            <a:ext cx="8993187" cy="54102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dirty="0">
                <a:cs typeface="+mn-cs"/>
                <a:sym typeface="Symbol" charset="0"/>
              </a:rPr>
              <a:t>Start with a Hamiltonian cycle G = (V, E)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dirty="0">
                <a:cs typeface="+mn-cs"/>
                <a:sym typeface="Symbol" charset="0"/>
              </a:rPr>
              <a:t>Form the complete graph G</a:t>
            </a:r>
            <a:r>
              <a:rPr lang="ja-JP" altLang="en-US" dirty="0">
                <a:latin typeface="Arial"/>
                <a:cs typeface="+mn-cs"/>
                <a:sym typeface="Symbol" charset="0"/>
              </a:rPr>
              <a:t>’</a:t>
            </a:r>
            <a:r>
              <a:rPr lang="en-US" dirty="0">
                <a:cs typeface="+mn-cs"/>
                <a:sym typeface="Symbol" charset="0"/>
              </a:rPr>
              <a:t> = (V, E</a:t>
            </a:r>
            <a:r>
              <a:rPr lang="en-US" dirty="0">
                <a:latin typeface="Arial"/>
                <a:cs typeface="+mn-cs"/>
                <a:sym typeface="Symbol" charset="0"/>
              </a:rPr>
              <a:t>’</a:t>
            </a:r>
            <a:r>
              <a:rPr lang="en-US" dirty="0">
                <a:cs typeface="+mn-cs"/>
                <a:sym typeface="Symbol" charset="0"/>
              </a:rPr>
              <a:t>)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sz="2400" dirty="0">
                <a:cs typeface="+mn-cs"/>
                <a:sym typeface="Symbol" charset="0"/>
              </a:rPr>
              <a:t>		E</a:t>
            </a:r>
            <a:r>
              <a:rPr lang="ja-JP" altLang="en-US" sz="2400" dirty="0">
                <a:latin typeface="Arial"/>
                <a:cs typeface="+mn-cs"/>
                <a:sym typeface="Symbol" charset="0"/>
              </a:rPr>
              <a:t>’</a:t>
            </a:r>
            <a:r>
              <a:rPr lang="en-US" sz="2400" dirty="0">
                <a:cs typeface="+mn-cs"/>
                <a:sym typeface="Symbol" charset="0"/>
              </a:rPr>
              <a:t> = {(</a:t>
            </a:r>
            <a:r>
              <a:rPr lang="en-US" sz="2400" dirty="0" err="1">
                <a:cs typeface="+mn-cs"/>
                <a:sym typeface="Symbol" charset="0"/>
              </a:rPr>
              <a:t>i</a:t>
            </a:r>
            <a:r>
              <a:rPr lang="en-US" sz="2400" dirty="0">
                <a:cs typeface="+mn-cs"/>
                <a:sym typeface="Symbol" charset="0"/>
              </a:rPr>
              <a:t>, j): </a:t>
            </a:r>
            <a:r>
              <a:rPr lang="en-US" sz="2400" dirty="0" err="1">
                <a:cs typeface="+mn-cs"/>
                <a:sym typeface="Symbol" charset="0"/>
              </a:rPr>
              <a:t>i</a:t>
            </a:r>
            <a:r>
              <a:rPr lang="en-US" sz="2400" dirty="0">
                <a:cs typeface="+mn-cs"/>
                <a:sym typeface="Symbol" charset="0"/>
              </a:rPr>
              <a:t>, j ∈ V and </a:t>
            </a:r>
            <a:r>
              <a:rPr lang="en-US" sz="2400" dirty="0" err="1">
                <a:cs typeface="+mn-cs"/>
                <a:sym typeface="Symbol" charset="0"/>
              </a:rPr>
              <a:t>i</a:t>
            </a:r>
            <a:r>
              <a:rPr lang="en-US" sz="2400" dirty="0">
                <a:cs typeface="+mn-cs"/>
                <a:sym typeface="Symbol" charset="0"/>
              </a:rPr>
              <a:t> ≠ j}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sz="2400" dirty="0">
                <a:cs typeface="+mn-cs"/>
                <a:sym typeface="Symbol" charset="0"/>
              </a:rPr>
              <a:t>			  0	if (</a:t>
            </a:r>
            <a:r>
              <a:rPr lang="en-US" sz="2400" dirty="0" err="1">
                <a:cs typeface="+mn-cs"/>
                <a:sym typeface="Symbol" charset="0"/>
              </a:rPr>
              <a:t>i</a:t>
            </a:r>
            <a:r>
              <a:rPr lang="en-US" sz="2400" dirty="0">
                <a:cs typeface="+mn-cs"/>
                <a:sym typeface="Symbol" charset="0"/>
              </a:rPr>
              <a:t>, j) ∈ E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sz="2400" dirty="0">
                <a:cs typeface="+mn-cs"/>
                <a:sym typeface="Symbol" charset="0"/>
              </a:rPr>
              <a:t>			  1	if (</a:t>
            </a:r>
            <a:r>
              <a:rPr lang="en-US" sz="2400" dirty="0" err="1">
                <a:cs typeface="+mn-cs"/>
                <a:sym typeface="Symbol" charset="0"/>
              </a:rPr>
              <a:t>i</a:t>
            </a:r>
            <a:r>
              <a:rPr lang="en-US" sz="2400" dirty="0">
                <a:cs typeface="+mn-cs"/>
                <a:sym typeface="Symbol" charset="0"/>
              </a:rPr>
              <a:t>, j) ∉ E 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dirty="0">
                <a:cs typeface="+mn-cs"/>
                <a:sym typeface="Symbol" charset="0"/>
              </a:rPr>
              <a:t>Let</a:t>
            </a:r>
            <a:r>
              <a:rPr lang="ja-JP" altLang="en-US" dirty="0">
                <a:latin typeface="Arial"/>
                <a:cs typeface="+mn-cs"/>
                <a:sym typeface="Symbol" charset="0"/>
              </a:rPr>
              <a:t>’</a:t>
            </a:r>
            <a:r>
              <a:rPr lang="en-US" dirty="0">
                <a:cs typeface="+mn-cs"/>
                <a:sym typeface="Symbol" charset="0"/>
              </a:rPr>
              <a:t>s prove that: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dirty="0">
                <a:solidFill>
                  <a:srgbClr val="CC0000"/>
                </a:solidFill>
                <a:cs typeface="+mn-cs"/>
                <a:sym typeface="Symbol" charset="0"/>
              </a:rPr>
              <a:t>G has a </a:t>
            </a:r>
            <a:r>
              <a:rPr lang="en-US" dirty="0" err="1">
                <a:solidFill>
                  <a:srgbClr val="CC0000"/>
                </a:solidFill>
                <a:cs typeface="+mn-cs"/>
                <a:sym typeface="Symbol" charset="0"/>
              </a:rPr>
              <a:t>hamiltonian</a:t>
            </a:r>
            <a:r>
              <a:rPr lang="en-US" dirty="0">
                <a:solidFill>
                  <a:srgbClr val="CC0000"/>
                </a:solidFill>
                <a:cs typeface="+mn-cs"/>
                <a:sym typeface="Symbol" charset="0"/>
              </a:rPr>
              <a:t> cycle ⟺ 			            G</a:t>
            </a:r>
            <a:r>
              <a:rPr lang="ja-JP" altLang="en-US" dirty="0">
                <a:solidFill>
                  <a:srgbClr val="CC0000"/>
                </a:solidFill>
                <a:latin typeface="Arial"/>
                <a:cs typeface="+mn-cs"/>
                <a:sym typeface="Symbol" charset="0"/>
              </a:rPr>
              <a:t>’</a:t>
            </a:r>
            <a:r>
              <a:rPr lang="en-US" dirty="0">
                <a:solidFill>
                  <a:srgbClr val="CC0000"/>
                </a:solidFill>
                <a:cs typeface="+mn-cs"/>
                <a:sym typeface="Symbol" charset="0"/>
              </a:rPr>
              <a:t> has a tour of cost at most 0</a:t>
            </a:r>
          </a:p>
        </p:txBody>
      </p:sp>
      <p:sp>
        <p:nvSpPr>
          <p:cNvPr id="893956" name="Oval 4"/>
          <p:cNvSpPr>
            <a:spLocks noChangeArrowheads="1"/>
          </p:cNvSpPr>
          <p:nvPr/>
        </p:nvSpPr>
        <p:spPr bwMode="auto">
          <a:xfrm>
            <a:off x="6971267" y="1720266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u</a:t>
            </a:r>
          </a:p>
        </p:txBody>
      </p:sp>
      <p:sp>
        <p:nvSpPr>
          <p:cNvPr id="893957" name="Oval 5"/>
          <p:cNvSpPr>
            <a:spLocks noChangeArrowheads="1"/>
          </p:cNvSpPr>
          <p:nvPr/>
        </p:nvSpPr>
        <p:spPr bwMode="auto">
          <a:xfrm>
            <a:off x="8323817" y="1720266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v</a:t>
            </a:r>
          </a:p>
        </p:txBody>
      </p:sp>
      <p:sp>
        <p:nvSpPr>
          <p:cNvPr id="893958" name="Oval 6"/>
          <p:cNvSpPr>
            <a:spLocks noChangeArrowheads="1"/>
          </p:cNvSpPr>
          <p:nvPr/>
        </p:nvSpPr>
        <p:spPr bwMode="auto">
          <a:xfrm>
            <a:off x="6971267" y="3339516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x</a:t>
            </a:r>
          </a:p>
        </p:txBody>
      </p:sp>
      <p:sp>
        <p:nvSpPr>
          <p:cNvPr id="893959" name="Oval 7"/>
          <p:cNvSpPr>
            <a:spLocks noChangeArrowheads="1"/>
          </p:cNvSpPr>
          <p:nvPr/>
        </p:nvSpPr>
        <p:spPr bwMode="auto">
          <a:xfrm>
            <a:off x="8323817" y="3339516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w</a:t>
            </a:r>
          </a:p>
        </p:txBody>
      </p:sp>
      <p:sp>
        <p:nvSpPr>
          <p:cNvPr id="893960" name="Line 8"/>
          <p:cNvSpPr>
            <a:spLocks noChangeShapeType="1"/>
          </p:cNvSpPr>
          <p:nvPr/>
        </p:nvSpPr>
        <p:spPr bwMode="auto">
          <a:xfrm>
            <a:off x="7409417" y="3568116"/>
            <a:ext cx="933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3961" name="Line 9"/>
          <p:cNvSpPr>
            <a:spLocks noChangeShapeType="1"/>
          </p:cNvSpPr>
          <p:nvPr/>
        </p:nvSpPr>
        <p:spPr bwMode="auto">
          <a:xfrm>
            <a:off x="7180817" y="2148891"/>
            <a:ext cx="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3962" name="Line 10"/>
          <p:cNvSpPr>
            <a:spLocks noChangeShapeType="1"/>
          </p:cNvSpPr>
          <p:nvPr/>
        </p:nvSpPr>
        <p:spPr bwMode="auto">
          <a:xfrm>
            <a:off x="8542892" y="2148891"/>
            <a:ext cx="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3963" name="Line 11"/>
          <p:cNvSpPr>
            <a:spLocks noChangeShapeType="1"/>
          </p:cNvSpPr>
          <p:nvPr/>
        </p:nvSpPr>
        <p:spPr bwMode="auto">
          <a:xfrm>
            <a:off x="7295117" y="2120316"/>
            <a:ext cx="1104900" cy="128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3964" name="Line 12"/>
          <p:cNvSpPr>
            <a:spLocks noChangeShapeType="1"/>
          </p:cNvSpPr>
          <p:nvPr/>
        </p:nvSpPr>
        <p:spPr bwMode="auto">
          <a:xfrm flipH="1">
            <a:off x="7333217" y="2101266"/>
            <a:ext cx="1066800" cy="128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3965" name="Text Box 13"/>
          <p:cNvSpPr txBox="1">
            <a:spLocks noChangeArrowheads="1"/>
          </p:cNvSpPr>
          <p:nvPr/>
        </p:nvSpPr>
        <p:spPr bwMode="auto">
          <a:xfrm>
            <a:off x="7755492" y="3557004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5</a:t>
            </a:r>
          </a:p>
        </p:txBody>
      </p:sp>
      <p:sp>
        <p:nvSpPr>
          <p:cNvPr id="893966" name="Text Box 14"/>
          <p:cNvSpPr txBox="1">
            <a:spLocks noChangeArrowheads="1"/>
          </p:cNvSpPr>
          <p:nvPr/>
        </p:nvSpPr>
        <p:spPr bwMode="auto">
          <a:xfrm>
            <a:off x="6898242" y="2585454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3</a:t>
            </a:r>
          </a:p>
        </p:txBody>
      </p:sp>
      <p:sp>
        <p:nvSpPr>
          <p:cNvPr id="893967" name="Text Box 15"/>
          <p:cNvSpPr txBox="1">
            <a:spLocks noChangeArrowheads="1"/>
          </p:cNvSpPr>
          <p:nvPr/>
        </p:nvSpPr>
        <p:spPr bwMode="auto">
          <a:xfrm>
            <a:off x="8498442" y="2537829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2</a:t>
            </a:r>
          </a:p>
        </p:txBody>
      </p:sp>
      <p:sp>
        <p:nvSpPr>
          <p:cNvPr id="893968" name="Text Box 16"/>
          <p:cNvSpPr txBox="1">
            <a:spLocks noChangeArrowheads="1"/>
          </p:cNvSpPr>
          <p:nvPr/>
        </p:nvSpPr>
        <p:spPr bwMode="auto">
          <a:xfrm>
            <a:off x="7345917" y="2842629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</a:p>
        </p:txBody>
      </p:sp>
      <p:sp>
        <p:nvSpPr>
          <p:cNvPr id="893969" name="Text Box 17"/>
          <p:cNvSpPr txBox="1">
            <a:spLocks noChangeArrowheads="1"/>
          </p:cNvSpPr>
          <p:nvPr/>
        </p:nvSpPr>
        <p:spPr bwMode="auto">
          <a:xfrm>
            <a:off x="7422117" y="2071104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</a:p>
        </p:txBody>
      </p:sp>
      <p:sp>
        <p:nvSpPr>
          <p:cNvPr id="893970" name="AutoShape 18"/>
          <p:cNvSpPr>
            <a:spLocks/>
          </p:cNvSpPr>
          <p:nvPr/>
        </p:nvSpPr>
        <p:spPr bwMode="auto">
          <a:xfrm>
            <a:off x="2119706" y="3138093"/>
            <a:ext cx="95250" cy="828675"/>
          </a:xfrm>
          <a:prstGeom prst="leftBrace">
            <a:avLst>
              <a:gd name="adj1" fmla="val 7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893971" name="Group 19"/>
          <p:cNvGrpSpPr>
            <a:grpSpLocks/>
          </p:cNvGrpSpPr>
          <p:nvPr/>
        </p:nvGrpSpPr>
        <p:grpSpPr bwMode="auto">
          <a:xfrm>
            <a:off x="6907767" y="3842754"/>
            <a:ext cx="1911350" cy="2328862"/>
            <a:chOff x="4058" y="797"/>
            <a:chExt cx="1204" cy="1467"/>
          </a:xfrm>
        </p:grpSpPr>
        <p:sp>
          <p:nvSpPr>
            <p:cNvPr id="893972" name="Oval 20"/>
            <p:cNvSpPr>
              <a:spLocks noChangeArrowheads="1"/>
            </p:cNvSpPr>
            <p:nvPr/>
          </p:nvSpPr>
          <p:spPr bwMode="auto">
            <a:xfrm>
              <a:off x="4104" y="87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u</a:t>
              </a:r>
            </a:p>
          </p:txBody>
        </p:sp>
        <p:sp>
          <p:nvSpPr>
            <p:cNvPr id="893973" name="Oval 21"/>
            <p:cNvSpPr>
              <a:spLocks noChangeArrowheads="1"/>
            </p:cNvSpPr>
            <p:nvPr/>
          </p:nvSpPr>
          <p:spPr bwMode="auto">
            <a:xfrm>
              <a:off x="4956" y="87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v</a:t>
              </a:r>
            </a:p>
          </p:txBody>
        </p:sp>
        <p:sp>
          <p:nvSpPr>
            <p:cNvPr id="893974" name="Oval 22"/>
            <p:cNvSpPr>
              <a:spLocks noChangeArrowheads="1"/>
            </p:cNvSpPr>
            <p:nvPr/>
          </p:nvSpPr>
          <p:spPr bwMode="auto">
            <a:xfrm>
              <a:off x="4104" y="189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x</a:t>
              </a:r>
            </a:p>
          </p:txBody>
        </p:sp>
        <p:sp>
          <p:nvSpPr>
            <p:cNvPr id="893975" name="Oval 23"/>
            <p:cNvSpPr>
              <a:spLocks noChangeArrowheads="1"/>
            </p:cNvSpPr>
            <p:nvPr/>
          </p:nvSpPr>
          <p:spPr bwMode="auto">
            <a:xfrm>
              <a:off x="4956" y="189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w</a:t>
              </a:r>
            </a:p>
          </p:txBody>
        </p:sp>
        <p:sp>
          <p:nvSpPr>
            <p:cNvPr id="893976" name="Line 24"/>
            <p:cNvSpPr>
              <a:spLocks noChangeShapeType="1"/>
            </p:cNvSpPr>
            <p:nvPr/>
          </p:nvSpPr>
          <p:spPr bwMode="auto">
            <a:xfrm>
              <a:off x="4374" y="1014"/>
              <a:ext cx="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3977" name="Line 25"/>
            <p:cNvSpPr>
              <a:spLocks noChangeShapeType="1"/>
            </p:cNvSpPr>
            <p:nvPr/>
          </p:nvSpPr>
          <p:spPr bwMode="auto">
            <a:xfrm>
              <a:off x="4380" y="2040"/>
              <a:ext cx="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3978" name="Line 26"/>
            <p:cNvSpPr>
              <a:spLocks noChangeShapeType="1"/>
            </p:cNvSpPr>
            <p:nvPr/>
          </p:nvSpPr>
          <p:spPr bwMode="auto">
            <a:xfrm>
              <a:off x="4236" y="1146"/>
              <a:ext cx="0" cy="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3979" name="Line 27"/>
            <p:cNvSpPr>
              <a:spLocks noChangeShapeType="1"/>
            </p:cNvSpPr>
            <p:nvPr/>
          </p:nvSpPr>
          <p:spPr bwMode="auto">
            <a:xfrm>
              <a:off x="5094" y="1146"/>
              <a:ext cx="0" cy="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3980" name="Line 28"/>
            <p:cNvSpPr>
              <a:spLocks noChangeShapeType="1"/>
            </p:cNvSpPr>
            <p:nvPr/>
          </p:nvSpPr>
          <p:spPr bwMode="auto">
            <a:xfrm>
              <a:off x="4308" y="1128"/>
              <a:ext cx="696" cy="8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3981" name="Line 29"/>
            <p:cNvSpPr>
              <a:spLocks noChangeShapeType="1"/>
            </p:cNvSpPr>
            <p:nvPr/>
          </p:nvSpPr>
          <p:spPr bwMode="auto">
            <a:xfrm flipH="1">
              <a:off x="4332" y="1116"/>
              <a:ext cx="672" cy="8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3982" name="Text Box 30"/>
            <p:cNvSpPr txBox="1">
              <a:spLocks noChangeArrowheads="1"/>
            </p:cNvSpPr>
            <p:nvPr/>
          </p:nvSpPr>
          <p:spPr bwMode="auto">
            <a:xfrm>
              <a:off x="4586" y="79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1</a:t>
              </a:r>
            </a:p>
          </p:txBody>
        </p:sp>
        <p:sp>
          <p:nvSpPr>
            <p:cNvPr id="893983" name="Text Box 31"/>
            <p:cNvSpPr txBox="1">
              <a:spLocks noChangeArrowheads="1"/>
            </p:cNvSpPr>
            <p:nvPr/>
          </p:nvSpPr>
          <p:spPr bwMode="auto">
            <a:xfrm>
              <a:off x="4598" y="203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893984" name="Text Box 32"/>
            <p:cNvSpPr txBox="1">
              <a:spLocks noChangeArrowheads="1"/>
            </p:cNvSpPr>
            <p:nvPr/>
          </p:nvSpPr>
          <p:spPr bwMode="auto">
            <a:xfrm>
              <a:off x="4058" y="14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893985" name="Text Box 33"/>
            <p:cNvSpPr txBox="1">
              <a:spLocks noChangeArrowheads="1"/>
            </p:cNvSpPr>
            <p:nvPr/>
          </p:nvSpPr>
          <p:spPr bwMode="auto">
            <a:xfrm>
              <a:off x="5066" y="13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893986" name="Text Box 34"/>
            <p:cNvSpPr txBox="1">
              <a:spLocks noChangeArrowheads="1"/>
            </p:cNvSpPr>
            <p:nvPr/>
          </p:nvSpPr>
          <p:spPr bwMode="auto">
            <a:xfrm>
              <a:off x="4340" y="158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893987" name="Text Box 35"/>
            <p:cNvSpPr txBox="1">
              <a:spLocks noChangeArrowheads="1"/>
            </p:cNvSpPr>
            <p:nvPr/>
          </p:nvSpPr>
          <p:spPr bwMode="auto">
            <a:xfrm>
              <a:off x="4388" y="109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</p:grpSp>
      <p:sp>
        <p:nvSpPr>
          <p:cNvPr id="893988" name="Rectangle 36"/>
          <p:cNvSpPr>
            <a:spLocks noChangeArrowheads="1"/>
          </p:cNvSpPr>
          <p:nvPr/>
        </p:nvSpPr>
        <p:spPr bwMode="auto">
          <a:xfrm>
            <a:off x="986231" y="3309543"/>
            <a:ext cx="11753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c(</a:t>
            </a:r>
            <a:r>
              <a:rPr lang="en-US" sz="2400" dirty="0" err="1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i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, j) 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84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70" grpId="0" animBg="1"/>
      <p:bldP spid="89398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HAM-CYCLE </a:t>
            </a:r>
            <a:r>
              <a:rPr lang="en-US" dirty="0">
                <a:cs typeface="+mj-cs"/>
                <a:sym typeface="Symbol" charset="0"/>
              </a:rPr>
              <a:t>≤</a:t>
            </a:r>
            <a:r>
              <a:rPr lang="en-US" baseline="-25000" dirty="0">
                <a:cs typeface="+mj-cs"/>
                <a:sym typeface="Symbol" charset="0"/>
              </a:rPr>
              <a:t>p</a:t>
            </a:r>
            <a:r>
              <a:rPr lang="en-US" dirty="0">
                <a:cs typeface="+mj-cs"/>
                <a:sym typeface="Symbol" charset="0"/>
              </a:rPr>
              <a:t> TSP</a:t>
            </a:r>
            <a:r>
              <a:rPr lang="en-US" dirty="0">
                <a:cs typeface="+mj-cs"/>
              </a:rPr>
              <a:t> 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3424238"/>
            <a:ext cx="8601075" cy="32099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>
                <a:cs typeface="+mn-cs"/>
                <a:sym typeface="Symbol" charset="0"/>
              </a:rPr>
              <a:t>G has a </a:t>
            </a:r>
            <a:r>
              <a:rPr lang="en-US" dirty="0" err="1">
                <a:cs typeface="+mn-cs"/>
                <a:sym typeface="Symbol" charset="0"/>
              </a:rPr>
              <a:t>hamiltonian</a:t>
            </a:r>
            <a:r>
              <a:rPr lang="en-US" dirty="0">
                <a:cs typeface="+mn-cs"/>
                <a:sym typeface="Symbol" charset="0"/>
              </a:rPr>
              <a:t> cycle </a:t>
            </a:r>
            <a:r>
              <a:rPr lang="en-US" dirty="0">
                <a:latin typeface="Comic Sans MS" charset="0"/>
                <a:cs typeface="+mn-cs"/>
                <a:sym typeface="Symbol" charset="0"/>
              </a:rPr>
              <a:t>h</a:t>
            </a:r>
          </a:p>
          <a:p>
            <a:pPr lvl="1" eaLnBrk="1" hangingPunct="1">
              <a:lnSpc>
                <a:spcPct val="110000"/>
              </a:lnSpc>
              <a:buFont typeface="Symbol" charset="2"/>
              <a:buChar char="⇒"/>
              <a:defRPr/>
            </a:pPr>
            <a:r>
              <a:rPr lang="en-US" dirty="0">
                <a:sym typeface="Symbol" charset="0"/>
              </a:rPr>
              <a:t> Each edge in </a:t>
            </a:r>
            <a:r>
              <a:rPr lang="en-US" dirty="0">
                <a:latin typeface="Comic Sans MS" charset="0"/>
                <a:sym typeface="Symbol" charset="0"/>
              </a:rPr>
              <a:t>h</a:t>
            </a:r>
            <a:r>
              <a:rPr lang="en-US" dirty="0">
                <a:sym typeface="Symbol" charset="0"/>
              </a:rPr>
              <a:t> ∈ E ⇒ has cost 0 in G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endParaRPr lang="en-US" dirty="0">
              <a:sym typeface="Symbol" charset="0"/>
            </a:endParaRPr>
          </a:p>
          <a:p>
            <a:pPr lvl="1" eaLnBrk="1" hangingPunct="1">
              <a:lnSpc>
                <a:spcPct val="110000"/>
              </a:lnSpc>
              <a:buFont typeface="Symbol" charset="2"/>
              <a:buChar char="⇒"/>
              <a:defRPr/>
            </a:pPr>
            <a:r>
              <a:rPr lang="en-US" dirty="0">
                <a:sym typeface="Symbol" charset="0"/>
              </a:rPr>
              <a:t> </a:t>
            </a:r>
            <a:r>
              <a:rPr lang="en-US" dirty="0">
                <a:latin typeface="Comic Sans MS" charset="0"/>
                <a:sym typeface="Symbol" charset="0"/>
              </a:rPr>
              <a:t>h</a:t>
            </a:r>
            <a:r>
              <a:rPr lang="en-US" dirty="0">
                <a:sym typeface="Symbol" charset="0"/>
              </a:rPr>
              <a:t> is a tour in G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r>
              <a:rPr lang="en-US" dirty="0">
                <a:sym typeface="Symbol" charset="0"/>
              </a:rPr>
              <a:t> with cost 0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>
                <a:cs typeface="+mn-cs"/>
                <a:sym typeface="Symbol" charset="0"/>
              </a:rPr>
              <a:t>G</a:t>
            </a:r>
            <a:r>
              <a:rPr lang="ja-JP" altLang="en-US" dirty="0">
                <a:latin typeface="Arial"/>
                <a:cs typeface="+mn-cs"/>
                <a:sym typeface="Symbol" charset="0"/>
              </a:rPr>
              <a:t>’</a:t>
            </a:r>
            <a:r>
              <a:rPr lang="en-US" dirty="0">
                <a:cs typeface="+mn-cs"/>
                <a:sym typeface="Symbol" charset="0"/>
              </a:rPr>
              <a:t> has a tour </a:t>
            </a:r>
            <a:r>
              <a:rPr lang="en-US" dirty="0">
                <a:latin typeface="Comic Sans MS" charset="0"/>
                <a:cs typeface="+mn-cs"/>
                <a:sym typeface="Symbol" charset="0"/>
              </a:rPr>
              <a:t>h</a:t>
            </a:r>
            <a:r>
              <a:rPr lang="ja-JP" altLang="en-US" dirty="0">
                <a:latin typeface="Arial"/>
                <a:cs typeface="+mn-cs"/>
                <a:sym typeface="Symbol" charset="0"/>
              </a:rPr>
              <a:t>’</a:t>
            </a:r>
            <a:r>
              <a:rPr lang="en-US" dirty="0">
                <a:cs typeface="+mn-cs"/>
                <a:sym typeface="Symbol" charset="0"/>
              </a:rPr>
              <a:t> of cost at most 0</a:t>
            </a:r>
          </a:p>
          <a:p>
            <a:pPr lvl="1" eaLnBrk="1" hangingPunct="1">
              <a:lnSpc>
                <a:spcPct val="110000"/>
              </a:lnSpc>
              <a:buFont typeface="Symbol" charset="2"/>
              <a:buChar char="⇒"/>
              <a:defRPr/>
            </a:pPr>
            <a:r>
              <a:rPr lang="en-US" dirty="0">
                <a:sym typeface="Symbol" charset="0"/>
              </a:rPr>
              <a:t> Each edge on tour must have cost 0</a:t>
            </a:r>
          </a:p>
          <a:p>
            <a:pPr lvl="1" eaLnBrk="1" hangingPunct="1">
              <a:lnSpc>
                <a:spcPct val="110000"/>
              </a:lnSpc>
              <a:buFont typeface="Symbol" charset="2"/>
              <a:buChar char="⇒"/>
              <a:defRPr/>
            </a:pPr>
            <a:r>
              <a:rPr lang="en-US" dirty="0">
                <a:sym typeface="Symbol" charset="0"/>
              </a:rPr>
              <a:t> </a:t>
            </a:r>
            <a:r>
              <a:rPr lang="en-US" dirty="0">
                <a:latin typeface="Comic Sans MS" charset="0"/>
                <a:sym typeface="Symbol" charset="0"/>
              </a:rPr>
              <a:t>h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r>
              <a:rPr lang="en-US" dirty="0">
                <a:sym typeface="Symbol" charset="0"/>
              </a:rPr>
              <a:t> contains only edges in E</a:t>
            </a:r>
          </a:p>
        </p:txBody>
      </p:sp>
      <p:sp>
        <p:nvSpPr>
          <p:cNvPr id="896004" name="Oval 4"/>
          <p:cNvSpPr>
            <a:spLocks noChangeArrowheads="1"/>
          </p:cNvSpPr>
          <p:nvPr/>
        </p:nvSpPr>
        <p:spPr bwMode="auto">
          <a:xfrm>
            <a:off x="1200150" y="1219200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u</a:t>
            </a:r>
          </a:p>
        </p:txBody>
      </p:sp>
      <p:sp>
        <p:nvSpPr>
          <p:cNvPr id="896005" name="Oval 5"/>
          <p:cNvSpPr>
            <a:spLocks noChangeArrowheads="1"/>
          </p:cNvSpPr>
          <p:nvPr/>
        </p:nvSpPr>
        <p:spPr bwMode="auto">
          <a:xfrm>
            <a:off x="2552700" y="1219200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v</a:t>
            </a:r>
          </a:p>
        </p:txBody>
      </p:sp>
      <p:sp>
        <p:nvSpPr>
          <p:cNvPr id="896006" name="Oval 6"/>
          <p:cNvSpPr>
            <a:spLocks noChangeArrowheads="1"/>
          </p:cNvSpPr>
          <p:nvPr/>
        </p:nvSpPr>
        <p:spPr bwMode="auto">
          <a:xfrm>
            <a:off x="1200150" y="2838450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x</a:t>
            </a:r>
          </a:p>
        </p:txBody>
      </p:sp>
      <p:sp>
        <p:nvSpPr>
          <p:cNvPr id="896007" name="Oval 7"/>
          <p:cNvSpPr>
            <a:spLocks noChangeArrowheads="1"/>
          </p:cNvSpPr>
          <p:nvPr/>
        </p:nvSpPr>
        <p:spPr bwMode="auto">
          <a:xfrm>
            <a:off x="2552700" y="2838450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w</a:t>
            </a:r>
          </a:p>
        </p:txBody>
      </p:sp>
      <p:sp>
        <p:nvSpPr>
          <p:cNvPr id="896008" name="Line 8"/>
          <p:cNvSpPr>
            <a:spLocks noChangeShapeType="1"/>
          </p:cNvSpPr>
          <p:nvPr/>
        </p:nvSpPr>
        <p:spPr bwMode="auto">
          <a:xfrm>
            <a:off x="1638300" y="3067050"/>
            <a:ext cx="933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6009" name="Line 9"/>
          <p:cNvSpPr>
            <a:spLocks noChangeShapeType="1"/>
          </p:cNvSpPr>
          <p:nvPr/>
        </p:nvSpPr>
        <p:spPr bwMode="auto">
          <a:xfrm>
            <a:off x="1409700" y="1647825"/>
            <a:ext cx="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6010" name="Line 10"/>
          <p:cNvSpPr>
            <a:spLocks noChangeShapeType="1"/>
          </p:cNvSpPr>
          <p:nvPr/>
        </p:nvSpPr>
        <p:spPr bwMode="auto">
          <a:xfrm>
            <a:off x="2771775" y="1647825"/>
            <a:ext cx="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6011" name="Line 11"/>
          <p:cNvSpPr>
            <a:spLocks noChangeShapeType="1"/>
          </p:cNvSpPr>
          <p:nvPr/>
        </p:nvSpPr>
        <p:spPr bwMode="auto">
          <a:xfrm>
            <a:off x="1524000" y="1619250"/>
            <a:ext cx="1104900" cy="128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6012" name="Line 12"/>
          <p:cNvSpPr>
            <a:spLocks noChangeShapeType="1"/>
          </p:cNvSpPr>
          <p:nvPr/>
        </p:nvSpPr>
        <p:spPr bwMode="auto">
          <a:xfrm flipH="1">
            <a:off x="1562100" y="1600200"/>
            <a:ext cx="1066800" cy="128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6013" name="Text Box 13"/>
          <p:cNvSpPr txBox="1">
            <a:spLocks noChangeArrowheads="1"/>
          </p:cNvSpPr>
          <p:nvPr/>
        </p:nvSpPr>
        <p:spPr bwMode="auto">
          <a:xfrm>
            <a:off x="1984375" y="30559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5</a:t>
            </a:r>
          </a:p>
        </p:txBody>
      </p:sp>
      <p:sp>
        <p:nvSpPr>
          <p:cNvPr id="896014" name="Text Box 14"/>
          <p:cNvSpPr txBox="1">
            <a:spLocks noChangeArrowheads="1"/>
          </p:cNvSpPr>
          <p:nvPr/>
        </p:nvSpPr>
        <p:spPr bwMode="auto">
          <a:xfrm>
            <a:off x="1127125" y="20843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3</a:t>
            </a:r>
          </a:p>
        </p:txBody>
      </p:sp>
      <p:sp>
        <p:nvSpPr>
          <p:cNvPr id="896015" name="Text Box 15"/>
          <p:cNvSpPr txBox="1">
            <a:spLocks noChangeArrowheads="1"/>
          </p:cNvSpPr>
          <p:nvPr/>
        </p:nvSpPr>
        <p:spPr bwMode="auto">
          <a:xfrm>
            <a:off x="2727325" y="20367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2</a:t>
            </a:r>
          </a:p>
        </p:txBody>
      </p:sp>
      <p:sp>
        <p:nvSpPr>
          <p:cNvPr id="896016" name="Text Box 16"/>
          <p:cNvSpPr txBox="1">
            <a:spLocks noChangeArrowheads="1"/>
          </p:cNvSpPr>
          <p:nvPr/>
        </p:nvSpPr>
        <p:spPr bwMode="auto">
          <a:xfrm>
            <a:off x="1574800" y="23415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</a:p>
        </p:txBody>
      </p:sp>
      <p:sp>
        <p:nvSpPr>
          <p:cNvPr id="896017" name="Text Box 17"/>
          <p:cNvSpPr txBox="1">
            <a:spLocks noChangeArrowheads="1"/>
          </p:cNvSpPr>
          <p:nvPr/>
        </p:nvSpPr>
        <p:spPr bwMode="auto">
          <a:xfrm>
            <a:off x="1651000" y="15700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</a:p>
        </p:txBody>
      </p:sp>
      <p:grpSp>
        <p:nvGrpSpPr>
          <p:cNvPr id="68625" name="Group 18"/>
          <p:cNvGrpSpPr>
            <a:grpSpLocks/>
          </p:cNvGrpSpPr>
          <p:nvPr/>
        </p:nvGrpSpPr>
        <p:grpSpPr bwMode="auto">
          <a:xfrm>
            <a:off x="5718175" y="1093788"/>
            <a:ext cx="1911350" cy="2328862"/>
            <a:chOff x="4058" y="797"/>
            <a:chExt cx="1204" cy="1467"/>
          </a:xfrm>
        </p:grpSpPr>
        <p:sp>
          <p:nvSpPr>
            <p:cNvPr id="896019" name="Oval 19"/>
            <p:cNvSpPr>
              <a:spLocks noChangeArrowheads="1"/>
            </p:cNvSpPr>
            <p:nvPr/>
          </p:nvSpPr>
          <p:spPr bwMode="auto">
            <a:xfrm>
              <a:off x="4104" y="87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u</a:t>
              </a:r>
            </a:p>
          </p:txBody>
        </p:sp>
        <p:sp>
          <p:nvSpPr>
            <p:cNvPr id="896020" name="Oval 20"/>
            <p:cNvSpPr>
              <a:spLocks noChangeArrowheads="1"/>
            </p:cNvSpPr>
            <p:nvPr/>
          </p:nvSpPr>
          <p:spPr bwMode="auto">
            <a:xfrm>
              <a:off x="4956" y="87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v</a:t>
              </a:r>
            </a:p>
          </p:txBody>
        </p:sp>
        <p:sp>
          <p:nvSpPr>
            <p:cNvPr id="896021" name="Oval 21"/>
            <p:cNvSpPr>
              <a:spLocks noChangeArrowheads="1"/>
            </p:cNvSpPr>
            <p:nvPr/>
          </p:nvSpPr>
          <p:spPr bwMode="auto">
            <a:xfrm>
              <a:off x="4104" y="189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x</a:t>
              </a:r>
            </a:p>
          </p:txBody>
        </p:sp>
        <p:sp>
          <p:nvSpPr>
            <p:cNvPr id="896022" name="Oval 22"/>
            <p:cNvSpPr>
              <a:spLocks noChangeArrowheads="1"/>
            </p:cNvSpPr>
            <p:nvPr/>
          </p:nvSpPr>
          <p:spPr bwMode="auto">
            <a:xfrm>
              <a:off x="4956" y="189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w</a:t>
              </a:r>
            </a:p>
          </p:txBody>
        </p:sp>
        <p:sp>
          <p:nvSpPr>
            <p:cNvPr id="896023" name="Line 23"/>
            <p:cNvSpPr>
              <a:spLocks noChangeShapeType="1"/>
            </p:cNvSpPr>
            <p:nvPr/>
          </p:nvSpPr>
          <p:spPr bwMode="auto">
            <a:xfrm>
              <a:off x="4374" y="1014"/>
              <a:ext cx="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6024" name="Line 24"/>
            <p:cNvSpPr>
              <a:spLocks noChangeShapeType="1"/>
            </p:cNvSpPr>
            <p:nvPr/>
          </p:nvSpPr>
          <p:spPr bwMode="auto">
            <a:xfrm>
              <a:off x="4380" y="2040"/>
              <a:ext cx="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6025" name="Line 25"/>
            <p:cNvSpPr>
              <a:spLocks noChangeShapeType="1"/>
            </p:cNvSpPr>
            <p:nvPr/>
          </p:nvSpPr>
          <p:spPr bwMode="auto">
            <a:xfrm>
              <a:off x="4236" y="1146"/>
              <a:ext cx="0" cy="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6026" name="Line 26"/>
            <p:cNvSpPr>
              <a:spLocks noChangeShapeType="1"/>
            </p:cNvSpPr>
            <p:nvPr/>
          </p:nvSpPr>
          <p:spPr bwMode="auto">
            <a:xfrm>
              <a:off x="5094" y="1146"/>
              <a:ext cx="0" cy="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6027" name="Line 27"/>
            <p:cNvSpPr>
              <a:spLocks noChangeShapeType="1"/>
            </p:cNvSpPr>
            <p:nvPr/>
          </p:nvSpPr>
          <p:spPr bwMode="auto">
            <a:xfrm>
              <a:off x="4308" y="1128"/>
              <a:ext cx="696" cy="8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6028" name="Line 28"/>
            <p:cNvSpPr>
              <a:spLocks noChangeShapeType="1"/>
            </p:cNvSpPr>
            <p:nvPr/>
          </p:nvSpPr>
          <p:spPr bwMode="auto">
            <a:xfrm flipH="1">
              <a:off x="4332" y="1116"/>
              <a:ext cx="672" cy="8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6029" name="Text Box 29"/>
            <p:cNvSpPr txBox="1">
              <a:spLocks noChangeArrowheads="1"/>
            </p:cNvSpPr>
            <p:nvPr/>
          </p:nvSpPr>
          <p:spPr bwMode="auto">
            <a:xfrm>
              <a:off x="4586" y="79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1</a:t>
              </a:r>
            </a:p>
          </p:txBody>
        </p:sp>
        <p:sp>
          <p:nvSpPr>
            <p:cNvPr id="896030" name="Text Box 30"/>
            <p:cNvSpPr txBox="1">
              <a:spLocks noChangeArrowheads="1"/>
            </p:cNvSpPr>
            <p:nvPr/>
          </p:nvSpPr>
          <p:spPr bwMode="auto">
            <a:xfrm>
              <a:off x="4598" y="203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896031" name="Text Box 31"/>
            <p:cNvSpPr txBox="1">
              <a:spLocks noChangeArrowheads="1"/>
            </p:cNvSpPr>
            <p:nvPr/>
          </p:nvSpPr>
          <p:spPr bwMode="auto">
            <a:xfrm>
              <a:off x="4058" y="14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896032" name="Text Box 32"/>
            <p:cNvSpPr txBox="1">
              <a:spLocks noChangeArrowheads="1"/>
            </p:cNvSpPr>
            <p:nvPr/>
          </p:nvSpPr>
          <p:spPr bwMode="auto">
            <a:xfrm>
              <a:off x="5066" y="13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896033" name="Text Box 33"/>
            <p:cNvSpPr txBox="1">
              <a:spLocks noChangeArrowheads="1"/>
            </p:cNvSpPr>
            <p:nvPr/>
          </p:nvSpPr>
          <p:spPr bwMode="auto">
            <a:xfrm>
              <a:off x="4340" y="158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896034" name="Text Box 34"/>
            <p:cNvSpPr txBox="1">
              <a:spLocks noChangeArrowheads="1"/>
            </p:cNvSpPr>
            <p:nvPr/>
          </p:nvSpPr>
          <p:spPr bwMode="auto">
            <a:xfrm>
              <a:off x="4388" y="109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E748DE-D1BC-90AD-013E-5ADE59BC02DC}"/>
                  </a:ext>
                </a:extLst>
              </p14:cNvPr>
              <p14:cNvContentPartPr/>
              <p14:nvPr/>
            </p14:nvContentPartPr>
            <p14:xfrm>
              <a:off x="971280" y="1687320"/>
              <a:ext cx="5091480" cy="1746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E748DE-D1BC-90AD-013E-5ADE59BC02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080" y="1671120"/>
                <a:ext cx="5123880" cy="177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310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Approximation Algorithms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685801" cy="5076825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>
                <a:cs typeface="+mn-cs"/>
              </a:rPr>
              <a:t>Various ways to get around NP-completeness: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dirty="0">
                <a:cs typeface="+mn-cs"/>
              </a:rPr>
              <a:t>If inputs are small, an algorithm with exponential time may be satisfactory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dirty="0">
                <a:cs typeface="+mn-cs"/>
              </a:rPr>
              <a:t>Isolate special cases, solvable in polynomial time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dirty="0">
                <a:cs typeface="+mn-cs"/>
              </a:rPr>
              <a:t>Find near-optimal solutions in polynomial time</a:t>
            </a:r>
          </a:p>
          <a:p>
            <a:pPr marL="914400" lvl="1" indent="-457200" eaLnBrk="1" hangingPunct="1">
              <a:lnSpc>
                <a:spcPct val="130000"/>
              </a:lnSpc>
              <a:buFontTx/>
              <a:buChar char="•"/>
              <a:defRPr/>
            </a:pPr>
            <a:r>
              <a:rPr lang="en-US" dirty="0"/>
              <a:t>Approximation algorithms</a:t>
            </a:r>
          </a:p>
          <a:p>
            <a:pPr marL="914400" lvl="1" indent="-457200" eaLnBrk="1" hangingPunct="1">
              <a:lnSpc>
                <a:spcPct val="130000"/>
              </a:lnSpc>
              <a:buFontTx/>
              <a:buChar char="•"/>
              <a:defRPr/>
            </a:pPr>
            <a:r>
              <a:rPr lang="en-US" dirty="0"/>
              <a:t>Local search (hill climbing)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Class of </a:t>
            </a:r>
            <a:r>
              <a:rPr lang="ja-JP" altLang="en-US">
                <a:latin typeface="Arial"/>
                <a:cs typeface="+mj-cs"/>
              </a:rPr>
              <a:t>“</a:t>
            </a:r>
            <a:r>
              <a:rPr lang="en-US">
                <a:cs typeface="+mj-cs"/>
              </a:rPr>
              <a:t>P</a:t>
            </a:r>
            <a:r>
              <a:rPr lang="ja-JP" altLang="en-US">
                <a:latin typeface="Arial"/>
                <a:cs typeface="+mj-cs"/>
              </a:rPr>
              <a:t>”</a:t>
            </a:r>
            <a:r>
              <a:rPr lang="en-US">
                <a:cs typeface="+mj-cs"/>
              </a:rPr>
              <a:t> Problems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184275"/>
            <a:ext cx="8698624" cy="49466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b="1">
                <a:cs typeface="+mn-cs"/>
              </a:rPr>
              <a:t>Class P</a:t>
            </a:r>
            <a:r>
              <a:rPr lang="en-US">
                <a:cs typeface="+mn-cs"/>
              </a:rPr>
              <a:t> consists of (decision) problems that are solvable in polynomial time:</a:t>
            </a:r>
          </a:p>
          <a:p>
            <a:pPr eaLnBrk="1" hangingPunct="1">
              <a:lnSpc>
                <a:spcPct val="130000"/>
              </a:lnSpc>
              <a:defRPr/>
            </a:pPr>
            <a:endParaRPr lang="en-US" sz="1000" dirty="0">
              <a:cs typeface="+mn-cs"/>
            </a:endParaRP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>
                <a:cs typeface="+mn-cs"/>
              </a:rPr>
              <a:t> 		there exists an algorithm that can solve the 	problem in </a:t>
            </a:r>
            <a:r>
              <a:rPr lang="en-US" dirty="0">
                <a:latin typeface="Comic Sans MS" charset="0"/>
                <a:cs typeface="+mn-cs"/>
              </a:rPr>
              <a:t>O(</a:t>
            </a:r>
            <a:r>
              <a:rPr lang="en-US" dirty="0" err="1">
                <a:latin typeface="Comic Sans MS" charset="0"/>
                <a:cs typeface="+mn-cs"/>
              </a:rPr>
              <a:t>n</a:t>
            </a:r>
            <a:r>
              <a:rPr lang="en-US" baseline="30000" dirty="0" err="1">
                <a:latin typeface="Comic Sans MS" charset="0"/>
                <a:cs typeface="+mn-cs"/>
              </a:rPr>
              <a:t>k</a:t>
            </a:r>
            <a:r>
              <a:rPr lang="en-US" dirty="0">
                <a:latin typeface="Comic Sans MS" charset="0"/>
                <a:cs typeface="+mn-cs"/>
              </a:rPr>
              <a:t>)</a:t>
            </a:r>
            <a:r>
              <a:rPr lang="en-US" dirty="0">
                <a:cs typeface="+mn-cs"/>
              </a:rPr>
              <a:t>, k constant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dirty="0">
                <a:cs typeface="+mn-cs"/>
              </a:rPr>
              <a:t>Problems in P are also called </a:t>
            </a:r>
            <a:r>
              <a:rPr lang="en-US" b="1" dirty="0">
                <a:solidFill>
                  <a:srgbClr val="008080"/>
                </a:solidFill>
                <a:cs typeface="+mn-cs"/>
              </a:rPr>
              <a:t>tractable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dirty="0">
                <a:cs typeface="+mn-cs"/>
              </a:rPr>
              <a:t>Problems not in P are also called </a:t>
            </a:r>
            <a:r>
              <a:rPr lang="en-US" b="1" dirty="0">
                <a:solidFill>
                  <a:srgbClr val="CC0000"/>
                </a:solidFill>
                <a:cs typeface="+mn-cs"/>
              </a:rPr>
              <a:t>intractable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dirty="0"/>
              <a:t>Can be solved in reasonable time only for small inputs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A5E705-D9B2-584E-9E42-07DE07AD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9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Vertex-Cover Problem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1204913"/>
            <a:ext cx="8237218" cy="50768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Vertex cover of G = (V, E), 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cs typeface="+mn-cs"/>
              </a:rPr>
              <a:t>	undirected graph</a:t>
            </a:r>
          </a:p>
          <a:p>
            <a:pPr lvl="1" eaLnBrk="1" hangingPunct="1">
              <a:defRPr/>
            </a:pPr>
            <a:r>
              <a:rPr lang="en-US" dirty="0"/>
              <a:t>A subset V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⊆ V that </a:t>
            </a:r>
          </a:p>
          <a:p>
            <a:pPr lvl="1" eaLnBrk="1" hangingPunct="1">
              <a:buFontTx/>
              <a:buNone/>
              <a:defRPr/>
            </a:pPr>
            <a:r>
              <a:rPr lang="en-US" dirty="0">
                <a:sym typeface="Symbol" charset="0"/>
              </a:rPr>
              <a:t>covers all the edges in G</a:t>
            </a:r>
          </a:p>
          <a:p>
            <a:pPr lvl="1" eaLnBrk="1" hangingPunct="1">
              <a:buFontTx/>
              <a:buNone/>
              <a:defRPr/>
            </a:pPr>
            <a:endParaRPr lang="en-US" dirty="0">
              <a:sym typeface="Symbol" charset="0"/>
            </a:endParaRPr>
          </a:p>
          <a:p>
            <a:pPr eaLnBrk="1" hangingPunct="1">
              <a:defRPr/>
            </a:pPr>
            <a:r>
              <a:rPr lang="en-US" b="1" dirty="0">
                <a:cs typeface="+mn-cs"/>
                <a:sym typeface="Symbol" charset="0"/>
              </a:rPr>
              <a:t>Approximate solution (greedy)</a:t>
            </a:r>
            <a:r>
              <a:rPr lang="en-US" dirty="0">
                <a:cs typeface="+mn-cs"/>
                <a:sym typeface="Symbol" charset="0"/>
              </a:rPr>
              <a:t>:</a:t>
            </a:r>
          </a:p>
          <a:p>
            <a:pPr lvl="1" eaLnBrk="1" hangingPunct="1">
              <a:defRPr/>
            </a:pPr>
            <a:r>
              <a:rPr lang="en-US" dirty="0">
                <a:sym typeface="Symbol" charset="0"/>
              </a:rPr>
              <a:t>Start with a list of all edges</a:t>
            </a:r>
          </a:p>
          <a:p>
            <a:pPr lvl="1" eaLnBrk="1" hangingPunct="1">
              <a:defRPr/>
            </a:pPr>
            <a:r>
              <a:rPr lang="en-US" dirty="0">
                <a:sym typeface="Symbol" charset="0"/>
              </a:rPr>
              <a:t>Repeatedly pick an arbitrary edge (u, v)</a:t>
            </a:r>
          </a:p>
          <a:p>
            <a:pPr lvl="1" eaLnBrk="1" hangingPunct="1">
              <a:defRPr/>
            </a:pPr>
            <a:r>
              <a:rPr lang="en-US" dirty="0">
                <a:sym typeface="Symbol" charset="0"/>
              </a:rPr>
              <a:t>Add its endpoints u and v to the vertex-cover set</a:t>
            </a:r>
          </a:p>
          <a:p>
            <a:pPr lvl="1" eaLnBrk="1" hangingPunct="1">
              <a:defRPr/>
            </a:pPr>
            <a:r>
              <a:rPr lang="en-US" dirty="0">
                <a:sym typeface="Symbol" charset="0"/>
              </a:rPr>
              <a:t>Remove from the list all edges incident on u or v</a:t>
            </a:r>
          </a:p>
        </p:txBody>
      </p:sp>
      <p:grpSp>
        <p:nvGrpSpPr>
          <p:cNvPr id="72707" name="Group 4"/>
          <p:cNvGrpSpPr>
            <a:grpSpLocks/>
          </p:cNvGrpSpPr>
          <p:nvPr/>
        </p:nvGrpSpPr>
        <p:grpSpPr bwMode="auto">
          <a:xfrm>
            <a:off x="5295900" y="1485900"/>
            <a:ext cx="3638550" cy="1447800"/>
            <a:chOff x="3240" y="930"/>
            <a:chExt cx="2292" cy="912"/>
          </a:xfrm>
        </p:grpSpPr>
        <p:sp>
          <p:nvSpPr>
            <p:cNvPr id="900101" name="Oval 5"/>
            <p:cNvSpPr>
              <a:spLocks noChangeArrowheads="1"/>
            </p:cNvSpPr>
            <p:nvPr/>
          </p:nvSpPr>
          <p:spPr bwMode="auto">
            <a:xfrm>
              <a:off x="3240" y="930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b</a:t>
              </a:r>
            </a:p>
          </p:txBody>
        </p:sp>
        <p:sp>
          <p:nvSpPr>
            <p:cNvPr id="900102" name="Oval 6"/>
            <p:cNvSpPr>
              <a:spLocks noChangeArrowheads="1"/>
            </p:cNvSpPr>
            <p:nvPr/>
          </p:nvSpPr>
          <p:spPr bwMode="auto">
            <a:xfrm>
              <a:off x="3942" y="930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c</a:t>
              </a:r>
            </a:p>
          </p:txBody>
        </p:sp>
        <p:sp>
          <p:nvSpPr>
            <p:cNvPr id="900103" name="Oval 7"/>
            <p:cNvSpPr>
              <a:spLocks noChangeArrowheads="1"/>
            </p:cNvSpPr>
            <p:nvPr/>
          </p:nvSpPr>
          <p:spPr bwMode="auto">
            <a:xfrm>
              <a:off x="3240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a</a:t>
              </a:r>
            </a:p>
          </p:txBody>
        </p:sp>
        <p:sp>
          <p:nvSpPr>
            <p:cNvPr id="900104" name="Oval 8"/>
            <p:cNvSpPr>
              <a:spLocks noChangeArrowheads="1"/>
            </p:cNvSpPr>
            <p:nvPr/>
          </p:nvSpPr>
          <p:spPr bwMode="auto">
            <a:xfrm>
              <a:off x="4656" y="930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d</a:t>
              </a:r>
            </a:p>
          </p:txBody>
        </p:sp>
        <p:sp>
          <p:nvSpPr>
            <p:cNvPr id="900105" name="Oval 9"/>
            <p:cNvSpPr>
              <a:spLocks noChangeArrowheads="1"/>
            </p:cNvSpPr>
            <p:nvPr/>
          </p:nvSpPr>
          <p:spPr bwMode="auto">
            <a:xfrm>
              <a:off x="3942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e</a:t>
              </a:r>
            </a:p>
          </p:txBody>
        </p:sp>
        <p:sp>
          <p:nvSpPr>
            <p:cNvPr id="900106" name="Oval 10"/>
            <p:cNvSpPr>
              <a:spLocks noChangeArrowheads="1"/>
            </p:cNvSpPr>
            <p:nvPr/>
          </p:nvSpPr>
          <p:spPr bwMode="auto">
            <a:xfrm>
              <a:off x="4656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f</a:t>
              </a:r>
            </a:p>
          </p:txBody>
        </p:sp>
        <p:sp>
          <p:nvSpPr>
            <p:cNvPr id="900107" name="Line 11"/>
            <p:cNvSpPr>
              <a:spLocks noChangeShapeType="1"/>
            </p:cNvSpPr>
            <p:nvPr/>
          </p:nvSpPr>
          <p:spPr bwMode="auto">
            <a:xfrm>
              <a:off x="3522" y="1074"/>
              <a:ext cx="4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0108" name="Line 12"/>
            <p:cNvSpPr>
              <a:spLocks noChangeShapeType="1"/>
            </p:cNvSpPr>
            <p:nvPr/>
          </p:nvSpPr>
          <p:spPr bwMode="auto">
            <a:xfrm>
              <a:off x="4230" y="1062"/>
              <a:ext cx="4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0109" name="Oval 13"/>
            <p:cNvSpPr>
              <a:spLocks noChangeArrowheads="1"/>
            </p:cNvSpPr>
            <p:nvPr/>
          </p:nvSpPr>
          <p:spPr bwMode="auto">
            <a:xfrm>
              <a:off x="5256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g</a:t>
              </a:r>
            </a:p>
          </p:txBody>
        </p:sp>
        <p:sp>
          <p:nvSpPr>
            <p:cNvPr id="900110" name="Line 14"/>
            <p:cNvSpPr>
              <a:spLocks noChangeShapeType="1"/>
            </p:cNvSpPr>
            <p:nvPr/>
          </p:nvSpPr>
          <p:spPr bwMode="auto">
            <a:xfrm>
              <a:off x="3372" y="1206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0111" name="Line 15"/>
            <p:cNvSpPr>
              <a:spLocks noChangeShapeType="1"/>
            </p:cNvSpPr>
            <p:nvPr/>
          </p:nvSpPr>
          <p:spPr bwMode="auto">
            <a:xfrm>
              <a:off x="4080" y="1200"/>
              <a:ext cx="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0112" name="Line 16"/>
            <p:cNvSpPr>
              <a:spLocks noChangeShapeType="1"/>
            </p:cNvSpPr>
            <p:nvPr/>
          </p:nvSpPr>
          <p:spPr bwMode="auto">
            <a:xfrm>
              <a:off x="4794" y="1200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0113" name="Line 17"/>
            <p:cNvSpPr>
              <a:spLocks noChangeShapeType="1"/>
            </p:cNvSpPr>
            <p:nvPr/>
          </p:nvSpPr>
          <p:spPr bwMode="auto">
            <a:xfrm>
              <a:off x="4218" y="17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0114" name="Line 18"/>
            <p:cNvSpPr>
              <a:spLocks noChangeShapeType="1"/>
            </p:cNvSpPr>
            <p:nvPr/>
          </p:nvSpPr>
          <p:spPr bwMode="auto">
            <a:xfrm flipV="1">
              <a:off x="4176" y="1158"/>
              <a:ext cx="52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0115" name="Line 19"/>
            <p:cNvSpPr>
              <a:spLocks noChangeShapeType="1"/>
            </p:cNvSpPr>
            <p:nvPr/>
          </p:nvSpPr>
          <p:spPr bwMode="auto">
            <a:xfrm>
              <a:off x="4884" y="1158"/>
              <a:ext cx="426" cy="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6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APPROX-VERTEX-COVER(G)</a:t>
            </a:r>
          </a:p>
        </p:txBody>
      </p:sp>
      <p:sp>
        <p:nvSpPr>
          <p:cNvPr id="90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5343525" cy="5076825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sz="2400" dirty="0">
                <a:cs typeface="+mn-cs"/>
              </a:rPr>
              <a:t>C </a:t>
            </a:r>
            <a:r>
              <a:rPr lang="en-US" sz="2400" dirty="0">
                <a:cs typeface="+mn-cs"/>
                <a:sym typeface="Symbol" charset="0"/>
              </a:rPr>
              <a:t>← ∅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sz="2400" dirty="0">
                <a:cs typeface="+mn-cs"/>
                <a:sym typeface="Symbol" charset="0"/>
              </a:rPr>
              <a:t>E</a:t>
            </a:r>
            <a:r>
              <a:rPr lang="ja-JP" altLang="en-US" sz="2400" dirty="0">
                <a:latin typeface="Arial"/>
                <a:cs typeface="+mn-cs"/>
                <a:sym typeface="Symbol" charset="0"/>
              </a:rPr>
              <a:t>’</a:t>
            </a:r>
            <a:r>
              <a:rPr lang="en-US" sz="2400" dirty="0">
                <a:cs typeface="+mn-cs"/>
                <a:sym typeface="Symbol" charset="0"/>
              </a:rPr>
              <a:t> ← E[G]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sz="2400" b="1" dirty="0">
                <a:cs typeface="+mn-cs"/>
                <a:sym typeface="Symbol" charset="0"/>
              </a:rPr>
              <a:t>while</a:t>
            </a:r>
            <a:r>
              <a:rPr lang="en-US" sz="2400" dirty="0">
                <a:cs typeface="+mn-cs"/>
                <a:sym typeface="Symbol" charset="0"/>
              </a:rPr>
              <a:t> E</a:t>
            </a:r>
            <a:r>
              <a:rPr lang="ja-JP" altLang="en-US" sz="2400" dirty="0">
                <a:latin typeface="Arial"/>
                <a:cs typeface="+mn-cs"/>
                <a:sym typeface="Symbol" charset="0"/>
              </a:rPr>
              <a:t>’</a:t>
            </a:r>
            <a:r>
              <a:rPr lang="en-US" sz="2400" dirty="0">
                <a:cs typeface="+mn-cs"/>
                <a:sym typeface="Symbol" charset="0"/>
              </a:rPr>
              <a:t> ≠ ∅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sz="2400" dirty="0">
                <a:cs typeface="+mn-cs"/>
                <a:sym typeface="Symbol" charset="0"/>
              </a:rPr>
              <a:t>         </a:t>
            </a:r>
            <a:r>
              <a:rPr lang="en-US" sz="2400" b="1" dirty="0">
                <a:cs typeface="+mn-cs"/>
                <a:sym typeface="Symbol" charset="0"/>
              </a:rPr>
              <a:t>do</a:t>
            </a:r>
            <a:r>
              <a:rPr lang="en-US" sz="2400" dirty="0">
                <a:cs typeface="+mn-cs"/>
                <a:sym typeface="Symbol" charset="0"/>
              </a:rPr>
              <a:t> choose (u, v)    			arbitrary from E</a:t>
            </a:r>
            <a:r>
              <a:rPr lang="ja-JP" altLang="en-US" sz="2400" dirty="0">
                <a:latin typeface="Arial"/>
                <a:cs typeface="+mn-cs"/>
                <a:sym typeface="Symbol" charset="0"/>
              </a:rPr>
              <a:t>’</a:t>
            </a:r>
            <a:endParaRPr lang="en-US" sz="2400" dirty="0">
              <a:cs typeface="+mn-cs"/>
              <a:sym typeface="Symbol" charset="0"/>
            </a:endParaRP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sz="2400" dirty="0">
                <a:cs typeface="+mn-cs"/>
                <a:sym typeface="Symbol" charset="0"/>
              </a:rPr>
              <a:t>         C ← C ⋃ {u, v}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sz="2400" dirty="0">
                <a:cs typeface="+mn-cs"/>
                <a:sym typeface="Symbol" charset="0"/>
              </a:rPr>
              <a:t>         remove from E</a:t>
            </a:r>
            <a:r>
              <a:rPr lang="ja-JP" altLang="en-US" sz="2400" dirty="0">
                <a:latin typeface="Arial"/>
                <a:cs typeface="+mn-cs"/>
                <a:sym typeface="Symbol" charset="0"/>
              </a:rPr>
              <a:t>’</a:t>
            </a:r>
            <a:r>
              <a:rPr lang="en-US" sz="2400" dirty="0">
                <a:cs typeface="+mn-cs"/>
                <a:sym typeface="Symbol" charset="0"/>
              </a:rPr>
              <a:t> all 		       edges incident on u, v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sz="2400" b="1" dirty="0">
                <a:cs typeface="+mn-cs"/>
                <a:sym typeface="Symbol" charset="0"/>
              </a:rPr>
              <a:t>return</a:t>
            </a:r>
            <a:r>
              <a:rPr lang="en-US" sz="2400" dirty="0">
                <a:cs typeface="+mn-cs"/>
                <a:sym typeface="Symbol" charset="0"/>
              </a:rPr>
              <a:t> C</a:t>
            </a:r>
          </a:p>
        </p:txBody>
      </p:sp>
      <p:grpSp>
        <p:nvGrpSpPr>
          <p:cNvPr id="74755" name="Group 4"/>
          <p:cNvGrpSpPr>
            <a:grpSpLocks/>
          </p:cNvGrpSpPr>
          <p:nvPr/>
        </p:nvGrpSpPr>
        <p:grpSpPr bwMode="auto">
          <a:xfrm>
            <a:off x="5029200" y="1219200"/>
            <a:ext cx="3638550" cy="1447800"/>
            <a:chOff x="3240" y="930"/>
            <a:chExt cx="2292" cy="912"/>
          </a:xfrm>
        </p:grpSpPr>
        <p:sp>
          <p:nvSpPr>
            <p:cNvPr id="902149" name="Oval 5"/>
            <p:cNvSpPr>
              <a:spLocks noChangeArrowheads="1"/>
            </p:cNvSpPr>
            <p:nvPr/>
          </p:nvSpPr>
          <p:spPr bwMode="auto">
            <a:xfrm>
              <a:off x="3240" y="930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b</a:t>
              </a:r>
            </a:p>
          </p:txBody>
        </p:sp>
        <p:sp>
          <p:nvSpPr>
            <p:cNvPr id="902150" name="Oval 6"/>
            <p:cNvSpPr>
              <a:spLocks noChangeArrowheads="1"/>
            </p:cNvSpPr>
            <p:nvPr/>
          </p:nvSpPr>
          <p:spPr bwMode="auto">
            <a:xfrm>
              <a:off x="3942" y="930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c</a:t>
              </a:r>
            </a:p>
          </p:txBody>
        </p:sp>
        <p:sp>
          <p:nvSpPr>
            <p:cNvPr id="902151" name="Oval 7"/>
            <p:cNvSpPr>
              <a:spLocks noChangeArrowheads="1"/>
            </p:cNvSpPr>
            <p:nvPr/>
          </p:nvSpPr>
          <p:spPr bwMode="auto">
            <a:xfrm>
              <a:off x="3240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a</a:t>
              </a:r>
            </a:p>
          </p:txBody>
        </p:sp>
        <p:sp>
          <p:nvSpPr>
            <p:cNvPr id="902152" name="Oval 8"/>
            <p:cNvSpPr>
              <a:spLocks noChangeArrowheads="1"/>
            </p:cNvSpPr>
            <p:nvPr/>
          </p:nvSpPr>
          <p:spPr bwMode="auto">
            <a:xfrm>
              <a:off x="4656" y="930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d</a:t>
              </a:r>
            </a:p>
          </p:txBody>
        </p:sp>
        <p:sp>
          <p:nvSpPr>
            <p:cNvPr id="902153" name="Oval 9"/>
            <p:cNvSpPr>
              <a:spLocks noChangeArrowheads="1"/>
            </p:cNvSpPr>
            <p:nvPr/>
          </p:nvSpPr>
          <p:spPr bwMode="auto">
            <a:xfrm>
              <a:off x="3942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e</a:t>
              </a:r>
            </a:p>
          </p:txBody>
        </p:sp>
        <p:sp>
          <p:nvSpPr>
            <p:cNvPr id="902154" name="Oval 10"/>
            <p:cNvSpPr>
              <a:spLocks noChangeArrowheads="1"/>
            </p:cNvSpPr>
            <p:nvPr/>
          </p:nvSpPr>
          <p:spPr bwMode="auto">
            <a:xfrm>
              <a:off x="4656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f</a:t>
              </a:r>
            </a:p>
          </p:txBody>
        </p:sp>
        <p:sp>
          <p:nvSpPr>
            <p:cNvPr id="902155" name="Line 11"/>
            <p:cNvSpPr>
              <a:spLocks noChangeShapeType="1"/>
            </p:cNvSpPr>
            <p:nvPr/>
          </p:nvSpPr>
          <p:spPr bwMode="auto">
            <a:xfrm>
              <a:off x="3522" y="1074"/>
              <a:ext cx="4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56" name="Line 12"/>
            <p:cNvSpPr>
              <a:spLocks noChangeShapeType="1"/>
            </p:cNvSpPr>
            <p:nvPr/>
          </p:nvSpPr>
          <p:spPr bwMode="auto">
            <a:xfrm>
              <a:off x="4230" y="1062"/>
              <a:ext cx="4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57" name="Oval 13"/>
            <p:cNvSpPr>
              <a:spLocks noChangeArrowheads="1"/>
            </p:cNvSpPr>
            <p:nvPr/>
          </p:nvSpPr>
          <p:spPr bwMode="auto">
            <a:xfrm>
              <a:off x="5256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g</a:t>
              </a:r>
            </a:p>
          </p:txBody>
        </p:sp>
        <p:sp>
          <p:nvSpPr>
            <p:cNvPr id="902158" name="Line 14"/>
            <p:cNvSpPr>
              <a:spLocks noChangeShapeType="1"/>
            </p:cNvSpPr>
            <p:nvPr/>
          </p:nvSpPr>
          <p:spPr bwMode="auto">
            <a:xfrm>
              <a:off x="3372" y="1206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59" name="Line 15"/>
            <p:cNvSpPr>
              <a:spLocks noChangeShapeType="1"/>
            </p:cNvSpPr>
            <p:nvPr/>
          </p:nvSpPr>
          <p:spPr bwMode="auto">
            <a:xfrm>
              <a:off x="4080" y="1200"/>
              <a:ext cx="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60" name="Line 16"/>
            <p:cNvSpPr>
              <a:spLocks noChangeShapeType="1"/>
            </p:cNvSpPr>
            <p:nvPr/>
          </p:nvSpPr>
          <p:spPr bwMode="auto">
            <a:xfrm>
              <a:off x="4794" y="1200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61" name="Line 17"/>
            <p:cNvSpPr>
              <a:spLocks noChangeShapeType="1"/>
            </p:cNvSpPr>
            <p:nvPr/>
          </p:nvSpPr>
          <p:spPr bwMode="auto">
            <a:xfrm>
              <a:off x="4218" y="17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62" name="Line 18"/>
            <p:cNvSpPr>
              <a:spLocks noChangeShapeType="1"/>
            </p:cNvSpPr>
            <p:nvPr/>
          </p:nvSpPr>
          <p:spPr bwMode="auto">
            <a:xfrm flipV="1">
              <a:off x="4176" y="1158"/>
              <a:ext cx="52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63" name="Line 19"/>
            <p:cNvSpPr>
              <a:spLocks noChangeShapeType="1"/>
            </p:cNvSpPr>
            <p:nvPr/>
          </p:nvSpPr>
          <p:spPr bwMode="auto">
            <a:xfrm>
              <a:off x="4884" y="1158"/>
              <a:ext cx="426" cy="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902164" name="Group 20"/>
          <p:cNvGrpSpPr>
            <a:grpSpLocks/>
          </p:cNvGrpSpPr>
          <p:nvPr/>
        </p:nvGrpSpPr>
        <p:grpSpPr bwMode="auto">
          <a:xfrm>
            <a:off x="5029200" y="2971800"/>
            <a:ext cx="3638550" cy="1447800"/>
            <a:chOff x="3240" y="930"/>
            <a:chExt cx="2292" cy="912"/>
          </a:xfrm>
        </p:grpSpPr>
        <p:sp>
          <p:nvSpPr>
            <p:cNvPr id="902165" name="Oval 21"/>
            <p:cNvSpPr>
              <a:spLocks noChangeArrowheads="1"/>
            </p:cNvSpPr>
            <p:nvPr/>
          </p:nvSpPr>
          <p:spPr bwMode="auto">
            <a:xfrm>
              <a:off x="3240" y="930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b</a:t>
              </a:r>
            </a:p>
          </p:txBody>
        </p:sp>
        <p:sp>
          <p:nvSpPr>
            <p:cNvPr id="902166" name="Oval 22"/>
            <p:cNvSpPr>
              <a:spLocks noChangeArrowheads="1"/>
            </p:cNvSpPr>
            <p:nvPr/>
          </p:nvSpPr>
          <p:spPr bwMode="auto">
            <a:xfrm>
              <a:off x="3942" y="930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c</a:t>
              </a:r>
            </a:p>
          </p:txBody>
        </p:sp>
        <p:sp>
          <p:nvSpPr>
            <p:cNvPr id="902167" name="Oval 23"/>
            <p:cNvSpPr>
              <a:spLocks noChangeArrowheads="1"/>
            </p:cNvSpPr>
            <p:nvPr/>
          </p:nvSpPr>
          <p:spPr bwMode="auto">
            <a:xfrm>
              <a:off x="3240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a</a:t>
              </a:r>
            </a:p>
          </p:txBody>
        </p:sp>
        <p:sp>
          <p:nvSpPr>
            <p:cNvPr id="902168" name="Oval 24"/>
            <p:cNvSpPr>
              <a:spLocks noChangeArrowheads="1"/>
            </p:cNvSpPr>
            <p:nvPr/>
          </p:nvSpPr>
          <p:spPr bwMode="auto">
            <a:xfrm>
              <a:off x="4656" y="930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d</a:t>
              </a:r>
            </a:p>
          </p:txBody>
        </p:sp>
        <p:sp>
          <p:nvSpPr>
            <p:cNvPr id="902169" name="Oval 25"/>
            <p:cNvSpPr>
              <a:spLocks noChangeArrowheads="1"/>
            </p:cNvSpPr>
            <p:nvPr/>
          </p:nvSpPr>
          <p:spPr bwMode="auto">
            <a:xfrm>
              <a:off x="3942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e</a:t>
              </a:r>
            </a:p>
          </p:txBody>
        </p:sp>
        <p:sp>
          <p:nvSpPr>
            <p:cNvPr id="902170" name="Oval 26"/>
            <p:cNvSpPr>
              <a:spLocks noChangeArrowheads="1"/>
            </p:cNvSpPr>
            <p:nvPr/>
          </p:nvSpPr>
          <p:spPr bwMode="auto">
            <a:xfrm>
              <a:off x="4656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f</a:t>
              </a:r>
            </a:p>
          </p:txBody>
        </p:sp>
        <p:sp>
          <p:nvSpPr>
            <p:cNvPr id="902171" name="Line 27"/>
            <p:cNvSpPr>
              <a:spLocks noChangeShapeType="1"/>
            </p:cNvSpPr>
            <p:nvPr/>
          </p:nvSpPr>
          <p:spPr bwMode="auto">
            <a:xfrm>
              <a:off x="3522" y="1074"/>
              <a:ext cx="420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72" name="Line 28"/>
            <p:cNvSpPr>
              <a:spLocks noChangeShapeType="1"/>
            </p:cNvSpPr>
            <p:nvPr/>
          </p:nvSpPr>
          <p:spPr bwMode="auto">
            <a:xfrm>
              <a:off x="4230" y="1062"/>
              <a:ext cx="4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73" name="Oval 29"/>
            <p:cNvSpPr>
              <a:spLocks noChangeArrowheads="1"/>
            </p:cNvSpPr>
            <p:nvPr/>
          </p:nvSpPr>
          <p:spPr bwMode="auto">
            <a:xfrm>
              <a:off x="5256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g</a:t>
              </a:r>
            </a:p>
          </p:txBody>
        </p:sp>
        <p:sp>
          <p:nvSpPr>
            <p:cNvPr id="902174" name="Line 30"/>
            <p:cNvSpPr>
              <a:spLocks noChangeShapeType="1"/>
            </p:cNvSpPr>
            <p:nvPr/>
          </p:nvSpPr>
          <p:spPr bwMode="auto">
            <a:xfrm>
              <a:off x="3372" y="1206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75" name="Line 31"/>
            <p:cNvSpPr>
              <a:spLocks noChangeShapeType="1"/>
            </p:cNvSpPr>
            <p:nvPr/>
          </p:nvSpPr>
          <p:spPr bwMode="auto">
            <a:xfrm>
              <a:off x="4080" y="1200"/>
              <a:ext cx="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76" name="Line 32"/>
            <p:cNvSpPr>
              <a:spLocks noChangeShapeType="1"/>
            </p:cNvSpPr>
            <p:nvPr/>
          </p:nvSpPr>
          <p:spPr bwMode="auto">
            <a:xfrm>
              <a:off x="4794" y="1200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77" name="Line 33"/>
            <p:cNvSpPr>
              <a:spLocks noChangeShapeType="1"/>
            </p:cNvSpPr>
            <p:nvPr/>
          </p:nvSpPr>
          <p:spPr bwMode="auto">
            <a:xfrm>
              <a:off x="4218" y="17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78" name="Line 34"/>
            <p:cNvSpPr>
              <a:spLocks noChangeShapeType="1"/>
            </p:cNvSpPr>
            <p:nvPr/>
          </p:nvSpPr>
          <p:spPr bwMode="auto">
            <a:xfrm flipV="1">
              <a:off x="4176" y="1158"/>
              <a:ext cx="52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79" name="Line 35"/>
            <p:cNvSpPr>
              <a:spLocks noChangeShapeType="1"/>
            </p:cNvSpPr>
            <p:nvPr/>
          </p:nvSpPr>
          <p:spPr bwMode="auto">
            <a:xfrm>
              <a:off x="4884" y="1158"/>
              <a:ext cx="426" cy="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902180" name="Line 36"/>
          <p:cNvSpPr>
            <a:spLocks noChangeShapeType="1"/>
          </p:cNvSpPr>
          <p:nvPr/>
        </p:nvSpPr>
        <p:spPr bwMode="auto">
          <a:xfrm>
            <a:off x="5457825" y="1447800"/>
            <a:ext cx="685800" cy="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02181" name="Line 37"/>
          <p:cNvSpPr>
            <a:spLocks noChangeShapeType="1"/>
          </p:cNvSpPr>
          <p:nvPr/>
        </p:nvSpPr>
        <p:spPr bwMode="auto">
          <a:xfrm>
            <a:off x="6591300" y="4200525"/>
            <a:ext cx="685800" cy="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902182" name="Group 38"/>
          <p:cNvGrpSpPr>
            <a:grpSpLocks/>
          </p:cNvGrpSpPr>
          <p:nvPr/>
        </p:nvGrpSpPr>
        <p:grpSpPr bwMode="auto">
          <a:xfrm>
            <a:off x="5038725" y="4619625"/>
            <a:ext cx="3638550" cy="1447800"/>
            <a:chOff x="3240" y="930"/>
            <a:chExt cx="2292" cy="912"/>
          </a:xfrm>
        </p:grpSpPr>
        <p:sp>
          <p:nvSpPr>
            <p:cNvPr id="902183" name="Oval 39"/>
            <p:cNvSpPr>
              <a:spLocks noChangeArrowheads="1"/>
            </p:cNvSpPr>
            <p:nvPr/>
          </p:nvSpPr>
          <p:spPr bwMode="auto">
            <a:xfrm>
              <a:off x="3240" y="930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b</a:t>
              </a:r>
            </a:p>
          </p:txBody>
        </p:sp>
        <p:sp>
          <p:nvSpPr>
            <p:cNvPr id="902184" name="Oval 40"/>
            <p:cNvSpPr>
              <a:spLocks noChangeArrowheads="1"/>
            </p:cNvSpPr>
            <p:nvPr/>
          </p:nvSpPr>
          <p:spPr bwMode="auto">
            <a:xfrm>
              <a:off x="3942" y="930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c</a:t>
              </a:r>
            </a:p>
          </p:txBody>
        </p:sp>
        <p:sp>
          <p:nvSpPr>
            <p:cNvPr id="902185" name="Oval 41"/>
            <p:cNvSpPr>
              <a:spLocks noChangeArrowheads="1"/>
            </p:cNvSpPr>
            <p:nvPr/>
          </p:nvSpPr>
          <p:spPr bwMode="auto">
            <a:xfrm>
              <a:off x="3240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a</a:t>
              </a:r>
            </a:p>
          </p:txBody>
        </p:sp>
        <p:sp>
          <p:nvSpPr>
            <p:cNvPr id="902186" name="Oval 42"/>
            <p:cNvSpPr>
              <a:spLocks noChangeArrowheads="1"/>
            </p:cNvSpPr>
            <p:nvPr/>
          </p:nvSpPr>
          <p:spPr bwMode="auto">
            <a:xfrm>
              <a:off x="4656" y="930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d</a:t>
              </a:r>
            </a:p>
          </p:txBody>
        </p:sp>
        <p:sp>
          <p:nvSpPr>
            <p:cNvPr id="902187" name="Oval 43"/>
            <p:cNvSpPr>
              <a:spLocks noChangeArrowheads="1"/>
            </p:cNvSpPr>
            <p:nvPr/>
          </p:nvSpPr>
          <p:spPr bwMode="auto">
            <a:xfrm>
              <a:off x="3942" y="1566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e</a:t>
              </a:r>
            </a:p>
          </p:txBody>
        </p:sp>
        <p:sp>
          <p:nvSpPr>
            <p:cNvPr id="902188" name="Oval 44"/>
            <p:cNvSpPr>
              <a:spLocks noChangeArrowheads="1"/>
            </p:cNvSpPr>
            <p:nvPr/>
          </p:nvSpPr>
          <p:spPr bwMode="auto">
            <a:xfrm>
              <a:off x="4656" y="1566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f</a:t>
              </a:r>
            </a:p>
          </p:txBody>
        </p:sp>
        <p:sp>
          <p:nvSpPr>
            <p:cNvPr id="902189" name="Line 45"/>
            <p:cNvSpPr>
              <a:spLocks noChangeShapeType="1"/>
            </p:cNvSpPr>
            <p:nvPr/>
          </p:nvSpPr>
          <p:spPr bwMode="auto">
            <a:xfrm>
              <a:off x="3522" y="1074"/>
              <a:ext cx="420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90" name="Line 46"/>
            <p:cNvSpPr>
              <a:spLocks noChangeShapeType="1"/>
            </p:cNvSpPr>
            <p:nvPr/>
          </p:nvSpPr>
          <p:spPr bwMode="auto">
            <a:xfrm>
              <a:off x="4230" y="1062"/>
              <a:ext cx="4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91" name="Oval 47"/>
            <p:cNvSpPr>
              <a:spLocks noChangeArrowheads="1"/>
            </p:cNvSpPr>
            <p:nvPr/>
          </p:nvSpPr>
          <p:spPr bwMode="auto">
            <a:xfrm>
              <a:off x="5256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g</a:t>
              </a:r>
            </a:p>
          </p:txBody>
        </p:sp>
        <p:sp>
          <p:nvSpPr>
            <p:cNvPr id="902192" name="Line 48"/>
            <p:cNvSpPr>
              <a:spLocks noChangeShapeType="1"/>
            </p:cNvSpPr>
            <p:nvPr/>
          </p:nvSpPr>
          <p:spPr bwMode="auto">
            <a:xfrm>
              <a:off x="3372" y="1206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93" name="Line 49"/>
            <p:cNvSpPr>
              <a:spLocks noChangeShapeType="1"/>
            </p:cNvSpPr>
            <p:nvPr/>
          </p:nvSpPr>
          <p:spPr bwMode="auto">
            <a:xfrm>
              <a:off x="4080" y="1200"/>
              <a:ext cx="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94" name="Line 50"/>
            <p:cNvSpPr>
              <a:spLocks noChangeShapeType="1"/>
            </p:cNvSpPr>
            <p:nvPr/>
          </p:nvSpPr>
          <p:spPr bwMode="auto">
            <a:xfrm>
              <a:off x="4794" y="1200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95" name="Line 51"/>
            <p:cNvSpPr>
              <a:spLocks noChangeShapeType="1"/>
            </p:cNvSpPr>
            <p:nvPr/>
          </p:nvSpPr>
          <p:spPr bwMode="auto">
            <a:xfrm>
              <a:off x="4218" y="1704"/>
              <a:ext cx="432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96" name="Line 52"/>
            <p:cNvSpPr>
              <a:spLocks noChangeShapeType="1"/>
            </p:cNvSpPr>
            <p:nvPr/>
          </p:nvSpPr>
          <p:spPr bwMode="auto">
            <a:xfrm flipV="1">
              <a:off x="4176" y="1158"/>
              <a:ext cx="52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2197" name="Line 53"/>
            <p:cNvSpPr>
              <a:spLocks noChangeShapeType="1"/>
            </p:cNvSpPr>
            <p:nvPr/>
          </p:nvSpPr>
          <p:spPr bwMode="auto">
            <a:xfrm>
              <a:off x="4884" y="1158"/>
              <a:ext cx="426" cy="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902198" name="Line 54"/>
          <p:cNvSpPr>
            <a:spLocks noChangeShapeType="1"/>
          </p:cNvSpPr>
          <p:nvPr/>
        </p:nvSpPr>
        <p:spPr bwMode="auto">
          <a:xfrm>
            <a:off x="7658100" y="4981575"/>
            <a:ext cx="685800" cy="68580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2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APPROX-VERTEX-COVER(G)</a:t>
            </a:r>
          </a:p>
        </p:txBody>
      </p:sp>
      <p:grpSp>
        <p:nvGrpSpPr>
          <p:cNvPr id="76802" name="Group 3"/>
          <p:cNvGrpSpPr>
            <a:grpSpLocks/>
          </p:cNvGrpSpPr>
          <p:nvPr/>
        </p:nvGrpSpPr>
        <p:grpSpPr bwMode="auto">
          <a:xfrm>
            <a:off x="4200525" y="1409700"/>
            <a:ext cx="3638550" cy="1447800"/>
            <a:chOff x="3240" y="930"/>
            <a:chExt cx="2292" cy="912"/>
          </a:xfrm>
        </p:grpSpPr>
        <p:sp>
          <p:nvSpPr>
            <p:cNvPr id="904196" name="Oval 4"/>
            <p:cNvSpPr>
              <a:spLocks noChangeArrowheads="1"/>
            </p:cNvSpPr>
            <p:nvPr/>
          </p:nvSpPr>
          <p:spPr bwMode="auto">
            <a:xfrm>
              <a:off x="3240" y="930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b</a:t>
              </a:r>
            </a:p>
          </p:txBody>
        </p:sp>
        <p:sp>
          <p:nvSpPr>
            <p:cNvPr id="904197" name="Oval 5"/>
            <p:cNvSpPr>
              <a:spLocks noChangeArrowheads="1"/>
            </p:cNvSpPr>
            <p:nvPr/>
          </p:nvSpPr>
          <p:spPr bwMode="auto">
            <a:xfrm>
              <a:off x="3942" y="930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c</a:t>
              </a:r>
            </a:p>
          </p:txBody>
        </p:sp>
        <p:sp>
          <p:nvSpPr>
            <p:cNvPr id="904198" name="Oval 6"/>
            <p:cNvSpPr>
              <a:spLocks noChangeArrowheads="1"/>
            </p:cNvSpPr>
            <p:nvPr/>
          </p:nvSpPr>
          <p:spPr bwMode="auto">
            <a:xfrm>
              <a:off x="3240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a</a:t>
              </a:r>
            </a:p>
          </p:txBody>
        </p:sp>
        <p:sp>
          <p:nvSpPr>
            <p:cNvPr id="904199" name="Oval 7"/>
            <p:cNvSpPr>
              <a:spLocks noChangeArrowheads="1"/>
            </p:cNvSpPr>
            <p:nvPr/>
          </p:nvSpPr>
          <p:spPr bwMode="auto">
            <a:xfrm>
              <a:off x="4656" y="930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d</a:t>
              </a:r>
            </a:p>
          </p:txBody>
        </p:sp>
        <p:sp>
          <p:nvSpPr>
            <p:cNvPr id="904200" name="Oval 8"/>
            <p:cNvSpPr>
              <a:spLocks noChangeArrowheads="1"/>
            </p:cNvSpPr>
            <p:nvPr/>
          </p:nvSpPr>
          <p:spPr bwMode="auto">
            <a:xfrm>
              <a:off x="3942" y="1566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e</a:t>
              </a:r>
            </a:p>
          </p:txBody>
        </p:sp>
        <p:sp>
          <p:nvSpPr>
            <p:cNvPr id="904201" name="Oval 9"/>
            <p:cNvSpPr>
              <a:spLocks noChangeArrowheads="1"/>
            </p:cNvSpPr>
            <p:nvPr/>
          </p:nvSpPr>
          <p:spPr bwMode="auto">
            <a:xfrm>
              <a:off x="4656" y="1566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f</a:t>
              </a:r>
            </a:p>
          </p:txBody>
        </p:sp>
        <p:sp>
          <p:nvSpPr>
            <p:cNvPr id="904202" name="Line 10"/>
            <p:cNvSpPr>
              <a:spLocks noChangeShapeType="1"/>
            </p:cNvSpPr>
            <p:nvPr/>
          </p:nvSpPr>
          <p:spPr bwMode="auto">
            <a:xfrm>
              <a:off x="3522" y="1074"/>
              <a:ext cx="420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4203" name="Line 11"/>
            <p:cNvSpPr>
              <a:spLocks noChangeShapeType="1"/>
            </p:cNvSpPr>
            <p:nvPr/>
          </p:nvSpPr>
          <p:spPr bwMode="auto">
            <a:xfrm>
              <a:off x="4230" y="1062"/>
              <a:ext cx="4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4204" name="Oval 12"/>
            <p:cNvSpPr>
              <a:spLocks noChangeArrowheads="1"/>
            </p:cNvSpPr>
            <p:nvPr/>
          </p:nvSpPr>
          <p:spPr bwMode="auto">
            <a:xfrm>
              <a:off x="5256" y="1566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g</a:t>
              </a:r>
            </a:p>
          </p:txBody>
        </p:sp>
        <p:sp>
          <p:nvSpPr>
            <p:cNvPr id="904205" name="Line 13"/>
            <p:cNvSpPr>
              <a:spLocks noChangeShapeType="1"/>
            </p:cNvSpPr>
            <p:nvPr/>
          </p:nvSpPr>
          <p:spPr bwMode="auto">
            <a:xfrm>
              <a:off x="3372" y="1206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4206" name="Line 14"/>
            <p:cNvSpPr>
              <a:spLocks noChangeShapeType="1"/>
            </p:cNvSpPr>
            <p:nvPr/>
          </p:nvSpPr>
          <p:spPr bwMode="auto">
            <a:xfrm>
              <a:off x="4080" y="1200"/>
              <a:ext cx="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4207" name="Line 15"/>
            <p:cNvSpPr>
              <a:spLocks noChangeShapeType="1"/>
            </p:cNvSpPr>
            <p:nvPr/>
          </p:nvSpPr>
          <p:spPr bwMode="auto">
            <a:xfrm>
              <a:off x="4794" y="1200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4208" name="Line 16"/>
            <p:cNvSpPr>
              <a:spLocks noChangeShapeType="1"/>
            </p:cNvSpPr>
            <p:nvPr/>
          </p:nvSpPr>
          <p:spPr bwMode="auto">
            <a:xfrm>
              <a:off x="4218" y="1704"/>
              <a:ext cx="432" cy="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4209" name="Line 17"/>
            <p:cNvSpPr>
              <a:spLocks noChangeShapeType="1"/>
            </p:cNvSpPr>
            <p:nvPr/>
          </p:nvSpPr>
          <p:spPr bwMode="auto">
            <a:xfrm flipV="1">
              <a:off x="4176" y="1158"/>
              <a:ext cx="52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4210" name="Line 18"/>
            <p:cNvSpPr>
              <a:spLocks noChangeShapeType="1"/>
            </p:cNvSpPr>
            <p:nvPr/>
          </p:nvSpPr>
          <p:spPr bwMode="auto">
            <a:xfrm>
              <a:off x="4884" y="1158"/>
              <a:ext cx="426" cy="426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904211" name="Text Box 19"/>
          <p:cNvSpPr txBox="1">
            <a:spLocks noChangeArrowheads="1"/>
          </p:cNvSpPr>
          <p:nvPr/>
        </p:nvSpPr>
        <p:spPr bwMode="auto">
          <a:xfrm>
            <a:off x="622300" y="1951038"/>
            <a:ext cx="29274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APPROX-VERTEX-COVER:</a:t>
            </a:r>
          </a:p>
        </p:txBody>
      </p:sp>
      <p:grpSp>
        <p:nvGrpSpPr>
          <p:cNvPr id="904212" name="Group 20"/>
          <p:cNvGrpSpPr>
            <a:grpSpLocks/>
          </p:cNvGrpSpPr>
          <p:nvPr/>
        </p:nvGrpSpPr>
        <p:grpSpPr bwMode="auto">
          <a:xfrm>
            <a:off x="4248150" y="3419475"/>
            <a:ext cx="3638550" cy="1447800"/>
            <a:chOff x="3240" y="930"/>
            <a:chExt cx="2292" cy="912"/>
          </a:xfrm>
        </p:grpSpPr>
        <p:sp>
          <p:nvSpPr>
            <p:cNvPr id="904213" name="Oval 21"/>
            <p:cNvSpPr>
              <a:spLocks noChangeArrowheads="1"/>
            </p:cNvSpPr>
            <p:nvPr/>
          </p:nvSpPr>
          <p:spPr bwMode="auto">
            <a:xfrm>
              <a:off x="3240" y="930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b</a:t>
              </a:r>
            </a:p>
          </p:txBody>
        </p:sp>
        <p:sp>
          <p:nvSpPr>
            <p:cNvPr id="904214" name="Oval 22"/>
            <p:cNvSpPr>
              <a:spLocks noChangeArrowheads="1"/>
            </p:cNvSpPr>
            <p:nvPr/>
          </p:nvSpPr>
          <p:spPr bwMode="auto">
            <a:xfrm>
              <a:off x="3942" y="930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c</a:t>
              </a:r>
            </a:p>
          </p:txBody>
        </p:sp>
        <p:sp>
          <p:nvSpPr>
            <p:cNvPr id="904215" name="Oval 23"/>
            <p:cNvSpPr>
              <a:spLocks noChangeArrowheads="1"/>
            </p:cNvSpPr>
            <p:nvPr/>
          </p:nvSpPr>
          <p:spPr bwMode="auto">
            <a:xfrm>
              <a:off x="3240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a</a:t>
              </a:r>
            </a:p>
          </p:txBody>
        </p:sp>
        <p:sp>
          <p:nvSpPr>
            <p:cNvPr id="904216" name="Oval 24"/>
            <p:cNvSpPr>
              <a:spLocks noChangeArrowheads="1"/>
            </p:cNvSpPr>
            <p:nvPr/>
          </p:nvSpPr>
          <p:spPr bwMode="auto">
            <a:xfrm>
              <a:off x="4656" y="930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d</a:t>
              </a:r>
            </a:p>
          </p:txBody>
        </p:sp>
        <p:sp>
          <p:nvSpPr>
            <p:cNvPr id="904217" name="Oval 25"/>
            <p:cNvSpPr>
              <a:spLocks noChangeArrowheads="1"/>
            </p:cNvSpPr>
            <p:nvPr/>
          </p:nvSpPr>
          <p:spPr bwMode="auto">
            <a:xfrm>
              <a:off x="3942" y="1566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e</a:t>
              </a:r>
            </a:p>
          </p:txBody>
        </p:sp>
        <p:sp>
          <p:nvSpPr>
            <p:cNvPr id="904218" name="Oval 26"/>
            <p:cNvSpPr>
              <a:spLocks noChangeArrowheads="1"/>
            </p:cNvSpPr>
            <p:nvPr/>
          </p:nvSpPr>
          <p:spPr bwMode="auto">
            <a:xfrm>
              <a:off x="4656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f</a:t>
              </a:r>
            </a:p>
          </p:txBody>
        </p:sp>
        <p:sp>
          <p:nvSpPr>
            <p:cNvPr id="904219" name="Line 27"/>
            <p:cNvSpPr>
              <a:spLocks noChangeShapeType="1"/>
            </p:cNvSpPr>
            <p:nvPr/>
          </p:nvSpPr>
          <p:spPr bwMode="auto">
            <a:xfrm>
              <a:off x="3522" y="1074"/>
              <a:ext cx="4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4220" name="Line 28"/>
            <p:cNvSpPr>
              <a:spLocks noChangeShapeType="1"/>
            </p:cNvSpPr>
            <p:nvPr/>
          </p:nvSpPr>
          <p:spPr bwMode="auto">
            <a:xfrm>
              <a:off x="4230" y="1062"/>
              <a:ext cx="4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4221" name="Oval 29"/>
            <p:cNvSpPr>
              <a:spLocks noChangeArrowheads="1"/>
            </p:cNvSpPr>
            <p:nvPr/>
          </p:nvSpPr>
          <p:spPr bwMode="auto">
            <a:xfrm>
              <a:off x="5256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g</a:t>
              </a:r>
            </a:p>
          </p:txBody>
        </p:sp>
        <p:sp>
          <p:nvSpPr>
            <p:cNvPr id="904222" name="Line 30"/>
            <p:cNvSpPr>
              <a:spLocks noChangeShapeType="1"/>
            </p:cNvSpPr>
            <p:nvPr/>
          </p:nvSpPr>
          <p:spPr bwMode="auto">
            <a:xfrm>
              <a:off x="3372" y="1206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4223" name="Line 31"/>
            <p:cNvSpPr>
              <a:spLocks noChangeShapeType="1"/>
            </p:cNvSpPr>
            <p:nvPr/>
          </p:nvSpPr>
          <p:spPr bwMode="auto">
            <a:xfrm>
              <a:off x="4080" y="1200"/>
              <a:ext cx="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4224" name="Line 32"/>
            <p:cNvSpPr>
              <a:spLocks noChangeShapeType="1"/>
            </p:cNvSpPr>
            <p:nvPr/>
          </p:nvSpPr>
          <p:spPr bwMode="auto">
            <a:xfrm>
              <a:off x="4794" y="1200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4225" name="Line 33"/>
            <p:cNvSpPr>
              <a:spLocks noChangeShapeType="1"/>
            </p:cNvSpPr>
            <p:nvPr/>
          </p:nvSpPr>
          <p:spPr bwMode="auto">
            <a:xfrm>
              <a:off x="4218" y="17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4226" name="Line 34"/>
            <p:cNvSpPr>
              <a:spLocks noChangeShapeType="1"/>
            </p:cNvSpPr>
            <p:nvPr/>
          </p:nvSpPr>
          <p:spPr bwMode="auto">
            <a:xfrm flipV="1">
              <a:off x="4176" y="1158"/>
              <a:ext cx="52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4227" name="Line 35"/>
            <p:cNvSpPr>
              <a:spLocks noChangeShapeType="1"/>
            </p:cNvSpPr>
            <p:nvPr/>
          </p:nvSpPr>
          <p:spPr bwMode="auto">
            <a:xfrm>
              <a:off x="4884" y="1158"/>
              <a:ext cx="426" cy="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904228" name="Text Box 36"/>
          <p:cNvSpPr txBox="1">
            <a:spLocks noChangeArrowheads="1"/>
          </p:cNvSpPr>
          <p:nvPr/>
        </p:nvSpPr>
        <p:spPr bwMode="auto">
          <a:xfrm>
            <a:off x="669925" y="3960813"/>
            <a:ext cx="290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Optimal VERTEX-COVER:</a:t>
            </a:r>
          </a:p>
        </p:txBody>
      </p:sp>
      <p:sp>
        <p:nvSpPr>
          <p:cNvPr id="904229" name="Text Box 37"/>
          <p:cNvSpPr txBox="1">
            <a:spLocks noChangeArrowheads="1"/>
          </p:cNvSpPr>
          <p:nvPr/>
        </p:nvSpPr>
        <p:spPr bwMode="auto">
          <a:xfrm>
            <a:off x="584200" y="5326063"/>
            <a:ext cx="78565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It can be proven that the approximation algorithm returns a solution that is no more than twice the optimal vertex cover.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7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228" grpId="0"/>
      <p:bldP spid="90422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Set Covering Problem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66813"/>
            <a:ext cx="8229600" cy="52863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dirty="0">
                <a:cs typeface="+mn-cs"/>
              </a:rPr>
              <a:t>Finite set X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>
                <a:cs typeface="+mn-cs"/>
              </a:rPr>
              <a:t>Family </a:t>
            </a:r>
            <a:r>
              <a:rPr lang="en-US" dirty="0">
                <a:latin typeface="Monotype Corsiva" charset="0"/>
                <a:cs typeface="+mn-cs"/>
              </a:rPr>
              <a:t>F</a:t>
            </a:r>
            <a:r>
              <a:rPr lang="en-US" dirty="0">
                <a:cs typeface="+mn-cs"/>
              </a:rPr>
              <a:t> of subsets of X: </a:t>
            </a:r>
            <a:r>
              <a:rPr lang="en-US" dirty="0">
                <a:latin typeface="Monotype Corsiva" charset="0"/>
                <a:cs typeface="+mn-cs"/>
              </a:rPr>
              <a:t>F</a:t>
            </a:r>
            <a:r>
              <a:rPr lang="en-US" dirty="0">
                <a:cs typeface="+mn-cs"/>
              </a:rPr>
              <a:t> = {S</a:t>
            </a:r>
            <a:r>
              <a:rPr lang="en-US" baseline="-25000" dirty="0">
                <a:cs typeface="+mn-cs"/>
              </a:rPr>
              <a:t>1</a:t>
            </a:r>
            <a:r>
              <a:rPr lang="en-US" dirty="0">
                <a:cs typeface="+mn-cs"/>
              </a:rPr>
              <a:t>, S</a:t>
            </a:r>
            <a:r>
              <a:rPr lang="en-US" baseline="-25000" dirty="0">
                <a:cs typeface="+mn-cs"/>
              </a:rPr>
              <a:t>2</a:t>
            </a:r>
            <a:r>
              <a:rPr lang="en-US" dirty="0">
                <a:cs typeface="+mn-cs"/>
              </a:rPr>
              <a:t>, …, S</a:t>
            </a:r>
            <a:r>
              <a:rPr lang="en-US" baseline="-25000" dirty="0">
                <a:cs typeface="+mn-cs"/>
              </a:rPr>
              <a:t>n</a:t>
            </a:r>
            <a:r>
              <a:rPr lang="en-US" dirty="0">
                <a:cs typeface="+mn-cs"/>
              </a:rPr>
              <a:t>}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dirty="0">
                <a:cs typeface="+mn-cs"/>
              </a:rPr>
              <a:t>		X = </a:t>
            </a:r>
            <a:r>
              <a:rPr lang="en-US" sz="3600" dirty="0">
                <a:cs typeface="+mn-cs"/>
                <a:sym typeface="Symbol" charset="0"/>
              </a:rPr>
              <a:t>⋃</a:t>
            </a:r>
            <a:r>
              <a:rPr lang="en-US" dirty="0">
                <a:cs typeface="+mn-cs"/>
                <a:sym typeface="Symbol" charset="0"/>
              </a:rPr>
              <a:t> S	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endParaRPr lang="en-US" sz="2000" dirty="0">
              <a:cs typeface="+mn-cs"/>
              <a:sym typeface="Symbol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>
                <a:cs typeface="+mn-cs"/>
                <a:sym typeface="Symbol" charset="0"/>
              </a:rPr>
              <a:t>Find a minimum-size subset C ⊆ </a:t>
            </a:r>
            <a:r>
              <a:rPr lang="en-US" dirty="0">
                <a:latin typeface="Monotype Corsiva" charset="0"/>
                <a:cs typeface="+mn-cs"/>
                <a:sym typeface="Symbol" charset="0"/>
              </a:rPr>
              <a:t>F</a:t>
            </a:r>
            <a:r>
              <a:rPr lang="en-US" dirty="0">
                <a:cs typeface="+mn-cs"/>
                <a:sym typeface="Symbol" charset="0"/>
              </a:rPr>
              <a:t> that covers all the elements in X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>
                <a:cs typeface="+mn-cs"/>
                <a:sym typeface="Symbol" charset="0"/>
              </a:rPr>
              <a:t>Decision: given a number k find if there exist k sets S</a:t>
            </a:r>
            <a:r>
              <a:rPr lang="en-US" baseline="-25000" dirty="0">
                <a:cs typeface="+mn-cs"/>
                <a:sym typeface="Symbol" charset="0"/>
              </a:rPr>
              <a:t>i1</a:t>
            </a:r>
            <a:r>
              <a:rPr lang="en-US" dirty="0">
                <a:cs typeface="+mn-cs"/>
                <a:sym typeface="Symbol" charset="0"/>
              </a:rPr>
              <a:t>, S</a:t>
            </a:r>
            <a:r>
              <a:rPr lang="en-US" baseline="-25000" dirty="0">
                <a:cs typeface="+mn-cs"/>
                <a:sym typeface="Symbol" charset="0"/>
              </a:rPr>
              <a:t>i2</a:t>
            </a:r>
            <a:r>
              <a:rPr lang="en-US" dirty="0">
                <a:cs typeface="+mn-cs"/>
                <a:sym typeface="Symbol" charset="0"/>
              </a:rPr>
              <a:t>, …, </a:t>
            </a:r>
            <a:r>
              <a:rPr lang="en-US" dirty="0" err="1">
                <a:cs typeface="+mn-cs"/>
                <a:sym typeface="Symbol" charset="0"/>
              </a:rPr>
              <a:t>S</a:t>
            </a:r>
            <a:r>
              <a:rPr lang="en-US" baseline="-25000" dirty="0" err="1">
                <a:cs typeface="+mn-cs"/>
                <a:sym typeface="Symbol" charset="0"/>
              </a:rPr>
              <a:t>ik</a:t>
            </a:r>
            <a:r>
              <a:rPr lang="en-US" dirty="0">
                <a:cs typeface="+mn-cs"/>
                <a:sym typeface="Symbol" charset="0"/>
              </a:rPr>
              <a:t>  such that: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dirty="0">
                <a:cs typeface="+mn-cs"/>
                <a:sym typeface="Symbol" charset="0"/>
              </a:rPr>
              <a:t>			 S</a:t>
            </a:r>
            <a:r>
              <a:rPr lang="en-US" baseline="-25000" dirty="0">
                <a:cs typeface="+mn-cs"/>
                <a:sym typeface="Symbol" charset="0"/>
              </a:rPr>
              <a:t>i1</a:t>
            </a:r>
            <a:r>
              <a:rPr lang="en-US" dirty="0">
                <a:cs typeface="+mn-cs"/>
                <a:sym typeface="Symbol" charset="0"/>
              </a:rPr>
              <a:t> ⋃ S</a:t>
            </a:r>
            <a:r>
              <a:rPr lang="en-US" baseline="-25000" dirty="0">
                <a:cs typeface="+mn-cs"/>
                <a:sym typeface="Symbol" charset="0"/>
              </a:rPr>
              <a:t>i2</a:t>
            </a:r>
            <a:r>
              <a:rPr lang="en-US" dirty="0">
                <a:cs typeface="+mn-cs"/>
                <a:sym typeface="Symbol" charset="0"/>
              </a:rPr>
              <a:t> ⋃ … ⋃ </a:t>
            </a:r>
            <a:r>
              <a:rPr lang="en-US" dirty="0" err="1">
                <a:cs typeface="+mn-cs"/>
                <a:sym typeface="Symbol" charset="0"/>
              </a:rPr>
              <a:t>S</a:t>
            </a:r>
            <a:r>
              <a:rPr lang="en-US" baseline="-25000" dirty="0" err="1">
                <a:cs typeface="+mn-cs"/>
                <a:sym typeface="Symbol" charset="0"/>
              </a:rPr>
              <a:t>ik</a:t>
            </a:r>
            <a:r>
              <a:rPr lang="en-US" dirty="0">
                <a:cs typeface="+mn-cs"/>
                <a:sym typeface="Symbol" charset="0"/>
              </a:rPr>
              <a:t> = X</a:t>
            </a:r>
          </a:p>
        </p:txBody>
      </p:sp>
      <p:sp>
        <p:nvSpPr>
          <p:cNvPr id="906244" name="Text Box 4"/>
          <p:cNvSpPr txBox="1">
            <a:spLocks noChangeArrowheads="1"/>
          </p:cNvSpPr>
          <p:nvPr/>
        </p:nvSpPr>
        <p:spPr bwMode="auto">
          <a:xfrm>
            <a:off x="1831975" y="3019425"/>
            <a:ext cx="83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S </a:t>
            </a:r>
            <a:r>
              <a:rPr lang="en-US" dirty="0">
                <a:cs typeface="+mn-cs"/>
                <a:sym typeface="Symbol" charset="0"/>
              </a:rPr>
              <a:t>∈ </a:t>
            </a:r>
            <a:r>
              <a:rPr lang="en-US" dirty="0">
                <a:latin typeface="Monotype Corsiva" charset="0"/>
                <a:cs typeface="+mn-cs"/>
                <a:sym typeface="Symbol" charset="0"/>
              </a:rPr>
              <a:t>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9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Greedy Set Covering</a:t>
            </a:r>
          </a:p>
        </p:txBody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566863"/>
            <a:ext cx="4533900" cy="47244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b="1">
                <a:cs typeface="+mn-cs"/>
              </a:rPr>
              <a:t>Idea</a:t>
            </a:r>
            <a:r>
              <a:rPr lang="en-US">
                <a:cs typeface="+mn-cs"/>
              </a:rPr>
              <a:t>: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>
                <a:cs typeface="+mn-cs"/>
              </a:rPr>
              <a:t>At each step pick a set S that covers the greatest number of remaining elements</a:t>
            </a:r>
          </a:p>
        </p:txBody>
      </p:sp>
      <p:grpSp>
        <p:nvGrpSpPr>
          <p:cNvPr id="80899" name="Group 4"/>
          <p:cNvGrpSpPr>
            <a:grpSpLocks/>
          </p:cNvGrpSpPr>
          <p:nvPr/>
        </p:nvGrpSpPr>
        <p:grpSpPr bwMode="auto">
          <a:xfrm>
            <a:off x="5953125" y="1990725"/>
            <a:ext cx="200025" cy="1744663"/>
            <a:chOff x="3558" y="1032"/>
            <a:chExt cx="126" cy="1099"/>
          </a:xfrm>
        </p:grpSpPr>
        <p:sp>
          <p:nvSpPr>
            <p:cNvPr id="908293" name="Oval 5"/>
            <p:cNvSpPr>
              <a:spLocks noChangeArrowheads="1"/>
            </p:cNvSpPr>
            <p:nvPr/>
          </p:nvSpPr>
          <p:spPr bwMode="auto">
            <a:xfrm>
              <a:off x="3558" y="1032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8294" name="Oval 6"/>
            <p:cNvSpPr>
              <a:spLocks noChangeArrowheads="1"/>
            </p:cNvSpPr>
            <p:nvPr/>
          </p:nvSpPr>
          <p:spPr bwMode="auto">
            <a:xfrm>
              <a:off x="3558" y="1356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8295" name="Oval 7"/>
            <p:cNvSpPr>
              <a:spLocks noChangeArrowheads="1"/>
            </p:cNvSpPr>
            <p:nvPr/>
          </p:nvSpPr>
          <p:spPr bwMode="auto">
            <a:xfrm>
              <a:off x="3558" y="1680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8296" name="Oval 8"/>
            <p:cNvSpPr>
              <a:spLocks noChangeArrowheads="1"/>
            </p:cNvSpPr>
            <p:nvPr/>
          </p:nvSpPr>
          <p:spPr bwMode="auto">
            <a:xfrm>
              <a:off x="3558" y="2004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0900" name="Group 9"/>
          <p:cNvGrpSpPr>
            <a:grpSpLocks/>
          </p:cNvGrpSpPr>
          <p:nvPr/>
        </p:nvGrpSpPr>
        <p:grpSpPr bwMode="auto">
          <a:xfrm>
            <a:off x="6786563" y="1990725"/>
            <a:ext cx="200025" cy="1744663"/>
            <a:chOff x="3558" y="1032"/>
            <a:chExt cx="126" cy="1099"/>
          </a:xfrm>
        </p:grpSpPr>
        <p:sp>
          <p:nvSpPr>
            <p:cNvPr id="908298" name="Oval 10"/>
            <p:cNvSpPr>
              <a:spLocks noChangeArrowheads="1"/>
            </p:cNvSpPr>
            <p:nvPr/>
          </p:nvSpPr>
          <p:spPr bwMode="auto">
            <a:xfrm>
              <a:off x="3558" y="1032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8299" name="Oval 11"/>
            <p:cNvSpPr>
              <a:spLocks noChangeArrowheads="1"/>
            </p:cNvSpPr>
            <p:nvPr/>
          </p:nvSpPr>
          <p:spPr bwMode="auto">
            <a:xfrm>
              <a:off x="3558" y="1356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8300" name="Oval 12"/>
            <p:cNvSpPr>
              <a:spLocks noChangeArrowheads="1"/>
            </p:cNvSpPr>
            <p:nvPr/>
          </p:nvSpPr>
          <p:spPr bwMode="auto">
            <a:xfrm>
              <a:off x="3558" y="1680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8301" name="Oval 13"/>
            <p:cNvSpPr>
              <a:spLocks noChangeArrowheads="1"/>
            </p:cNvSpPr>
            <p:nvPr/>
          </p:nvSpPr>
          <p:spPr bwMode="auto">
            <a:xfrm>
              <a:off x="3558" y="2004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0901" name="Group 14"/>
          <p:cNvGrpSpPr>
            <a:grpSpLocks/>
          </p:cNvGrpSpPr>
          <p:nvPr/>
        </p:nvGrpSpPr>
        <p:grpSpPr bwMode="auto">
          <a:xfrm>
            <a:off x="7620000" y="1990725"/>
            <a:ext cx="200025" cy="1744663"/>
            <a:chOff x="3558" y="1032"/>
            <a:chExt cx="126" cy="1099"/>
          </a:xfrm>
        </p:grpSpPr>
        <p:sp>
          <p:nvSpPr>
            <p:cNvPr id="908303" name="Oval 15"/>
            <p:cNvSpPr>
              <a:spLocks noChangeArrowheads="1"/>
            </p:cNvSpPr>
            <p:nvPr/>
          </p:nvSpPr>
          <p:spPr bwMode="auto">
            <a:xfrm>
              <a:off x="3558" y="1032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8304" name="Oval 16"/>
            <p:cNvSpPr>
              <a:spLocks noChangeArrowheads="1"/>
            </p:cNvSpPr>
            <p:nvPr/>
          </p:nvSpPr>
          <p:spPr bwMode="auto">
            <a:xfrm>
              <a:off x="3558" y="1356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8305" name="Oval 17"/>
            <p:cNvSpPr>
              <a:spLocks noChangeArrowheads="1"/>
            </p:cNvSpPr>
            <p:nvPr/>
          </p:nvSpPr>
          <p:spPr bwMode="auto">
            <a:xfrm>
              <a:off x="3558" y="1680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8306" name="Oval 18"/>
            <p:cNvSpPr>
              <a:spLocks noChangeArrowheads="1"/>
            </p:cNvSpPr>
            <p:nvPr/>
          </p:nvSpPr>
          <p:spPr bwMode="auto">
            <a:xfrm>
              <a:off x="3558" y="2004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908307" name="AutoShape 19"/>
          <p:cNvSpPr>
            <a:spLocks noChangeArrowheads="1"/>
          </p:cNvSpPr>
          <p:nvPr/>
        </p:nvSpPr>
        <p:spPr bwMode="auto">
          <a:xfrm>
            <a:off x="5810250" y="1819275"/>
            <a:ext cx="485775" cy="23622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08308" name="AutoShape 20"/>
          <p:cNvSpPr>
            <a:spLocks noChangeArrowheads="1"/>
          </p:cNvSpPr>
          <p:nvPr/>
        </p:nvSpPr>
        <p:spPr bwMode="auto">
          <a:xfrm>
            <a:off x="7477125" y="1819275"/>
            <a:ext cx="485775" cy="23622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08309" name="AutoShape 21"/>
          <p:cNvSpPr>
            <a:spLocks noChangeArrowheads="1"/>
          </p:cNvSpPr>
          <p:nvPr/>
        </p:nvSpPr>
        <p:spPr bwMode="auto">
          <a:xfrm>
            <a:off x="6648450" y="2419350"/>
            <a:ext cx="1228725" cy="86677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08310" name="AutoShape 22"/>
          <p:cNvSpPr>
            <a:spLocks noChangeArrowheads="1"/>
          </p:cNvSpPr>
          <p:nvPr/>
        </p:nvSpPr>
        <p:spPr bwMode="auto">
          <a:xfrm>
            <a:off x="5857875" y="3409950"/>
            <a:ext cx="1247775" cy="44767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08311" name="Text Box 23"/>
          <p:cNvSpPr txBox="1">
            <a:spLocks noChangeArrowheads="1"/>
          </p:cNvSpPr>
          <p:nvPr/>
        </p:nvSpPr>
        <p:spPr bwMode="auto">
          <a:xfrm>
            <a:off x="5851525" y="382746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3</a:t>
            </a:r>
          </a:p>
        </p:txBody>
      </p:sp>
      <p:sp>
        <p:nvSpPr>
          <p:cNvPr id="908312" name="Text Box 24"/>
          <p:cNvSpPr txBox="1">
            <a:spLocks noChangeArrowheads="1"/>
          </p:cNvSpPr>
          <p:nvPr/>
        </p:nvSpPr>
        <p:spPr bwMode="auto">
          <a:xfrm>
            <a:off x="7508875" y="382746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5</a:t>
            </a:r>
          </a:p>
        </p:txBody>
      </p:sp>
      <p:sp>
        <p:nvSpPr>
          <p:cNvPr id="908313" name="Text Box 25"/>
          <p:cNvSpPr txBox="1">
            <a:spLocks noChangeArrowheads="1"/>
          </p:cNvSpPr>
          <p:nvPr/>
        </p:nvSpPr>
        <p:spPr bwMode="auto">
          <a:xfrm>
            <a:off x="7080250" y="272256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2</a:t>
            </a:r>
          </a:p>
        </p:txBody>
      </p:sp>
      <p:sp>
        <p:nvSpPr>
          <p:cNvPr id="908314" name="Text Box 26"/>
          <p:cNvSpPr txBox="1">
            <a:spLocks noChangeArrowheads="1"/>
          </p:cNvSpPr>
          <p:nvPr/>
        </p:nvSpPr>
        <p:spPr bwMode="auto">
          <a:xfrm>
            <a:off x="6223000" y="350361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6</a:t>
            </a:r>
          </a:p>
        </p:txBody>
      </p:sp>
      <p:sp>
        <p:nvSpPr>
          <p:cNvPr id="908315" name="AutoShape 27"/>
          <p:cNvSpPr>
            <a:spLocks noChangeArrowheads="1"/>
          </p:cNvSpPr>
          <p:nvPr/>
        </p:nvSpPr>
        <p:spPr bwMode="auto">
          <a:xfrm>
            <a:off x="5600700" y="1924050"/>
            <a:ext cx="2476500" cy="86677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08316" name="Text Box 28"/>
          <p:cNvSpPr txBox="1">
            <a:spLocks noChangeArrowheads="1"/>
          </p:cNvSpPr>
          <p:nvPr/>
        </p:nvSpPr>
        <p:spPr bwMode="auto">
          <a:xfrm>
            <a:off x="7070725" y="1970088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1</a:t>
            </a:r>
          </a:p>
        </p:txBody>
      </p:sp>
      <p:sp>
        <p:nvSpPr>
          <p:cNvPr id="908317" name="AutoShape 29"/>
          <p:cNvSpPr>
            <a:spLocks noChangeArrowheads="1"/>
          </p:cNvSpPr>
          <p:nvPr/>
        </p:nvSpPr>
        <p:spPr bwMode="auto">
          <a:xfrm>
            <a:off x="6600825" y="1809750"/>
            <a:ext cx="485775" cy="23622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08318" name="Freeform 30"/>
          <p:cNvSpPr>
            <a:spLocks/>
          </p:cNvSpPr>
          <p:nvPr/>
        </p:nvSpPr>
        <p:spPr bwMode="auto">
          <a:xfrm>
            <a:off x="5881688" y="2905125"/>
            <a:ext cx="728662" cy="436563"/>
          </a:xfrm>
          <a:custGeom>
            <a:avLst/>
            <a:gdLst>
              <a:gd name="T0" fmla="*/ 459 w 459"/>
              <a:gd name="T1" fmla="*/ 0 h 275"/>
              <a:gd name="T2" fmla="*/ 105 w 459"/>
              <a:gd name="T3" fmla="*/ 6 h 275"/>
              <a:gd name="T4" fmla="*/ 51 w 459"/>
              <a:gd name="T5" fmla="*/ 30 h 275"/>
              <a:gd name="T6" fmla="*/ 21 w 459"/>
              <a:gd name="T7" fmla="*/ 84 h 275"/>
              <a:gd name="T8" fmla="*/ 9 w 459"/>
              <a:gd name="T9" fmla="*/ 120 h 275"/>
              <a:gd name="T10" fmla="*/ 21 w 459"/>
              <a:gd name="T11" fmla="*/ 222 h 275"/>
              <a:gd name="T12" fmla="*/ 243 w 459"/>
              <a:gd name="T13" fmla="*/ 264 h 275"/>
              <a:gd name="T14" fmla="*/ 453 w 459"/>
              <a:gd name="T15" fmla="*/ 27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9" h="275">
                <a:moveTo>
                  <a:pt x="459" y="0"/>
                </a:moveTo>
                <a:cubicBezTo>
                  <a:pt x="344" y="13"/>
                  <a:pt x="220" y="2"/>
                  <a:pt x="105" y="6"/>
                </a:cubicBezTo>
                <a:cubicBezTo>
                  <a:pt x="85" y="13"/>
                  <a:pt x="71" y="23"/>
                  <a:pt x="51" y="30"/>
                </a:cubicBezTo>
                <a:cubicBezTo>
                  <a:pt x="40" y="46"/>
                  <a:pt x="29" y="66"/>
                  <a:pt x="21" y="84"/>
                </a:cubicBezTo>
                <a:cubicBezTo>
                  <a:pt x="16" y="96"/>
                  <a:pt x="9" y="120"/>
                  <a:pt x="9" y="120"/>
                </a:cubicBezTo>
                <a:cubicBezTo>
                  <a:pt x="11" y="154"/>
                  <a:pt x="0" y="195"/>
                  <a:pt x="21" y="222"/>
                </a:cubicBezTo>
                <a:cubicBezTo>
                  <a:pt x="63" y="275"/>
                  <a:pt x="213" y="263"/>
                  <a:pt x="243" y="264"/>
                </a:cubicBezTo>
                <a:cubicBezTo>
                  <a:pt x="417" y="270"/>
                  <a:pt x="366" y="270"/>
                  <a:pt x="453" y="27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08319" name="Line 31"/>
          <p:cNvSpPr>
            <a:spLocks noChangeShapeType="1"/>
          </p:cNvSpPr>
          <p:nvPr/>
        </p:nvSpPr>
        <p:spPr bwMode="auto">
          <a:xfrm>
            <a:off x="6591300" y="2905125"/>
            <a:ext cx="9525" cy="4191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08320" name="Text Box 32"/>
          <p:cNvSpPr txBox="1">
            <a:spLocks noChangeArrowheads="1"/>
          </p:cNvSpPr>
          <p:nvPr/>
        </p:nvSpPr>
        <p:spPr bwMode="auto">
          <a:xfrm>
            <a:off x="6651625" y="382746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4</a:t>
            </a:r>
          </a:p>
        </p:txBody>
      </p:sp>
      <p:sp>
        <p:nvSpPr>
          <p:cNvPr id="908321" name="Text Box 33"/>
          <p:cNvSpPr txBox="1">
            <a:spLocks noChangeArrowheads="1"/>
          </p:cNvSpPr>
          <p:nvPr/>
        </p:nvSpPr>
        <p:spPr bwMode="auto">
          <a:xfrm>
            <a:off x="5299075" y="4611688"/>
            <a:ext cx="35205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Optimal: C = {S</a:t>
            </a:r>
            <a:r>
              <a:rPr lang="en-US" sz="2400" baseline="-25000">
                <a:latin typeface="Century Gothic" charset="0"/>
                <a:ea typeface="Century Gothic" charset="0"/>
                <a:cs typeface="Century Gothic" charset="0"/>
              </a:rPr>
              <a:t>3</a:t>
            </a:r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, S</a:t>
            </a:r>
            <a:r>
              <a:rPr lang="en-US" sz="2400" baseline="-25000">
                <a:latin typeface="Century Gothic" charset="0"/>
                <a:ea typeface="Century Gothic" charset="0"/>
                <a:cs typeface="Century Gothic" charset="0"/>
              </a:rPr>
              <a:t>4</a:t>
            </a:r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, S</a:t>
            </a:r>
            <a:r>
              <a:rPr lang="en-US" sz="2400" baseline="-25000">
                <a:latin typeface="Century Gothic" charset="0"/>
                <a:ea typeface="Century Gothic" charset="0"/>
                <a:cs typeface="Century Gothic" charset="0"/>
              </a:rPr>
              <a:t>5</a:t>
            </a:r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9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3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GREEDY-SET-COVER(X, </a:t>
            </a:r>
            <a:r>
              <a:rPr lang="en-US">
                <a:latin typeface="Monotype Corsiva" charset="0"/>
                <a:cs typeface="+mj-cs"/>
              </a:rPr>
              <a:t>F</a:t>
            </a:r>
            <a:r>
              <a:rPr lang="en-US">
                <a:cs typeface="+mj-cs"/>
              </a:rPr>
              <a:t>)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6366079" cy="5362575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dirty="0">
                <a:cs typeface="+mn-cs"/>
              </a:rPr>
              <a:t>U </a:t>
            </a:r>
            <a:r>
              <a:rPr lang="en-US" dirty="0">
                <a:cs typeface="+mn-cs"/>
                <a:sym typeface="Symbol" charset="0"/>
              </a:rPr>
              <a:t>← X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dirty="0">
                <a:cs typeface="+mn-cs"/>
                <a:sym typeface="Symbol" charset="0"/>
              </a:rPr>
              <a:t>C ← ∅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b="1" dirty="0">
                <a:cs typeface="+mn-cs"/>
                <a:sym typeface="Symbol" charset="0"/>
              </a:rPr>
              <a:t>while</a:t>
            </a:r>
            <a:r>
              <a:rPr lang="en-US" dirty="0">
                <a:cs typeface="+mn-cs"/>
                <a:sym typeface="Symbol" charset="0"/>
              </a:rPr>
              <a:t> U ≠ ∅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dirty="0">
                <a:cs typeface="+mn-cs"/>
                <a:sym typeface="Symbol" charset="0"/>
              </a:rPr>
              <a:t>         </a:t>
            </a:r>
            <a:r>
              <a:rPr lang="en-US" b="1" dirty="0">
                <a:cs typeface="+mn-cs"/>
                <a:sym typeface="Symbol" charset="0"/>
              </a:rPr>
              <a:t>do</a:t>
            </a:r>
            <a:r>
              <a:rPr lang="en-US" dirty="0">
                <a:cs typeface="+mn-cs"/>
                <a:sym typeface="Symbol" charset="0"/>
              </a:rPr>
              <a:t> select an S ∈ F that      			maximizes |S ⋂ U|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dirty="0">
                <a:cs typeface="+mn-cs"/>
                <a:sym typeface="Symbol" charset="0"/>
              </a:rPr>
              <a:t>              U ← U – S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dirty="0">
                <a:cs typeface="+mn-cs"/>
                <a:sym typeface="Symbol" charset="0"/>
              </a:rPr>
              <a:t>              C ← C ⋃ {S}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b="1" dirty="0">
                <a:cs typeface="+mn-cs"/>
                <a:sym typeface="Symbol" charset="0"/>
              </a:rPr>
              <a:t>return</a:t>
            </a:r>
            <a:r>
              <a:rPr lang="en-US" dirty="0">
                <a:cs typeface="+mn-cs"/>
                <a:sym typeface="Symbol" charset="0"/>
              </a:rPr>
              <a:t> C</a:t>
            </a:r>
          </a:p>
        </p:txBody>
      </p:sp>
      <p:grpSp>
        <p:nvGrpSpPr>
          <p:cNvPr id="82947" name="Group 4"/>
          <p:cNvGrpSpPr>
            <a:grpSpLocks/>
          </p:cNvGrpSpPr>
          <p:nvPr/>
        </p:nvGrpSpPr>
        <p:grpSpPr bwMode="auto">
          <a:xfrm>
            <a:off x="6836721" y="1438275"/>
            <a:ext cx="200025" cy="1744663"/>
            <a:chOff x="3558" y="1032"/>
            <a:chExt cx="126" cy="1099"/>
          </a:xfrm>
        </p:grpSpPr>
        <p:sp>
          <p:nvSpPr>
            <p:cNvPr id="910341" name="Oval 5"/>
            <p:cNvSpPr>
              <a:spLocks noChangeArrowheads="1"/>
            </p:cNvSpPr>
            <p:nvPr/>
          </p:nvSpPr>
          <p:spPr bwMode="auto">
            <a:xfrm>
              <a:off x="3558" y="1032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42" name="Oval 6"/>
            <p:cNvSpPr>
              <a:spLocks noChangeArrowheads="1"/>
            </p:cNvSpPr>
            <p:nvPr/>
          </p:nvSpPr>
          <p:spPr bwMode="auto">
            <a:xfrm>
              <a:off x="3558" y="1356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43" name="Oval 7"/>
            <p:cNvSpPr>
              <a:spLocks noChangeArrowheads="1"/>
            </p:cNvSpPr>
            <p:nvPr/>
          </p:nvSpPr>
          <p:spPr bwMode="auto">
            <a:xfrm>
              <a:off x="3558" y="1680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44" name="Oval 8"/>
            <p:cNvSpPr>
              <a:spLocks noChangeArrowheads="1"/>
            </p:cNvSpPr>
            <p:nvPr/>
          </p:nvSpPr>
          <p:spPr bwMode="auto">
            <a:xfrm>
              <a:off x="3558" y="2004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2948" name="Group 9"/>
          <p:cNvGrpSpPr>
            <a:grpSpLocks/>
          </p:cNvGrpSpPr>
          <p:nvPr/>
        </p:nvGrpSpPr>
        <p:grpSpPr bwMode="auto">
          <a:xfrm>
            <a:off x="7670159" y="1438275"/>
            <a:ext cx="200025" cy="1744663"/>
            <a:chOff x="3558" y="1032"/>
            <a:chExt cx="126" cy="1099"/>
          </a:xfrm>
        </p:grpSpPr>
        <p:sp>
          <p:nvSpPr>
            <p:cNvPr id="910346" name="Oval 10"/>
            <p:cNvSpPr>
              <a:spLocks noChangeArrowheads="1"/>
            </p:cNvSpPr>
            <p:nvPr/>
          </p:nvSpPr>
          <p:spPr bwMode="auto">
            <a:xfrm>
              <a:off x="3558" y="1032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47" name="Oval 11"/>
            <p:cNvSpPr>
              <a:spLocks noChangeArrowheads="1"/>
            </p:cNvSpPr>
            <p:nvPr/>
          </p:nvSpPr>
          <p:spPr bwMode="auto">
            <a:xfrm>
              <a:off x="3558" y="1356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48" name="Oval 12"/>
            <p:cNvSpPr>
              <a:spLocks noChangeArrowheads="1"/>
            </p:cNvSpPr>
            <p:nvPr/>
          </p:nvSpPr>
          <p:spPr bwMode="auto">
            <a:xfrm>
              <a:off x="3558" y="1680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49" name="Oval 13"/>
            <p:cNvSpPr>
              <a:spLocks noChangeArrowheads="1"/>
            </p:cNvSpPr>
            <p:nvPr/>
          </p:nvSpPr>
          <p:spPr bwMode="auto">
            <a:xfrm>
              <a:off x="3558" y="2004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2949" name="Group 14"/>
          <p:cNvGrpSpPr>
            <a:grpSpLocks/>
          </p:cNvGrpSpPr>
          <p:nvPr/>
        </p:nvGrpSpPr>
        <p:grpSpPr bwMode="auto">
          <a:xfrm>
            <a:off x="8503596" y="1438275"/>
            <a:ext cx="200025" cy="1744663"/>
            <a:chOff x="3558" y="1032"/>
            <a:chExt cx="126" cy="1099"/>
          </a:xfrm>
        </p:grpSpPr>
        <p:sp>
          <p:nvSpPr>
            <p:cNvPr id="910351" name="Oval 15"/>
            <p:cNvSpPr>
              <a:spLocks noChangeArrowheads="1"/>
            </p:cNvSpPr>
            <p:nvPr/>
          </p:nvSpPr>
          <p:spPr bwMode="auto">
            <a:xfrm>
              <a:off x="3558" y="1032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52" name="Oval 16"/>
            <p:cNvSpPr>
              <a:spLocks noChangeArrowheads="1"/>
            </p:cNvSpPr>
            <p:nvPr/>
          </p:nvSpPr>
          <p:spPr bwMode="auto">
            <a:xfrm>
              <a:off x="3558" y="1356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53" name="Oval 17"/>
            <p:cNvSpPr>
              <a:spLocks noChangeArrowheads="1"/>
            </p:cNvSpPr>
            <p:nvPr/>
          </p:nvSpPr>
          <p:spPr bwMode="auto">
            <a:xfrm>
              <a:off x="3558" y="1680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54" name="Oval 18"/>
            <p:cNvSpPr>
              <a:spLocks noChangeArrowheads="1"/>
            </p:cNvSpPr>
            <p:nvPr/>
          </p:nvSpPr>
          <p:spPr bwMode="auto">
            <a:xfrm>
              <a:off x="3558" y="2004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910355" name="AutoShape 19"/>
          <p:cNvSpPr>
            <a:spLocks noChangeArrowheads="1"/>
          </p:cNvSpPr>
          <p:nvPr/>
        </p:nvSpPr>
        <p:spPr bwMode="auto">
          <a:xfrm>
            <a:off x="6693846" y="1266825"/>
            <a:ext cx="485775" cy="23622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10356" name="AutoShape 20"/>
          <p:cNvSpPr>
            <a:spLocks noChangeArrowheads="1"/>
          </p:cNvSpPr>
          <p:nvPr/>
        </p:nvSpPr>
        <p:spPr bwMode="auto">
          <a:xfrm>
            <a:off x="8360721" y="1266825"/>
            <a:ext cx="485775" cy="23622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10357" name="AutoShape 21"/>
          <p:cNvSpPr>
            <a:spLocks noChangeArrowheads="1"/>
          </p:cNvSpPr>
          <p:nvPr/>
        </p:nvSpPr>
        <p:spPr bwMode="auto">
          <a:xfrm>
            <a:off x="7532046" y="1866900"/>
            <a:ext cx="1228725" cy="86677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10358" name="AutoShape 22"/>
          <p:cNvSpPr>
            <a:spLocks noChangeArrowheads="1"/>
          </p:cNvSpPr>
          <p:nvPr/>
        </p:nvSpPr>
        <p:spPr bwMode="auto">
          <a:xfrm>
            <a:off x="6741471" y="2857500"/>
            <a:ext cx="1247775" cy="44767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10359" name="Text Box 23"/>
          <p:cNvSpPr txBox="1">
            <a:spLocks noChangeArrowheads="1"/>
          </p:cNvSpPr>
          <p:nvPr/>
        </p:nvSpPr>
        <p:spPr bwMode="auto">
          <a:xfrm>
            <a:off x="6735121" y="327501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3</a:t>
            </a:r>
          </a:p>
        </p:txBody>
      </p:sp>
      <p:sp>
        <p:nvSpPr>
          <p:cNvPr id="910360" name="Text Box 24"/>
          <p:cNvSpPr txBox="1">
            <a:spLocks noChangeArrowheads="1"/>
          </p:cNvSpPr>
          <p:nvPr/>
        </p:nvSpPr>
        <p:spPr bwMode="auto">
          <a:xfrm>
            <a:off x="8392471" y="327501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5</a:t>
            </a:r>
          </a:p>
        </p:txBody>
      </p:sp>
      <p:sp>
        <p:nvSpPr>
          <p:cNvPr id="910361" name="Text Box 25"/>
          <p:cNvSpPr txBox="1">
            <a:spLocks noChangeArrowheads="1"/>
          </p:cNvSpPr>
          <p:nvPr/>
        </p:nvSpPr>
        <p:spPr bwMode="auto">
          <a:xfrm>
            <a:off x="7963846" y="217011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2</a:t>
            </a:r>
          </a:p>
        </p:txBody>
      </p:sp>
      <p:sp>
        <p:nvSpPr>
          <p:cNvPr id="910362" name="Text Box 26"/>
          <p:cNvSpPr txBox="1">
            <a:spLocks noChangeArrowheads="1"/>
          </p:cNvSpPr>
          <p:nvPr/>
        </p:nvSpPr>
        <p:spPr bwMode="auto">
          <a:xfrm>
            <a:off x="7106596" y="295116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6</a:t>
            </a:r>
          </a:p>
        </p:txBody>
      </p:sp>
      <p:sp>
        <p:nvSpPr>
          <p:cNvPr id="910363" name="AutoShape 27"/>
          <p:cNvSpPr>
            <a:spLocks noChangeArrowheads="1"/>
          </p:cNvSpPr>
          <p:nvPr/>
        </p:nvSpPr>
        <p:spPr bwMode="auto">
          <a:xfrm>
            <a:off x="6484296" y="1371600"/>
            <a:ext cx="2476500" cy="86677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10364" name="Text Box 28"/>
          <p:cNvSpPr txBox="1">
            <a:spLocks noChangeArrowheads="1"/>
          </p:cNvSpPr>
          <p:nvPr/>
        </p:nvSpPr>
        <p:spPr bwMode="auto">
          <a:xfrm>
            <a:off x="7954321" y="1417638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1</a:t>
            </a:r>
          </a:p>
        </p:txBody>
      </p:sp>
      <p:sp>
        <p:nvSpPr>
          <p:cNvPr id="910365" name="AutoShape 29"/>
          <p:cNvSpPr>
            <a:spLocks noChangeArrowheads="1"/>
          </p:cNvSpPr>
          <p:nvPr/>
        </p:nvSpPr>
        <p:spPr bwMode="auto">
          <a:xfrm>
            <a:off x="7484421" y="1257300"/>
            <a:ext cx="485775" cy="23622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10366" name="Freeform 30"/>
          <p:cNvSpPr>
            <a:spLocks/>
          </p:cNvSpPr>
          <p:nvPr/>
        </p:nvSpPr>
        <p:spPr bwMode="auto">
          <a:xfrm>
            <a:off x="6765284" y="2352675"/>
            <a:ext cx="728662" cy="436563"/>
          </a:xfrm>
          <a:custGeom>
            <a:avLst/>
            <a:gdLst>
              <a:gd name="T0" fmla="*/ 459 w 459"/>
              <a:gd name="T1" fmla="*/ 0 h 275"/>
              <a:gd name="T2" fmla="*/ 105 w 459"/>
              <a:gd name="T3" fmla="*/ 6 h 275"/>
              <a:gd name="T4" fmla="*/ 51 w 459"/>
              <a:gd name="T5" fmla="*/ 30 h 275"/>
              <a:gd name="T6" fmla="*/ 21 w 459"/>
              <a:gd name="T7" fmla="*/ 84 h 275"/>
              <a:gd name="T8" fmla="*/ 9 w 459"/>
              <a:gd name="T9" fmla="*/ 120 h 275"/>
              <a:gd name="T10" fmla="*/ 21 w 459"/>
              <a:gd name="T11" fmla="*/ 222 h 275"/>
              <a:gd name="T12" fmla="*/ 243 w 459"/>
              <a:gd name="T13" fmla="*/ 264 h 275"/>
              <a:gd name="T14" fmla="*/ 453 w 459"/>
              <a:gd name="T15" fmla="*/ 27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9" h="275">
                <a:moveTo>
                  <a:pt x="459" y="0"/>
                </a:moveTo>
                <a:cubicBezTo>
                  <a:pt x="344" y="13"/>
                  <a:pt x="220" y="2"/>
                  <a:pt x="105" y="6"/>
                </a:cubicBezTo>
                <a:cubicBezTo>
                  <a:pt x="85" y="13"/>
                  <a:pt x="71" y="23"/>
                  <a:pt x="51" y="30"/>
                </a:cubicBezTo>
                <a:cubicBezTo>
                  <a:pt x="40" y="46"/>
                  <a:pt x="29" y="66"/>
                  <a:pt x="21" y="84"/>
                </a:cubicBezTo>
                <a:cubicBezTo>
                  <a:pt x="16" y="96"/>
                  <a:pt x="9" y="120"/>
                  <a:pt x="9" y="120"/>
                </a:cubicBezTo>
                <a:cubicBezTo>
                  <a:pt x="11" y="154"/>
                  <a:pt x="0" y="195"/>
                  <a:pt x="21" y="222"/>
                </a:cubicBezTo>
                <a:cubicBezTo>
                  <a:pt x="63" y="275"/>
                  <a:pt x="213" y="263"/>
                  <a:pt x="243" y="264"/>
                </a:cubicBezTo>
                <a:cubicBezTo>
                  <a:pt x="417" y="270"/>
                  <a:pt x="366" y="270"/>
                  <a:pt x="453" y="27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10367" name="Line 31"/>
          <p:cNvSpPr>
            <a:spLocks noChangeShapeType="1"/>
          </p:cNvSpPr>
          <p:nvPr/>
        </p:nvSpPr>
        <p:spPr bwMode="auto">
          <a:xfrm>
            <a:off x="7474896" y="2352675"/>
            <a:ext cx="9525" cy="4191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10368" name="Text Box 32"/>
          <p:cNvSpPr txBox="1">
            <a:spLocks noChangeArrowheads="1"/>
          </p:cNvSpPr>
          <p:nvPr/>
        </p:nvSpPr>
        <p:spPr bwMode="auto">
          <a:xfrm>
            <a:off x="7535221" y="327501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4</a:t>
            </a:r>
          </a:p>
        </p:txBody>
      </p:sp>
      <p:grpSp>
        <p:nvGrpSpPr>
          <p:cNvPr id="910369" name="Group 33"/>
          <p:cNvGrpSpPr>
            <a:grpSpLocks/>
          </p:cNvGrpSpPr>
          <p:nvPr/>
        </p:nvGrpSpPr>
        <p:grpSpPr bwMode="auto">
          <a:xfrm>
            <a:off x="6808146" y="4029075"/>
            <a:ext cx="1866900" cy="1744663"/>
            <a:chOff x="3828" y="2538"/>
            <a:chExt cx="1176" cy="1099"/>
          </a:xfrm>
        </p:grpSpPr>
        <p:grpSp>
          <p:nvGrpSpPr>
            <p:cNvPr id="82981" name="Group 34"/>
            <p:cNvGrpSpPr>
              <a:grpSpLocks/>
            </p:cNvGrpSpPr>
            <p:nvPr/>
          </p:nvGrpSpPr>
          <p:grpSpPr bwMode="auto">
            <a:xfrm>
              <a:off x="3828" y="2538"/>
              <a:ext cx="126" cy="1099"/>
              <a:chOff x="3558" y="1032"/>
              <a:chExt cx="126" cy="1099"/>
            </a:xfrm>
          </p:grpSpPr>
          <p:sp>
            <p:nvSpPr>
              <p:cNvPr id="910371" name="Oval 35"/>
              <p:cNvSpPr>
                <a:spLocks noChangeArrowheads="1"/>
              </p:cNvSpPr>
              <p:nvPr/>
            </p:nvSpPr>
            <p:spPr bwMode="auto">
              <a:xfrm>
                <a:off x="3558" y="1032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10372" name="Oval 36"/>
              <p:cNvSpPr>
                <a:spLocks noChangeArrowheads="1"/>
              </p:cNvSpPr>
              <p:nvPr/>
            </p:nvSpPr>
            <p:spPr bwMode="auto">
              <a:xfrm>
                <a:off x="3558" y="1356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10373" name="Oval 37"/>
              <p:cNvSpPr>
                <a:spLocks noChangeArrowheads="1"/>
              </p:cNvSpPr>
              <p:nvPr/>
            </p:nvSpPr>
            <p:spPr bwMode="auto">
              <a:xfrm>
                <a:off x="3558" y="1680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10374" name="Oval 38"/>
              <p:cNvSpPr>
                <a:spLocks noChangeArrowheads="1"/>
              </p:cNvSpPr>
              <p:nvPr/>
            </p:nvSpPr>
            <p:spPr bwMode="auto">
              <a:xfrm>
                <a:off x="3558" y="2004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82982" name="Group 39"/>
            <p:cNvGrpSpPr>
              <a:grpSpLocks/>
            </p:cNvGrpSpPr>
            <p:nvPr/>
          </p:nvGrpSpPr>
          <p:grpSpPr bwMode="auto">
            <a:xfrm>
              <a:off x="4353" y="2538"/>
              <a:ext cx="126" cy="1099"/>
              <a:chOff x="3558" y="1032"/>
              <a:chExt cx="126" cy="1099"/>
            </a:xfrm>
          </p:grpSpPr>
          <p:sp>
            <p:nvSpPr>
              <p:cNvPr id="910376" name="Oval 40"/>
              <p:cNvSpPr>
                <a:spLocks noChangeArrowheads="1"/>
              </p:cNvSpPr>
              <p:nvPr/>
            </p:nvSpPr>
            <p:spPr bwMode="auto">
              <a:xfrm>
                <a:off x="3558" y="1032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10377" name="Oval 41"/>
              <p:cNvSpPr>
                <a:spLocks noChangeArrowheads="1"/>
              </p:cNvSpPr>
              <p:nvPr/>
            </p:nvSpPr>
            <p:spPr bwMode="auto">
              <a:xfrm>
                <a:off x="3558" y="1356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10378" name="Oval 42"/>
              <p:cNvSpPr>
                <a:spLocks noChangeArrowheads="1"/>
              </p:cNvSpPr>
              <p:nvPr/>
            </p:nvSpPr>
            <p:spPr bwMode="auto">
              <a:xfrm>
                <a:off x="3558" y="1680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10379" name="Oval 43"/>
              <p:cNvSpPr>
                <a:spLocks noChangeArrowheads="1"/>
              </p:cNvSpPr>
              <p:nvPr/>
            </p:nvSpPr>
            <p:spPr bwMode="auto">
              <a:xfrm>
                <a:off x="3558" y="2004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82983" name="Group 44"/>
            <p:cNvGrpSpPr>
              <a:grpSpLocks/>
            </p:cNvGrpSpPr>
            <p:nvPr/>
          </p:nvGrpSpPr>
          <p:grpSpPr bwMode="auto">
            <a:xfrm>
              <a:off x="4878" y="2538"/>
              <a:ext cx="126" cy="1099"/>
              <a:chOff x="3558" y="1032"/>
              <a:chExt cx="126" cy="1099"/>
            </a:xfrm>
          </p:grpSpPr>
          <p:sp>
            <p:nvSpPr>
              <p:cNvPr id="910381" name="Oval 45"/>
              <p:cNvSpPr>
                <a:spLocks noChangeArrowheads="1"/>
              </p:cNvSpPr>
              <p:nvPr/>
            </p:nvSpPr>
            <p:spPr bwMode="auto">
              <a:xfrm>
                <a:off x="3558" y="1032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10382" name="Oval 46"/>
              <p:cNvSpPr>
                <a:spLocks noChangeArrowheads="1"/>
              </p:cNvSpPr>
              <p:nvPr/>
            </p:nvSpPr>
            <p:spPr bwMode="auto">
              <a:xfrm>
                <a:off x="3558" y="1356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10383" name="Oval 47"/>
              <p:cNvSpPr>
                <a:spLocks noChangeArrowheads="1"/>
              </p:cNvSpPr>
              <p:nvPr/>
            </p:nvSpPr>
            <p:spPr bwMode="auto">
              <a:xfrm>
                <a:off x="3558" y="1680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10384" name="Oval 48"/>
              <p:cNvSpPr>
                <a:spLocks noChangeArrowheads="1"/>
              </p:cNvSpPr>
              <p:nvPr/>
            </p:nvSpPr>
            <p:spPr bwMode="auto">
              <a:xfrm>
                <a:off x="3558" y="2004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910385" name="Group 49"/>
          <p:cNvGrpSpPr>
            <a:grpSpLocks/>
          </p:cNvGrpSpPr>
          <p:nvPr/>
        </p:nvGrpSpPr>
        <p:grpSpPr bwMode="auto">
          <a:xfrm>
            <a:off x="6665271" y="3857625"/>
            <a:ext cx="485775" cy="2374900"/>
            <a:chOff x="3738" y="2430"/>
            <a:chExt cx="306" cy="1496"/>
          </a:xfrm>
        </p:grpSpPr>
        <p:sp>
          <p:nvSpPr>
            <p:cNvPr id="910386" name="AutoShape 50"/>
            <p:cNvSpPr>
              <a:spLocks noChangeArrowheads="1"/>
            </p:cNvSpPr>
            <p:nvPr/>
          </p:nvSpPr>
          <p:spPr bwMode="auto">
            <a:xfrm>
              <a:off x="3738" y="2430"/>
              <a:ext cx="306" cy="1488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87" name="Text Box 51"/>
            <p:cNvSpPr txBox="1">
              <a:spLocks noChangeArrowheads="1"/>
            </p:cNvSpPr>
            <p:nvPr/>
          </p:nvSpPr>
          <p:spPr bwMode="auto">
            <a:xfrm>
              <a:off x="3764" y="3695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S</a:t>
              </a:r>
              <a:r>
                <a:rPr lang="en-US" baseline="-25000">
                  <a:cs typeface="+mn-cs"/>
                </a:rPr>
                <a:t>3</a:t>
              </a:r>
            </a:p>
          </p:txBody>
        </p:sp>
      </p:grpSp>
      <p:grpSp>
        <p:nvGrpSpPr>
          <p:cNvPr id="910388" name="Group 52"/>
          <p:cNvGrpSpPr>
            <a:grpSpLocks/>
          </p:cNvGrpSpPr>
          <p:nvPr/>
        </p:nvGrpSpPr>
        <p:grpSpPr bwMode="auto">
          <a:xfrm>
            <a:off x="8332146" y="3857625"/>
            <a:ext cx="485775" cy="2374900"/>
            <a:chOff x="4788" y="2430"/>
            <a:chExt cx="306" cy="1496"/>
          </a:xfrm>
        </p:grpSpPr>
        <p:sp>
          <p:nvSpPr>
            <p:cNvPr id="910389" name="AutoShape 53"/>
            <p:cNvSpPr>
              <a:spLocks noChangeArrowheads="1"/>
            </p:cNvSpPr>
            <p:nvPr/>
          </p:nvSpPr>
          <p:spPr bwMode="auto">
            <a:xfrm>
              <a:off x="4788" y="2430"/>
              <a:ext cx="306" cy="1488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90" name="Text Box 54"/>
            <p:cNvSpPr txBox="1">
              <a:spLocks noChangeArrowheads="1"/>
            </p:cNvSpPr>
            <p:nvPr/>
          </p:nvSpPr>
          <p:spPr bwMode="auto">
            <a:xfrm>
              <a:off x="4808" y="3695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S</a:t>
              </a:r>
              <a:r>
                <a:rPr lang="en-US" baseline="-25000">
                  <a:cs typeface="+mn-cs"/>
                </a:rPr>
                <a:t>5</a:t>
              </a:r>
            </a:p>
          </p:txBody>
        </p:sp>
      </p:grpSp>
      <p:grpSp>
        <p:nvGrpSpPr>
          <p:cNvPr id="910391" name="Group 55"/>
          <p:cNvGrpSpPr>
            <a:grpSpLocks/>
          </p:cNvGrpSpPr>
          <p:nvPr/>
        </p:nvGrpSpPr>
        <p:grpSpPr bwMode="auto">
          <a:xfrm>
            <a:off x="6455721" y="3962400"/>
            <a:ext cx="2476500" cy="866775"/>
            <a:chOff x="3606" y="2496"/>
            <a:chExt cx="1560" cy="546"/>
          </a:xfrm>
        </p:grpSpPr>
        <p:sp>
          <p:nvSpPr>
            <p:cNvPr id="910392" name="AutoShape 56"/>
            <p:cNvSpPr>
              <a:spLocks noChangeArrowheads="1"/>
            </p:cNvSpPr>
            <p:nvPr/>
          </p:nvSpPr>
          <p:spPr bwMode="auto">
            <a:xfrm>
              <a:off x="3606" y="2496"/>
              <a:ext cx="1560" cy="546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93" name="Text Box 57"/>
            <p:cNvSpPr txBox="1">
              <a:spLocks noChangeArrowheads="1"/>
            </p:cNvSpPr>
            <p:nvPr/>
          </p:nvSpPr>
          <p:spPr bwMode="auto">
            <a:xfrm>
              <a:off x="4532" y="2525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S</a:t>
              </a:r>
              <a:r>
                <a:rPr lang="en-US" baseline="-25000">
                  <a:cs typeface="+mn-cs"/>
                </a:rPr>
                <a:t>1</a:t>
              </a:r>
            </a:p>
          </p:txBody>
        </p:sp>
      </p:grpSp>
      <p:grpSp>
        <p:nvGrpSpPr>
          <p:cNvPr id="910394" name="Group 58"/>
          <p:cNvGrpSpPr>
            <a:grpSpLocks/>
          </p:cNvGrpSpPr>
          <p:nvPr/>
        </p:nvGrpSpPr>
        <p:grpSpPr bwMode="auto">
          <a:xfrm>
            <a:off x="6736709" y="3848100"/>
            <a:ext cx="1204912" cy="2384425"/>
            <a:chOff x="3783" y="2424"/>
            <a:chExt cx="759" cy="1502"/>
          </a:xfrm>
        </p:grpSpPr>
        <p:sp>
          <p:nvSpPr>
            <p:cNvPr id="910395" name="AutoShape 59"/>
            <p:cNvSpPr>
              <a:spLocks noChangeArrowheads="1"/>
            </p:cNvSpPr>
            <p:nvPr/>
          </p:nvSpPr>
          <p:spPr bwMode="auto">
            <a:xfrm>
              <a:off x="4236" y="2424"/>
              <a:ext cx="306" cy="1488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96" name="Freeform 60"/>
            <p:cNvSpPr>
              <a:spLocks/>
            </p:cNvSpPr>
            <p:nvPr/>
          </p:nvSpPr>
          <p:spPr bwMode="auto">
            <a:xfrm>
              <a:off x="3783" y="3114"/>
              <a:ext cx="459" cy="275"/>
            </a:xfrm>
            <a:custGeom>
              <a:avLst/>
              <a:gdLst>
                <a:gd name="T0" fmla="*/ 459 w 459"/>
                <a:gd name="T1" fmla="*/ 0 h 275"/>
                <a:gd name="T2" fmla="*/ 105 w 459"/>
                <a:gd name="T3" fmla="*/ 6 h 275"/>
                <a:gd name="T4" fmla="*/ 51 w 459"/>
                <a:gd name="T5" fmla="*/ 30 h 275"/>
                <a:gd name="T6" fmla="*/ 21 w 459"/>
                <a:gd name="T7" fmla="*/ 84 h 275"/>
                <a:gd name="T8" fmla="*/ 9 w 459"/>
                <a:gd name="T9" fmla="*/ 120 h 275"/>
                <a:gd name="T10" fmla="*/ 21 w 459"/>
                <a:gd name="T11" fmla="*/ 222 h 275"/>
                <a:gd name="T12" fmla="*/ 243 w 459"/>
                <a:gd name="T13" fmla="*/ 264 h 275"/>
                <a:gd name="T14" fmla="*/ 453 w 459"/>
                <a:gd name="T15" fmla="*/ 27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9" h="275">
                  <a:moveTo>
                    <a:pt x="459" y="0"/>
                  </a:moveTo>
                  <a:cubicBezTo>
                    <a:pt x="344" y="13"/>
                    <a:pt x="220" y="2"/>
                    <a:pt x="105" y="6"/>
                  </a:cubicBezTo>
                  <a:cubicBezTo>
                    <a:pt x="85" y="13"/>
                    <a:pt x="71" y="23"/>
                    <a:pt x="51" y="30"/>
                  </a:cubicBezTo>
                  <a:cubicBezTo>
                    <a:pt x="40" y="46"/>
                    <a:pt x="29" y="66"/>
                    <a:pt x="21" y="84"/>
                  </a:cubicBezTo>
                  <a:cubicBezTo>
                    <a:pt x="16" y="96"/>
                    <a:pt x="9" y="120"/>
                    <a:pt x="9" y="120"/>
                  </a:cubicBezTo>
                  <a:cubicBezTo>
                    <a:pt x="11" y="154"/>
                    <a:pt x="0" y="195"/>
                    <a:pt x="21" y="222"/>
                  </a:cubicBezTo>
                  <a:cubicBezTo>
                    <a:pt x="63" y="275"/>
                    <a:pt x="213" y="263"/>
                    <a:pt x="243" y="264"/>
                  </a:cubicBezTo>
                  <a:cubicBezTo>
                    <a:pt x="417" y="270"/>
                    <a:pt x="366" y="270"/>
                    <a:pt x="453" y="27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97" name="Line 61"/>
            <p:cNvSpPr>
              <a:spLocks noChangeShapeType="1"/>
            </p:cNvSpPr>
            <p:nvPr/>
          </p:nvSpPr>
          <p:spPr bwMode="auto">
            <a:xfrm>
              <a:off x="4230" y="3114"/>
              <a:ext cx="6" cy="264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98" name="Text Box 62"/>
            <p:cNvSpPr txBox="1">
              <a:spLocks noChangeArrowheads="1"/>
            </p:cNvSpPr>
            <p:nvPr/>
          </p:nvSpPr>
          <p:spPr bwMode="auto">
            <a:xfrm>
              <a:off x="4268" y="3695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S</a:t>
              </a:r>
              <a:r>
                <a:rPr lang="en-US" baseline="-25000">
                  <a:cs typeface="+mn-cs"/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4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Chapters 25, 31</a:t>
            </a:r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52B648-6497-667F-16DE-1B336A15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Proofs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Optional, not required for final exam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594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Vertex Cover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38" y="1214438"/>
            <a:ext cx="8639175" cy="507682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dirty="0">
                <a:cs typeface="+mn-cs"/>
              </a:rPr>
              <a:t>G = (V, E), undirected graph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b="1" dirty="0">
                <a:cs typeface="+mn-cs"/>
              </a:rPr>
              <a:t>Vertex cover</a:t>
            </a:r>
            <a:r>
              <a:rPr lang="en-US" dirty="0">
                <a:cs typeface="+mn-cs"/>
              </a:rPr>
              <a:t> = a subset V</a:t>
            </a:r>
            <a:r>
              <a:rPr lang="ja-JP" altLang="en-US" dirty="0">
                <a:latin typeface="Arial"/>
                <a:cs typeface="+mn-cs"/>
              </a:rPr>
              <a:t>’</a:t>
            </a:r>
            <a:r>
              <a:rPr lang="en-US" dirty="0">
                <a:cs typeface="+mn-cs"/>
              </a:rPr>
              <a:t> </a:t>
            </a:r>
            <a:r>
              <a:rPr lang="en-US" dirty="0">
                <a:cs typeface="+mn-cs"/>
                <a:sym typeface="Symbol" charset="0"/>
              </a:rPr>
              <a:t>⊆ V 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>
                <a:cs typeface="+mn-cs"/>
                <a:sym typeface="Symbol" charset="0"/>
              </a:rPr>
              <a:t>	which covers all the edges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dirty="0">
                <a:sym typeface="Symbol" charset="0"/>
              </a:rPr>
              <a:t>if (u, v) ∈ E then u ∈ V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r>
              <a:rPr lang="en-US" dirty="0">
                <a:sym typeface="Symbol" charset="0"/>
              </a:rPr>
              <a:t> or v ∈ V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r>
              <a:rPr lang="en-US" dirty="0">
                <a:sym typeface="Symbol" charset="0"/>
              </a:rPr>
              <a:t> or both.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b="1" dirty="0">
                <a:cs typeface="+mn-cs"/>
                <a:sym typeface="Symbol" charset="0"/>
              </a:rPr>
              <a:t>Size</a:t>
            </a:r>
            <a:r>
              <a:rPr lang="en-US" dirty="0">
                <a:cs typeface="+mn-cs"/>
                <a:sym typeface="Symbol" charset="0"/>
              </a:rPr>
              <a:t> of a vertex cover = number of vertices in it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b="1" dirty="0">
                <a:cs typeface="+mn-cs"/>
                <a:sym typeface="Symbol" charset="0"/>
              </a:rPr>
              <a:t>Problem:</a:t>
            </a:r>
            <a:r>
              <a:rPr lang="en-US" dirty="0">
                <a:cs typeface="+mn-cs"/>
                <a:sym typeface="Symbol" charset="0"/>
              </a:rPr>
              <a:t> 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dirty="0">
                <a:sym typeface="Symbol" charset="0"/>
              </a:rPr>
              <a:t>Find a vertex cover of minimum size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dirty="0">
                <a:sym typeface="Symbol" charset="0"/>
              </a:rPr>
              <a:t>Does graph G have a vertex cover of size k?</a:t>
            </a:r>
          </a:p>
        </p:txBody>
      </p:sp>
      <p:grpSp>
        <p:nvGrpSpPr>
          <p:cNvPr id="52227" name="Group 4"/>
          <p:cNvGrpSpPr>
            <a:grpSpLocks/>
          </p:cNvGrpSpPr>
          <p:nvPr/>
        </p:nvGrpSpPr>
        <p:grpSpPr bwMode="auto">
          <a:xfrm>
            <a:off x="5962650" y="1214438"/>
            <a:ext cx="2962275" cy="2057400"/>
            <a:chOff x="3756" y="852"/>
            <a:chExt cx="1866" cy="1296"/>
          </a:xfrm>
        </p:grpSpPr>
        <p:sp>
          <p:nvSpPr>
            <p:cNvPr id="879621" name="Oval 5"/>
            <p:cNvSpPr>
              <a:spLocks noChangeArrowheads="1"/>
            </p:cNvSpPr>
            <p:nvPr/>
          </p:nvSpPr>
          <p:spPr bwMode="auto">
            <a:xfrm>
              <a:off x="4200" y="852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u</a:t>
              </a:r>
            </a:p>
          </p:txBody>
        </p:sp>
        <p:sp>
          <p:nvSpPr>
            <p:cNvPr id="879622" name="Oval 6"/>
            <p:cNvSpPr>
              <a:spLocks noChangeArrowheads="1"/>
            </p:cNvSpPr>
            <p:nvPr/>
          </p:nvSpPr>
          <p:spPr bwMode="auto">
            <a:xfrm>
              <a:off x="4902" y="852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v</a:t>
              </a:r>
            </a:p>
          </p:txBody>
        </p:sp>
        <p:sp>
          <p:nvSpPr>
            <p:cNvPr id="879623" name="Oval 7"/>
            <p:cNvSpPr>
              <a:spLocks noChangeArrowheads="1"/>
            </p:cNvSpPr>
            <p:nvPr/>
          </p:nvSpPr>
          <p:spPr bwMode="auto">
            <a:xfrm>
              <a:off x="3756" y="138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z</a:t>
              </a:r>
            </a:p>
          </p:txBody>
        </p:sp>
        <p:sp>
          <p:nvSpPr>
            <p:cNvPr id="879624" name="Oval 8"/>
            <p:cNvSpPr>
              <a:spLocks noChangeArrowheads="1"/>
            </p:cNvSpPr>
            <p:nvPr/>
          </p:nvSpPr>
          <p:spPr bwMode="auto">
            <a:xfrm>
              <a:off x="5346" y="138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w</a:t>
              </a:r>
            </a:p>
          </p:txBody>
        </p:sp>
        <p:sp>
          <p:nvSpPr>
            <p:cNvPr id="879625" name="Oval 9"/>
            <p:cNvSpPr>
              <a:spLocks noChangeArrowheads="1"/>
            </p:cNvSpPr>
            <p:nvPr/>
          </p:nvSpPr>
          <p:spPr bwMode="auto">
            <a:xfrm>
              <a:off x="4200" y="1872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y</a:t>
              </a:r>
            </a:p>
          </p:txBody>
        </p:sp>
        <p:sp>
          <p:nvSpPr>
            <p:cNvPr id="879626" name="Oval 10"/>
            <p:cNvSpPr>
              <a:spLocks noChangeArrowheads="1"/>
            </p:cNvSpPr>
            <p:nvPr/>
          </p:nvSpPr>
          <p:spPr bwMode="auto">
            <a:xfrm>
              <a:off x="4902" y="1872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x</a:t>
              </a:r>
            </a:p>
          </p:txBody>
        </p:sp>
        <p:sp>
          <p:nvSpPr>
            <p:cNvPr id="879627" name="Line 11"/>
            <p:cNvSpPr>
              <a:spLocks noChangeShapeType="1"/>
            </p:cNvSpPr>
            <p:nvPr/>
          </p:nvSpPr>
          <p:spPr bwMode="auto">
            <a:xfrm flipV="1">
              <a:off x="3960" y="1080"/>
              <a:ext cx="972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9628" name="Line 12"/>
            <p:cNvSpPr>
              <a:spLocks noChangeShapeType="1"/>
            </p:cNvSpPr>
            <p:nvPr/>
          </p:nvSpPr>
          <p:spPr bwMode="auto">
            <a:xfrm>
              <a:off x="3990" y="1608"/>
              <a:ext cx="288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9629" name="Line 13"/>
            <p:cNvSpPr>
              <a:spLocks noChangeShapeType="1"/>
            </p:cNvSpPr>
            <p:nvPr/>
          </p:nvSpPr>
          <p:spPr bwMode="auto">
            <a:xfrm>
              <a:off x="4446" y="1080"/>
              <a:ext cx="918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9630" name="Line 14"/>
            <p:cNvSpPr>
              <a:spLocks noChangeShapeType="1"/>
            </p:cNvSpPr>
            <p:nvPr/>
          </p:nvSpPr>
          <p:spPr bwMode="auto">
            <a:xfrm flipH="1">
              <a:off x="5142" y="1650"/>
              <a:ext cx="282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79631" name="Oval 15"/>
          <p:cNvSpPr>
            <a:spLocks noChangeArrowheads="1"/>
          </p:cNvSpPr>
          <p:nvPr/>
        </p:nvSpPr>
        <p:spPr bwMode="auto">
          <a:xfrm>
            <a:off x="5962650" y="2062163"/>
            <a:ext cx="438150" cy="438150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z</a:t>
            </a:r>
          </a:p>
        </p:txBody>
      </p:sp>
      <p:sp>
        <p:nvSpPr>
          <p:cNvPr id="879632" name="Oval 16"/>
          <p:cNvSpPr>
            <a:spLocks noChangeArrowheads="1"/>
          </p:cNvSpPr>
          <p:nvPr/>
        </p:nvSpPr>
        <p:spPr bwMode="auto">
          <a:xfrm>
            <a:off x="8486775" y="2062163"/>
            <a:ext cx="438150" cy="438150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w</a:t>
            </a:r>
          </a:p>
        </p:txBody>
      </p:sp>
      <p:sp>
        <p:nvSpPr>
          <p:cNvPr id="879633" name="Line 17"/>
          <p:cNvSpPr>
            <a:spLocks noChangeShapeType="1"/>
          </p:cNvSpPr>
          <p:nvPr/>
        </p:nvSpPr>
        <p:spPr bwMode="auto">
          <a:xfrm>
            <a:off x="8181975" y="1538288"/>
            <a:ext cx="43815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79634" name="Line 18"/>
          <p:cNvSpPr>
            <a:spLocks noChangeShapeType="1"/>
          </p:cNvSpPr>
          <p:nvPr/>
        </p:nvSpPr>
        <p:spPr bwMode="auto">
          <a:xfrm flipV="1">
            <a:off x="6305550" y="1566863"/>
            <a:ext cx="1524000" cy="504825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79635" name="Line 19"/>
          <p:cNvSpPr>
            <a:spLocks noChangeShapeType="1"/>
          </p:cNvSpPr>
          <p:nvPr/>
        </p:nvSpPr>
        <p:spPr bwMode="auto">
          <a:xfrm>
            <a:off x="6343650" y="2433638"/>
            <a:ext cx="419100" cy="41910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79636" name="Line 20"/>
          <p:cNvSpPr>
            <a:spLocks noChangeShapeType="1"/>
          </p:cNvSpPr>
          <p:nvPr/>
        </p:nvSpPr>
        <p:spPr bwMode="auto">
          <a:xfrm>
            <a:off x="8191500" y="1547813"/>
            <a:ext cx="409575" cy="523875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79637" name="Line 21"/>
          <p:cNvSpPr>
            <a:spLocks noChangeShapeType="1"/>
          </p:cNvSpPr>
          <p:nvPr/>
        </p:nvSpPr>
        <p:spPr bwMode="auto">
          <a:xfrm>
            <a:off x="7077075" y="1576388"/>
            <a:ext cx="1428750" cy="561975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79638" name="Line 22"/>
          <p:cNvSpPr>
            <a:spLocks noChangeShapeType="1"/>
          </p:cNvSpPr>
          <p:nvPr/>
        </p:nvSpPr>
        <p:spPr bwMode="auto">
          <a:xfrm flipH="1">
            <a:off x="8153400" y="2500313"/>
            <a:ext cx="457200" cy="38100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6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31" grpId="0" animBg="1"/>
      <p:bldP spid="87963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Clique </a:t>
            </a:r>
            <a:r>
              <a:rPr lang="en-US" dirty="0">
                <a:cs typeface="+mj-cs"/>
                <a:sym typeface="Symbol" charset="0"/>
              </a:rPr>
              <a:t>≤</a:t>
            </a:r>
            <a:r>
              <a:rPr lang="en-US" baseline="-25000" dirty="0">
                <a:cs typeface="+mj-cs"/>
                <a:sym typeface="Symbol" charset="0"/>
              </a:rPr>
              <a:t>p</a:t>
            </a:r>
            <a:r>
              <a:rPr lang="en-US" dirty="0">
                <a:cs typeface="+mj-cs"/>
                <a:sym typeface="Symbol" charset="0"/>
              </a:rPr>
              <a:t> Vertex Cover</a:t>
            </a:r>
          </a:p>
        </p:txBody>
      </p:sp>
      <p:grpSp>
        <p:nvGrpSpPr>
          <p:cNvPr id="54274" name="Group 3"/>
          <p:cNvGrpSpPr>
            <a:grpSpLocks/>
          </p:cNvGrpSpPr>
          <p:nvPr/>
        </p:nvGrpSpPr>
        <p:grpSpPr bwMode="auto">
          <a:xfrm>
            <a:off x="685800" y="1228725"/>
            <a:ext cx="2962275" cy="2057400"/>
            <a:chOff x="3756" y="852"/>
            <a:chExt cx="1866" cy="1296"/>
          </a:xfrm>
        </p:grpSpPr>
        <p:sp>
          <p:nvSpPr>
            <p:cNvPr id="883716" name="Oval 4"/>
            <p:cNvSpPr>
              <a:spLocks noChangeArrowheads="1"/>
            </p:cNvSpPr>
            <p:nvPr/>
          </p:nvSpPr>
          <p:spPr bwMode="auto">
            <a:xfrm>
              <a:off x="4200" y="852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u</a:t>
              </a:r>
            </a:p>
          </p:txBody>
        </p:sp>
        <p:sp>
          <p:nvSpPr>
            <p:cNvPr id="883717" name="Oval 5"/>
            <p:cNvSpPr>
              <a:spLocks noChangeArrowheads="1"/>
            </p:cNvSpPr>
            <p:nvPr/>
          </p:nvSpPr>
          <p:spPr bwMode="auto">
            <a:xfrm>
              <a:off x="4902" y="852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v</a:t>
              </a:r>
            </a:p>
          </p:txBody>
        </p:sp>
        <p:sp>
          <p:nvSpPr>
            <p:cNvPr id="883718" name="Oval 6"/>
            <p:cNvSpPr>
              <a:spLocks noChangeArrowheads="1"/>
            </p:cNvSpPr>
            <p:nvPr/>
          </p:nvSpPr>
          <p:spPr bwMode="auto">
            <a:xfrm>
              <a:off x="3756" y="138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z</a:t>
              </a:r>
            </a:p>
          </p:txBody>
        </p:sp>
        <p:sp>
          <p:nvSpPr>
            <p:cNvPr id="883719" name="Oval 7"/>
            <p:cNvSpPr>
              <a:spLocks noChangeArrowheads="1"/>
            </p:cNvSpPr>
            <p:nvPr/>
          </p:nvSpPr>
          <p:spPr bwMode="auto">
            <a:xfrm>
              <a:off x="5346" y="138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w</a:t>
              </a:r>
            </a:p>
          </p:txBody>
        </p:sp>
        <p:sp>
          <p:nvSpPr>
            <p:cNvPr id="883720" name="Oval 8"/>
            <p:cNvSpPr>
              <a:spLocks noChangeArrowheads="1"/>
            </p:cNvSpPr>
            <p:nvPr/>
          </p:nvSpPr>
          <p:spPr bwMode="auto">
            <a:xfrm>
              <a:off x="4200" y="1872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y</a:t>
              </a:r>
            </a:p>
          </p:txBody>
        </p:sp>
        <p:sp>
          <p:nvSpPr>
            <p:cNvPr id="883721" name="Oval 9"/>
            <p:cNvSpPr>
              <a:spLocks noChangeArrowheads="1"/>
            </p:cNvSpPr>
            <p:nvPr/>
          </p:nvSpPr>
          <p:spPr bwMode="auto">
            <a:xfrm>
              <a:off x="4902" y="1872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x</a:t>
              </a:r>
            </a:p>
          </p:txBody>
        </p:sp>
        <p:sp>
          <p:nvSpPr>
            <p:cNvPr id="883722" name="Line 10"/>
            <p:cNvSpPr>
              <a:spLocks noChangeShapeType="1"/>
            </p:cNvSpPr>
            <p:nvPr/>
          </p:nvSpPr>
          <p:spPr bwMode="auto">
            <a:xfrm>
              <a:off x="4464" y="990"/>
              <a:ext cx="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3723" name="Line 11"/>
            <p:cNvSpPr>
              <a:spLocks noChangeShapeType="1"/>
            </p:cNvSpPr>
            <p:nvPr/>
          </p:nvSpPr>
          <p:spPr bwMode="auto">
            <a:xfrm>
              <a:off x="4470" y="2010"/>
              <a:ext cx="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3724" name="Line 12"/>
            <p:cNvSpPr>
              <a:spLocks noChangeShapeType="1"/>
            </p:cNvSpPr>
            <p:nvPr/>
          </p:nvSpPr>
          <p:spPr bwMode="auto">
            <a:xfrm>
              <a:off x="4038" y="1518"/>
              <a:ext cx="1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3725" name="Line 13"/>
            <p:cNvSpPr>
              <a:spLocks noChangeShapeType="1"/>
            </p:cNvSpPr>
            <p:nvPr/>
          </p:nvSpPr>
          <p:spPr bwMode="auto">
            <a:xfrm>
              <a:off x="4332" y="1128"/>
              <a:ext cx="0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3726" name="Line 14"/>
            <p:cNvSpPr>
              <a:spLocks noChangeShapeType="1"/>
            </p:cNvSpPr>
            <p:nvPr/>
          </p:nvSpPr>
          <p:spPr bwMode="auto">
            <a:xfrm>
              <a:off x="5034" y="1128"/>
              <a:ext cx="0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3727" name="Line 15"/>
            <p:cNvSpPr>
              <a:spLocks noChangeShapeType="1"/>
            </p:cNvSpPr>
            <p:nvPr/>
          </p:nvSpPr>
          <p:spPr bwMode="auto">
            <a:xfrm flipV="1">
              <a:off x="3960" y="1104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3728" name="Line 16"/>
            <p:cNvSpPr>
              <a:spLocks noChangeShapeType="1"/>
            </p:cNvSpPr>
            <p:nvPr/>
          </p:nvSpPr>
          <p:spPr bwMode="auto">
            <a:xfrm>
              <a:off x="3990" y="1608"/>
              <a:ext cx="936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3729" name="Line 17"/>
            <p:cNvSpPr>
              <a:spLocks noChangeShapeType="1"/>
            </p:cNvSpPr>
            <p:nvPr/>
          </p:nvSpPr>
          <p:spPr bwMode="auto">
            <a:xfrm>
              <a:off x="4416" y="1098"/>
              <a:ext cx="540" cy="8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3730" name="Line 18"/>
            <p:cNvSpPr>
              <a:spLocks noChangeShapeType="1"/>
            </p:cNvSpPr>
            <p:nvPr/>
          </p:nvSpPr>
          <p:spPr bwMode="auto">
            <a:xfrm flipH="1">
              <a:off x="4410" y="1104"/>
              <a:ext cx="540" cy="8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3731" name="Line 19"/>
            <p:cNvSpPr>
              <a:spLocks noChangeShapeType="1"/>
            </p:cNvSpPr>
            <p:nvPr/>
          </p:nvSpPr>
          <p:spPr bwMode="auto">
            <a:xfrm flipV="1">
              <a:off x="4458" y="1596"/>
              <a:ext cx="90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83732" name="Text Box 20"/>
          <p:cNvSpPr txBox="1">
            <a:spLocks noChangeArrowheads="1"/>
          </p:cNvSpPr>
          <p:nvPr/>
        </p:nvSpPr>
        <p:spPr bwMode="auto">
          <a:xfrm>
            <a:off x="603250" y="11985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G</a:t>
            </a:r>
          </a:p>
        </p:txBody>
      </p:sp>
      <p:sp>
        <p:nvSpPr>
          <p:cNvPr id="883733" name="Text Box 21"/>
          <p:cNvSpPr txBox="1">
            <a:spLocks noChangeArrowheads="1"/>
          </p:cNvSpPr>
          <p:nvPr/>
        </p:nvSpPr>
        <p:spPr bwMode="auto">
          <a:xfrm>
            <a:off x="5070475" y="1198563"/>
            <a:ext cx="471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G</a:t>
            </a:r>
            <a:r>
              <a:rPr lang="en-US" baseline="30000">
                <a:cs typeface="+mn-cs"/>
              </a:rPr>
              <a:t>C</a:t>
            </a:r>
            <a:endParaRPr lang="en-US">
              <a:cs typeface="+mn-cs"/>
            </a:endParaRPr>
          </a:p>
        </p:txBody>
      </p:sp>
      <p:sp>
        <p:nvSpPr>
          <p:cNvPr id="883734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350838" y="3462338"/>
            <a:ext cx="8543925" cy="3067050"/>
          </a:xfrm>
        </p:spPr>
        <p:txBody>
          <a:bodyPr/>
          <a:lstStyle/>
          <a:p>
            <a:pPr marL="533400" indent="-533400" eaLnBrk="1" hangingPunct="1">
              <a:defRPr/>
            </a:pPr>
            <a:r>
              <a:rPr lang="en-US" dirty="0">
                <a:cs typeface="+mn-cs"/>
              </a:rPr>
              <a:t>G = (V, E) </a:t>
            </a:r>
            <a:r>
              <a:rPr lang="en-US" dirty="0">
                <a:cs typeface="+mn-cs"/>
                <a:sym typeface="Symbol" charset="0"/>
              </a:rPr>
              <a:t>⇒ complement graph G</a:t>
            </a:r>
            <a:r>
              <a:rPr lang="en-US" baseline="30000" dirty="0">
                <a:cs typeface="+mn-cs"/>
                <a:sym typeface="Symbol" charset="0"/>
              </a:rPr>
              <a:t>C</a:t>
            </a:r>
            <a:r>
              <a:rPr lang="en-US" dirty="0">
                <a:cs typeface="+mn-cs"/>
                <a:sym typeface="Symbol" charset="0"/>
              </a:rPr>
              <a:t> = (V, E</a:t>
            </a:r>
            <a:r>
              <a:rPr lang="en-US" baseline="30000" dirty="0">
                <a:cs typeface="+mn-cs"/>
                <a:sym typeface="Symbol" charset="0"/>
              </a:rPr>
              <a:t>C</a:t>
            </a:r>
            <a:r>
              <a:rPr lang="en-US" dirty="0">
                <a:cs typeface="+mn-cs"/>
                <a:sym typeface="Symbol" charset="0"/>
              </a:rPr>
              <a:t>)</a:t>
            </a:r>
          </a:p>
          <a:p>
            <a:pPr marL="533400" indent="-533400" eaLnBrk="1" hangingPunct="1">
              <a:buFontTx/>
              <a:buNone/>
              <a:defRPr/>
            </a:pPr>
            <a:r>
              <a:rPr lang="en-US" dirty="0">
                <a:cs typeface="+mn-cs"/>
                <a:sym typeface="Symbol" charset="0"/>
              </a:rPr>
              <a:t>		E</a:t>
            </a:r>
            <a:r>
              <a:rPr lang="en-US" baseline="30000" dirty="0">
                <a:cs typeface="+mn-cs"/>
                <a:sym typeface="Symbol" charset="0"/>
              </a:rPr>
              <a:t>C</a:t>
            </a:r>
            <a:r>
              <a:rPr lang="en-US" dirty="0">
                <a:cs typeface="+mn-cs"/>
                <a:sym typeface="Symbol" charset="0"/>
              </a:rPr>
              <a:t> = {(u, v):, u, v ∈V, and (u, v) ∉E}</a:t>
            </a:r>
          </a:p>
          <a:p>
            <a:pPr marL="533400" indent="-533400" eaLnBrk="1" hangingPunct="1">
              <a:buFontTx/>
              <a:buNone/>
              <a:defRPr/>
            </a:pPr>
            <a:r>
              <a:rPr lang="en-US" b="1" dirty="0">
                <a:cs typeface="+mn-cs"/>
                <a:sym typeface="Symbol" charset="0"/>
              </a:rPr>
              <a:t>Idea</a:t>
            </a:r>
            <a:r>
              <a:rPr lang="en-US" dirty="0">
                <a:cs typeface="+mn-cs"/>
                <a:sym typeface="Symbol" charset="0"/>
              </a:rPr>
              <a:t>:</a:t>
            </a:r>
          </a:p>
          <a:p>
            <a:pPr marL="533400" indent="-533400" eaLnBrk="1" hangingPunct="1">
              <a:buFontTx/>
              <a:buNone/>
              <a:defRPr/>
            </a:pPr>
            <a:r>
              <a:rPr lang="en-US" dirty="0">
                <a:cs typeface="+mn-cs"/>
                <a:sym typeface="Symbol" charset="0"/>
              </a:rPr>
              <a:t>	⟨G, k⟩ (clique) </a:t>
            </a:r>
            <a:r>
              <a:rPr lang="is-IS" dirty="0">
                <a:cs typeface="+mn-cs"/>
                <a:sym typeface="Symbol" charset="0"/>
              </a:rPr>
              <a:t>→</a:t>
            </a:r>
            <a:r>
              <a:rPr lang="en-US" dirty="0">
                <a:cs typeface="+mn-cs"/>
                <a:sym typeface="Symbol" charset="0"/>
              </a:rPr>
              <a:t> ⟨G</a:t>
            </a:r>
            <a:r>
              <a:rPr lang="en-US" baseline="30000" dirty="0">
                <a:cs typeface="+mn-cs"/>
                <a:sym typeface="Symbol" charset="0"/>
              </a:rPr>
              <a:t>C</a:t>
            </a:r>
            <a:r>
              <a:rPr lang="en-US" dirty="0">
                <a:cs typeface="+mn-cs"/>
                <a:sym typeface="Symbol" charset="0"/>
              </a:rPr>
              <a:t>, |V|-k⟩ (vertex cover)</a:t>
            </a:r>
          </a:p>
        </p:txBody>
      </p:sp>
      <p:grpSp>
        <p:nvGrpSpPr>
          <p:cNvPr id="54278" name="Group 23"/>
          <p:cNvGrpSpPr>
            <a:grpSpLocks/>
          </p:cNvGrpSpPr>
          <p:nvPr/>
        </p:nvGrpSpPr>
        <p:grpSpPr bwMode="auto">
          <a:xfrm>
            <a:off x="5191125" y="1228725"/>
            <a:ext cx="2962275" cy="2057400"/>
            <a:chOff x="3270" y="774"/>
            <a:chExt cx="1866" cy="1296"/>
          </a:xfrm>
        </p:grpSpPr>
        <p:sp>
          <p:nvSpPr>
            <p:cNvPr id="883736" name="Oval 24"/>
            <p:cNvSpPr>
              <a:spLocks noChangeArrowheads="1"/>
            </p:cNvSpPr>
            <p:nvPr/>
          </p:nvSpPr>
          <p:spPr bwMode="auto">
            <a:xfrm>
              <a:off x="3714" y="774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u</a:t>
              </a:r>
            </a:p>
          </p:txBody>
        </p:sp>
        <p:sp>
          <p:nvSpPr>
            <p:cNvPr id="883737" name="Oval 25"/>
            <p:cNvSpPr>
              <a:spLocks noChangeArrowheads="1"/>
            </p:cNvSpPr>
            <p:nvPr/>
          </p:nvSpPr>
          <p:spPr bwMode="auto">
            <a:xfrm>
              <a:off x="4416" y="774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v</a:t>
              </a:r>
            </a:p>
          </p:txBody>
        </p:sp>
        <p:sp>
          <p:nvSpPr>
            <p:cNvPr id="883738" name="Oval 26"/>
            <p:cNvSpPr>
              <a:spLocks noChangeArrowheads="1"/>
            </p:cNvSpPr>
            <p:nvPr/>
          </p:nvSpPr>
          <p:spPr bwMode="auto">
            <a:xfrm>
              <a:off x="3270" y="1308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z</a:t>
              </a:r>
            </a:p>
          </p:txBody>
        </p:sp>
        <p:sp>
          <p:nvSpPr>
            <p:cNvPr id="883739" name="Oval 27"/>
            <p:cNvSpPr>
              <a:spLocks noChangeArrowheads="1"/>
            </p:cNvSpPr>
            <p:nvPr/>
          </p:nvSpPr>
          <p:spPr bwMode="auto">
            <a:xfrm>
              <a:off x="4860" y="1308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w</a:t>
              </a:r>
            </a:p>
          </p:txBody>
        </p:sp>
        <p:sp>
          <p:nvSpPr>
            <p:cNvPr id="883740" name="Oval 28"/>
            <p:cNvSpPr>
              <a:spLocks noChangeArrowheads="1"/>
            </p:cNvSpPr>
            <p:nvPr/>
          </p:nvSpPr>
          <p:spPr bwMode="auto">
            <a:xfrm>
              <a:off x="3714" y="1794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y</a:t>
              </a:r>
            </a:p>
          </p:txBody>
        </p:sp>
        <p:sp>
          <p:nvSpPr>
            <p:cNvPr id="883741" name="Oval 29"/>
            <p:cNvSpPr>
              <a:spLocks noChangeArrowheads="1"/>
            </p:cNvSpPr>
            <p:nvPr/>
          </p:nvSpPr>
          <p:spPr bwMode="auto">
            <a:xfrm>
              <a:off x="4416" y="1794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x</a:t>
              </a:r>
            </a:p>
          </p:txBody>
        </p:sp>
        <p:sp>
          <p:nvSpPr>
            <p:cNvPr id="883742" name="Line 30"/>
            <p:cNvSpPr>
              <a:spLocks noChangeShapeType="1"/>
            </p:cNvSpPr>
            <p:nvPr/>
          </p:nvSpPr>
          <p:spPr bwMode="auto">
            <a:xfrm flipV="1">
              <a:off x="3474" y="1002"/>
              <a:ext cx="972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3743" name="Line 31"/>
            <p:cNvSpPr>
              <a:spLocks noChangeShapeType="1"/>
            </p:cNvSpPr>
            <p:nvPr/>
          </p:nvSpPr>
          <p:spPr bwMode="auto">
            <a:xfrm>
              <a:off x="3504" y="1530"/>
              <a:ext cx="288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3744" name="Line 32"/>
            <p:cNvSpPr>
              <a:spLocks noChangeShapeType="1"/>
            </p:cNvSpPr>
            <p:nvPr/>
          </p:nvSpPr>
          <p:spPr bwMode="auto">
            <a:xfrm>
              <a:off x="3960" y="1002"/>
              <a:ext cx="918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3745" name="Line 33"/>
            <p:cNvSpPr>
              <a:spLocks noChangeShapeType="1"/>
            </p:cNvSpPr>
            <p:nvPr/>
          </p:nvSpPr>
          <p:spPr bwMode="auto">
            <a:xfrm flipH="1">
              <a:off x="4656" y="1572"/>
              <a:ext cx="282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3746" name="Line 34"/>
            <p:cNvSpPr>
              <a:spLocks noChangeShapeType="1"/>
            </p:cNvSpPr>
            <p:nvPr/>
          </p:nvSpPr>
          <p:spPr bwMode="auto">
            <a:xfrm>
              <a:off x="4650" y="996"/>
              <a:ext cx="288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4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Optimization &amp; Decision Problems</a:t>
            </a:r>
          </a:p>
        </p:txBody>
      </p:sp>
      <p:sp>
        <p:nvSpPr>
          <p:cNvPr id="836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5063"/>
            <a:ext cx="8540914" cy="546576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b="1" dirty="0">
                <a:cs typeface="+mn-cs"/>
              </a:rPr>
              <a:t>Decision problems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Given an input and a question regarding a problem, determine if the answer is yes or no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b="1" dirty="0">
                <a:cs typeface="+mn-cs"/>
              </a:rPr>
              <a:t>Optimization problems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Find a solution with the 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best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value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>
                <a:cs typeface="+mn-cs"/>
              </a:rPr>
              <a:t>Optimization problems can be cast as decision problems that are easier to study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>
                <a:solidFill>
                  <a:srgbClr val="DD0111"/>
                </a:solidFill>
                <a:latin typeface="Monotype Corsiva" charset="0"/>
              </a:rPr>
              <a:t>E.g.: </a:t>
            </a:r>
            <a:r>
              <a:rPr lang="en-US" dirty="0"/>
              <a:t>Shortest path: G = </a:t>
            </a:r>
            <a:r>
              <a:rPr lang="en-US" dirty="0" err="1"/>
              <a:t>unweighted</a:t>
            </a:r>
            <a:r>
              <a:rPr lang="en-US" dirty="0"/>
              <a:t> directed graph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/>
              <a:t>Find a path between u and v that uses the fewest edges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i="1" dirty="0">
                <a:latin typeface="Monotype Corsiva" charset="0"/>
              </a:rPr>
              <a:t>Does a path exist from u to v consisting of at most k edges?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B97F9F-7782-8341-8304-D8CD424E8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2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Clique </a:t>
            </a:r>
            <a:r>
              <a:rPr lang="en-US" dirty="0">
                <a:cs typeface="+mj-cs"/>
                <a:sym typeface="Symbol" charset="0"/>
              </a:rPr>
              <a:t>≤</a:t>
            </a:r>
            <a:r>
              <a:rPr lang="en-US" baseline="-25000" dirty="0">
                <a:cs typeface="+mj-cs"/>
                <a:sym typeface="Symbol" charset="0"/>
              </a:rPr>
              <a:t>p</a:t>
            </a:r>
            <a:r>
              <a:rPr lang="en-US" dirty="0">
                <a:cs typeface="+mj-cs"/>
                <a:sym typeface="Symbol" charset="0"/>
              </a:rPr>
              <a:t> Vertex Cover (VC)</a:t>
            </a:r>
          </a:p>
        </p:txBody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3462338"/>
            <a:ext cx="8543925" cy="306705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>
                <a:cs typeface="+mn-cs"/>
              </a:rPr>
              <a:t>	   Size[Clique](G) + Size[Vertex Cover](G</a:t>
            </a:r>
            <a:r>
              <a:rPr lang="en-US" baseline="30000" dirty="0">
                <a:cs typeface="+mn-cs"/>
              </a:rPr>
              <a:t>C</a:t>
            </a:r>
            <a:r>
              <a:rPr lang="en-US" dirty="0">
                <a:cs typeface="+mn-cs"/>
              </a:rPr>
              <a:t>) = n</a:t>
            </a:r>
          </a:p>
          <a:p>
            <a:pPr eaLnBrk="1" hangingPunct="1">
              <a:buFontTx/>
              <a:buNone/>
              <a:defRPr/>
            </a:pPr>
            <a:endParaRPr lang="en-US" dirty="0">
              <a:cs typeface="+mn-cs"/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G has a </a:t>
            </a:r>
            <a:r>
              <a:rPr lang="en-US" b="1" dirty="0">
                <a:cs typeface="+mn-cs"/>
              </a:rPr>
              <a:t>clique</a:t>
            </a:r>
            <a:r>
              <a:rPr lang="en-US" dirty="0">
                <a:cs typeface="+mn-cs"/>
              </a:rPr>
              <a:t> of size k </a:t>
            </a:r>
            <a:r>
              <a:rPr lang="en-US" dirty="0">
                <a:cs typeface="+mn-cs"/>
                <a:sym typeface="Symbol" charset="0"/>
              </a:rPr>
              <a:t>⟺ G</a:t>
            </a:r>
            <a:r>
              <a:rPr lang="en-US" baseline="30000" dirty="0">
                <a:cs typeface="+mn-cs"/>
                <a:sym typeface="Symbol" charset="0"/>
              </a:rPr>
              <a:t>C</a:t>
            </a:r>
            <a:r>
              <a:rPr lang="en-US" dirty="0">
                <a:cs typeface="+mn-cs"/>
                <a:sym typeface="Symbol" charset="0"/>
              </a:rPr>
              <a:t> has a </a:t>
            </a:r>
            <a:r>
              <a:rPr lang="en-US" b="1" dirty="0">
                <a:cs typeface="+mn-cs"/>
                <a:sym typeface="Symbol" charset="0"/>
              </a:rPr>
              <a:t>vertex cover</a:t>
            </a:r>
            <a:r>
              <a:rPr lang="en-US" dirty="0">
                <a:cs typeface="+mn-cs"/>
                <a:sym typeface="Symbol" charset="0"/>
              </a:rPr>
              <a:t> of size n – k</a:t>
            </a:r>
          </a:p>
          <a:p>
            <a:pPr eaLnBrk="1" hangingPunct="1">
              <a:defRPr/>
            </a:pPr>
            <a:r>
              <a:rPr lang="en-US" dirty="0">
                <a:cs typeface="+mn-cs"/>
                <a:sym typeface="Symbol" charset="0"/>
              </a:rPr>
              <a:t>S is a clique in G ⟺ V – S is a vertex cover in G</a:t>
            </a:r>
            <a:r>
              <a:rPr lang="en-US" baseline="30000" dirty="0">
                <a:cs typeface="+mn-cs"/>
                <a:sym typeface="Symbol" charset="0"/>
              </a:rPr>
              <a:t>C</a:t>
            </a:r>
            <a:endParaRPr lang="en-US" dirty="0">
              <a:cs typeface="+mn-cs"/>
              <a:sym typeface="Symbol" charset="0"/>
            </a:endParaRPr>
          </a:p>
        </p:txBody>
      </p:sp>
      <p:grpSp>
        <p:nvGrpSpPr>
          <p:cNvPr id="56323" name="Group 4"/>
          <p:cNvGrpSpPr>
            <a:grpSpLocks/>
          </p:cNvGrpSpPr>
          <p:nvPr/>
        </p:nvGrpSpPr>
        <p:grpSpPr bwMode="auto">
          <a:xfrm>
            <a:off x="1123950" y="1543050"/>
            <a:ext cx="984250" cy="1174750"/>
            <a:chOff x="408" y="972"/>
            <a:chExt cx="620" cy="740"/>
          </a:xfrm>
        </p:grpSpPr>
        <p:sp>
          <p:nvSpPr>
            <p:cNvPr id="881669" name="Rectangle 5"/>
            <p:cNvSpPr>
              <a:spLocks noChangeArrowheads="1"/>
            </p:cNvSpPr>
            <p:nvPr/>
          </p:nvSpPr>
          <p:spPr bwMode="auto">
            <a:xfrm>
              <a:off x="432" y="996"/>
              <a:ext cx="576" cy="6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70" name="Oval 6"/>
            <p:cNvSpPr>
              <a:spLocks noChangeArrowheads="1"/>
            </p:cNvSpPr>
            <p:nvPr/>
          </p:nvSpPr>
          <p:spPr bwMode="auto">
            <a:xfrm>
              <a:off x="408" y="972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71" name="Oval 7"/>
            <p:cNvSpPr>
              <a:spLocks noChangeArrowheads="1"/>
            </p:cNvSpPr>
            <p:nvPr/>
          </p:nvSpPr>
          <p:spPr bwMode="auto">
            <a:xfrm>
              <a:off x="972" y="978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72" name="Oval 8"/>
            <p:cNvSpPr>
              <a:spLocks noChangeArrowheads="1"/>
            </p:cNvSpPr>
            <p:nvPr/>
          </p:nvSpPr>
          <p:spPr bwMode="auto">
            <a:xfrm>
              <a:off x="408" y="165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73" name="Oval 9"/>
            <p:cNvSpPr>
              <a:spLocks noChangeArrowheads="1"/>
            </p:cNvSpPr>
            <p:nvPr/>
          </p:nvSpPr>
          <p:spPr bwMode="auto">
            <a:xfrm>
              <a:off x="972" y="165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81674" name="Group 10"/>
          <p:cNvGrpSpPr>
            <a:grpSpLocks/>
          </p:cNvGrpSpPr>
          <p:nvPr/>
        </p:nvGrpSpPr>
        <p:grpSpPr bwMode="auto">
          <a:xfrm>
            <a:off x="2505075" y="1552575"/>
            <a:ext cx="793750" cy="1146175"/>
            <a:chOff x="1278" y="978"/>
            <a:chExt cx="500" cy="722"/>
          </a:xfrm>
        </p:grpSpPr>
        <p:sp>
          <p:nvSpPr>
            <p:cNvPr id="881675" name="Line 11"/>
            <p:cNvSpPr>
              <a:spLocks noChangeShapeType="1"/>
            </p:cNvSpPr>
            <p:nvPr/>
          </p:nvSpPr>
          <p:spPr bwMode="auto">
            <a:xfrm>
              <a:off x="1314" y="1002"/>
              <a:ext cx="450" cy="6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76" name="Line 12"/>
            <p:cNvSpPr>
              <a:spLocks noChangeShapeType="1"/>
            </p:cNvSpPr>
            <p:nvPr/>
          </p:nvSpPr>
          <p:spPr bwMode="auto">
            <a:xfrm flipH="1">
              <a:off x="1302" y="1002"/>
              <a:ext cx="450" cy="6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77" name="Oval 13"/>
            <p:cNvSpPr>
              <a:spLocks noChangeArrowheads="1"/>
            </p:cNvSpPr>
            <p:nvPr/>
          </p:nvSpPr>
          <p:spPr bwMode="auto">
            <a:xfrm>
              <a:off x="1290" y="978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78" name="Oval 14"/>
            <p:cNvSpPr>
              <a:spLocks noChangeArrowheads="1"/>
            </p:cNvSpPr>
            <p:nvPr/>
          </p:nvSpPr>
          <p:spPr bwMode="auto">
            <a:xfrm>
              <a:off x="1710" y="978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79" name="Oval 15"/>
            <p:cNvSpPr>
              <a:spLocks noChangeArrowheads="1"/>
            </p:cNvSpPr>
            <p:nvPr/>
          </p:nvSpPr>
          <p:spPr bwMode="auto">
            <a:xfrm>
              <a:off x="1278" y="1644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80" name="Oval 16"/>
            <p:cNvSpPr>
              <a:spLocks noChangeArrowheads="1"/>
            </p:cNvSpPr>
            <p:nvPr/>
          </p:nvSpPr>
          <p:spPr bwMode="auto">
            <a:xfrm>
              <a:off x="1722" y="1644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81681" name="Text Box 17"/>
          <p:cNvSpPr txBox="1">
            <a:spLocks noChangeArrowheads="1"/>
          </p:cNvSpPr>
          <p:nvPr/>
        </p:nvSpPr>
        <p:spPr bwMode="auto">
          <a:xfrm>
            <a:off x="984250" y="291306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Clique = 2</a:t>
            </a:r>
          </a:p>
        </p:txBody>
      </p:sp>
      <p:sp>
        <p:nvSpPr>
          <p:cNvPr id="881682" name="Text Box 18"/>
          <p:cNvSpPr txBox="1">
            <a:spLocks noChangeArrowheads="1"/>
          </p:cNvSpPr>
          <p:nvPr/>
        </p:nvSpPr>
        <p:spPr bwMode="auto">
          <a:xfrm>
            <a:off x="2384425" y="2913063"/>
            <a:ext cx="889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VC = 2</a:t>
            </a:r>
          </a:p>
        </p:txBody>
      </p:sp>
      <p:grpSp>
        <p:nvGrpSpPr>
          <p:cNvPr id="881683" name="Group 19"/>
          <p:cNvGrpSpPr>
            <a:grpSpLocks/>
          </p:cNvGrpSpPr>
          <p:nvPr/>
        </p:nvGrpSpPr>
        <p:grpSpPr bwMode="auto">
          <a:xfrm>
            <a:off x="4752975" y="1409700"/>
            <a:ext cx="993775" cy="1365250"/>
            <a:chOff x="2628" y="888"/>
            <a:chExt cx="626" cy="860"/>
          </a:xfrm>
        </p:grpSpPr>
        <p:sp>
          <p:nvSpPr>
            <p:cNvPr id="881684" name="Rectangle 20"/>
            <p:cNvSpPr>
              <a:spLocks noChangeArrowheads="1"/>
            </p:cNvSpPr>
            <p:nvPr/>
          </p:nvSpPr>
          <p:spPr bwMode="auto">
            <a:xfrm>
              <a:off x="2652" y="1248"/>
              <a:ext cx="576" cy="4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85" name="Line 21"/>
            <p:cNvSpPr>
              <a:spLocks noChangeShapeType="1"/>
            </p:cNvSpPr>
            <p:nvPr/>
          </p:nvSpPr>
          <p:spPr bwMode="auto">
            <a:xfrm flipV="1">
              <a:off x="2652" y="918"/>
              <a:ext cx="288" cy="3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86" name="Line 22"/>
            <p:cNvSpPr>
              <a:spLocks noChangeShapeType="1"/>
            </p:cNvSpPr>
            <p:nvPr/>
          </p:nvSpPr>
          <p:spPr bwMode="auto">
            <a:xfrm flipH="1" flipV="1">
              <a:off x="2940" y="918"/>
              <a:ext cx="288" cy="3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87" name="Oval 23"/>
            <p:cNvSpPr>
              <a:spLocks noChangeArrowheads="1"/>
            </p:cNvSpPr>
            <p:nvPr/>
          </p:nvSpPr>
          <p:spPr bwMode="auto">
            <a:xfrm>
              <a:off x="2910" y="888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88" name="Line 24"/>
            <p:cNvSpPr>
              <a:spLocks noChangeShapeType="1"/>
            </p:cNvSpPr>
            <p:nvPr/>
          </p:nvSpPr>
          <p:spPr bwMode="auto">
            <a:xfrm>
              <a:off x="2658" y="1248"/>
              <a:ext cx="56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89" name="Oval 25"/>
            <p:cNvSpPr>
              <a:spLocks noChangeArrowheads="1"/>
            </p:cNvSpPr>
            <p:nvPr/>
          </p:nvSpPr>
          <p:spPr bwMode="auto">
            <a:xfrm>
              <a:off x="2628" y="12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90" name="Oval 26"/>
            <p:cNvSpPr>
              <a:spLocks noChangeArrowheads="1"/>
            </p:cNvSpPr>
            <p:nvPr/>
          </p:nvSpPr>
          <p:spPr bwMode="auto">
            <a:xfrm>
              <a:off x="3186" y="120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91" name="Oval 27"/>
            <p:cNvSpPr>
              <a:spLocks noChangeArrowheads="1"/>
            </p:cNvSpPr>
            <p:nvPr/>
          </p:nvSpPr>
          <p:spPr bwMode="auto">
            <a:xfrm>
              <a:off x="3198" y="168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92" name="Oval 28"/>
            <p:cNvSpPr>
              <a:spLocks noChangeArrowheads="1"/>
            </p:cNvSpPr>
            <p:nvPr/>
          </p:nvSpPr>
          <p:spPr bwMode="auto">
            <a:xfrm>
              <a:off x="2634" y="1692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81693" name="Group 29"/>
          <p:cNvGrpSpPr>
            <a:grpSpLocks/>
          </p:cNvGrpSpPr>
          <p:nvPr/>
        </p:nvGrpSpPr>
        <p:grpSpPr bwMode="auto">
          <a:xfrm>
            <a:off x="6296025" y="1400175"/>
            <a:ext cx="993775" cy="1365250"/>
            <a:chOff x="3600" y="882"/>
            <a:chExt cx="626" cy="860"/>
          </a:xfrm>
        </p:grpSpPr>
        <p:sp>
          <p:nvSpPr>
            <p:cNvPr id="881694" name="Line 30"/>
            <p:cNvSpPr>
              <a:spLocks noChangeShapeType="1"/>
            </p:cNvSpPr>
            <p:nvPr/>
          </p:nvSpPr>
          <p:spPr bwMode="auto">
            <a:xfrm flipV="1">
              <a:off x="3636" y="912"/>
              <a:ext cx="276" cy="8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95" name="Line 31"/>
            <p:cNvSpPr>
              <a:spLocks noChangeShapeType="1"/>
            </p:cNvSpPr>
            <p:nvPr/>
          </p:nvSpPr>
          <p:spPr bwMode="auto">
            <a:xfrm flipH="1" flipV="1">
              <a:off x="3912" y="912"/>
              <a:ext cx="300" cy="8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96" name="Oval 32"/>
            <p:cNvSpPr>
              <a:spLocks noChangeArrowheads="1"/>
            </p:cNvSpPr>
            <p:nvPr/>
          </p:nvSpPr>
          <p:spPr bwMode="auto">
            <a:xfrm>
              <a:off x="3882" y="882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97" name="Oval 33"/>
            <p:cNvSpPr>
              <a:spLocks noChangeArrowheads="1"/>
            </p:cNvSpPr>
            <p:nvPr/>
          </p:nvSpPr>
          <p:spPr bwMode="auto">
            <a:xfrm>
              <a:off x="3600" y="120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98" name="Oval 34"/>
            <p:cNvSpPr>
              <a:spLocks noChangeArrowheads="1"/>
            </p:cNvSpPr>
            <p:nvPr/>
          </p:nvSpPr>
          <p:spPr bwMode="auto">
            <a:xfrm>
              <a:off x="4158" y="120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699" name="Oval 35"/>
            <p:cNvSpPr>
              <a:spLocks noChangeArrowheads="1"/>
            </p:cNvSpPr>
            <p:nvPr/>
          </p:nvSpPr>
          <p:spPr bwMode="auto">
            <a:xfrm>
              <a:off x="4170" y="1674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700" name="Oval 36"/>
            <p:cNvSpPr>
              <a:spLocks noChangeArrowheads="1"/>
            </p:cNvSpPr>
            <p:nvPr/>
          </p:nvSpPr>
          <p:spPr bwMode="auto">
            <a:xfrm>
              <a:off x="3606" y="168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701" name="Line 37"/>
            <p:cNvSpPr>
              <a:spLocks noChangeShapeType="1"/>
            </p:cNvSpPr>
            <p:nvPr/>
          </p:nvSpPr>
          <p:spPr bwMode="auto">
            <a:xfrm>
              <a:off x="3636" y="1224"/>
              <a:ext cx="55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702" name="Line 38"/>
            <p:cNvSpPr>
              <a:spLocks noChangeShapeType="1"/>
            </p:cNvSpPr>
            <p:nvPr/>
          </p:nvSpPr>
          <p:spPr bwMode="auto">
            <a:xfrm>
              <a:off x="3630" y="1230"/>
              <a:ext cx="582" cy="4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703" name="Line 39"/>
            <p:cNvSpPr>
              <a:spLocks noChangeShapeType="1"/>
            </p:cNvSpPr>
            <p:nvPr/>
          </p:nvSpPr>
          <p:spPr bwMode="auto">
            <a:xfrm flipH="1">
              <a:off x="3624" y="1230"/>
              <a:ext cx="576" cy="4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81704" name="Text Box 40"/>
          <p:cNvSpPr txBox="1">
            <a:spLocks noChangeArrowheads="1"/>
          </p:cNvSpPr>
          <p:nvPr/>
        </p:nvSpPr>
        <p:spPr bwMode="auto">
          <a:xfrm>
            <a:off x="4737100" y="2951163"/>
            <a:ext cx="1219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Clique = 2</a:t>
            </a:r>
          </a:p>
        </p:txBody>
      </p:sp>
      <p:sp>
        <p:nvSpPr>
          <p:cNvPr id="881705" name="Text Box 41"/>
          <p:cNvSpPr txBox="1">
            <a:spLocks noChangeArrowheads="1"/>
          </p:cNvSpPr>
          <p:nvPr/>
        </p:nvSpPr>
        <p:spPr bwMode="auto">
          <a:xfrm>
            <a:off x="6270625" y="2951163"/>
            <a:ext cx="889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VC = 3</a:t>
            </a:r>
          </a:p>
        </p:txBody>
      </p:sp>
      <p:grpSp>
        <p:nvGrpSpPr>
          <p:cNvPr id="881706" name="Group 42"/>
          <p:cNvGrpSpPr>
            <a:grpSpLocks/>
          </p:cNvGrpSpPr>
          <p:nvPr/>
        </p:nvGrpSpPr>
        <p:grpSpPr bwMode="auto">
          <a:xfrm>
            <a:off x="6181725" y="1266825"/>
            <a:ext cx="1209675" cy="838200"/>
            <a:chOff x="3528" y="798"/>
            <a:chExt cx="762" cy="528"/>
          </a:xfrm>
        </p:grpSpPr>
        <p:sp>
          <p:nvSpPr>
            <p:cNvPr id="881707" name="Oval 43"/>
            <p:cNvSpPr>
              <a:spLocks noChangeArrowheads="1"/>
            </p:cNvSpPr>
            <p:nvPr/>
          </p:nvSpPr>
          <p:spPr bwMode="auto">
            <a:xfrm>
              <a:off x="3528" y="1122"/>
              <a:ext cx="204" cy="19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708" name="Oval 44"/>
            <p:cNvSpPr>
              <a:spLocks noChangeArrowheads="1"/>
            </p:cNvSpPr>
            <p:nvPr/>
          </p:nvSpPr>
          <p:spPr bwMode="auto">
            <a:xfrm>
              <a:off x="3810" y="798"/>
              <a:ext cx="204" cy="19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1709" name="Oval 45"/>
            <p:cNvSpPr>
              <a:spLocks noChangeArrowheads="1"/>
            </p:cNvSpPr>
            <p:nvPr/>
          </p:nvSpPr>
          <p:spPr bwMode="auto">
            <a:xfrm>
              <a:off x="4086" y="1128"/>
              <a:ext cx="204" cy="19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81710" name="Text Box 46"/>
          <p:cNvSpPr txBox="1">
            <a:spLocks noChangeArrowheads="1"/>
          </p:cNvSpPr>
          <p:nvPr/>
        </p:nvSpPr>
        <p:spPr bwMode="auto">
          <a:xfrm>
            <a:off x="1441450" y="1150938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G</a:t>
            </a:r>
          </a:p>
        </p:txBody>
      </p:sp>
      <p:sp>
        <p:nvSpPr>
          <p:cNvPr id="881711" name="Text Box 47"/>
          <p:cNvSpPr txBox="1">
            <a:spLocks noChangeArrowheads="1"/>
          </p:cNvSpPr>
          <p:nvPr/>
        </p:nvSpPr>
        <p:spPr bwMode="auto">
          <a:xfrm>
            <a:off x="4660900" y="114141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G</a:t>
            </a:r>
          </a:p>
        </p:txBody>
      </p:sp>
      <p:sp>
        <p:nvSpPr>
          <p:cNvPr id="881712" name="Text Box 48"/>
          <p:cNvSpPr txBox="1">
            <a:spLocks noChangeArrowheads="1"/>
          </p:cNvSpPr>
          <p:nvPr/>
        </p:nvSpPr>
        <p:spPr bwMode="auto">
          <a:xfrm>
            <a:off x="2727325" y="1179513"/>
            <a:ext cx="471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G</a:t>
            </a:r>
            <a:r>
              <a:rPr lang="en-US" baseline="30000">
                <a:cs typeface="+mn-cs"/>
              </a:rPr>
              <a:t>C</a:t>
            </a:r>
            <a:endParaRPr lang="en-US">
              <a:cs typeface="+mn-cs"/>
            </a:endParaRPr>
          </a:p>
        </p:txBody>
      </p:sp>
      <p:sp>
        <p:nvSpPr>
          <p:cNvPr id="881713" name="Text Box 49"/>
          <p:cNvSpPr txBox="1">
            <a:spLocks noChangeArrowheads="1"/>
          </p:cNvSpPr>
          <p:nvPr/>
        </p:nvSpPr>
        <p:spPr bwMode="auto">
          <a:xfrm>
            <a:off x="6061075" y="1141413"/>
            <a:ext cx="471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G</a:t>
            </a:r>
            <a:r>
              <a:rPr lang="en-US" baseline="30000">
                <a:cs typeface="+mn-cs"/>
              </a:rPr>
              <a:t>C</a:t>
            </a:r>
            <a:endParaRPr lang="en-US"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81" grpId="0"/>
      <p:bldP spid="881682" grpId="0"/>
      <p:bldP spid="881704" grpId="0"/>
      <p:bldP spid="881705" grpId="0"/>
      <p:bldP spid="881711" grpId="0"/>
      <p:bldP spid="881712" grpId="0"/>
      <p:bldP spid="8817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308959" y="1154590"/>
            <a:ext cx="1506289" cy="1464434"/>
            <a:chOff x="2308959" y="1154590"/>
            <a:chExt cx="1506289" cy="1464434"/>
          </a:xfrm>
        </p:grpSpPr>
        <p:sp>
          <p:nvSpPr>
            <p:cNvPr id="44" name="Rectangle 43"/>
            <p:cNvSpPr/>
            <p:nvPr/>
          </p:nvSpPr>
          <p:spPr>
            <a:xfrm>
              <a:off x="3049094" y="1957759"/>
              <a:ext cx="766154" cy="6612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2308959" y="1154590"/>
              <a:ext cx="766154" cy="6612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Clique </a:t>
            </a:r>
            <a:r>
              <a:rPr lang="en-US" dirty="0">
                <a:cs typeface="+mj-cs"/>
                <a:sym typeface="Symbol" charset="0"/>
              </a:rPr>
              <a:t>≤</a:t>
            </a:r>
            <a:r>
              <a:rPr lang="en-US" baseline="-25000" dirty="0">
                <a:cs typeface="+mj-cs"/>
                <a:sym typeface="Symbol" charset="0"/>
              </a:rPr>
              <a:t>p</a:t>
            </a:r>
            <a:r>
              <a:rPr lang="en-US" dirty="0">
                <a:cs typeface="+mj-cs"/>
                <a:sym typeface="Symbol" charset="0"/>
              </a:rPr>
              <a:t> Vertex Cover</a:t>
            </a:r>
          </a:p>
        </p:txBody>
      </p:sp>
      <p:grpSp>
        <p:nvGrpSpPr>
          <p:cNvPr id="58370" name="Group 3"/>
          <p:cNvGrpSpPr>
            <a:grpSpLocks/>
          </p:cNvGrpSpPr>
          <p:nvPr/>
        </p:nvGrpSpPr>
        <p:grpSpPr bwMode="auto">
          <a:xfrm>
            <a:off x="685800" y="1228725"/>
            <a:ext cx="2962275" cy="2057400"/>
            <a:chOff x="3756" y="852"/>
            <a:chExt cx="1866" cy="1296"/>
          </a:xfrm>
        </p:grpSpPr>
        <p:sp>
          <p:nvSpPr>
            <p:cNvPr id="885764" name="Oval 4"/>
            <p:cNvSpPr>
              <a:spLocks noChangeArrowheads="1"/>
            </p:cNvSpPr>
            <p:nvPr/>
          </p:nvSpPr>
          <p:spPr bwMode="auto">
            <a:xfrm>
              <a:off x="4200" y="852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u</a:t>
              </a:r>
            </a:p>
          </p:txBody>
        </p:sp>
        <p:sp>
          <p:nvSpPr>
            <p:cNvPr id="885765" name="Oval 5"/>
            <p:cNvSpPr>
              <a:spLocks noChangeArrowheads="1"/>
            </p:cNvSpPr>
            <p:nvPr/>
          </p:nvSpPr>
          <p:spPr bwMode="auto">
            <a:xfrm>
              <a:off x="4902" y="852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v</a:t>
              </a:r>
            </a:p>
          </p:txBody>
        </p:sp>
        <p:sp>
          <p:nvSpPr>
            <p:cNvPr id="885766" name="Oval 6"/>
            <p:cNvSpPr>
              <a:spLocks noChangeArrowheads="1"/>
            </p:cNvSpPr>
            <p:nvPr/>
          </p:nvSpPr>
          <p:spPr bwMode="auto">
            <a:xfrm>
              <a:off x="3756" y="138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z</a:t>
              </a:r>
            </a:p>
          </p:txBody>
        </p:sp>
        <p:sp>
          <p:nvSpPr>
            <p:cNvPr id="885767" name="Oval 7"/>
            <p:cNvSpPr>
              <a:spLocks noChangeArrowheads="1"/>
            </p:cNvSpPr>
            <p:nvPr/>
          </p:nvSpPr>
          <p:spPr bwMode="auto">
            <a:xfrm>
              <a:off x="5346" y="138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w</a:t>
              </a:r>
            </a:p>
          </p:txBody>
        </p:sp>
        <p:sp>
          <p:nvSpPr>
            <p:cNvPr id="885768" name="Oval 8"/>
            <p:cNvSpPr>
              <a:spLocks noChangeArrowheads="1"/>
            </p:cNvSpPr>
            <p:nvPr/>
          </p:nvSpPr>
          <p:spPr bwMode="auto">
            <a:xfrm>
              <a:off x="4200" y="1872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y</a:t>
              </a:r>
            </a:p>
          </p:txBody>
        </p:sp>
        <p:sp>
          <p:nvSpPr>
            <p:cNvPr id="885769" name="Oval 9"/>
            <p:cNvSpPr>
              <a:spLocks noChangeArrowheads="1"/>
            </p:cNvSpPr>
            <p:nvPr/>
          </p:nvSpPr>
          <p:spPr bwMode="auto">
            <a:xfrm>
              <a:off x="4902" y="1872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x</a:t>
              </a:r>
            </a:p>
          </p:txBody>
        </p:sp>
        <p:sp>
          <p:nvSpPr>
            <p:cNvPr id="885770" name="Line 10"/>
            <p:cNvSpPr>
              <a:spLocks noChangeShapeType="1"/>
            </p:cNvSpPr>
            <p:nvPr/>
          </p:nvSpPr>
          <p:spPr bwMode="auto">
            <a:xfrm>
              <a:off x="4464" y="990"/>
              <a:ext cx="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5771" name="Line 11"/>
            <p:cNvSpPr>
              <a:spLocks noChangeShapeType="1"/>
            </p:cNvSpPr>
            <p:nvPr/>
          </p:nvSpPr>
          <p:spPr bwMode="auto">
            <a:xfrm>
              <a:off x="4470" y="2010"/>
              <a:ext cx="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5772" name="Line 12"/>
            <p:cNvSpPr>
              <a:spLocks noChangeShapeType="1"/>
            </p:cNvSpPr>
            <p:nvPr/>
          </p:nvSpPr>
          <p:spPr bwMode="auto">
            <a:xfrm>
              <a:off x="4038" y="1518"/>
              <a:ext cx="1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5773" name="Line 13"/>
            <p:cNvSpPr>
              <a:spLocks noChangeShapeType="1"/>
            </p:cNvSpPr>
            <p:nvPr/>
          </p:nvSpPr>
          <p:spPr bwMode="auto">
            <a:xfrm>
              <a:off x="4332" y="1128"/>
              <a:ext cx="0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5774" name="Line 14"/>
            <p:cNvSpPr>
              <a:spLocks noChangeShapeType="1"/>
            </p:cNvSpPr>
            <p:nvPr/>
          </p:nvSpPr>
          <p:spPr bwMode="auto">
            <a:xfrm>
              <a:off x="5034" y="1128"/>
              <a:ext cx="0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5775" name="Line 15"/>
            <p:cNvSpPr>
              <a:spLocks noChangeShapeType="1"/>
            </p:cNvSpPr>
            <p:nvPr/>
          </p:nvSpPr>
          <p:spPr bwMode="auto">
            <a:xfrm flipV="1">
              <a:off x="3960" y="1104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5776" name="Line 16"/>
            <p:cNvSpPr>
              <a:spLocks noChangeShapeType="1"/>
            </p:cNvSpPr>
            <p:nvPr/>
          </p:nvSpPr>
          <p:spPr bwMode="auto">
            <a:xfrm>
              <a:off x="3990" y="1608"/>
              <a:ext cx="936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5777" name="Line 17"/>
            <p:cNvSpPr>
              <a:spLocks noChangeShapeType="1"/>
            </p:cNvSpPr>
            <p:nvPr/>
          </p:nvSpPr>
          <p:spPr bwMode="auto">
            <a:xfrm>
              <a:off x="4416" y="1098"/>
              <a:ext cx="540" cy="8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5778" name="Line 18"/>
            <p:cNvSpPr>
              <a:spLocks noChangeShapeType="1"/>
            </p:cNvSpPr>
            <p:nvPr/>
          </p:nvSpPr>
          <p:spPr bwMode="auto">
            <a:xfrm flipH="1">
              <a:off x="4410" y="1104"/>
              <a:ext cx="540" cy="8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5779" name="Line 19"/>
            <p:cNvSpPr>
              <a:spLocks noChangeShapeType="1"/>
            </p:cNvSpPr>
            <p:nvPr/>
          </p:nvSpPr>
          <p:spPr bwMode="auto">
            <a:xfrm flipV="1">
              <a:off x="4458" y="1596"/>
              <a:ext cx="90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85780" name="Text Box 20"/>
          <p:cNvSpPr txBox="1">
            <a:spLocks noChangeArrowheads="1"/>
          </p:cNvSpPr>
          <p:nvPr/>
        </p:nvSpPr>
        <p:spPr bwMode="auto">
          <a:xfrm>
            <a:off x="603250" y="11985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G</a:t>
            </a:r>
          </a:p>
        </p:txBody>
      </p:sp>
      <p:sp>
        <p:nvSpPr>
          <p:cNvPr id="885781" name="Text Box 21"/>
          <p:cNvSpPr txBox="1">
            <a:spLocks noChangeArrowheads="1"/>
          </p:cNvSpPr>
          <p:nvPr/>
        </p:nvSpPr>
        <p:spPr bwMode="auto">
          <a:xfrm>
            <a:off x="5070475" y="1198563"/>
            <a:ext cx="471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G</a:t>
            </a:r>
            <a:r>
              <a:rPr lang="en-US" baseline="30000">
                <a:cs typeface="+mn-cs"/>
              </a:rPr>
              <a:t>C</a:t>
            </a:r>
            <a:endParaRPr lang="en-US">
              <a:cs typeface="+mn-cs"/>
            </a:endParaRPr>
          </a:p>
        </p:txBody>
      </p:sp>
      <p:sp>
        <p:nvSpPr>
          <p:cNvPr id="885782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350838" y="3279922"/>
            <a:ext cx="8543925" cy="1009650"/>
          </a:xfrm>
        </p:spPr>
        <p:txBody>
          <a:bodyPr/>
          <a:lstStyle/>
          <a:p>
            <a:pPr marL="533400" indent="-533400" eaLnBrk="1" hangingPunct="1">
              <a:defRPr/>
            </a:pPr>
            <a:r>
              <a:rPr lang="en-US" sz="2200" dirty="0">
                <a:cs typeface="+mn-cs"/>
                <a:sym typeface="Symbol" charset="0"/>
              </a:rPr>
              <a:t>Prove: G has a clique V</a:t>
            </a:r>
            <a:r>
              <a:rPr lang="ja-JP" altLang="en-US" sz="2200" dirty="0">
                <a:latin typeface="Arial"/>
                <a:cs typeface="+mn-cs"/>
                <a:sym typeface="Symbol" charset="0"/>
              </a:rPr>
              <a:t>’</a:t>
            </a:r>
            <a:r>
              <a:rPr lang="ja-JP" altLang="en-US" sz="2200" dirty="0">
                <a:cs typeface="+mn-cs"/>
                <a:sym typeface="Symbol" charset="0"/>
              </a:rPr>
              <a:t>⊆</a:t>
            </a:r>
            <a:r>
              <a:rPr lang="en-US" sz="2200" dirty="0">
                <a:cs typeface="+mn-cs"/>
                <a:sym typeface="Symbol" charset="0"/>
              </a:rPr>
              <a:t> V, |V</a:t>
            </a:r>
            <a:r>
              <a:rPr lang="ja-JP" altLang="en-US" sz="2200" dirty="0">
                <a:latin typeface="Arial"/>
                <a:cs typeface="+mn-cs"/>
                <a:sym typeface="Symbol" charset="0"/>
              </a:rPr>
              <a:t>’</a:t>
            </a:r>
            <a:r>
              <a:rPr lang="en-US" sz="2200" dirty="0">
                <a:cs typeface="+mn-cs"/>
                <a:sym typeface="Symbol" charset="0"/>
              </a:rPr>
              <a:t>| = k ⇒ V-V</a:t>
            </a:r>
            <a:r>
              <a:rPr lang="ja-JP" altLang="en-US" sz="2200" dirty="0">
                <a:latin typeface="Arial"/>
                <a:cs typeface="+mn-cs"/>
                <a:sym typeface="Symbol" charset="0"/>
              </a:rPr>
              <a:t>’</a:t>
            </a:r>
            <a:r>
              <a:rPr lang="en-US" sz="2200" dirty="0">
                <a:cs typeface="+mn-cs"/>
                <a:sym typeface="Symbol" charset="0"/>
              </a:rPr>
              <a:t> is a VC in G</a:t>
            </a:r>
            <a:r>
              <a:rPr lang="en-US" sz="2200" baseline="30000" dirty="0">
                <a:cs typeface="+mn-cs"/>
                <a:sym typeface="Symbol" charset="0"/>
              </a:rPr>
              <a:t>C</a:t>
            </a:r>
            <a:endParaRPr lang="en-US" sz="2200" dirty="0">
              <a:cs typeface="+mn-cs"/>
              <a:sym typeface="Symbol" charset="0"/>
            </a:endParaRPr>
          </a:p>
          <a:p>
            <a:pPr marL="533400" indent="-533400" eaLnBrk="1" hangingPunct="1">
              <a:defRPr/>
            </a:pPr>
            <a:r>
              <a:rPr lang="en-US" sz="2200" dirty="0">
                <a:cs typeface="+mn-cs"/>
                <a:sym typeface="Symbol" charset="0"/>
              </a:rPr>
              <a:t>Let (v, w) ∈ E</a:t>
            </a:r>
            <a:r>
              <a:rPr lang="en-US" sz="2200" baseline="30000" dirty="0">
                <a:cs typeface="+mn-cs"/>
                <a:sym typeface="Symbol" charset="0"/>
              </a:rPr>
              <a:t>C</a:t>
            </a:r>
            <a:r>
              <a:rPr lang="en-US" sz="2200" dirty="0">
                <a:cs typeface="+mn-cs"/>
                <a:sym typeface="Symbol" charset="0"/>
              </a:rPr>
              <a:t> </a:t>
            </a:r>
          </a:p>
        </p:txBody>
      </p:sp>
      <p:sp>
        <p:nvSpPr>
          <p:cNvPr id="885783" name="Rectangle 23"/>
          <p:cNvSpPr>
            <a:spLocks noChangeArrowheads="1"/>
          </p:cNvSpPr>
          <p:nvPr/>
        </p:nvSpPr>
        <p:spPr bwMode="auto">
          <a:xfrm>
            <a:off x="3079750" y="3670303"/>
            <a:ext cx="541337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⇒ (v, w) ∉ E</a:t>
            </a:r>
          </a:p>
        </p:txBody>
      </p:sp>
      <p:sp>
        <p:nvSpPr>
          <p:cNvPr id="885784" name="Rectangle 24"/>
          <p:cNvSpPr>
            <a:spLocks noChangeArrowheads="1"/>
          </p:cNvSpPr>
          <p:nvPr/>
        </p:nvSpPr>
        <p:spPr bwMode="auto">
          <a:xfrm>
            <a:off x="396193" y="4066285"/>
            <a:ext cx="51074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⇒ v and w were not connected in E</a:t>
            </a:r>
          </a:p>
        </p:txBody>
      </p:sp>
      <p:sp>
        <p:nvSpPr>
          <p:cNvPr id="885785" name="Rectangle 25"/>
          <p:cNvSpPr>
            <a:spLocks noChangeArrowheads="1"/>
          </p:cNvSpPr>
          <p:nvPr/>
        </p:nvSpPr>
        <p:spPr bwMode="auto">
          <a:xfrm>
            <a:off x="396193" y="4513960"/>
            <a:ext cx="795762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⇒ at least one of v or w does not belong in the clique V</a:t>
            </a:r>
            <a:r>
              <a:rPr lang="ja-JP" alt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’</a:t>
            </a: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 </a:t>
            </a:r>
          </a:p>
        </p:txBody>
      </p:sp>
      <p:sp>
        <p:nvSpPr>
          <p:cNvPr id="885786" name="Rectangle 26"/>
          <p:cNvSpPr>
            <a:spLocks noChangeArrowheads="1"/>
          </p:cNvSpPr>
          <p:nvPr/>
        </p:nvSpPr>
        <p:spPr bwMode="auto">
          <a:xfrm>
            <a:off x="396193" y="4961635"/>
            <a:ext cx="578716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⇒ at least one of v or w belongs in V - V</a:t>
            </a:r>
            <a:r>
              <a:rPr lang="ja-JP" alt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’</a:t>
            </a: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 </a:t>
            </a:r>
          </a:p>
        </p:txBody>
      </p:sp>
      <p:sp>
        <p:nvSpPr>
          <p:cNvPr id="885787" name="Rectangle 27"/>
          <p:cNvSpPr>
            <a:spLocks noChangeArrowheads="1"/>
          </p:cNvSpPr>
          <p:nvPr/>
        </p:nvSpPr>
        <p:spPr bwMode="auto">
          <a:xfrm>
            <a:off x="396193" y="5409310"/>
            <a:ext cx="491512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⇒ edge (v, w) is covered by V – V</a:t>
            </a:r>
            <a:r>
              <a:rPr lang="ja-JP" alt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’</a:t>
            </a:r>
            <a:endParaRPr lang="en-US" sz="2200" dirty="0">
              <a:latin typeface="Century Gothic" charset="0"/>
              <a:ea typeface="Century Gothic" charset="0"/>
              <a:cs typeface="Century Gothic" charset="0"/>
              <a:sym typeface="Symbol" charset="0"/>
            </a:endParaRPr>
          </a:p>
        </p:txBody>
      </p:sp>
      <p:sp>
        <p:nvSpPr>
          <p:cNvPr id="885788" name="Rectangle 28"/>
          <p:cNvSpPr>
            <a:spLocks noChangeArrowheads="1"/>
          </p:cNvSpPr>
          <p:nvPr/>
        </p:nvSpPr>
        <p:spPr bwMode="auto">
          <a:xfrm>
            <a:off x="396193" y="5847460"/>
            <a:ext cx="8283037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⇒ edge (v, w) was arbitrary ⇒ every edge of E</a:t>
            </a:r>
            <a:r>
              <a:rPr lang="en-US" sz="2200" baseline="300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C</a:t>
            </a: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 is covered </a:t>
            </a:r>
          </a:p>
        </p:txBody>
      </p:sp>
      <p:grpSp>
        <p:nvGrpSpPr>
          <p:cNvPr id="58380" name="Group 29"/>
          <p:cNvGrpSpPr>
            <a:grpSpLocks/>
          </p:cNvGrpSpPr>
          <p:nvPr/>
        </p:nvGrpSpPr>
        <p:grpSpPr bwMode="auto">
          <a:xfrm>
            <a:off x="5191125" y="1228725"/>
            <a:ext cx="2962275" cy="2057400"/>
            <a:chOff x="3270" y="774"/>
            <a:chExt cx="1866" cy="1296"/>
          </a:xfrm>
        </p:grpSpPr>
        <p:sp>
          <p:nvSpPr>
            <p:cNvPr id="885790" name="Oval 30"/>
            <p:cNvSpPr>
              <a:spLocks noChangeArrowheads="1"/>
            </p:cNvSpPr>
            <p:nvPr/>
          </p:nvSpPr>
          <p:spPr bwMode="auto">
            <a:xfrm>
              <a:off x="3714" y="774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u</a:t>
              </a:r>
            </a:p>
          </p:txBody>
        </p:sp>
        <p:sp>
          <p:nvSpPr>
            <p:cNvPr id="885791" name="Oval 31"/>
            <p:cNvSpPr>
              <a:spLocks noChangeArrowheads="1"/>
            </p:cNvSpPr>
            <p:nvPr/>
          </p:nvSpPr>
          <p:spPr bwMode="auto">
            <a:xfrm>
              <a:off x="4416" y="774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v</a:t>
              </a:r>
            </a:p>
          </p:txBody>
        </p:sp>
        <p:sp>
          <p:nvSpPr>
            <p:cNvPr id="885792" name="Oval 32"/>
            <p:cNvSpPr>
              <a:spLocks noChangeArrowheads="1"/>
            </p:cNvSpPr>
            <p:nvPr/>
          </p:nvSpPr>
          <p:spPr bwMode="auto">
            <a:xfrm>
              <a:off x="3270" y="1308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z</a:t>
              </a:r>
            </a:p>
          </p:txBody>
        </p:sp>
        <p:sp>
          <p:nvSpPr>
            <p:cNvPr id="885793" name="Oval 33"/>
            <p:cNvSpPr>
              <a:spLocks noChangeArrowheads="1"/>
            </p:cNvSpPr>
            <p:nvPr/>
          </p:nvSpPr>
          <p:spPr bwMode="auto">
            <a:xfrm>
              <a:off x="4860" y="1308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w</a:t>
              </a:r>
            </a:p>
          </p:txBody>
        </p:sp>
        <p:sp>
          <p:nvSpPr>
            <p:cNvPr id="885794" name="Oval 34"/>
            <p:cNvSpPr>
              <a:spLocks noChangeArrowheads="1"/>
            </p:cNvSpPr>
            <p:nvPr/>
          </p:nvSpPr>
          <p:spPr bwMode="auto">
            <a:xfrm>
              <a:off x="3714" y="1794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y</a:t>
              </a:r>
            </a:p>
          </p:txBody>
        </p:sp>
        <p:sp>
          <p:nvSpPr>
            <p:cNvPr id="885795" name="Oval 35"/>
            <p:cNvSpPr>
              <a:spLocks noChangeArrowheads="1"/>
            </p:cNvSpPr>
            <p:nvPr/>
          </p:nvSpPr>
          <p:spPr bwMode="auto">
            <a:xfrm>
              <a:off x="4416" y="1794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x</a:t>
              </a:r>
            </a:p>
          </p:txBody>
        </p:sp>
        <p:sp>
          <p:nvSpPr>
            <p:cNvPr id="885796" name="Line 36"/>
            <p:cNvSpPr>
              <a:spLocks noChangeShapeType="1"/>
            </p:cNvSpPr>
            <p:nvPr/>
          </p:nvSpPr>
          <p:spPr bwMode="auto">
            <a:xfrm flipV="1">
              <a:off x="3474" y="1002"/>
              <a:ext cx="972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5797" name="Line 37"/>
            <p:cNvSpPr>
              <a:spLocks noChangeShapeType="1"/>
            </p:cNvSpPr>
            <p:nvPr/>
          </p:nvSpPr>
          <p:spPr bwMode="auto">
            <a:xfrm>
              <a:off x="3504" y="1530"/>
              <a:ext cx="288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5798" name="Line 38"/>
            <p:cNvSpPr>
              <a:spLocks noChangeShapeType="1"/>
            </p:cNvSpPr>
            <p:nvPr/>
          </p:nvSpPr>
          <p:spPr bwMode="auto">
            <a:xfrm>
              <a:off x="3960" y="1002"/>
              <a:ext cx="918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5799" name="Line 39"/>
            <p:cNvSpPr>
              <a:spLocks noChangeShapeType="1"/>
            </p:cNvSpPr>
            <p:nvPr/>
          </p:nvSpPr>
          <p:spPr bwMode="auto">
            <a:xfrm flipH="1">
              <a:off x="4656" y="1572"/>
              <a:ext cx="282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5800" name="Line 40"/>
            <p:cNvSpPr>
              <a:spLocks noChangeShapeType="1"/>
            </p:cNvSpPr>
            <p:nvPr/>
          </p:nvSpPr>
          <p:spPr bwMode="auto">
            <a:xfrm>
              <a:off x="4650" y="996"/>
              <a:ext cx="288" cy="33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146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83" grpId="0"/>
      <p:bldP spid="885784" grpId="0"/>
      <p:bldP spid="885785" grpId="0"/>
      <p:bldP spid="885786" grpId="0"/>
      <p:bldP spid="885787" grpId="0"/>
      <p:bldP spid="88578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5629275" y="2674760"/>
            <a:ext cx="2010062" cy="666718"/>
            <a:chOff x="5688434" y="1133597"/>
            <a:chExt cx="2010062" cy="666718"/>
          </a:xfrm>
        </p:grpSpPr>
        <p:sp>
          <p:nvSpPr>
            <p:cNvPr id="44" name="Rectangle 43"/>
            <p:cNvSpPr/>
            <p:nvPr/>
          </p:nvSpPr>
          <p:spPr>
            <a:xfrm>
              <a:off x="6932342" y="1139050"/>
              <a:ext cx="766154" cy="6612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688434" y="1133597"/>
              <a:ext cx="766154" cy="6612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Freeform 1"/>
          <p:cNvSpPr/>
          <p:nvPr/>
        </p:nvSpPr>
        <p:spPr>
          <a:xfrm>
            <a:off x="4900666" y="1888742"/>
            <a:ext cx="3620856" cy="736402"/>
          </a:xfrm>
          <a:custGeom>
            <a:avLst/>
            <a:gdLst>
              <a:gd name="connsiteX0" fmla="*/ 861235 w 3620856"/>
              <a:gd name="connsiteY0" fmla="*/ 11082 h 736402"/>
              <a:gd name="connsiteX1" fmla="*/ 861235 w 3620856"/>
              <a:gd name="connsiteY1" fmla="*/ 11082 h 736402"/>
              <a:gd name="connsiteX2" fmla="*/ 263005 w 3620856"/>
              <a:gd name="connsiteY2" fmla="*/ 21578 h 736402"/>
              <a:gd name="connsiteX3" fmla="*/ 137061 w 3620856"/>
              <a:gd name="connsiteY3" fmla="*/ 32074 h 736402"/>
              <a:gd name="connsiteX4" fmla="*/ 74090 w 3620856"/>
              <a:gd name="connsiteY4" fmla="*/ 53067 h 736402"/>
              <a:gd name="connsiteX5" fmla="*/ 32109 w 3620856"/>
              <a:gd name="connsiteY5" fmla="*/ 158029 h 736402"/>
              <a:gd name="connsiteX6" fmla="*/ 21613 w 3620856"/>
              <a:gd name="connsiteY6" fmla="*/ 189518 h 736402"/>
              <a:gd name="connsiteX7" fmla="*/ 623 w 3620856"/>
              <a:gd name="connsiteY7" fmla="*/ 399444 h 736402"/>
              <a:gd name="connsiteX8" fmla="*/ 21613 w 3620856"/>
              <a:gd name="connsiteY8" fmla="*/ 609369 h 736402"/>
              <a:gd name="connsiteX9" fmla="*/ 42604 w 3620856"/>
              <a:gd name="connsiteY9" fmla="*/ 640858 h 736402"/>
              <a:gd name="connsiteX10" fmla="*/ 126566 w 3620856"/>
              <a:gd name="connsiteY10" fmla="*/ 682843 h 736402"/>
              <a:gd name="connsiteX11" fmla="*/ 221024 w 3620856"/>
              <a:gd name="connsiteY11" fmla="*/ 703835 h 736402"/>
              <a:gd name="connsiteX12" fmla="*/ 661825 w 3620856"/>
              <a:gd name="connsiteY12" fmla="*/ 714332 h 736402"/>
              <a:gd name="connsiteX13" fmla="*/ 2078686 w 3620856"/>
              <a:gd name="connsiteY13" fmla="*/ 724828 h 736402"/>
              <a:gd name="connsiteX14" fmla="*/ 3453565 w 3620856"/>
              <a:gd name="connsiteY14" fmla="*/ 724828 h 736402"/>
              <a:gd name="connsiteX15" fmla="*/ 3485051 w 3620856"/>
              <a:gd name="connsiteY15" fmla="*/ 714332 h 736402"/>
              <a:gd name="connsiteX16" fmla="*/ 3548023 w 3620856"/>
              <a:gd name="connsiteY16" fmla="*/ 672347 h 736402"/>
              <a:gd name="connsiteX17" fmla="*/ 3590004 w 3620856"/>
              <a:gd name="connsiteY17" fmla="*/ 609369 h 736402"/>
              <a:gd name="connsiteX18" fmla="*/ 3600499 w 3620856"/>
              <a:gd name="connsiteY18" fmla="*/ 262992 h 736402"/>
              <a:gd name="connsiteX19" fmla="*/ 3590004 w 3620856"/>
              <a:gd name="connsiteY19" fmla="*/ 231503 h 736402"/>
              <a:gd name="connsiteX20" fmla="*/ 3569013 w 3620856"/>
              <a:gd name="connsiteY20" fmla="*/ 179022 h 736402"/>
              <a:gd name="connsiteX21" fmla="*/ 3558518 w 3620856"/>
              <a:gd name="connsiteY21" fmla="*/ 147533 h 736402"/>
              <a:gd name="connsiteX22" fmla="*/ 3506042 w 3620856"/>
              <a:gd name="connsiteY22" fmla="*/ 84556 h 736402"/>
              <a:gd name="connsiteX23" fmla="*/ 3464061 w 3620856"/>
              <a:gd name="connsiteY23" fmla="*/ 74059 h 736402"/>
              <a:gd name="connsiteX24" fmla="*/ 3296136 w 3620856"/>
              <a:gd name="connsiteY24" fmla="*/ 53067 h 736402"/>
              <a:gd name="connsiteX25" fmla="*/ 1102626 w 3620856"/>
              <a:gd name="connsiteY25" fmla="*/ 42570 h 736402"/>
              <a:gd name="connsiteX26" fmla="*/ 987178 w 3620856"/>
              <a:gd name="connsiteY26" fmla="*/ 21578 h 736402"/>
              <a:gd name="connsiteX27" fmla="*/ 924206 w 3620856"/>
              <a:gd name="connsiteY27" fmla="*/ 11082 h 736402"/>
              <a:gd name="connsiteX28" fmla="*/ 882225 w 3620856"/>
              <a:gd name="connsiteY28" fmla="*/ 585 h 736402"/>
              <a:gd name="connsiteX29" fmla="*/ 861235 w 3620856"/>
              <a:gd name="connsiteY29" fmla="*/ 11082 h 736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620856" h="736402">
                <a:moveTo>
                  <a:pt x="861235" y="11082"/>
                </a:moveTo>
                <a:lnTo>
                  <a:pt x="861235" y="11082"/>
                </a:lnTo>
                <a:lnTo>
                  <a:pt x="263005" y="21578"/>
                </a:lnTo>
                <a:cubicBezTo>
                  <a:pt x="220896" y="22799"/>
                  <a:pt x="178615" y="25148"/>
                  <a:pt x="137061" y="32074"/>
                </a:cubicBezTo>
                <a:cubicBezTo>
                  <a:pt x="115236" y="35712"/>
                  <a:pt x="74090" y="53067"/>
                  <a:pt x="74090" y="53067"/>
                </a:cubicBezTo>
                <a:cubicBezTo>
                  <a:pt x="43202" y="114847"/>
                  <a:pt x="58048" y="80204"/>
                  <a:pt x="32109" y="158029"/>
                </a:cubicBezTo>
                <a:lnTo>
                  <a:pt x="21613" y="189518"/>
                </a:lnTo>
                <a:cubicBezTo>
                  <a:pt x="17806" y="223781"/>
                  <a:pt x="623" y="372715"/>
                  <a:pt x="623" y="399444"/>
                </a:cubicBezTo>
                <a:cubicBezTo>
                  <a:pt x="623" y="408634"/>
                  <a:pt x="-5652" y="554834"/>
                  <a:pt x="21613" y="609369"/>
                </a:cubicBezTo>
                <a:cubicBezTo>
                  <a:pt x="27254" y="620652"/>
                  <a:pt x="33684" y="631938"/>
                  <a:pt x="42604" y="640858"/>
                </a:cubicBezTo>
                <a:cubicBezTo>
                  <a:pt x="62892" y="661147"/>
                  <a:pt x="102515" y="673823"/>
                  <a:pt x="126566" y="682843"/>
                </a:cubicBezTo>
                <a:cubicBezTo>
                  <a:pt x="157375" y="694398"/>
                  <a:pt x="187273" y="702429"/>
                  <a:pt x="221024" y="703835"/>
                </a:cubicBezTo>
                <a:cubicBezTo>
                  <a:pt x="367872" y="709954"/>
                  <a:pt x="514859" y="712671"/>
                  <a:pt x="661825" y="714332"/>
                </a:cubicBezTo>
                <a:lnTo>
                  <a:pt x="2078686" y="724828"/>
                </a:lnTo>
                <a:cubicBezTo>
                  <a:pt x="2721558" y="737434"/>
                  <a:pt x="2705634" y="742852"/>
                  <a:pt x="3453565" y="724828"/>
                </a:cubicBezTo>
                <a:cubicBezTo>
                  <a:pt x="3464625" y="724561"/>
                  <a:pt x="3474556" y="717831"/>
                  <a:pt x="3485051" y="714332"/>
                </a:cubicBezTo>
                <a:cubicBezTo>
                  <a:pt x="3506042" y="700337"/>
                  <a:pt x="3534030" y="693339"/>
                  <a:pt x="3548023" y="672347"/>
                </a:cubicBezTo>
                <a:lnTo>
                  <a:pt x="3590004" y="609369"/>
                </a:lnTo>
                <a:cubicBezTo>
                  <a:pt x="3639118" y="462007"/>
                  <a:pt x="3619355" y="545873"/>
                  <a:pt x="3600499" y="262992"/>
                </a:cubicBezTo>
                <a:cubicBezTo>
                  <a:pt x="3599763" y="251953"/>
                  <a:pt x="3593889" y="241863"/>
                  <a:pt x="3590004" y="231503"/>
                </a:cubicBezTo>
                <a:cubicBezTo>
                  <a:pt x="3583389" y="213861"/>
                  <a:pt x="3575628" y="196664"/>
                  <a:pt x="3569013" y="179022"/>
                </a:cubicBezTo>
                <a:cubicBezTo>
                  <a:pt x="3565128" y="168662"/>
                  <a:pt x="3563466" y="157429"/>
                  <a:pt x="3558518" y="147533"/>
                </a:cubicBezTo>
                <a:cubicBezTo>
                  <a:pt x="3549825" y="130145"/>
                  <a:pt x="3522290" y="93841"/>
                  <a:pt x="3506042" y="84556"/>
                </a:cubicBezTo>
                <a:cubicBezTo>
                  <a:pt x="3493518" y="77399"/>
                  <a:pt x="3477930" y="78022"/>
                  <a:pt x="3464061" y="74059"/>
                </a:cubicBezTo>
                <a:cubicBezTo>
                  <a:pt x="3385219" y="51530"/>
                  <a:pt x="3460439" y="54547"/>
                  <a:pt x="3296136" y="53067"/>
                </a:cubicBezTo>
                <a:lnTo>
                  <a:pt x="1102626" y="42570"/>
                </a:lnTo>
                <a:cubicBezTo>
                  <a:pt x="1030799" y="24612"/>
                  <a:pt x="1084952" y="36621"/>
                  <a:pt x="987178" y="21578"/>
                </a:cubicBezTo>
                <a:cubicBezTo>
                  <a:pt x="966145" y="18342"/>
                  <a:pt x="945073" y="15256"/>
                  <a:pt x="924206" y="11082"/>
                </a:cubicBezTo>
                <a:cubicBezTo>
                  <a:pt x="910062" y="8253"/>
                  <a:pt x="896538" y="2374"/>
                  <a:pt x="882225" y="585"/>
                </a:cubicBezTo>
                <a:cubicBezTo>
                  <a:pt x="868339" y="-1151"/>
                  <a:pt x="854238" y="585"/>
                  <a:pt x="861235" y="11082"/>
                </a:cubicBez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Clique </a:t>
            </a:r>
            <a:r>
              <a:rPr lang="en-US" dirty="0">
                <a:cs typeface="+mj-cs"/>
                <a:sym typeface="Symbol" charset="0"/>
              </a:rPr>
              <a:t>≤</a:t>
            </a:r>
            <a:r>
              <a:rPr lang="en-US" baseline="-25000" dirty="0">
                <a:cs typeface="+mj-cs"/>
                <a:sym typeface="Symbol" charset="0"/>
              </a:rPr>
              <a:t>p</a:t>
            </a:r>
            <a:r>
              <a:rPr lang="en-US" dirty="0">
                <a:cs typeface="+mj-cs"/>
                <a:sym typeface="Symbol" charset="0"/>
              </a:rPr>
              <a:t> Vertex Cover</a:t>
            </a:r>
          </a:p>
        </p:txBody>
      </p:sp>
      <p:grpSp>
        <p:nvGrpSpPr>
          <p:cNvPr id="60418" name="Group 3"/>
          <p:cNvGrpSpPr>
            <a:grpSpLocks/>
          </p:cNvGrpSpPr>
          <p:nvPr/>
        </p:nvGrpSpPr>
        <p:grpSpPr bwMode="auto">
          <a:xfrm>
            <a:off x="685800" y="1228725"/>
            <a:ext cx="2962275" cy="2057400"/>
            <a:chOff x="3756" y="852"/>
            <a:chExt cx="1866" cy="1296"/>
          </a:xfrm>
        </p:grpSpPr>
        <p:sp>
          <p:nvSpPr>
            <p:cNvPr id="887812" name="Oval 4"/>
            <p:cNvSpPr>
              <a:spLocks noChangeArrowheads="1"/>
            </p:cNvSpPr>
            <p:nvPr/>
          </p:nvSpPr>
          <p:spPr bwMode="auto">
            <a:xfrm>
              <a:off x="4200" y="852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u</a:t>
              </a:r>
            </a:p>
          </p:txBody>
        </p:sp>
        <p:sp>
          <p:nvSpPr>
            <p:cNvPr id="887813" name="Oval 5"/>
            <p:cNvSpPr>
              <a:spLocks noChangeArrowheads="1"/>
            </p:cNvSpPr>
            <p:nvPr/>
          </p:nvSpPr>
          <p:spPr bwMode="auto">
            <a:xfrm>
              <a:off x="4902" y="852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v</a:t>
              </a:r>
            </a:p>
          </p:txBody>
        </p:sp>
        <p:sp>
          <p:nvSpPr>
            <p:cNvPr id="887814" name="Oval 6"/>
            <p:cNvSpPr>
              <a:spLocks noChangeArrowheads="1"/>
            </p:cNvSpPr>
            <p:nvPr/>
          </p:nvSpPr>
          <p:spPr bwMode="auto">
            <a:xfrm>
              <a:off x="3756" y="138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z</a:t>
              </a:r>
            </a:p>
          </p:txBody>
        </p:sp>
        <p:sp>
          <p:nvSpPr>
            <p:cNvPr id="887815" name="Oval 7"/>
            <p:cNvSpPr>
              <a:spLocks noChangeArrowheads="1"/>
            </p:cNvSpPr>
            <p:nvPr/>
          </p:nvSpPr>
          <p:spPr bwMode="auto">
            <a:xfrm>
              <a:off x="5346" y="138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w</a:t>
              </a:r>
            </a:p>
          </p:txBody>
        </p:sp>
        <p:sp>
          <p:nvSpPr>
            <p:cNvPr id="887816" name="Oval 8"/>
            <p:cNvSpPr>
              <a:spLocks noChangeArrowheads="1"/>
            </p:cNvSpPr>
            <p:nvPr/>
          </p:nvSpPr>
          <p:spPr bwMode="auto">
            <a:xfrm>
              <a:off x="4200" y="1872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y</a:t>
              </a:r>
            </a:p>
          </p:txBody>
        </p:sp>
        <p:sp>
          <p:nvSpPr>
            <p:cNvPr id="887817" name="Oval 9"/>
            <p:cNvSpPr>
              <a:spLocks noChangeArrowheads="1"/>
            </p:cNvSpPr>
            <p:nvPr/>
          </p:nvSpPr>
          <p:spPr bwMode="auto">
            <a:xfrm>
              <a:off x="4902" y="1872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x</a:t>
              </a:r>
            </a:p>
          </p:txBody>
        </p:sp>
        <p:sp>
          <p:nvSpPr>
            <p:cNvPr id="887818" name="Line 10"/>
            <p:cNvSpPr>
              <a:spLocks noChangeShapeType="1"/>
            </p:cNvSpPr>
            <p:nvPr/>
          </p:nvSpPr>
          <p:spPr bwMode="auto">
            <a:xfrm>
              <a:off x="4464" y="990"/>
              <a:ext cx="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7819" name="Line 11"/>
            <p:cNvSpPr>
              <a:spLocks noChangeShapeType="1"/>
            </p:cNvSpPr>
            <p:nvPr/>
          </p:nvSpPr>
          <p:spPr bwMode="auto">
            <a:xfrm>
              <a:off x="4470" y="2010"/>
              <a:ext cx="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7820" name="Line 12"/>
            <p:cNvSpPr>
              <a:spLocks noChangeShapeType="1"/>
            </p:cNvSpPr>
            <p:nvPr/>
          </p:nvSpPr>
          <p:spPr bwMode="auto">
            <a:xfrm>
              <a:off x="4038" y="1518"/>
              <a:ext cx="1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7821" name="Line 13"/>
            <p:cNvSpPr>
              <a:spLocks noChangeShapeType="1"/>
            </p:cNvSpPr>
            <p:nvPr/>
          </p:nvSpPr>
          <p:spPr bwMode="auto">
            <a:xfrm>
              <a:off x="4332" y="1128"/>
              <a:ext cx="0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7822" name="Line 14"/>
            <p:cNvSpPr>
              <a:spLocks noChangeShapeType="1"/>
            </p:cNvSpPr>
            <p:nvPr/>
          </p:nvSpPr>
          <p:spPr bwMode="auto">
            <a:xfrm>
              <a:off x="5034" y="1128"/>
              <a:ext cx="0" cy="7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7823" name="Line 15"/>
            <p:cNvSpPr>
              <a:spLocks noChangeShapeType="1"/>
            </p:cNvSpPr>
            <p:nvPr/>
          </p:nvSpPr>
          <p:spPr bwMode="auto">
            <a:xfrm flipV="1">
              <a:off x="3960" y="1104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7824" name="Line 16"/>
            <p:cNvSpPr>
              <a:spLocks noChangeShapeType="1"/>
            </p:cNvSpPr>
            <p:nvPr/>
          </p:nvSpPr>
          <p:spPr bwMode="auto">
            <a:xfrm>
              <a:off x="3990" y="1608"/>
              <a:ext cx="936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7825" name="Line 17"/>
            <p:cNvSpPr>
              <a:spLocks noChangeShapeType="1"/>
            </p:cNvSpPr>
            <p:nvPr/>
          </p:nvSpPr>
          <p:spPr bwMode="auto">
            <a:xfrm>
              <a:off x="4416" y="1098"/>
              <a:ext cx="540" cy="8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7826" name="Line 18"/>
            <p:cNvSpPr>
              <a:spLocks noChangeShapeType="1"/>
            </p:cNvSpPr>
            <p:nvPr/>
          </p:nvSpPr>
          <p:spPr bwMode="auto">
            <a:xfrm flipH="1">
              <a:off x="4410" y="1104"/>
              <a:ext cx="540" cy="8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7827" name="Line 19"/>
            <p:cNvSpPr>
              <a:spLocks noChangeShapeType="1"/>
            </p:cNvSpPr>
            <p:nvPr/>
          </p:nvSpPr>
          <p:spPr bwMode="auto">
            <a:xfrm flipV="1">
              <a:off x="4458" y="1596"/>
              <a:ext cx="906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87828" name="Text Box 20"/>
          <p:cNvSpPr txBox="1">
            <a:spLocks noChangeArrowheads="1"/>
          </p:cNvSpPr>
          <p:nvPr/>
        </p:nvSpPr>
        <p:spPr bwMode="auto">
          <a:xfrm>
            <a:off x="603250" y="1198563"/>
            <a:ext cx="361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G</a:t>
            </a:r>
          </a:p>
        </p:txBody>
      </p:sp>
      <p:sp>
        <p:nvSpPr>
          <p:cNvPr id="887829" name="Text Box 21"/>
          <p:cNvSpPr txBox="1">
            <a:spLocks noChangeArrowheads="1"/>
          </p:cNvSpPr>
          <p:nvPr/>
        </p:nvSpPr>
        <p:spPr bwMode="auto">
          <a:xfrm>
            <a:off x="5070475" y="1198563"/>
            <a:ext cx="471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G</a:t>
            </a:r>
            <a:r>
              <a:rPr lang="en-US" baseline="30000">
                <a:cs typeface="+mn-cs"/>
              </a:rPr>
              <a:t>C</a:t>
            </a:r>
            <a:endParaRPr lang="en-US">
              <a:cs typeface="+mn-cs"/>
            </a:endParaRPr>
          </a:p>
        </p:txBody>
      </p:sp>
      <p:sp>
        <p:nvSpPr>
          <p:cNvPr id="887830" name="Rectangle 22"/>
          <p:cNvSpPr>
            <a:spLocks noGrp="1" noChangeArrowheads="1"/>
          </p:cNvSpPr>
          <p:nvPr>
            <p:ph type="body" idx="1"/>
          </p:nvPr>
        </p:nvSpPr>
        <p:spPr>
          <a:xfrm>
            <a:off x="165648" y="3281363"/>
            <a:ext cx="8978352" cy="1409700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  <a:defRPr/>
            </a:pPr>
            <a:r>
              <a:rPr lang="en-US" sz="2200" dirty="0">
                <a:cs typeface="+mn-cs"/>
                <a:sym typeface="Symbol" charset="0"/>
              </a:rPr>
              <a:t>Prove: G</a:t>
            </a:r>
            <a:r>
              <a:rPr lang="en-US" sz="2200" baseline="30000" dirty="0">
                <a:cs typeface="+mn-cs"/>
                <a:sym typeface="Symbol" charset="0"/>
              </a:rPr>
              <a:t>C</a:t>
            </a:r>
            <a:r>
              <a:rPr lang="en-US" sz="2200" dirty="0">
                <a:cs typeface="+mn-cs"/>
                <a:sym typeface="Symbol" charset="0"/>
              </a:rPr>
              <a:t> has a vertex cover V</a:t>
            </a:r>
            <a:r>
              <a:rPr lang="ja-JP" altLang="en-US" sz="2200" dirty="0">
                <a:latin typeface="Arial"/>
                <a:cs typeface="+mn-cs"/>
                <a:sym typeface="Symbol" charset="0"/>
              </a:rPr>
              <a:t>’</a:t>
            </a:r>
            <a:r>
              <a:rPr lang="ja-JP" altLang="en-US" sz="2200" dirty="0">
                <a:cs typeface="+mn-cs"/>
                <a:sym typeface="Symbol" charset="0"/>
              </a:rPr>
              <a:t>⊆</a:t>
            </a:r>
            <a:r>
              <a:rPr lang="en-US" sz="2200" dirty="0">
                <a:cs typeface="+mn-cs"/>
                <a:sym typeface="Symbol" charset="0"/>
              </a:rPr>
              <a:t> V, |V</a:t>
            </a:r>
            <a:r>
              <a:rPr lang="ja-JP" altLang="en-US" sz="2200" dirty="0">
                <a:latin typeface="Arial"/>
                <a:cs typeface="+mn-cs"/>
                <a:sym typeface="Symbol" charset="0"/>
              </a:rPr>
              <a:t>’</a:t>
            </a:r>
            <a:r>
              <a:rPr lang="en-US" sz="2200" dirty="0">
                <a:cs typeface="+mn-cs"/>
                <a:sym typeface="Symbol" charset="0"/>
              </a:rPr>
              <a:t>| = |V| - k ⇒ V-V</a:t>
            </a:r>
            <a:r>
              <a:rPr lang="ja-JP" altLang="en-US" sz="2200" dirty="0">
                <a:latin typeface="Arial"/>
                <a:cs typeface="+mn-cs"/>
                <a:sym typeface="Symbol" charset="0"/>
              </a:rPr>
              <a:t>’</a:t>
            </a:r>
            <a:r>
              <a:rPr lang="en-US" sz="2200" dirty="0">
                <a:cs typeface="+mn-cs"/>
                <a:sym typeface="Symbol" charset="0"/>
              </a:rPr>
              <a:t> is a clique in G </a:t>
            </a:r>
          </a:p>
          <a:p>
            <a:pPr marL="533400" indent="-533400" eaLnBrk="1" hangingPunct="1">
              <a:lnSpc>
                <a:spcPct val="110000"/>
              </a:lnSpc>
              <a:defRPr/>
            </a:pPr>
            <a:r>
              <a:rPr lang="en-US" sz="2200" dirty="0">
                <a:cs typeface="+mn-cs"/>
                <a:sym typeface="Symbol" charset="0"/>
              </a:rPr>
              <a:t>For all v, w ∈ V, if (v, w) ∈ E</a:t>
            </a:r>
            <a:r>
              <a:rPr lang="en-US" sz="2200" baseline="30000" dirty="0">
                <a:cs typeface="+mn-cs"/>
                <a:sym typeface="Symbol" charset="0"/>
              </a:rPr>
              <a:t>C</a:t>
            </a:r>
            <a:r>
              <a:rPr lang="en-US" sz="2200" dirty="0">
                <a:cs typeface="+mn-cs"/>
                <a:sym typeface="Symbol" charset="0"/>
              </a:rPr>
              <a:t> </a:t>
            </a:r>
          </a:p>
        </p:txBody>
      </p:sp>
      <p:sp>
        <p:nvSpPr>
          <p:cNvPr id="887831" name="Rectangle 23"/>
          <p:cNvSpPr>
            <a:spLocks noChangeArrowheads="1"/>
          </p:cNvSpPr>
          <p:nvPr/>
        </p:nvSpPr>
        <p:spPr bwMode="auto">
          <a:xfrm>
            <a:off x="484188" y="4536203"/>
            <a:ext cx="82042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⇒ v ∈ V</a:t>
            </a:r>
            <a:r>
              <a:rPr lang="ja-JP" alt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’</a:t>
            </a: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 or w ∈ V</a:t>
            </a:r>
            <a:r>
              <a:rPr lang="ja-JP" alt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’</a:t>
            </a: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 or both ∈ V</a:t>
            </a:r>
            <a:r>
              <a:rPr lang="ja-JP" alt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’</a:t>
            </a:r>
            <a:endParaRPr lang="en-US" sz="2200" dirty="0">
              <a:latin typeface="Century Gothic" charset="0"/>
              <a:ea typeface="Century Gothic" charset="0"/>
              <a:cs typeface="Century Gothic" charset="0"/>
              <a:sym typeface="Symbol" charset="0"/>
            </a:endParaRPr>
          </a:p>
        </p:txBody>
      </p:sp>
      <p:sp>
        <p:nvSpPr>
          <p:cNvPr id="887832" name="Rectangle 24"/>
          <p:cNvSpPr>
            <a:spLocks noChangeArrowheads="1"/>
          </p:cNvSpPr>
          <p:nvPr/>
        </p:nvSpPr>
        <p:spPr bwMode="auto">
          <a:xfrm>
            <a:off x="484188" y="5006703"/>
            <a:ext cx="5230919" cy="83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⇒ For all x, y ∈ V, if x ∉ V</a:t>
            </a:r>
            <a:r>
              <a:rPr lang="ja-JP" alt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’</a:t>
            </a: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 and y ∉ V</a:t>
            </a:r>
            <a:r>
              <a:rPr lang="ja-JP" alt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’</a:t>
            </a: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:</a:t>
            </a:r>
          </a:p>
          <a:p>
            <a:pPr>
              <a:spcBef>
                <a:spcPct val="20000"/>
              </a:spcBef>
              <a:defRPr/>
            </a:pP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⇒ no edge between x, y in E</a:t>
            </a:r>
            <a:r>
              <a:rPr lang="en-US" sz="2200" baseline="300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G</a:t>
            </a:r>
            <a:endParaRPr lang="en-US" sz="2200" dirty="0">
              <a:latin typeface="Century Gothic" charset="0"/>
              <a:ea typeface="Century Gothic" charset="0"/>
              <a:cs typeface="Century Gothic" charset="0"/>
              <a:sym typeface="Symbol" charset="0"/>
            </a:endParaRPr>
          </a:p>
        </p:txBody>
      </p:sp>
      <p:grpSp>
        <p:nvGrpSpPr>
          <p:cNvPr id="60424" name="Group 25"/>
          <p:cNvGrpSpPr>
            <a:grpSpLocks/>
          </p:cNvGrpSpPr>
          <p:nvPr/>
        </p:nvGrpSpPr>
        <p:grpSpPr bwMode="auto">
          <a:xfrm>
            <a:off x="5191125" y="1228725"/>
            <a:ext cx="2962275" cy="2057400"/>
            <a:chOff x="3270" y="774"/>
            <a:chExt cx="1866" cy="1296"/>
          </a:xfrm>
        </p:grpSpPr>
        <p:sp>
          <p:nvSpPr>
            <p:cNvPr id="887834" name="Oval 26"/>
            <p:cNvSpPr>
              <a:spLocks noChangeArrowheads="1"/>
            </p:cNvSpPr>
            <p:nvPr/>
          </p:nvSpPr>
          <p:spPr bwMode="auto">
            <a:xfrm>
              <a:off x="3714" y="774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u</a:t>
              </a:r>
            </a:p>
          </p:txBody>
        </p:sp>
        <p:sp>
          <p:nvSpPr>
            <p:cNvPr id="887835" name="Oval 27"/>
            <p:cNvSpPr>
              <a:spLocks noChangeArrowheads="1"/>
            </p:cNvSpPr>
            <p:nvPr/>
          </p:nvSpPr>
          <p:spPr bwMode="auto">
            <a:xfrm>
              <a:off x="4416" y="774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v</a:t>
              </a:r>
            </a:p>
          </p:txBody>
        </p:sp>
        <p:sp>
          <p:nvSpPr>
            <p:cNvPr id="887836" name="Oval 28"/>
            <p:cNvSpPr>
              <a:spLocks noChangeArrowheads="1"/>
            </p:cNvSpPr>
            <p:nvPr/>
          </p:nvSpPr>
          <p:spPr bwMode="auto">
            <a:xfrm>
              <a:off x="3270" y="1308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z</a:t>
              </a:r>
            </a:p>
          </p:txBody>
        </p:sp>
        <p:sp>
          <p:nvSpPr>
            <p:cNvPr id="887837" name="Oval 29"/>
            <p:cNvSpPr>
              <a:spLocks noChangeArrowheads="1"/>
            </p:cNvSpPr>
            <p:nvPr/>
          </p:nvSpPr>
          <p:spPr bwMode="auto">
            <a:xfrm>
              <a:off x="4860" y="1308"/>
              <a:ext cx="276" cy="276"/>
            </a:xfrm>
            <a:prstGeom prst="ellipse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w</a:t>
              </a:r>
            </a:p>
          </p:txBody>
        </p:sp>
        <p:sp>
          <p:nvSpPr>
            <p:cNvPr id="887838" name="Oval 30"/>
            <p:cNvSpPr>
              <a:spLocks noChangeArrowheads="1"/>
            </p:cNvSpPr>
            <p:nvPr/>
          </p:nvSpPr>
          <p:spPr bwMode="auto">
            <a:xfrm>
              <a:off x="3714" y="1794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y</a:t>
              </a:r>
            </a:p>
          </p:txBody>
        </p:sp>
        <p:sp>
          <p:nvSpPr>
            <p:cNvPr id="887839" name="Oval 31"/>
            <p:cNvSpPr>
              <a:spLocks noChangeArrowheads="1"/>
            </p:cNvSpPr>
            <p:nvPr/>
          </p:nvSpPr>
          <p:spPr bwMode="auto">
            <a:xfrm>
              <a:off x="4416" y="1794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x</a:t>
              </a:r>
            </a:p>
          </p:txBody>
        </p:sp>
        <p:sp>
          <p:nvSpPr>
            <p:cNvPr id="887840" name="Line 32"/>
            <p:cNvSpPr>
              <a:spLocks noChangeShapeType="1"/>
            </p:cNvSpPr>
            <p:nvPr/>
          </p:nvSpPr>
          <p:spPr bwMode="auto">
            <a:xfrm flipV="1">
              <a:off x="3474" y="1002"/>
              <a:ext cx="972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7841" name="Line 33"/>
            <p:cNvSpPr>
              <a:spLocks noChangeShapeType="1"/>
            </p:cNvSpPr>
            <p:nvPr/>
          </p:nvSpPr>
          <p:spPr bwMode="auto">
            <a:xfrm>
              <a:off x="3504" y="1530"/>
              <a:ext cx="288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7842" name="Line 34"/>
            <p:cNvSpPr>
              <a:spLocks noChangeShapeType="1"/>
            </p:cNvSpPr>
            <p:nvPr/>
          </p:nvSpPr>
          <p:spPr bwMode="auto">
            <a:xfrm>
              <a:off x="3960" y="1002"/>
              <a:ext cx="918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7843" name="Line 35"/>
            <p:cNvSpPr>
              <a:spLocks noChangeShapeType="1"/>
            </p:cNvSpPr>
            <p:nvPr/>
          </p:nvSpPr>
          <p:spPr bwMode="auto">
            <a:xfrm flipH="1">
              <a:off x="4656" y="1572"/>
              <a:ext cx="282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87844" name="Line 36"/>
            <p:cNvSpPr>
              <a:spLocks noChangeShapeType="1"/>
            </p:cNvSpPr>
            <p:nvPr/>
          </p:nvSpPr>
          <p:spPr bwMode="auto">
            <a:xfrm>
              <a:off x="4650" y="996"/>
              <a:ext cx="288" cy="330"/>
            </a:xfrm>
            <a:prstGeom prst="line">
              <a:avLst/>
            </a:prstGeom>
            <a:noFill/>
            <a:ln w="38100">
              <a:solidFill>
                <a:srgbClr val="0066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87845" name="Rectangle 37"/>
          <p:cNvSpPr>
            <a:spLocks noChangeArrowheads="1"/>
          </p:cNvSpPr>
          <p:nvPr/>
        </p:nvSpPr>
        <p:spPr bwMode="auto">
          <a:xfrm>
            <a:off x="484188" y="5913710"/>
            <a:ext cx="5803192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⇒ V – V</a:t>
            </a:r>
            <a:r>
              <a:rPr lang="ja-JP" alt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’</a:t>
            </a: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 is a clique, of size |V| - |V</a:t>
            </a:r>
            <a:r>
              <a:rPr lang="ja-JP" alt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’</a:t>
            </a: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| = k</a:t>
            </a:r>
          </a:p>
        </p:txBody>
      </p:sp>
      <p:sp>
        <p:nvSpPr>
          <p:cNvPr id="887846" name="Rectangle 38"/>
          <p:cNvSpPr>
            <a:spLocks noChangeArrowheads="1"/>
          </p:cNvSpPr>
          <p:nvPr/>
        </p:nvSpPr>
        <p:spPr bwMode="auto">
          <a:xfrm>
            <a:off x="4897199" y="5412968"/>
            <a:ext cx="170751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⇒ (</a:t>
            </a:r>
            <a:r>
              <a:rPr lang="en-US" sz="2200" dirty="0" err="1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x,y</a:t>
            </a:r>
            <a:r>
              <a:rPr lang="en-US" sz="22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) ∈ 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17560" y="2225208"/>
            <a:ext cx="39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V’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705725" y="2843213"/>
            <a:ext cx="75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 - V’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424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31" grpId="0"/>
      <p:bldP spid="887832" grpId="0"/>
      <p:bldP spid="887845" grpId="0"/>
      <p:bldP spid="887846" grpId="0"/>
      <p:bldP spid="4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Traveling Salesman Problem</a:t>
            </a: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6180137" cy="50768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>
                <a:cs typeface="+mn-cs"/>
              </a:rPr>
              <a:t>G = (V, E), |V| = n, vertices represent cities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b="1" dirty="0">
                <a:cs typeface="+mn-cs"/>
              </a:rPr>
              <a:t>Cost</a:t>
            </a:r>
            <a:r>
              <a:rPr lang="en-US" dirty="0">
                <a:cs typeface="+mn-cs"/>
              </a:rPr>
              <a:t>: </a:t>
            </a:r>
            <a:r>
              <a:rPr lang="en-US" dirty="0">
                <a:latin typeface="Comic Sans MS" charset="0"/>
                <a:cs typeface="+mn-cs"/>
              </a:rPr>
              <a:t>c(</a:t>
            </a:r>
            <a:r>
              <a:rPr lang="en-US" dirty="0" err="1">
                <a:latin typeface="Comic Sans MS" charset="0"/>
                <a:cs typeface="+mn-cs"/>
              </a:rPr>
              <a:t>i</a:t>
            </a:r>
            <a:r>
              <a:rPr lang="en-US" dirty="0">
                <a:latin typeface="Comic Sans MS" charset="0"/>
                <a:cs typeface="+mn-cs"/>
              </a:rPr>
              <a:t>, j)</a:t>
            </a:r>
            <a:r>
              <a:rPr lang="en-US" dirty="0">
                <a:cs typeface="+mn-cs"/>
              </a:rPr>
              <a:t> = cost of travel from city </a:t>
            </a:r>
            <a:r>
              <a:rPr lang="en-US" dirty="0" err="1">
                <a:cs typeface="+mn-cs"/>
              </a:rPr>
              <a:t>i</a:t>
            </a:r>
            <a:r>
              <a:rPr lang="en-US" dirty="0">
                <a:cs typeface="+mn-cs"/>
              </a:rPr>
              <a:t> to city j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b="1" dirty="0">
                <a:cs typeface="+mn-cs"/>
              </a:rPr>
              <a:t>Problem</a:t>
            </a:r>
            <a:r>
              <a:rPr lang="en-US" dirty="0">
                <a:cs typeface="+mn-cs"/>
              </a:rPr>
              <a:t>: salesman should make a tour (</a:t>
            </a:r>
            <a:r>
              <a:rPr lang="en-US" dirty="0" err="1">
                <a:cs typeface="+mn-cs"/>
              </a:rPr>
              <a:t>hamiltonian</a:t>
            </a:r>
            <a:r>
              <a:rPr lang="en-US" dirty="0">
                <a:cs typeface="+mn-cs"/>
              </a:rPr>
              <a:t> cycle):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Visit each city only once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Finish at the city he started from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Total cost is minimum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>
                <a:cs typeface="+mn-cs"/>
              </a:rPr>
              <a:t>TSP = tour with cost at most k</a:t>
            </a:r>
          </a:p>
        </p:txBody>
      </p:sp>
      <p:sp>
        <p:nvSpPr>
          <p:cNvPr id="889860" name="Oval 4"/>
          <p:cNvSpPr>
            <a:spLocks noChangeArrowheads="1"/>
          </p:cNvSpPr>
          <p:nvPr/>
        </p:nvSpPr>
        <p:spPr bwMode="auto">
          <a:xfrm>
            <a:off x="6515100" y="1390650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u</a:t>
            </a:r>
          </a:p>
        </p:txBody>
      </p:sp>
      <p:sp>
        <p:nvSpPr>
          <p:cNvPr id="889861" name="Oval 5"/>
          <p:cNvSpPr>
            <a:spLocks noChangeArrowheads="1"/>
          </p:cNvSpPr>
          <p:nvPr/>
        </p:nvSpPr>
        <p:spPr bwMode="auto">
          <a:xfrm>
            <a:off x="7867650" y="1390650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v</a:t>
            </a:r>
          </a:p>
        </p:txBody>
      </p:sp>
      <p:sp>
        <p:nvSpPr>
          <p:cNvPr id="889862" name="Oval 6"/>
          <p:cNvSpPr>
            <a:spLocks noChangeArrowheads="1"/>
          </p:cNvSpPr>
          <p:nvPr/>
        </p:nvSpPr>
        <p:spPr bwMode="auto">
          <a:xfrm>
            <a:off x="6515100" y="3009900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x</a:t>
            </a:r>
          </a:p>
        </p:txBody>
      </p:sp>
      <p:sp>
        <p:nvSpPr>
          <p:cNvPr id="889863" name="Oval 7"/>
          <p:cNvSpPr>
            <a:spLocks noChangeArrowheads="1"/>
          </p:cNvSpPr>
          <p:nvPr/>
        </p:nvSpPr>
        <p:spPr bwMode="auto">
          <a:xfrm>
            <a:off x="7867650" y="3009900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w</a:t>
            </a:r>
          </a:p>
        </p:txBody>
      </p:sp>
      <p:sp>
        <p:nvSpPr>
          <p:cNvPr id="889864" name="Line 8"/>
          <p:cNvSpPr>
            <a:spLocks noChangeShapeType="1"/>
          </p:cNvSpPr>
          <p:nvPr/>
        </p:nvSpPr>
        <p:spPr bwMode="auto">
          <a:xfrm>
            <a:off x="6953250" y="3238500"/>
            <a:ext cx="933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89865" name="Line 9"/>
          <p:cNvSpPr>
            <a:spLocks noChangeShapeType="1"/>
          </p:cNvSpPr>
          <p:nvPr/>
        </p:nvSpPr>
        <p:spPr bwMode="auto">
          <a:xfrm>
            <a:off x="6724650" y="1819275"/>
            <a:ext cx="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89866" name="Line 10"/>
          <p:cNvSpPr>
            <a:spLocks noChangeShapeType="1"/>
          </p:cNvSpPr>
          <p:nvPr/>
        </p:nvSpPr>
        <p:spPr bwMode="auto">
          <a:xfrm>
            <a:off x="8086725" y="1819275"/>
            <a:ext cx="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89867" name="Line 11"/>
          <p:cNvSpPr>
            <a:spLocks noChangeShapeType="1"/>
          </p:cNvSpPr>
          <p:nvPr/>
        </p:nvSpPr>
        <p:spPr bwMode="auto">
          <a:xfrm>
            <a:off x="6838950" y="1790700"/>
            <a:ext cx="1104900" cy="128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89868" name="Line 12"/>
          <p:cNvSpPr>
            <a:spLocks noChangeShapeType="1"/>
          </p:cNvSpPr>
          <p:nvPr/>
        </p:nvSpPr>
        <p:spPr bwMode="auto">
          <a:xfrm flipH="1">
            <a:off x="6877050" y="1771650"/>
            <a:ext cx="1066800" cy="128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89869" name="Text Box 13"/>
          <p:cNvSpPr txBox="1">
            <a:spLocks noChangeArrowheads="1"/>
          </p:cNvSpPr>
          <p:nvPr/>
        </p:nvSpPr>
        <p:spPr bwMode="auto">
          <a:xfrm>
            <a:off x="7299325" y="32273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5</a:t>
            </a:r>
          </a:p>
        </p:txBody>
      </p:sp>
      <p:sp>
        <p:nvSpPr>
          <p:cNvPr id="889870" name="Text Box 14"/>
          <p:cNvSpPr txBox="1">
            <a:spLocks noChangeArrowheads="1"/>
          </p:cNvSpPr>
          <p:nvPr/>
        </p:nvSpPr>
        <p:spPr bwMode="auto">
          <a:xfrm>
            <a:off x="6442075" y="22558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3</a:t>
            </a:r>
          </a:p>
        </p:txBody>
      </p:sp>
      <p:sp>
        <p:nvSpPr>
          <p:cNvPr id="889871" name="Text Box 15"/>
          <p:cNvSpPr txBox="1">
            <a:spLocks noChangeArrowheads="1"/>
          </p:cNvSpPr>
          <p:nvPr/>
        </p:nvSpPr>
        <p:spPr bwMode="auto">
          <a:xfrm>
            <a:off x="8042275" y="22082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2</a:t>
            </a:r>
          </a:p>
        </p:txBody>
      </p:sp>
      <p:sp>
        <p:nvSpPr>
          <p:cNvPr id="889872" name="Text Box 16"/>
          <p:cNvSpPr txBox="1">
            <a:spLocks noChangeArrowheads="1"/>
          </p:cNvSpPr>
          <p:nvPr/>
        </p:nvSpPr>
        <p:spPr bwMode="auto">
          <a:xfrm>
            <a:off x="6889750" y="25130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</a:p>
        </p:txBody>
      </p:sp>
      <p:sp>
        <p:nvSpPr>
          <p:cNvPr id="889873" name="Text Box 17"/>
          <p:cNvSpPr txBox="1">
            <a:spLocks noChangeArrowheads="1"/>
          </p:cNvSpPr>
          <p:nvPr/>
        </p:nvSpPr>
        <p:spPr bwMode="auto">
          <a:xfrm>
            <a:off x="6965950" y="17414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</a:p>
        </p:txBody>
      </p:sp>
      <p:sp>
        <p:nvSpPr>
          <p:cNvPr id="889874" name="Text Box 18"/>
          <p:cNvSpPr txBox="1">
            <a:spLocks noChangeArrowheads="1"/>
          </p:cNvSpPr>
          <p:nvPr/>
        </p:nvSpPr>
        <p:spPr bwMode="auto">
          <a:xfrm>
            <a:off x="6662737" y="3821113"/>
            <a:ext cx="1584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cs typeface="+mn-cs"/>
                <a:sym typeface="Symbol" charset="0"/>
              </a:rPr>
              <a:t>⟨u, w, v, x⟩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600" dirty="0">
                <a:cs typeface="+mj-cs"/>
              </a:rPr>
              <a:t>TSP </a:t>
            </a:r>
            <a:r>
              <a:rPr lang="en-US" sz="3600" dirty="0">
                <a:cs typeface="+mj-cs"/>
                <a:sym typeface="Symbol" charset="0"/>
              </a:rPr>
              <a:t>∈ NP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1223963"/>
            <a:ext cx="8601075" cy="5410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b="1" dirty="0">
                <a:cs typeface="+mn-cs"/>
                <a:sym typeface="Symbol" charset="0"/>
              </a:rPr>
              <a:t>Certificate:</a:t>
            </a:r>
            <a:r>
              <a:rPr lang="en-US" dirty="0">
                <a:cs typeface="+mn-cs"/>
                <a:sym typeface="Symbol" charset="0"/>
              </a:rPr>
              <a:t> 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dirty="0">
                <a:sym typeface="Symbol" charset="0"/>
              </a:rPr>
              <a:t>Sequence of n vertices, cost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dirty="0">
                <a:sym typeface="Symbol" charset="0"/>
              </a:rPr>
              <a:t>E.g.: ⟨u, w, v, x⟩, 7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b="1" dirty="0">
                <a:cs typeface="+mn-cs"/>
                <a:sym typeface="Symbol" charset="0"/>
              </a:rPr>
              <a:t>Verification: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dirty="0">
                <a:sym typeface="Symbol" charset="0"/>
              </a:rPr>
              <a:t>Each vertex occurs only once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dirty="0">
                <a:sym typeface="Symbol" charset="0"/>
              </a:rPr>
              <a:t>Sum of costs is at most k</a:t>
            </a:r>
          </a:p>
        </p:txBody>
      </p:sp>
      <p:sp>
        <p:nvSpPr>
          <p:cNvPr id="891908" name="Oval 4"/>
          <p:cNvSpPr>
            <a:spLocks noChangeArrowheads="1"/>
          </p:cNvSpPr>
          <p:nvPr/>
        </p:nvSpPr>
        <p:spPr bwMode="auto">
          <a:xfrm>
            <a:off x="5962650" y="2124075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u</a:t>
            </a:r>
          </a:p>
        </p:txBody>
      </p:sp>
      <p:sp>
        <p:nvSpPr>
          <p:cNvPr id="891909" name="Oval 5"/>
          <p:cNvSpPr>
            <a:spLocks noChangeArrowheads="1"/>
          </p:cNvSpPr>
          <p:nvPr/>
        </p:nvSpPr>
        <p:spPr bwMode="auto">
          <a:xfrm>
            <a:off x="7315200" y="2124075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v</a:t>
            </a:r>
          </a:p>
        </p:txBody>
      </p:sp>
      <p:sp>
        <p:nvSpPr>
          <p:cNvPr id="891910" name="Oval 6"/>
          <p:cNvSpPr>
            <a:spLocks noChangeArrowheads="1"/>
          </p:cNvSpPr>
          <p:nvPr/>
        </p:nvSpPr>
        <p:spPr bwMode="auto">
          <a:xfrm>
            <a:off x="5962650" y="3743325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x</a:t>
            </a:r>
          </a:p>
        </p:txBody>
      </p:sp>
      <p:sp>
        <p:nvSpPr>
          <p:cNvPr id="891911" name="Oval 7"/>
          <p:cNvSpPr>
            <a:spLocks noChangeArrowheads="1"/>
          </p:cNvSpPr>
          <p:nvPr/>
        </p:nvSpPr>
        <p:spPr bwMode="auto">
          <a:xfrm>
            <a:off x="7315200" y="3743325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w</a:t>
            </a:r>
          </a:p>
        </p:txBody>
      </p:sp>
      <p:sp>
        <p:nvSpPr>
          <p:cNvPr id="891912" name="Line 8"/>
          <p:cNvSpPr>
            <a:spLocks noChangeShapeType="1"/>
          </p:cNvSpPr>
          <p:nvPr/>
        </p:nvSpPr>
        <p:spPr bwMode="auto">
          <a:xfrm>
            <a:off x="6400800" y="3971925"/>
            <a:ext cx="933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1913" name="Line 9"/>
          <p:cNvSpPr>
            <a:spLocks noChangeShapeType="1"/>
          </p:cNvSpPr>
          <p:nvPr/>
        </p:nvSpPr>
        <p:spPr bwMode="auto">
          <a:xfrm>
            <a:off x="6172200" y="2552700"/>
            <a:ext cx="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1914" name="Line 10"/>
          <p:cNvSpPr>
            <a:spLocks noChangeShapeType="1"/>
          </p:cNvSpPr>
          <p:nvPr/>
        </p:nvSpPr>
        <p:spPr bwMode="auto">
          <a:xfrm>
            <a:off x="7534275" y="2552700"/>
            <a:ext cx="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1915" name="Line 11"/>
          <p:cNvSpPr>
            <a:spLocks noChangeShapeType="1"/>
          </p:cNvSpPr>
          <p:nvPr/>
        </p:nvSpPr>
        <p:spPr bwMode="auto">
          <a:xfrm>
            <a:off x="6286500" y="2524125"/>
            <a:ext cx="1104900" cy="128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1916" name="Line 12"/>
          <p:cNvSpPr>
            <a:spLocks noChangeShapeType="1"/>
          </p:cNvSpPr>
          <p:nvPr/>
        </p:nvSpPr>
        <p:spPr bwMode="auto">
          <a:xfrm flipH="1">
            <a:off x="6324600" y="2505075"/>
            <a:ext cx="1066800" cy="128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1917" name="Text Box 13"/>
          <p:cNvSpPr txBox="1">
            <a:spLocks noChangeArrowheads="1"/>
          </p:cNvSpPr>
          <p:nvPr/>
        </p:nvSpPr>
        <p:spPr bwMode="auto">
          <a:xfrm>
            <a:off x="6746875" y="39608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5</a:t>
            </a:r>
          </a:p>
        </p:txBody>
      </p:sp>
      <p:sp>
        <p:nvSpPr>
          <p:cNvPr id="891918" name="Text Box 14"/>
          <p:cNvSpPr txBox="1">
            <a:spLocks noChangeArrowheads="1"/>
          </p:cNvSpPr>
          <p:nvPr/>
        </p:nvSpPr>
        <p:spPr bwMode="auto">
          <a:xfrm>
            <a:off x="5889625" y="29892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3</a:t>
            </a:r>
          </a:p>
        </p:txBody>
      </p:sp>
      <p:sp>
        <p:nvSpPr>
          <p:cNvPr id="891919" name="Text Box 15"/>
          <p:cNvSpPr txBox="1">
            <a:spLocks noChangeArrowheads="1"/>
          </p:cNvSpPr>
          <p:nvPr/>
        </p:nvSpPr>
        <p:spPr bwMode="auto">
          <a:xfrm>
            <a:off x="7489825" y="29416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2</a:t>
            </a:r>
          </a:p>
        </p:txBody>
      </p:sp>
      <p:sp>
        <p:nvSpPr>
          <p:cNvPr id="891920" name="Text Box 16"/>
          <p:cNvSpPr txBox="1">
            <a:spLocks noChangeArrowheads="1"/>
          </p:cNvSpPr>
          <p:nvPr/>
        </p:nvSpPr>
        <p:spPr bwMode="auto">
          <a:xfrm>
            <a:off x="6337300" y="32464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</a:p>
        </p:txBody>
      </p:sp>
      <p:sp>
        <p:nvSpPr>
          <p:cNvPr id="891921" name="Text Box 17"/>
          <p:cNvSpPr txBox="1">
            <a:spLocks noChangeArrowheads="1"/>
          </p:cNvSpPr>
          <p:nvPr/>
        </p:nvSpPr>
        <p:spPr bwMode="auto">
          <a:xfrm>
            <a:off x="6413500" y="2474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9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HAM-CYCLE </a:t>
            </a:r>
            <a:r>
              <a:rPr lang="en-US" dirty="0">
                <a:cs typeface="+mj-cs"/>
                <a:sym typeface="Symbol" charset="0"/>
              </a:rPr>
              <a:t>≤</a:t>
            </a:r>
            <a:r>
              <a:rPr lang="en-US" baseline="-25000" dirty="0">
                <a:cs typeface="+mj-cs"/>
                <a:sym typeface="Symbol" charset="0"/>
              </a:rPr>
              <a:t>p</a:t>
            </a:r>
            <a:r>
              <a:rPr lang="en-US" dirty="0">
                <a:cs typeface="+mj-cs"/>
                <a:sym typeface="Symbol" charset="0"/>
              </a:rPr>
              <a:t> TSP</a:t>
            </a:r>
            <a:r>
              <a:rPr lang="en-US" dirty="0">
                <a:cs typeface="+mj-cs"/>
              </a:rPr>
              <a:t> </a:t>
            </a:r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3" y="1147763"/>
            <a:ext cx="8993187" cy="54102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dirty="0">
                <a:cs typeface="+mn-cs"/>
                <a:sym typeface="Symbol" charset="0"/>
              </a:rPr>
              <a:t>Start with a Hamiltonian cycle G = (V, E)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dirty="0">
                <a:cs typeface="+mn-cs"/>
                <a:sym typeface="Symbol" charset="0"/>
              </a:rPr>
              <a:t>Form the complete graph G</a:t>
            </a:r>
            <a:r>
              <a:rPr lang="ja-JP" altLang="en-US" dirty="0">
                <a:latin typeface="Arial"/>
                <a:cs typeface="+mn-cs"/>
                <a:sym typeface="Symbol" charset="0"/>
              </a:rPr>
              <a:t>’</a:t>
            </a:r>
            <a:r>
              <a:rPr lang="en-US" dirty="0">
                <a:cs typeface="+mn-cs"/>
                <a:sym typeface="Symbol" charset="0"/>
              </a:rPr>
              <a:t> = (V, E</a:t>
            </a:r>
            <a:r>
              <a:rPr lang="en-US" dirty="0">
                <a:latin typeface="Arial"/>
                <a:cs typeface="+mn-cs"/>
                <a:sym typeface="Symbol" charset="0"/>
              </a:rPr>
              <a:t>’</a:t>
            </a:r>
            <a:r>
              <a:rPr lang="en-US" dirty="0">
                <a:cs typeface="+mn-cs"/>
                <a:sym typeface="Symbol" charset="0"/>
              </a:rPr>
              <a:t>)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sz="2400" dirty="0">
                <a:cs typeface="+mn-cs"/>
                <a:sym typeface="Symbol" charset="0"/>
              </a:rPr>
              <a:t>		E</a:t>
            </a:r>
            <a:r>
              <a:rPr lang="ja-JP" altLang="en-US" sz="2400" dirty="0">
                <a:latin typeface="Arial"/>
                <a:cs typeface="+mn-cs"/>
                <a:sym typeface="Symbol" charset="0"/>
              </a:rPr>
              <a:t>’</a:t>
            </a:r>
            <a:r>
              <a:rPr lang="en-US" sz="2400" dirty="0">
                <a:cs typeface="+mn-cs"/>
                <a:sym typeface="Symbol" charset="0"/>
              </a:rPr>
              <a:t> = {(</a:t>
            </a:r>
            <a:r>
              <a:rPr lang="en-US" sz="2400" dirty="0" err="1">
                <a:cs typeface="+mn-cs"/>
                <a:sym typeface="Symbol" charset="0"/>
              </a:rPr>
              <a:t>i</a:t>
            </a:r>
            <a:r>
              <a:rPr lang="en-US" sz="2400" dirty="0">
                <a:cs typeface="+mn-cs"/>
                <a:sym typeface="Symbol" charset="0"/>
              </a:rPr>
              <a:t>, j): </a:t>
            </a:r>
            <a:r>
              <a:rPr lang="en-US" sz="2400" dirty="0" err="1">
                <a:cs typeface="+mn-cs"/>
                <a:sym typeface="Symbol" charset="0"/>
              </a:rPr>
              <a:t>i</a:t>
            </a:r>
            <a:r>
              <a:rPr lang="en-US" sz="2400" dirty="0">
                <a:cs typeface="+mn-cs"/>
                <a:sym typeface="Symbol" charset="0"/>
              </a:rPr>
              <a:t>, j ∈ V and </a:t>
            </a:r>
            <a:r>
              <a:rPr lang="en-US" sz="2400" dirty="0" err="1">
                <a:cs typeface="+mn-cs"/>
                <a:sym typeface="Symbol" charset="0"/>
              </a:rPr>
              <a:t>i</a:t>
            </a:r>
            <a:r>
              <a:rPr lang="en-US" sz="2400" dirty="0">
                <a:cs typeface="+mn-cs"/>
                <a:sym typeface="Symbol" charset="0"/>
              </a:rPr>
              <a:t> ≠ j}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sz="2400" dirty="0">
                <a:cs typeface="+mn-cs"/>
                <a:sym typeface="Symbol" charset="0"/>
              </a:rPr>
              <a:t>			  0	if (</a:t>
            </a:r>
            <a:r>
              <a:rPr lang="en-US" sz="2400" dirty="0" err="1">
                <a:cs typeface="+mn-cs"/>
                <a:sym typeface="Symbol" charset="0"/>
              </a:rPr>
              <a:t>i</a:t>
            </a:r>
            <a:r>
              <a:rPr lang="en-US" sz="2400" dirty="0">
                <a:cs typeface="+mn-cs"/>
                <a:sym typeface="Symbol" charset="0"/>
              </a:rPr>
              <a:t>, j) ∈ E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sz="2400" dirty="0">
                <a:cs typeface="+mn-cs"/>
                <a:sym typeface="Symbol" charset="0"/>
              </a:rPr>
              <a:t>			  1	if (</a:t>
            </a:r>
            <a:r>
              <a:rPr lang="en-US" sz="2400" dirty="0" err="1">
                <a:cs typeface="+mn-cs"/>
                <a:sym typeface="Symbol" charset="0"/>
              </a:rPr>
              <a:t>i</a:t>
            </a:r>
            <a:r>
              <a:rPr lang="en-US" sz="2400" dirty="0">
                <a:cs typeface="+mn-cs"/>
                <a:sym typeface="Symbol" charset="0"/>
              </a:rPr>
              <a:t>, j) ∉ E 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dirty="0">
                <a:cs typeface="+mn-cs"/>
                <a:sym typeface="Symbol" charset="0"/>
              </a:rPr>
              <a:t>Let</a:t>
            </a:r>
            <a:r>
              <a:rPr lang="ja-JP" altLang="en-US" dirty="0">
                <a:latin typeface="Arial"/>
                <a:cs typeface="+mn-cs"/>
                <a:sym typeface="Symbol" charset="0"/>
              </a:rPr>
              <a:t>’</a:t>
            </a:r>
            <a:r>
              <a:rPr lang="en-US" dirty="0">
                <a:cs typeface="+mn-cs"/>
                <a:sym typeface="Symbol" charset="0"/>
              </a:rPr>
              <a:t>s prove that: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dirty="0">
                <a:solidFill>
                  <a:srgbClr val="CC0000"/>
                </a:solidFill>
                <a:cs typeface="+mn-cs"/>
                <a:sym typeface="Symbol" charset="0"/>
              </a:rPr>
              <a:t>G has a </a:t>
            </a:r>
            <a:r>
              <a:rPr lang="en-US" dirty="0" err="1">
                <a:solidFill>
                  <a:srgbClr val="CC0000"/>
                </a:solidFill>
                <a:cs typeface="+mn-cs"/>
                <a:sym typeface="Symbol" charset="0"/>
              </a:rPr>
              <a:t>hamiltonian</a:t>
            </a:r>
            <a:r>
              <a:rPr lang="en-US" dirty="0">
                <a:solidFill>
                  <a:srgbClr val="CC0000"/>
                </a:solidFill>
                <a:cs typeface="+mn-cs"/>
                <a:sym typeface="Symbol" charset="0"/>
              </a:rPr>
              <a:t> cycle ⟺ 			            G</a:t>
            </a:r>
            <a:r>
              <a:rPr lang="ja-JP" altLang="en-US" dirty="0">
                <a:solidFill>
                  <a:srgbClr val="CC0000"/>
                </a:solidFill>
                <a:latin typeface="Arial"/>
                <a:cs typeface="+mn-cs"/>
                <a:sym typeface="Symbol" charset="0"/>
              </a:rPr>
              <a:t>’</a:t>
            </a:r>
            <a:r>
              <a:rPr lang="en-US" dirty="0">
                <a:solidFill>
                  <a:srgbClr val="CC0000"/>
                </a:solidFill>
                <a:cs typeface="+mn-cs"/>
                <a:sym typeface="Symbol" charset="0"/>
              </a:rPr>
              <a:t> has a tour of cost at most 0</a:t>
            </a:r>
          </a:p>
        </p:txBody>
      </p:sp>
      <p:sp>
        <p:nvSpPr>
          <p:cNvPr id="893956" name="Oval 4"/>
          <p:cNvSpPr>
            <a:spLocks noChangeArrowheads="1"/>
          </p:cNvSpPr>
          <p:nvPr/>
        </p:nvSpPr>
        <p:spPr bwMode="auto">
          <a:xfrm>
            <a:off x="6971267" y="1720266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u</a:t>
            </a:r>
          </a:p>
        </p:txBody>
      </p:sp>
      <p:sp>
        <p:nvSpPr>
          <p:cNvPr id="893957" name="Oval 5"/>
          <p:cNvSpPr>
            <a:spLocks noChangeArrowheads="1"/>
          </p:cNvSpPr>
          <p:nvPr/>
        </p:nvSpPr>
        <p:spPr bwMode="auto">
          <a:xfrm>
            <a:off x="8323817" y="1720266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v</a:t>
            </a:r>
          </a:p>
        </p:txBody>
      </p:sp>
      <p:sp>
        <p:nvSpPr>
          <p:cNvPr id="893958" name="Oval 6"/>
          <p:cNvSpPr>
            <a:spLocks noChangeArrowheads="1"/>
          </p:cNvSpPr>
          <p:nvPr/>
        </p:nvSpPr>
        <p:spPr bwMode="auto">
          <a:xfrm>
            <a:off x="6971267" y="3339516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x</a:t>
            </a:r>
          </a:p>
        </p:txBody>
      </p:sp>
      <p:sp>
        <p:nvSpPr>
          <p:cNvPr id="893959" name="Oval 7"/>
          <p:cNvSpPr>
            <a:spLocks noChangeArrowheads="1"/>
          </p:cNvSpPr>
          <p:nvPr/>
        </p:nvSpPr>
        <p:spPr bwMode="auto">
          <a:xfrm>
            <a:off x="8323817" y="3339516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w</a:t>
            </a:r>
          </a:p>
        </p:txBody>
      </p:sp>
      <p:sp>
        <p:nvSpPr>
          <p:cNvPr id="893960" name="Line 8"/>
          <p:cNvSpPr>
            <a:spLocks noChangeShapeType="1"/>
          </p:cNvSpPr>
          <p:nvPr/>
        </p:nvSpPr>
        <p:spPr bwMode="auto">
          <a:xfrm>
            <a:off x="7409417" y="3568116"/>
            <a:ext cx="933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3961" name="Line 9"/>
          <p:cNvSpPr>
            <a:spLocks noChangeShapeType="1"/>
          </p:cNvSpPr>
          <p:nvPr/>
        </p:nvSpPr>
        <p:spPr bwMode="auto">
          <a:xfrm>
            <a:off x="7180817" y="2148891"/>
            <a:ext cx="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3962" name="Line 10"/>
          <p:cNvSpPr>
            <a:spLocks noChangeShapeType="1"/>
          </p:cNvSpPr>
          <p:nvPr/>
        </p:nvSpPr>
        <p:spPr bwMode="auto">
          <a:xfrm>
            <a:off x="8542892" y="2148891"/>
            <a:ext cx="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3963" name="Line 11"/>
          <p:cNvSpPr>
            <a:spLocks noChangeShapeType="1"/>
          </p:cNvSpPr>
          <p:nvPr/>
        </p:nvSpPr>
        <p:spPr bwMode="auto">
          <a:xfrm>
            <a:off x="7295117" y="2120316"/>
            <a:ext cx="1104900" cy="128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3964" name="Line 12"/>
          <p:cNvSpPr>
            <a:spLocks noChangeShapeType="1"/>
          </p:cNvSpPr>
          <p:nvPr/>
        </p:nvSpPr>
        <p:spPr bwMode="auto">
          <a:xfrm flipH="1">
            <a:off x="7333217" y="2101266"/>
            <a:ext cx="1066800" cy="128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3965" name="Text Box 13"/>
          <p:cNvSpPr txBox="1">
            <a:spLocks noChangeArrowheads="1"/>
          </p:cNvSpPr>
          <p:nvPr/>
        </p:nvSpPr>
        <p:spPr bwMode="auto">
          <a:xfrm>
            <a:off x="7755492" y="3557004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5</a:t>
            </a:r>
          </a:p>
        </p:txBody>
      </p:sp>
      <p:sp>
        <p:nvSpPr>
          <p:cNvPr id="893966" name="Text Box 14"/>
          <p:cNvSpPr txBox="1">
            <a:spLocks noChangeArrowheads="1"/>
          </p:cNvSpPr>
          <p:nvPr/>
        </p:nvSpPr>
        <p:spPr bwMode="auto">
          <a:xfrm>
            <a:off x="6898242" y="2585454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3</a:t>
            </a:r>
          </a:p>
        </p:txBody>
      </p:sp>
      <p:sp>
        <p:nvSpPr>
          <p:cNvPr id="893967" name="Text Box 15"/>
          <p:cNvSpPr txBox="1">
            <a:spLocks noChangeArrowheads="1"/>
          </p:cNvSpPr>
          <p:nvPr/>
        </p:nvSpPr>
        <p:spPr bwMode="auto">
          <a:xfrm>
            <a:off x="8498442" y="2537829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2</a:t>
            </a:r>
          </a:p>
        </p:txBody>
      </p:sp>
      <p:sp>
        <p:nvSpPr>
          <p:cNvPr id="893968" name="Text Box 16"/>
          <p:cNvSpPr txBox="1">
            <a:spLocks noChangeArrowheads="1"/>
          </p:cNvSpPr>
          <p:nvPr/>
        </p:nvSpPr>
        <p:spPr bwMode="auto">
          <a:xfrm>
            <a:off x="7345917" y="2842629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</a:p>
        </p:txBody>
      </p:sp>
      <p:sp>
        <p:nvSpPr>
          <p:cNvPr id="893969" name="Text Box 17"/>
          <p:cNvSpPr txBox="1">
            <a:spLocks noChangeArrowheads="1"/>
          </p:cNvSpPr>
          <p:nvPr/>
        </p:nvSpPr>
        <p:spPr bwMode="auto">
          <a:xfrm>
            <a:off x="7422117" y="2071104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</a:p>
        </p:txBody>
      </p:sp>
      <p:sp>
        <p:nvSpPr>
          <p:cNvPr id="893970" name="AutoShape 18"/>
          <p:cNvSpPr>
            <a:spLocks/>
          </p:cNvSpPr>
          <p:nvPr/>
        </p:nvSpPr>
        <p:spPr bwMode="auto">
          <a:xfrm>
            <a:off x="2119706" y="3138093"/>
            <a:ext cx="95250" cy="828675"/>
          </a:xfrm>
          <a:prstGeom prst="leftBrace">
            <a:avLst>
              <a:gd name="adj1" fmla="val 7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grpSp>
        <p:nvGrpSpPr>
          <p:cNvPr id="893971" name="Group 19"/>
          <p:cNvGrpSpPr>
            <a:grpSpLocks/>
          </p:cNvGrpSpPr>
          <p:nvPr/>
        </p:nvGrpSpPr>
        <p:grpSpPr bwMode="auto">
          <a:xfrm>
            <a:off x="6907767" y="3842754"/>
            <a:ext cx="1911350" cy="2328862"/>
            <a:chOff x="4058" y="797"/>
            <a:chExt cx="1204" cy="1467"/>
          </a:xfrm>
        </p:grpSpPr>
        <p:sp>
          <p:nvSpPr>
            <p:cNvPr id="893972" name="Oval 20"/>
            <p:cNvSpPr>
              <a:spLocks noChangeArrowheads="1"/>
            </p:cNvSpPr>
            <p:nvPr/>
          </p:nvSpPr>
          <p:spPr bwMode="auto">
            <a:xfrm>
              <a:off x="4104" y="87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u</a:t>
              </a:r>
            </a:p>
          </p:txBody>
        </p:sp>
        <p:sp>
          <p:nvSpPr>
            <p:cNvPr id="893973" name="Oval 21"/>
            <p:cNvSpPr>
              <a:spLocks noChangeArrowheads="1"/>
            </p:cNvSpPr>
            <p:nvPr/>
          </p:nvSpPr>
          <p:spPr bwMode="auto">
            <a:xfrm>
              <a:off x="4956" y="87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v</a:t>
              </a:r>
            </a:p>
          </p:txBody>
        </p:sp>
        <p:sp>
          <p:nvSpPr>
            <p:cNvPr id="893974" name="Oval 22"/>
            <p:cNvSpPr>
              <a:spLocks noChangeArrowheads="1"/>
            </p:cNvSpPr>
            <p:nvPr/>
          </p:nvSpPr>
          <p:spPr bwMode="auto">
            <a:xfrm>
              <a:off x="4104" y="189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x</a:t>
              </a:r>
            </a:p>
          </p:txBody>
        </p:sp>
        <p:sp>
          <p:nvSpPr>
            <p:cNvPr id="893975" name="Oval 23"/>
            <p:cNvSpPr>
              <a:spLocks noChangeArrowheads="1"/>
            </p:cNvSpPr>
            <p:nvPr/>
          </p:nvSpPr>
          <p:spPr bwMode="auto">
            <a:xfrm>
              <a:off x="4956" y="189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w</a:t>
              </a:r>
            </a:p>
          </p:txBody>
        </p:sp>
        <p:sp>
          <p:nvSpPr>
            <p:cNvPr id="893976" name="Line 24"/>
            <p:cNvSpPr>
              <a:spLocks noChangeShapeType="1"/>
            </p:cNvSpPr>
            <p:nvPr/>
          </p:nvSpPr>
          <p:spPr bwMode="auto">
            <a:xfrm>
              <a:off x="4374" y="1014"/>
              <a:ext cx="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3977" name="Line 25"/>
            <p:cNvSpPr>
              <a:spLocks noChangeShapeType="1"/>
            </p:cNvSpPr>
            <p:nvPr/>
          </p:nvSpPr>
          <p:spPr bwMode="auto">
            <a:xfrm>
              <a:off x="4380" y="2040"/>
              <a:ext cx="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3978" name="Line 26"/>
            <p:cNvSpPr>
              <a:spLocks noChangeShapeType="1"/>
            </p:cNvSpPr>
            <p:nvPr/>
          </p:nvSpPr>
          <p:spPr bwMode="auto">
            <a:xfrm>
              <a:off x="4236" y="1146"/>
              <a:ext cx="0" cy="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3979" name="Line 27"/>
            <p:cNvSpPr>
              <a:spLocks noChangeShapeType="1"/>
            </p:cNvSpPr>
            <p:nvPr/>
          </p:nvSpPr>
          <p:spPr bwMode="auto">
            <a:xfrm>
              <a:off x="5094" y="1146"/>
              <a:ext cx="0" cy="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3980" name="Line 28"/>
            <p:cNvSpPr>
              <a:spLocks noChangeShapeType="1"/>
            </p:cNvSpPr>
            <p:nvPr/>
          </p:nvSpPr>
          <p:spPr bwMode="auto">
            <a:xfrm>
              <a:off x="4308" y="1128"/>
              <a:ext cx="696" cy="8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3981" name="Line 29"/>
            <p:cNvSpPr>
              <a:spLocks noChangeShapeType="1"/>
            </p:cNvSpPr>
            <p:nvPr/>
          </p:nvSpPr>
          <p:spPr bwMode="auto">
            <a:xfrm flipH="1">
              <a:off x="4332" y="1116"/>
              <a:ext cx="672" cy="8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3982" name="Text Box 30"/>
            <p:cNvSpPr txBox="1">
              <a:spLocks noChangeArrowheads="1"/>
            </p:cNvSpPr>
            <p:nvPr/>
          </p:nvSpPr>
          <p:spPr bwMode="auto">
            <a:xfrm>
              <a:off x="4586" y="79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1</a:t>
              </a:r>
            </a:p>
          </p:txBody>
        </p:sp>
        <p:sp>
          <p:nvSpPr>
            <p:cNvPr id="893983" name="Text Box 31"/>
            <p:cNvSpPr txBox="1">
              <a:spLocks noChangeArrowheads="1"/>
            </p:cNvSpPr>
            <p:nvPr/>
          </p:nvSpPr>
          <p:spPr bwMode="auto">
            <a:xfrm>
              <a:off x="4598" y="203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893984" name="Text Box 32"/>
            <p:cNvSpPr txBox="1">
              <a:spLocks noChangeArrowheads="1"/>
            </p:cNvSpPr>
            <p:nvPr/>
          </p:nvSpPr>
          <p:spPr bwMode="auto">
            <a:xfrm>
              <a:off x="4058" y="14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893985" name="Text Box 33"/>
            <p:cNvSpPr txBox="1">
              <a:spLocks noChangeArrowheads="1"/>
            </p:cNvSpPr>
            <p:nvPr/>
          </p:nvSpPr>
          <p:spPr bwMode="auto">
            <a:xfrm>
              <a:off x="5066" y="13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893986" name="Text Box 34"/>
            <p:cNvSpPr txBox="1">
              <a:spLocks noChangeArrowheads="1"/>
            </p:cNvSpPr>
            <p:nvPr/>
          </p:nvSpPr>
          <p:spPr bwMode="auto">
            <a:xfrm>
              <a:off x="4340" y="158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893987" name="Text Box 35"/>
            <p:cNvSpPr txBox="1">
              <a:spLocks noChangeArrowheads="1"/>
            </p:cNvSpPr>
            <p:nvPr/>
          </p:nvSpPr>
          <p:spPr bwMode="auto">
            <a:xfrm>
              <a:off x="4388" y="109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</p:grpSp>
      <p:sp>
        <p:nvSpPr>
          <p:cNvPr id="893988" name="Rectangle 36"/>
          <p:cNvSpPr>
            <a:spLocks noChangeArrowheads="1"/>
          </p:cNvSpPr>
          <p:nvPr/>
        </p:nvSpPr>
        <p:spPr bwMode="auto">
          <a:xfrm>
            <a:off x="986231" y="3309543"/>
            <a:ext cx="11753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c(</a:t>
            </a:r>
            <a:r>
              <a:rPr lang="en-US" sz="2400" dirty="0" err="1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i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, j) =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3970" grpId="0" animBg="1"/>
      <p:bldP spid="89398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HAM-CYCLE </a:t>
            </a:r>
            <a:r>
              <a:rPr lang="en-US" dirty="0">
                <a:cs typeface="+mj-cs"/>
                <a:sym typeface="Symbol" charset="0"/>
              </a:rPr>
              <a:t>≤</a:t>
            </a:r>
            <a:r>
              <a:rPr lang="en-US" baseline="-25000" dirty="0">
                <a:cs typeface="+mj-cs"/>
                <a:sym typeface="Symbol" charset="0"/>
              </a:rPr>
              <a:t>p</a:t>
            </a:r>
            <a:r>
              <a:rPr lang="en-US" dirty="0">
                <a:cs typeface="+mj-cs"/>
                <a:sym typeface="Symbol" charset="0"/>
              </a:rPr>
              <a:t> TSP</a:t>
            </a:r>
            <a:r>
              <a:rPr lang="en-US" dirty="0">
                <a:cs typeface="+mj-cs"/>
              </a:rPr>
              <a:t> </a:t>
            </a: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3424238"/>
            <a:ext cx="8601075" cy="32099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>
                <a:cs typeface="+mn-cs"/>
                <a:sym typeface="Symbol" charset="0"/>
              </a:rPr>
              <a:t>G has a </a:t>
            </a:r>
            <a:r>
              <a:rPr lang="en-US" dirty="0" err="1">
                <a:cs typeface="+mn-cs"/>
                <a:sym typeface="Symbol" charset="0"/>
              </a:rPr>
              <a:t>hamiltonian</a:t>
            </a:r>
            <a:r>
              <a:rPr lang="en-US" dirty="0">
                <a:cs typeface="+mn-cs"/>
                <a:sym typeface="Symbol" charset="0"/>
              </a:rPr>
              <a:t> cycle </a:t>
            </a:r>
            <a:r>
              <a:rPr lang="en-US" dirty="0">
                <a:latin typeface="Comic Sans MS" charset="0"/>
                <a:cs typeface="+mn-cs"/>
                <a:sym typeface="Symbol" charset="0"/>
              </a:rPr>
              <a:t>h</a:t>
            </a:r>
          </a:p>
          <a:p>
            <a:pPr lvl="1" eaLnBrk="1" hangingPunct="1">
              <a:lnSpc>
                <a:spcPct val="110000"/>
              </a:lnSpc>
              <a:buFont typeface="Symbol" charset="2"/>
              <a:buChar char="⇒"/>
              <a:defRPr/>
            </a:pPr>
            <a:r>
              <a:rPr lang="en-US" dirty="0">
                <a:sym typeface="Symbol" charset="0"/>
              </a:rPr>
              <a:t> Each edge in </a:t>
            </a:r>
            <a:r>
              <a:rPr lang="en-US" dirty="0">
                <a:latin typeface="Comic Sans MS" charset="0"/>
                <a:sym typeface="Symbol" charset="0"/>
              </a:rPr>
              <a:t>h</a:t>
            </a:r>
            <a:r>
              <a:rPr lang="en-US" dirty="0">
                <a:sym typeface="Symbol" charset="0"/>
              </a:rPr>
              <a:t> ∈ E ⇒ has cost 0 in G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endParaRPr lang="en-US" dirty="0">
              <a:sym typeface="Symbol" charset="0"/>
            </a:endParaRPr>
          </a:p>
          <a:p>
            <a:pPr lvl="1" eaLnBrk="1" hangingPunct="1">
              <a:lnSpc>
                <a:spcPct val="110000"/>
              </a:lnSpc>
              <a:buFont typeface="Symbol" charset="2"/>
              <a:buChar char="⇒"/>
              <a:defRPr/>
            </a:pPr>
            <a:r>
              <a:rPr lang="en-US" dirty="0">
                <a:sym typeface="Symbol" charset="0"/>
              </a:rPr>
              <a:t> </a:t>
            </a:r>
            <a:r>
              <a:rPr lang="en-US" dirty="0">
                <a:latin typeface="Comic Sans MS" charset="0"/>
                <a:sym typeface="Symbol" charset="0"/>
              </a:rPr>
              <a:t>h</a:t>
            </a:r>
            <a:r>
              <a:rPr lang="en-US" dirty="0">
                <a:sym typeface="Symbol" charset="0"/>
              </a:rPr>
              <a:t> is a tour in G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r>
              <a:rPr lang="en-US" dirty="0">
                <a:sym typeface="Symbol" charset="0"/>
              </a:rPr>
              <a:t> with cost 0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>
                <a:cs typeface="+mn-cs"/>
                <a:sym typeface="Symbol" charset="0"/>
              </a:rPr>
              <a:t>G</a:t>
            </a:r>
            <a:r>
              <a:rPr lang="ja-JP" altLang="en-US" dirty="0">
                <a:latin typeface="Arial"/>
                <a:cs typeface="+mn-cs"/>
                <a:sym typeface="Symbol" charset="0"/>
              </a:rPr>
              <a:t>’</a:t>
            </a:r>
            <a:r>
              <a:rPr lang="en-US" dirty="0">
                <a:cs typeface="+mn-cs"/>
                <a:sym typeface="Symbol" charset="0"/>
              </a:rPr>
              <a:t> has a tour </a:t>
            </a:r>
            <a:r>
              <a:rPr lang="en-US" dirty="0">
                <a:latin typeface="Comic Sans MS" charset="0"/>
                <a:cs typeface="+mn-cs"/>
                <a:sym typeface="Symbol" charset="0"/>
              </a:rPr>
              <a:t>h</a:t>
            </a:r>
            <a:r>
              <a:rPr lang="ja-JP" altLang="en-US" dirty="0">
                <a:latin typeface="Arial"/>
                <a:cs typeface="+mn-cs"/>
                <a:sym typeface="Symbol" charset="0"/>
              </a:rPr>
              <a:t>’</a:t>
            </a:r>
            <a:r>
              <a:rPr lang="en-US" dirty="0">
                <a:cs typeface="+mn-cs"/>
                <a:sym typeface="Symbol" charset="0"/>
              </a:rPr>
              <a:t> of cost at most 0</a:t>
            </a:r>
          </a:p>
          <a:p>
            <a:pPr lvl="1" eaLnBrk="1" hangingPunct="1">
              <a:lnSpc>
                <a:spcPct val="110000"/>
              </a:lnSpc>
              <a:buFont typeface="Symbol" charset="2"/>
              <a:buChar char="⇒"/>
              <a:defRPr/>
            </a:pPr>
            <a:r>
              <a:rPr lang="en-US" dirty="0">
                <a:sym typeface="Symbol" charset="0"/>
              </a:rPr>
              <a:t> Each edge on tour must have cost 0</a:t>
            </a:r>
          </a:p>
          <a:p>
            <a:pPr lvl="1" eaLnBrk="1" hangingPunct="1">
              <a:lnSpc>
                <a:spcPct val="110000"/>
              </a:lnSpc>
              <a:buFont typeface="Symbol" charset="2"/>
              <a:buChar char="⇒"/>
              <a:defRPr/>
            </a:pPr>
            <a:r>
              <a:rPr lang="en-US" dirty="0">
                <a:sym typeface="Symbol" charset="0"/>
              </a:rPr>
              <a:t> </a:t>
            </a:r>
            <a:r>
              <a:rPr lang="en-US" dirty="0">
                <a:latin typeface="Comic Sans MS" charset="0"/>
                <a:sym typeface="Symbol" charset="0"/>
              </a:rPr>
              <a:t>h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r>
              <a:rPr lang="en-US" dirty="0">
                <a:sym typeface="Symbol" charset="0"/>
              </a:rPr>
              <a:t> contains only edges in E</a:t>
            </a:r>
          </a:p>
        </p:txBody>
      </p:sp>
      <p:sp>
        <p:nvSpPr>
          <p:cNvPr id="896004" name="Oval 4"/>
          <p:cNvSpPr>
            <a:spLocks noChangeArrowheads="1"/>
          </p:cNvSpPr>
          <p:nvPr/>
        </p:nvSpPr>
        <p:spPr bwMode="auto">
          <a:xfrm>
            <a:off x="1200150" y="1219200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u</a:t>
            </a:r>
          </a:p>
        </p:txBody>
      </p:sp>
      <p:sp>
        <p:nvSpPr>
          <p:cNvPr id="896005" name="Oval 5"/>
          <p:cNvSpPr>
            <a:spLocks noChangeArrowheads="1"/>
          </p:cNvSpPr>
          <p:nvPr/>
        </p:nvSpPr>
        <p:spPr bwMode="auto">
          <a:xfrm>
            <a:off x="2552700" y="1219200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v</a:t>
            </a:r>
          </a:p>
        </p:txBody>
      </p:sp>
      <p:sp>
        <p:nvSpPr>
          <p:cNvPr id="896006" name="Oval 6"/>
          <p:cNvSpPr>
            <a:spLocks noChangeArrowheads="1"/>
          </p:cNvSpPr>
          <p:nvPr/>
        </p:nvSpPr>
        <p:spPr bwMode="auto">
          <a:xfrm>
            <a:off x="1200150" y="2838450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x</a:t>
            </a:r>
          </a:p>
        </p:txBody>
      </p:sp>
      <p:sp>
        <p:nvSpPr>
          <p:cNvPr id="896007" name="Oval 7"/>
          <p:cNvSpPr>
            <a:spLocks noChangeArrowheads="1"/>
          </p:cNvSpPr>
          <p:nvPr/>
        </p:nvSpPr>
        <p:spPr bwMode="auto">
          <a:xfrm>
            <a:off x="2552700" y="2838450"/>
            <a:ext cx="438150" cy="4381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w</a:t>
            </a:r>
          </a:p>
        </p:txBody>
      </p:sp>
      <p:sp>
        <p:nvSpPr>
          <p:cNvPr id="896008" name="Line 8"/>
          <p:cNvSpPr>
            <a:spLocks noChangeShapeType="1"/>
          </p:cNvSpPr>
          <p:nvPr/>
        </p:nvSpPr>
        <p:spPr bwMode="auto">
          <a:xfrm>
            <a:off x="1638300" y="3067050"/>
            <a:ext cx="933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6009" name="Line 9"/>
          <p:cNvSpPr>
            <a:spLocks noChangeShapeType="1"/>
          </p:cNvSpPr>
          <p:nvPr/>
        </p:nvSpPr>
        <p:spPr bwMode="auto">
          <a:xfrm>
            <a:off x="1409700" y="1647825"/>
            <a:ext cx="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6010" name="Line 10"/>
          <p:cNvSpPr>
            <a:spLocks noChangeShapeType="1"/>
          </p:cNvSpPr>
          <p:nvPr/>
        </p:nvSpPr>
        <p:spPr bwMode="auto">
          <a:xfrm>
            <a:off x="2771775" y="1647825"/>
            <a:ext cx="0" cy="1190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6011" name="Line 11"/>
          <p:cNvSpPr>
            <a:spLocks noChangeShapeType="1"/>
          </p:cNvSpPr>
          <p:nvPr/>
        </p:nvSpPr>
        <p:spPr bwMode="auto">
          <a:xfrm>
            <a:off x="1524000" y="1619250"/>
            <a:ext cx="1104900" cy="128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6012" name="Line 12"/>
          <p:cNvSpPr>
            <a:spLocks noChangeShapeType="1"/>
          </p:cNvSpPr>
          <p:nvPr/>
        </p:nvSpPr>
        <p:spPr bwMode="auto">
          <a:xfrm flipH="1">
            <a:off x="1562100" y="1600200"/>
            <a:ext cx="1066800" cy="128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96013" name="Text Box 13"/>
          <p:cNvSpPr txBox="1">
            <a:spLocks noChangeArrowheads="1"/>
          </p:cNvSpPr>
          <p:nvPr/>
        </p:nvSpPr>
        <p:spPr bwMode="auto">
          <a:xfrm>
            <a:off x="1984375" y="30559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5</a:t>
            </a:r>
          </a:p>
        </p:txBody>
      </p:sp>
      <p:sp>
        <p:nvSpPr>
          <p:cNvPr id="896014" name="Text Box 14"/>
          <p:cNvSpPr txBox="1">
            <a:spLocks noChangeArrowheads="1"/>
          </p:cNvSpPr>
          <p:nvPr/>
        </p:nvSpPr>
        <p:spPr bwMode="auto">
          <a:xfrm>
            <a:off x="1127125" y="20843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3</a:t>
            </a:r>
          </a:p>
        </p:txBody>
      </p:sp>
      <p:sp>
        <p:nvSpPr>
          <p:cNvPr id="896015" name="Text Box 15"/>
          <p:cNvSpPr txBox="1">
            <a:spLocks noChangeArrowheads="1"/>
          </p:cNvSpPr>
          <p:nvPr/>
        </p:nvSpPr>
        <p:spPr bwMode="auto">
          <a:xfrm>
            <a:off x="2727325" y="20367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2</a:t>
            </a:r>
          </a:p>
        </p:txBody>
      </p:sp>
      <p:sp>
        <p:nvSpPr>
          <p:cNvPr id="896016" name="Text Box 16"/>
          <p:cNvSpPr txBox="1">
            <a:spLocks noChangeArrowheads="1"/>
          </p:cNvSpPr>
          <p:nvPr/>
        </p:nvSpPr>
        <p:spPr bwMode="auto">
          <a:xfrm>
            <a:off x="1574800" y="23415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</a:p>
        </p:txBody>
      </p:sp>
      <p:sp>
        <p:nvSpPr>
          <p:cNvPr id="896017" name="Text Box 17"/>
          <p:cNvSpPr txBox="1">
            <a:spLocks noChangeArrowheads="1"/>
          </p:cNvSpPr>
          <p:nvPr/>
        </p:nvSpPr>
        <p:spPr bwMode="auto">
          <a:xfrm>
            <a:off x="1651000" y="15700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1</a:t>
            </a:r>
          </a:p>
        </p:txBody>
      </p:sp>
      <p:grpSp>
        <p:nvGrpSpPr>
          <p:cNvPr id="68625" name="Group 18"/>
          <p:cNvGrpSpPr>
            <a:grpSpLocks/>
          </p:cNvGrpSpPr>
          <p:nvPr/>
        </p:nvGrpSpPr>
        <p:grpSpPr bwMode="auto">
          <a:xfrm>
            <a:off x="5718175" y="1093788"/>
            <a:ext cx="1911350" cy="2328862"/>
            <a:chOff x="4058" y="797"/>
            <a:chExt cx="1204" cy="1467"/>
          </a:xfrm>
        </p:grpSpPr>
        <p:sp>
          <p:nvSpPr>
            <p:cNvPr id="896019" name="Oval 19"/>
            <p:cNvSpPr>
              <a:spLocks noChangeArrowheads="1"/>
            </p:cNvSpPr>
            <p:nvPr/>
          </p:nvSpPr>
          <p:spPr bwMode="auto">
            <a:xfrm>
              <a:off x="4104" y="87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u</a:t>
              </a:r>
            </a:p>
          </p:txBody>
        </p:sp>
        <p:sp>
          <p:nvSpPr>
            <p:cNvPr id="896020" name="Oval 20"/>
            <p:cNvSpPr>
              <a:spLocks noChangeArrowheads="1"/>
            </p:cNvSpPr>
            <p:nvPr/>
          </p:nvSpPr>
          <p:spPr bwMode="auto">
            <a:xfrm>
              <a:off x="4956" y="87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v</a:t>
              </a:r>
            </a:p>
          </p:txBody>
        </p:sp>
        <p:sp>
          <p:nvSpPr>
            <p:cNvPr id="896021" name="Oval 21"/>
            <p:cNvSpPr>
              <a:spLocks noChangeArrowheads="1"/>
            </p:cNvSpPr>
            <p:nvPr/>
          </p:nvSpPr>
          <p:spPr bwMode="auto">
            <a:xfrm>
              <a:off x="4104" y="189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x</a:t>
              </a:r>
            </a:p>
          </p:txBody>
        </p:sp>
        <p:sp>
          <p:nvSpPr>
            <p:cNvPr id="896022" name="Oval 22"/>
            <p:cNvSpPr>
              <a:spLocks noChangeArrowheads="1"/>
            </p:cNvSpPr>
            <p:nvPr/>
          </p:nvSpPr>
          <p:spPr bwMode="auto">
            <a:xfrm>
              <a:off x="4956" y="189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w</a:t>
              </a:r>
            </a:p>
          </p:txBody>
        </p:sp>
        <p:sp>
          <p:nvSpPr>
            <p:cNvPr id="896023" name="Line 23"/>
            <p:cNvSpPr>
              <a:spLocks noChangeShapeType="1"/>
            </p:cNvSpPr>
            <p:nvPr/>
          </p:nvSpPr>
          <p:spPr bwMode="auto">
            <a:xfrm>
              <a:off x="4374" y="1014"/>
              <a:ext cx="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6024" name="Line 24"/>
            <p:cNvSpPr>
              <a:spLocks noChangeShapeType="1"/>
            </p:cNvSpPr>
            <p:nvPr/>
          </p:nvSpPr>
          <p:spPr bwMode="auto">
            <a:xfrm>
              <a:off x="4380" y="2040"/>
              <a:ext cx="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6025" name="Line 25"/>
            <p:cNvSpPr>
              <a:spLocks noChangeShapeType="1"/>
            </p:cNvSpPr>
            <p:nvPr/>
          </p:nvSpPr>
          <p:spPr bwMode="auto">
            <a:xfrm>
              <a:off x="4236" y="1146"/>
              <a:ext cx="0" cy="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6026" name="Line 26"/>
            <p:cNvSpPr>
              <a:spLocks noChangeShapeType="1"/>
            </p:cNvSpPr>
            <p:nvPr/>
          </p:nvSpPr>
          <p:spPr bwMode="auto">
            <a:xfrm>
              <a:off x="5094" y="1146"/>
              <a:ext cx="0" cy="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6027" name="Line 27"/>
            <p:cNvSpPr>
              <a:spLocks noChangeShapeType="1"/>
            </p:cNvSpPr>
            <p:nvPr/>
          </p:nvSpPr>
          <p:spPr bwMode="auto">
            <a:xfrm>
              <a:off x="4308" y="1128"/>
              <a:ext cx="696" cy="8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6028" name="Line 28"/>
            <p:cNvSpPr>
              <a:spLocks noChangeShapeType="1"/>
            </p:cNvSpPr>
            <p:nvPr/>
          </p:nvSpPr>
          <p:spPr bwMode="auto">
            <a:xfrm flipH="1">
              <a:off x="4332" y="1116"/>
              <a:ext cx="672" cy="8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96029" name="Text Box 29"/>
            <p:cNvSpPr txBox="1">
              <a:spLocks noChangeArrowheads="1"/>
            </p:cNvSpPr>
            <p:nvPr/>
          </p:nvSpPr>
          <p:spPr bwMode="auto">
            <a:xfrm>
              <a:off x="4586" y="79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1</a:t>
              </a:r>
            </a:p>
          </p:txBody>
        </p:sp>
        <p:sp>
          <p:nvSpPr>
            <p:cNvPr id="896030" name="Text Box 30"/>
            <p:cNvSpPr txBox="1">
              <a:spLocks noChangeArrowheads="1"/>
            </p:cNvSpPr>
            <p:nvPr/>
          </p:nvSpPr>
          <p:spPr bwMode="auto">
            <a:xfrm>
              <a:off x="4598" y="203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896031" name="Text Box 31"/>
            <p:cNvSpPr txBox="1">
              <a:spLocks noChangeArrowheads="1"/>
            </p:cNvSpPr>
            <p:nvPr/>
          </p:nvSpPr>
          <p:spPr bwMode="auto">
            <a:xfrm>
              <a:off x="4058" y="14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896032" name="Text Box 32"/>
            <p:cNvSpPr txBox="1">
              <a:spLocks noChangeArrowheads="1"/>
            </p:cNvSpPr>
            <p:nvPr/>
          </p:nvSpPr>
          <p:spPr bwMode="auto">
            <a:xfrm>
              <a:off x="5066" y="139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896033" name="Text Box 33"/>
            <p:cNvSpPr txBox="1">
              <a:spLocks noChangeArrowheads="1"/>
            </p:cNvSpPr>
            <p:nvPr/>
          </p:nvSpPr>
          <p:spPr bwMode="auto">
            <a:xfrm>
              <a:off x="4340" y="158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  <p:sp>
          <p:nvSpPr>
            <p:cNvPr id="896034" name="Text Box 34"/>
            <p:cNvSpPr txBox="1">
              <a:spLocks noChangeArrowheads="1"/>
            </p:cNvSpPr>
            <p:nvPr/>
          </p:nvSpPr>
          <p:spPr bwMode="auto">
            <a:xfrm>
              <a:off x="4388" y="109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7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INDEPENDENT-SET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graph G = (V, E) and an integer k, is there a subset of vertices S </a:t>
            </a:r>
            <a:r>
              <a:rPr lang="en-US" dirty="0">
                <a:sym typeface="Symbol" charset="0"/>
              </a:rPr>
              <a:t>⊆ V such that |S| ≥ k, and for each edge at most one of its endpoints is in S?</a:t>
            </a:r>
          </a:p>
          <a:p>
            <a:endParaRPr lang="en-US" dirty="0">
              <a:sym typeface="Symbol" charset="0"/>
            </a:endParaRPr>
          </a:p>
          <a:p>
            <a:r>
              <a:rPr lang="en-US" dirty="0"/>
              <a:t>Is there an independent set </a:t>
            </a:r>
          </a:p>
          <a:p>
            <a:pPr marL="0" indent="0">
              <a:buNone/>
            </a:pPr>
            <a:r>
              <a:rPr lang="en-US" dirty="0"/>
              <a:t>   of size </a:t>
            </a:r>
            <a:r>
              <a:rPr lang="en-US" dirty="0">
                <a:sym typeface="Symbol" charset="0"/>
              </a:rPr>
              <a:t>≥</a:t>
            </a:r>
            <a:r>
              <a:rPr lang="en-US" dirty="0"/>
              <a:t> 6? </a:t>
            </a:r>
          </a:p>
          <a:p>
            <a:pPr lvl="1"/>
            <a:r>
              <a:rPr lang="en-US" dirty="0"/>
              <a:t>Yes.</a:t>
            </a:r>
          </a:p>
          <a:p>
            <a:r>
              <a:rPr lang="en-US" dirty="0"/>
              <a:t>Is there an independent set </a:t>
            </a:r>
          </a:p>
          <a:p>
            <a:pPr marL="0" indent="0">
              <a:buNone/>
            </a:pPr>
            <a:r>
              <a:rPr lang="en-US" dirty="0"/>
              <a:t>    of size </a:t>
            </a:r>
            <a:r>
              <a:rPr lang="en-US" dirty="0">
                <a:sym typeface="Symbol" charset="0"/>
              </a:rPr>
              <a:t>≥</a:t>
            </a:r>
            <a:r>
              <a:rPr lang="en-US" dirty="0"/>
              <a:t> 7?  </a:t>
            </a:r>
          </a:p>
          <a:p>
            <a:pPr lvl="1"/>
            <a:r>
              <a:rPr lang="en-US" dirty="0"/>
              <a:t>No.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841770" y="2879698"/>
            <a:ext cx="2882900" cy="3165475"/>
            <a:chOff x="2667000" y="3435350"/>
            <a:chExt cx="2882900" cy="3165475"/>
          </a:xfrm>
        </p:grpSpPr>
        <p:sp>
          <p:nvSpPr>
            <p:cNvPr id="22532" name="Oval 4"/>
            <p:cNvSpPr>
              <a:spLocks noChangeAspect="1" noChangeArrowheads="1"/>
            </p:cNvSpPr>
            <p:nvPr/>
          </p:nvSpPr>
          <p:spPr bwMode="auto">
            <a:xfrm>
              <a:off x="2667000" y="4913313"/>
              <a:ext cx="249238" cy="2476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22533" name="Oval 5"/>
            <p:cNvSpPr>
              <a:spLocks noChangeAspect="1" noChangeArrowheads="1"/>
            </p:cNvSpPr>
            <p:nvPr/>
          </p:nvSpPr>
          <p:spPr bwMode="auto">
            <a:xfrm>
              <a:off x="5300663" y="3435350"/>
              <a:ext cx="249237" cy="24923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22534" name="Oval 6"/>
            <p:cNvSpPr>
              <a:spLocks noChangeAspect="1" noChangeArrowheads="1"/>
            </p:cNvSpPr>
            <p:nvPr/>
          </p:nvSpPr>
          <p:spPr bwMode="auto">
            <a:xfrm>
              <a:off x="5300663" y="6351588"/>
              <a:ext cx="249237" cy="24923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22535" name="Oval 7"/>
            <p:cNvSpPr>
              <a:spLocks noChangeAspect="1" noChangeArrowheads="1"/>
            </p:cNvSpPr>
            <p:nvPr/>
          </p:nvSpPr>
          <p:spPr bwMode="auto">
            <a:xfrm>
              <a:off x="5300663" y="4138613"/>
              <a:ext cx="249237" cy="24923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22536" name="Oval 8"/>
            <p:cNvSpPr>
              <a:spLocks noChangeAspect="1" noChangeArrowheads="1"/>
            </p:cNvSpPr>
            <p:nvPr/>
          </p:nvSpPr>
          <p:spPr bwMode="auto">
            <a:xfrm>
              <a:off x="2667000" y="3435350"/>
              <a:ext cx="249238" cy="2492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sp>
          <p:nvSpPr>
            <p:cNvPr id="22537" name="Oval 9"/>
            <p:cNvSpPr>
              <a:spLocks noChangeAspect="1" noChangeArrowheads="1"/>
            </p:cNvSpPr>
            <p:nvPr/>
          </p:nvSpPr>
          <p:spPr bwMode="auto">
            <a:xfrm>
              <a:off x="2667000" y="6351588"/>
              <a:ext cx="249238" cy="2492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cxnSp>
          <p:nvCxnSpPr>
            <p:cNvPr id="22538" name="AutoShape 10"/>
            <p:cNvCxnSpPr>
              <a:cxnSpLocks noChangeShapeType="1"/>
              <a:endCxn id="22541" idx="2"/>
            </p:cNvCxnSpPr>
            <p:nvPr/>
          </p:nvCxnSpPr>
          <p:spPr bwMode="auto">
            <a:xfrm>
              <a:off x="2922588" y="5037138"/>
              <a:ext cx="2378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2539" name="AutoShape 11"/>
            <p:cNvCxnSpPr>
              <a:cxnSpLocks noChangeShapeType="1"/>
              <a:stCxn id="22536" idx="6"/>
            </p:cNvCxnSpPr>
            <p:nvPr/>
          </p:nvCxnSpPr>
          <p:spPr bwMode="auto">
            <a:xfrm>
              <a:off x="2916238" y="3560763"/>
              <a:ext cx="2378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2540" name="AutoShape 12"/>
            <p:cNvCxnSpPr>
              <a:cxnSpLocks noChangeShapeType="1"/>
              <a:stCxn id="22537" idx="6"/>
            </p:cNvCxnSpPr>
            <p:nvPr/>
          </p:nvCxnSpPr>
          <p:spPr bwMode="auto">
            <a:xfrm>
              <a:off x="2916238" y="6477000"/>
              <a:ext cx="2378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22541" name="Oval 13"/>
            <p:cNvSpPr>
              <a:spLocks noChangeAspect="1" noChangeArrowheads="1"/>
            </p:cNvSpPr>
            <p:nvPr/>
          </p:nvSpPr>
          <p:spPr bwMode="auto">
            <a:xfrm>
              <a:off x="5300663" y="4913313"/>
              <a:ext cx="249237" cy="24765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cxnSp>
          <p:nvCxnSpPr>
            <p:cNvPr id="22542" name="AutoShape 14"/>
            <p:cNvCxnSpPr>
              <a:cxnSpLocks noChangeShapeType="1"/>
              <a:stCxn id="22536" idx="6"/>
            </p:cNvCxnSpPr>
            <p:nvPr/>
          </p:nvCxnSpPr>
          <p:spPr bwMode="auto">
            <a:xfrm>
              <a:off x="2916238" y="3560763"/>
              <a:ext cx="2378075" cy="704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22543" name="Oval 15"/>
            <p:cNvSpPr>
              <a:spLocks noChangeAspect="1" noChangeArrowheads="1"/>
            </p:cNvSpPr>
            <p:nvPr/>
          </p:nvSpPr>
          <p:spPr bwMode="auto">
            <a:xfrm>
              <a:off x="2667000" y="4138613"/>
              <a:ext cx="249238" cy="2492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sp>
          <p:nvSpPr>
            <p:cNvPr id="22544" name="Oval 16"/>
            <p:cNvSpPr>
              <a:spLocks noChangeAspect="1" noChangeArrowheads="1"/>
            </p:cNvSpPr>
            <p:nvPr/>
          </p:nvSpPr>
          <p:spPr bwMode="auto">
            <a:xfrm>
              <a:off x="2667000" y="5616575"/>
              <a:ext cx="249238" cy="2492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sp>
          <p:nvSpPr>
            <p:cNvPr id="22545" name="Oval 17"/>
            <p:cNvSpPr>
              <a:spLocks noChangeAspect="1" noChangeArrowheads="1"/>
            </p:cNvSpPr>
            <p:nvPr/>
          </p:nvSpPr>
          <p:spPr bwMode="auto">
            <a:xfrm>
              <a:off x="5300663" y="5616575"/>
              <a:ext cx="249237" cy="2492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cxnSp>
          <p:nvCxnSpPr>
            <p:cNvPr id="22546" name="AutoShape 18"/>
            <p:cNvCxnSpPr>
              <a:cxnSpLocks noChangeShapeType="1"/>
              <a:stCxn id="22543" idx="6"/>
            </p:cNvCxnSpPr>
            <p:nvPr/>
          </p:nvCxnSpPr>
          <p:spPr bwMode="auto">
            <a:xfrm>
              <a:off x="2916238" y="4264025"/>
              <a:ext cx="2378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2547" name="AutoShape 19"/>
            <p:cNvCxnSpPr>
              <a:cxnSpLocks noChangeShapeType="1"/>
              <a:stCxn id="22544" idx="6"/>
            </p:cNvCxnSpPr>
            <p:nvPr/>
          </p:nvCxnSpPr>
          <p:spPr bwMode="auto">
            <a:xfrm flipV="1">
              <a:off x="2916238" y="4265613"/>
              <a:ext cx="2378075" cy="1476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2548" name="AutoShape 20"/>
            <p:cNvCxnSpPr>
              <a:cxnSpLocks noChangeShapeType="1"/>
              <a:endCxn id="22545" idx="1"/>
            </p:cNvCxnSpPr>
            <p:nvPr/>
          </p:nvCxnSpPr>
          <p:spPr bwMode="auto">
            <a:xfrm>
              <a:off x="2922588" y="5037138"/>
              <a:ext cx="2414587" cy="615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2549" name="AutoShape 21"/>
            <p:cNvCxnSpPr>
              <a:cxnSpLocks noChangeShapeType="1"/>
              <a:stCxn id="22544" idx="6"/>
            </p:cNvCxnSpPr>
            <p:nvPr/>
          </p:nvCxnSpPr>
          <p:spPr bwMode="auto">
            <a:xfrm>
              <a:off x="2916238" y="5741988"/>
              <a:ext cx="2378075" cy="736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2550" name="AutoShape 22"/>
            <p:cNvCxnSpPr>
              <a:cxnSpLocks noChangeShapeType="1"/>
              <a:stCxn id="22537" idx="6"/>
            </p:cNvCxnSpPr>
            <p:nvPr/>
          </p:nvCxnSpPr>
          <p:spPr bwMode="auto">
            <a:xfrm flipV="1">
              <a:off x="2916238" y="4264025"/>
              <a:ext cx="2378075" cy="22129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2551" name="AutoShape 23"/>
            <p:cNvCxnSpPr>
              <a:cxnSpLocks noChangeShapeType="1"/>
            </p:cNvCxnSpPr>
            <p:nvPr/>
          </p:nvCxnSpPr>
          <p:spPr bwMode="auto">
            <a:xfrm flipV="1">
              <a:off x="2922588" y="3559175"/>
              <a:ext cx="2371725" cy="14779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2552" name="AutoShape 24"/>
            <p:cNvCxnSpPr>
              <a:cxnSpLocks noChangeShapeType="1"/>
              <a:stCxn id="22545" idx="4"/>
            </p:cNvCxnSpPr>
            <p:nvPr/>
          </p:nvCxnSpPr>
          <p:spPr bwMode="auto">
            <a:xfrm>
              <a:off x="5426075" y="5865813"/>
              <a:ext cx="0" cy="477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2553" name="AutoShape 25"/>
            <p:cNvCxnSpPr>
              <a:cxnSpLocks noChangeShapeType="1"/>
              <a:endCxn id="22541" idx="0"/>
            </p:cNvCxnSpPr>
            <p:nvPr/>
          </p:nvCxnSpPr>
          <p:spPr bwMode="auto">
            <a:xfrm>
              <a:off x="5426075" y="4395788"/>
              <a:ext cx="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2554" name="AutoShape 26"/>
            <p:cNvCxnSpPr>
              <a:cxnSpLocks noChangeShapeType="1"/>
            </p:cNvCxnSpPr>
            <p:nvPr/>
          </p:nvCxnSpPr>
          <p:spPr bwMode="auto">
            <a:xfrm>
              <a:off x="5426075" y="3692525"/>
              <a:ext cx="0" cy="438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2555" name="AutoShape 27"/>
            <p:cNvCxnSpPr>
              <a:cxnSpLocks noChangeShapeType="1"/>
              <a:endCxn id="22543" idx="4"/>
            </p:cNvCxnSpPr>
            <p:nvPr/>
          </p:nvCxnSpPr>
          <p:spPr bwMode="auto">
            <a:xfrm flipV="1">
              <a:off x="2792413" y="4387850"/>
              <a:ext cx="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22556" name="Oval 28"/>
          <p:cNvSpPr>
            <a:spLocks noChangeAspect="1" noChangeArrowheads="1"/>
          </p:cNvSpPr>
          <p:nvPr/>
        </p:nvSpPr>
        <p:spPr bwMode="auto">
          <a:xfrm>
            <a:off x="6682313" y="6226490"/>
            <a:ext cx="249238" cy="24765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200">
              <a:solidFill>
                <a:schemeClr val="bg1"/>
              </a:solidFill>
              <a:latin typeface="Comic Sans MS" charset="0"/>
            </a:endParaRPr>
          </a:p>
        </p:txBody>
      </p:sp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6958538" y="6147115"/>
            <a:ext cx="170338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600" dirty="0">
                <a:latin typeface="Comic Sans MS" charset="0"/>
              </a:rPr>
              <a:t>independent 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3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3-CNF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/>
              <a:t> INDEPENDENT-SET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74748"/>
            <a:ext cx="8793162" cy="5076825"/>
          </a:xfrm>
        </p:spPr>
        <p:txBody>
          <a:bodyPr/>
          <a:lstStyle/>
          <a:p>
            <a:r>
              <a:rPr lang="en-US" dirty="0">
                <a:sym typeface="Symbol" charset="0"/>
              </a:rPr>
              <a:t>Given an instance 𝚽 of 3-CNF, we construct an instance (G, k) of INDEPENDENT-SET that has an independent set of size k </a:t>
            </a:r>
            <a:r>
              <a:rPr lang="en-US" dirty="0" err="1">
                <a:sym typeface="Symbol" charset="0"/>
              </a:rPr>
              <a:t>iff</a:t>
            </a:r>
            <a:r>
              <a:rPr lang="en-US" dirty="0">
                <a:sym typeface="Symbol" charset="0"/>
              </a:rPr>
              <a:t> 𝚽 is </a:t>
            </a:r>
            <a:r>
              <a:rPr lang="en-US" dirty="0" err="1">
                <a:sym typeface="Symbol" charset="0"/>
              </a:rPr>
              <a:t>satisfiable</a:t>
            </a:r>
            <a:endParaRPr lang="en-US" dirty="0">
              <a:sym typeface="Symbol" charset="0"/>
            </a:endParaRPr>
          </a:p>
          <a:p>
            <a:r>
              <a:rPr lang="en-US" dirty="0"/>
              <a:t>Construction</a:t>
            </a:r>
          </a:p>
          <a:p>
            <a:pPr lvl="1"/>
            <a:r>
              <a:rPr lang="en-US" dirty="0">
                <a:sym typeface="Symbol" charset="0"/>
              </a:rPr>
              <a:t>G contains 3 vertices for each clause, one for each literal.</a:t>
            </a:r>
          </a:p>
          <a:p>
            <a:pPr lvl="1"/>
            <a:r>
              <a:rPr lang="en-US" dirty="0">
                <a:sym typeface="Symbol" charset="0"/>
              </a:rPr>
              <a:t>Connect 3 literals in a clause in a triangle.</a:t>
            </a:r>
          </a:p>
          <a:p>
            <a:pPr lvl="1"/>
            <a:r>
              <a:rPr lang="en-US" dirty="0">
                <a:sym typeface="Symbol" charset="0"/>
              </a:rPr>
              <a:t>Connect literal to each of its negations.</a:t>
            </a:r>
          </a:p>
          <a:p>
            <a:endParaRPr lang="en-US" dirty="0">
              <a:sym typeface="Symbol" charset="0"/>
            </a:endParaRPr>
          </a:p>
          <a:p>
            <a:endParaRPr lang="en-US" dirty="0">
              <a:sym typeface="Symbol" charset="0"/>
            </a:endParaRPr>
          </a:p>
        </p:txBody>
      </p:sp>
      <p:sp>
        <p:nvSpPr>
          <p:cNvPr id="43012" name="Oval 4"/>
          <p:cNvSpPr>
            <a:spLocks noChangeArrowheads="1"/>
          </p:cNvSpPr>
          <p:nvPr/>
        </p:nvSpPr>
        <p:spPr bwMode="auto">
          <a:xfrm>
            <a:off x="1612900" y="5865708"/>
            <a:ext cx="177800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sp>
        <p:nvSpPr>
          <p:cNvPr id="43013" name="Oval 5"/>
          <p:cNvSpPr>
            <a:spLocks noChangeArrowheads="1"/>
          </p:cNvSpPr>
          <p:nvPr/>
        </p:nvSpPr>
        <p:spPr bwMode="auto">
          <a:xfrm>
            <a:off x="2703513" y="5865708"/>
            <a:ext cx="176212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2201863" y="5013220"/>
            <a:ext cx="176212" cy="176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1587500" y="6043508"/>
          <a:ext cx="20796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5900" imgH="266700" progId="Equation.3">
                  <p:embed/>
                </p:oleObj>
              </mc:Choice>
              <mc:Fallback>
                <p:oleObj name="Equation" r:id="rId3" imgW="215900" imgH="266700" progId="Equation.3">
                  <p:embed/>
                  <p:pic>
                    <p:nvPicPr>
                      <p:cNvPr id="430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6043508"/>
                        <a:ext cx="207963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2689225" y="6043508"/>
          <a:ext cx="20796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5900" imgH="266700" progId="Equation.3">
                  <p:embed/>
                </p:oleObj>
              </mc:Choice>
              <mc:Fallback>
                <p:oleObj name="Equation" r:id="rId5" imgW="215900" imgH="266700" progId="Equation.3">
                  <p:embed/>
                  <p:pic>
                    <p:nvPicPr>
                      <p:cNvPr id="4301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6043508"/>
                        <a:ext cx="207963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8" name="Object 10"/>
          <p:cNvGraphicFramePr>
            <a:graphicFrameLocks noChangeAspect="1"/>
          </p:cNvGraphicFramePr>
          <p:nvPr/>
        </p:nvGraphicFramePr>
        <p:xfrm>
          <a:off x="2206625" y="4670320"/>
          <a:ext cx="20955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5900" imgH="292100" progId="Equation.3">
                  <p:embed/>
                </p:oleObj>
              </mc:Choice>
              <mc:Fallback>
                <p:oleObj name="Equation" r:id="rId7" imgW="215900" imgH="292100" progId="Equation.3">
                  <p:embed/>
                  <p:pic>
                    <p:nvPicPr>
                      <p:cNvPr id="4301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4670320"/>
                        <a:ext cx="209550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9" name="Oval 11"/>
          <p:cNvSpPr>
            <a:spLocks noChangeArrowheads="1"/>
          </p:cNvSpPr>
          <p:nvPr/>
        </p:nvSpPr>
        <p:spPr bwMode="auto">
          <a:xfrm>
            <a:off x="4017963" y="5865708"/>
            <a:ext cx="176212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5108575" y="5865708"/>
            <a:ext cx="176213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4606925" y="5013220"/>
            <a:ext cx="176213" cy="176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graphicFrame>
        <p:nvGraphicFramePr>
          <p:cNvPr id="43022" name="Object 14"/>
          <p:cNvGraphicFramePr>
            <a:graphicFrameLocks noChangeAspect="1"/>
          </p:cNvGraphicFramePr>
          <p:nvPr/>
        </p:nvGraphicFramePr>
        <p:xfrm>
          <a:off x="4003675" y="6043508"/>
          <a:ext cx="1841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0500" imgH="266700" progId="Equation.3">
                  <p:embed/>
                </p:oleObj>
              </mc:Choice>
              <mc:Fallback>
                <p:oleObj name="Equation" r:id="rId9" imgW="190500" imgH="266700" progId="Equation.3">
                  <p:embed/>
                  <p:pic>
                    <p:nvPicPr>
                      <p:cNvPr id="430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675" y="6043508"/>
                        <a:ext cx="18415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3" name="Oval 15"/>
          <p:cNvSpPr>
            <a:spLocks noChangeArrowheads="1"/>
          </p:cNvSpPr>
          <p:nvPr/>
        </p:nvSpPr>
        <p:spPr bwMode="auto">
          <a:xfrm>
            <a:off x="6407150" y="5865708"/>
            <a:ext cx="176213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7497763" y="5865708"/>
            <a:ext cx="176212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sp>
        <p:nvSpPr>
          <p:cNvPr id="43025" name="Oval 17"/>
          <p:cNvSpPr>
            <a:spLocks noChangeArrowheads="1"/>
          </p:cNvSpPr>
          <p:nvPr/>
        </p:nvSpPr>
        <p:spPr bwMode="auto">
          <a:xfrm>
            <a:off x="6996113" y="5013220"/>
            <a:ext cx="176212" cy="176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grpSp>
        <p:nvGrpSpPr>
          <p:cNvPr id="43026" name="Group 18"/>
          <p:cNvGrpSpPr>
            <a:grpSpLocks/>
          </p:cNvGrpSpPr>
          <p:nvPr/>
        </p:nvGrpSpPr>
        <p:grpSpPr bwMode="auto">
          <a:xfrm>
            <a:off x="1765301" y="5175145"/>
            <a:ext cx="5759451" cy="790575"/>
            <a:chOff x="1112" y="3062"/>
            <a:chExt cx="3628" cy="498"/>
          </a:xfrm>
        </p:grpSpPr>
        <p:cxnSp>
          <p:nvCxnSpPr>
            <p:cNvPr id="43027" name="AutoShape 19"/>
            <p:cNvCxnSpPr>
              <a:cxnSpLocks noChangeShapeType="1"/>
              <a:stCxn id="43014" idx="5"/>
              <a:endCxn id="43013" idx="1"/>
            </p:cNvCxnSpPr>
            <p:nvPr/>
          </p:nvCxnSpPr>
          <p:spPr bwMode="auto">
            <a:xfrm>
              <a:off x="1482" y="3062"/>
              <a:ext cx="238" cy="4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3028" name="AutoShape 20"/>
            <p:cNvCxnSpPr>
              <a:cxnSpLocks noChangeShapeType="1"/>
              <a:stCxn id="43012" idx="6"/>
              <a:endCxn id="43013" idx="2"/>
            </p:cNvCxnSpPr>
            <p:nvPr/>
          </p:nvCxnSpPr>
          <p:spPr bwMode="auto">
            <a:xfrm>
              <a:off x="1128" y="3560"/>
              <a:ext cx="5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3029" name="AutoShape 21"/>
            <p:cNvCxnSpPr>
              <a:cxnSpLocks noChangeShapeType="1"/>
              <a:stCxn id="43012" idx="7"/>
              <a:endCxn id="43014" idx="3"/>
            </p:cNvCxnSpPr>
            <p:nvPr/>
          </p:nvCxnSpPr>
          <p:spPr bwMode="auto">
            <a:xfrm flipV="1">
              <a:off x="1112" y="3062"/>
              <a:ext cx="292" cy="4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3030" name="AutoShape 22"/>
            <p:cNvCxnSpPr>
              <a:cxnSpLocks noChangeShapeType="1"/>
              <a:stCxn id="43021" idx="5"/>
              <a:endCxn id="43020" idx="1"/>
            </p:cNvCxnSpPr>
            <p:nvPr/>
          </p:nvCxnSpPr>
          <p:spPr bwMode="auto">
            <a:xfrm>
              <a:off x="2997" y="3062"/>
              <a:ext cx="238" cy="4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3031" name="AutoShape 23"/>
            <p:cNvCxnSpPr>
              <a:cxnSpLocks noChangeShapeType="1"/>
              <a:stCxn id="43019" idx="6"/>
              <a:endCxn id="43020" idx="2"/>
            </p:cNvCxnSpPr>
            <p:nvPr/>
          </p:nvCxnSpPr>
          <p:spPr bwMode="auto">
            <a:xfrm>
              <a:off x="2642" y="3560"/>
              <a:ext cx="5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3032" name="AutoShape 24"/>
            <p:cNvCxnSpPr>
              <a:cxnSpLocks noChangeShapeType="1"/>
              <a:stCxn id="43019" idx="7"/>
              <a:endCxn id="43021" idx="3"/>
            </p:cNvCxnSpPr>
            <p:nvPr/>
          </p:nvCxnSpPr>
          <p:spPr bwMode="auto">
            <a:xfrm flipV="1">
              <a:off x="2626" y="3062"/>
              <a:ext cx="293" cy="4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3033" name="AutoShape 25"/>
            <p:cNvCxnSpPr>
              <a:cxnSpLocks noChangeShapeType="1"/>
              <a:stCxn id="43025" idx="5"/>
              <a:endCxn id="43024" idx="1"/>
            </p:cNvCxnSpPr>
            <p:nvPr/>
          </p:nvCxnSpPr>
          <p:spPr bwMode="auto">
            <a:xfrm>
              <a:off x="4502" y="3062"/>
              <a:ext cx="238" cy="4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3034" name="AutoShape 26"/>
            <p:cNvCxnSpPr>
              <a:cxnSpLocks noChangeShapeType="1"/>
              <a:stCxn id="43023" idx="6"/>
              <a:endCxn id="43024" idx="2"/>
            </p:cNvCxnSpPr>
            <p:nvPr/>
          </p:nvCxnSpPr>
          <p:spPr bwMode="auto">
            <a:xfrm>
              <a:off x="4147" y="3560"/>
              <a:ext cx="5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3035" name="AutoShape 27"/>
            <p:cNvCxnSpPr>
              <a:cxnSpLocks noChangeShapeType="1"/>
              <a:stCxn id="43023" idx="7"/>
              <a:endCxn id="43025" idx="3"/>
            </p:cNvCxnSpPr>
            <p:nvPr/>
          </p:nvCxnSpPr>
          <p:spPr bwMode="auto">
            <a:xfrm flipV="1">
              <a:off x="4131" y="3062"/>
              <a:ext cx="293" cy="4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43036" name="Object 28"/>
          <p:cNvGraphicFramePr>
            <a:graphicFrameLocks noChangeAspect="1"/>
          </p:cNvGraphicFramePr>
          <p:nvPr/>
        </p:nvGraphicFramePr>
        <p:xfrm>
          <a:off x="6381750" y="6043508"/>
          <a:ext cx="20796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5900" imgH="266700" progId="Equation.3">
                  <p:embed/>
                </p:oleObj>
              </mc:Choice>
              <mc:Fallback>
                <p:oleObj name="Equation" r:id="rId11" imgW="215900" imgH="266700" progId="Equation.3">
                  <p:embed/>
                  <p:pic>
                    <p:nvPicPr>
                      <p:cNvPr id="4303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6043508"/>
                        <a:ext cx="207963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7" name="Object 29"/>
          <p:cNvGraphicFramePr>
            <a:graphicFrameLocks noChangeAspect="1"/>
          </p:cNvGraphicFramePr>
          <p:nvPr/>
        </p:nvGraphicFramePr>
        <p:xfrm>
          <a:off x="7475538" y="6043508"/>
          <a:ext cx="220662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28600" imgH="266700" progId="Equation.3">
                  <p:embed/>
                </p:oleObj>
              </mc:Choice>
              <mc:Fallback>
                <p:oleObj name="Equation" r:id="rId13" imgW="228600" imgH="266700" progId="Equation.3">
                  <p:embed/>
                  <p:pic>
                    <p:nvPicPr>
                      <p:cNvPr id="4303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5538" y="6043508"/>
                        <a:ext cx="220662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8" name="Object 30"/>
          <p:cNvGraphicFramePr>
            <a:graphicFrameLocks noChangeAspect="1"/>
          </p:cNvGraphicFramePr>
          <p:nvPr/>
        </p:nvGraphicFramePr>
        <p:xfrm>
          <a:off x="7000875" y="4670320"/>
          <a:ext cx="207963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15900" imgH="292100" progId="Equation.3">
                  <p:embed/>
                </p:oleObj>
              </mc:Choice>
              <mc:Fallback>
                <p:oleObj name="Equation" r:id="rId15" imgW="215900" imgH="292100" progId="Equation.3">
                  <p:embed/>
                  <p:pic>
                    <p:nvPicPr>
                      <p:cNvPr id="4303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4670320"/>
                        <a:ext cx="207963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9" name="Object 31"/>
          <p:cNvGraphicFramePr>
            <a:graphicFrameLocks noChangeAspect="1"/>
          </p:cNvGraphicFramePr>
          <p:nvPr/>
        </p:nvGraphicFramePr>
        <p:xfrm>
          <a:off x="4592638" y="4657620"/>
          <a:ext cx="233362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41300" imgH="292100" progId="Equation.3">
                  <p:embed/>
                </p:oleObj>
              </mc:Choice>
              <mc:Fallback>
                <p:oleObj name="Equation" r:id="rId17" imgW="241300" imgH="292100" progId="Equation.3">
                  <p:embed/>
                  <p:pic>
                    <p:nvPicPr>
                      <p:cNvPr id="4303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8" y="4657620"/>
                        <a:ext cx="233362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40" name="Object 32"/>
          <p:cNvGraphicFramePr>
            <a:graphicFrameLocks noChangeAspect="1"/>
          </p:cNvGraphicFramePr>
          <p:nvPr/>
        </p:nvGraphicFramePr>
        <p:xfrm>
          <a:off x="5105400" y="6043508"/>
          <a:ext cx="20796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15900" imgH="266700" progId="Equation.3">
                  <p:embed/>
                </p:oleObj>
              </mc:Choice>
              <mc:Fallback>
                <p:oleObj name="Equation" r:id="rId19" imgW="215900" imgH="266700" progId="Equation.3">
                  <p:embed/>
                  <p:pic>
                    <p:nvPicPr>
                      <p:cNvPr id="4304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43508"/>
                        <a:ext cx="207963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41" name="Group 33"/>
          <p:cNvGrpSpPr>
            <a:grpSpLocks/>
          </p:cNvGrpSpPr>
          <p:nvPr/>
        </p:nvGrpSpPr>
        <p:grpSpPr bwMode="auto">
          <a:xfrm>
            <a:off x="1765300" y="5113235"/>
            <a:ext cx="5230813" cy="790576"/>
            <a:chOff x="1112" y="3023"/>
            <a:chExt cx="3295" cy="498"/>
          </a:xfrm>
        </p:grpSpPr>
        <p:cxnSp>
          <p:nvCxnSpPr>
            <p:cNvPr id="43042" name="AutoShape 34"/>
            <p:cNvCxnSpPr>
              <a:cxnSpLocks noChangeShapeType="1"/>
              <a:stCxn id="43014" idx="6"/>
              <a:endCxn id="43019" idx="1"/>
            </p:cNvCxnSpPr>
            <p:nvPr/>
          </p:nvCxnSpPr>
          <p:spPr bwMode="auto">
            <a:xfrm>
              <a:off x="1498" y="3023"/>
              <a:ext cx="1049" cy="4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3043" name="AutoShape 35"/>
            <p:cNvCxnSpPr>
              <a:cxnSpLocks noChangeShapeType="1"/>
              <a:stCxn id="43025" idx="2"/>
              <a:endCxn id="43019" idx="7"/>
            </p:cNvCxnSpPr>
            <p:nvPr/>
          </p:nvCxnSpPr>
          <p:spPr bwMode="auto">
            <a:xfrm flipH="1">
              <a:off x="2626" y="3023"/>
              <a:ext cx="1781" cy="4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3044" name="AutoShape 36"/>
            <p:cNvCxnSpPr>
              <a:cxnSpLocks noChangeShapeType="1"/>
              <a:stCxn id="43012" idx="7"/>
              <a:endCxn id="43021" idx="2"/>
            </p:cNvCxnSpPr>
            <p:nvPr/>
          </p:nvCxnSpPr>
          <p:spPr bwMode="auto">
            <a:xfrm flipV="1">
              <a:off x="1112" y="3023"/>
              <a:ext cx="1790" cy="4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3045" name="AutoShape 37"/>
            <p:cNvCxnSpPr>
              <a:cxnSpLocks noChangeShapeType="1"/>
              <a:stCxn id="43023" idx="1"/>
              <a:endCxn id="43021" idx="6"/>
            </p:cNvCxnSpPr>
            <p:nvPr/>
          </p:nvCxnSpPr>
          <p:spPr bwMode="auto">
            <a:xfrm flipH="1" flipV="1">
              <a:off x="3013" y="3023"/>
              <a:ext cx="1039" cy="4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43046" name="Rectangle 38"/>
          <p:cNvSpPr>
            <a:spLocks noChangeArrowheads="1"/>
          </p:cNvSpPr>
          <p:nvPr/>
        </p:nvSpPr>
        <p:spPr bwMode="auto">
          <a:xfrm>
            <a:off x="322263" y="6102750"/>
            <a:ext cx="5857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400" dirty="0">
                <a:latin typeface="Comic Sans MS" charset="0"/>
              </a:rPr>
              <a:t>k = 3</a:t>
            </a:r>
          </a:p>
        </p:txBody>
      </p:sp>
      <p:sp>
        <p:nvSpPr>
          <p:cNvPr id="43047" name="Rectangle 39"/>
          <p:cNvSpPr>
            <a:spLocks noChangeArrowheads="1"/>
          </p:cNvSpPr>
          <p:nvPr/>
        </p:nvSpPr>
        <p:spPr bwMode="auto">
          <a:xfrm>
            <a:off x="328613" y="5191020"/>
            <a:ext cx="30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400">
                <a:latin typeface="Comic Sans MS" charset="0"/>
              </a:rPr>
              <a:t>G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434664" y="6157395"/>
          <a:ext cx="6009056" cy="493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708400" imgH="304800" progId="Equation.3">
                  <p:embed/>
                </p:oleObj>
              </mc:Choice>
              <mc:Fallback>
                <p:oleObj name="Equation" r:id="rId21" imgW="3708400" imgH="3048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34664" y="6157395"/>
                        <a:ext cx="6009056" cy="493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/>
      <p:bldP spid="43013" grpId="0" animBg="1"/>
      <p:bldP spid="43014" grpId="0" animBg="1"/>
      <p:bldP spid="43019" grpId="0" animBg="1"/>
      <p:bldP spid="43020" grpId="0" animBg="1"/>
      <p:bldP spid="43021" grpId="0" animBg="1"/>
      <p:bldP spid="43023" grpId="0" animBg="1"/>
      <p:bldP spid="43024" grpId="0" animBg="1"/>
      <p:bldP spid="43025" grpId="0" animBg="1"/>
      <p:bldP spid="43046" grpId="0"/>
      <p:bldP spid="4304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3-CNF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/>
              <a:t> INDEPENDENT-SET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551747" cy="5076825"/>
          </a:xfrm>
        </p:spPr>
        <p:txBody>
          <a:bodyPr/>
          <a:lstStyle/>
          <a:p>
            <a:r>
              <a:rPr lang="en-US" dirty="0"/>
              <a:t>Claim:  </a:t>
            </a:r>
            <a:r>
              <a:rPr lang="en-US" dirty="0">
                <a:sym typeface="Symbol" charset="0"/>
              </a:rPr>
              <a:t>G contains independent set of size k = |𝚽| </a:t>
            </a:r>
            <a:r>
              <a:rPr lang="en-US" dirty="0" err="1">
                <a:sym typeface="Symbol" charset="0"/>
              </a:rPr>
              <a:t>iff</a:t>
            </a:r>
            <a:r>
              <a:rPr lang="en-US" dirty="0">
                <a:sym typeface="Symbol" charset="0"/>
              </a:rPr>
              <a:t> 𝚽 is </a:t>
            </a:r>
            <a:r>
              <a:rPr lang="en-US" dirty="0" err="1">
                <a:sym typeface="Symbol" charset="0"/>
              </a:rPr>
              <a:t>satisfiable</a:t>
            </a:r>
            <a:endParaRPr lang="en-US" dirty="0">
              <a:sym typeface="Symbol" charset="0"/>
            </a:endParaRPr>
          </a:p>
          <a:p>
            <a:r>
              <a:rPr lang="en-US" dirty="0">
                <a:sym typeface="Symbol" charset="0"/>
              </a:rPr>
              <a:t>Proof: “⇒” Let S be independent set of size k</a:t>
            </a:r>
          </a:p>
          <a:p>
            <a:pPr lvl="1"/>
            <a:r>
              <a:rPr lang="en-US" dirty="0">
                <a:sym typeface="Symbol" charset="0"/>
              </a:rPr>
              <a:t>S must contain exactly one vertex in each triangle</a:t>
            </a:r>
          </a:p>
          <a:p>
            <a:pPr lvl="1"/>
            <a:r>
              <a:rPr lang="en-US" dirty="0">
                <a:sym typeface="Symbol" charset="0"/>
              </a:rPr>
              <a:t>Set these literals to true </a:t>
            </a:r>
          </a:p>
          <a:p>
            <a:pPr lvl="1"/>
            <a:r>
              <a:rPr lang="en-US" dirty="0">
                <a:sym typeface="Symbol" charset="0"/>
              </a:rPr>
              <a:t>Truth assignment is consistent and all clauses are satisfied</a:t>
            </a:r>
          </a:p>
          <a:p>
            <a:endParaRPr lang="en-US" dirty="0">
              <a:sym typeface="Symbol" charset="0"/>
            </a:endParaRPr>
          </a:p>
          <a:p>
            <a:endParaRPr lang="en-US" dirty="0"/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1612900" y="5470463"/>
            <a:ext cx="177800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2703513" y="5470463"/>
            <a:ext cx="176212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cxnSp>
        <p:nvCxnSpPr>
          <p:cNvPr id="45062" name="AutoShape 6"/>
          <p:cNvCxnSpPr>
            <a:cxnSpLocks noChangeShapeType="1"/>
            <a:stCxn id="45063" idx="5"/>
            <a:endCxn id="45061" idx="1"/>
          </p:cNvCxnSpPr>
          <p:nvPr/>
        </p:nvCxnSpPr>
        <p:spPr bwMode="auto">
          <a:xfrm>
            <a:off x="2352675" y="4768788"/>
            <a:ext cx="377825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2201863" y="4617975"/>
            <a:ext cx="176212" cy="176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cxnSp>
        <p:nvCxnSpPr>
          <p:cNvPr id="45064" name="AutoShape 8"/>
          <p:cNvCxnSpPr>
            <a:cxnSpLocks noChangeShapeType="1"/>
            <a:stCxn id="45060" idx="6"/>
            <a:endCxn id="45061" idx="2"/>
          </p:cNvCxnSpPr>
          <p:nvPr/>
        </p:nvCxnSpPr>
        <p:spPr bwMode="auto">
          <a:xfrm>
            <a:off x="1790700" y="5559363"/>
            <a:ext cx="9128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065" name="AutoShape 9"/>
          <p:cNvCxnSpPr>
            <a:cxnSpLocks noChangeShapeType="1"/>
            <a:stCxn id="45060" idx="7"/>
            <a:endCxn id="45063" idx="3"/>
          </p:cNvCxnSpPr>
          <p:nvPr/>
        </p:nvCxnSpPr>
        <p:spPr bwMode="auto">
          <a:xfrm flipV="1">
            <a:off x="1763713" y="4768788"/>
            <a:ext cx="465137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1587500" y="5648263"/>
          <a:ext cx="20796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5900" imgH="266700" progId="Equation.3">
                  <p:embed/>
                </p:oleObj>
              </mc:Choice>
              <mc:Fallback>
                <p:oleObj name="Equation" r:id="rId3" imgW="215900" imgH="266700" progId="Equation.3">
                  <p:embed/>
                  <p:pic>
                    <p:nvPicPr>
                      <p:cNvPr id="450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5648263"/>
                        <a:ext cx="207963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2689225" y="5648263"/>
          <a:ext cx="20796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5900" imgH="266700" progId="Equation.3">
                  <p:embed/>
                </p:oleObj>
              </mc:Choice>
              <mc:Fallback>
                <p:oleObj name="Equation" r:id="rId5" imgW="215900" imgH="266700" progId="Equation.3">
                  <p:embed/>
                  <p:pic>
                    <p:nvPicPr>
                      <p:cNvPr id="450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5648263"/>
                        <a:ext cx="207963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2"/>
          <p:cNvGraphicFramePr>
            <a:graphicFrameLocks noChangeAspect="1"/>
          </p:cNvGraphicFramePr>
          <p:nvPr/>
        </p:nvGraphicFramePr>
        <p:xfrm>
          <a:off x="2206625" y="4275075"/>
          <a:ext cx="20955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5900" imgH="292100" progId="Equation.3">
                  <p:embed/>
                </p:oleObj>
              </mc:Choice>
              <mc:Fallback>
                <p:oleObj name="Equation" r:id="rId7" imgW="215900" imgH="292100" progId="Equation.3">
                  <p:embed/>
                  <p:pic>
                    <p:nvPicPr>
                      <p:cNvPr id="450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4275075"/>
                        <a:ext cx="209550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Oval 13"/>
          <p:cNvSpPr>
            <a:spLocks noChangeArrowheads="1"/>
          </p:cNvSpPr>
          <p:nvPr/>
        </p:nvSpPr>
        <p:spPr bwMode="auto">
          <a:xfrm>
            <a:off x="4017963" y="5470463"/>
            <a:ext cx="176212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sp>
        <p:nvSpPr>
          <p:cNvPr id="45070" name="Oval 14"/>
          <p:cNvSpPr>
            <a:spLocks noChangeArrowheads="1"/>
          </p:cNvSpPr>
          <p:nvPr/>
        </p:nvSpPr>
        <p:spPr bwMode="auto">
          <a:xfrm>
            <a:off x="5108575" y="5470463"/>
            <a:ext cx="176213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cxnSp>
        <p:nvCxnSpPr>
          <p:cNvPr id="45071" name="AutoShape 15"/>
          <p:cNvCxnSpPr>
            <a:cxnSpLocks noChangeShapeType="1"/>
            <a:stCxn id="45072" idx="5"/>
            <a:endCxn id="45070" idx="1"/>
          </p:cNvCxnSpPr>
          <p:nvPr/>
        </p:nvCxnSpPr>
        <p:spPr bwMode="auto">
          <a:xfrm>
            <a:off x="4757738" y="4768788"/>
            <a:ext cx="376237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072" name="Oval 16"/>
          <p:cNvSpPr>
            <a:spLocks noChangeArrowheads="1"/>
          </p:cNvSpPr>
          <p:nvPr/>
        </p:nvSpPr>
        <p:spPr bwMode="auto">
          <a:xfrm>
            <a:off x="4606925" y="4617975"/>
            <a:ext cx="176213" cy="176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cxnSp>
        <p:nvCxnSpPr>
          <p:cNvPr id="45073" name="AutoShape 17"/>
          <p:cNvCxnSpPr>
            <a:cxnSpLocks noChangeShapeType="1"/>
            <a:stCxn id="45069" idx="6"/>
            <a:endCxn id="45070" idx="2"/>
          </p:cNvCxnSpPr>
          <p:nvPr/>
        </p:nvCxnSpPr>
        <p:spPr bwMode="auto">
          <a:xfrm>
            <a:off x="4194175" y="5559363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074" name="AutoShape 18"/>
          <p:cNvCxnSpPr>
            <a:cxnSpLocks noChangeShapeType="1"/>
            <a:stCxn id="45069" idx="7"/>
            <a:endCxn id="45072" idx="3"/>
          </p:cNvCxnSpPr>
          <p:nvPr/>
        </p:nvCxnSpPr>
        <p:spPr bwMode="auto">
          <a:xfrm flipV="1">
            <a:off x="4168775" y="4768788"/>
            <a:ext cx="463550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aphicFrame>
        <p:nvGraphicFramePr>
          <p:cNvPr id="45075" name="Object 19"/>
          <p:cNvGraphicFramePr>
            <a:graphicFrameLocks noChangeAspect="1"/>
          </p:cNvGraphicFramePr>
          <p:nvPr/>
        </p:nvGraphicFramePr>
        <p:xfrm>
          <a:off x="4003675" y="5648263"/>
          <a:ext cx="1841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0500" imgH="266700" progId="Equation.3">
                  <p:embed/>
                </p:oleObj>
              </mc:Choice>
              <mc:Fallback>
                <p:oleObj name="Equation" r:id="rId9" imgW="190500" imgH="266700" progId="Equation.3">
                  <p:embed/>
                  <p:pic>
                    <p:nvPicPr>
                      <p:cNvPr id="4507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675" y="5648263"/>
                        <a:ext cx="18415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6" name="Oval 20"/>
          <p:cNvSpPr>
            <a:spLocks noChangeArrowheads="1"/>
          </p:cNvSpPr>
          <p:nvPr/>
        </p:nvSpPr>
        <p:spPr bwMode="auto">
          <a:xfrm>
            <a:off x="6407150" y="5470463"/>
            <a:ext cx="176213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sp>
        <p:nvSpPr>
          <p:cNvPr id="45077" name="Oval 21"/>
          <p:cNvSpPr>
            <a:spLocks noChangeArrowheads="1"/>
          </p:cNvSpPr>
          <p:nvPr/>
        </p:nvSpPr>
        <p:spPr bwMode="auto">
          <a:xfrm>
            <a:off x="7497763" y="5470463"/>
            <a:ext cx="176212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cxnSp>
        <p:nvCxnSpPr>
          <p:cNvPr id="45078" name="AutoShape 22"/>
          <p:cNvCxnSpPr>
            <a:cxnSpLocks noChangeShapeType="1"/>
            <a:stCxn id="45079" idx="5"/>
            <a:endCxn id="45077" idx="1"/>
          </p:cNvCxnSpPr>
          <p:nvPr/>
        </p:nvCxnSpPr>
        <p:spPr bwMode="auto">
          <a:xfrm>
            <a:off x="7146925" y="4768788"/>
            <a:ext cx="376238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079" name="Oval 23"/>
          <p:cNvSpPr>
            <a:spLocks noChangeArrowheads="1"/>
          </p:cNvSpPr>
          <p:nvPr/>
        </p:nvSpPr>
        <p:spPr bwMode="auto">
          <a:xfrm>
            <a:off x="6996113" y="4617975"/>
            <a:ext cx="176212" cy="176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cxnSp>
        <p:nvCxnSpPr>
          <p:cNvPr id="45080" name="AutoShape 24"/>
          <p:cNvCxnSpPr>
            <a:cxnSpLocks noChangeShapeType="1"/>
            <a:stCxn id="45076" idx="6"/>
            <a:endCxn id="45077" idx="2"/>
          </p:cNvCxnSpPr>
          <p:nvPr/>
        </p:nvCxnSpPr>
        <p:spPr bwMode="auto">
          <a:xfrm>
            <a:off x="6583363" y="5559363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081" name="AutoShape 25"/>
          <p:cNvCxnSpPr>
            <a:cxnSpLocks noChangeShapeType="1"/>
            <a:stCxn id="45076" idx="7"/>
            <a:endCxn id="45079" idx="3"/>
          </p:cNvCxnSpPr>
          <p:nvPr/>
        </p:nvCxnSpPr>
        <p:spPr bwMode="auto">
          <a:xfrm flipV="1">
            <a:off x="6557963" y="4768788"/>
            <a:ext cx="463550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aphicFrame>
        <p:nvGraphicFramePr>
          <p:cNvPr id="45082" name="Object 26"/>
          <p:cNvGraphicFramePr>
            <a:graphicFrameLocks noChangeAspect="1"/>
          </p:cNvGraphicFramePr>
          <p:nvPr/>
        </p:nvGraphicFramePr>
        <p:xfrm>
          <a:off x="6381750" y="5648263"/>
          <a:ext cx="20796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5900" imgH="266700" progId="Equation.3">
                  <p:embed/>
                </p:oleObj>
              </mc:Choice>
              <mc:Fallback>
                <p:oleObj name="Equation" r:id="rId11" imgW="215900" imgH="266700" progId="Equation.3">
                  <p:embed/>
                  <p:pic>
                    <p:nvPicPr>
                      <p:cNvPr id="4508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5648263"/>
                        <a:ext cx="207963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3" name="Object 27"/>
          <p:cNvGraphicFramePr>
            <a:graphicFrameLocks noChangeAspect="1"/>
          </p:cNvGraphicFramePr>
          <p:nvPr/>
        </p:nvGraphicFramePr>
        <p:xfrm>
          <a:off x="7475538" y="5648263"/>
          <a:ext cx="220662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28600" imgH="266700" progId="Equation.3">
                  <p:embed/>
                </p:oleObj>
              </mc:Choice>
              <mc:Fallback>
                <p:oleObj name="Equation" r:id="rId13" imgW="228600" imgH="266700" progId="Equation.3">
                  <p:embed/>
                  <p:pic>
                    <p:nvPicPr>
                      <p:cNvPr id="4508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5538" y="5648263"/>
                        <a:ext cx="220662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4" name="Object 28"/>
          <p:cNvGraphicFramePr>
            <a:graphicFrameLocks noChangeAspect="1"/>
          </p:cNvGraphicFramePr>
          <p:nvPr/>
        </p:nvGraphicFramePr>
        <p:xfrm>
          <a:off x="7000875" y="4275075"/>
          <a:ext cx="207963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15900" imgH="292100" progId="Equation.3">
                  <p:embed/>
                </p:oleObj>
              </mc:Choice>
              <mc:Fallback>
                <p:oleObj name="Equation" r:id="rId15" imgW="215900" imgH="292100" progId="Equation.3">
                  <p:embed/>
                  <p:pic>
                    <p:nvPicPr>
                      <p:cNvPr id="4508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4275075"/>
                        <a:ext cx="207963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5" name="Object 29"/>
          <p:cNvGraphicFramePr>
            <a:graphicFrameLocks noChangeAspect="1"/>
          </p:cNvGraphicFramePr>
          <p:nvPr/>
        </p:nvGraphicFramePr>
        <p:xfrm>
          <a:off x="4592638" y="4262375"/>
          <a:ext cx="233362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41300" imgH="292100" progId="Equation.3">
                  <p:embed/>
                </p:oleObj>
              </mc:Choice>
              <mc:Fallback>
                <p:oleObj name="Equation" r:id="rId17" imgW="241300" imgH="292100" progId="Equation.3">
                  <p:embed/>
                  <p:pic>
                    <p:nvPicPr>
                      <p:cNvPr id="4508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8" y="4262375"/>
                        <a:ext cx="233362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6" name="Object 30"/>
          <p:cNvGraphicFramePr>
            <a:graphicFrameLocks noChangeAspect="1"/>
          </p:cNvGraphicFramePr>
          <p:nvPr/>
        </p:nvGraphicFramePr>
        <p:xfrm>
          <a:off x="5105400" y="5648263"/>
          <a:ext cx="20796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15900" imgH="266700" progId="Equation.3">
                  <p:embed/>
                </p:oleObj>
              </mc:Choice>
              <mc:Fallback>
                <p:oleObj name="Equation" r:id="rId19" imgW="215900" imgH="266700" progId="Equation.3">
                  <p:embed/>
                  <p:pic>
                    <p:nvPicPr>
                      <p:cNvPr id="4508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648263"/>
                        <a:ext cx="207963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087" name="AutoShape 31"/>
          <p:cNvCxnSpPr>
            <a:cxnSpLocks noChangeShapeType="1"/>
            <a:stCxn id="45063" idx="6"/>
            <a:endCxn id="45069" idx="1"/>
          </p:cNvCxnSpPr>
          <p:nvPr/>
        </p:nvCxnSpPr>
        <p:spPr bwMode="auto">
          <a:xfrm>
            <a:off x="2378075" y="4706875"/>
            <a:ext cx="1665288" cy="788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088" name="AutoShape 32"/>
          <p:cNvCxnSpPr>
            <a:cxnSpLocks noChangeShapeType="1"/>
            <a:stCxn id="45079" idx="2"/>
            <a:endCxn id="45069" idx="7"/>
          </p:cNvCxnSpPr>
          <p:nvPr/>
        </p:nvCxnSpPr>
        <p:spPr bwMode="auto">
          <a:xfrm flipH="1">
            <a:off x="4168775" y="4706875"/>
            <a:ext cx="2827338" cy="788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089" name="AutoShape 33"/>
          <p:cNvCxnSpPr>
            <a:cxnSpLocks noChangeShapeType="1"/>
            <a:stCxn id="45060" idx="7"/>
            <a:endCxn id="45072" idx="2"/>
          </p:cNvCxnSpPr>
          <p:nvPr/>
        </p:nvCxnSpPr>
        <p:spPr bwMode="auto">
          <a:xfrm flipV="1">
            <a:off x="1765300" y="4706875"/>
            <a:ext cx="2841625" cy="788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090" name="AutoShape 34"/>
          <p:cNvCxnSpPr>
            <a:cxnSpLocks noChangeShapeType="1"/>
            <a:stCxn id="45076" idx="1"/>
            <a:endCxn id="45072" idx="6"/>
          </p:cNvCxnSpPr>
          <p:nvPr/>
        </p:nvCxnSpPr>
        <p:spPr bwMode="auto">
          <a:xfrm flipH="1" flipV="1">
            <a:off x="4783138" y="4706875"/>
            <a:ext cx="1649412" cy="788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322263" y="6091175"/>
            <a:ext cx="5857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400">
                <a:latin typeface="Comic Sans MS" charset="0"/>
              </a:rPr>
              <a:t>k = 3</a:t>
            </a:r>
          </a:p>
        </p:txBody>
      </p:sp>
      <p:sp>
        <p:nvSpPr>
          <p:cNvPr id="45092" name="Rectangle 36"/>
          <p:cNvSpPr>
            <a:spLocks noChangeArrowheads="1"/>
          </p:cNvSpPr>
          <p:nvPr/>
        </p:nvSpPr>
        <p:spPr bwMode="auto">
          <a:xfrm>
            <a:off x="328613" y="4795775"/>
            <a:ext cx="30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400">
                <a:latin typeface="Comic Sans MS" charset="0"/>
              </a:rPr>
              <a:t>G</a:t>
            </a:r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1778598" y="6066442"/>
          <a:ext cx="6009056" cy="493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708400" imgH="304800" progId="Equation.3">
                  <p:embed/>
                </p:oleObj>
              </mc:Choice>
              <mc:Fallback>
                <p:oleObj name="Equation" r:id="rId21" imgW="3708400" imgH="304800" progId="Equation.3">
                  <p:embed/>
                  <p:pic>
                    <p:nvPicPr>
                      <p:cNvPr id="44" name="Object 4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778598" y="6066442"/>
                        <a:ext cx="6009056" cy="493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Nondeterministic Algorithms</a:t>
            </a:r>
          </a:p>
        </p:txBody>
      </p:sp>
      <p:sp>
        <p:nvSpPr>
          <p:cNvPr id="83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56625" cy="5505450"/>
          </a:xfrm>
        </p:spPr>
        <p:txBody>
          <a:bodyPr/>
          <a:lstStyle/>
          <a:p>
            <a:pPr marL="533400" indent="-533400" eaLnBrk="1" hangingPunct="1">
              <a:spcBef>
                <a:spcPts val="600"/>
              </a:spcBef>
              <a:buFontTx/>
              <a:buNone/>
              <a:defRPr/>
            </a:pPr>
            <a:r>
              <a:rPr lang="en-US" b="1" dirty="0">
                <a:cs typeface="+mn-cs"/>
              </a:rPr>
              <a:t>Nondeterministic algorithm</a:t>
            </a:r>
            <a:r>
              <a:rPr lang="en-US" dirty="0">
                <a:cs typeface="+mn-cs"/>
              </a:rPr>
              <a:t> = two stage procedure:</a:t>
            </a:r>
          </a:p>
          <a:p>
            <a:pPr marL="533400" indent="-533400" eaLnBrk="1" hangingPunct="1">
              <a:spcBef>
                <a:spcPts val="600"/>
              </a:spcBef>
              <a:buFontTx/>
              <a:buAutoNum type="arabicParenR"/>
              <a:defRPr/>
            </a:pPr>
            <a:r>
              <a:rPr lang="en-US" dirty="0">
                <a:cs typeface="+mn-cs"/>
              </a:rPr>
              <a:t>Nondeterministic (</a:t>
            </a:r>
            <a:r>
              <a:rPr lang="ja-JP" altLang="en-US" dirty="0">
                <a:latin typeface="Arial"/>
                <a:cs typeface="+mn-cs"/>
              </a:rPr>
              <a:t>“</a:t>
            </a:r>
            <a:r>
              <a:rPr lang="en-US" dirty="0">
                <a:cs typeface="+mn-cs"/>
              </a:rPr>
              <a:t>guessing</a:t>
            </a:r>
            <a:r>
              <a:rPr lang="ja-JP" altLang="en-US" dirty="0">
                <a:latin typeface="Arial"/>
                <a:cs typeface="+mn-cs"/>
              </a:rPr>
              <a:t>”</a:t>
            </a:r>
            <a:r>
              <a:rPr lang="en-US" dirty="0">
                <a:cs typeface="+mn-cs"/>
              </a:rPr>
              <a:t>) stage: </a:t>
            </a:r>
          </a:p>
          <a:p>
            <a:pPr marL="914400" lvl="1" indent="-457200" eaLnBrk="1" hangingPunct="1">
              <a:spcBef>
                <a:spcPts val="600"/>
              </a:spcBef>
              <a:buFontTx/>
              <a:buNone/>
              <a:defRPr/>
            </a:pPr>
            <a:r>
              <a:rPr lang="en-US" dirty="0"/>
              <a:t>	generate an arbitrary string that can be thought of as a candidate solution (</a:t>
            </a:r>
            <a:r>
              <a:rPr lang="ja-JP" altLang="en-US" dirty="0">
                <a:latin typeface="Arial"/>
              </a:rPr>
              <a:t>“</a:t>
            </a:r>
            <a:r>
              <a:rPr lang="en-US" dirty="0"/>
              <a:t>certificate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)</a:t>
            </a:r>
          </a:p>
          <a:p>
            <a:pPr marL="533400" indent="-533400" eaLnBrk="1" hangingPunct="1">
              <a:spcBef>
                <a:spcPts val="600"/>
              </a:spcBef>
              <a:buFontTx/>
              <a:buAutoNum type="arabicParenR"/>
              <a:defRPr/>
            </a:pPr>
            <a:r>
              <a:rPr lang="en-US" dirty="0">
                <a:cs typeface="+mn-cs"/>
              </a:rPr>
              <a:t>Deterministic (</a:t>
            </a:r>
            <a:r>
              <a:rPr lang="ja-JP" altLang="en-US" dirty="0">
                <a:latin typeface="Arial"/>
                <a:cs typeface="+mn-cs"/>
              </a:rPr>
              <a:t>“</a:t>
            </a:r>
            <a:r>
              <a:rPr lang="en-US" dirty="0">
                <a:cs typeface="+mn-cs"/>
              </a:rPr>
              <a:t>verification</a:t>
            </a:r>
            <a:r>
              <a:rPr lang="ja-JP" altLang="en-US" dirty="0">
                <a:latin typeface="Arial"/>
                <a:cs typeface="+mn-cs"/>
              </a:rPr>
              <a:t>”</a:t>
            </a:r>
            <a:r>
              <a:rPr lang="en-US" dirty="0">
                <a:cs typeface="+mn-cs"/>
              </a:rPr>
              <a:t>) stage:</a:t>
            </a:r>
          </a:p>
          <a:p>
            <a:pPr marL="914400" lvl="1" indent="-457200" eaLnBrk="1" hangingPunct="1">
              <a:spcBef>
                <a:spcPts val="600"/>
              </a:spcBef>
              <a:buFontTx/>
              <a:buNone/>
              <a:defRPr/>
            </a:pPr>
            <a:r>
              <a:rPr lang="en-US" dirty="0"/>
              <a:t>	take the certificate and the instance to the problem and return YES if the certificate represents a solution</a:t>
            </a:r>
          </a:p>
          <a:p>
            <a:pPr marL="533400" indent="-533400" eaLnBrk="1" hangingPunct="1">
              <a:spcBef>
                <a:spcPts val="600"/>
              </a:spcBef>
              <a:defRPr/>
            </a:pPr>
            <a:r>
              <a:rPr lang="en-US" b="1" dirty="0">
                <a:cs typeface="+mn-cs"/>
              </a:rPr>
              <a:t>Nondeterministic polynomial</a:t>
            </a:r>
            <a:r>
              <a:rPr lang="en-US" dirty="0">
                <a:cs typeface="+mn-cs"/>
              </a:rPr>
              <a:t> (NP) = verification stage is polynomial</a:t>
            </a:r>
            <a:r>
              <a:rPr lang="en-US" dirty="0">
                <a:cs typeface="+mn-cs"/>
                <a:sym typeface="Symbol" charset="0"/>
              </a:rPr>
              <a:t>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8DDF6-99C4-5D4B-9106-5307738D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7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3-CNF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/>
              <a:t> INDEPENDENT-SET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551747" cy="5076825"/>
          </a:xfrm>
        </p:spPr>
        <p:txBody>
          <a:bodyPr/>
          <a:lstStyle/>
          <a:p>
            <a:r>
              <a:rPr lang="en-US" dirty="0"/>
              <a:t>Claim:  </a:t>
            </a:r>
            <a:r>
              <a:rPr lang="en-US" dirty="0">
                <a:sym typeface="Symbol" charset="0"/>
              </a:rPr>
              <a:t>G contains independent set of size k = |𝚽| </a:t>
            </a:r>
            <a:r>
              <a:rPr lang="en-US" dirty="0" err="1">
                <a:sym typeface="Symbol" charset="0"/>
              </a:rPr>
              <a:t>iff</a:t>
            </a:r>
            <a:r>
              <a:rPr lang="en-US" dirty="0">
                <a:sym typeface="Symbol" charset="0"/>
              </a:rPr>
              <a:t> 𝚽 is </a:t>
            </a:r>
            <a:r>
              <a:rPr lang="en-US" dirty="0" err="1">
                <a:sym typeface="Symbol" charset="0"/>
              </a:rPr>
              <a:t>satisfiable</a:t>
            </a:r>
            <a:endParaRPr lang="en-US" dirty="0">
              <a:sym typeface="Symbol" charset="0"/>
            </a:endParaRPr>
          </a:p>
          <a:p>
            <a:r>
              <a:rPr lang="en-US" dirty="0">
                <a:sym typeface="Symbol" charset="0"/>
              </a:rPr>
              <a:t>Proof: “⟸”   </a:t>
            </a:r>
          </a:p>
          <a:p>
            <a:pPr lvl="1"/>
            <a:r>
              <a:rPr lang="en-US" dirty="0">
                <a:sym typeface="Symbol" charset="0"/>
              </a:rPr>
              <a:t>Each triangle has a literal that evaluates to 1</a:t>
            </a:r>
          </a:p>
          <a:p>
            <a:pPr lvl="1"/>
            <a:r>
              <a:rPr lang="en-US" dirty="0">
                <a:sym typeface="Symbol" charset="0"/>
              </a:rPr>
              <a:t>This is an independent set S of size k</a:t>
            </a:r>
          </a:p>
          <a:p>
            <a:pPr lvl="2"/>
            <a:r>
              <a:rPr lang="en-US" dirty="0">
                <a:sym typeface="Symbol" charset="0"/>
              </a:rPr>
              <a:t>If there would be an edge between vertices in S, they would have to conflict</a:t>
            </a:r>
            <a:endParaRPr lang="en-US" dirty="0"/>
          </a:p>
          <a:p>
            <a:endParaRPr lang="en-US" dirty="0">
              <a:sym typeface="Symbol" charset="0"/>
            </a:endParaRPr>
          </a:p>
          <a:p>
            <a:endParaRPr lang="en-US" dirty="0"/>
          </a:p>
        </p:txBody>
      </p:sp>
      <p:sp>
        <p:nvSpPr>
          <p:cNvPr id="45060" name="Oval 4"/>
          <p:cNvSpPr>
            <a:spLocks noChangeArrowheads="1"/>
          </p:cNvSpPr>
          <p:nvPr/>
        </p:nvSpPr>
        <p:spPr bwMode="auto">
          <a:xfrm>
            <a:off x="1612900" y="5342067"/>
            <a:ext cx="177800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sp>
        <p:nvSpPr>
          <p:cNvPr id="45061" name="Oval 5"/>
          <p:cNvSpPr>
            <a:spLocks noChangeArrowheads="1"/>
          </p:cNvSpPr>
          <p:nvPr/>
        </p:nvSpPr>
        <p:spPr bwMode="auto">
          <a:xfrm>
            <a:off x="2703513" y="5342067"/>
            <a:ext cx="176212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cxnSp>
        <p:nvCxnSpPr>
          <p:cNvPr id="45062" name="AutoShape 6"/>
          <p:cNvCxnSpPr>
            <a:cxnSpLocks noChangeShapeType="1"/>
            <a:stCxn id="45063" idx="5"/>
            <a:endCxn id="45061" idx="1"/>
          </p:cNvCxnSpPr>
          <p:nvPr/>
        </p:nvCxnSpPr>
        <p:spPr bwMode="auto">
          <a:xfrm>
            <a:off x="2352675" y="4640392"/>
            <a:ext cx="377825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063" name="Oval 7"/>
          <p:cNvSpPr>
            <a:spLocks noChangeArrowheads="1"/>
          </p:cNvSpPr>
          <p:nvPr/>
        </p:nvSpPr>
        <p:spPr bwMode="auto">
          <a:xfrm>
            <a:off x="2201863" y="4489579"/>
            <a:ext cx="176212" cy="176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cxnSp>
        <p:nvCxnSpPr>
          <p:cNvPr id="45064" name="AutoShape 8"/>
          <p:cNvCxnSpPr>
            <a:cxnSpLocks noChangeShapeType="1"/>
            <a:stCxn id="45060" idx="6"/>
            <a:endCxn id="45061" idx="2"/>
          </p:cNvCxnSpPr>
          <p:nvPr/>
        </p:nvCxnSpPr>
        <p:spPr bwMode="auto">
          <a:xfrm>
            <a:off x="1790700" y="5430967"/>
            <a:ext cx="9128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065" name="AutoShape 9"/>
          <p:cNvCxnSpPr>
            <a:cxnSpLocks noChangeShapeType="1"/>
            <a:stCxn id="45060" idx="7"/>
            <a:endCxn id="45063" idx="3"/>
          </p:cNvCxnSpPr>
          <p:nvPr/>
        </p:nvCxnSpPr>
        <p:spPr bwMode="auto">
          <a:xfrm flipV="1">
            <a:off x="1763713" y="4640392"/>
            <a:ext cx="465137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1587500" y="5519867"/>
          <a:ext cx="20796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5900" imgH="266700" progId="Equation.3">
                  <p:embed/>
                </p:oleObj>
              </mc:Choice>
              <mc:Fallback>
                <p:oleObj name="Equation" r:id="rId3" imgW="215900" imgH="266700" progId="Equation.3">
                  <p:embed/>
                  <p:pic>
                    <p:nvPicPr>
                      <p:cNvPr id="450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5519867"/>
                        <a:ext cx="207963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2689225" y="5519867"/>
          <a:ext cx="20796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5900" imgH="266700" progId="Equation.3">
                  <p:embed/>
                </p:oleObj>
              </mc:Choice>
              <mc:Fallback>
                <p:oleObj name="Equation" r:id="rId5" imgW="215900" imgH="266700" progId="Equation.3">
                  <p:embed/>
                  <p:pic>
                    <p:nvPicPr>
                      <p:cNvPr id="450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5519867"/>
                        <a:ext cx="207963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8" name="Object 12"/>
          <p:cNvGraphicFramePr>
            <a:graphicFrameLocks noChangeAspect="1"/>
          </p:cNvGraphicFramePr>
          <p:nvPr/>
        </p:nvGraphicFramePr>
        <p:xfrm>
          <a:off x="2206625" y="4146679"/>
          <a:ext cx="209550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5900" imgH="292100" progId="Equation.3">
                  <p:embed/>
                </p:oleObj>
              </mc:Choice>
              <mc:Fallback>
                <p:oleObj name="Equation" r:id="rId7" imgW="215900" imgH="292100" progId="Equation.3">
                  <p:embed/>
                  <p:pic>
                    <p:nvPicPr>
                      <p:cNvPr id="450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4146679"/>
                        <a:ext cx="209550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9" name="Oval 13"/>
          <p:cNvSpPr>
            <a:spLocks noChangeArrowheads="1"/>
          </p:cNvSpPr>
          <p:nvPr/>
        </p:nvSpPr>
        <p:spPr bwMode="auto">
          <a:xfrm>
            <a:off x="4017963" y="5342067"/>
            <a:ext cx="176212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sp>
        <p:nvSpPr>
          <p:cNvPr id="45070" name="Oval 14"/>
          <p:cNvSpPr>
            <a:spLocks noChangeArrowheads="1"/>
          </p:cNvSpPr>
          <p:nvPr/>
        </p:nvSpPr>
        <p:spPr bwMode="auto">
          <a:xfrm>
            <a:off x="5108575" y="5342067"/>
            <a:ext cx="176213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cxnSp>
        <p:nvCxnSpPr>
          <p:cNvPr id="45071" name="AutoShape 15"/>
          <p:cNvCxnSpPr>
            <a:cxnSpLocks noChangeShapeType="1"/>
            <a:stCxn id="45072" idx="5"/>
            <a:endCxn id="45070" idx="1"/>
          </p:cNvCxnSpPr>
          <p:nvPr/>
        </p:nvCxnSpPr>
        <p:spPr bwMode="auto">
          <a:xfrm>
            <a:off x="4757738" y="4640392"/>
            <a:ext cx="376237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072" name="Oval 16"/>
          <p:cNvSpPr>
            <a:spLocks noChangeArrowheads="1"/>
          </p:cNvSpPr>
          <p:nvPr/>
        </p:nvSpPr>
        <p:spPr bwMode="auto">
          <a:xfrm>
            <a:off x="4606925" y="4489579"/>
            <a:ext cx="176213" cy="176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cxnSp>
        <p:nvCxnSpPr>
          <p:cNvPr id="45073" name="AutoShape 17"/>
          <p:cNvCxnSpPr>
            <a:cxnSpLocks noChangeShapeType="1"/>
            <a:stCxn id="45069" idx="6"/>
            <a:endCxn id="45070" idx="2"/>
          </p:cNvCxnSpPr>
          <p:nvPr/>
        </p:nvCxnSpPr>
        <p:spPr bwMode="auto">
          <a:xfrm>
            <a:off x="4194175" y="5430967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074" name="AutoShape 18"/>
          <p:cNvCxnSpPr>
            <a:cxnSpLocks noChangeShapeType="1"/>
            <a:stCxn id="45069" idx="7"/>
            <a:endCxn id="45072" idx="3"/>
          </p:cNvCxnSpPr>
          <p:nvPr/>
        </p:nvCxnSpPr>
        <p:spPr bwMode="auto">
          <a:xfrm flipV="1">
            <a:off x="4168775" y="4640392"/>
            <a:ext cx="463550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aphicFrame>
        <p:nvGraphicFramePr>
          <p:cNvPr id="45075" name="Object 19"/>
          <p:cNvGraphicFramePr>
            <a:graphicFrameLocks noChangeAspect="1"/>
          </p:cNvGraphicFramePr>
          <p:nvPr/>
        </p:nvGraphicFramePr>
        <p:xfrm>
          <a:off x="4003675" y="5519867"/>
          <a:ext cx="184150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0500" imgH="266700" progId="Equation.3">
                  <p:embed/>
                </p:oleObj>
              </mc:Choice>
              <mc:Fallback>
                <p:oleObj name="Equation" r:id="rId9" imgW="190500" imgH="266700" progId="Equation.3">
                  <p:embed/>
                  <p:pic>
                    <p:nvPicPr>
                      <p:cNvPr id="4507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3675" y="5519867"/>
                        <a:ext cx="184150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6" name="Oval 20"/>
          <p:cNvSpPr>
            <a:spLocks noChangeArrowheads="1"/>
          </p:cNvSpPr>
          <p:nvPr/>
        </p:nvSpPr>
        <p:spPr bwMode="auto">
          <a:xfrm>
            <a:off x="6407150" y="5342067"/>
            <a:ext cx="176213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sp>
        <p:nvSpPr>
          <p:cNvPr id="45077" name="Oval 21"/>
          <p:cNvSpPr>
            <a:spLocks noChangeArrowheads="1"/>
          </p:cNvSpPr>
          <p:nvPr/>
        </p:nvSpPr>
        <p:spPr bwMode="auto">
          <a:xfrm>
            <a:off x="7497763" y="5342067"/>
            <a:ext cx="176212" cy="1762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cxnSp>
        <p:nvCxnSpPr>
          <p:cNvPr id="45078" name="AutoShape 22"/>
          <p:cNvCxnSpPr>
            <a:cxnSpLocks noChangeShapeType="1"/>
            <a:stCxn id="45079" idx="5"/>
            <a:endCxn id="45077" idx="1"/>
          </p:cNvCxnSpPr>
          <p:nvPr/>
        </p:nvCxnSpPr>
        <p:spPr bwMode="auto">
          <a:xfrm>
            <a:off x="7146925" y="4640392"/>
            <a:ext cx="376238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079" name="Oval 23"/>
          <p:cNvSpPr>
            <a:spLocks noChangeArrowheads="1"/>
          </p:cNvSpPr>
          <p:nvPr/>
        </p:nvSpPr>
        <p:spPr bwMode="auto">
          <a:xfrm>
            <a:off x="6996113" y="4489579"/>
            <a:ext cx="176212" cy="176213"/>
          </a:xfrm>
          <a:prstGeom prst="ellipse">
            <a:avLst/>
          </a:prstGeom>
          <a:solidFill>
            <a:schemeClr val="tx2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sz="1400">
              <a:latin typeface="Comic Sans MS" charset="0"/>
            </a:endParaRPr>
          </a:p>
        </p:txBody>
      </p:sp>
      <p:cxnSp>
        <p:nvCxnSpPr>
          <p:cNvPr id="45080" name="AutoShape 24"/>
          <p:cNvCxnSpPr>
            <a:cxnSpLocks noChangeShapeType="1"/>
            <a:stCxn id="45076" idx="6"/>
            <a:endCxn id="45077" idx="2"/>
          </p:cNvCxnSpPr>
          <p:nvPr/>
        </p:nvCxnSpPr>
        <p:spPr bwMode="auto">
          <a:xfrm>
            <a:off x="6583363" y="5430967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081" name="AutoShape 25"/>
          <p:cNvCxnSpPr>
            <a:cxnSpLocks noChangeShapeType="1"/>
            <a:stCxn id="45076" idx="7"/>
            <a:endCxn id="45079" idx="3"/>
          </p:cNvCxnSpPr>
          <p:nvPr/>
        </p:nvCxnSpPr>
        <p:spPr bwMode="auto">
          <a:xfrm flipV="1">
            <a:off x="6557963" y="4640392"/>
            <a:ext cx="463550" cy="727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aphicFrame>
        <p:nvGraphicFramePr>
          <p:cNvPr id="45082" name="Object 26"/>
          <p:cNvGraphicFramePr>
            <a:graphicFrameLocks noChangeAspect="1"/>
          </p:cNvGraphicFramePr>
          <p:nvPr/>
        </p:nvGraphicFramePr>
        <p:xfrm>
          <a:off x="6381750" y="5519867"/>
          <a:ext cx="20796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5900" imgH="266700" progId="Equation.3">
                  <p:embed/>
                </p:oleObj>
              </mc:Choice>
              <mc:Fallback>
                <p:oleObj name="Equation" r:id="rId11" imgW="215900" imgH="266700" progId="Equation.3">
                  <p:embed/>
                  <p:pic>
                    <p:nvPicPr>
                      <p:cNvPr id="4508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5519867"/>
                        <a:ext cx="207963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3" name="Object 27"/>
          <p:cNvGraphicFramePr>
            <a:graphicFrameLocks noChangeAspect="1"/>
          </p:cNvGraphicFramePr>
          <p:nvPr/>
        </p:nvGraphicFramePr>
        <p:xfrm>
          <a:off x="7475538" y="5519867"/>
          <a:ext cx="220662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28600" imgH="266700" progId="Equation.3">
                  <p:embed/>
                </p:oleObj>
              </mc:Choice>
              <mc:Fallback>
                <p:oleObj name="Equation" r:id="rId13" imgW="228600" imgH="266700" progId="Equation.3">
                  <p:embed/>
                  <p:pic>
                    <p:nvPicPr>
                      <p:cNvPr id="4508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5538" y="5519867"/>
                        <a:ext cx="220662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4" name="Object 28"/>
          <p:cNvGraphicFramePr>
            <a:graphicFrameLocks noChangeAspect="1"/>
          </p:cNvGraphicFramePr>
          <p:nvPr/>
        </p:nvGraphicFramePr>
        <p:xfrm>
          <a:off x="7000875" y="4146679"/>
          <a:ext cx="207963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15900" imgH="292100" progId="Equation.3">
                  <p:embed/>
                </p:oleObj>
              </mc:Choice>
              <mc:Fallback>
                <p:oleObj name="Equation" r:id="rId15" imgW="215900" imgH="292100" progId="Equation.3">
                  <p:embed/>
                  <p:pic>
                    <p:nvPicPr>
                      <p:cNvPr id="4508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4146679"/>
                        <a:ext cx="207963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5" name="Object 29"/>
          <p:cNvGraphicFramePr>
            <a:graphicFrameLocks noChangeAspect="1"/>
          </p:cNvGraphicFramePr>
          <p:nvPr/>
        </p:nvGraphicFramePr>
        <p:xfrm>
          <a:off x="4592638" y="4133979"/>
          <a:ext cx="233362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41300" imgH="292100" progId="Equation.3">
                  <p:embed/>
                </p:oleObj>
              </mc:Choice>
              <mc:Fallback>
                <p:oleObj name="Equation" r:id="rId17" imgW="241300" imgH="292100" progId="Equation.3">
                  <p:embed/>
                  <p:pic>
                    <p:nvPicPr>
                      <p:cNvPr id="4508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2638" y="4133979"/>
                        <a:ext cx="233362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86" name="Object 30"/>
          <p:cNvGraphicFramePr>
            <a:graphicFrameLocks noChangeAspect="1"/>
          </p:cNvGraphicFramePr>
          <p:nvPr/>
        </p:nvGraphicFramePr>
        <p:xfrm>
          <a:off x="5105400" y="5519867"/>
          <a:ext cx="207963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15900" imgH="266700" progId="Equation.3">
                  <p:embed/>
                </p:oleObj>
              </mc:Choice>
              <mc:Fallback>
                <p:oleObj name="Equation" r:id="rId19" imgW="215900" imgH="266700" progId="Equation.3">
                  <p:embed/>
                  <p:pic>
                    <p:nvPicPr>
                      <p:cNvPr id="4508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519867"/>
                        <a:ext cx="207963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5087" name="AutoShape 31"/>
          <p:cNvCxnSpPr>
            <a:cxnSpLocks noChangeShapeType="1"/>
            <a:stCxn id="45063" idx="6"/>
            <a:endCxn id="45069" idx="1"/>
          </p:cNvCxnSpPr>
          <p:nvPr/>
        </p:nvCxnSpPr>
        <p:spPr bwMode="auto">
          <a:xfrm>
            <a:off x="2378075" y="4578479"/>
            <a:ext cx="1665288" cy="788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088" name="AutoShape 32"/>
          <p:cNvCxnSpPr>
            <a:cxnSpLocks noChangeShapeType="1"/>
            <a:stCxn id="45079" idx="2"/>
            <a:endCxn id="45069" idx="7"/>
          </p:cNvCxnSpPr>
          <p:nvPr/>
        </p:nvCxnSpPr>
        <p:spPr bwMode="auto">
          <a:xfrm flipH="1">
            <a:off x="4168775" y="4578479"/>
            <a:ext cx="2827338" cy="788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089" name="AutoShape 33"/>
          <p:cNvCxnSpPr>
            <a:cxnSpLocks noChangeShapeType="1"/>
            <a:stCxn id="45060" idx="7"/>
            <a:endCxn id="45072" idx="2"/>
          </p:cNvCxnSpPr>
          <p:nvPr/>
        </p:nvCxnSpPr>
        <p:spPr bwMode="auto">
          <a:xfrm flipV="1">
            <a:off x="1765300" y="4578479"/>
            <a:ext cx="2841625" cy="788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5090" name="AutoShape 34"/>
          <p:cNvCxnSpPr>
            <a:cxnSpLocks noChangeShapeType="1"/>
            <a:stCxn id="45076" idx="1"/>
            <a:endCxn id="45072" idx="6"/>
          </p:cNvCxnSpPr>
          <p:nvPr/>
        </p:nvCxnSpPr>
        <p:spPr bwMode="auto">
          <a:xfrm flipH="1" flipV="1">
            <a:off x="4783138" y="4578479"/>
            <a:ext cx="1649412" cy="788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322263" y="5962779"/>
            <a:ext cx="585787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400">
                <a:latin typeface="Comic Sans MS" charset="0"/>
              </a:rPr>
              <a:t>k = 3</a:t>
            </a:r>
          </a:p>
        </p:txBody>
      </p:sp>
      <p:sp>
        <p:nvSpPr>
          <p:cNvPr id="45092" name="Rectangle 36"/>
          <p:cNvSpPr>
            <a:spLocks noChangeArrowheads="1"/>
          </p:cNvSpPr>
          <p:nvPr/>
        </p:nvSpPr>
        <p:spPr bwMode="auto">
          <a:xfrm>
            <a:off x="328613" y="4667379"/>
            <a:ext cx="30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400">
                <a:latin typeface="Comic Sans MS" charset="0"/>
              </a:rPr>
              <a:t>G</a:t>
            </a:r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1434664" y="6017424"/>
          <a:ext cx="6009056" cy="493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708400" imgH="304800" progId="Equation.3">
                  <p:embed/>
                </p:oleObj>
              </mc:Choice>
              <mc:Fallback>
                <p:oleObj name="Equation" r:id="rId21" imgW="3708400" imgH="304800" progId="Equation.3">
                  <p:embed/>
                  <p:pic>
                    <p:nvPicPr>
                      <p:cNvPr id="44" name="Object 4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434664" y="6017424"/>
                        <a:ext cx="6009056" cy="493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9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Polynomial-Time Reductions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3607429" y="1630363"/>
            <a:ext cx="768681" cy="3447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txBody>
          <a:bodyPr wrap="none" lIns="118872" tIns="64008" rIns="118872" bIns="6400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dirty="0"/>
              <a:t>3-CNF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2640013" y="3111500"/>
            <a:ext cx="1682750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DIR-HAM-CYCLE</a:t>
            </a:r>
          </a:p>
        </p:txBody>
      </p:sp>
      <p:cxnSp>
        <p:nvCxnSpPr>
          <p:cNvPr id="86021" name="AutoShape 5"/>
          <p:cNvCxnSpPr>
            <a:cxnSpLocks noChangeShapeType="1"/>
            <a:stCxn id="86019" idx="2"/>
            <a:endCxn id="86020" idx="0"/>
          </p:cNvCxnSpPr>
          <p:nvPr/>
        </p:nvCxnSpPr>
        <p:spPr bwMode="auto">
          <a:xfrm flipH="1">
            <a:off x="3481388" y="1975073"/>
            <a:ext cx="510382" cy="11364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423863" y="3111500"/>
            <a:ext cx="1971675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INDEPENDENT SET</a:t>
            </a:r>
          </a:p>
        </p:txBody>
      </p:sp>
      <p:cxnSp>
        <p:nvCxnSpPr>
          <p:cNvPr id="86023" name="AutoShape 7"/>
          <p:cNvCxnSpPr>
            <a:cxnSpLocks noChangeShapeType="1"/>
            <a:stCxn id="86019" idx="2"/>
            <a:endCxn id="86022" idx="0"/>
          </p:cNvCxnSpPr>
          <p:nvPr/>
        </p:nvCxnSpPr>
        <p:spPr bwMode="auto">
          <a:xfrm flipH="1">
            <a:off x="1409701" y="1975073"/>
            <a:ext cx="2582069" cy="113642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619125" y="4210050"/>
            <a:ext cx="1577975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VERTEX COVER</a:t>
            </a:r>
          </a:p>
        </p:txBody>
      </p:sp>
      <p:cxnSp>
        <p:nvCxnSpPr>
          <p:cNvPr id="86025" name="AutoShape 9"/>
          <p:cNvCxnSpPr>
            <a:cxnSpLocks noChangeShapeType="1"/>
            <a:stCxn id="86022" idx="2"/>
            <a:endCxn id="86024" idx="0"/>
          </p:cNvCxnSpPr>
          <p:nvPr/>
        </p:nvCxnSpPr>
        <p:spPr bwMode="auto">
          <a:xfrm flipH="1">
            <a:off x="1408113" y="3486150"/>
            <a:ext cx="1587" cy="723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pic>
        <p:nvPicPr>
          <p:cNvPr id="86026" name="Picture 10" descr="kar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438" y="736600"/>
            <a:ext cx="831850" cy="122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7400925" y="2017713"/>
            <a:ext cx="1743075" cy="107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sz="1600" dirty="0">
                <a:latin typeface="Century Gothic" charset="0"/>
                <a:ea typeface="Century Gothic" charset="0"/>
                <a:cs typeface="Century Gothic" charset="0"/>
              </a:rPr>
              <a:t>Dick Karp (1972)</a:t>
            </a:r>
            <a:br>
              <a:rPr kumimoji="1" lang="en-US" sz="1600" dirty="0">
                <a:latin typeface="Century Gothic" charset="0"/>
                <a:ea typeface="Century Gothic" charset="0"/>
                <a:cs typeface="Century Gothic" charset="0"/>
              </a:rPr>
            </a:br>
            <a:r>
              <a:rPr kumimoji="1" lang="en-US" sz="1600" dirty="0">
                <a:latin typeface="Century Gothic" charset="0"/>
                <a:ea typeface="Century Gothic" charset="0"/>
                <a:cs typeface="Century Gothic" charset="0"/>
              </a:rPr>
              <a:t>1985 Turing Award</a:t>
            </a:r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 rot="-1386760">
            <a:off x="1676400" y="2187224"/>
            <a:ext cx="1633538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kumimoji="1" lang="en-US" sz="1000" dirty="0"/>
              <a:t>3-CNF reduces to INDEPENDENT SET</a:t>
            </a:r>
          </a:p>
        </p:txBody>
      </p:sp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4748213" y="3119438"/>
            <a:ext cx="1666875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GRAPH 3-COLOR</a:t>
            </a:r>
          </a:p>
        </p:txBody>
      </p:sp>
      <p:cxnSp>
        <p:nvCxnSpPr>
          <p:cNvPr id="86030" name="AutoShape 14"/>
          <p:cNvCxnSpPr>
            <a:cxnSpLocks noChangeShapeType="1"/>
            <a:stCxn id="86019" idx="2"/>
            <a:endCxn id="86029" idx="0"/>
          </p:cNvCxnSpPr>
          <p:nvPr/>
        </p:nvCxnSpPr>
        <p:spPr bwMode="auto">
          <a:xfrm>
            <a:off x="3991770" y="1975073"/>
            <a:ext cx="1589881" cy="114436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2841625" y="4227513"/>
            <a:ext cx="1271588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HAM-CYCLE</a:t>
            </a:r>
          </a:p>
        </p:txBody>
      </p:sp>
      <p:cxnSp>
        <p:nvCxnSpPr>
          <p:cNvPr id="86032" name="AutoShape 16"/>
          <p:cNvCxnSpPr>
            <a:cxnSpLocks noChangeShapeType="1"/>
            <a:stCxn id="86020" idx="2"/>
            <a:endCxn id="86031" idx="0"/>
          </p:cNvCxnSpPr>
          <p:nvPr/>
        </p:nvCxnSpPr>
        <p:spPr bwMode="auto">
          <a:xfrm flipH="1">
            <a:off x="3478213" y="3486150"/>
            <a:ext cx="3175" cy="7413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3200400" y="5343525"/>
            <a:ext cx="574675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TSP</a:t>
            </a:r>
          </a:p>
        </p:txBody>
      </p:sp>
      <p:cxnSp>
        <p:nvCxnSpPr>
          <p:cNvPr id="86034" name="AutoShape 18"/>
          <p:cNvCxnSpPr>
            <a:cxnSpLocks noChangeShapeType="1"/>
            <a:stCxn id="86031" idx="2"/>
            <a:endCxn id="86033" idx="0"/>
          </p:cNvCxnSpPr>
          <p:nvPr/>
        </p:nvCxnSpPr>
        <p:spPr bwMode="auto">
          <a:xfrm>
            <a:off x="3478213" y="4602163"/>
            <a:ext cx="9525" cy="741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6784975" y="3125788"/>
            <a:ext cx="1444625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SUBSET-SUM</a:t>
            </a:r>
          </a:p>
        </p:txBody>
      </p:sp>
      <p:cxnSp>
        <p:nvCxnSpPr>
          <p:cNvPr id="86036" name="AutoShape 20"/>
          <p:cNvCxnSpPr>
            <a:cxnSpLocks noChangeShapeType="1"/>
            <a:stCxn id="86019" idx="2"/>
            <a:endCxn id="86035" idx="0"/>
          </p:cNvCxnSpPr>
          <p:nvPr/>
        </p:nvCxnSpPr>
        <p:spPr bwMode="auto">
          <a:xfrm>
            <a:off x="3991770" y="1975073"/>
            <a:ext cx="3515518" cy="115071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6796088" y="4221163"/>
            <a:ext cx="1433512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SCHEDULING</a:t>
            </a:r>
          </a:p>
        </p:txBody>
      </p:sp>
      <p:cxnSp>
        <p:nvCxnSpPr>
          <p:cNvPr id="86038" name="AutoShape 22"/>
          <p:cNvCxnSpPr>
            <a:cxnSpLocks noChangeShapeType="1"/>
            <a:stCxn id="86035" idx="2"/>
            <a:endCxn id="86037" idx="0"/>
          </p:cNvCxnSpPr>
          <p:nvPr/>
        </p:nvCxnSpPr>
        <p:spPr bwMode="auto">
          <a:xfrm>
            <a:off x="7507288" y="3500438"/>
            <a:ext cx="6350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6039" name="Text Box 23"/>
          <p:cNvSpPr txBox="1">
            <a:spLocks noChangeArrowheads="1"/>
          </p:cNvSpPr>
          <p:nvPr/>
        </p:nvSpPr>
        <p:spPr bwMode="auto">
          <a:xfrm>
            <a:off x="4694238" y="4227513"/>
            <a:ext cx="1778000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PLANAR 3-COLOR</a:t>
            </a:r>
          </a:p>
        </p:txBody>
      </p:sp>
      <p:cxnSp>
        <p:nvCxnSpPr>
          <p:cNvPr id="86040" name="AutoShape 24"/>
          <p:cNvCxnSpPr>
            <a:cxnSpLocks noChangeShapeType="1"/>
            <a:stCxn id="86029" idx="2"/>
            <a:endCxn id="86039" idx="0"/>
          </p:cNvCxnSpPr>
          <p:nvPr/>
        </p:nvCxnSpPr>
        <p:spPr bwMode="auto">
          <a:xfrm>
            <a:off x="5581650" y="3494088"/>
            <a:ext cx="1588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6041" name="Text Box 25"/>
          <p:cNvSpPr txBox="1">
            <a:spLocks noChangeArrowheads="1"/>
          </p:cNvSpPr>
          <p:nvPr/>
        </p:nvSpPr>
        <p:spPr bwMode="auto">
          <a:xfrm>
            <a:off x="798513" y="5343525"/>
            <a:ext cx="1233487" cy="37465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118872" tIns="64008" rIns="118872" bIns="6400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/>
              <a:t>SET COVER</a:t>
            </a:r>
          </a:p>
        </p:txBody>
      </p:sp>
      <p:cxnSp>
        <p:nvCxnSpPr>
          <p:cNvPr id="86042" name="AutoShape 26"/>
          <p:cNvCxnSpPr>
            <a:cxnSpLocks noChangeShapeType="1"/>
            <a:stCxn id="86024" idx="2"/>
            <a:endCxn id="86041" idx="0"/>
          </p:cNvCxnSpPr>
          <p:nvPr/>
        </p:nvCxnSpPr>
        <p:spPr bwMode="auto">
          <a:xfrm>
            <a:off x="1408113" y="4584700"/>
            <a:ext cx="7937" cy="758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6043" name="Rectangle 27"/>
          <p:cNvSpPr>
            <a:spLocks noChangeArrowheads="1"/>
          </p:cNvSpPr>
          <p:nvPr/>
        </p:nvSpPr>
        <p:spPr bwMode="auto">
          <a:xfrm>
            <a:off x="388938" y="6051550"/>
            <a:ext cx="2123979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400">
                <a:latin typeface="Century Gothic" charset="0"/>
                <a:ea typeface="Century Gothic" charset="0"/>
                <a:cs typeface="Century Gothic" charset="0"/>
              </a:rPr>
              <a:t>packing and covering</a:t>
            </a:r>
          </a:p>
        </p:txBody>
      </p:sp>
      <p:sp>
        <p:nvSpPr>
          <p:cNvPr id="86044" name="Rectangle 28"/>
          <p:cNvSpPr>
            <a:spLocks noChangeArrowheads="1"/>
          </p:cNvSpPr>
          <p:nvPr/>
        </p:nvSpPr>
        <p:spPr bwMode="auto">
          <a:xfrm>
            <a:off x="2967038" y="6049963"/>
            <a:ext cx="1208664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400">
                <a:latin typeface="Century Gothic" charset="0"/>
                <a:ea typeface="Century Gothic" charset="0"/>
                <a:cs typeface="Century Gothic" charset="0"/>
              </a:rPr>
              <a:t>sequencing</a:t>
            </a:r>
          </a:p>
        </p:txBody>
      </p:sp>
      <p:sp>
        <p:nvSpPr>
          <p:cNvPr id="86045" name="Rectangle 29"/>
          <p:cNvSpPr>
            <a:spLocks noChangeArrowheads="1"/>
          </p:cNvSpPr>
          <p:nvPr/>
        </p:nvSpPr>
        <p:spPr bwMode="auto">
          <a:xfrm>
            <a:off x="4949825" y="6049963"/>
            <a:ext cx="1168590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400">
                <a:latin typeface="Century Gothic" charset="0"/>
                <a:ea typeface="Century Gothic" charset="0"/>
                <a:cs typeface="Century Gothic" charset="0"/>
              </a:rPr>
              <a:t>partitioning</a:t>
            </a:r>
          </a:p>
        </p:txBody>
      </p:sp>
      <p:sp>
        <p:nvSpPr>
          <p:cNvPr id="86046" name="Rectangle 30"/>
          <p:cNvSpPr>
            <a:spLocks noChangeArrowheads="1"/>
          </p:cNvSpPr>
          <p:nvPr/>
        </p:nvSpPr>
        <p:spPr bwMode="auto">
          <a:xfrm>
            <a:off x="7086600" y="6049963"/>
            <a:ext cx="1053173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400">
                <a:latin typeface="Century Gothic" charset="0"/>
                <a:ea typeface="Century Gothic" charset="0"/>
                <a:cs typeface="Century Gothic" charset="0"/>
              </a:rPr>
              <a:t>numerical</a:t>
            </a:r>
          </a:p>
        </p:txBody>
      </p:sp>
      <p:sp>
        <p:nvSpPr>
          <p:cNvPr id="86047" name="Rectangle 31"/>
          <p:cNvSpPr>
            <a:spLocks noChangeArrowheads="1"/>
          </p:cNvSpPr>
          <p:nvPr/>
        </p:nvSpPr>
        <p:spPr bwMode="auto">
          <a:xfrm>
            <a:off x="457200" y="1620838"/>
            <a:ext cx="206466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400" dirty="0">
                <a:latin typeface="Century Gothic" charset="0"/>
                <a:ea typeface="Century Gothic" charset="0"/>
                <a:cs typeface="Century Gothic" charset="0"/>
              </a:rPr>
              <a:t>constraint satisfaction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918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Vertex Cover</a:t>
            </a: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38" y="1214438"/>
            <a:ext cx="8639175" cy="507682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dirty="0">
                <a:cs typeface="+mn-cs"/>
              </a:rPr>
              <a:t>G = (V, E), undirected graph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b="1" dirty="0">
                <a:cs typeface="+mn-cs"/>
              </a:rPr>
              <a:t>Vertex cover</a:t>
            </a:r>
            <a:r>
              <a:rPr lang="en-US" dirty="0">
                <a:cs typeface="+mn-cs"/>
              </a:rPr>
              <a:t> = a subset V</a:t>
            </a:r>
            <a:r>
              <a:rPr lang="ja-JP" altLang="en-US" dirty="0">
                <a:latin typeface="Arial"/>
                <a:cs typeface="+mn-cs"/>
              </a:rPr>
              <a:t>’</a:t>
            </a:r>
            <a:r>
              <a:rPr lang="en-US" dirty="0">
                <a:cs typeface="+mn-cs"/>
              </a:rPr>
              <a:t> </a:t>
            </a:r>
            <a:r>
              <a:rPr lang="en-US" dirty="0">
                <a:cs typeface="+mn-cs"/>
                <a:sym typeface="Symbol" charset="0"/>
              </a:rPr>
              <a:t>⊆ V 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dirty="0">
                <a:cs typeface="+mn-cs"/>
                <a:sym typeface="Symbol" charset="0"/>
              </a:rPr>
              <a:t>	which covers all the edges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dirty="0">
                <a:sym typeface="Symbol" charset="0"/>
              </a:rPr>
              <a:t>if (u, v) ∈ E then u ∈ V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r>
              <a:rPr lang="en-US" dirty="0">
                <a:sym typeface="Symbol" charset="0"/>
              </a:rPr>
              <a:t> or v ∈ V</a:t>
            </a:r>
            <a:r>
              <a:rPr lang="ja-JP" altLang="en-US" dirty="0">
                <a:latin typeface="Arial"/>
                <a:sym typeface="Symbol" charset="0"/>
              </a:rPr>
              <a:t>’</a:t>
            </a:r>
            <a:r>
              <a:rPr lang="en-US" dirty="0">
                <a:sym typeface="Symbol" charset="0"/>
              </a:rPr>
              <a:t> or both.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b="1" dirty="0">
                <a:cs typeface="+mn-cs"/>
                <a:sym typeface="Symbol" charset="0"/>
              </a:rPr>
              <a:t>Size</a:t>
            </a:r>
            <a:r>
              <a:rPr lang="en-US" dirty="0">
                <a:cs typeface="+mn-cs"/>
                <a:sym typeface="Symbol" charset="0"/>
              </a:rPr>
              <a:t> of a vertex cover = number of vertices in it</a:t>
            </a:r>
          </a:p>
          <a:p>
            <a:pPr eaLnBrk="1" hangingPunct="1">
              <a:lnSpc>
                <a:spcPct val="130000"/>
              </a:lnSpc>
              <a:buFontTx/>
              <a:buNone/>
              <a:defRPr/>
            </a:pPr>
            <a:r>
              <a:rPr lang="en-US" b="1" dirty="0">
                <a:cs typeface="+mn-cs"/>
                <a:sym typeface="Symbol" charset="0"/>
              </a:rPr>
              <a:t>Problem:</a:t>
            </a:r>
            <a:r>
              <a:rPr lang="en-US" dirty="0">
                <a:cs typeface="+mn-cs"/>
                <a:sym typeface="Symbol" charset="0"/>
              </a:rPr>
              <a:t> 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dirty="0">
                <a:sym typeface="Symbol" charset="0"/>
              </a:rPr>
              <a:t>Find a vertex cover of minimum size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dirty="0">
                <a:sym typeface="Symbol" charset="0"/>
              </a:rPr>
              <a:t>Does graph G have a vertex cover of size k?</a:t>
            </a:r>
          </a:p>
        </p:txBody>
      </p:sp>
      <p:grpSp>
        <p:nvGrpSpPr>
          <p:cNvPr id="52227" name="Group 4"/>
          <p:cNvGrpSpPr>
            <a:grpSpLocks/>
          </p:cNvGrpSpPr>
          <p:nvPr/>
        </p:nvGrpSpPr>
        <p:grpSpPr bwMode="auto">
          <a:xfrm>
            <a:off x="5962650" y="1214438"/>
            <a:ext cx="2962275" cy="2057400"/>
            <a:chOff x="3756" y="852"/>
            <a:chExt cx="1866" cy="1296"/>
          </a:xfrm>
        </p:grpSpPr>
        <p:sp>
          <p:nvSpPr>
            <p:cNvPr id="879621" name="Oval 5"/>
            <p:cNvSpPr>
              <a:spLocks noChangeArrowheads="1"/>
            </p:cNvSpPr>
            <p:nvPr/>
          </p:nvSpPr>
          <p:spPr bwMode="auto">
            <a:xfrm>
              <a:off x="4200" y="852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u</a:t>
              </a:r>
            </a:p>
          </p:txBody>
        </p:sp>
        <p:sp>
          <p:nvSpPr>
            <p:cNvPr id="879622" name="Oval 6"/>
            <p:cNvSpPr>
              <a:spLocks noChangeArrowheads="1"/>
            </p:cNvSpPr>
            <p:nvPr/>
          </p:nvSpPr>
          <p:spPr bwMode="auto">
            <a:xfrm>
              <a:off x="4902" y="852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v</a:t>
              </a:r>
            </a:p>
          </p:txBody>
        </p:sp>
        <p:sp>
          <p:nvSpPr>
            <p:cNvPr id="879623" name="Oval 7"/>
            <p:cNvSpPr>
              <a:spLocks noChangeArrowheads="1"/>
            </p:cNvSpPr>
            <p:nvPr/>
          </p:nvSpPr>
          <p:spPr bwMode="auto">
            <a:xfrm>
              <a:off x="3756" y="138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z</a:t>
              </a:r>
            </a:p>
          </p:txBody>
        </p:sp>
        <p:sp>
          <p:nvSpPr>
            <p:cNvPr id="879624" name="Oval 8"/>
            <p:cNvSpPr>
              <a:spLocks noChangeArrowheads="1"/>
            </p:cNvSpPr>
            <p:nvPr/>
          </p:nvSpPr>
          <p:spPr bwMode="auto">
            <a:xfrm>
              <a:off x="5346" y="138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w</a:t>
              </a:r>
            </a:p>
          </p:txBody>
        </p:sp>
        <p:sp>
          <p:nvSpPr>
            <p:cNvPr id="879625" name="Oval 9"/>
            <p:cNvSpPr>
              <a:spLocks noChangeArrowheads="1"/>
            </p:cNvSpPr>
            <p:nvPr/>
          </p:nvSpPr>
          <p:spPr bwMode="auto">
            <a:xfrm>
              <a:off x="4200" y="1872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y</a:t>
              </a:r>
            </a:p>
          </p:txBody>
        </p:sp>
        <p:sp>
          <p:nvSpPr>
            <p:cNvPr id="879626" name="Oval 10"/>
            <p:cNvSpPr>
              <a:spLocks noChangeArrowheads="1"/>
            </p:cNvSpPr>
            <p:nvPr/>
          </p:nvSpPr>
          <p:spPr bwMode="auto">
            <a:xfrm>
              <a:off x="4902" y="1872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x</a:t>
              </a:r>
            </a:p>
          </p:txBody>
        </p:sp>
        <p:sp>
          <p:nvSpPr>
            <p:cNvPr id="879627" name="Line 11"/>
            <p:cNvSpPr>
              <a:spLocks noChangeShapeType="1"/>
            </p:cNvSpPr>
            <p:nvPr/>
          </p:nvSpPr>
          <p:spPr bwMode="auto">
            <a:xfrm flipV="1">
              <a:off x="3960" y="1080"/>
              <a:ext cx="972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9628" name="Line 12"/>
            <p:cNvSpPr>
              <a:spLocks noChangeShapeType="1"/>
            </p:cNvSpPr>
            <p:nvPr/>
          </p:nvSpPr>
          <p:spPr bwMode="auto">
            <a:xfrm>
              <a:off x="3990" y="1608"/>
              <a:ext cx="288" cy="2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9629" name="Line 13"/>
            <p:cNvSpPr>
              <a:spLocks noChangeShapeType="1"/>
            </p:cNvSpPr>
            <p:nvPr/>
          </p:nvSpPr>
          <p:spPr bwMode="auto">
            <a:xfrm>
              <a:off x="4446" y="1080"/>
              <a:ext cx="918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79630" name="Line 14"/>
            <p:cNvSpPr>
              <a:spLocks noChangeShapeType="1"/>
            </p:cNvSpPr>
            <p:nvPr/>
          </p:nvSpPr>
          <p:spPr bwMode="auto">
            <a:xfrm flipH="1">
              <a:off x="5142" y="1650"/>
              <a:ext cx="282" cy="2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79631" name="Oval 15"/>
          <p:cNvSpPr>
            <a:spLocks noChangeArrowheads="1"/>
          </p:cNvSpPr>
          <p:nvPr/>
        </p:nvSpPr>
        <p:spPr bwMode="auto">
          <a:xfrm>
            <a:off x="5962650" y="2062163"/>
            <a:ext cx="438150" cy="438150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z</a:t>
            </a:r>
          </a:p>
        </p:txBody>
      </p:sp>
      <p:sp>
        <p:nvSpPr>
          <p:cNvPr id="879632" name="Oval 16"/>
          <p:cNvSpPr>
            <a:spLocks noChangeArrowheads="1"/>
          </p:cNvSpPr>
          <p:nvPr/>
        </p:nvSpPr>
        <p:spPr bwMode="auto">
          <a:xfrm>
            <a:off x="8486775" y="2062163"/>
            <a:ext cx="438150" cy="438150"/>
          </a:xfrm>
          <a:prstGeom prst="ellipse">
            <a:avLst/>
          </a:prstGeom>
          <a:solidFill>
            <a:srgbClr val="EAEAEA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>
                <a:cs typeface="+mn-cs"/>
              </a:rPr>
              <a:t>w</a:t>
            </a:r>
          </a:p>
        </p:txBody>
      </p:sp>
      <p:sp>
        <p:nvSpPr>
          <p:cNvPr id="879633" name="Line 17"/>
          <p:cNvSpPr>
            <a:spLocks noChangeShapeType="1"/>
          </p:cNvSpPr>
          <p:nvPr/>
        </p:nvSpPr>
        <p:spPr bwMode="auto">
          <a:xfrm>
            <a:off x="8181975" y="1538288"/>
            <a:ext cx="438150" cy="561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79634" name="Line 18"/>
          <p:cNvSpPr>
            <a:spLocks noChangeShapeType="1"/>
          </p:cNvSpPr>
          <p:nvPr/>
        </p:nvSpPr>
        <p:spPr bwMode="auto">
          <a:xfrm flipV="1">
            <a:off x="6305550" y="1566863"/>
            <a:ext cx="1524000" cy="504825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79635" name="Line 19"/>
          <p:cNvSpPr>
            <a:spLocks noChangeShapeType="1"/>
          </p:cNvSpPr>
          <p:nvPr/>
        </p:nvSpPr>
        <p:spPr bwMode="auto">
          <a:xfrm>
            <a:off x="6343650" y="2433638"/>
            <a:ext cx="419100" cy="41910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79636" name="Line 20"/>
          <p:cNvSpPr>
            <a:spLocks noChangeShapeType="1"/>
          </p:cNvSpPr>
          <p:nvPr/>
        </p:nvSpPr>
        <p:spPr bwMode="auto">
          <a:xfrm>
            <a:off x="8191500" y="1547813"/>
            <a:ext cx="409575" cy="523875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79637" name="Line 21"/>
          <p:cNvSpPr>
            <a:spLocks noChangeShapeType="1"/>
          </p:cNvSpPr>
          <p:nvPr/>
        </p:nvSpPr>
        <p:spPr bwMode="auto">
          <a:xfrm>
            <a:off x="7077075" y="1576388"/>
            <a:ext cx="1428750" cy="561975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79638" name="Line 22"/>
          <p:cNvSpPr>
            <a:spLocks noChangeShapeType="1"/>
          </p:cNvSpPr>
          <p:nvPr/>
        </p:nvSpPr>
        <p:spPr bwMode="auto">
          <a:xfrm flipH="1">
            <a:off x="8153400" y="2500313"/>
            <a:ext cx="457200" cy="38100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20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31" grpId="0" animBg="1"/>
      <p:bldP spid="87963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INDEPENDENT-SET </a:t>
            </a:r>
            <a:r>
              <a:rPr lang="en-US" sz="3200" dirty="0">
                <a:sym typeface="Symbol" charset="0"/>
              </a:rPr>
              <a:t>≤</a:t>
            </a:r>
            <a:r>
              <a:rPr lang="en-US" sz="3200" baseline="-25000" dirty="0">
                <a:sym typeface="Symbol" charset="0"/>
              </a:rPr>
              <a:t>p</a:t>
            </a:r>
            <a:r>
              <a:rPr lang="en-US" sz="3200" dirty="0">
                <a:sym typeface="Symbol" charset="0"/>
              </a:rPr>
              <a:t> VERTEX-COVER</a:t>
            </a:r>
            <a:r>
              <a:rPr lang="en-US" sz="3200" dirty="0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Symbol" charset="0"/>
              </a:rPr>
              <a:t>We show S is an independent set </a:t>
            </a:r>
            <a:r>
              <a:rPr lang="en-US" dirty="0" err="1">
                <a:sym typeface="Symbol" charset="0"/>
              </a:rPr>
              <a:t>iff</a:t>
            </a:r>
            <a:r>
              <a:rPr lang="en-US" dirty="0">
                <a:sym typeface="Symbol" charset="0"/>
              </a:rPr>
              <a:t> V ⟺ S is a vertex cover</a:t>
            </a:r>
          </a:p>
          <a:p>
            <a:endParaRPr lang="en-US" dirty="0">
              <a:sym typeface="Symbol" charset="0"/>
            </a:endParaRPr>
          </a:p>
          <a:p>
            <a:pPr marL="0" indent="0">
              <a:buNone/>
            </a:pPr>
            <a:r>
              <a:rPr lang="en-US" dirty="0">
                <a:sym typeface="Symbol" charset="0"/>
              </a:rPr>
              <a:t>Proof “⇒”</a:t>
            </a:r>
          </a:p>
          <a:p>
            <a:pPr lvl="1"/>
            <a:r>
              <a:rPr lang="en-US" dirty="0">
                <a:sym typeface="Symbol" charset="0"/>
              </a:rPr>
              <a:t>Let S be any independent set</a:t>
            </a:r>
          </a:p>
          <a:p>
            <a:pPr lvl="1"/>
            <a:r>
              <a:rPr lang="en-US" dirty="0">
                <a:sym typeface="Symbol" charset="0"/>
              </a:rPr>
              <a:t>Consider an arbitrary edge (u, v)</a:t>
            </a:r>
          </a:p>
          <a:p>
            <a:pPr lvl="1"/>
            <a:r>
              <a:rPr lang="en-US" dirty="0">
                <a:sym typeface="Symbol" charset="0"/>
              </a:rPr>
              <a:t>S independent ⇒ u ∉ S or v ∉ S  </a:t>
            </a:r>
          </a:p>
          <a:p>
            <a:pPr marL="457200" lvl="1" indent="0">
              <a:buNone/>
            </a:pPr>
            <a:r>
              <a:rPr lang="en-US" dirty="0">
                <a:sym typeface="Symbol" charset="0"/>
              </a:rPr>
              <a:t>	⇒  u ∈ V - S or v ∈ V - S</a:t>
            </a:r>
          </a:p>
          <a:p>
            <a:pPr lvl="1"/>
            <a:r>
              <a:rPr lang="en-US" dirty="0">
                <a:sym typeface="Symbol" charset="0"/>
              </a:rPr>
              <a:t>Thus, V - S covers (u, v)</a:t>
            </a:r>
          </a:p>
          <a:p>
            <a:endParaRPr lang="en-US" dirty="0">
              <a:sym typeface="Symbol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987281" y="2125589"/>
            <a:ext cx="2882900" cy="3165475"/>
            <a:chOff x="2667000" y="2747390"/>
            <a:chExt cx="2882900" cy="3165475"/>
          </a:xfrm>
        </p:grpSpPr>
        <p:sp>
          <p:nvSpPr>
            <p:cNvPr id="26628" name="Oval 4"/>
            <p:cNvSpPr>
              <a:spLocks noChangeAspect="1" noChangeArrowheads="1"/>
            </p:cNvSpPr>
            <p:nvPr/>
          </p:nvSpPr>
          <p:spPr bwMode="auto">
            <a:xfrm>
              <a:off x="2667000" y="4225353"/>
              <a:ext cx="249238" cy="2476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26629" name="Oval 5"/>
            <p:cNvSpPr>
              <a:spLocks noChangeAspect="1" noChangeArrowheads="1"/>
            </p:cNvSpPr>
            <p:nvPr/>
          </p:nvSpPr>
          <p:spPr bwMode="auto">
            <a:xfrm>
              <a:off x="5300663" y="2747390"/>
              <a:ext cx="249237" cy="24923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26630" name="Oval 6"/>
            <p:cNvSpPr>
              <a:spLocks noChangeAspect="1" noChangeArrowheads="1"/>
            </p:cNvSpPr>
            <p:nvPr/>
          </p:nvSpPr>
          <p:spPr bwMode="auto">
            <a:xfrm>
              <a:off x="5300663" y="5663628"/>
              <a:ext cx="249237" cy="24923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26631" name="Oval 7"/>
            <p:cNvSpPr>
              <a:spLocks noChangeAspect="1" noChangeArrowheads="1"/>
            </p:cNvSpPr>
            <p:nvPr/>
          </p:nvSpPr>
          <p:spPr bwMode="auto">
            <a:xfrm>
              <a:off x="5300663" y="3450653"/>
              <a:ext cx="249237" cy="24923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26632" name="Oval 8"/>
            <p:cNvSpPr>
              <a:spLocks noChangeAspect="1" noChangeArrowheads="1"/>
            </p:cNvSpPr>
            <p:nvPr/>
          </p:nvSpPr>
          <p:spPr bwMode="auto">
            <a:xfrm>
              <a:off x="2667000" y="2747390"/>
              <a:ext cx="249238" cy="2492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sp>
          <p:nvSpPr>
            <p:cNvPr id="26633" name="Oval 9"/>
            <p:cNvSpPr>
              <a:spLocks noChangeAspect="1" noChangeArrowheads="1"/>
            </p:cNvSpPr>
            <p:nvPr/>
          </p:nvSpPr>
          <p:spPr bwMode="auto">
            <a:xfrm>
              <a:off x="2667000" y="5663628"/>
              <a:ext cx="249238" cy="2492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cxnSp>
          <p:nvCxnSpPr>
            <p:cNvPr id="26634" name="AutoShape 10"/>
            <p:cNvCxnSpPr>
              <a:cxnSpLocks noChangeShapeType="1"/>
              <a:endCxn id="26637" idx="2"/>
            </p:cNvCxnSpPr>
            <p:nvPr/>
          </p:nvCxnSpPr>
          <p:spPr bwMode="auto">
            <a:xfrm>
              <a:off x="2922588" y="4349178"/>
              <a:ext cx="2378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35" name="AutoShape 11"/>
            <p:cNvCxnSpPr>
              <a:cxnSpLocks noChangeShapeType="1"/>
              <a:stCxn id="26632" idx="6"/>
            </p:cNvCxnSpPr>
            <p:nvPr/>
          </p:nvCxnSpPr>
          <p:spPr bwMode="auto">
            <a:xfrm>
              <a:off x="2916238" y="2872803"/>
              <a:ext cx="2378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36" name="AutoShape 12"/>
            <p:cNvCxnSpPr>
              <a:cxnSpLocks noChangeShapeType="1"/>
              <a:stCxn id="26633" idx="6"/>
            </p:cNvCxnSpPr>
            <p:nvPr/>
          </p:nvCxnSpPr>
          <p:spPr bwMode="auto">
            <a:xfrm>
              <a:off x="2916238" y="5789040"/>
              <a:ext cx="2378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26637" name="Oval 13"/>
            <p:cNvSpPr>
              <a:spLocks noChangeAspect="1" noChangeArrowheads="1"/>
            </p:cNvSpPr>
            <p:nvPr/>
          </p:nvSpPr>
          <p:spPr bwMode="auto">
            <a:xfrm>
              <a:off x="5300663" y="4225353"/>
              <a:ext cx="249237" cy="24765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cxnSp>
          <p:nvCxnSpPr>
            <p:cNvPr id="26638" name="AutoShape 14"/>
            <p:cNvCxnSpPr>
              <a:cxnSpLocks noChangeShapeType="1"/>
              <a:stCxn id="26632" idx="6"/>
            </p:cNvCxnSpPr>
            <p:nvPr/>
          </p:nvCxnSpPr>
          <p:spPr bwMode="auto">
            <a:xfrm>
              <a:off x="2916238" y="2872803"/>
              <a:ext cx="2378075" cy="704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26639" name="Oval 15"/>
            <p:cNvSpPr>
              <a:spLocks noChangeAspect="1" noChangeArrowheads="1"/>
            </p:cNvSpPr>
            <p:nvPr/>
          </p:nvSpPr>
          <p:spPr bwMode="auto">
            <a:xfrm>
              <a:off x="2667000" y="3450653"/>
              <a:ext cx="249238" cy="2492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sp>
          <p:nvSpPr>
            <p:cNvPr id="26640" name="Oval 16"/>
            <p:cNvSpPr>
              <a:spLocks noChangeAspect="1" noChangeArrowheads="1"/>
            </p:cNvSpPr>
            <p:nvPr/>
          </p:nvSpPr>
          <p:spPr bwMode="auto">
            <a:xfrm>
              <a:off x="2667000" y="4928615"/>
              <a:ext cx="249238" cy="2492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sp>
          <p:nvSpPr>
            <p:cNvPr id="26641" name="Oval 17"/>
            <p:cNvSpPr>
              <a:spLocks noChangeAspect="1" noChangeArrowheads="1"/>
            </p:cNvSpPr>
            <p:nvPr/>
          </p:nvSpPr>
          <p:spPr bwMode="auto">
            <a:xfrm>
              <a:off x="5300663" y="4928615"/>
              <a:ext cx="249237" cy="2492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cxnSp>
          <p:nvCxnSpPr>
            <p:cNvPr id="26642" name="AutoShape 18"/>
            <p:cNvCxnSpPr>
              <a:cxnSpLocks noChangeShapeType="1"/>
              <a:stCxn id="26639" idx="6"/>
            </p:cNvCxnSpPr>
            <p:nvPr/>
          </p:nvCxnSpPr>
          <p:spPr bwMode="auto">
            <a:xfrm>
              <a:off x="2916238" y="3576065"/>
              <a:ext cx="2378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43" name="AutoShape 19"/>
            <p:cNvCxnSpPr>
              <a:cxnSpLocks noChangeShapeType="1"/>
              <a:stCxn id="26640" idx="6"/>
            </p:cNvCxnSpPr>
            <p:nvPr/>
          </p:nvCxnSpPr>
          <p:spPr bwMode="auto">
            <a:xfrm flipV="1">
              <a:off x="2916238" y="3577653"/>
              <a:ext cx="2378075" cy="1476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44" name="AutoShape 20"/>
            <p:cNvCxnSpPr>
              <a:cxnSpLocks noChangeShapeType="1"/>
              <a:endCxn id="26641" idx="1"/>
            </p:cNvCxnSpPr>
            <p:nvPr/>
          </p:nvCxnSpPr>
          <p:spPr bwMode="auto">
            <a:xfrm>
              <a:off x="2922588" y="4349178"/>
              <a:ext cx="2414587" cy="615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45" name="AutoShape 21"/>
            <p:cNvCxnSpPr>
              <a:cxnSpLocks noChangeShapeType="1"/>
              <a:stCxn id="26640" idx="6"/>
            </p:cNvCxnSpPr>
            <p:nvPr/>
          </p:nvCxnSpPr>
          <p:spPr bwMode="auto">
            <a:xfrm>
              <a:off x="2916238" y="5054028"/>
              <a:ext cx="2378075" cy="736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46" name="AutoShape 22"/>
            <p:cNvCxnSpPr>
              <a:cxnSpLocks noChangeShapeType="1"/>
              <a:stCxn id="26633" idx="6"/>
            </p:cNvCxnSpPr>
            <p:nvPr/>
          </p:nvCxnSpPr>
          <p:spPr bwMode="auto">
            <a:xfrm flipV="1">
              <a:off x="2916238" y="3576065"/>
              <a:ext cx="2378075" cy="22129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47" name="AutoShape 23"/>
            <p:cNvCxnSpPr>
              <a:cxnSpLocks noChangeShapeType="1"/>
            </p:cNvCxnSpPr>
            <p:nvPr/>
          </p:nvCxnSpPr>
          <p:spPr bwMode="auto">
            <a:xfrm flipV="1">
              <a:off x="2922588" y="2871215"/>
              <a:ext cx="2371725" cy="14779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48" name="AutoShape 24"/>
            <p:cNvCxnSpPr>
              <a:cxnSpLocks noChangeShapeType="1"/>
              <a:stCxn id="26641" idx="4"/>
            </p:cNvCxnSpPr>
            <p:nvPr/>
          </p:nvCxnSpPr>
          <p:spPr bwMode="auto">
            <a:xfrm>
              <a:off x="5426075" y="5177853"/>
              <a:ext cx="0" cy="477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49" name="AutoShape 25"/>
            <p:cNvCxnSpPr>
              <a:cxnSpLocks noChangeShapeType="1"/>
              <a:endCxn id="26637" idx="0"/>
            </p:cNvCxnSpPr>
            <p:nvPr/>
          </p:nvCxnSpPr>
          <p:spPr bwMode="auto">
            <a:xfrm>
              <a:off x="5426075" y="3707828"/>
              <a:ext cx="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50" name="AutoShape 26"/>
            <p:cNvCxnSpPr>
              <a:cxnSpLocks noChangeShapeType="1"/>
            </p:cNvCxnSpPr>
            <p:nvPr/>
          </p:nvCxnSpPr>
          <p:spPr bwMode="auto">
            <a:xfrm>
              <a:off x="5426075" y="3004565"/>
              <a:ext cx="0" cy="438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51" name="AutoShape 27"/>
            <p:cNvCxnSpPr>
              <a:cxnSpLocks noChangeShapeType="1"/>
              <a:endCxn id="26639" idx="4"/>
            </p:cNvCxnSpPr>
            <p:nvPr/>
          </p:nvCxnSpPr>
          <p:spPr bwMode="auto">
            <a:xfrm flipV="1">
              <a:off x="2792413" y="3699890"/>
              <a:ext cx="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Group 3"/>
          <p:cNvGrpSpPr/>
          <p:nvPr/>
        </p:nvGrpSpPr>
        <p:grpSpPr>
          <a:xfrm>
            <a:off x="6325152" y="5462595"/>
            <a:ext cx="1979613" cy="828675"/>
            <a:chOff x="6629400" y="4417440"/>
            <a:chExt cx="1979613" cy="828675"/>
          </a:xfrm>
        </p:grpSpPr>
        <p:sp>
          <p:nvSpPr>
            <p:cNvPr id="26652" name="Oval 28"/>
            <p:cNvSpPr>
              <a:spLocks noChangeAspect="1" noChangeArrowheads="1"/>
            </p:cNvSpPr>
            <p:nvPr/>
          </p:nvSpPr>
          <p:spPr bwMode="auto">
            <a:xfrm>
              <a:off x="6629400" y="4950840"/>
              <a:ext cx="249238" cy="2476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26653" name="Rectangle 29"/>
            <p:cNvSpPr>
              <a:spLocks noChangeArrowheads="1"/>
            </p:cNvSpPr>
            <p:nvPr/>
          </p:nvSpPr>
          <p:spPr bwMode="auto">
            <a:xfrm>
              <a:off x="6905625" y="4871465"/>
              <a:ext cx="1398588" cy="37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600" dirty="0">
                  <a:latin typeface="Comic Sans MS" charset="0"/>
                </a:rPr>
                <a:t>vertex cover</a:t>
              </a:r>
            </a:p>
          </p:txBody>
        </p:sp>
        <p:sp>
          <p:nvSpPr>
            <p:cNvPr id="26654" name="Oval 30"/>
            <p:cNvSpPr>
              <a:spLocks noChangeAspect="1" noChangeArrowheads="1"/>
            </p:cNvSpPr>
            <p:nvPr/>
          </p:nvSpPr>
          <p:spPr bwMode="auto">
            <a:xfrm>
              <a:off x="6629400" y="4496815"/>
              <a:ext cx="249238" cy="24765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26655" name="Rectangle 31"/>
            <p:cNvSpPr>
              <a:spLocks noChangeArrowheads="1"/>
            </p:cNvSpPr>
            <p:nvPr/>
          </p:nvSpPr>
          <p:spPr bwMode="auto">
            <a:xfrm>
              <a:off x="6905625" y="4417440"/>
              <a:ext cx="1703388" cy="37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600">
                  <a:latin typeface="Comic Sans MS" charset="0"/>
                </a:rPr>
                <a:t>independent set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5647354" y="206868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818270" y="274970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56987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INDEPENDENT-SET </a:t>
            </a:r>
            <a:r>
              <a:rPr lang="en-US" sz="3200" dirty="0">
                <a:sym typeface="Symbol" charset="0"/>
              </a:rPr>
              <a:t>≤</a:t>
            </a:r>
            <a:r>
              <a:rPr lang="en-US" sz="3200" baseline="-25000" dirty="0">
                <a:sym typeface="Symbol" charset="0"/>
              </a:rPr>
              <a:t>p</a:t>
            </a:r>
            <a:r>
              <a:rPr lang="en-US" sz="3200" dirty="0">
                <a:sym typeface="Symbol" charset="0"/>
              </a:rPr>
              <a:t> VERTEX-COVER</a:t>
            </a:r>
            <a:r>
              <a:rPr lang="en-US" sz="3200" dirty="0"/>
              <a:t>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Symbol" charset="0"/>
              </a:rPr>
              <a:t>We show S is an independent set </a:t>
            </a:r>
            <a:r>
              <a:rPr lang="en-US" dirty="0" err="1">
                <a:sym typeface="Symbol" charset="0"/>
              </a:rPr>
              <a:t>iff</a:t>
            </a:r>
            <a:r>
              <a:rPr lang="en-US" dirty="0">
                <a:sym typeface="Symbol" charset="0"/>
              </a:rPr>
              <a:t> V ⟺ S is a vertex cover</a:t>
            </a:r>
          </a:p>
          <a:p>
            <a:endParaRPr lang="en-US" dirty="0">
              <a:sym typeface="Symbol" charset="0"/>
            </a:endParaRPr>
          </a:p>
          <a:p>
            <a:pPr marL="0" indent="0">
              <a:buNone/>
            </a:pPr>
            <a:r>
              <a:rPr lang="en-US" dirty="0">
                <a:sym typeface="Symbol" charset="0"/>
              </a:rPr>
              <a:t>Proof “⟸”</a:t>
            </a:r>
          </a:p>
          <a:p>
            <a:pPr lvl="1"/>
            <a:r>
              <a:rPr lang="en-US" dirty="0">
                <a:sym typeface="Symbol" charset="0"/>
              </a:rPr>
              <a:t>Let V - S be any vertex cover</a:t>
            </a:r>
          </a:p>
          <a:p>
            <a:pPr lvl="1"/>
            <a:r>
              <a:rPr lang="en-US" dirty="0">
                <a:sym typeface="Symbol" charset="0"/>
              </a:rPr>
              <a:t>Consider two nodes u ∈ S and </a:t>
            </a:r>
          </a:p>
          <a:p>
            <a:pPr marL="457200" lvl="1" indent="0">
              <a:buNone/>
            </a:pPr>
            <a:r>
              <a:rPr lang="en-US" dirty="0">
                <a:sym typeface="Symbol" charset="0"/>
              </a:rPr>
              <a:t>   v ∈ S</a:t>
            </a:r>
          </a:p>
          <a:p>
            <a:pPr lvl="1"/>
            <a:r>
              <a:rPr lang="en-US" dirty="0">
                <a:sym typeface="Symbol" charset="0"/>
              </a:rPr>
              <a:t>Observe that (u, v) ∉ E since </a:t>
            </a:r>
          </a:p>
          <a:p>
            <a:pPr marL="457200" lvl="1" indent="0">
              <a:buNone/>
            </a:pPr>
            <a:r>
              <a:rPr lang="en-US" dirty="0">
                <a:sym typeface="Symbol" charset="0"/>
              </a:rPr>
              <a:t>   V - S is a vertex cover</a:t>
            </a:r>
          </a:p>
          <a:p>
            <a:pPr lvl="1"/>
            <a:r>
              <a:rPr lang="en-US" dirty="0">
                <a:sym typeface="Symbol" charset="0"/>
              </a:rPr>
              <a:t>Thus, no two nodes in S are joined </a:t>
            </a:r>
          </a:p>
          <a:p>
            <a:pPr marL="457200" lvl="1" indent="0">
              <a:buNone/>
            </a:pPr>
            <a:r>
              <a:rPr lang="en-US" dirty="0">
                <a:sym typeface="Symbol" charset="0"/>
              </a:rPr>
              <a:t>    by an edge  ⇒ S independent set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987281" y="2125589"/>
            <a:ext cx="2882900" cy="3165475"/>
            <a:chOff x="2667000" y="2747390"/>
            <a:chExt cx="2882900" cy="3165475"/>
          </a:xfrm>
        </p:grpSpPr>
        <p:sp>
          <p:nvSpPr>
            <p:cNvPr id="26628" name="Oval 4"/>
            <p:cNvSpPr>
              <a:spLocks noChangeAspect="1" noChangeArrowheads="1"/>
            </p:cNvSpPr>
            <p:nvPr/>
          </p:nvSpPr>
          <p:spPr bwMode="auto">
            <a:xfrm>
              <a:off x="2667000" y="4225353"/>
              <a:ext cx="249238" cy="2476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26629" name="Oval 5"/>
            <p:cNvSpPr>
              <a:spLocks noChangeAspect="1" noChangeArrowheads="1"/>
            </p:cNvSpPr>
            <p:nvPr/>
          </p:nvSpPr>
          <p:spPr bwMode="auto">
            <a:xfrm>
              <a:off x="5300663" y="2747390"/>
              <a:ext cx="249237" cy="24923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26630" name="Oval 6"/>
            <p:cNvSpPr>
              <a:spLocks noChangeAspect="1" noChangeArrowheads="1"/>
            </p:cNvSpPr>
            <p:nvPr/>
          </p:nvSpPr>
          <p:spPr bwMode="auto">
            <a:xfrm>
              <a:off x="5300663" y="5663628"/>
              <a:ext cx="249237" cy="24923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26631" name="Oval 7"/>
            <p:cNvSpPr>
              <a:spLocks noChangeAspect="1" noChangeArrowheads="1"/>
            </p:cNvSpPr>
            <p:nvPr/>
          </p:nvSpPr>
          <p:spPr bwMode="auto">
            <a:xfrm>
              <a:off x="5300663" y="3450653"/>
              <a:ext cx="249237" cy="24923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26632" name="Oval 8"/>
            <p:cNvSpPr>
              <a:spLocks noChangeAspect="1" noChangeArrowheads="1"/>
            </p:cNvSpPr>
            <p:nvPr/>
          </p:nvSpPr>
          <p:spPr bwMode="auto">
            <a:xfrm>
              <a:off x="2667000" y="2747390"/>
              <a:ext cx="249238" cy="2492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sp>
          <p:nvSpPr>
            <p:cNvPr id="26633" name="Oval 9"/>
            <p:cNvSpPr>
              <a:spLocks noChangeAspect="1" noChangeArrowheads="1"/>
            </p:cNvSpPr>
            <p:nvPr/>
          </p:nvSpPr>
          <p:spPr bwMode="auto">
            <a:xfrm>
              <a:off x="2667000" y="5663628"/>
              <a:ext cx="249238" cy="2492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cxnSp>
          <p:nvCxnSpPr>
            <p:cNvPr id="26634" name="AutoShape 10"/>
            <p:cNvCxnSpPr>
              <a:cxnSpLocks noChangeShapeType="1"/>
              <a:endCxn id="26637" idx="2"/>
            </p:cNvCxnSpPr>
            <p:nvPr/>
          </p:nvCxnSpPr>
          <p:spPr bwMode="auto">
            <a:xfrm>
              <a:off x="2922588" y="4349178"/>
              <a:ext cx="2378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35" name="AutoShape 11"/>
            <p:cNvCxnSpPr>
              <a:cxnSpLocks noChangeShapeType="1"/>
              <a:stCxn id="26632" idx="6"/>
            </p:cNvCxnSpPr>
            <p:nvPr/>
          </p:nvCxnSpPr>
          <p:spPr bwMode="auto">
            <a:xfrm>
              <a:off x="2916238" y="2872803"/>
              <a:ext cx="2378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36" name="AutoShape 12"/>
            <p:cNvCxnSpPr>
              <a:cxnSpLocks noChangeShapeType="1"/>
              <a:stCxn id="26633" idx="6"/>
            </p:cNvCxnSpPr>
            <p:nvPr/>
          </p:nvCxnSpPr>
          <p:spPr bwMode="auto">
            <a:xfrm>
              <a:off x="2916238" y="5789040"/>
              <a:ext cx="2378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26637" name="Oval 13"/>
            <p:cNvSpPr>
              <a:spLocks noChangeAspect="1" noChangeArrowheads="1"/>
            </p:cNvSpPr>
            <p:nvPr/>
          </p:nvSpPr>
          <p:spPr bwMode="auto">
            <a:xfrm>
              <a:off x="5300663" y="4225353"/>
              <a:ext cx="249237" cy="24765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cxnSp>
          <p:nvCxnSpPr>
            <p:cNvPr id="26638" name="AutoShape 14"/>
            <p:cNvCxnSpPr>
              <a:cxnSpLocks noChangeShapeType="1"/>
              <a:stCxn id="26632" idx="6"/>
            </p:cNvCxnSpPr>
            <p:nvPr/>
          </p:nvCxnSpPr>
          <p:spPr bwMode="auto">
            <a:xfrm>
              <a:off x="2916238" y="2872803"/>
              <a:ext cx="2378075" cy="704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26639" name="Oval 15"/>
            <p:cNvSpPr>
              <a:spLocks noChangeAspect="1" noChangeArrowheads="1"/>
            </p:cNvSpPr>
            <p:nvPr/>
          </p:nvSpPr>
          <p:spPr bwMode="auto">
            <a:xfrm>
              <a:off x="2667000" y="3450653"/>
              <a:ext cx="249238" cy="249237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sp>
          <p:nvSpPr>
            <p:cNvPr id="26640" name="Oval 16"/>
            <p:cNvSpPr>
              <a:spLocks noChangeAspect="1" noChangeArrowheads="1"/>
            </p:cNvSpPr>
            <p:nvPr/>
          </p:nvSpPr>
          <p:spPr bwMode="auto">
            <a:xfrm>
              <a:off x="2667000" y="4928615"/>
              <a:ext cx="249238" cy="2492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sp>
          <p:nvSpPr>
            <p:cNvPr id="26641" name="Oval 17"/>
            <p:cNvSpPr>
              <a:spLocks noChangeAspect="1" noChangeArrowheads="1"/>
            </p:cNvSpPr>
            <p:nvPr/>
          </p:nvSpPr>
          <p:spPr bwMode="auto">
            <a:xfrm>
              <a:off x="5300663" y="4928615"/>
              <a:ext cx="249237" cy="24923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latin typeface="Comic Sans MS" charset="0"/>
              </a:endParaRPr>
            </a:p>
          </p:txBody>
        </p:sp>
        <p:cxnSp>
          <p:nvCxnSpPr>
            <p:cNvPr id="26642" name="AutoShape 18"/>
            <p:cNvCxnSpPr>
              <a:cxnSpLocks noChangeShapeType="1"/>
              <a:stCxn id="26639" idx="6"/>
            </p:cNvCxnSpPr>
            <p:nvPr/>
          </p:nvCxnSpPr>
          <p:spPr bwMode="auto">
            <a:xfrm>
              <a:off x="2916238" y="3576065"/>
              <a:ext cx="2378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43" name="AutoShape 19"/>
            <p:cNvCxnSpPr>
              <a:cxnSpLocks noChangeShapeType="1"/>
              <a:stCxn id="26640" idx="6"/>
            </p:cNvCxnSpPr>
            <p:nvPr/>
          </p:nvCxnSpPr>
          <p:spPr bwMode="auto">
            <a:xfrm flipV="1">
              <a:off x="2916238" y="3577653"/>
              <a:ext cx="2378075" cy="14763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44" name="AutoShape 20"/>
            <p:cNvCxnSpPr>
              <a:cxnSpLocks noChangeShapeType="1"/>
              <a:endCxn id="26641" idx="1"/>
            </p:cNvCxnSpPr>
            <p:nvPr/>
          </p:nvCxnSpPr>
          <p:spPr bwMode="auto">
            <a:xfrm>
              <a:off x="2922588" y="4349178"/>
              <a:ext cx="2414587" cy="615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45" name="AutoShape 21"/>
            <p:cNvCxnSpPr>
              <a:cxnSpLocks noChangeShapeType="1"/>
              <a:stCxn id="26640" idx="6"/>
            </p:cNvCxnSpPr>
            <p:nvPr/>
          </p:nvCxnSpPr>
          <p:spPr bwMode="auto">
            <a:xfrm>
              <a:off x="2916238" y="5054028"/>
              <a:ext cx="2378075" cy="736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46" name="AutoShape 22"/>
            <p:cNvCxnSpPr>
              <a:cxnSpLocks noChangeShapeType="1"/>
              <a:stCxn id="26633" idx="6"/>
            </p:cNvCxnSpPr>
            <p:nvPr/>
          </p:nvCxnSpPr>
          <p:spPr bwMode="auto">
            <a:xfrm flipV="1">
              <a:off x="2916238" y="3576065"/>
              <a:ext cx="2378075" cy="22129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47" name="AutoShape 23"/>
            <p:cNvCxnSpPr>
              <a:cxnSpLocks noChangeShapeType="1"/>
            </p:cNvCxnSpPr>
            <p:nvPr/>
          </p:nvCxnSpPr>
          <p:spPr bwMode="auto">
            <a:xfrm flipV="1">
              <a:off x="2922588" y="2871215"/>
              <a:ext cx="2371725" cy="14779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48" name="AutoShape 24"/>
            <p:cNvCxnSpPr>
              <a:cxnSpLocks noChangeShapeType="1"/>
              <a:stCxn id="26641" idx="4"/>
            </p:cNvCxnSpPr>
            <p:nvPr/>
          </p:nvCxnSpPr>
          <p:spPr bwMode="auto">
            <a:xfrm>
              <a:off x="5426075" y="5177853"/>
              <a:ext cx="0" cy="4778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49" name="AutoShape 25"/>
            <p:cNvCxnSpPr>
              <a:cxnSpLocks noChangeShapeType="1"/>
              <a:endCxn id="26637" idx="0"/>
            </p:cNvCxnSpPr>
            <p:nvPr/>
          </p:nvCxnSpPr>
          <p:spPr bwMode="auto">
            <a:xfrm>
              <a:off x="5426075" y="3707828"/>
              <a:ext cx="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50" name="AutoShape 26"/>
            <p:cNvCxnSpPr>
              <a:cxnSpLocks noChangeShapeType="1"/>
            </p:cNvCxnSpPr>
            <p:nvPr/>
          </p:nvCxnSpPr>
          <p:spPr bwMode="auto">
            <a:xfrm>
              <a:off x="5426075" y="3004565"/>
              <a:ext cx="0" cy="438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26651" name="AutoShape 27"/>
            <p:cNvCxnSpPr>
              <a:cxnSpLocks noChangeShapeType="1"/>
              <a:endCxn id="26639" idx="4"/>
            </p:cNvCxnSpPr>
            <p:nvPr/>
          </p:nvCxnSpPr>
          <p:spPr bwMode="auto">
            <a:xfrm flipV="1">
              <a:off x="2792413" y="3699890"/>
              <a:ext cx="0" cy="517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4" name="Group 3"/>
          <p:cNvGrpSpPr/>
          <p:nvPr/>
        </p:nvGrpSpPr>
        <p:grpSpPr>
          <a:xfrm>
            <a:off x="6325152" y="5462595"/>
            <a:ext cx="1979613" cy="828675"/>
            <a:chOff x="6629400" y="4417440"/>
            <a:chExt cx="1979613" cy="828675"/>
          </a:xfrm>
        </p:grpSpPr>
        <p:sp>
          <p:nvSpPr>
            <p:cNvPr id="26652" name="Oval 28"/>
            <p:cNvSpPr>
              <a:spLocks noChangeAspect="1" noChangeArrowheads="1"/>
            </p:cNvSpPr>
            <p:nvPr/>
          </p:nvSpPr>
          <p:spPr bwMode="auto">
            <a:xfrm>
              <a:off x="6629400" y="4950840"/>
              <a:ext cx="249238" cy="24765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26653" name="Rectangle 29"/>
            <p:cNvSpPr>
              <a:spLocks noChangeArrowheads="1"/>
            </p:cNvSpPr>
            <p:nvPr/>
          </p:nvSpPr>
          <p:spPr bwMode="auto">
            <a:xfrm>
              <a:off x="6905625" y="4871465"/>
              <a:ext cx="1398588" cy="37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600" dirty="0">
                  <a:latin typeface="Comic Sans MS" charset="0"/>
                </a:rPr>
                <a:t>vertex cover</a:t>
              </a:r>
            </a:p>
          </p:txBody>
        </p:sp>
        <p:sp>
          <p:nvSpPr>
            <p:cNvPr id="26654" name="Oval 30"/>
            <p:cNvSpPr>
              <a:spLocks noChangeAspect="1" noChangeArrowheads="1"/>
            </p:cNvSpPr>
            <p:nvPr/>
          </p:nvSpPr>
          <p:spPr bwMode="auto">
            <a:xfrm>
              <a:off x="6629400" y="4496815"/>
              <a:ext cx="249238" cy="24765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200">
                <a:solidFill>
                  <a:schemeClr val="bg1"/>
                </a:solidFill>
                <a:latin typeface="Comic Sans MS" charset="0"/>
              </a:endParaRPr>
            </a:p>
          </p:txBody>
        </p:sp>
        <p:sp>
          <p:nvSpPr>
            <p:cNvPr id="26655" name="Rectangle 31"/>
            <p:cNvSpPr>
              <a:spLocks noChangeArrowheads="1"/>
            </p:cNvSpPr>
            <p:nvPr/>
          </p:nvSpPr>
          <p:spPr bwMode="auto">
            <a:xfrm>
              <a:off x="6905625" y="4417440"/>
              <a:ext cx="1703388" cy="37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600">
                  <a:latin typeface="Comic Sans MS" charset="0"/>
                </a:rPr>
                <a:t>independent set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47354" y="2068682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679938" y="2780185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5039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Cover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set U of elements, a collection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. . . , S</a:t>
            </a:r>
            <a:r>
              <a:rPr lang="en-US" baseline="-25000" dirty="0"/>
              <a:t>m</a:t>
            </a:r>
            <a:r>
              <a:rPr lang="en-US" dirty="0"/>
              <a:t> of subsets of U, and an integer k, does there exist a collection of </a:t>
            </a:r>
            <a:r>
              <a:rPr lang="en-US" dirty="0">
                <a:sym typeface="Symbol" charset="0"/>
              </a:rPr>
              <a:t>≤</a:t>
            </a:r>
            <a:r>
              <a:rPr lang="en-US" dirty="0"/>
              <a:t> k of these sets whose union is equal to U?</a:t>
            </a:r>
          </a:p>
          <a:p>
            <a:endParaRPr lang="en-US" dirty="0">
              <a:sym typeface="Symbol" charset="0"/>
            </a:endParaRPr>
          </a:p>
          <a:p>
            <a:r>
              <a:rPr lang="en-US" dirty="0">
                <a:sym typeface="Symbol" charset="0"/>
              </a:rPr>
              <a:t>Example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790258" y="3396141"/>
            <a:ext cx="5411233" cy="29238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square" lIns="182880" tIns="91440" rIns="92075" bIns="9144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sz="2400" dirty="0">
                <a:latin typeface="Comic Sans MS" charset="0"/>
              </a:rPr>
              <a:t>U = { 1, 2, 3, 4, 5, 6, 7 }</a:t>
            </a:r>
            <a:br>
              <a:rPr kumimoji="1" lang="en-US" sz="2400" dirty="0">
                <a:latin typeface="Comic Sans MS" charset="0"/>
              </a:rPr>
            </a:br>
            <a:r>
              <a:rPr kumimoji="1" lang="en-US" sz="2400" dirty="0">
                <a:latin typeface="Comic Sans MS" charset="0"/>
              </a:rPr>
              <a:t>k = 2</a:t>
            </a:r>
          </a:p>
          <a:p>
            <a:pPr>
              <a:lnSpc>
                <a:spcPct val="150000"/>
              </a:lnSpc>
            </a:pPr>
            <a:r>
              <a:rPr kumimoji="1" lang="en-US" sz="2400" dirty="0">
                <a:latin typeface="Comic Sans MS" charset="0"/>
              </a:rPr>
              <a:t>S</a:t>
            </a:r>
            <a:r>
              <a:rPr kumimoji="1" lang="en-US" sz="2400" baseline="-25000" dirty="0">
                <a:latin typeface="Comic Sans MS" charset="0"/>
              </a:rPr>
              <a:t>1</a:t>
            </a:r>
            <a:r>
              <a:rPr kumimoji="1" lang="en-US" sz="2400" dirty="0">
                <a:latin typeface="Comic Sans MS" charset="0"/>
              </a:rPr>
              <a:t> = {3, 7}	          S</a:t>
            </a:r>
            <a:r>
              <a:rPr kumimoji="1" lang="en-US" sz="2400" baseline="-25000" dirty="0">
                <a:latin typeface="Comic Sans MS" charset="0"/>
              </a:rPr>
              <a:t>4</a:t>
            </a:r>
            <a:r>
              <a:rPr kumimoji="1" lang="en-US" sz="2400" dirty="0">
                <a:latin typeface="Comic Sans MS" charset="0"/>
              </a:rPr>
              <a:t> = {2, 4}</a:t>
            </a:r>
          </a:p>
          <a:p>
            <a:pPr>
              <a:lnSpc>
                <a:spcPct val="150000"/>
              </a:lnSpc>
            </a:pPr>
            <a:r>
              <a:rPr kumimoji="1" lang="en-US" sz="2400" dirty="0">
                <a:solidFill>
                  <a:srgbClr val="003399"/>
                </a:solidFill>
                <a:latin typeface="Comic Sans MS" charset="0"/>
              </a:rPr>
              <a:t>S</a:t>
            </a:r>
            <a:r>
              <a:rPr kumimoji="1" lang="en-US" sz="2400" baseline="-25000" dirty="0">
                <a:solidFill>
                  <a:srgbClr val="003399"/>
                </a:solidFill>
                <a:latin typeface="Comic Sans MS" charset="0"/>
              </a:rPr>
              <a:t>2</a:t>
            </a:r>
            <a:r>
              <a:rPr kumimoji="1" lang="en-US" sz="2400" dirty="0">
                <a:solidFill>
                  <a:srgbClr val="003399"/>
                </a:solidFill>
                <a:latin typeface="Comic Sans MS" charset="0"/>
              </a:rPr>
              <a:t> = {3, 4, 5, 6}</a:t>
            </a:r>
            <a:r>
              <a:rPr kumimoji="1" lang="en-US" sz="2400" dirty="0">
                <a:latin typeface="Comic Sans MS" charset="0"/>
              </a:rPr>
              <a:t>	S</a:t>
            </a:r>
            <a:r>
              <a:rPr kumimoji="1" lang="en-US" sz="2400" baseline="-25000" dirty="0">
                <a:latin typeface="Comic Sans MS" charset="0"/>
              </a:rPr>
              <a:t>5</a:t>
            </a:r>
            <a:r>
              <a:rPr kumimoji="1" lang="en-US" sz="2400" dirty="0">
                <a:latin typeface="Comic Sans MS" charset="0"/>
              </a:rPr>
              <a:t> = {5}</a:t>
            </a:r>
            <a:br>
              <a:rPr kumimoji="1" lang="en-US" sz="2400" dirty="0">
                <a:latin typeface="Comic Sans MS" charset="0"/>
              </a:rPr>
            </a:br>
            <a:r>
              <a:rPr kumimoji="1" lang="en-US" sz="2400" dirty="0">
                <a:latin typeface="Comic Sans MS" charset="0"/>
              </a:rPr>
              <a:t>S</a:t>
            </a:r>
            <a:r>
              <a:rPr kumimoji="1" lang="en-US" sz="2400" baseline="-25000" dirty="0">
                <a:latin typeface="Comic Sans MS" charset="0"/>
              </a:rPr>
              <a:t>3</a:t>
            </a:r>
            <a:r>
              <a:rPr kumimoji="1" lang="en-US" sz="2400" dirty="0">
                <a:latin typeface="Comic Sans MS" charset="0"/>
              </a:rPr>
              <a:t> = {1}		</a:t>
            </a:r>
            <a:r>
              <a:rPr kumimoji="1" lang="en-US" sz="2400" dirty="0">
                <a:solidFill>
                  <a:srgbClr val="003399"/>
                </a:solidFill>
                <a:latin typeface="Comic Sans MS" charset="0"/>
              </a:rPr>
              <a:t>S</a:t>
            </a:r>
            <a:r>
              <a:rPr kumimoji="1" lang="en-US" sz="2400" baseline="-25000" dirty="0">
                <a:solidFill>
                  <a:srgbClr val="003399"/>
                </a:solidFill>
                <a:latin typeface="Comic Sans MS" charset="0"/>
              </a:rPr>
              <a:t>6</a:t>
            </a:r>
            <a:r>
              <a:rPr kumimoji="1" lang="en-US" sz="2400" dirty="0">
                <a:solidFill>
                  <a:srgbClr val="003399"/>
                </a:solidFill>
                <a:latin typeface="Comic Sans MS" charset="0"/>
              </a:rPr>
              <a:t> =  {1, 2, 6, 7}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33019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 Cover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set U of elements, a collection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. . . , S</a:t>
            </a:r>
            <a:r>
              <a:rPr lang="en-US" baseline="-25000" dirty="0"/>
              <a:t>m</a:t>
            </a:r>
            <a:r>
              <a:rPr lang="en-US" dirty="0"/>
              <a:t> of subsets of U, and an integer k, does there exist a collection of </a:t>
            </a:r>
            <a:r>
              <a:rPr lang="en-US" dirty="0">
                <a:sym typeface="Symbol" charset="0"/>
              </a:rPr>
              <a:t>≤</a:t>
            </a:r>
            <a:r>
              <a:rPr lang="en-US" dirty="0"/>
              <a:t> k of these sets whose union is equal to U?</a:t>
            </a:r>
          </a:p>
          <a:p>
            <a:r>
              <a:rPr lang="en-US" dirty="0"/>
              <a:t>Sample application</a:t>
            </a:r>
          </a:p>
          <a:p>
            <a:pPr lvl="1"/>
            <a:r>
              <a:rPr lang="en-US" dirty="0"/>
              <a:t>m available pieces of software</a:t>
            </a:r>
          </a:p>
          <a:p>
            <a:pPr lvl="1"/>
            <a:r>
              <a:rPr lang="en-US" dirty="0"/>
              <a:t>Set U of n capabilities that the system should have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i-th</a:t>
            </a:r>
            <a:r>
              <a:rPr lang="en-US" dirty="0"/>
              <a:t> piece of software provides the set S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⊆ U of capabilities</a:t>
            </a:r>
          </a:p>
          <a:p>
            <a:pPr lvl="1"/>
            <a:r>
              <a:rPr lang="en-US" dirty="0">
                <a:sym typeface="Symbol" charset="0"/>
              </a:rPr>
              <a:t>Goal:  achieve all n capabilities using fewest pieces of software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170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VERTEX-COVER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SET-COVER</a:t>
            </a:r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741123" cy="5076825"/>
          </a:xfrm>
        </p:spPr>
        <p:txBody>
          <a:bodyPr/>
          <a:lstStyle/>
          <a:p>
            <a:r>
              <a:rPr lang="en-US" dirty="0">
                <a:sym typeface="Symbol" charset="0"/>
              </a:rPr>
              <a:t>Given a </a:t>
            </a:r>
            <a:r>
              <a:rPr lang="en-US" dirty="0"/>
              <a:t>VERTEX-COVER instance</a:t>
            </a:r>
            <a:r>
              <a:rPr lang="en-US" dirty="0">
                <a:sym typeface="Symbol" charset="0"/>
              </a:rPr>
              <a:t> G = (V, E), k, we construct a set cover instance whose size equals the size of the vertex cover instance</a:t>
            </a:r>
          </a:p>
          <a:p>
            <a:r>
              <a:rPr lang="en-US" dirty="0"/>
              <a:t>Construction </a:t>
            </a:r>
            <a:endParaRPr lang="en-US" dirty="0">
              <a:sym typeface="Symbol" charset="0"/>
            </a:endParaRPr>
          </a:p>
          <a:p>
            <a:pPr lvl="1"/>
            <a:r>
              <a:rPr lang="en-US" dirty="0">
                <a:sym typeface="Symbol" charset="0"/>
              </a:rPr>
              <a:t>Create SET-COVER instance</a:t>
            </a:r>
          </a:p>
          <a:p>
            <a:pPr lvl="2"/>
            <a:r>
              <a:rPr lang="en-US" dirty="0">
                <a:sym typeface="Symbol" charset="0"/>
              </a:rPr>
              <a:t>k = k,  U = E,  </a:t>
            </a:r>
            <a:r>
              <a:rPr lang="en-US" dirty="0" err="1"/>
              <a:t>S</a:t>
            </a:r>
            <a:r>
              <a:rPr lang="en-US" baseline="-25000" dirty="0" err="1"/>
              <a:t>v</a:t>
            </a:r>
            <a:r>
              <a:rPr lang="en-US" dirty="0">
                <a:sym typeface="Symbol" charset="0"/>
              </a:rPr>
              <a:t> = {e ∈ E : e incident to v }</a:t>
            </a:r>
          </a:p>
          <a:p>
            <a:pPr lvl="1"/>
            <a:r>
              <a:rPr lang="en-US" dirty="0">
                <a:sym typeface="Symbol" charset="0"/>
              </a:rPr>
              <a:t>Set-cover of size ≤ k </a:t>
            </a:r>
            <a:r>
              <a:rPr lang="en-US" dirty="0" err="1">
                <a:sym typeface="Symbol" charset="0"/>
              </a:rPr>
              <a:t>iff</a:t>
            </a:r>
            <a:r>
              <a:rPr lang="en-US" dirty="0">
                <a:sym typeface="Symbol" charset="0"/>
              </a:rPr>
              <a:t> vertex cover of size ≤ k</a:t>
            </a:r>
            <a:endParaRPr lang="en-US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5395913" y="4491588"/>
            <a:ext cx="3405187" cy="2239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lIns="182880" tIns="91440" rIns="92075" bIns="91440"/>
          <a:lstStyle/>
          <a:p>
            <a:pPr>
              <a:lnSpc>
                <a:spcPct val="110000"/>
              </a:lnSpc>
            </a:pPr>
            <a:r>
              <a:rPr kumimoji="1" lang="en-US" sz="1200">
                <a:latin typeface="Comic Sans MS" charset="0"/>
              </a:rPr>
              <a:t>SET COVER</a:t>
            </a:r>
          </a:p>
          <a:p>
            <a:pPr>
              <a:lnSpc>
                <a:spcPct val="110000"/>
              </a:lnSpc>
            </a:pPr>
            <a:endParaRPr kumimoji="1" lang="en-US" sz="1400">
              <a:latin typeface="Comic Sans MS" charset="0"/>
            </a:endParaRPr>
          </a:p>
          <a:p>
            <a:pPr>
              <a:lnSpc>
                <a:spcPct val="110000"/>
              </a:lnSpc>
            </a:pPr>
            <a:r>
              <a:rPr kumimoji="1" lang="en-US" sz="1400">
                <a:latin typeface="Comic Sans MS" charset="0"/>
              </a:rPr>
              <a:t>U = { 1, 2, 3, 4, 5, 6, 7 }</a:t>
            </a:r>
            <a:br>
              <a:rPr kumimoji="1" lang="en-US" sz="1400">
                <a:latin typeface="Comic Sans MS" charset="0"/>
              </a:rPr>
            </a:br>
            <a:r>
              <a:rPr kumimoji="1" lang="en-US" sz="1400">
                <a:latin typeface="Comic Sans MS" charset="0"/>
              </a:rPr>
              <a:t>k = 2</a:t>
            </a:r>
          </a:p>
          <a:p>
            <a:pPr>
              <a:lnSpc>
                <a:spcPct val="110000"/>
              </a:lnSpc>
            </a:pPr>
            <a:r>
              <a:rPr kumimoji="1" lang="en-US" sz="1400">
                <a:latin typeface="Comic Sans MS" charset="0"/>
              </a:rPr>
              <a:t>S</a:t>
            </a:r>
            <a:r>
              <a:rPr kumimoji="1" lang="en-US" sz="1400" baseline="-25000">
                <a:latin typeface="Comic Sans MS" charset="0"/>
              </a:rPr>
              <a:t>a </a:t>
            </a:r>
            <a:r>
              <a:rPr kumimoji="1" lang="en-US" sz="1400">
                <a:latin typeface="Comic Sans MS" charset="0"/>
              </a:rPr>
              <a:t>= {3, 7}		S</a:t>
            </a:r>
            <a:r>
              <a:rPr kumimoji="1" lang="en-US" sz="1400" baseline="-25000">
                <a:latin typeface="Comic Sans MS" charset="0"/>
              </a:rPr>
              <a:t>b </a:t>
            </a:r>
            <a:r>
              <a:rPr kumimoji="1" lang="en-US" sz="1400">
                <a:latin typeface="Comic Sans MS" charset="0"/>
              </a:rPr>
              <a:t>= {2, 4}</a:t>
            </a:r>
          </a:p>
          <a:p>
            <a:pPr>
              <a:lnSpc>
                <a:spcPct val="110000"/>
              </a:lnSpc>
            </a:pPr>
            <a:r>
              <a:rPr kumimoji="1" lang="en-US" sz="1400">
                <a:solidFill>
                  <a:srgbClr val="003399"/>
                </a:solidFill>
                <a:latin typeface="Comic Sans MS" charset="0"/>
              </a:rPr>
              <a:t>S</a:t>
            </a:r>
            <a:r>
              <a:rPr kumimoji="1" lang="en-US" sz="1400" baseline="-25000">
                <a:solidFill>
                  <a:srgbClr val="003399"/>
                </a:solidFill>
                <a:latin typeface="Comic Sans MS" charset="0"/>
              </a:rPr>
              <a:t>c </a:t>
            </a:r>
            <a:r>
              <a:rPr kumimoji="1" lang="en-US" sz="1400">
                <a:solidFill>
                  <a:srgbClr val="003399"/>
                </a:solidFill>
                <a:latin typeface="Comic Sans MS" charset="0"/>
              </a:rPr>
              <a:t>= {3, 4, 5, 6}</a:t>
            </a:r>
            <a:r>
              <a:rPr kumimoji="1" lang="en-US" sz="1400">
                <a:latin typeface="Comic Sans MS" charset="0"/>
              </a:rPr>
              <a:t>	S</a:t>
            </a:r>
            <a:r>
              <a:rPr kumimoji="1" lang="en-US" sz="1400" baseline="-25000">
                <a:latin typeface="Comic Sans MS" charset="0"/>
              </a:rPr>
              <a:t>d </a:t>
            </a:r>
            <a:r>
              <a:rPr kumimoji="1" lang="en-US" sz="1400">
                <a:latin typeface="Comic Sans MS" charset="0"/>
              </a:rPr>
              <a:t>= {5}</a:t>
            </a:r>
            <a:br>
              <a:rPr kumimoji="1" lang="en-US" sz="1400">
                <a:latin typeface="Comic Sans MS" charset="0"/>
              </a:rPr>
            </a:br>
            <a:r>
              <a:rPr kumimoji="1" lang="en-US" sz="1400">
                <a:latin typeface="Comic Sans MS" charset="0"/>
              </a:rPr>
              <a:t>S</a:t>
            </a:r>
            <a:r>
              <a:rPr kumimoji="1" lang="en-US" sz="1400" baseline="-25000">
                <a:latin typeface="Comic Sans MS" charset="0"/>
              </a:rPr>
              <a:t>e </a:t>
            </a:r>
            <a:r>
              <a:rPr kumimoji="1" lang="en-US" sz="1400">
                <a:latin typeface="Comic Sans MS" charset="0"/>
              </a:rPr>
              <a:t>= {1}		</a:t>
            </a:r>
            <a:r>
              <a:rPr kumimoji="1" lang="en-US" sz="1400">
                <a:solidFill>
                  <a:srgbClr val="003399"/>
                </a:solidFill>
                <a:latin typeface="Comic Sans MS" charset="0"/>
              </a:rPr>
              <a:t>S</a:t>
            </a:r>
            <a:r>
              <a:rPr kumimoji="1" lang="en-US" sz="1400" baseline="-25000">
                <a:solidFill>
                  <a:srgbClr val="003399"/>
                </a:solidFill>
                <a:latin typeface="Comic Sans MS" charset="0"/>
              </a:rPr>
              <a:t>f</a:t>
            </a:r>
            <a:r>
              <a:rPr kumimoji="1" lang="en-US" sz="1400">
                <a:solidFill>
                  <a:srgbClr val="003399"/>
                </a:solidFill>
                <a:latin typeface="Comic Sans MS" charset="0"/>
              </a:rPr>
              <a:t>= {1, 2, 6, 7}</a:t>
            </a:r>
            <a:endParaRPr kumimoji="1" lang="en-US" sz="1600">
              <a:latin typeface="Comic Sans MS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560388" y="4490000"/>
            <a:ext cx="4298950" cy="2239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2196041" y="4600590"/>
            <a:ext cx="290512" cy="2905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sz="1400" dirty="0">
                <a:latin typeface="Comic Sans MS" charset="0"/>
              </a:rPr>
              <a:t>a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3545416" y="6291278"/>
            <a:ext cx="290512" cy="2905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sz="1400" dirty="0">
                <a:latin typeface="Comic Sans MS" charset="0"/>
              </a:rPr>
              <a:t>d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3545416" y="4600590"/>
            <a:ext cx="290512" cy="2905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sz="1400" dirty="0">
                <a:latin typeface="Comic Sans MS" charset="0"/>
              </a:rPr>
              <a:t>b</a:t>
            </a:r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2372253" y="6292865"/>
            <a:ext cx="290513" cy="2905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sz="1400">
                <a:latin typeface="Comic Sans MS" charset="0"/>
              </a:rPr>
              <a:t>e</a:t>
            </a:r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1414991" y="5584840"/>
            <a:ext cx="290512" cy="29051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sz="1400">
                <a:solidFill>
                  <a:schemeClr val="bg1"/>
                </a:solidFill>
                <a:latin typeface="Comic Sans MS" charset="0"/>
              </a:rPr>
              <a:t>f</a:t>
            </a:r>
          </a:p>
        </p:txBody>
      </p:sp>
      <p:cxnSp>
        <p:nvCxnSpPr>
          <p:cNvPr id="34827" name="AutoShape 11"/>
          <p:cNvCxnSpPr>
            <a:cxnSpLocks noChangeShapeType="1"/>
            <a:stCxn id="34822" idx="6"/>
            <a:endCxn id="34831" idx="2"/>
          </p:cNvCxnSpPr>
          <p:nvPr/>
        </p:nvCxnSpPr>
        <p:spPr bwMode="auto">
          <a:xfrm>
            <a:off x="2486553" y="4746640"/>
            <a:ext cx="1924050" cy="984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828" name="AutoShape 12"/>
          <p:cNvCxnSpPr>
            <a:cxnSpLocks noChangeShapeType="1"/>
            <a:stCxn id="34831" idx="3"/>
            <a:endCxn id="34823" idx="7"/>
          </p:cNvCxnSpPr>
          <p:nvPr/>
        </p:nvCxnSpPr>
        <p:spPr bwMode="auto">
          <a:xfrm flipH="1">
            <a:off x="3793066" y="5832490"/>
            <a:ext cx="660400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829" name="AutoShape 13"/>
          <p:cNvCxnSpPr>
            <a:cxnSpLocks noChangeShapeType="1"/>
            <a:stCxn id="34824" idx="5"/>
            <a:endCxn id="34831" idx="1"/>
          </p:cNvCxnSpPr>
          <p:nvPr/>
        </p:nvCxnSpPr>
        <p:spPr bwMode="auto">
          <a:xfrm>
            <a:off x="3793066" y="4848240"/>
            <a:ext cx="660400" cy="779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830" name="AutoShape 14"/>
          <p:cNvCxnSpPr>
            <a:cxnSpLocks noChangeShapeType="1"/>
            <a:stCxn id="34826" idx="6"/>
            <a:endCxn id="34824" idx="2"/>
          </p:cNvCxnSpPr>
          <p:nvPr/>
        </p:nvCxnSpPr>
        <p:spPr bwMode="auto">
          <a:xfrm flipV="1">
            <a:off x="1705503" y="4746640"/>
            <a:ext cx="1839913" cy="984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831" name="Oval 15"/>
          <p:cNvSpPr>
            <a:spLocks noChangeArrowheads="1"/>
          </p:cNvSpPr>
          <p:nvPr/>
        </p:nvSpPr>
        <p:spPr bwMode="auto">
          <a:xfrm>
            <a:off x="4410603" y="5584840"/>
            <a:ext cx="290513" cy="29051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sz="1400">
                <a:solidFill>
                  <a:schemeClr val="bg1"/>
                </a:solidFill>
                <a:latin typeface="Comic Sans MS" charset="0"/>
              </a:rPr>
              <a:t>c</a:t>
            </a:r>
          </a:p>
        </p:txBody>
      </p:sp>
      <p:cxnSp>
        <p:nvCxnSpPr>
          <p:cNvPr id="34832" name="AutoShape 16"/>
          <p:cNvCxnSpPr>
            <a:cxnSpLocks noChangeShapeType="1"/>
            <a:stCxn id="34826" idx="6"/>
            <a:endCxn id="34825" idx="1"/>
          </p:cNvCxnSpPr>
          <p:nvPr/>
        </p:nvCxnSpPr>
        <p:spPr bwMode="auto">
          <a:xfrm>
            <a:off x="1705503" y="5730890"/>
            <a:ext cx="709613" cy="604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599017" y="4536560"/>
            <a:ext cx="1676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sz="1200" dirty="0">
                <a:latin typeface="Comic Sans MS" charset="0"/>
              </a:rPr>
              <a:t>VERTEX COVER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684213" y="5827713"/>
            <a:ext cx="1219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143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1" lang="en-US" sz="1400">
                <a:latin typeface="Comic Sans MS" charset="0"/>
              </a:rPr>
              <a:t>k = 2</a:t>
            </a:r>
          </a:p>
        </p:txBody>
      </p:sp>
      <p:cxnSp>
        <p:nvCxnSpPr>
          <p:cNvPr id="34840" name="AutoShape 24"/>
          <p:cNvCxnSpPr>
            <a:cxnSpLocks noChangeShapeType="1"/>
            <a:stCxn id="34826" idx="6"/>
            <a:endCxn id="34831" idx="2"/>
          </p:cNvCxnSpPr>
          <p:nvPr/>
        </p:nvCxnSpPr>
        <p:spPr bwMode="auto">
          <a:xfrm>
            <a:off x="1705503" y="5730890"/>
            <a:ext cx="2705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842" name="AutoShape 26"/>
          <p:cNvCxnSpPr>
            <a:cxnSpLocks noChangeShapeType="1"/>
            <a:stCxn id="34826" idx="7"/>
            <a:endCxn id="34822" idx="3"/>
          </p:cNvCxnSpPr>
          <p:nvPr/>
        </p:nvCxnSpPr>
        <p:spPr bwMode="auto">
          <a:xfrm flipV="1">
            <a:off x="1662641" y="4848240"/>
            <a:ext cx="576262" cy="779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1962678" y="5964253"/>
            <a:ext cx="3175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sz="1400">
                <a:latin typeface="Comic Sans MS" charset="0"/>
              </a:rPr>
              <a:t>e</a:t>
            </a:r>
            <a:r>
              <a:rPr kumimoji="1" lang="en-US" sz="1400" baseline="-25000">
                <a:latin typeface="Comic Sans MS" charset="0"/>
              </a:rPr>
              <a:t>1 </a:t>
            </a: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2450041" y="5151453"/>
            <a:ext cx="3175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sz="1400">
                <a:latin typeface="Comic Sans MS" charset="0"/>
              </a:rPr>
              <a:t>e</a:t>
            </a:r>
            <a:r>
              <a:rPr kumimoji="1" lang="en-US" sz="1400" baseline="-25000">
                <a:latin typeface="Comic Sans MS" charset="0"/>
              </a:rPr>
              <a:t>2 </a:t>
            </a:r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3443816" y="5203840"/>
            <a:ext cx="3175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sz="1400">
                <a:latin typeface="Comic Sans MS" charset="0"/>
              </a:rPr>
              <a:t>e</a:t>
            </a:r>
            <a:r>
              <a:rPr kumimoji="1" lang="en-US" sz="1400" baseline="-25000">
                <a:latin typeface="Comic Sans MS" charset="0"/>
              </a:rPr>
              <a:t>3 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3989916" y="5956315"/>
            <a:ext cx="3175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sz="1400" dirty="0">
                <a:latin typeface="Comic Sans MS" charset="0"/>
              </a:rPr>
              <a:t>e</a:t>
            </a:r>
            <a:r>
              <a:rPr kumimoji="1" lang="en-US" sz="1400" baseline="-25000" dirty="0">
                <a:latin typeface="Comic Sans MS" charset="0"/>
              </a:rPr>
              <a:t>5 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4001028" y="5130815"/>
            <a:ext cx="3175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sz="1400">
                <a:latin typeface="Comic Sans MS" charset="0"/>
              </a:rPr>
              <a:t>e</a:t>
            </a:r>
            <a:r>
              <a:rPr kumimoji="1" lang="en-US" sz="1400" baseline="-25000">
                <a:latin typeface="Comic Sans MS" charset="0"/>
              </a:rPr>
              <a:t>4 </a:t>
            </a:r>
          </a:p>
        </p:txBody>
      </p: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2965978" y="5597540"/>
            <a:ext cx="3175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sz="1400">
                <a:latin typeface="Comic Sans MS" charset="0"/>
              </a:rPr>
              <a:t>e</a:t>
            </a:r>
            <a:r>
              <a:rPr kumimoji="1" lang="en-US" sz="1400" baseline="-25000">
                <a:latin typeface="Comic Sans MS" charset="0"/>
              </a:rPr>
              <a:t>6 </a:t>
            </a: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1821391" y="5105415"/>
            <a:ext cx="3175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sz="1400" dirty="0">
                <a:latin typeface="Comic Sans MS" charset="0"/>
              </a:rPr>
              <a:t>e</a:t>
            </a:r>
            <a:r>
              <a:rPr kumimoji="1" lang="en-US" sz="1400" baseline="-25000" dirty="0">
                <a:latin typeface="Comic Sans MS" charset="0"/>
              </a:rPr>
              <a:t>7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91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VERTEX-COVER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SET-COVER</a:t>
            </a:r>
            <a:endParaRPr lang="en-US" dirty="0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562704" cy="5076825"/>
          </a:xfrm>
        </p:spPr>
        <p:txBody>
          <a:bodyPr/>
          <a:lstStyle/>
          <a:p>
            <a:r>
              <a:rPr lang="en-US" dirty="0">
                <a:sym typeface="Symbol" charset="0"/>
              </a:rPr>
              <a:t>Set-cover of size ≤ k </a:t>
            </a:r>
            <a:r>
              <a:rPr lang="en-US" dirty="0" err="1">
                <a:sym typeface="Symbol" charset="0"/>
              </a:rPr>
              <a:t>iff</a:t>
            </a:r>
            <a:r>
              <a:rPr lang="en-US" dirty="0">
                <a:sym typeface="Symbol" charset="0"/>
              </a:rPr>
              <a:t> vertex cover of size ≤ k</a:t>
            </a:r>
          </a:p>
          <a:p>
            <a:r>
              <a:rPr lang="en-US" dirty="0">
                <a:sym typeface="Symbol" charset="0"/>
              </a:rPr>
              <a:t>Proof “⇒” (S</a:t>
            </a:r>
            <a:r>
              <a:rPr lang="en-US" baseline="-25000" dirty="0">
                <a:sym typeface="Symbol" charset="0"/>
              </a:rPr>
              <a:t>i1</a:t>
            </a:r>
            <a:r>
              <a:rPr lang="en-US" dirty="0">
                <a:sym typeface="Symbol" charset="0"/>
              </a:rPr>
              <a:t>, …., </a:t>
            </a:r>
            <a:r>
              <a:rPr lang="en-US" dirty="0" err="1">
                <a:sym typeface="Symbol" charset="0"/>
              </a:rPr>
              <a:t>S</a:t>
            </a:r>
            <a:r>
              <a:rPr lang="en-US" baseline="-25000" dirty="0" err="1">
                <a:sym typeface="Symbol" charset="0"/>
              </a:rPr>
              <a:t>il</a:t>
            </a:r>
            <a:r>
              <a:rPr lang="en-US" dirty="0">
                <a:sym typeface="Symbol" charset="0"/>
              </a:rPr>
              <a:t> are l ≤ k sets that cover U)</a:t>
            </a:r>
          </a:p>
          <a:p>
            <a:pPr lvl="1"/>
            <a:r>
              <a:rPr lang="en-US" dirty="0">
                <a:sym typeface="Symbol" charset="0"/>
              </a:rPr>
              <a:t>Every edge in G is incident on one of the vertices i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,…, </a:t>
            </a:r>
            <a:r>
              <a:rPr lang="en-US" dirty="0" err="1">
                <a:sym typeface="Symbol" charset="0"/>
              </a:rPr>
              <a:t>i</a:t>
            </a:r>
            <a:r>
              <a:rPr lang="en-US" baseline="-25000" dirty="0" err="1">
                <a:sym typeface="Symbol" charset="0"/>
              </a:rPr>
              <a:t>l</a:t>
            </a:r>
            <a:r>
              <a:rPr lang="en-US" dirty="0">
                <a:sym typeface="Symbol" charset="0"/>
              </a:rPr>
              <a:t>, so {i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,…, </a:t>
            </a:r>
            <a:r>
              <a:rPr lang="en-US" dirty="0" err="1">
                <a:sym typeface="Symbol" charset="0"/>
              </a:rPr>
              <a:t>i</a:t>
            </a:r>
            <a:r>
              <a:rPr lang="en-US" baseline="-25000" dirty="0" err="1">
                <a:sym typeface="Symbol" charset="0"/>
              </a:rPr>
              <a:t>l</a:t>
            </a:r>
            <a:r>
              <a:rPr lang="en-US" dirty="0">
                <a:sym typeface="Symbol" charset="0"/>
              </a:rPr>
              <a:t>} is a vertex cover of size l ≤ k</a:t>
            </a:r>
          </a:p>
          <a:p>
            <a:r>
              <a:rPr lang="en-US" dirty="0">
                <a:sym typeface="Symbol" charset="0"/>
              </a:rPr>
              <a:t>Proof “⟸” {i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,…, </a:t>
            </a:r>
            <a:r>
              <a:rPr lang="en-US" dirty="0" err="1">
                <a:sym typeface="Symbol" charset="0"/>
              </a:rPr>
              <a:t>i</a:t>
            </a:r>
            <a:r>
              <a:rPr lang="en-US" baseline="-25000" dirty="0" err="1">
                <a:sym typeface="Symbol" charset="0"/>
              </a:rPr>
              <a:t>l</a:t>
            </a:r>
            <a:r>
              <a:rPr lang="en-US" dirty="0">
                <a:sym typeface="Symbol" charset="0"/>
              </a:rPr>
              <a:t>} is a vertex cover of size l ≤ k</a:t>
            </a:r>
          </a:p>
          <a:p>
            <a:pPr lvl="1"/>
            <a:r>
              <a:rPr lang="en-US" dirty="0">
                <a:sym typeface="Symbol" charset="0"/>
              </a:rPr>
              <a:t>Then, the sets S</a:t>
            </a:r>
            <a:r>
              <a:rPr lang="en-US" baseline="-25000" dirty="0">
                <a:sym typeface="Symbol" charset="0"/>
              </a:rPr>
              <a:t>i1</a:t>
            </a:r>
            <a:r>
              <a:rPr lang="en-US" dirty="0">
                <a:sym typeface="Symbol" charset="0"/>
              </a:rPr>
              <a:t>, …., </a:t>
            </a:r>
            <a:r>
              <a:rPr lang="en-US" dirty="0" err="1">
                <a:sym typeface="Symbol" charset="0"/>
              </a:rPr>
              <a:t>S</a:t>
            </a:r>
            <a:r>
              <a:rPr lang="en-US" baseline="-25000" dirty="0" err="1">
                <a:sym typeface="Symbol" charset="0"/>
              </a:rPr>
              <a:t>il</a:t>
            </a:r>
            <a:r>
              <a:rPr lang="en-US" dirty="0">
                <a:sym typeface="Symbol" charset="0"/>
              </a:rPr>
              <a:t> cover U</a:t>
            </a:r>
          </a:p>
          <a:p>
            <a:endParaRPr lang="en-US" dirty="0"/>
          </a:p>
        </p:txBody>
      </p:sp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5395913" y="4157054"/>
            <a:ext cx="3405187" cy="22399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lIns="182880" tIns="91440" rIns="92075" bIns="91440"/>
          <a:lstStyle/>
          <a:p>
            <a:pPr>
              <a:lnSpc>
                <a:spcPct val="110000"/>
              </a:lnSpc>
            </a:pPr>
            <a:r>
              <a:rPr kumimoji="1" lang="en-US" sz="1200">
                <a:latin typeface="Comic Sans MS" charset="0"/>
              </a:rPr>
              <a:t>SET COVER</a:t>
            </a:r>
          </a:p>
          <a:p>
            <a:pPr>
              <a:lnSpc>
                <a:spcPct val="110000"/>
              </a:lnSpc>
            </a:pPr>
            <a:endParaRPr kumimoji="1" lang="en-US" sz="1400">
              <a:latin typeface="Comic Sans MS" charset="0"/>
            </a:endParaRPr>
          </a:p>
          <a:p>
            <a:pPr>
              <a:lnSpc>
                <a:spcPct val="110000"/>
              </a:lnSpc>
            </a:pPr>
            <a:r>
              <a:rPr kumimoji="1" lang="en-US" sz="1400">
                <a:latin typeface="Comic Sans MS" charset="0"/>
              </a:rPr>
              <a:t>U = { 1, 2, 3, 4, 5, 6, 7 }</a:t>
            </a:r>
            <a:br>
              <a:rPr kumimoji="1" lang="en-US" sz="1400">
                <a:latin typeface="Comic Sans MS" charset="0"/>
              </a:rPr>
            </a:br>
            <a:r>
              <a:rPr kumimoji="1" lang="en-US" sz="1400">
                <a:latin typeface="Comic Sans MS" charset="0"/>
              </a:rPr>
              <a:t>k = 2</a:t>
            </a:r>
          </a:p>
          <a:p>
            <a:pPr>
              <a:lnSpc>
                <a:spcPct val="110000"/>
              </a:lnSpc>
            </a:pPr>
            <a:r>
              <a:rPr kumimoji="1" lang="en-US" sz="1400">
                <a:latin typeface="Comic Sans MS" charset="0"/>
              </a:rPr>
              <a:t>S</a:t>
            </a:r>
            <a:r>
              <a:rPr kumimoji="1" lang="en-US" sz="1400" baseline="-25000">
                <a:latin typeface="Comic Sans MS" charset="0"/>
              </a:rPr>
              <a:t>a </a:t>
            </a:r>
            <a:r>
              <a:rPr kumimoji="1" lang="en-US" sz="1400">
                <a:latin typeface="Comic Sans MS" charset="0"/>
              </a:rPr>
              <a:t>= {3, 7}		S</a:t>
            </a:r>
            <a:r>
              <a:rPr kumimoji="1" lang="en-US" sz="1400" baseline="-25000">
                <a:latin typeface="Comic Sans MS" charset="0"/>
              </a:rPr>
              <a:t>b </a:t>
            </a:r>
            <a:r>
              <a:rPr kumimoji="1" lang="en-US" sz="1400">
                <a:latin typeface="Comic Sans MS" charset="0"/>
              </a:rPr>
              <a:t>= {2, 4}</a:t>
            </a:r>
          </a:p>
          <a:p>
            <a:pPr>
              <a:lnSpc>
                <a:spcPct val="110000"/>
              </a:lnSpc>
            </a:pPr>
            <a:r>
              <a:rPr kumimoji="1" lang="en-US" sz="1400">
                <a:solidFill>
                  <a:srgbClr val="003399"/>
                </a:solidFill>
                <a:latin typeface="Comic Sans MS" charset="0"/>
              </a:rPr>
              <a:t>S</a:t>
            </a:r>
            <a:r>
              <a:rPr kumimoji="1" lang="en-US" sz="1400" baseline="-25000">
                <a:solidFill>
                  <a:srgbClr val="003399"/>
                </a:solidFill>
                <a:latin typeface="Comic Sans MS" charset="0"/>
              </a:rPr>
              <a:t>c </a:t>
            </a:r>
            <a:r>
              <a:rPr kumimoji="1" lang="en-US" sz="1400">
                <a:solidFill>
                  <a:srgbClr val="003399"/>
                </a:solidFill>
                <a:latin typeface="Comic Sans MS" charset="0"/>
              </a:rPr>
              <a:t>= {3, 4, 5, 6}</a:t>
            </a:r>
            <a:r>
              <a:rPr kumimoji="1" lang="en-US" sz="1400">
                <a:latin typeface="Comic Sans MS" charset="0"/>
              </a:rPr>
              <a:t>	S</a:t>
            </a:r>
            <a:r>
              <a:rPr kumimoji="1" lang="en-US" sz="1400" baseline="-25000">
                <a:latin typeface="Comic Sans MS" charset="0"/>
              </a:rPr>
              <a:t>d </a:t>
            </a:r>
            <a:r>
              <a:rPr kumimoji="1" lang="en-US" sz="1400">
                <a:latin typeface="Comic Sans MS" charset="0"/>
              </a:rPr>
              <a:t>= {5}</a:t>
            </a:r>
            <a:br>
              <a:rPr kumimoji="1" lang="en-US" sz="1400">
                <a:latin typeface="Comic Sans MS" charset="0"/>
              </a:rPr>
            </a:br>
            <a:r>
              <a:rPr kumimoji="1" lang="en-US" sz="1400">
                <a:latin typeface="Comic Sans MS" charset="0"/>
              </a:rPr>
              <a:t>S</a:t>
            </a:r>
            <a:r>
              <a:rPr kumimoji="1" lang="en-US" sz="1400" baseline="-25000">
                <a:latin typeface="Comic Sans MS" charset="0"/>
              </a:rPr>
              <a:t>e </a:t>
            </a:r>
            <a:r>
              <a:rPr kumimoji="1" lang="en-US" sz="1400">
                <a:latin typeface="Comic Sans MS" charset="0"/>
              </a:rPr>
              <a:t>= {1}		</a:t>
            </a:r>
            <a:r>
              <a:rPr kumimoji="1" lang="en-US" sz="1400">
                <a:solidFill>
                  <a:srgbClr val="003399"/>
                </a:solidFill>
                <a:latin typeface="Comic Sans MS" charset="0"/>
              </a:rPr>
              <a:t>S</a:t>
            </a:r>
            <a:r>
              <a:rPr kumimoji="1" lang="en-US" sz="1400" baseline="-25000">
                <a:solidFill>
                  <a:srgbClr val="003399"/>
                </a:solidFill>
                <a:latin typeface="Comic Sans MS" charset="0"/>
              </a:rPr>
              <a:t>f</a:t>
            </a:r>
            <a:r>
              <a:rPr kumimoji="1" lang="en-US" sz="1400">
                <a:solidFill>
                  <a:srgbClr val="003399"/>
                </a:solidFill>
                <a:latin typeface="Comic Sans MS" charset="0"/>
              </a:rPr>
              <a:t>= {1, 2, 6, 7}</a:t>
            </a:r>
            <a:endParaRPr kumimoji="1" lang="en-US" sz="1600">
              <a:latin typeface="Comic Sans MS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560388" y="4155466"/>
            <a:ext cx="4298950" cy="2239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34822" name="Oval 6"/>
          <p:cNvSpPr>
            <a:spLocks noChangeArrowheads="1"/>
          </p:cNvSpPr>
          <p:nvPr/>
        </p:nvSpPr>
        <p:spPr bwMode="auto">
          <a:xfrm>
            <a:off x="2196041" y="4266056"/>
            <a:ext cx="290512" cy="2905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sz="1400" dirty="0">
                <a:latin typeface="Comic Sans MS" charset="0"/>
              </a:rPr>
              <a:t>a</a:t>
            </a:r>
          </a:p>
        </p:txBody>
      </p:sp>
      <p:sp>
        <p:nvSpPr>
          <p:cNvPr id="34823" name="Oval 7"/>
          <p:cNvSpPr>
            <a:spLocks noChangeArrowheads="1"/>
          </p:cNvSpPr>
          <p:nvPr/>
        </p:nvSpPr>
        <p:spPr bwMode="auto">
          <a:xfrm>
            <a:off x="3545416" y="5956744"/>
            <a:ext cx="290512" cy="2905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sz="1400" dirty="0">
                <a:latin typeface="Comic Sans MS" charset="0"/>
              </a:rPr>
              <a:t>d</a:t>
            </a:r>
          </a:p>
        </p:txBody>
      </p:sp>
      <p:sp>
        <p:nvSpPr>
          <p:cNvPr id="34824" name="Oval 8"/>
          <p:cNvSpPr>
            <a:spLocks noChangeArrowheads="1"/>
          </p:cNvSpPr>
          <p:nvPr/>
        </p:nvSpPr>
        <p:spPr bwMode="auto">
          <a:xfrm>
            <a:off x="3545416" y="4266056"/>
            <a:ext cx="290512" cy="2905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sz="1400" dirty="0">
                <a:latin typeface="Comic Sans MS" charset="0"/>
              </a:rPr>
              <a:t>b</a:t>
            </a:r>
          </a:p>
        </p:txBody>
      </p:sp>
      <p:sp>
        <p:nvSpPr>
          <p:cNvPr id="34825" name="Oval 9"/>
          <p:cNvSpPr>
            <a:spLocks noChangeArrowheads="1"/>
          </p:cNvSpPr>
          <p:nvPr/>
        </p:nvSpPr>
        <p:spPr bwMode="auto">
          <a:xfrm>
            <a:off x="2372253" y="5958331"/>
            <a:ext cx="290513" cy="290513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sz="1400">
                <a:latin typeface="Comic Sans MS" charset="0"/>
              </a:rPr>
              <a:t>e</a:t>
            </a:r>
          </a:p>
        </p:txBody>
      </p:sp>
      <p:sp>
        <p:nvSpPr>
          <p:cNvPr id="34826" name="Oval 10"/>
          <p:cNvSpPr>
            <a:spLocks noChangeArrowheads="1"/>
          </p:cNvSpPr>
          <p:nvPr/>
        </p:nvSpPr>
        <p:spPr bwMode="auto">
          <a:xfrm>
            <a:off x="1414991" y="5250306"/>
            <a:ext cx="290512" cy="29051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sz="1400">
                <a:solidFill>
                  <a:schemeClr val="bg1"/>
                </a:solidFill>
                <a:latin typeface="Comic Sans MS" charset="0"/>
              </a:rPr>
              <a:t>f</a:t>
            </a:r>
          </a:p>
        </p:txBody>
      </p:sp>
      <p:cxnSp>
        <p:nvCxnSpPr>
          <p:cNvPr id="34827" name="AutoShape 11"/>
          <p:cNvCxnSpPr>
            <a:cxnSpLocks noChangeShapeType="1"/>
            <a:stCxn id="34822" idx="6"/>
            <a:endCxn id="34831" idx="2"/>
          </p:cNvCxnSpPr>
          <p:nvPr/>
        </p:nvCxnSpPr>
        <p:spPr bwMode="auto">
          <a:xfrm>
            <a:off x="2486553" y="4412106"/>
            <a:ext cx="1924050" cy="984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828" name="AutoShape 12"/>
          <p:cNvCxnSpPr>
            <a:cxnSpLocks noChangeShapeType="1"/>
            <a:stCxn id="34831" idx="3"/>
            <a:endCxn id="34823" idx="7"/>
          </p:cNvCxnSpPr>
          <p:nvPr/>
        </p:nvCxnSpPr>
        <p:spPr bwMode="auto">
          <a:xfrm flipH="1">
            <a:off x="3793066" y="5497956"/>
            <a:ext cx="660400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829" name="AutoShape 13"/>
          <p:cNvCxnSpPr>
            <a:cxnSpLocks noChangeShapeType="1"/>
            <a:stCxn id="34824" idx="5"/>
            <a:endCxn id="34831" idx="1"/>
          </p:cNvCxnSpPr>
          <p:nvPr/>
        </p:nvCxnSpPr>
        <p:spPr bwMode="auto">
          <a:xfrm>
            <a:off x="3793066" y="4513706"/>
            <a:ext cx="660400" cy="779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830" name="AutoShape 14"/>
          <p:cNvCxnSpPr>
            <a:cxnSpLocks noChangeShapeType="1"/>
            <a:stCxn id="34826" idx="6"/>
            <a:endCxn id="34824" idx="2"/>
          </p:cNvCxnSpPr>
          <p:nvPr/>
        </p:nvCxnSpPr>
        <p:spPr bwMode="auto">
          <a:xfrm flipV="1">
            <a:off x="1705503" y="4412106"/>
            <a:ext cx="1839913" cy="984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831" name="Oval 15"/>
          <p:cNvSpPr>
            <a:spLocks noChangeArrowheads="1"/>
          </p:cNvSpPr>
          <p:nvPr/>
        </p:nvSpPr>
        <p:spPr bwMode="auto">
          <a:xfrm>
            <a:off x="4410603" y="5250306"/>
            <a:ext cx="290513" cy="290513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sz="1400">
                <a:solidFill>
                  <a:schemeClr val="bg1"/>
                </a:solidFill>
                <a:latin typeface="Comic Sans MS" charset="0"/>
              </a:rPr>
              <a:t>c</a:t>
            </a:r>
          </a:p>
        </p:txBody>
      </p:sp>
      <p:cxnSp>
        <p:nvCxnSpPr>
          <p:cNvPr id="34832" name="AutoShape 16"/>
          <p:cNvCxnSpPr>
            <a:cxnSpLocks noChangeShapeType="1"/>
            <a:stCxn id="34826" idx="6"/>
            <a:endCxn id="34825" idx="1"/>
          </p:cNvCxnSpPr>
          <p:nvPr/>
        </p:nvCxnSpPr>
        <p:spPr bwMode="auto">
          <a:xfrm>
            <a:off x="1705503" y="5396356"/>
            <a:ext cx="709613" cy="604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833" name="Text Box 17"/>
          <p:cNvSpPr txBox="1">
            <a:spLocks noChangeArrowheads="1"/>
          </p:cNvSpPr>
          <p:nvPr/>
        </p:nvSpPr>
        <p:spPr bwMode="auto">
          <a:xfrm>
            <a:off x="599017" y="4202026"/>
            <a:ext cx="1676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sz="1200" dirty="0">
                <a:latin typeface="Comic Sans MS" charset="0"/>
              </a:rPr>
              <a:t>VERTEX COVER</a:t>
            </a:r>
          </a:p>
        </p:txBody>
      </p:sp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684213" y="5493179"/>
            <a:ext cx="12192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1143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kumimoji="1" lang="en-US" sz="1400">
                <a:latin typeface="Comic Sans MS" charset="0"/>
              </a:rPr>
              <a:t>k = 2</a:t>
            </a:r>
          </a:p>
        </p:txBody>
      </p:sp>
      <p:cxnSp>
        <p:nvCxnSpPr>
          <p:cNvPr id="34840" name="AutoShape 24"/>
          <p:cNvCxnSpPr>
            <a:cxnSpLocks noChangeShapeType="1"/>
            <a:stCxn id="34826" idx="6"/>
            <a:endCxn id="34831" idx="2"/>
          </p:cNvCxnSpPr>
          <p:nvPr/>
        </p:nvCxnSpPr>
        <p:spPr bwMode="auto">
          <a:xfrm>
            <a:off x="1705503" y="5396356"/>
            <a:ext cx="2705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4842" name="AutoShape 26"/>
          <p:cNvCxnSpPr>
            <a:cxnSpLocks noChangeShapeType="1"/>
            <a:stCxn id="34826" idx="7"/>
            <a:endCxn id="34822" idx="3"/>
          </p:cNvCxnSpPr>
          <p:nvPr/>
        </p:nvCxnSpPr>
        <p:spPr bwMode="auto">
          <a:xfrm flipV="1">
            <a:off x="1662641" y="4513706"/>
            <a:ext cx="576262" cy="779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1962678" y="5629719"/>
            <a:ext cx="3175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sz="1400">
                <a:latin typeface="Comic Sans MS" charset="0"/>
              </a:rPr>
              <a:t>e</a:t>
            </a:r>
            <a:r>
              <a:rPr kumimoji="1" lang="en-US" sz="1400" baseline="-25000">
                <a:latin typeface="Comic Sans MS" charset="0"/>
              </a:rPr>
              <a:t>1 </a:t>
            </a:r>
          </a:p>
        </p:txBody>
      </p:sp>
      <p:sp>
        <p:nvSpPr>
          <p:cNvPr id="34836" name="Rectangle 20"/>
          <p:cNvSpPr>
            <a:spLocks noChangeArrowheads="1"/>
          </p:cNvSpPr>
          <p:nvPr/>
        </p:nvSpPr>
        <p:spPr bwMode="auto">
          <a:xfrm>
            <a:off x="2450041" y="4816919"/>
            <a:ext cx="3175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sz="1400">
                <a:latin typeface="Comic Sans MS" charset="0"/>
              </a:rPr>
              <a:t>e</a:t>
            </a:r>
            <a:r>
              <a:rPr kumimoji="1" lang="en-US" sz="1400" baseline="-25000">
                <a:latin typeface="Comic Sans MS" charset="0"/>
              </a:rPr>
              <a:t>2 </a:t>
            </a:r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3443816" y="4869306"/>
            <a:ext cx="3175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sz="1400">
                <a:latin typeface="Comic Sans MS" charset="0"/>
              </a:rPr>
              <a:t>e</a:t>
            </a:r>
            <a:r>
              <a:rPr kumimoji="1" lang="en-US" sz="1400" baseline="-25000">
                <a:latin typeface="Comic Sans MS" charset="0"/>
              </a:rPr>
              <a:t>3 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3989916" y="5621781"/>
            <a:ext cx="3175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sz="1400" dirty="0">
                <a:latin typeface="Comic Sans MS" charset="0"/>
              </a:rPr>
              <a:t>e</a:t>
            </a:r>
            <a:r>
              <a:rPr kumimoji="1" lang="en-US" sz="1400" baseline="-25000" dirty="0">
                <a:latin typeface="Comic Sans MS" charset="0"/>
              </a:rPr>
              <a:t>5 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4001028" y="4796281"/>
            <a:ext cx="3175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sz="1400">
                <a:latin typeface="Comic Sans MS" charset="0"/>
              </a:rPr>
              <a:t>e</a:t>
            </a:r>
            <a:r>
              <a:rPr kumimoji="1" lang="en-US" sz="1400" baseline="-25000">
                <a:latin typeface="Comic Sans MS" charset="0"/>
              </a:rPr>
              <a:t>4 </a:t>
            </a:r>
          </a:p>
        </p:txBody>
      </p:sp>
      <p:sp>
        <p:nvSpPr>
          <p:cNvPr id="34841" name="Rectangle 25"/>
          <p:cNvSpPr>
            <a:spLocks noChangeArrowheads="1"/>
          </p:cNvSpPr>
          <p:nvPr/>
        </p:nvSpPr>
        <p:spPr bwMode="auto">
          <a:xfrm>
            <a:off x="2965978" y="5263006"/>
            <a:ext cx="3175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sz="1400">
                <a:latin typeface="Comic Sans MS" charset="0"/>
              </a:rPr>
              <a:t>e</a:t>
            </a:r>
            <a:r>
              <a:rPr kumimoji="1" lang="en-US" sz="1400" baseline="-25000">
                <a:latin typeface="Comic Sans MS" charset="0"/>
              </a:rPr>
              <a:t>6 </a:t>
            </a: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1821391" y="4770881"/>
            <a:ext cx="3175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bIns="91440" anchor="ctr"/>
          <a:lstStyle/>
          <a:p>
            <a:pPr algn="ctr"/>
            <a:r>
              <a:rPr kumimoji="1" lang="en-US" sz="1400" dirty="0">
                <a:latin typeface="Comic Sans MS" charset="0"/>
              </a:rPr>
              <a:t>e</a:t>
            </a:r>
            <a:r>
              <a:rPr kumimoji="1" lang="en-US" sz="1400" baseline="-25000" dirty="0">
                <a:latin typeface="Comic Sans MS" charset="0"/>
              </a:rPr>
              <a:t>7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Cycle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an undirected graph G = (V, E), does there exists a simple directed cycle </a:t>
            </a:r>
            <a:r>
              <a:rPr lang="en-US" dirty="0">
                <a:sym typeface="Symbol" charset="0"/>
              </a:rPr>
              <a:t>𝚪</a:t>
            </a:r>
            <a:r>
              <a:rPr lang="en-US" dirty="0"/>
              <a:t> that contains every node in V?</a:t>
            </a:r>
          </a:p>
          <a:p>
            <a:r>
              <a:rPr lang="en-US" dirty="0"/>
              <a:t>Claim:  DIR-HAM-CYCLE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HAM-CYCLE</a:t>
            </a:r>
            <a:endParaRPr lang="en-US" dirty="0"/>
          </a:p>
          <a:p>
            <a:r>
              <a:rPr lang="en-US" dirty="0"/>
              <a:t>Construction</a:t>
            </a:r>
          </a:p>
          <a:p>
            <a:pPr lvl="1"/>
            <a:r>
              <a:rPr lang="en-US" dirty="0"/>
              <a:t>Given a directed graph G = (V, E), construct an undirected graph G' with 3n nodes: v</a:t>
            </a:r>
            <a:r>
              <a:rPr lang="en-US" baseline="-25000" dirty="0"/>
              <a:t>in</a:t>
            </a:r>
            <a:r>
              <a:rPr lang="en-US" dirty="0"/>
              <a:t>, v, </a:t>
            </a:r>
            <a:r>
              <a:rPr lang="en-US" dirty="0" err="1"/>
              <a:t>v</a:t>
            </a:r>
            <a:r>
              <a:rPr lang="en-US" baseline="-25000" dirty="0" err="1"/>
              <a:t>out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09600" y="4527523"/>
            <a:ext cx="2667000" cy="1905000"/>
            <a:chOff x="609600" y="4527523"/>
            <a:chExt cx="2667000" cy="1905000"/>
          </a:xfrm>
        </p:grpSpPr>
        <p:sp>
          <p:nvSpPr>
            <p:cNvPr id="33" name="Oval 32"/>
            <p:cNvSpPr>
              <a:spLocks noChangeAspect="1" noChangeArrowheads="1"/>
            </p:cNvSpPr>
            <p:nvPr/>
          </p:nvSpPr>
          <p:spPr bwMode="auto">
            <a:xfrm>
              <a:off x="1787525" y="5060923"/>
              <a:ext cx="269875" cy="2698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v</a:t>
              </a:r>
            </a:p>
          </p:txBody>
        </p:sp>
        <p:cxnSp>
          <p:nvCxnSpPr>
            <p:cNvPr id="34" name="AutoShape 5"/>
            <p:cNvCxnSpPr>
              <a:cxnSpLocks noChangeShapeType="1"/>
              <a:stCxn id="33" idx="6"/>
              <a:endCxn id="41" idx="2"/>
            </p:cNvCxnSpPr>
            <p:nvPr/>
          </p:nvCxnSpPr>
          <p:spPr bwMode="auto">
            <a:xfrm flipV="1">
              <a:off x="2057400" y="4932336"/>
              <a:ext cx="949325" cy="2635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35" name="Oval 34"/>
            <p:cNvSpPr>
              <a:spLocks noChangeAspect="1" noChangeArrowheads="1"/>
            </p:cNvSpPr>
            <p:nvPr/>
          </p:nvSpPr>
          <p:spPr bwMode="auto">
            <a:xfrm>
              <a:off x="609600" y="4527523"/>
              <a:ext cx="269875" cy="2698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 dirty="0"/>
                <a:t>a</a:t>
              </a:r>
            </a:p>
          </p:txBody>
        </p:sp>
        <p:sp>
          <p:nvSpPr>
            <p:cNvPr id="36" name="Oval 35"/>
            <p:cNvSpPr>
              <a:spLocks noChangeAspect="1" noChangeArrowheads="1"/>
            </p:cNvSpPr>
            <p:nvPr/>
          </p:nvSpPr>
          <p:spPr bwMode="auto">
            <a:xfrm>
              <a:off x="609600" y="5060923"/>
              <a:ext cx="269875" cy="2698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b</a:t>
              </a:r>
              <a:endParaRPr lang="en-US" sz="1400" baseline="-25000"/>
            </a:p>
          </p:txBody>
        </p:sp>
        <p:sp>
          <p:nvSpPr>
            <p:cNvPr id="37" name="Oval 36"/>
            <p:cNvSpPr>
              <a:spLocks noChangeAspect="1" noChangeArrowheads="1"/>
            </p:cNvSpPr>
            <p:nvPr/>
          </p:nvSpPr>
          <p:spPr bwMode="auto">
            <a:xfrm>
              <a:off x="609600" y="5559398"/>
              <a:ext cx="269875" cy="2698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c</a:t>
              </a:r>
              <a:endParaRPr lang="en-US" sz="1400" baseline="-25000"/>
            </a:p>
          </p:txBody>
        </p:sp>
        <p:cxnSp>
          <p:nvCxnSpPr>
            <p:cNvPr id="38" name="AutoShape 9"/>
            <p:cNvCxnSpPr>
              <a:cxnSpLocks noChangeShapeType="1"/>
              <a:stCxn id="35" idx="6"/>
              <a:endCxn id="33" idx="1"/>
            </p:cNvCxnSpPr>
            <p:nvPr/>
          </p:nvCxnSpPr>
          <p:spPr bwMode="auto">
            <a:xfrm>
              <a:off x="879475" y="4662461"/>
              <a:ext cx="947738" cy="4381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10"/>
            <p:cNvCxnSpPr>
              <a:cxnSpLocks noChangeShapeType="1"/>
              <a:stCxn id="36" idx="6"/>
              <a:endCxn id="33" idx="2"/>
            </p:cNvCxnSpPr>
            <p:nvPr/>
          </p:nvCxnSpPr>
          <p:spPr bwMode="auto">
            <a:xfrm>
              <a:off x="879475" y="5195861"/>
              <a:ext cx="9080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1"/>
            <p:cNvCxnSpPr>
              <a:cxnSpLocks noChangeShapeType="1"/>
              <a:stCxn id="37" idx="6"/>
              <a:endCxn id="33" idx="3"/>
            </p:cNvCxnSpPr>
            <p:nvPr/>
          </p:nvCxnSpPr>
          <p:spPr bwMode="auto">
            <a:xfrm flipV="1">
              <a:off x="879475" y="5291111"/>
              <a:ext cx="947738" cy="403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41" name="Oval 40"/>
            <p:cNvSpPr>
              <a:spLocks noChangeAspect="1" noChangeArrowheads="1"/>
            </p:cNvSpPr>
            <p:nvPr/>
          </p:nvSpPr>
          <p:spPr bwMode="auto">
            <a:xfrm>
              <a:off x="3006725" y="4797398"/>
              <a:ext cx="269875" cy="2698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d</a:t>
              </a:r>
            </a:p>
          </p:txBody>
        </p:sp>
        <p:sp>
          <p:nvSpPr>
            <p:cNvPr id="42" name="Oval 41"/>
            <p:cNvSpPr>
              <a:spLocks noChangeAspect="1" noChangeArrowheads="1"/>
            </p:cNvSpPr>
            <p:nvPr/>
          </p:nvSpPr>
          <p:spPr bwMode="auto">
            <a:xfrm>
              <a:off x="3006725" y="5406998"/>
              <a:ext cx="269875" cy="2698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e</a:t>
              </a:r>
            </a:p>
          </p:txBody>
        </p:sp>
        <p:cxnSp>
          <p:nvCxnSpPr>
            <p:cNvPr id="43" name="AutoShape 14"/>
            <p:cNvCxnSpPr>
              <a:cxnSpLocks noChangeShapeType="1"/>
              <a:stCxn id="33" idx="6"/>
              <a:endCxn id="42" idx="2"/>
            </p:cNvCxnSpPr>
            <p:nvPr/>
          </p:nvCxnSpPr>
          <p:spPr bwMode="auto">
            <a:xfrm>
              <a:off x="2057400" y="5195861"/>
              <a:ext cx="949325" cy="3460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1066800" y="6057873"/>
              <a:ext cx="914400" cy="37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sz="1600"/>
                <a:t>G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30700" y="4371948"/>
            <a:ext cx="4406900" cy="2089150"/>
            <a:chOff x="4330700" y="4371948"/>
            <a:chExt cx="4406900" cy="2089150"/>
          </a:xfrm>
        </p:grpSpPr>
        <p:sp>
          <p:nvSpPr>
            <p:cNvPr id="44" name="Oval 43"/>
            <p:cNvSpPr>
              <a:spLocks noChangeAspect="1" noChangeArrowheads="1"/>
            </p:cNvSpPr>
            <p:nvPr/>
          </p:nvSpPr>
          <p:spPr bwMode="auto">
            <a:xfrm>
              <a:off x="5562600" y="5210148"/>
              <a:ext cx="320675" cy="320675"/>
            </a:xfrm>
            <a:prstGeom prst="ellipse">
              <a:avLst/>
            </a:prstGeom>
            <a:solidFill>
              <a:srgbClr val="DD011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v</a:t>
              </a:r>
              <a:r>
                <a:rPr lang="en-US" sz="1200" baseline="-25000">
                  <a:solidFill>
                    <a:schemeClr val="bg1"/>
                  </a:solidFill>
                </a:rPr>
                <a:t>in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cxnSp>
          <p:nvCxnSpPr>
            <p:cNvPr id="45" name="AutoShape 16"/>
            <p:cNvCxnSpPr>
              <a:cxnSpLocks noChangeShapeType="1"/>
              <a:stCxn id="58" idx="7"/>
              <a:endCxn id="52" idx="2"/>
            </p:cNvCxnSpPr>
            <p:nvPr/>
          </p:nvCxnSpPr>
          <p:spPr bwMode="auto">
            <a:xfrm flipV="1">
              <a:off x="7740650" y="4684686"/>
              <a:ext cx="676275" cy="5730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46" name="Oval 45"/>
            <p:cNvSpPr>
              <a:spLocks noChangeAspect="1" noChangeArrowheads="1"/>
            </p:cNvSpPr>
            <p:nvPr/>
          </p:nvSpPr>
          <p:spPr bwMode="auto">
            <a:xfrm>
              <a:off x="4343400" y="4371948"/>
              <a:ext cx="320675" cy="320675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a</a:t>
              </a:r>
              <a:r>
                <a:rPr lang="en-US" sz="1200" baseline="-25000" dirty="0" err="1">
                  <a:solidFill>
                    <a:schemeClr val="bg1"/>
                  </a:solidFill>
                </a:rPr>
                <a:t>out</a:t>
              </a:r>
              <a:endParaRPr lang="en-US" sz="120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47" name="Oval 46"/>
            <p:cNvSpPr>
              <a:spLocks noChangeAspect="1" noChangeArrowheads="1"/>
            </p:cNvSpPr>
            <p:nvPr/>
          </p:nvSpPr>
          <p:spPr bwMode="auto">
            <a:xfrm>
              <a:off x="4330700" y="5210148"/>
              <a:ext cx="320675" cy="320675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b</a:t>
              </a:r>
              <a:r>
                <a:rPr lang="en-US" sz="1200" baseline="-25000">
                  <a:solidFill>
                    <a:schemeClr val="bg1"/>
                  </a:solidFill>
                </a:rPr>
                <a:t>out</a:t>
              </a:r>
            </a:p>
          </p:txBody>
        </p:sp>
        <p:sp>
          <p:nvSpPr>
            <p:cNvPr id="48" name="Oval 47"/>
            <p:cNvSpPr>
              <a:spLocks noChangeAspect="1" noChangeArrowheads="1"/>
            </p:cNvSpPr>
            <p:nvPr/>
          </p:nvSpPr>
          <p:spPr bwMode="auto">
            <a:xfrm>
              <a:off x="4343400" y="5854673"/>
              <a:ext cx="320675" cy="320675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c</a:t>
              </a:r>
              <a:r>
                <a:rPr lang="en-US" sz="1200" baseline="-25000">
                  <a:solidFill>
                    <a:schemeClr val="bg1"/>
                  </a:solidFill>
                </a:rPr>
                <a:t>out</a:t>
              </a:r>
            </a:p>
          </p:txBody>
        </p:sp>
        <p:cxnSp>
          <p:nvCxnSpPr>
            <p:cNvPr id="49" name="AutoShape 20"/>
            <p:cNvCxnSpPr>
              <a:cxnSpLocks noChangeShapeType="1"/>
              <a:stCxn id="46" idx="6"/>
              <a:endCxn id="44" idx="1"/>
            </p:cNvCxnSpPr>
            <p:nvPr/>
          </p:nvCxnSpPr>
          <p:spPr bwMode="auto">
            <a:xfrm>
              <a:off x="4664075" y="4532286"/>
              <a:ext cx="946150" cy="72548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21"/>
            <p:cNvCxnSpPr>
              <a:cxnSpLocks noChangeShapeType="1"/>
              <a:stCxn id="47" idx="6"/>
              <a:endCxn id="44" idx="2"/>
            </p:cNvCxnSpPr>
            <p:nvPr/>
          </p:nvCxnSpPr>
          <p:spPr bwMode="auto">
            <a:xfrm>
              <a:off x="4651375" y="5370486"/>
              <a:ext cx="911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22"/>
            <p:cNvCxnSpPr>
              <a:cxnSpLocks noChangeShapeType="1"/>
              <a:stCxn id="48" idx="6"/>
              <a:endCxn id="44" idx="3"/>
            </p:cNvCxnSpPr>
            <p:nvPr/>
          </p:nvCxnSpPr>
          <p:spPr bwMode="auto">
            <a:xfrm flipV="1">
              <a:off x="4664075" y="5483198"/>
              <a:ext cx="946150" cy="5318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2" name="Oval 51"/>
            <p:cNvSpPr>
              <a:spLocks noChangeAspect="1" noChangeArrowheads="1"/>
            </p:cNvSpPr>
            <p:nvPr/>
          </p:nvSpPr>
          <p:spPr bwMode="auto">
            <a:xfrm>
              <a:off x="8416925" y="4524348"/>
              <a:ext cx="320675" cy="320675"/>
            </a:xfrm>
            <a:prstGeom prst="ellipse">
              <a:avLst/>
            </a:prstGeom>
            <a:solidFill>
              <a:srgbClr val="DD011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d</a:t>
              </a:r>
              <a:r>
                <a:rPr lang="en-US" sz="1200" baseline="-25000">
                  <a:solidFill>
                    <a:schemeClr val="bg1"/>
                  </a:solidFill>
                </a:rPr>
                <a:t>in</a:t>
              </a:r>
            </a:p>
          </p:txBody>
        </p:sp>
        <p:sp>
          <p:nvSpPr>
            <p:cNvPr id="53" name="Oval 52"/>
            <p:cNvSpPr>
              <a:spLocks noChangeAspect="1" noChangeArrowheads="1"/>
            </p:cNvSpPr>
            <p:nvPr/>
          </p:nvSpPr>
          <p:spPr bwMode="auto">
            <a:xfrm>
              <a:off x="8416925" y="5711798"/>
              <a:ext cx="320675" cy="320675"/>
            </a:xfrm>
            <a:prstGeom prst="ellipse">
              <a:avLst/>
            </a:prstGeom>
            <a:solidFill>
              <a:srgbClr val="DD011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e</a:t>
              </a:r>
              <a:r>
                <a:rPr lang="en-US" sz="1200" baseline="-25000">
                  <a:solidFill>
                    <a:schemeClr val="bg1"/>
                  </a:solidFill>
                </a:rPr>
                <a:t>in</a:t>
              </a:r>
            </a:p>
          </p:txBody>
        </p:sp>
        <p:cxnSp>
          <p:nvCxnSpPr>
            <p:cNvPr id="54" name="AutoShape 25"/>
            <p:cNvCxnSpPr>
              <a:cxnSpLocks noChangeShapeType="1"/>
              <a:stCxn id="58" idx="5"/>
              <a:endCxn id="53" idx="2"/>
            </p:cNvCxnSpPr>
            <p:nvPr/>
          </p:nvCxnSpPr>
          <p:spPr bwMode="auto">
            <a:xfrm>
              <a:off x="7740650" y="5483198"/>
              <a:ext cx="676275" cy="388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6307138" y="6086448"/>
              <a:ext cx="914400" cy="374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sz="1600"/>
                <a:t>G'</a:t>
              </a:r>
            </a:p>
          </p:txBody>
        </p:sp>
        <p:sp>
          <p:nvSpPr>
            <p:cNvPr id="57" name="Oval 56"/>
            <p:cNvSpPr>
              <a:spLocks noChangeAspect="1" noChangeArrowheads="1"/>
            </p:cNvSpPr>
            <p:nvPr/>
          </p:nvSpPr>
          <p:spPr bwMode="auto">
            <a:xfrm>
              <a:off x="6505575" y="5210148"/>
              <a:ext cx="320675" cy="320675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v</a:t>
              </a:r>
            </a:p>
          </p:txBody>
        </p:sp>
        <p:sp>
          <p:nvSpPr>
            <p:cNvPr id="58" name="Oval 57"/>
            <p:cNvSpPr>
              <a:spLocks noChangeAspect="1" noChangeArrowheads="1"/>
            </p:cNvSpPr>
            <p:nvPr/>
          </p:nvSpPr>
          <p:spPr bwMode="auto">
            <a:xfrm>
              <a:off x="7467600" y="5210148"/>
              <a:ext cx="320675" cy="320675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v</a:t>
              </a:r>
              <a:r>
                <a:rPr lang="en-US" sz="1200" baseline="-25000">
                  <a:solidFill>
                    <a:schemeClr val="bg1"/>
                  </a:solidFill>
                </a:rPr>
                <a:t>out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cxnSp>
          <p:nvCxnSpPr>
            <p:cNvPr id="59" name="AutoShape 30"/>
            <p:cNvCxnSpPr>
              <a:cxnSpLocks noChangeShapeType="1"/>
              <a:stCxn id="44" idx="6"/>
              <a:endCxn id="57" idx="2"/>
            </p:cNvCxnSpPr>
            <p:nvPr/>
          </p:nvCxnSpPr>
          <p:spPr bwMode="auto">
            <a:xfrm>
              <a:off x="5883275" y="5370486"/>
              <a:ext cx="6223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31"/>
            <p:cNvCxnSpPr>
              <a:cxnSpLocks noChangeShapeType="1"/>
              <a:stCxn id="57" idx="6"/>
              <a:endCxn id="58" idx="2"/>
            </p:cNvCxnSpPr>
            <p:nvPr/>
          </p:nvCxnSpPr>
          <p:spPr bwMode="auto">
            <a:xfrm>
              <a:off x="6826250" y="5370486"/>
              <a:ext cx="64135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63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Class of </a:t>
            </a:r>
            <a:r>
              <a:rPr lang="ja-JP" altLang="en-US">
                <a:latin typeface="Arial"/>
                <a:cs typeface="+mj-cs"/>
              </a:rPr>
              <a:t>“</a:t>
            </a:r>
            <a:r>
              <a:rPr lang="en-US">
                <a:cs typeface="+mj-cs"/>
              </a:rPr>
              <a:t>NP</a:t>
            </a:r>
            <a:r>
              <a:rPr lang="ja-JP" altLang="en-US">
                <a:latin typeface="Arial"/>
                <a:cs typeface="+mj-cs"/>
              </a:rPr>
              <a:t>”</a:t>
            </a:r>
            <a:r>
              <a:rPr lang="en-US">
                <a:cs typeface="+mj-cs"/>
              </a:rPr>
              <a:t> Problems</a:t>
            </a:r>
          </a:p>
        </p:txBody>
      </p:sp>
      <p:sp>
        <p:nvSpPr>
          <p:cNvPr id="84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60000"/>
              </a:lnSpc>
              <a:defRPr/>
            </a:pPr>
            <a:r>
              <a:rPr lang="en-US" b="1">
                <a:cs typeface="+mn-cs"/>
              </a:rPr>
              <a:t>Class NP</a:t>
            </a:r>
            <a:r>
              <a:rPr lang="en-US">
                <a:cs typeface="+mn-cs"/>
              </a:rPr>
              <a:t> consists of problems that are verifiable in polynomial time (i.e., could be solved by nondeterministic polynomial algorithms)</a:t>
            </a:r>
          </a:p>
          <a:p>
            <a:pPr lvl="1" eaLnBrk="1" hangingPunct="1">
              <a:lnSpc>
                <a:spcPct val="160000"/>
              </a:lnSpc>
              <a:defRPr/>
            </a:pPr>
            <a:r>
              <a:rPr lang="en-US"/>
              <a:t>If we were given a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certificate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of a solution, we could verify that the certificate is correct in time polynomial to the size of the input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ACE635-9AE2-4E4B-92A7-8E50F4EB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135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DIR-HAM-CYCLE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HAM-CYCLE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Claim:  G has a Hamiltonian cycle </a:t>
            </a:r>
            <a:r>
              <a:rPr lang="en-US" dirty="0" err="1"/>
              <a:t>iff</a:t>
            </a:r>
            <a:r>
              <a:rPr lang="en-US" dirty="0"/>
              <a:t> G' does.</a:t>
            </a:r>
          </a:p>
          <a:p>
            <a:endParaRPr lang="en-US" dirty="0"/>
          </a:p>
          <a:p>
            <a:r>
              <a:rPr lang="en-US" dirty="0"/>
              <a:t>Proof:  “</a:t>
            </a:r>
            <a:r>
              <a:rPr lang="en-US" dirty="0">
                <a:sym typeface="Symbol" charset="0"/>
              </a:rPr>
              <a:t>⇒”</a:t>
            </a:r>
            <a:endParaRPr lang="en-US" dirty="0"/>
          </a:p>
          <a:p>
            <a:pPr lvl="1"/>
            <a:r>
              <a:rPr lang="en-US" dirty="0"/>
              <a:t>Suppose G has a directed Hamiltonian cycle </a:t>
            </a:r>
            <a:r>
              <a:rPr lang="en-US" dirty="0">
                <a:sym typeface="Symbol" charset="0"/>
              </a:rPr>
              <a:t>𝚪</a:t>
            </a:r>
            <a:endParaRPr lang="en-US" dirty="0"/>
          </a:p>
          <a:p>
            <a:pPr lvl="1"/>
            <a:r>
              <a:rPr lang="en-US" dirty="0"/>
              <a:t>Then G' has an undirected Hamiltonian cycle (same order)</a:t>
            </a:r>
          </a:p>
        </p:txBody>
      </p:sp>
      <p:sp>
        <p:nvSpPr>
          <p:cNvPr id="5" name="Oval 4"/>
          <p:cNvSpPr>
            <a:spLocks noChangeAspect="1" noChangeArrowheads="1"/>
          </p:cNvSpPr>
          <p:nvPr/>
        </p:nvSpPr>
        <p:spPr bwMode="auto">
          <a:xfrm>
            <a:off x="1787525" y="5060923"/>
            <a:ext cx="269875" cy="2698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v</a:t>
            </a:r>
          </a:p>
        </p:txBody>
      </p:sp>
      <p:cxnSp>
        <p:nvCxnSpPr>
          <p:cNvPr id="6" name="AutoShape 5"/>
          <p:cNvCxnSpPr>
            <a:cxnSpLocks noChangeShapeType="1"/>
            <a:stCxn id="5" idx="6"/>
            <a:endCxn id="13" idx="2"/>
          </p:cNvCxnSpPr>
          <p:nvPr/>
        </p:nvCxnSpPr>
        <p:spPr bwMode="auto">
          <a:xfrm flipV="1">
            <a:off x="2057400" y="4932336"/>
            <a:ext cx="9493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609600" y="4527523"/>
            <a:ext cx="269875" cy="2698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8" name="Oval 7"/>
          <p:cNvSpPr>
            <a:spLocks noChangeAspect="1" noChangeArrowheads="1"/>
          </p:cNvSpPr>
          <p:nvPr/>
        </p:nvSpPr>
        <p:spPr bwMode="auto">
          <a:xfrm>
            <a:off x="609600" y="5060923"/>
            <a:ext cx="269875" cy="2698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b</a:t>
            </a:r>
            <a:endParaRPr lang="en-US" sz="1400" baseline="-25000"/>
          </a:p>
        </p:txBody>
      </p:sp>
      <p:sp>
        <p:nvSpPr>
          <p:cNvPr id="9" name="Oval 8"/>
          <p:cNvSpPr>
            <a:spLocks noChangeAspect="1" noChangeArrowheads="1"/>
          </p:cNvSpPr>
          <p:nvPr/>
        </p:nvSpPr>
        <p:spPr bwMode="auto">
          <a:xfrm>
            <a:off x="609600" y="5559398"/>
            <a:ext cx="269875" cy="2698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c</a:t>
            </a:r>
            <a:endParaRPr lang="en-US" sz="1400" baseline="-25000"/>
          </a:p>
        </p:txBody>
      </p:sp>
      <p:cxnSp>
        <p:nvCxnSpPr>
          <p:cNvPr id="10" name="AutoShape 9"/>
          <p:cNvCxnSpPr>
            <a:cxnSpLocks noChangeShapeType="1"/>
            <a:stCxn id="7" idx="6"/>
            <a:endCxn id="5" idx="1"/>
          </p:cNvCxnSpPr>
          <p:nvPr/>
        </p:nvCxnSpPr>
        <p:spPr bwMode="auto">
          <a:xfrm>
            <a:off x="879475" y="4662461"/>
            <a:ext cx="947738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10"/>
          <p:cNvCxnSpPr>
            <a:cxnSpLocks noChangeShapeType="1"/>
            <a:stCxn id="8" idx="6"/>
            <a:endCxn id="5" idx="2"/>
          </p:cNvCxnSpPr>
          <p:nvPr/>
        </p:nvCxnSpPr>
        <p:spPr bwMode="auto">
          <a:xfrm>
            <a:off x="879475" y="5195861"/>
            <a:ext cx="908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2" name="AutoShape 11"/>
          <p:cNvCxnSpPr>
            <a:cxnSpLocks noChangeShapeType="1"/>
            <a:stCxn id="9" idx="6"/>
            <a:endCxn id="5" idx="3"/>
          </p:cNvCxnSpPr>
          <p:nvPr/>
        </p:nvCxnSpPr>
        <p:spPr bwMode="auto">
          <a:xfrm flipV="1">
            <a:off x="879475" y="5291111"/>
            <a:ext cx="947738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3006725" y="4797398"/>
            <a:ext cx="269875" cy="2698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14" name="Oval 13"/>
          <p:cNvSpPr>
            <a:spLocks noChangeAspect="1" noChangeArrowheads="1"/>
          </p:cNvSpPr>
          <p:nvPr/>
        </p:nvSpPr>
        <p:spPr bwMode="auto">
          <a:xfrm>
            <a:off x="3006725" y="5406998"/>
            <a:ext cx="269875" cy="2698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e</a:t>
            </a:r>
          </a:p>
        </p:txBody>
      </p:sp>
      <p:cxnSp>
        <p:nvCxnSpPr>
          <p:cNvPr id="15" name="AutoShape 14"/>
          <p:cNvCxnSpPr>
            <a:cxnSpLocks noChangeShapeType="1"/>
            <a:stCxn id="5" idx="6"/>
            <a:endCxn id="14" idx="2"/>
          </p:cNvCxnSpPr>
          <p:nvPr/>
        </p:nvCxnSpPr>
        <p:spPr bwMode="auto">
          <a:xfrm>
            <a:off x="2057400" y="5195861"/>
            <a:ext cx="949325" cy="346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6" name="Oval 15"/>
          <p:cNvSpPr>
            <a:spLocks noChangeAspect="1" noChangeArrowheads="1"/>
          </p:cNvSpPr>
          <p:nvPr/>
        </p:nvSpPr>
        <p:spPr bwMode="auto">
          <a:xfrm>
            <a:off x="5562600" y="5210148"/>
            <a:ext cx="320675" cy="320675"/>
          </a:xfrm>
          <a:prstGeom prst="ellipse">
            <a:avLst/>
          </a:prstGeom>
          <a:solidFill>
            <a:srgbClr val="DD011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v</a:t>
            </a:r>
            <a:r>
              <a:rPr lang="en-US" sz="1200" baseline="-25000">
                <a:solidFill>
                  <a:schemeClr val="bg1"/>
                </a:solidFill>
              </a:rPr>
              <a:t>in</a:t>
            </a: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17" name="AutoShape 16"/>
          <p:cNvCxnSpPr>
            <a:cxnSpLocks noChangeShapeType="1"/>
            <a:stCxn id="30" idx="7"/>
            <a:endCxn id="24" idx="2"/>
          </p:cNvCxnSpPr>
          <p:nvPr/>
        </p:nvCxnSpPr>
        <p:spPr bwMode="auto">
          <a:xfrm flipV="1">
            <a:off x="7740650" y="4684686"/>
            <a:ext cx="676275" cy="573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7"/>
          <p:cNvSpPr>
            <a:spLocks noChangeAspect="1" noChangeArrowheads="1"/>
          </p:cNvSpPr>
          <p:nvPr/>
        </p:nvSpPr>
        <p:spPr bwMode="auto">
          <a:xfrm>
            <a:off x="4343400" y="4371948"/>
            <a:ext cx="320675" cy="320675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a</a:t>
            </a:r>
            <a:r>
              <a:rPr lang="en-US" sz="1200" baseline="-25000" dirty="0" err="1">
                <a:solidFill>
                  <a:schemeClr val="bg1"/>
                </a:solidFill>
              </a:rPr>
              <a:t>out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>
            <a:spLocks noChangeAspect="1" noChangeArrowheads="1"/>
          </p:cNvSpPr>
          <p:nvPr/>
        </p:nvSpPr>
        <p:spPr bwMode="auto">
          <a:xfrm>
            <a:off x="4330700" y="5210148"/>
            <a:ext cx="320675" cy="320675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b</a:t>
            </a:r>
            <a:r>
              <a:rPr lang="en-US" sz="1200" baseline="-25000">
                <a:solidFill>
                  <a:schemeClr val="bg1"/>
                </a:solidFill>
              </a:rPr>
              <a:t>out</a:t>
            </a:r>
          </a:p>
        </p:txBody>
      </p:sp>
      <p:sp>
        <p:nvSpPr>
          <p:cNvPr id="20" name="Oval 19"/>
          <p:cNvSpPr>
            <a:spLocks noChangeAspect="1" noChangeArrowheads="1"/>
          </p:cNvSpPr>
          <p:nvPr/>
        </p:nvSpPr>
        <p:spPr bwMode="auto">
          <a:xfrm>
            <a:off x="4343400" y="5854673"/>
            <a:ext cx="320675" cy="320675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c</a:t>
            </a:r>
            <a:r>
              <a:rPr lang="en-US" sz="1200" baseline="-25000">
                <a:solidFill>
                  <a:schemeClr val="bg1"/>
                </a:solidFill>
              </a:rPr>
              <a:t>out</a:t>
            </a:r>
          </a:p>
        </p:txBody>
      </p:sp>
      <p:cxnSp>
        <p:nvCxnSpPr>
          <p:cNvPr id="21" name="AutoShape 20"/>
          <p:cNvCxnSpPr>
            <a:cxnSpLocks noChangeShapeType="1"/>
            <a:stCxn id="18" idx="6"/>
            <a:endCxn id="16" idx="1"/>
          </p:cNvCxnSpPr>
          <p:nvPr/>
        </p:nvCxnSpPr>
        <p:spPr bwMode="auto">
          <a:xfrm>
            <a:off x="4664075" y="4532286"/>
            <a:ext cx="946150" cy="725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19" idx="6"/>
            <a:endCxn id="16" idx="2"/>
          </p:cNvCxnSpPr>
          <p:nvPr/>
        </p:nvCxnSpPr>
        <p:spPr bwMode="auto">
          <a:xfrm>
            <a:off x="4651375" y="5370486"/>
            <a:ext cx="911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20" idx="6"/>
            <a:endCxn id="16" idx="3"/>
          </p:cNvCxnSpPr>
          <p:nvPr/>
        </p:nvCxnSpPr>
        <p:spPr bwMode="auto">
          <a:xfrm flipV="1">
            <a:off x="4664075" y="5483198"/>
            <a:ext cx="946150" cy="531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4" name="Oval 23"/>
          <p:cNvSpPr>
            <a:spLocks noChangeAspect="1" noChangeArrowheads="1"/>
          </p:cNvSpPr>
          <p:nvPr/>
        </p:nvSpPr>
        <p:spPr bwMode="auto">
          <a:xfrm>
            <a:off x="8416925" y="4524348"/>
            <a:ext cx="320675" cy="320675"/>
          </a:xfrm>
          <a:prstGeom prst="ellipse">
            <a:avLst/>
          </a:prstGeom>
          <a:solidFill>
            <a:srgbClr val="DD011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d</a:t>
            </a:r>
            <a:r>
              <a:rPr lang="en-US" sz="1200" baseline="-25000">
                <a:solidFill>
                  <a:schemeClr val="bg1"/>
                </a:solidFill>
              </a:rPr>
              <a:t>in</a:t>
            </a:r>
          </a:p>
        </p:txBody>
      </p:sp>
      <p:sp>
        <p:nvSpPr>
          <p:cNvPr id="25" name="Oval 24"/>
          <p:cNvSpPr>
            <a:spLocks noChangeAspect="1" noChangeArrowheads="1"/>
          </p:cNvSpPr>
          <p:nvPr/>
        </p:nvSpPr>
        <p:spPr bwMode="auto">
          <a:xfrm>
            <a:off x="8416925" y="5711798"/>
            <a:ext cx="320675" cy="320675"/>
          </a:xfrm>
          <a:prstGeom prst="ellipse">
            <a:avLst/>
          </a:prstGeom>
          <a:solidFill>
            <a:srgbClr val="DD011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e</a:t>
            </a:r>
            <a:r>
              <a:rPr lang="en-US" sz="1200" baseline="-25000">
                <a:solidFill>
                  <a:schemeClr val="bg1"/>
                </a:solidFill>
              </a:rPr>
              <a:t>in</a:t>
            </a:r>
          </a:p>
        </p:txBody>
      </p:sp>
      <p:cxnSp>
        <p:nvCxnSpPr>
          <p:cNvPr id="26" name="AutoShape 25"/>
          <p:cNvCxnSpPr>
            <a:cxnSpLocks noChangeShapeType="1"/>
            <a:stCxn id="30" idx="5"/>
            <a:endCxn id="25" idx="2"/>
          </p:cNvCxnSpPr>
          <p:nvPr/>
        </p:nvCxnSpPr>
        <p:spPr bwMode="auto">
          <a:xfrm>
            <a:off x="7740650" y="5483198"/>
            <a:ext cx="676275" cy="388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1066800" y="6057873"/>
            <a:ext cx="9144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sz="1600"/>
              <a:t>G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6307138" y="6086448"/>
            <a:ext cx="9144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sz="1600"/>
              <a:t>G'</a:t>
            </a:r>
          </a:p>
        </p:txBody>
      </p:sp>
      <p:sp>
        <p:nvSpPr>
          <p:cNvPr id="29" name="Oval 28"/>
          <p:cNvSpPr>
            <a:spLocks noChangeAspect="1" noChangeArrowheads="1"/>
          </p:cNvSpPr>
          <p:nvPr/>
        </p:nvSpPr>
        <p:spPr bwMode="auto">
          <a:xfrm>
            <a:off x="6505575" y="5210148"/>
            <a:ext cx="320675" cy="320675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30" name="Oval 29"/>
          <p:cNvSpPr>
            <a:spLocks noChangeAspect="1" noChangeArrowheads="1"/>
          </p:cNvSpPr>
          <p:nvPr/>
        </p:nvSpPr>
        <p:spPr bwMode="auto">
          <a:xfrm>
            <a:off x="7467600" y="5210148"/>
            <a:ext cx="320675" cy="320675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v</a:t>
            </a:r>
            <a:r>
              <a:rPr lang="en-US" sz="1200" baseline="-25000">
                <a:solidFill>
                  <a:schemeClr val="bg1"/>
                </a:solidFill>
              </a:rPr>
              <a:t>out</a:t>
            </a: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31" name="AutoShape 30"/>
          <p:cNvCxnSpPr>
            <a:cxnSpLocks noChangeShapeType="1"/>
            <a:stCxn id="16" idx="6"/>
            <a:endCxn id="29" idx="2"/>
          </p:cNvCxnSpPr>
          <p:nvPr/>
        </p:nvCxnSpPr>
        <p:spPr bwMode="auto">
          <a:xfrm>
            <a:off x="5883275" y="5370486"/>
            <a:ext cx="622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AutoShape 31"/>
          <p:cNvCxnSpPr>
            <a:cxnSpLocks noChangeShapeType="1"/>
            <a:stCxn id="29" idx="6"/>
            <a:endCxn id="30" idx="2"/>
          </p:cNvCxnSpPr>
          <p:nvPr/>
        </p:nvCxnSpPr>
        <p:spPr bwMode="auto">
          <a:xfrm>
            <a:off x="6826250" y="5370486"/>
            <a:ext cx="6413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DIR-HAM-CYCLE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HAM-CYCLE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112838"/>
            <a:ext cx="8532967" cy="5076825"/>
          </a:xfrm>
        </p:spPr>
        <p:txBody>
          <a:bodyPr/>
          <a:lstStyle/>
          <a:p>
            <a:r>
              <a:rPr lang="en-US" dirty="0"/>
              <a:t>Claim:  G has a Hamiltonian cycle </a:t>
            </a:r>
            <a:r>
              <a:rPr lang="en-US" dirty="0" err="1"/>
              <a:t>iff</a:t>
            </a:r>
            <a:r>
              <a:rPr lang="en-US" dirty="0"/>
              <a:t> G' does.</a:t>
            </a:r>
          </a:p>
          <a:p>
            <a:r>
              <a:rPr lang="en-US" dirty="0"/>
              <a:t>Proof:  “</a:t>
            </a:r>
            <a:r>
              <a:rPr lang="en-US" dirty="0">
                <a:sym typeface="Symbol" charset="0"/>
              </a:rPr>
              <a:t>⟸”</a:t>
            </a:r>
            <a:endParaRPr lang="en-US" dirty="0"/>
          </a:p>
          <a:p>
            <a:pPr lvl="1"/>
            <a:r>
              <a:rPr lang="en-US" dirty="0"/>
              <a:t>Suppose G' has an undirected Hamiltonian cycle </a:t>
            </a:r>
            <a:r>
              <a:rPr lang="en-US" dirty="0">
                <a:sym typeface="Symbol" charset="0"/>
              </a:rPr>
              <a:t>𝚪</a:t>
            </a:r>
            <a:r>
              <a:rPr lang="en-US" dirty="0"/>
              <a:t>’</a:t>
            </a:r>
          </a:p>
          <a:p>
            <a:pPr lvl="1"/>
            <a:r>
              <a:rPr lang="en-US" dirty="0">
                <a:sym typeface="Symbol" charset="0"/>
              </a:rPr>
              <a:t>𝚪</a:t>
            </a:r>
            <a:r>
              <a:rPr lang="en-US" dirty="0"/>
              <a:t>' must visit nodes in G' using one of following two orders:</a:t>
            </a:r>
          </a:p>
          <a:p>
            <a:pPr lvl="2"/>
            <a:r>
              <a:rPr lang="en-US" dirty="0"/>
              <a:t>   …, B, G, R, B, G, R, B, G, R, B, … </a:t>
            </a:r>
          </a:p>
          <a:p>
            <a:pPr lvl="2"/>
            <a:r>
              <a:rPr lang="en-US" dirty="0"/>
              <a:t>   …, B, R, G, B, R, G, B, R, G, B, … </a:t>
            </a:r>
          </a:p>
          <a:p>
            <a:pPr lvl="1"/>
            <a:r>
              <a:rPr lang="en-US" dirty="0"/>
              <a:t>Blue nodes in </a:t>
            </a:r>
            <a:r>
              <a:rPr lang="en-US" dirty="0">
                <a:sym typeface="Symbol" charset="0"/>
              </a:rPr>
              <a:t>𝚪</a:t>
            </a:r>
            <a:r>
              <a:rPr lang="en-US" dirty="0"/>
              <a:t>' make up directed Hamiltonian cycle </a:t>
            </a:r>
            <a:r>
              <a:rPr lang="en-US" dirty="0">
                <a:sym typeface="Symbol" charset="0"/>
              </a:rPr>
              <a:t>𝚪</a:t>
            </a:r>
            <a:r>
              <a:rPr lang="en-US" dirty="0"/>
              <a:t> in G, or reverse of one</a:t>
            </a:r>
          </a:p>
        </p:txBody>
      </p:sp>
      <p:sp>
        <p:nvSpPr>
          <p:cNvPr id="5" name="Oval 4"/>
          <p:cNvSpPr>
            <a:spLocks noChangeAspect="1" noChangeArrowheads="1"/>
          </p:cNvSpPr>
          <p:nvPr/>
        </p:nvSpPr>
        <p:spPr bwMode="auto">
          <a:xfrm>
            <a:off x="1787525" y="5611924"/>
            <a:ext cx="269875" cy="2698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v</a:t>
            </a:r>
          </a:p>
        </p:txBody>
      </p:sp>
      <p:cxnSp>
        <p:nvCxnSpPr>
          <p:cNvPr id="6" name="AutoShape 5"/>
          <p:cNvCxnSpPr>
            <a:cxnSpLocks noChangeShapeType="1"/>
            <a:stCxn id="5" idx="6"/>
            <a:endCxn id="13" idx="2"/>
          </p:cNvCxnSpPr>
          <p:nvPr/>
        </p:nvCxnSpPr>
        <p:spPr bwMode="auto">
          <a:xfrm flipV="1">
            <a:off x="2057400" y="5483337"/>
            <a:ext cx="949325" cy="2635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7" name="Oval 6"/>
          <p:cNvSpPr>
            <a:spLocks noChangeAspect="1" noChangeArrowheads="1"/>
          </p:cNvSpPr>
          <p:nvPr/>
        </p:nvSpPr>
        <p:spPr bwMode="auto">
          <a:xfrm>
            <a:off x="609600" y="5078524"/>
            <a:ext cx="269875" cy="2698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8" name="Oval 7"/>
          <p:cNvSpPr>
            <a:spLocks noChangeAspect="1" noChangeArrowheads="1"/>
          </p:cNvSpPr>
          <p:nvPr/>
        </p:nvSpPr>
        <p:spPr bwMode="auto">
          <a:xfrm>
            <a:off x="609600" y="5611924"/>
            <a:ext cx="269875" cy="2698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b</a:t>
            </a:r>
            <a:endParaRPr lang="en-US" sz="1400" baseline="-25000"/>
          </a:p>
        </p:txBody>
      </p:sp>
      <p:sp>
        <p:nvSpPr>
          <p:cNvPr id="9" name="Oval 8"/>
          <p:cNvSpPr>
            <a:spLocks noChangeAspect="1" noChangeArrowheads="1"/>
          </p:cNvSpPr>
          <p:nvPr/>
        </p:nvSpPr>
        <p:spPr bwMode="auto">
          <a:xfrm>
            <a:off x="609600" y="6110399"/>
            <a:ext cx="269875" cy="2698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c</a:t>
            </a:r>
            <a:endParaRPr lang="en-US" sz="1400" baseline="-25000"/>
          </a:p>
        </p:txBody>
      </p:sp>
      <p:cxnSp>
        <p:nvCxnSpPr>
          <p:cNvPr id="10" name="AutoShape 9"/>
          <p:cNvCxnSpPr>
            <a:cxnSpLocks noChangeShapeType="1"/>
            <a:stCxn id="7" idx="6"/>
            <a:endCxn id="5" idx="1"/>
          </p:cNvCxnSpPr>
          <p:nvPr/>
        </p:nvCxnSpPr>
        <p:spPr bwMode="auto">
          <a:xfrm>
            <a:off x="879475" y="5213462"/>
            <a:ext cx="947738" cy="43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1" name="AutoShape 10"/>
          <p:cNvCxnSpPr>
            <a:cxnSpLocks noChangeShapeType="1"/>
            <a:stCxn id="8" idx="6"/>
            <a:endCxn id="5" idx="2"/>
          </p:cNvCxnSpPr>
          <p:nvPr/>
        </p:nvCxnSpPr>
        <p:spPr bwMode="auto">
          <a:xfrm>
            <a:off x="879475" y="5746862"/>
            <a:ext cx="908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12" name="AutoShape 11"/>
          <p:cNvCxnSpPr>
            <a:cxnSpLocks noChangeShapeType="1"/>
            <a:stCxn id="9" idx="6"/>
            <a:endCxn id="5" idx="3"/>
          </p:cNvCxnSpPr>
          <p:nvPr/>
        </p:nvCxnSpPr>
        <p:spPr bwMode="auto">
          <a:xfrm flipV="1">
            <a:off x="879475" y="5842112"/>
            <a:ext cx="947738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3" name="Oval 12"/>
          <p:cNvSpPr>
            <a:spLocks noChangeAspect="1" noChangeArrowheads="1"/>
          </p:cNvSpPr>
          <p:nvPr/>
        </p:nvSpPr>
        <p:spPr bwMode="auto">
          <a:xfrm>
            <a:off x="3006725" y="5348399"/>
            <a:ext cx="269875" cy="2698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14" name="Oval 13"/>
          <p:cNvSpPr>
            <a:spLocks noChangeAspect="1" noChangeArrowheads="1"/>
          </p:cNvSpPr>
          <p:nvPr/>
        </p:nvSpPr>
        <p:spPr bwMode="auto">
          <a:xfrm>
            <a:off x="3006725" y="5957999"/>
            <a:ext cx="269875" cy="2698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e</a:t>
            </a:r>
          </a:p>
        </p:txBody>
      </p:sp>
      <p:cxnSp>
        <p:nvCxnSpPr>
          <p:cNvPr id="15" name="AutoShape 14"/>
          <p:cNvCxnSpPr>
            <a:cxnSpLocks noChangeShapeType="1"/>
            <a:stCxn id="5" idx="6"/>
            <a:endCxn id="14" idx="2"/>
          </p:cNvCxnSpPr>
          <p:nvPr/>
        </p:nvCxnSpPr>
        <p:spPr bwMode="auto">
          <a:xfrm>
            <a:off x="2057400" y="5746862"/>
            <a:ext cx="949325" cy="346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6" name="Oval 15"/>
          <p:cNvSpPr>
            <a:spLocks noChangeAspect="1" noChangeArrowheads="1"/>
          </p:cNvSpPr>
          <p:nvPr/>
        </p:nvSpPr>
        <p:spPr bwMode="auto">
          <a:xfrm>
            <a:off x="5562600" y="5761149"/>
            <a:ext cx="320675" cy="320675"/>
          </a:xfrm>
          <a:prstGeom prst="ellipse">
            <a:avLst/>
          </a:prstGeom>
          <a:solidFill>
            <a:srgbClr val="DD011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v</a:t>
            </a:r>
            <a:r>
              <a:rPr lang="en-US" sz="1200" baseline="-25000">
                <a:solidFill>
                  <a:schemeClr val="bg1"/>
                </a:solidFill>
              </a:rPr>
              <a:t>in</a:t>
            </a: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17" name="AutoShape 16"/>
          <p:cNvCxnSpPr>
            <a:cxnSpLocks noChangeShapeType="1"/>
            <a:stCxn id="30" idx="7"/>
            <a:endCxn id="24" idx="2"/>
          </p:cNvCxnSpPr>
          <p:nvPr/>
        </p:nvCxnSpPr>
        <p:spPr bwMode="auto">
          <a:xfrm flipV="1">
            <a:off x="7740650" y="5235687"/>
            <a:ext cx="676275" cy="573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18" name="Oval 17"/>
          <p:cNvSpPr>
            <a:spLocks noChangeAspect="1" noChangeArrowheads="1"/>
          </p:cNvSpPr>
          <p:nvPr/>
        </p:nvSpPr>
        <p:spPr bwMode="auto">
          <a:xfrm>
            <a:off x="4343400" y="4922949"/>
            <a:ext cx="320675" cy="320675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a</a:t>
            </a:r>
            <a:r>
              <a:rPr lang="en-US" sz="1200" baseline="-25000" dirty="0" err="1">
                <a:solidFill>
                  <a:schemeClr val="bg1"/>
                </a:solidFill>
              </a:rPr>
              <a:t>out</a:t>
            </a:r>
            <a:endParaRPr lang="en-US" sz="1200" baseline="-2500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>
            <a:spLocks noChangeAspect="1" noChangeArrowheads="1"/>
          </p:cNvSpPr>
          <p:nvPr/>
        </p:nvSpPr>
        <p:spPr bwMode="auto">
          <a:xfrm>
            <a:off x="4330700" y="5761149"/>
            <a:ext cx="320675" cy="320675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b</a:t>
            </a:r>
            <a:r>
              <a:rPr lang="en-US" sz="1200" baseline="-25000">
                <a:solidFill>
                  <a:schemeClr val="bg1"/>
                </a:solidFill>
              </a:rPr>
              <a:t>out</a:t>
            </a:r>
          </a:p>
        </p:txBody>
      </p:sp>
      <p:sp>
        <p:nvSpPr>
          <p:cNvPr id="20" name="Oval 19"/>
          <p:cNvSpPr>
            <a:spLocks noChangeAspect="1" noChangeArrowheads="1"/>
          </p:cNvSpPr>
          <p:nvPr/>
        </p:nvSpPr>
        <p:spPr bwMode="auto">
          <a:xfrm>
            <a:off x="4343400" y="6405674"/>
            <a:ext cx="320675" cy="320675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c</a:t>
            </a:r>
            <a:r>
              <a:rPr lang="en-US" sz="1200" baseline="-25000">
                <a:solidFill>
                  <a:schemeClr val="bg1"/>
                </a:solidFill>
              </a:rPr>
              <a:t>out</a:t>
            </a:r>
          </a:p>
        </p:txBody>
      </p:sp>
      <p:cxnSp>
        <p:nvCxnSpPr>
          <p:cNvPr id="21" name="AutoShape 20"/>
          <p:cNvCxnSpPr>
            <a:cxnSpLocks noChangeShapeType="1"/>
            <a:stCxn id="18" idx="6"/>
            <a:endCxn id="16" idx="1"/>
          </p:cNvCxnSpPr>
          <p:nvPr/>
        </p:nvCxnSpPr>
        <p:spPr bwMode="auto">
          <a:xfrm>
            <a:off x="4664075" y="5083287"/>
            <a:ext cx="946150" cy="725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19" idx="6"/>
            <a:endCxn id="16" idx="2"/>
          </p:cNvCxnSpPr>
          <p:nvPr/>
        </p:nvCxnSpPr>
        <p:spPr bwMode="auto">
          <a:xfrm>
            <a:off x="4651375" y="5921487"/>
            <a:ext cx="9112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20" idx="6"/>
            <a:endCxn id="16" idx="3"/>
          </p:cNvCxnSpPr>
          <p:nvPr/>
        </p:nvCxnSpPr>
        <p:spPr bwMode="auto">
          <a:xfrm flipV="1">
            <a:off x="4664075" y="6034199"/>
            <a:ext cx="946150" cy="5318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4" name="Oval 23"/>
          <p:cNvSpPr>
            <a:spLocks noChangeAspect="1" noChangeArrowheads="1"/>
          </p:cNvSpPr>
          <p:nvPr/>
        </p:nvSpPr>
        <p:spPr bwMode="auto">
          <a:xfrm>
            <a:off x="8416925" y="5075349"/>
            <a:ext cx="320675" cy="320675"/>
          </a:xfrm>
          <a:prstGeom prst="ellipse">
            <a:avLst/>
          </a:prstGeom>
          <a:solidFill>
            <a:srgbClr val="DD011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d</a:t>
            </a:r>
            <a:r>
              <a:rPr lang="en-US" sz="1200" baseline="-25000">
                <a:solidFill>
                  <a:schemeClr val="bg1"/>
                </a:solidFill>
              </a:rPr>
              <a:t>in</a:t>
            </a:r>
          </a:p>
        </p:txBody>
      </p:sp>
      <p:sp>
        <p:nvSpPr>
          <p:cNvPr id="25" name="Oval 24"/>
          <p:cNvSpPr>
            <a:spLocks noChangeAspect="1" noChangeArrowheads="1"/>
          </p:cNvSpPr>
          <p:nvPr/>
        </p:nvSpPr>
        <p:spPr bwMode="auto">
          <a:xfrm>
            <a:off x="8416925" y="6262799"/>
            <a:ext cx="320675" cy="320675"/>
          </a:xfrm>
          <a:prstGeom prst="ellipse">
            <a:avLst/>
          </a:prstGeom>
          <a:solidFill>
            <a:srgbClr val="DD011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e</a:t>
            </a:r>
            <a:r>
              <a:rPr lang="en-US" sz="1200" baseline="-25000">
                <a:solidFill>
                  <a:schemeClr val="bg1"/>
                </a:solidFill>
              </a:rPr>
              <a:t>in</a:t>
            </a:r>
          </a:p>
        </p:txBody>
      </p:sp>
      <p:cxnSp>
        <p:nvCxnSpPr>
          <p:cNvPr id="26" name="AutoShape 25"/>
          <p:cNvCxnSpPr>
            <a:cxnSpLocks noChangeShapeType="1"/>
            <a:stCxn id="30" idx="5"/>
            <a:endCxn id="25" idx="2"/>
          </p:cNvCxnSpPr>
          <p:nvPr/>
        </p:nvCxnSpPr>
        <p:spPr bwMode="auto">
          <a:xfrm>
            <a:off x="7740650" y="6034199"/>
            <a:ext cx="676275" cy="3889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1066800" y="6422652"/>
            <a:ext cx="9144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sz="1600" dirty="0"/>
              <a:t>G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6307138" y="6422652"/>
            <a:ext cx="9144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sz="1600"/>
              <a:t>G'</a:t>
            </a:r>
          </a:p>
        </p:txBody>
      </p:sp>
      <p:sp>
        <p:nvSpPr>
          <p:cNvPr id="29" name="Oval 28"/>
          <p:cNvSpPr>
            <a:spLocks noChangeAspect="1" noChangeArrowheads="1"/>
          </p:cNvSpPr>
          <p:nvPr/>
        </p:nvSpPr>
        <p:spPr bwMode="auto">
          <a:xfrm>
            <a:off x="6505575" y="5761149"/>
            <a:ext cx="320675" cy="320675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v</a:t>
            </a:r>
          </a:p>
        </p:txBody>
      </p:sp>
      <p:sp>
        <p:nvSpPr>
          <p:cNvPr id="30" name="Oval 29"/>
          <p:cNvSpPr>
            <a:spLocks noChangeAspect="1" noChangeArrowheads="1"/>
          </p:cNvSpPr>
          <p:nvPr/>
        </p:nvSpPr>
        <p:spPr bwMode="auto">
          <a:xfrm>
            <a:off x="7467600" y="5761149"/>
            <a:ext cx="320675" cy="320675"/>
          </a:xfrm>
          <a:prstGeom prst="ellipse">
            <a:avLst/>
          </a:prstGeom>
          <a:solidFill>
            <a:srgbClr val="0066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v</a:t>
            </a:r>
            <a:r>
              <a:rPr lang="en-US" sz="1200" baseline="-25000">
                <a:solidFill>
                  <a:schemeClr val="bg1"/>
                </a:solidFill>
              </a:rPr>
              <a:t>out</a:t>
            </a:r>
            <a:endParaRPr lang="en-US" sz="1200">
              <a:solidFill>
                <a:schemeClr val="bg1"/>
              </a:solidFill>
            </a:endParaRPr>
          </a:p>
        </p:txBody>
      </p:sp>
      <p:cxnSp>
        <p:nvCxnSpPr>
          <p:cNvPr id="31" name="AutoShape 30"/>
          <p:cNvCxnSpPr>
            <a:cxnSpLocks noChangeShapeType="1"/>
            <a:stCxn id="16" idx="6"/>
            <a:endCxn id="29" idx="2"/>
          </p:cNvCxnSpPr>
          <p:nvPr/>
        </p:nvCxnSpPr>
        <p:spPr bwMode="auto">
          <a:xfrm>
            <a:off x="5883275" y="5921487"/>
            <a:ext cx="622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32" name="AutoShape 31"/>
          <p:cNvCxnSpPr>
            <a:cxnSpLocks noChangeShapeType="1"/>
            <a:stCxn id="29" idx="6"/>
            <a:endCxn id="30" idx="2"/>
          </p:cNvCxnSpPr>
          <p:nvPr/>
        </p:nvCxnSpPr>
        <p:spPr bwMode="auto">
          <a:xfrm>
            <a:off x="6826250" y="5921487"/>
            <a:ext cx="6413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5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3-Colorability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Given an undirected graph G does there exists a way to color the nodes red, green, and blue so that no adjacent nodes have the same color?</a:t>
            </a:r>
          </a:p>
          <a:p>
            <a:endParaRPr lang="en-US" dirty="0"/>
          </a:p>
        </p:txBody>
      </p:sp>
      <p:cxnSp>
        <p:nvCxnSpPr>
          <p:cNvPr id="47109" name="AutoShape 5"/>
          <p:cNvCxnSpPr>
            <a:cxnSpLocks noChangeShapeType="1"/>
            <a:stCxn id="47112" idx="7"/>
            <a:endCxn id="47111" idx="3"/>
          </p:cNvCxnSpPr>
          <p:nvPr/>
        </p:nvCxnSpPr>
        <p:spPr bwMode="auto">
          <a:xfrm flipV="1">
            <a:off x="4845050" y="4438746"/>
            <a:ext cx="168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7110" name="Oval 6"/>
          <p:cNvSpPr>
            <a:spLocks noChangeAspect="1" noChangeArrowheads="1"/>
          </p:cNvSpPr>
          <p:nvPr/>
        </p:nvSpPr>
        <p:spPr bwMode="auto">
          <a:xfrm>
            <a:off x="4375150" y="3892646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sp>
        <p:nvSpPr>
          <p:cNvPr id="47111" name="Oval 7"/>
          <p:cNvSpPr>
            <a:spLocks noChangeAspect="1" noChangeArrowheads="1"/>
          </p:cNvSpPr>
          <p:nvPr/>
        </p:nvSpPr>
        <p:spPr bwMode="auto">
          <a:xfrm>
            <a:off x="4984750" y="4273646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sp>
        <p:nvSpPr>
          <p:cNvPr id="47112" name="Oval 8"/>
          <p:cNvSpPr>
            <a:spLocks noChangeAspect="1" noChangeArrowheads="1"/>
          </p:cNvSpPr>
          <p:nvPr/>
        </p:nvSpPr>
        <p:spPr bwMode="auto">
          <a:xfrm>
            <a:off x="4679950" y="4807046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sp>
        <p:nvSpPr>
          <p:cNvPr id="47113" name="Oval 9"/>
          <p:cNvSpPr>
            <a:spLocks noChangeAspect="1" noChangeArrowheads="1"/>
          </p:cNvSpPr>
          <p:nvPr/>
        </p:nvSpPr>
        <p:spPr bwMode="auto">
          <a:xfrm>
            <a:off x="4029075" y="4807046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sp>
        <p:nvSpPr>
          <p:cNvPr id="47114" name="Oval 10"/>
          <p:cNvSpPr>
            <a:spLocks noChangeAspect="1" noChangeArrowheads="1"/>
          </p:cNvSpPr>
          <p:nvPr/>
        </p:nvSpPr>
        <p:spPr bwMode="auto">
          <a:xfrm>
            <a:off x="3724275" y="4273646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cxnSp>
        <p:nvCxnSpPr>
          <p:cNvPr id="47115" name="AutoShape 11"/>
          <p:cNvCxnSpPr>
            <a:cxnSpLocks noChangeShapeType="1"/>
            <a:stCxn id="47110" idx="6"/>
            <a:endCxn id="47111" idx="1"/>
          </p:cNvCxnSpPr>
          <p:nvPr/>
        </p:nvCxnSpPr>
        <p:spPr bwMode="auto">
          <a:xfrm>
            <a:off x="4568825" y="3989483"/>
            <a:ext cx="444500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16" name="AutoShape 12"/>
          <p:cNvCxnSpPr>
            <a:cxnSpLocks noChangeShapeType="1"/>
            <a:stCxn id="47113" idx="6"/>
            <a:endCxn id="47112" idx="2"/>
          </p:cNvCxnSpPr>
          <p:nvPr/>
        </p:nvCxnSpPr>
        <p:spPr bwMode="auto">
          <a:xfrm>
            <a:off x="4222750" y="4903883"/>
            <a:ext cx="4572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17" name="AutoShape 13"/>
          <p:cNvCxnSpPr>
            <a:cxnSpLocks noChangeShapeType="1"/>
            <a:stCxn id="47113" idx="1"/>
            <a:endCxn id="47114" idx="4"/>
          </p:cNvCxnSpPr>
          <p:nvPr/>
        </p:nvCxnSpPr>
        <p:spPr bwMode="auto">
          <a:xfrm flipH="1" flipV="1">
            <a:off x="3821113" y="4467321"/>
            <a:ext cx="236537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18" name="AutoShape 14"/>
          <p:cNvCxnSpPr>
            <a:cxnSpLocks noChangeShapeType="1"/>
            <a:stCxn id="47114" idx="7"/>
            <a:endCxn id="47110" idx="2"/>
          </p:cNvCxnSpPr>
          <p:nvPr/>
        </p:nvCxnSpPr>
        <p:spPr bwMode="auto">
          <a:xfrm flipV="1">
            <a:off x="3889375" y="3989483"/>
            <a:ext cx="485775" cy="312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19" name="AutoShape 15"/>
          <p:cNvCxnSpPr>
            <a:cxnSpLocks noChangeShapeType="1"/>
            <a:stCxn id="47122" idx="7"/>
            <a:endCxn id="47121" idx="3"/>
          </p:cNvCxnSpPr>
          <p:nvPr/>
        </p:nvCxnSpPr>
        <p:spPr bwMode="auto">
          <a:xfrm flipV="1">
            <a:off x="5794375" y="4286346"/>
            <a:ext cx="1158875" cy="180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7120" name="Oval 16"/>
          <p:cNvSpPr>
            <a:spLocks noChangeAspect="1" noChangeArrowheads="1"/>
          </p:cNvSpPr>
          <p:nvPr/>
        </p:nvSpPr>
        <p:spPr bwMode="auto">
          <a:xfrm>
            <a:off x="4375150" y="2597246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sp>
        <p:nvSpPr>
          <p:cNvPr id="47121" name="Oval 17"/>
          <p:cNvSpPr>
            <a:spLocks noChangeAspect="1" noChangeArrowheads="1"/>
          </p:cNvSpPr>
          <p:nvPr/>
        </p:nvSpPr>
        <p:spPr bwMode="auto">
          <a:xfrm>
            <a:off x="6924675" y="4121246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sp>
        <p:nvSpPr>
          <p:cNvPr id="47122" name="Oval 18"/>
          <p:cNvSpPr>
            <a:spLocks noChangeAspect="1" noChangeArrowheads="1"/>
          </p:cNvSpPr>
          <p:nvPr/>
        </p:nvSpPr>
        <p:spPr bwMode="auto">
          <a:xfrm>
            <a:off x="5629275" y="6061171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sp>
        <p:nvSpPr>
          <p:cNvPr id="47123" name="Oval 19"/>
          <p:cNvSpPr>
            <a:spLocks noChangeAspect="1" noChangeArrowheads="1"/>
          </p:cNvSpPr>
          <p:nvPr/>
        </p:nvSpPr>
        <p:spPr bwMode="auto">
          <a:xfrm>
            <a:off x="3003550" y="6061171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sp>
        <p:nvSpPr>
          <p:cNvPr id="47124" name="Oval 20"/>
          <p:cNvSpPr>
            <a:spLocks noChangeAspect="1" noChangeArrowheads="1"/>
          </p:cNvSpPr>
          <p:nvPr/>
        </p:nvSpPr>
        <p:spPr bwMode="auto">
          <a:xfrm>
            <a:off x="1784350" y="4121246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cxnSp>
        <p:nvCxnSpPr>
          <p:cNvPr id="47125" name="AutoShape 21"/>
          <p:cNvCxnSpPr>
            <a:cxnSpLocks noChangeShapeType="1"/>
            <a:stCxn id="47120" idx="6"/>
            <a:endCxn id="47121" idx="1"/>
          </p:cNvCxnSpPr>
          <p:nvPr/>
        </p:nvCxnSpPr>
        <p:spPr bwMode="auto">
          <a:xfrm>
            <a:off x="4568825" y="2694083"/>
            <a:ext cx="2384425" cy="1455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26" name="AutoShape 22"/>
          <p:cNvCxnSpPr>
            <a:cxnSpLocks noChangeShapeType="1"/>
            <a:stCxn id="47123" idx="6"/>
            <a:endCxn id="47122" idx="2"/>
          </p:cNvCxnSpPr>
          <p:nvPr/>
        </p:nvCxnSpPr>
        <p:spPr bwMode="auto">
          <a:xfrm>
            <a:off x="3197225" y="6158008"/>
            <a:ext cx="2432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27" name="AutoShape 23"/>
          <p:cNvCxnSpPr>
            <a:cxnSpLocks noChangeShapeType="1"/>
            <a:stCxn id="47123" idx="1"/>
            <a:endCxn id="47124" idx="4"/>
          </p:cNvCxnSpPr>
          <p:nvPr/>
        </p:nvCxnSpPr>
        <p:spPr bwMode="auto">
          <a:xfrm flipH="1" flipV="1">
            <a:off x="1881188" y="4314921"/>
            <a:ext cx="1150937" cy="177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28" name="AutoShape 24"/>
          <p:cNvCxnSpPr>
            <a:cxnSpLocks noChangeShapeType="1"/>
            <a:stCxn id="47124" idx="7"/>
            <a:endCxn id="47120" idx="2"/>
          </p:cNvCxnSpPr>
          <p:nvPr/>
        </p:nvCxnSpPr>
        <p:spPr bwMode="auto">
          <a:xfrm flipV="1">
            <a:off x="1949450" y="2694083"/>
            <a:ext cx="2425700" cy="1455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29" name="AutoShape 25"/>
          <p:cNvCxnSpPr>
            <a:cxnSpLocks noChangeShapeType="1"/>
            <a:stCxn id="47132" idx="0"/>
            <a:endCxn id="47131" idx="5"/>
          </p:cNvCxnSpPr>
          <p:nvPr/>
        </p:nvCxnSpPr>
        <p:spPr bwMode="auto">
          <a:xfrm flipH="1" flipV="1">
            <a:off x="5378450" y="3752946"/>
            <a:ext cx="347663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7130" name="Oval 26"/>
          <p:cNvSpPr>
            <a:spLocks noChangeAspect="1" noChangeArrowheads="1"/>
          </p:cNvSpPr>
          <p:nvPr/>
        </p:nvSpPr>
        <p:spPr bwMode="auto">
          <a:xfrm>
            <a:off x="4375150" y="3359246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sp>
        <p:nvSpPr>
          <p:cNvPr id="47131" name="Oval 27"/>
          <p:cNvSpPr>
            <a:spLocks noChangeAspect="1" noChangeArrowheads="1"/>
          </p:cNvSpPr>
          <p:nvPr/>
        </p:nvSpPr>
        <p:spPr bwMode="auto">
          <a:xfrm>
            <a:off x="5213350" y="3587846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sp>
        <p:nvSpPr>
          <p:cNvPr id="47132" name="Oval 28"/>
          <p:cNvSpPr>
            <a:spLocks noChangeAspect="1" noChangeArrowheads="1"/>
          </p:cNvSpPr>
          <p:nvPr/>
        </p:nvSpPr>
        <p:spPr bwMode="auto">
          <a:xfrm>
            <a:off x="5629275" y="4121246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sp>
        <p:nvSpPr>
          <p:cNvPr id="47133" name="Oval 29"/>
          <p:cNvSpPr>
            <a:spLocks noChangeAspect="1" noChangeArrowheads="1"/>
          </p:cNvSpPr>
          <p:nvPr/>
        </p:nvSpPr>
        <p:spPr bwMode="auto">
          <a:xfrm>
            <a:off x="5670550" y="4807046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sp>
        <p:nvSpPr>
          <p:cNvPr id="47134" name="Oval 30"/>
          <p:cNvSpPr>
            <a:spLocks noChangeAspect="1" noChangeArrowheads="1"/>
          </p:cNvSpPr>
          <p:nvPr/>
        </p:nvSpPr>
        <p:spPr bwMode="auto">
          <a:xfrm>
            <a:off x="5095875" y="5340446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cxnSp>
        <p:nvCxnSpPr>
          <p:cNvPr id="47135" name="AutoShape 31"/>
          <p:cNvCxnSpPr>
            <a:cxnSpLocks noChangeShapeType="1"/>
            <a:stCxn id="47130" idx="6"/>
            <a:endCxn id="47131" idx="1"/>
          </p:cNvCxnSpPr>
          <p:nvPr/>
        </p:nvCxnSpPr>
        <p:spPr bwMode="auto">
          <a:xfrm>
            <a:off x="4568825" y="3456083"/>
            <a:ext cx="673100" cy="160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36" name="AutoShape 32"/>
          <p:cNvCxnSpPr>
            <a:cxnSpLocks noChangeShapeType="1"/>
            <a:stCxn id="47133" idx="0"/>
            <a:endCxn id="47132" idx="4"/>
          </p:cNvCxnSpPr>
          <p:nvPr/>
        </p:nvCxnSpPr>
        <p:spPr bwMode="auto">
          <a:xfrm flipH="1" flipV="1">
            <a:off x="5726113" y="4314921"/>
            <a:ext cx="4127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37" name="AutoShape 33"/>
          <p:cNvCxnSpPr>
            <a:cxnSpLocks noChangeShapeType="1"/>
            <a:stCxn id="47133" idx="3"/>
            <a:endCxn id="47134" idx="6"/>
          </p:cNvCxnSpPr>
          <p:nvPr/>
        </p:nvCxnSpPr>
        <p:spPr bwMode="auto">
          <a:xfrm flipH="1">
            <a:off x="5289550" y="4972146"/>
            <a:ext cx="409575" cy="465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47138" name="Oval 34"/>
          <p:cNvSpPr>
            <a:spLocks noChangeAspect="1" noChangeArrowheads="1"/>
          </p:cNvSpPr>
          <p:nvPr/>
        </p:nvSpPr>
        <p:spPr bwMode="auto">
          <a:xfrm>
            <a:off x="3613150" y="3622771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sp>
        <p:nvSpPr>
          <p:cNvPr id="47139" name="Oval 35"/>
          <p:cNvSpPr>
            <a:spLocks noChangeAspect="1" noChangeArrowheads="1"/>
          </p:cNvSpPr>
          <p:nvPr/>
        </p:nvSpPr>
        <p:spPr bwMode="auto">
          <a:xfrm>
            <a:off x="3079750" y="4121246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sp>
        <p:nvSpPr>
          <p:cNvPr id="47140" name="Oval 36"/>
          <p:cNvSpPr>
            <a:spLocks noChangeAspect="1" noChangeArrowheads="1"/>
          </p:cNvSpPr>
          <p:nvPr/>
        </p:nvSpPr>
        <p:spPr bwMode="auto">
          <a:xfrm>
            <a:off x="3232150" y="4807046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sp>
        <p:nvSpPr>
          <p:cNvPr id="47141" name="Oval 37"/>
          <p:cNvSpPr>
            <a:spLocks noChangeAspect="1" noChangeArrowheads="1"/>
          </p:cNvSpPr>
          <p:nvPr/>
        </p:nvSpPr>
        <p:spPr bwMode="auto">
          <a:xfrm>
            <a:off x="3689350" y="5375371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sp>
        <p:nvSpPr>
          <p:cNvPr id="47142" name="Oval 38"/>
          <p:cNvSpPr>
            <a:spLocks noChangeAspect="1" noChangeArrowheads="1"/>
          </p:cNvSpPr>
          <p:nvPr/>
        </p:nvSpPr>
        <p:spPr bwMode="auto">
          <a:xfrm>
            <a:off x="4333875" y="5603971"/>
            <a:ext cx="193675" cy="1936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="1"/>
          </a:p>
        </p:txBody>
      </p:sp>
      <p:cxnSp>
        <p:nvCxnSpPr>
          <p:cNvPr id="47143" name="AutoShape 39"/>
          <p:cNvCxnSpPr>
            <a:cxnSpLocks noChangeShapeType="1"/>
            <a:stCxn id="47130" idx="2"/>
            <a:endCxn id="47138" idx="7"/>
          </p:cNvCxnSpPr>
          <p:nvPr/>
        </p:nvCxnSpPr>
        <p:spPr bwMode="auto">
          <a:xfrm flipH="1">
            <a:off x="3778250" y="3456083"/>
            <a:ext cx="596900" cy="195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44" name="AutoShape 40"/>
          <p:cNvCxnSpPr>
            <a:cxnSpLocks noChangeShapeType="1"/>
            <a:stCxn id="47138" idx="3"/>
            <a:endCxn id="47139" idx="7"/>
          </p:cNvCxnSpPr>
          <p:nvPr/>
        </p:nvCxnSpPr>
        <p:spPr bwMode="auto">
          <a:xfrm flipH="1">
            <a:off x="3244850" y="3787871"/>
            <a:ext cx="396875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45" name="AutoShape 41"/>
          <p:cNvCxnSpPr>
            <a:cxnSpLocks noChangeShapeType="1"/>
            <a:stCxn id="47139" idx="4"/>
            <a:endCxn id="47140" idx="0"/>
          </p:cNvCxnSpPr>
          <p:nvPr/>
        </p:nvCxnSpPr>
        <p:spPr bwMode="auto">
          <a:xfrm>
            <a:off x="3176588" y="4314921"/>
            <a:ext cx="152400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46" name="AutoShape 42"/>
          <p:cNvCxnSpPr>
            <a:cxnSpLocks noChangeShapeType="1"/>
            <a:stCxn id="47140" idx="5"/>
            <a:endCxn id="47141" idx="1"/>
          </p:cNvCxnSpPr>
          <p:nvPr/>
        </p:nvCxnSpPr>
        <p:spPr bwMode="auto">
          <a:xfrm>
            <a:off x="3397250" y="4972146"/>
            <a:ext cx="3206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47" name="AutoShape 43"/>
          <p:cNvCxnSpPr>
            <a:cxnSpLocks noChangeShapeType="1"/>
            <a:stCxn id="47141" idx="5"/>
            <a:endCxn id="47142" idx="2"/>
          </p:cNvCxnSpPr>
          <p:nvPr/>
        </p:nvCxnSpPr>
        <p:spPr bwMode="auto">
          <a:xfrm>
            <a:off x="3854450" y="5540471"/>
            <a:ext cx="479425" cy="160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48" name="AutoShape 44"/>
          <p:cNvCxnSpPr>
            <a:cxnSpLocks noChangeShapeType="1"/>
            <a:stCxn id="47142" idx="6"/>
            <a:endCxn id="47134" idx="3"/>
          </p:cNvCxnSpPr>
          <p:nvPr/>
        </p:nvCxnSpPr>
        <p:spPr bwMode="auto">
          <a:xfrm flipV="1">
            <a:off x="4527550" y="5505546"/>
            <a:ext cx="596900" cy="195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49" name="AutoShape 45"/>
          <p:cNvCxnSpPr>
            <a:cxnSpLocks noChangeShapeType="1"/>
            <a:stCxn id="47122" idx="1"/>
            <a:endCxn id="47134" idx="5"/>
          </p:cNvCxnSpPr>
          <p:nvPr/>
        </p:nvCxnSpPr>
        <p:spPr bwMode="auto">
          <a:xfrm flipH="1" flipV="1">
            <a:off x="5260975" y="5505546"/>
            <a:ext cx="396875" cy="584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50" name="AutoShape 46"/>
          <p:cNvCxnSpPr>
            <a:cxnSpLocks noChangeShapeType="1"/>
            <a:stCxn id="47141" idx="3"/>
            <a:endCxn id="47123" idx="7"/>
          </p:cNvCxnSpPr>
          <p:nvPr/>
        </p:nvCxnSpPr>
        <p:spPr bwMode="auto">
          <a:xfrm flipH="1">
            <a:off x="3168650" y="5540471"/>
            <a:ext cx="549275" cy="549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51" name="AutoShape 47"/>
          <p:cNvCxnSpPr>
            <a:cxnSpLocks noChangeShapeType="1"/>
            <a:stCxn id="47139" idx="2"/>
            <a:endCxn id="47124" idx="6"/>
          </p:cNvCxnSpPr>
          <p:nvPr/>
        </p:nvCxnSpPr>
        <p:spPr bwMode="auto">
          <a:xfrm flipH="1">
            <a:off x="1978025" y="4218083"/>
            <a:ext cx="1101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52" name="AutoShape 48"/>
          <p:cNvCxnSpPr>
            <a:cxnSpLocks noChangeShapeType="1"/>
            <a:stCxn id="47130" idx="0"/>
            <a:endCxn id="47120" idx="4"/>
          </p:cNvCxnSpPr>
          <p:nvPr/>
        </p:nvCxnSpPr>
        <p:spPr bwMode="auto">
          <a:xfrm flipV="1">
            <a:off x="4471988" y="2790921"/>
            <a:ext cx="0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53" name="AutoShape 49"/>
          <p:cNvCxnSpPr>
            <a:cxnSpLocks noChangeShapeType="1"/>
            <a:stCxn id="47132" idx="6"/>
            <a:endCxn id="47121" idx="2"/>
          </p:cNvCxnSpPr>
          <p:nvPr/>
        </p:nvCxnSpPr>
        <p:spPr bwMode="auto">
          <a:xfrm>
            <a:off x="5822950" y="4218083"/>
            <a:ext cx="1101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54" name="AutoShape 50"/>
          <p:cNvCxnSpPr>
            <a:cxnSpLocks noChangeShapeType="1"/>
            <a:stCxn id="47112" idx="4"/>
            <a:endCxn id="47142" idx="7"/>
          </p:cNvCxnSpPr>
          <p:nvPr/>
        </p:nvCxnSpPr>
        <p:spPr bwMode="auto">
          <a:xfrm flipH="1">
            <a:off x="4498975" y="5000721"/>
            <a:ext cx="277813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55" name="AutoShape 51"/>
          <p:cNvCxnSpPr>
            <a:cxnSpLocks noChangeShapeType="1"/>
            <a:stCxn id="47133" idx="2"/>
            <a:endCxn id="47111" idx="5"/>
          </p:cNvCxnSpPr>
          <p:nvPr/>
        </p:nvCxnSpPr>
        <p:spPr bwMode="auto">
          <a:xfrm flipH="1" flipV="1">
            <a:off x="5149850" y="4438746"/>
            <a:ext cx="520700" cy="4651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56" name="AutoShape 52"/>
          <p:cNvCxnSpPr>
            <a:cxnSpLocks noChangeShapeType="1"/>
            <a:stCxn id="47113" idx="2"/>
            <a:endCxn id="47140" idx="6"/>
          </p:cNvCxnSpPr>
          <p:nvPr/>
        </p:nvCxnSpPr>
        <p:spPr bwMode="auto">
          <a:xfrm flipH="1">
            <a:off x="3425825" y="4903883"/>
            <a:ext cx="603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57" name="AutoShape 53"/>
          <p:cNvCxnSpPr>
            <a:cxnSpLocks noChangeShapeType="1"/>
            <a:stCxn id="47114" idx="0"/>
            <a:endCxn id="47138" idx="4"/>
          </p:cNvCxnSpPr>
          <p:nvPr/>
        </p:nvCxnSpPr>
        <p:spPr bwMode="auto">
          <a:xfrm flipH="1" flipV="1">
            <a:off x="3709988" y="3816446"/>
            <a:ext cx="11112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58" name="AutoShape 54"/>
          <p:cNvCxnSpPr>
            <a:cxnSpLocks noChangeShapeType="1"/>
            <a:stCxn id="47131" idx="3"/>
            <a:endCxn id="47110" idx="7"/>
          </p:cNvCxnSpPr>
          <p:nvPr/>
        </p:nvCxnSpPr>
        <p:spPr bwMode="auto">
          <a:xfrm flipH="1">
            <a:off x="4540250" y="3752946"/>
            <a:ext cx="701675" cy="1682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59" name="AutoShape 55"/>
          <p:cNvCxnSpPr>
            <a:cxnSpLocks noChangeShapeType="1"/>
            <a:stCxn id="47174" idx="7"/>
            <a:endCxn id="47173" idx="3"/>
          </p:cNvCxnSpPr>
          <p:nvPr/>
        </p:nvCxnSpPr>
        <p:spPr bwMode="auto">
          <a:xfrm flipV="1">
            <a:off x="4845050" y="4438746"/>
            <a:ext cx="168275" cy="396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60" name="AutoShape 56"/>
          <p:cNvCxnSpPr>
            <a:cxnSpLocks noChangeShapeType="1"/>
            <a:stCxn id="47175" idx="7"/>
            <a:endCxn id="47172" idx="4"/>
          </p:cNvCxnSpPr>
          <p:nvPr/>
        </p:nvCxnSpPr>
        <p:spPr bwMode="auto">
          <a:xfrm flipV="1">
            <a:off x="4194175" y="4086321"/>
            <a:ext cx="277813" cy="749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61" name="AutoShape 57"/>
          <p:cNvCxnSpPr>
            <a:cxnSpLocks noChangeShapeType="1"/>
            <a:stCxn id="47175" idx="1"/>
            <a:endCxn id="47176" idx="4"/>
          </p:cNvCxnSpPr>
          <p:nvPr/>
        </p:nvCxnSpPr>
        <p:spPr bwMode="auto">
          <a:xfrm flipH="1" flipV="1">
            <a:off x="3821113" y="4467321"/>
            <a:ext cx="236537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62" name="AutoShape 58"/>
          <p:cNvCxnSpPr>
            <a:cxnSpLocks noChangeShapeType="1"/>
            <a:stCxn id="47185" idx="6"/>
            <a:endCxn id="47178" idx="3"/>
          </p:cNvCxnSpPr>
          <p:nvPr/>
        </p:nvCxnSpPr>
        <p:spPr bwMode="auto">
          <a:xfrm flipV="1">
            <a:off x="5864225" y="4286346"/>
            <a:ext cx="1089025" cy="617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63" name="AutoShape 59"/>
          <p:cNvCxnSpPr>
            <a:cxnSpLocks noChangeShapeType="1"/>
            <a:stCxn id="47180" idx="6"/>
            <a:endCxn id="47179" idx="2"/>
          </p:cNvCxnSpPr>
          <p:nvPr/>
        </p:nvCxnSpPr>
        <p:spPr bwMode="auto">
          <a:xfrm>
            <a:off x="3197225" y="6158008"/>
            <a:ext cx="24320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64" name="AutoShape 60"/>
          <p:cNvCxnSpPr>
            <a:cxnSpLocks noChangeShapeType="1"/>
            <a:stCxn id="47190" idx="2"/>
            <a:endCxn id="47181" idx="5"/>
          </p:cNvCxnSpPr>
          <p:nvPr/>
        </p:nvCxnSpPr>
        <p:spPr bwMode="auto">
          <a:xfrm flipH="1" flipV="1">
            <a:off x="1949450" y="4286346"/>
            <a:ext cx="1739900" cy="1185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65" name="AutoShape 61"/>
          <p:cNvCxnSpPr>
            <a:cxnSpLocks noChangeShapeType="1"/>
            <a:stCxn id="47184" idx="0"/>
            <a:endCxn id="47183" idx="5"/>
          </p:cNvCxnSpPr>
          <p:nvPr/>
        </p:nvCxnSpPr>
        <p:spPr bwMode="auto">
          <a:xfrm flipH="1" flipV="1">
            <a:off x="5378450" y="3752946"/>
            <a:ext cx="347663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66" name="AutoShape 62"/>
          <p:cNvCxnSpPr>
            <a:cxnSpLocks noChangeShapeType="1"/>
            <a:stCxn id="47187" idx="3"/>
            <a:endCxn id="47188" idx="7"/>
          </p:cNvCxnSpPr>
          <p:nvPr/>
        </p:nvCxnSpPr>
        <p:spPr bwMode="auto">
          <a:xfrm flipH="1">
            <a:off x="3244850" y="3787871"/>
            <a:ext cx="396875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67" name="AutoShape 63"/>
          <p:cNvCxnSpPr>
            <a:cxnSpLocks noChangeShapeType="1"/>
            <a:stCxn id="47190" idx="7"/>
            <a:endCxn id="47174" idx="3"/>
          </p:cNvCxnSpPr>
          <p:nvPr/>
        </p:nvCxnSpPr>
        <p:spPr bwMode="auto">
          <a:xfrm flipV="1">
            <a:off x="3854450" y="4972146"/>
            <a:ext cx="854075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68" name="AutoShape 64"/>
          <p:cNvCxnSpPr>
            <a:cxnSpLocks noChangeShapeType="1"/>
            <a:stCxn id="47183" idx="0"/>
            <a:endCxn id="47177" idx="5"/>
          </p:cNvCxnSpPr>
          <p:nvPr/>
        </p:nvCxnSpPr>
        <p:spPr bwMode="auto">
          <a:xfrm flipH="1" flipV="1">
            <a:off x="4540250" y="2762346"/>
            <a:ext cx="769938" cy="8255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69" name="AutoShape 65"/>
          <p:cNvCxnSpPr>
            <a:cxnSpLocks noChangeShapeType="1"/>
            <a:stCxn id="47184" idx="6"/>
            <a:endCxn id="47178" idx="2"/>
          </p:cNvCxnSpPr>
          <p:nvPr/>
        </p:nvCxnSpPr>
        <p:spPr bwMode="auto">
          <a:xfrm>
            <a:off x="5822950" y="4218083"/>
            <a:ext cx="11017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47170" name="AutoShape 66"/>
          <p:cNvCxnSpPr>
            <a:cxnSpLocks noChangeShapeType="1"/>
            <a:stCxn id="47175" idx="2"/>
            <a:endCxn id="47189" idx="6"/>
          </p:cNvCxnSpPr>
          <p:nvPr/>
        </p:nvCxnSpPr>
        <p:spPr bwMode="auto">
          <a:xfrm flipH="1">
            <a:off x="3425825" y="4903883"/>
            <a:ext cx="60325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47171" name="Group 67"/>
          <p:cNvGrpSpPr>
            <a:grpSpLocks/>
          </p:cNvGrpSpPr>
          <p:nvPr/>
        </p:nvGrpSpPr>
        <p:grpSpPr bwMode="auto">
          <a:xfrm>
            <a:off x="1784350" y="2597246"/>
            <a:ext cx="5334000" cy="3657600"/>
            <a:chOff x="1104" y="1440"/>
            <a:chExt cx="3360" cy="2304"/>
          </a:xfrm>
        </p:grpSpPr>
        <p:sp>
          <p:nvSpPr>
            <p:cNvPr id="47172" name="Oval 68"/>
            <p:cNvSpPr>
              <a:spLocks noChangeAspect="1" noChangeArrowheads="1"/>
            </p:cNvSpPr>
            <p:nvPr/>
          </p:nvSpPr>
          <p:spPr bwMode="auto">
            <a:xfrm>
              <a:off x="2736" y="2256"/>
              <a:ext cx="122" cy="122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73" name="Oval 69"/>
            <p:cNvSpPr>
              <a:spLocks noChangeAspect="1" noChangeArrowheads="1"/>
            </p:cNvSpPr>
            <p:nvPr/>
          </p:nvSpPr>
          <p:spPr bwMode="auto">
            <a:xfrm>
              <a:off x="3120" y="2496"/>
              <a:ext cx="122" cy="122"/>
            </a:xfrm>
            <a:prstGeom prst="ellipse">
              <a:avLst/>
            </a:prstGeom>
            <a:solidFill>
              <a:srgbClr val="DD011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74" name="Oval 70"/>
            <p:cNvSpPr>
              <a:spLocks noChangeAspect="1" noChangeArrowheads="1"/>
            </p:cNvSpPr>
            <p:nvPr/>
          </p:nvSpPr>
          <p:spPr bwMode="auto">
            <a:xfrm>
              <a:off x="2928" y="2832"/>
              <a:ext cx="122" cy="122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75" name="Oval 71"/>
            <p:cNvSpPr>
              <a:spLocks noChangeAspect="1" noChangeArrowheads="1"/>
            </p:cNvSpPr>
            <p:nvPr/>
          </p:nvSpPr>
          <p:spPr bwMode="auto">
            <a:xfrm>
              <a:off x="2518" y="2832"/>
              <a:ext cx="122" cy="122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76" name="Oval 72"/>
            <p:cNvSpPr>
              <a:spLocks noChangeAspect="1" noChangeArrowheads="1"/>
            </p:cNvSpPr>
            <p:nvPr/>
          </p:nvSpPr>
          <p:spPr bwMode="auto">
            <a:xfrm>
              <a:off x="2326" y="2496"/>
              <a:ext cx="122" cy="122"/>
            </a:xfrm>
            <a:prstGeom prst="ellipse">
              <a:avLst/>
            </a:prstGeom>
            <a:solidFill>
              <a:srgbClr val="DD011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77" name="Oval 73"/>
            <p:cNvSpPr>
              <a:spLocks noChangeAspect="1" noChangeArrowheads="1"/>
            </p:cNvSpPr>
            <p:nvPr/>
          </p:nvSpPr>
          <p:spPr bwMode="auto">
            <a:xfrm>
              <a:off x="2736" y="1440"/>
              <a:ext cx="122" cy="122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78" name="Oval 74"/>
            <p:cNvSpPr>
              <a:spLocks noChangeAspect="1" noChangeArrowheads="1"/>
            </p:cNvSpPr>
            <p:nvPr/>
          </p:nvSpPr>
          <p:spPr bwMode="auto">
            <a:xfrm>
              <a:off x="4342" y="2400"/>
              <a:ext cx="122" cy="122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79" name="Oval 75"/>
            <p:cNvSpPr>
              <a:spLocks noChangeAspect="1" noChangeArrowheads="1"/>
            </p:cNvSpPr>
            <p:nvPr/>
          </p:nvSpPr>
          <p:spPr bwMode="auto">
            <a:xfrm>
              <a:off x="3526" y="3622"/>
              <a:ext cx="122" cy="122"/>
            </a:xfrm>
            <a:prstGeom prst="ellipse">
              <a:avLst/>
            </a:prstGeom>
            <a:solidFill>
              <a:srgbClr val="DD011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80" name="Oval 76"/>
            <p:cNvSpPr>
              <a:spLocks noChangeAspect="1" noChangeArrowheads="1"/>
            </p:cNvSpPr>
            <p:nvPr/>
          </p:nvSpPr>
          <p:spPr bwMode="auto">
            <a:xfrm>
              <a:off x="1872" y="3622"/>
              <a:ext cx="122" cy="122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81" name="Oval 77"/>
            <p:cNvSpPr>
              <a:spLocks noChangeAspect="1" noChangeArrowheads="1"/>
            </p:cNvSpPr>
            <p:nvPr/>
          </p:nvSpPr>
          <p:spPr bwMode="auto">
            <a:xfrm>
              <a:off x="1104" y="2400"/>
              <a:ext cx="122" cy="122"/>
            </a:xfrm>
            <a:prstGeom prst="ellipse">
              <a:avLst/>
            </a:prstGeom>
            <a:solidFill>
              <a:srgbClr val="DD011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82" name="Oval 78"/>
            <p:cNvSpPr>
              <a:spLocks noChangeAspect="1" noChangeArrowheads="1"/>
            </p:cNvSpPr>
            <p:nvPr/>
          </p:nvSpPr>
          <p:spPr bwMode="auto">
            <a:xfrm>
              <a:off x="2736" y="1920"/>
              <a:ext cx="122" cy="122"/>
            </a:xfrm>
            <a:prstGeom prst="ellipse">
              <a:avLst/>
            </a:prstGeom>
            <a:solidFill>
              <a:srgbClr val="DD011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83" name="Oval 79"/>
            <p:cNvSpPr>
              <a:spLocks noChangeAspect="1" noChangeArrowheads="1"/>
            </p:cNvSpPr>
            <p:nvPr/>
          </p:nvSpPr>
          <p:spPr bwMode="auto">
            <a:xfrm>
              <a:off x="3264" y="2064"/>
              <a:ext cx="122" cy="122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84" name="Oval 80"/>
            <p:cNvSpPr>
              <a:spLocks noChangeAspect="1" noChangeArrowheads="1"/>
            </p:cNvSpPr>
            <p:nvPr/>
          </p:nvSpPr>
          <p:spPr bwMode="auto">
            <a:xfrm>
              <a:off x="3526" y="2400"/>
              <a:ext cx="122" cy="122"/>
            </a:xfrm>
            <a:prstGeom prst="ellipse">
              <a:avLst/>
            </a:prstGeom>
            <a:solidFill>
              <a:srgbClr val="DD011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85" name="Oval 81"/>
            <p:cNvSpPr>
              <a:spLocks noChangeAspect="1" noChangeArrowheads="1"/>
            </p:cNvSpPr>
            <p:nvPr/>
          </p:nvSpPr>
          <p:spPr bwMode="auto">
            <a:xfrm>
              <a:off x="3552" y="2832"/>
              <a:ext cx="122" cy="122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86" name="Oval 82"/>
            <p:cNvSpPr>
              <a:spLocks noChangeAspect="1" noChangeArrowheads="1"/>
            </p:cNvSpPr>
            <p:nvPr/>
          </p:nvSpPr>
          <p:spPr bwMode="auto">
            <a:xfrm>
              <a:off x="3190" y="3168"/>
              <a:ext cx="122" cy="122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87" name="Oval 83"/>
            <p:cNvSpPr>
              <a:spLocks noChangeAspect="1" noChangeArrowheads="1"/>
            </p:cNvSpPr>
            <p:nvPr/>
          </p:nvSpPr>
          <p:spPr bwMode="auto">
            <a:xfrm>
              <a:off x="2256" y="2086"/>
              <a:ext cx="122" cy="122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88" name="Oval 84"/>
            <p:cNvSpPr>
              <a:spLocks noChangeAspect="1" noChangeArrowheads="1"/>
            </p:cNvSpPr>
            <p:nvPr/>
          </p:nvSpPr>
          <p:spPr bwMode="auto">
            <a:xfrm>
              <a:off x="1920" y="2400"/>
              <a:ext cx="122" cy="122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89" name="Oval 85"/>
            <p:cNvSpPr>
              <a:spLocks noChangeAspect="1" noChangeArrowheads="1"/>
            </p:cNvSpPr>
            <p:nvPr/>
          </p:nvSpPr>
          <p:spPr bwMode="auto">
            <a:xfrm>
              <a:off x="2016" y="2832"/>
              <a:ext cx="122" cy="122"/>
            </a:xfrm>
            <a:prstGeom prst="ellipse">
              <a:avLst/>
            </a:prstGeom>
            <a:solidFill>
              <a:srgbClr val="DD011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90" name="Oval 86"/>
            <p:cNvSpPr>
              <a:spLocks noChangeAspect="1" noChangeArrowheads="1"/>
            </p:cNvSpPr>
            <p:nvPr/>
          </p:nvSpPr>
          <p:spPr bwMode="auto">
            <a:xfrm>
              <a:off x="2304" y="3190"/>
              <a:ext cx="122" cy="122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  <p:sp>
          <p:nvSpPr>
            <p:cNvPr id="47191" name="Oval 87"/>
            <p:cNvSpPr>
              <a:spLocks noChangeAspect="1" noChangeArrowheads="1"/>
            </p:cNvSpPr>
            <p:nvPr/>
          </p:nvSpPr>
          <p:spPr bwMode="auto">
            <a:xfrm>
              <a:off x="2710" y="3334"/>
              <a:ext cx="122" cy="122"/>
            </a:xfrm>
            <a:prstGeom prst="ellipse">
              <a:avLst/>
            </a:prstGeom>
            <a:solidFill>
              <a:srgbClr val="DD011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="1"/>
            </a:p>
          </p:txBody>
        </p:sp>
      </p:grpSp>
      <p:sp>
        <p:nvSpPr>
          <p:cNvPr id="47192" name="Text Box 88"/>
          <p:cNvSpPr txBox="1">
            <a:spLocks noChangeArrowheads="1"/>
          </p:cNvSpPr>
          <p:nvPr/>
        </p:nvSpPr>
        <p:spPr bwMode="auto">
          <a:xfrm>
            <a:off x="6508750" y="5950046"/>
            <a:ext cx="158115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sz="1600">
                <a:latin typeface="Century Gothic" charset="0"/>
                <a:ea typeface="Century Gothic" charset="0"/>
                <a:cs typeface="Century Gothic" charset="0"/>
              </a:rPr>
              <a:t>yes instance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0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Allocation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395770" cy="5076825"/>
          </a:xfrm>
        </p:spPr>
        <p:txBody>
          <a:bodyPr/>
          <a:lstStyle/>
          <a:p>
            <a:r>
              <a:rPr lang="en-US" sz="2400" dirty="0">
                <a:sym typeface="Symbol" charset="0"/>
              </a:rPr>
              <a:t>Register allocation </a:t>
            </a:r>
          </a:p>
          <a:p>
            <a:pPr lvl="1"/>
            <a:r>
              <a:rPr lang="en-US" sz="2000" dirty="0"/>
              <a:t>Assign program variables to machine register so that no more than k registers are used and no two program variables that are needed at the same time are assigned to the same register</a:t>
            </a:r>
          </a:p>
          <a:p>
            <a:r>
              <a:rPr lang="en-US" sz="2400" dirty="0"/>
              <a:t>Interference graph</a:t>
            </a:r>
          </a:p>
          <a:p>
            <a:pPr lvl="1"/>
            <a:r>
              <a:rPr lang="en-US" sz="2000" dirty="0"/>
              <a:t>Nodes are program variables names, edge between u and v if there exists an operation where both u and v are "live" at the same time.</a:t>
            </a:r>
          </a:p>
          <a:p>
            <a:r>
              <a:rPr lang="en-US" sz="2400" dirty="0"/>
              <a:t>Observation  [</a:t>
            </a:r>
            <a:r>
              <a:rPr lang="en-US" sz="2400" dirty="0" err="1"/>
              <a:t>Chaitin</a:t>
            </a:r>
            <a:r>
              <a:rPr lang="en-US" sz="2400" dirty="0"/>
              <a:t> 1982]  </a:t>
            </a:r>
          </a:p>
          <a:p>
            <a:pPr lvl="1"/>
            <a:r>
              <a:rPr lang="en-US" sz="2000" dirty="0"/>
              <a:t>Can solve register allocation problem </a:t>
            </a:r>
            <a:r>
              <a:rPr lang="en-US" sz="2000" dirty="0" err="1"/>
              <a:t>iff</a:t>
            </a:r>
            <a:r>
              <a:rPr lang="en-US" sz="2000" dirty="0"/>
              <a:t> interference graph is k-colorable</a:t>
            </a:r>
          </a:p>
          <a:p>
            <a:r>
              <a:rPr lang="en-US" sz="2400" dirty="0"/>
              <a:t>Fact</a:t>
            </a:r>
          </a:p>
          <a:p>
            <a:pPr lvl="1"/>
            <a:r>
              <a:rPr lang="en-US" sz="2000" dirty="0"/>
              <a:t>3-COLOR </a:t>
            </a:r>
            <a:r>
              <a:rPr lang="en-US" sz="2000" dirty="0">
                <a:sym typeface="Symbol" charset="0"/>
              </a:rPr>
              <a:t>≤ </a:t>
            </a:r>
            <a:r>
              <a:rPr lang="en-US" sz="2000" baseline="-25000" dirty="0">
                <a:sym typeface="Symbol" charset="0"/>
              </a:rPr>
              <a:t>P</a:t>
            </a:r>
            <a:r>
              <a:rPr lang="en-US" sz="2000" dirty="0">
                <a:sym typeface="Symbol" charset="0"/>
              </a:rPr>
              <a:t> </a:t>
            </a:r>
            <a:r>
              <a:rPr lang="en-US" sz="2000" dirty="0"/>
              <a:t>k-REGISTER-ALLOCATION for any constant k </a:t>
            </a:r>
            <a:r>
              <a:rPr lang="en-US" sz="2000" dirty="0">
                <a:sym typeface="Symbol" charset="0"/>
              </a:rPr>
              <a:t> 3</a:t>
            </a:r>
          </a:p>
          <a:p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585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3-CNF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</a:t>
            </a:r>
            <a:r>
              <a:rPr lang="en-US" dirty="0"/>
              <a:t>3-COLOR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3-CNF instance </a:t>
            </a:r>
            <a:r>
              <a:rPr lang="en-US" dirty="0">
                <a:sym typeface="Symbol" charset="0"/>
              </a:rPr>
              <a:t>𝚽</a:t>
            </a:r>
            <a:r>
              <a:rPr lang="en-US" dirty="0"/>
              <a:t>, we construct an instance of 3-COLOR that is 3-colorable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𝚽 is </a:t>
            </a:r>
            <a:r>
              <a:rPr lang="en-US" dirty="0" err="1">
                <a:sym typeface="Symbol" charset="0"/>
              </a:rPr>
              <a:t>satisfiable</a:t>
            </a:r>
            <a:endParaRPr lang="en-US" dirty="0">
              <a:sym typeface="Symbol" charset="0"/>
            </a:endParaRPr>
          </a:p>
          <a:p>
            <a:endParaRPr lang="en-US" dirty="0">
              <a:sym typeface="Symbol" charset="0"/>
            </a:endParaRPr>
          </a:p>
          <a:p>
            <a:r>
              <a:rPr lang="en-US" dirty="0"/>
              <a:t>Construction</a:t>
            </a:r>
          </a:p>
          <a:p>
            <a:pPr lvl="1"/>
            <a:r>
              <a:rPr lang="en-US" dirty="0"/>
              <a:t>For each literal, create a node</a:t>
            </a:r>
          </a:p>
          <a:p>
            <a:pPr lvl="1"/>
            <a:r>
              <a:rPr lang="en-US" dirty="0"/>
              <a:t>Create 3 new nodes T, F, B; connect them in a triangle, and connect each literal to B</a:t>
            </a:r>
          </a:p>
          <a:p>
            <a:pPr lvl="1"/>
            <a:r>
              <a:rPr lang="en-US" dirty="0"/>
              <a:t>Connect each literal to its negation</a:t>
            </a:r>
          </a:p>
          <a:p>
            <a:pPr lvl="1"/>
            <a:r>
              <a:rPr lang="en-US" dirty="0"/>
              <a:t>For each clause, add a 6-node </a:t>
            </a:r>
            <a:r>
              <a:rPr lang="en-US" dirty="0" err="1"/>
              <a:t>subgraph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566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3-CNF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</a:t>
            </a:r>
            <a:r>
              <a:rPr lang="en-US" dirty="0"/>
              <a:t>3-COLOR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literal, create a node</a:t>
            </a:r>
          </a:p>
          <a:p>
            <a:r>
              <a:rPr lang="en-US" dirty="0"/>
              <a:t>Create 3 new nodes T, F, B; connect them in a triangle, and connect each literal to B</a:t>
            </a:r>
          </a:p>
          <a:p>
            <a:r>
              <a:rPr lang="en-US" dirty="0"/>
              <a:t>Connect each literal to its negation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66800" y="5730635"/>
            <a:ext cx="7086600" cy="347662"/>
            <a:chOff x="1066800" y="5730635"/>
            <a:chExt cx="7086600" cy="347662"/>
          </a:xfrm>
        </p:grpSpPr>
        <p:sp>
          <p:nvSpPr>
            <p:cNvPr id="51210" name="Oval 10"/>
            <p:cNvSpPr>
              <a:spLocks noChangeAspect="1" noChangeArrowheads="1"/>
            </p:cNvSpPr>
            <p:nvPr/>
          </p:nvSpPr>
          <p:spPr bwMode="auto">
            <a:xfrm>
              <a:off x="1066800" y="5730635"/>
              <a:ext cx="347663" cy="34766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graphicFrame>
          <p:nvGraphicFramePr>
            <p:cNvPr id="51211" name="Object 11"/>
            <p:cNvGraphicFramePr>
              <a:graphicFrameLocks noChangeAspect="1"/>
            </p:cNvGraphicFramePr>
            <p:nvPr/>
          </p:nvGraphicFramePr>
          <p:xfrm>
            <a:off x="1155700" y="5824297"/>
            <a:ext cx="152400" cy="182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90500" imgH="228600" progId="Equation.3">
                    <p:embed/>
                  </p:oleObj>
                </mc:Choice>
                <mc:Fallback>
                  <p:oleObj name="Equation" r:id="rId3" imgW="190500" imgH="228600" progId="Equation.3">
                    <p:embed/>
                    <p:pic>
                      <p:nvPicPr>
                        <p:cNvPr id="5121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5700" y="5824297"/>
                          <a:ext cx="152400" cy="182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2" name="Oval 12"/>
            <p:cNvSpPr>
              <a:spLocks noChangeAspect="1" noChangeArrowheads="1"/>
            </p:cNvSpPr>
            <p:nvPr/>
          </p:nvSpPr>
          <p:spPr bwMode="auto">
            <a:xfrm>
              <a:off x="1828800" y="5730635"/>
              <a:ext cx="347663" cy="34766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graphicFrame>
          <p:nvGraphicFramePr>
            <p:cNvPr id="51213" name="Object 13"/>
            <p:cNvGraphicFramePr>
              <a:graphicFrameLocks noChangeAspect="1"/>
            </p:cNvGraphicFramePr>
            <p:nvPr/>
          </p:nvGraphicFramePr>
          <p:xfrm>
            <a:off x="1909763" y="5794135"/>
            <a:ext cx="161925" cy="233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03200" imgH="292100" progId="Equation.3">
                    <p:embed/>
                  </p:oleObj>
                </mc:Choice>
                <mc:Fallback>
                  <p:oleObj name="Equation" r:id="rId5" imgW="203200" imgH="292100" progId="Equation.3">
                    <p:embed/>
                    <p:pic>
                      <p:nvPicPr>
                        <p:cNvPr id="5121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9763" y="5794135"/>
                          <a:ext cx="161925" cy="233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4" name="Oval 14"/>
            <p:cNvSpPr>
              <a:spLocks noChangeAspect="1" noChangeArrowheads="1"/>
            </p:cNvSpPr>
            <p:nvPr/>
          </p:nvSpPr>
          <p:spPr bwMode="auto">
            <a:xfrm>
              <a:off x="2743200" y="5730635"/>
              <a:ext cx="347663" cy="34766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graphicFrame>
          <p:nvGraphicFramePr>
            <p:cNvPr id="51215" name="Object 15"/>
            <p:cNvGraphicFramePr>
              <a:graphicFrameLocks noChangeAspect="1"/>
            </p:cNvGraphicFramePr>
            <p:nvPr/>
          </p:nvGraphicFramePr>
          <p:xfrm>
            <a:off x="2819400" y="5803660"/>
            <a:ext cx="173038" cy="182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15900" imgH="228600" progId="Equation.3">
                    <p:embed/>
                  </p:oleObj>
                </mc:Choice>
                <mc:Fallback>
                  <p:oleObj name="Equation" r:id="rId7" imgW="215900" imgH="228600" progId="Equation.3">
                    <p:embed/>
                    <p:pic>
                      <p:nvPicPr>
                        <p:cNvPr id="5121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400" y="5803660"/>
                          <a:ext cx="173038" cy="182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6" name="Oval 16"/>
            <p:cNvSpPr>
              <a:spLocks noChangeAspect="1" noChangeArrowheads="1"/>
            </p:cNvSpPr>
            <p:nvPr/>
          </p:nvSpPr>
          <p:spPr bwMode="auto">
            <a:xfrm>
              <a:off x="3538538" y="5730635"/>
              <a:ext cx="347662" cy="34766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graphicFrame>
          <p:nvGraphicFramePr>
            <p:cNvPr id="51217" name="Object 17"/>
            <p:cNvGraphicFramePr>
              <a:graphicFrameLocks noChangeAspect="1"/>
            </p:cNvGraphicFramePr>
            <p:nvPr/>
          </p:nvGraphicFramePr>
          <p:xfrm>
            <a:off x="3621088" y="5784610"/>
            <a:ext cx="182562" cy="233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28600" imgH="292100" progId="Equation.3">
                    <p:embed/>
                  </p:oleObj>
                </mc:Choice>
                <mc:Fallback>
                  <p:oleObj name="Equation" r:id="rId9" imgW="228600" imgH="292100" progId="Equation.3">
                    <p:embed/>
                    <p:pic>
                      <p:nvPicPr>
                        <p:cNvPr id="51217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1088" y="5784610"/>
                          <a:ext cx="182562" cy="233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8" name="Oval 18"/>
            <p:cNvSpPr>
              <a:spLocks noChangeAspect="1" noChangeArrowheads="1"/>
            </p:cNvSpPr>
            <p:nvPr/>
          </p:nvSpPr>
          <p:spPr bwMode="auto">
            <a:xfrm>
              <a:off x="6934200" y="5730635"/>
              <a:ext cx="347663" cy="34766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graphicFrame>
          <p:nvGraphicFramePr>
            <p:cNvPr id="51219" name="Object 19"/>
            <p:cNvGraphicFramePr>
              <a:graphicFrameLocks noChangeAspect="1"/>
            </p:cNvGraphicFramePr>
            <p:nvPr/>
          </p:nvGraphicFramePr>
          <p:xfrm>
            <a:off x="7011988" y="5813185"/>
            <a:ext cx="173037" cy="182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15900" imgH="228600" progId="Equation.3">
                    <p:embed/>
                  </p:oleObj>
                </mc:Choice>
                <mc:Fallback>
                  <p:oleObj name="Equation" r:id="rId11" imgW="215900" imgH="228600" progId="Equation.3">
                    <p:embed/>
                    <p:pic>
                      <p:nvPicPr>
                        <p:cNvPr id="51219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11988" y="5813185"/>
                          <a:ext cx="173037" cy="182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0" name="Oval 20"/>
            <p:cNvSpPr>
              <a:spLocks noChangeAspect="1" noChangeArrowheads="1"/>
            </p:cNvSpPr>
            <p:nvPr/>
          </p:nvSpPr>
          <p:spPr bwMode="auto">
            <a:xfrm>
              <a:off x="7805738" y="5730635"/>
              <a:ext cx="347662" cy="34766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graphicFrame>
          <p:nvGraphicFramePr>
            <p:cNvPr id="51221" name="Object 21"/>
            <p:cNvGraphicFramePr>
              <a:graphicFrameLocks noChangeAspect="1"/>
            </p:cNvGraphicFramePr>
            <p:nvPr/>
          </p:nvGraphicFramePr>
          <p:xfrm>
            <a:off x="7886700" y="5794135"/>
            <a:ext cx="182563" cy="233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28600" imgH="292100" progId="Equation.3">
                    <p:embed/>
                  </p:oleObj>
                </mc:Choice>
                <mc:Fallback>
                  <p:oleObj name="Equation" r:id="rId13" imgW="228600" imgH="292100" progId="Equation.3">
                    <p:embed/>
                    <p:pic>
                      <p:nvPicPr>
                        <p:cNvPr id="51221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6700" y="5794135"/>
                          <a:ext cx="182563" cy="233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2" name="Oval 22"/>
            <p:cNvSpPr>
              <a:spLocks noChangeAspect="1" noChangeArrowheads="1"/>
            </p:cNvSpPr>
            <p:nvPr/>
          </p:nvSpPr>
          <p:spPr bwMode="auto">
            <a:xfrm>
              <a:off x="4572000" y="5730635"/>
              <a:ext cx="347663" cy="34766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graphicFrame>
          <p:nvGraphicFramePr>
            <p:cNvPr id="51223" name="Object 23"/>
            <p:cNvGraphicFramePr>
              <a:graphicFrameLocks noChangeAspect="1"/>
            </p:cNvGraphicFramePr>
            <p:nvPr/>
          </p:nvGraphicFramePr>
          <p:xfrm>
            <a:off x="4646613" y="5813185"/>
            <a:ext cx="173037" cy="182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15900" imgH="228600" progId="Equation.3">
                    <p:embed/>
                  </p:oleObj>
                </mc:Choice>
                <mc:Fallback>
                  <p:oleObj name="Equation" r:id="rId15" imgW="215900" imgH="228600" progId="Equation.3">
                    <p:embed/>
                    <p:pic>
                      <p:nvPicPr>
                        <p:cNvPr id="51223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6613" y="5813185"/>
                          <a:ext cx="173037" cy="182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4" name="Oval 24"/>
            <p:cNvSpPr>
              <a:spLocks noChangeAspect="1" noChangeArrowheads="1"/>
            </p:cNvSpPr>
            <p:nvPr/>
          </p:nvSpPr>
          <p:spPr bwMode="auto">
            <a:xfrm>
              <a:off x="5367338" y="5730635"/>
              <a:ext cx="347662" cy="34766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graphicFrame>
          <p:nvGraphicFramePr>
            <p:cNvPr id="51225" name="Object 25"/>
            <p:cNvGraphicFramePr>
              <a:graphicFrameLocks noChangeAspect="1"/>
            </p:cNvGraphicFramePr>
            <p:nvPr/>
          </p:nvGraphicFramePr>
          <p:xfrm>
            <a:off x="5454650" y="5787785"/>
            <a:ext cx="182563" cy="233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28600" imgH="292100" progId="Equation.3">
                    <p:embed/>
                  </p:oleObj>
                </mc:Choice>
                <mc:Fallback>
                  <p:oleObj name="Equation" r:id="rId17" imgW="228600" imgH="292100" progId="Equation.3">
                    <p:embed/>
                    <p:pic>
                      <p:nvPicPr>
                        <p:cNvPr id="51225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4650" y="5787785"/>
                          <a:ext cx="182563" cy="233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6"/>
          <p:cNvGrpSpPr/>
          <p:nvPr/>
        </p:nvGrpSpPr>
        <p:grpSpPr>
          <a:xfrm>
            <a:off x="1414463" y="5905260"/>
            <a:ext cx="6391275" cy="0"/>
            <a:chOff x="1414463" y="5905260"/>
            <a:chExt cx="6391275" cy="0"/>
          </a:xfrm>
        </p:grpSpPr>
        <p:cxnSp>
          <p:nvCxnSpPr>
            <p:cNvPr id="51229" name="AutoShape 29"/>
            <p:cNvCxnSpPr>
              <a:cxnSpLocks noChangeShapeType="1"/>
              <a:stCxn id="51212" idx="2"/>
              <a:endCxn id="51210" idx="6"/>
            </p:cNvCxnSpPr>
            <p:nvPr/>
          </p:nvCxnSpPr>
          <p:spPr bwMode="auto">
            <a:xfrm flipH="1">
              <a:off x="1414463" y="5905260"/>
              <a:ext cx="41433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1230" name="AutoShape 30"/>
            <p:cNvCxnSpPr>
              <a:cxnSpLocks noChangeShapeType="1"/>
              <a:stCxn id="51216" idx="2"/>
              <a:endCxn id="51214" idx="6"/>
            </p:cNvCxnSpPr>
            <p:nvPr/>
          </p:nvCxnSpPr>
          <p:spPr bwMode="auto">
            <a:xfrm flipH="1">
              <a:off x="3090863" y="5905260"/>
              <a:ext cx="4476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1231" name="AutoShape 31"/>
            <p:cNvCxnSpPr>
              <a:cxnSpLocks noChangeShapeType="1"/>
              <a:stCxn id="51224" idx="2"/>
              <a:endCxn id="51222" idx="6"/>
            </p:cNvCxnSpPr>
            <p:nvPr/>
          </p:nvCxnSpPr>
          <p:spPr bwMode="auto">
            <a:xfrm flipH="1">
              <a:off x="4919663" y="5905260"/>
              <a:ext cx="4476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1232" name="AutoShape 32"/>
            <p:cNvCxnSpPr>
              <a:cxnSpLocks noChangeShapeType="1"/>
              <a:stCxn id="51220" idx="2"/>
              <a:endCxn id="51218" idx="6"/>
            </p:cNvCxnSpPr>
            <p:nvPr/>
          </p:nvCxnSpPr>
          <p:spPr bwMode="auto">
            <a:xfrm flipH="1">
              <a:off x="7281863" y="5905260"/>
              <a:ext cx="5238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Group 5"/>
          <p:cNvGrpSpPr/>
          <p:nvPr/>
        </p:nvGrpSpPr>
        <p:grpSpPr>
          <a:xfrm>
            <a:off x="1241425" y="4782897"/>
            <a:ext cx="6738938" cy="947738"/>
            <a:chOff x="1241425" y="4782897"/>
            <a:chExt cx="6738938" cy="947738"/>
          </a:xfrm>
        </p:grpSpPr>
        <p:cxnSp>
          <p:nvCxnSpPr>
            <p:cNvPr id="51226" name="AutoShape 26"/>
            <p:cNvCxnSpPr>
              <a:cxnSpLocks noChangeShapeType="1"/>
              <a:stCxn id="51205" idx="4"/>
              <a:endCxn id="51210" idx="0"/>
            </p:cNvCxnSpPr>
            <p:nvPr/>
          </p:nvCxnSpPr>
          <p:spPr bwMode="auto">
            <a:xfrm flipH="1">
              <a:off x="1241425" y="4782897"/>
              <a:ext cx="3140075" cy="947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1227" name="AutoShape 27"/>
            <p:cNvCxnSpPr>
              <a:cxnSpLocks noChangeShapeType="1"/>
              <a:stCxn id="51205" idx="4"/>
              <a:endCxn id="51212" idx="0"/>
            </p:cNvCxnSpPr>
            <p:nvPr/>
          </p:nvCxnSpPr>
          <p:spPr bwMode="auto">
            <a:xfrm flipH="1">
              <a:off x="2003425" y="4782897"/>
              <a:ext cx="2378075" cy="947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1228" name="AutoShape 28"/>
            <p:cNvCxnSpPr>
              <a:cxnSpLocks noChangeShapeType="1"/>
              <a:stCxn id="51205" idx="4"/>
              <a:endCxn id="51214" idx="0"/>
            </p:cNvCxnSpPr>
            <p:nvPr/>
          </p:nvCxnSpPr>
          <p:spPr bwMode="auto">
            <a:xfrm flipH="1">
              <a:off x="2917825" y="4782897"/>
              <a:ext cx="1463675" cy="947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1233" name="AutoShape 33"/>
            <p:cNvCxnSpPr>
              <a:cxnSpLocks noChangeShapeType="1"/>
              <a:stCxn id="51205" idx="4"/>
              <a:endCxn id="51222" idx="0"/>
            </p:cNvCxnSpPr>
            <p:nvPr/>
          </p:nvCxnSpPr>
          <p:spPr bwMode="auto">
            <a:xfrm>
              <a:off x="4381500" y="4782897"/>
              <a:ext cx="365125" cy="947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1234" name="AutoShape 34"/>
            <p:cNvCxnSpPr>
              <a:cxnSpLocks noChangeShapeType="1"/>
              <a:stCxn id="51205" idx="4"/>
              <a:endCxn id="51224" idx="0"/>
            </p:cNvCxnSpPr>
            <p:nvPr/>
          </p:nvCxnSpPr>
          <p:spPr bwMode="auto">
            <a:xfrm>
              <a:off x="4381500" y="4782897"/>
              <a:ext cx="1160463" cy="947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1235" name="AutoShape 35"/>
            <p:cNvCxnSpPr>
              <a:cxnSpLocks noChangeShapeType="1"/>
              <a:stCxn id="51205" idx="4"/>
              <a:endCxn id="51216" idx="0"/>
            </p:cNvCxnSpPr>
            <p:nvPr/>
          </p:nvCxnSpPr>
          <p:spPr bwMode="auto">
            <a:xfrm flipH="1">
              <a:off x="3713163" y="4782897"/>
              <a:ext cx="668337" cy="947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1236" name="AutoShape 36"/>
            <p:cNvCxnSpPr>
              <a:cxnSpLocks noChangeShapeType="1"/>
              <a:stCxn id="51205" idx="4"/>
              <a:endCxn id="51218" idx="0"/>
            </p:cNvCxnSpPr>
            <p:nvPr/>
          </p:nvCxnSpPr>
          <p:spPr bwMode="auto">
            <a:xfrm>
              <a:off x="4381500" y="4782897"/>
              <a:ext cx="2727325" cy="947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1237" name="AutoShape 37"/>
            <p:cNvCxnSpPr>
              <a:cxnSpLocks noChangeShapeType="1"/>
              <a:stCxn id="51205" idx="4"/>
              <a:endCxn id="51220" idx="0"/>
            </p:cNvCxnSpPr>
            <p:nvPr/>
          </p:nvCxnSpPr>
          <p:spPr bwMode="auto">
            <a:xfrm>
              <a:off x="4381500" y="4782897"/>
              <a:ext cx="3598863" cy="9477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Group 4"/>
          <p:cNvGrpSpPr/>
          <p:nvPr/>
        </p:nvGrpSpPr>
        <p:grpSpPr>
          <a:xfrm>
            <a:off x="3600450" y="3450985"/>
            <a:ext cx="1608138" cy="1331912"/>
            <a:chOff x="3600450" y="3450985"/>
            <a:chExt cx="1608138" cy="1331912"/>
          </a:xfrm>
        </p:grpSpPr>
        <p:sp>
          <p:nvSpPr>
            <p:cNvPr id="51204" name="Oval 4"/>
            <p:cNvSpPr>
              <a:spLocks noChangeAspect="1" noChangeArrowheads="1"/>
            </p:cNvSpPr>
            <p:nvPr/>
          </p:nvSpPr>
          <p:spPr bwMode="auto">
            <a:xfrm>
              <a:off x="3660775" y="3738322"/>
              <a:ext cx="323850" cy="323850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 dirty="0"/>
                <a:t>T</a:t>
              </a:r>
            </a:p>
          </p:txBody>
        </p:sp>
        <p:sp>
          <p:nvSpPr>
            <p:cNvPr id="51205" name="Oval 5"/>
            <p:cNvSpPr>
              <a:spLocks noChangeAspect="1" noChangeArrowheads="1"/>
            </p:cNvSpPr>
            <p:nvPr/>
          </p:nvSpPr>
          <p:spPr bwMode="auto">
            <a:xfrm>
              <a:off x="4225925" y="4471747"/>
              <a:ext cx="311150" cy="311150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51206" name="Oval 6"/>
            <p:cNvSpPr>
              <a:spLocks noChangeAspect="1" noChangeArrowheads="1"/>
            </p:cNvSpPr>
            <p:nvPr/>
          </p:nvSpPr>
          <p:spPr bwMode="auto">
            <a:xfrm>
              <a:off x="4794250" y="3751022"/>
              <a:ext cx="311150" cy="31115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F</a:t>
              </a:r>
            </a:p>
          </p:txBody>
        </p:sp>
        <p:cxnSp>
          <p:nvCxnSpPr>
            <p:cNvPr id="51207" name="AutoShape 7"/>
            <p:cNvCxnSpPr>
              <a:cxnSpLocks noChangeShapeType="1"/>
              <a:stCxn id="51204" idx="6"/>
              <a:endCxn id="51206" idx="2"/>
            </p:cNvCxnSpPr>
            <p:nvPr/>
          </p:nvCxnSpPr>
          <p:spPr bwMode="auto">
            <a:xfrm>
              <a:off x="3984625" y="3900247"/>
              <a:ext cx="809625" cy="63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1208" name="AutoShape 8"/>
            <p:cNvCxnSpPr>
              <a:cxnSpLocks noChangeShapeType="1"/>
              <a:stCxn id="51204" idx="5"/>
              <a:endCxn id="51205" idx="1"/>
            </p:cNvCxnSpPr>
            <p:nvPr/>
          </p:nvCxnSpPr>
          <p:spPr bwMode="auto">
            <a:xfrm>
              <a:off x="3937000" y="4014547"/>
              <a:ext cx="334963" cy="5032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1209" name="AutoShape 9"/>
            <p:cNvCxnSpPr>
              <a:cxnSpLocks noChangeShapeType="1"/>
              <a:stCxn id="51206" idx="3"/>
              <a:endCxn id="51205" idx="7"/>
            </p:cNvCxnSpPr>
            <p:nvPr/>
          </p:nvCxnSpPr>
          <p:spPr bwMode="auto">
            <a:xfrm flipH="1">
              <a:off x="4491038" y="4016135"/>
              <a:ext cx="349250" cy="5016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1238" name="Rectangle 38"/>
            <p:cNvSpPr>
              <a:spLocks noChangeArrowheads="1"/>
            </p:cNvSpPr>
            <p:nvPr/>
          </p:nvSpPr>
          <p:spPr bwMode="auto">
            <a:xfrm>
              <a:off x="3600450" y="3450985"/>
              <a:ext cx="4254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000"/>
                <a:t>true</a:t>
              </a:r>
            </a:p>
          </p:txBody>
        </p:sp>
        <p:sp>
          <p:nvSpPr>
            <p:cNvPr id="51239" name="Rectangle 39"/>
            <p:cNvSpPr>
              <a:spLocks noChangeArrowheads="1"/>
            </p:cNvSpPr>
            <p:nvPr/>
          </p:nvSpPr>
          <p:spPr bwMode="auto">
            <a:xfrm>
              <a:off x="4745038" y="3457335"/>
              <a:ext cx="4635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000"/>
                <a:t>false</a:t>
              </a:r>
            </a:p>
          </p:txBody>
        </p:sp>
        <p:sp>
          <p:nvSpPr>
            <p:cNvPr id="51240" name="Rectangle 40"/>
            <p:cNvSpPr>
              <a:spLocks noChangeArrowheads="1"/>
            </p:cNvSpPr>
            <p:nvPr/>
          </p:nvSpPr>
          <p:spPr bwMode="auto">
            <a:xfrm>
              <a:off x="4551363" y="4495560"/>
              <a:ext cx="4381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000"/>
                <a:t>base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9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3-CNF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</a:t>
            </a:r>
            <a:r>
              <a:rPr lang="en-US" dirty="0"/>
              <a:t>3-COLOR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3-coloring implicitly determines a truth assignment for variables in 3-CNF</a:t>
            </a:r>
          </a:p>
          <a:p>
            <a:pPr lvl="1"/>
            <a:r>
              <a:rPr lang="en-US" dirty="0"/>
              <a:t>Nodes T, F, B must get different colors</a:t>
            </a:r>
          </a:p>
          <a:p>
            <a:pPr lvl="1"/>
            <a:r>
              <a:rPr lang="en-US" dirty="0"/>
              <a:t>For x</a:t>
            </a:r>
            <a:r>
              <a:rPr lang="en-US" baseline="-25000" dirty="0"/>
              <a:t>i</a:t>
            </a:r>
            <a:r>
              <a:rPr lang="en-US" dirty="0"/>
              <a:t> and not-x</a:t>
            </a:r>
            <a:r>
              <a:rPr lang="en-US" baseline="-25000" dirty="0"/>
              <a:t>i,</a:t>
            </a:r>
            <a:r>
              <a:rPr lang="en-US" dirty="0"/>
              <a:t> one will take T color one F color</a:t>
            </a:r>
          </a:p>
          <a:p>
            <a:pPr lvl="1"/>
            <a:endParaRPr lang="en-US" dirty="0"/>
          </a:p>
        </p:txBody>
      </p:sp>
      <p:sp>
        <p:nvSpPr>
          <p:cNvPr id="51204" name="Oval 4"/>
          <p:cNvSpPr>
            <a:spLocks noChangeAspect="1" noChangeArrowheads="1"/>
          </p:cNvSpPr>
          <p:nvPr/>
        </p:nvSpPr>
        <p:spPr bwMode="auto">
          <a:xfrm>
            <a:off x="3660775" y="3738322"/>
            <a:ext cx="323850" cy="32385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T</a:t>
            </a:r>
          </a:p>
        </p:txBody>
      </p:sp>
      <p:sp>
        <p:nvSpPr>
          <p:cNvPr id="51205" name="Oval 5"/>
          <p:cNvSpPr>
            <a:spLocks noChangeAspect="1" noChangeArrowheads="1"/>
          </p:cNvSpPr>
          <p:nvPr/>
        </p:nvSpPr>
        <p:spPr bwMode="auto">
          <a:xfrm>
            <a:off x="4225925" y="4471747"/>
            <a:ext cx="311150" cy="31115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51206" name="Oval 6"/>
          <p:cNvSpPr>
            <a:spLocks noChangeAspect="1" noChangeArrowheads="1"/>
          </p:cNvSpPr>
          <p:nvPr/>
        </p:nvSpPr>
        <p:spPr bwMode="auto">
          <a:xfrm>
            <a:off x="4794250" y="3751022"/>
            <a:ext cx="311150" cy="31115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51207" name="AutoShape 7"/>
          <p:cNvCxnSpPr>
            <a:cxnSpLocks noChangeShapeType="1"/>
            <a:stCxn id="51204" idx="6"/>
            <a:endCxn id="51206" idx="2"/>
          </p:cNvCxnSpPr>
          <p:nvPr/>
        </p:nvCxnSpPr>
        <p:spPr bwMode="auto">
          <a:xfrm>
            <a:off x="3984625" y="3900247"/>
            <a:ext cx="809625" cy="6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208" name="AutoShape 8"/>
          <p:cNvCxnSpPr>
            <a:cxnSpLocks noChangeShapeType="1"/>
            <a:stCxn id="51204" idx="5"/>
            <a:endCxn id="51205" idx="1"/>
          </p:cNvCxnSpPr>
          <p:nvPr/>
        </p:nvCxnSpPr>
        <p:spPr bwMode="auto">
          <a:xfrm>
            <a:off x="3937000" y="4014547"/>
            <a:ext cx="334963" cy="503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209" name="AutoShape 9"/>
          <p:cNvCxnSpPr>
            <a:cxnSpLocks noChangeShapeType="1"/>
            <a:stCxn id="51206" idx="3"/>
            <a:endCxn id="51205" idx="7"/>
          </p:cNvCxnSpPr>
          <p:nvPr/>
        </p:nvCxnSpPr>
        <p:spPr bwMode="auto">
          <a:xfrm flipH="1">
            <a:off x="4491038" y="4016135"/>
            <a:ext cx="349250" cy="501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1210" name="Oval 10"/>
          <p:cNvSpPr>
            <a:spLocks noChangeAspect="1" noChangeArrowheads="1"/>
          </p:cNvSpPr>
          <p:nvPr/>
        </p:nvSpPr>
        <p:spPr bwMode="auto">
          <a:xfrm>
            <a:off x="1066800" y="5730635"/>
            <a:ext cx="347663" cy="3476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graphicFrame>
        <p:nvGraphicFramePr>
          <p:cNvPr id="51211" name="Object 11"/>
          <p:cNvGraphicFramePr>
            <a:graphicFrameLocks noChangeAspect="1"/>
          </p:cNvGraphicFramePr>
          <p:nvPr/>
        </p:nvGraphicFramePr>
        <p:xfrm>
          <a:off x="1155700" y="5824297"/>
          <a:ext cx="152400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500" imgH="228600" progId="Equation.3">
                  <p:embed/>
                </p:oleObj>
              </mc:Choice>
              <mc:Fallback>
                <p:oleObj name="Equation" r:id="rId3" imgW="190500" imgH="228600" progId="Equation.3">
                  <p:embed/>
                  <p:pic>
                    <p:nvPicPr>
                      <p:cNvPr id="512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5824297"/>
                        <a:ext cx="152400" cy="18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2" name="Oval 12"/>
          <p:cNvSpPr>
            <a:spLocks noChangeAspect="1" noChangeArrowheads="1"/>
          </p:cNvSpPr>
          <p:nvPr/>
        </p:nvSpPr>
        <p:spPr bwMode="auto">
          <a:xfrm>
            <a:off x="1828800" y="5730635"/>
            <a:ext cx="347663" cy="3476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graphicFrame>
        <p:nvGraphicFramePr>
          <p:cNvPr id="51213" name="Object 13"/>
          <p:cNvGraphicFramePr>
            <a:graphicFrameLocks noChangeAspect="1"/>
          </p:cNvGraphicFramePr>
          <p:nvPr/>
        </p:nvGraphicFramePr>
        <p:xfrm>
          <a:off x="1909763" y="5794135"/>
          <a:ext cx="161925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3200" imgH="292100" progId="Equation.3">
                  <p:embed/>
                </p:oleObj>
              </mc:Choice>
              <mc:Fallback>
                <p:oleObj name="Equation" r:id="rId5" imgW="203200" imgH="292100" progId="Equation.3">
                  <p:embed/>
                  <p:pic>
                    <p:nvPicPr>
                      <p:cNvPr id="512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5794135"/>
                        <a:ext cx="161925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4" name="Oval 14"/>
          <p:cNvSpPr>
            <a:spLocks noChangeAspect="1" noChangeArrowheads="1"/>
          </p:cNvSpPr>
          <p:nvPr/>
        </p:nvSpPr>
        <p:spPr bwMode="auto">
          <a:xfrm>
            <a:off x="2743200" y="5730635"/>
            <a:ext cx="347663" cy="3476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2819400" y="5803660"/>
          <a:ext cx="173038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5900" imgH="228600" progId="Equation.3">
                  <p:embed/>
                </p:oleObj>
              </mc:Choice>
              <mc:Fallback>
                <p:oleObj name="Equation" r:id="rId7" imgW="215900" imgH="228600" progId="Equation.3">
                  <p:embed/>
                  <p:pic>
                    <p:nvPicPr>
                      <p:cNvPr id="5121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803660"/>
                        <a:ext cx="173038" cy="18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6" name="Oval 16"/>
          <p:cNvSpPr>
            <a:spLocks noChangeAspect="1" noChangeArrowheads="1"/>
          </p:cNvSpPr>
          <p:nvPr/>
        </p:nvSpPr>
        <p:spPr bwMode="auto">
          <a:xfrm>
            <a:off x="3538538" y="5730635"/>
            <a:ext cx="347662" cy="3476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graphicFrame>
        <p:nvGraphicFramePr>
          <p:cNvPr id="51217" name="Object 17"/>
          <p:cNvGraphicFramePr>
            <a:graphicFrameLocks noChangeAspect="1"/>
          </p:cNvGraphicFramePr>
          <p:nvPr/>
        </p:nvGraphicFramePr>
        <p:xfrm>
          <a:off x="3621088" y="5784610"/>
          <a:ext cx="182562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8600" imgH="292100" progId="Equation.3">
                  <p:embed/>
                </p:oleObj>
              </mc:Choice>
              <mc:Fallback>
                <p:oleObj name="Equation" r:id="rId9" imgW="228600" imgH="292100" progId="Equation.3">
                  <p:embed/>
                  <p:pic>
                    <p:nvPicPr>
                      <p:cNvPr id="5121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1088" y="5784610"/>
                        <a:ext cx="182562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8" name="Oval 18"/>
          <p:cNvSpPr>
            <a:spLocks noChangeAspect="1" noChangeArrowheads="1"/>
          </p:cNvSpPr>
          <p:nvPr/>
        </p:nvSpPr>
        <p:spPr bwMode="auto">
          <a:xfrm>
            <a:off x="6934200" y="5730635"/>
            <a:ext cx="347663" cy="3476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graphicFrame>
        <p:nvGraphicFramePr>
          <p:cNvPr id="51219" name="Object 19"/>
          <p:cNvGraphicFramePr>
            <a:graphicFrameLocks noChangeAspect="1"/>
          </p:cNvGraphicFramePr>
          <p:nvPr/>
        </p:nvGraphicFramePr>
        <p:xfrm>
          <a:off x="7011988" y="5813185"/>
          <a:ext cx="173037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5900" imgH="228600" progId="Equation.3">
                  <p:embed/>
                </p:oleObj>
              </mc:Choice>
              <mc:Fallback>
                <p:oleObj name="Equation" r:id="rId11" imgW="215900" imgH="228600" progId="Equation.3">
                  <p:embed/>
                  <p:pic>
                    <p:nvPicPr>
                      <p:cNvPr id="512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988" y="5813185"/>
                        <a:ext cx="173037" cy="18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0" name="Oval 20"/>
          <p:cNvSpPr>
            <a:spLocks noChangeAspect="1" noChangeArrowheads="1"/>
          </p:cNvSpPr>
          <p:nvPr/>
        </p:nvSpPr>
        <p:spPr bwMode="auto">
          <a:xfrm>
            <a:off x="7805738" y="5730635"/>
            <a:ext cx="347662" cy="3476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graphicFrame>
        <p:nvGraphicFramePr>
          <p:cNvPr id="51221" name="Object 21"/>
          <p:cNvGraphicFramePr>
            <a:graphicFrameLocks noChangeAspect="1"/>
          </p:cNvGraphicFramePr>
          <p:nvPr/>
        </p:nvGraphicFramePr>
        <p:xfrm>
          <a:off x="7886700" y="5794135"/>
          <a:ext cx="182563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28600" imgH="292100" progId="Equation.3">
                  <p:embed/>
                </p:oleObj>
              </mc:Choice>
              <mc:Fallback>
                <p:oleObj name="Equation" r:id="rId13" imgW="228600" imgH="292100" progId="Equation.3">
                  <p:embed/>
                  <p:pic>
                    <p:nvPicPr>
                      <p:cNvPr id="5122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6700" y="5794135"/>
                        <a:ext cx="182563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2" name="Oval 22"/>
          <p:cNvSpPr>
            <a:spLocks noChangeAspect="1" noChangeArrowheads="1"/>
          </p:cNvSpPr>
          <p:nvPr/>
        </p:nvSpPr>
        <p:spPr bwMode="auto">
          <a:xfrm>
            <a:off x="4572000" y="5730635"/>
            <a:ext cx="347663" cy="3476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graphicFrame>
        <p:nvGraphicFramePr>
          <p:cNvPr id="51223" name="Object 23"/>
          <p:cNvGraphicFramePr>
            <a:graphicFrameLocks noChangeAspect="1"/>
          </p:cNvGraphicFramePr>
          <p:nvPr/>
        </p:nvGraphicFramePr>
        <p:xfrm>
          <a:off x="4646613" y="5813185"/>
          <a:ext cx="173037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15900" imgH="228600" progId="Equation.3">
                  <p:embed/>
                </p:oleObj>
              </mc:Choice>
              <mc:Fallback>
                <p:oleObj name="Equation" r:id="rId15" imgW="215900" imgH="228600" progId="Equation.3">
                  <p:embed/>
                  <p:pic>
                    <p:nvPicPr>
                      <p:cNvPr id="51223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613" y="5813185"/>
                        <a:ext cx="173037" cy="18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4" name="Oval 24"/>
          <p:cNvSpPr>
            <a:spLocks noChangeAspect="1" noChangeArrowheads="1"/>
          </p:cNvSpPr>
          <p:nvPr/>
        </p:nvSpPr>
        <p:spPr bwMode="auto">
          <a:xfrm>
            <a:off x="5367338" y="5730635"/>
            <a:ext cx="347662" cy="347662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graphicFrame>
        <p:nvGraphicFramePr>
          <p:cNvPr id="51225" name="Object 25"/>
          <p:cNvGraphicFramePr>
            <a:graphicFrameLocks noChangeAspect="1"/>
          </p:cNvGraphicFramePr>
          <p:nvPr/>
        </p:nvGraphicFramePr>
        <p:xfrm>
          <a:off x="5454650" y="5787785"/>
          <a:ext cx="182563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28600" imgH="292100" progId="Equation.3">
                  <p:embed/>
                </p:oleObj>
              </mc:Choice>
              <mc:Fallback>
                <p:oleObj name="Equation" r:id="rId17" imgW="228600" imgH="292100" progId="Equation.3">
                  <p:embed/>
                  <p:pic>
                    <p:nvPicPr>
                      <p:cNvPr id="51225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4650" y="5787785"/>
                        <a:ext cx="182563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226" name="AutoShape 26"/>
          <p:cNvCxnSpPr>
            <a:cxnSpLocks noChangeShapeType="1"/>
            <a:stCxn id="51205" idx="4"/>
            <a:endCxn id="51210" idx="0"/>
          </p:cNvCxnSpPr>
          <p:nvPr/>
        </p:nvCxnSpPr>
        <p:spPr bwMode="auto">
          <a:xfrm flipH="1">
            <a:off x="1241425" y="4782897"/>
            <a:ext cx="3140075" cy="94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227" name="AutoShape 27"/>
          <p:cNvCxnSpPr>
            <a:cxnSpLocks noChangeShapeType="1"/>
            <a:stCxn id="51205" idx="4"/>
            <a:endCxn id="51212" idx="0"/>
          </p:cNvCxnSpPr>
          <p:nvPr/>
        </p:nvCxnSpPr>
        <p:spPr bwMode="auto">
          <a:xfrm flipH="1">
            <a:off x="2003425" y="4782897"/>
            <a:ext cx="2378075" cy="94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228" name="AutoShape 28"/>
          <p:cNvCxnSpPr>
            <a:cxnSpLocks noChangeShapeType="1"/>
            <a:stCxn id="51205" idx="4"/>
            <a:endCxn id="51214" idx="0"/>
          </p:cNvCxnSpPr>
          <p:nvPr/>
        </p:nvCxnSpPr>
        <p:spPr bwMode="auto">
          <a:xfrm flipH="1">
            <a:off x="2917825" y="4782897"/>
            <a:ext cx="1463675" cy="94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229" name="AutoShape 29"/>
          <p:cNvCxnSpPr>
            <a:cxnSpLocks noChangeShapeType="1"/>
            <a:stCxn id="51212" idx="2"/>
            <a:endCxn id="51210" idx="6"/>
          </p:cNvCxnSpPr>
          <p:nvPr/>
        </p:nvCxnSpPr>
        <p:spPr bwMode="auto">
          <a:xfrm flipH="1">
            <a:off x="1414463" y="5905260"/>
            <a:ext cx="4143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230" name="AutoShape 30"/>
          <p:cNvCxnSpPr>
            <a:cxnSpLocks noChangeShapeType="1"/>
            <a:stCxn id="51216" idx="2"/>
            <a:endCxn id="51214" idx="6"/>
          </p:cNvCxnSpPr>
          <p:nvPr/>
        </p:nvCxnSpPr>
        <p:spPr bwMode="auto">
          <a:xfrm flipH="1">
            <a:off x="3090863" y="5905260"/>
            <a:ext cx="447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231" name="AutoShape 31"/>
          <p:cNvCxnSpPr>
            <a:cxnSpLocks noChangeShapeType="1"/>
            <a:stCxn id="51224" idx="2"/>
            <a:endCxn id="51222" idx="6"/>
          </p:cNvCxnSpPr>
          <p:nvPr/>
        </p:nvCxnSpPr>
        <p:spPr bwMode="auto">
          <a:xfrm flipH="1">
            <a:off x="4919663" y="5905260"/>
            <a:ext cx="447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232" name="AutoShape 32"/>
          <p:cNvCxnSpPr>
            <a:cxnSpLocks noChangeShapeType="1"/>
            <a:stCxn id="51220" idx="2"/>
            <a:endCxn id="51218" idx="6"/>
          </p:cNvCxnSpPr>
          <p:nvPr/>
        </p:nvCxnSpPr>
        <p:spPr bwMode="auto">
          <a:xfrm flipH="1">
            <a:off x="7281863" y="5905260"/>
            <a:ext cx="5238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233" name="AutoShape 33"/>
          <p:cNvCxnSpPr>
            <a:cxnSpLocks noChangeShapeType="1"/>
            <a:stCxn id="51205" idx="4"/>
            <a:endCxn id="51222" idx="0"/>
          </p:cNvCxnSpPr>
          <p:nvPr/>
        </p:nvCxnSpPr>
        <p:spPr bwMode="auto">
          <a:xfrm>
            <a:off x="4381500" y="4782897"/>
            <a:ext cx="365125" cy="94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234" name="AutoShape 34"/>
          <p:cNvCxnSpPr>
            <a:cxnSpLocks noChangeShapeType="1"/>
            <a:stCxn id="51205" idx="4"/>
            <a:endCxn id="51224" idx="0"/>
          </p:cNvCxnSpPr>
          <p:nvPr/>
        </p:nvCxnSpPr>
        <p:spPr bwMode="auto">
          <a:xfrm>
            <a:off x="4381500" y="4782897"/>
            <a:ext cx="1160463" cy="94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235" name="AutoShape 35"/>
          <p:cNvCxnSpPr>
            <a:cxnSpLocks noChangeShapeType="1"/>
            <a:stCxn id="51205" idx="4"/>
            <a:endCxn id="51216" idx="0"/>
          </p:cNvCxnSpPr>
          <p:nvPr/>
        </p:nvCxnSpPr>
        <p:spPr bwMode="auto">
          <a:xfrm flipH="1">
            <a:off x="3713163" y="4782897"/>
            <a:ext cx="668337" cy="94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236" name="AutoShape 36"/>
          <p:cNvCxnSpPr>
            <a:cxnSpLocks noChangeShapeType="1"/>
            <a:stCxn id="51205" idx="4"/>
            <a:endCxn id="51218" idx="0"/>
          </p:cNvCxnSpPr>
          <p:nvPr/>
        </p:nvCxnSpPr>
        <p:spPr bwMode="auto">
          <a:xfrm>
            <a:off x="4381500" y="4782897"/>
            <a:ext cx="2727325" cy="94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1237" name="AutoShape 37"/>
          <p:cNvCxnSpPr>
            <a:cxnSpLocks noChangeShapeType="1"/>
            <a:stCxn id="51205" idx="4"/>
            <a:endCxn id="51220" idx="0"/>
          </p:cNvCxnSpPr>
          <p:nvPr/>
        </p:nvCxnSpPr>
        <p:spPr bwMode="auto">
          <a:xfrm>
            <a:off x="4381500" y="4782897"/>
            <a:ext cx="3598863" cy="9477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1238" name="Rectangle 38"/>
          <p:cNvSpPr>
            <a:spLocks noChangeArrowheads="1"/>
          </p:cNvSpPr>
          <p:nvPr/>
        </p:nvSpPr>
        <p:spPr bwMode="auto">
          <a:xfrm>
            <a:off x="3600450" y="3450985"/>
            <a:ext cx="4254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000"/>
              <a:t>true</a:t>
            </a:r>
          </a:p>
        </p:txBody>
      </p:sp>
      <p:sp>
        <p:nvSpPr>
          <p:cNvPr id="51239" name="Rectangle 39"/>
          <p:cNvSpPr>
            <a:spLocks noChangeArrowheads="1"/>
          </p:cNvSpPr>
          <p:nvPr/>
        </p:nvSpPr>
        <p:spPr bwMode="auto">
          <a:xfrm>
            <a:off x="4745038" y="3457335"/>
            <a:ext cx="4635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000"/>
              <a:t>false</a:t>
            </a:r>
          </a:p>
        </p:txBody>
      </p:sp>
      <p:sp>
        <p:nvSpPr>
          <p:cNvPr id="51240" name="Rectangle 40"/>
          <p:cNvSpPr>
            <a:spLocks noChangeArrowheads="1"/>
          </p:cNvSpPr>
          <p:nvPr/>
        </p:nvSpPr>
        <p:spPr bwMode="auto">
          <a:xfrm>
            <a:off x="4551363" y="4495560"/>
            <a:ext cx="4381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000"/>
              <a:t>base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02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3-CNF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</a:t>
            </a:r>
            <a:r>
              <a:rPr lang="en-US" dirty="0"/>
              <a:t>3-COLOR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ensure that only satisfying assignments can result in 3-coloring of the full graph</a:t>
            </a:r>
          </a:p>
          <a:p>
            <a:pPr lvl="1"/>
            <a:r>
              <a:rPr lang="en-US" dirty="0"/>
              <a:t>For each clause, add a 6-node </a:t>
            </a:r>
            <a:r>
              <a:rPr lang="en-US" dirty="0" err="1"/>
              <a:t>subgraph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33045" y="3144520"/>
            <a:ext cx="7713663" cy="2771775"/>
            <a:chOff x="233045" y="3144520"/>
            <a:chExt cx="7713663" cy="2771775"/>
          </a:xfrm>
        </p:grpSpPr>
        <p:sp>
          <p:nvSpPr>
            <p:cNvPr id="53250" name="Rectangle 2"/>
            <p:cNvSpPr>
              <a:spLocks noChangeArrowheads="1"/>
            </p:cNvSpPr>
            <p:nvPr/>
          </p:nvSpPr>
          <p:spPr bwMode="auto">
            <a:xfrm>
              <a:off x="1496695" y="4336733"/>
              <a:ext cx="4997450" cy="15795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53253" name="Oval 5"/>
            <p:cNvSpPr>
              <a:spLocks noChangeAspect="1" noChangeArrowheads="1"/>
            </p:cNvSpPr>
            <p:nvPr/>
          </p:nvSpPr>
          <p:spPr bwMode="auto">
            <a:xfrm>
              <a:off x="3754120" y="5446395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53254" name="Oval 6"/>
            <p:cNvSpPr>
              <a:spLocks noChangeAspect="1" noChangeArrowheads="1"/>
            </p:cNvSpPr>
            <p:nvPr/>
          </p:nvSpPr>
          <p:spPr bwMode="auto">
            <a:xfrm>
              <a:off x="5887720" y="5446395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53255" name="AutoShape 7"/>
            <p:cNvCxnSpPr>
              <a:cxnSpLocks noChangeShapeType="1"/>
              <a:stCxn id="53253" idx="6"/>
              <a:endCxn id="53254" idx="2"/>
            </p:cNvCxnSpPr>
            <p:nvPr/>
          </p:nvCxnSpPr>
          <p:spPr bwMode="auto">
            <a:xfrm>
              <a:off x="4058920" y="5598795"/>
              <a:ext cx="18288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3256" name="Oval 8"/>
            <p:cNvSpPr>
              <a:spLocks noChangeAspect="1" noChangeArrowheads="1"/>
            </p:cNvSpPr>
            <p:nvPr/>
          </p:nvSpPr>
          <p:spPr bwMode="auto">
            <a:xfrm>
              <a:off x="3754120" y="4617720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53257" name="AutoShape 9"/>
            <p:cNvCxnSpPr>
              <a:cxnSpLocks noChangeShapeType="1"/>
              <a:stCxn id="53261" idx="7"/>
              <a:endCxn id="53256" idx="2"/>
            </p:cNvCxnSpPr>
            <p:nvPr/>
          </p:nvCxnSpPr>
          <p:spPr bwMode="auto">
            <a:xfrm flipV="1">
              <a:off x="966470" y="4770120"/>
              <a:ext cx="2787650" cy="720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3258" name="Oval 10"/>
            <p:cNvSpPr>
              <a:spLocks noChangeAspect="1" noChangeArrowheads="1"/>
            </p:cNvSpPr>
            <p:nvPr/>
          </p:nvSpPr>
          <p:spPr bwMode="auto">
            <a:xfrm>
              <a:off x="5887720" y="4617720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53259" name="AutoShape 11"/>
            <p:cNvCxnSpPr>
              <a:cxnSpLocks noChangeShapeType="1"/>
              <a:stCxn id="53261" idx="7"/>
              <a:endCxn id="53258" idx="2"/>
            </p:cNvCxnSpPr>
            <p:nvPr/>
          </p:nvCxnSpPr>
          <p:spPr bwMode="auto">
            <a:xfrm flipV="1">
              <a:off x="966470" y="4770120"/>
              <a:ext cx="4921250" cy="720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3260" name="AutoShape 12"/>
            <p:cNvCxnSpPr>
              <a:cxnSpLocks noChangeShapeType="1"/>
              <a:stCxn id="53264" idx="0"/>
            </p:cNvCxnSpPr>
            <p:nvPr/>
          </p:nvCxnSpPr>
          <p:spPr bwMode="auto">
            <a:xfrm flipH="1" flipV="1">
              <a:off x="1923733" y="3962083"/>
              <a:ext cx="1587" cy="6556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3261" name="Oval 13"/>
            <p:cNvSpPr>
              <a:spLocks noChangeAspect="1" noChangeArrowheads="1"/>
            </p:cNvSpPr>
            <p:nvPr/>
          </p:nvSpPr>
          <p:spPr bwMode="auto">
            <a:xfrm>
              <a:off x="706120" y="5446395"/>
              <a:ext cx="304800" cy="304800"/>
            </a:xfrm>
            <a:prstGeom prst="ellipse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/>
                <a:t>T</a:t>
              </a:r>
            </a:p>
          </p:txBody>
        </p:sp>
        <p:sp>
          <p:nvSpPr>
            <p:cNvPr id="53262" name="Oval 14"/>
            <p:cNvSpPr>
              <a:spLocks noChangeAspect="1" noChangeArrowheads="1"/>
            </p:cNvSpPr>
            <p:nvPr/>
          </p:nvSpPr>
          <p:spPr bwMode="auto">
            <a:xfrm>
              <a:off x="1772920" y="5446395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53263" name="AutoShape 15"/>
            <p:cNvCxnSpPr>
              <a:cxnSpLocks noChangeShapeType="1"/>
              <a:stCxn id="53261" idx="6"/>
              <a:endCxn id="53262" idx="2"/>
            </p:cNvCxnSpPr>
            <p:nvPr/>
          </p:nvCxnSpPr>
          <p:spPr bwMode="auto">
            <a:xfrm>
              <a:off x="1010920" y="5598795"/>
              <a:ext cx="762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3264" name="Oval 16"/>
            <p:cNvSpPr>
              <a:spLocks noChangeAspect="1" noChangeArrowheads="1"/>
            </p:cNvSpPr>
            <p:nvPr/>
          </p:nvSpPr>
          <p:spPr bwMode="auto">
            <a:xfrm>
              <a:off x="1772920" y="4617720"/>
              <a:ext cx="304800" cy="3048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53265" name="AutoShape 17"/>
            <p:cNvCxnSpPr>
              <a:cxnSpLocks noChangeShapeType="1"/>
              <a:stCxn id="53261" idx="7"/>
              <a:endCxn id="53264" idx="2"/>
            </p:cNvCxnSpPr>
            <p:nvPr/>
          </p:nvCxnSpPr>
          <p:spPr bwMode="auto">
            <a:xfrm flipV="1">
              <a:off x="966470" y="4770120"/>
              <a:ext cx="806450" cy="7207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3266" name="AutoShape 18"/>
            <p:cNvCxnSpPr>
              <a:cxnSpLocks noChangeShapeType="1"/>
              <a:stCxn id="53253" idx="2"/>
              <a:endCxn id="53262" idx="6"/>
            </p:cNvCxnSpPr>
            <p:nvPr/>
          </p:nvCxnSpPr>
          <p:spPr bwMode="auto">
            <a:xfrm flipH="1">
              <a:off x="2077720" y="5598795"/>
              <a:ext cx="1676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3267" name="Oval 19"/>
            <p:cNvSpPr>
              <a:spLocks noChangeAspect="1" noChangeArrowheads="1"/>
            </p:cNvSpPr>
            <p:nvPr/>
          </p:nvSpPr>
          <p:spPr bwMode="auto">
            <a:xfrm>
              <a:off x="1745933" y="3817620"/>
              <a:ext cx="347662" cy="3476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53268" name="AutoShape 20"/>
            <p:cNvCxnSpPr>
              <a:cxnSpLocks noChangeShapeType="1"/>
              <a:stCxn id="53262" idx="0"/>
              <a:endCxn id="53264" idx="4"/>
            </p:cNvCxnSpPr>
            <p:nvPr/>
          </p:nvCxnSpPr>
          <p:spPr bwMode="auto">
            <a:xfrm flipV="1">
              <a:off x="1925320" y="4922520"/>
              <a:ext cx="0" cy="523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3269" name="AutoShape 21"/>
            <p:cNvCxnSpPr>
              <a:cxnSpLocks noChangeShapeType="1"/>
              <a:stCxn id="53253" idx="0"/>
              <a:endCxn id="53256" idx="4"/>
            </p:cNvCxnSpPr>
            <p:nvPr/>
          </p:nvCxnSpPr>
          <p:spPr bwMode="auto">
            <a:xfrm flipV="1">
              <a:off x="3906520" y="4922520"/>
              <a:ext cx="0" cy="523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3270" name="AutoShape 22"/>
            <p:cNvCxnSpPr>
              <a:cxnSpLocks noChangeShapeType="1"/>
              <a:stCxn id="53254" idx="0"/>
              <a:endCxn id="53258" idx="4"/>
            </p:cNvCxnSpPr>
            <p:nvPr/>
          </p:nvCxnSpPr>
          <p:spPr bwMode="auto">
            <a:xfrm flipV="1">
              <a:off x="6040120" y="4922520"/>
              <a:ext cx="0" cy="5238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3271" name="Oval 23"/>
            <p:cNvSpPr>
              <a:spLocks noChangeAspect="1" noChangeArrowheads="1"/>
            </p:cNvSpPr>
            <p:nvPr/>
          </p:nvSpPr>
          <p:spPr bwMode="auto">
            <a:xfrm>
              <a:off x="3731895" y="3817620"/>
              <a:ext cx="347663" cy="3476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53272" name="AutoShape 24"/>
            <p:cNvCxnSpPr>
              <a:cxnSpLocks noChangeShapeType="1"/>
              <a:stCxn id="53256" idx="0"/>
              <a:endCxn id="53271" idx="4"/>
            </p:cNvCxnSpPr>
            <p:nvPr/>
          </p:nvCxnSpPr>
          <p:spPr bwMode="auto">
            <a:xfrm flipV="1">
              <a:off x="3906520" y="4165283"/>
              <a:ext cx="0" cy="4524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3273" name="Oval 25"/>
            <p:cNvSpPr>
              <a:spLocks noChangeAspect="1" noChangeArrowheads="1"/>
            </p:cNvSpPr>
            <p:nvPr/>
          </p:nvSpPr>
          <p:spPr bwMode="auto">
            <a:xfrm>
              <a:off x="5862320" y="3817620"/>
              <a:ext cx="347663" cy="347663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53274" name="AutoShape 26"/>
            <p:cNvCxnSpPr>
              <a:cxnSpLocks noChangeShapeType="1"/>
              <a:stCxn id="53258" idx="0"/>
              <a:endCxn id="53273" idx="4"/>
            </p:cNvCxnSpPr>
            <p:nvPr/>
          </p:nvCxnSpPr>
          <p:spPr bwMode="auto">
            <a:xfrm flipH="1" flipV="1">
              <a:off x="6036945" y="4165283"/>
              <a:ext cx="3175" cy="4524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3275" name="Oval 27"/>
            <p:cNvSpPr>
              <a:spLocks noChangeAspect="1" noChangeArrowheads="1"/>
            </p:cNvSpPr>
            <p:nvPr/>
          </p:nvSpPr>
          <p:spPr bwMode="auto">
            <a:xfrm>
              <a:off x="7106920" y="5446395"/>
              <a:ext cx="304800" cy="304800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F</a:t>
              </a:r>
            </a:p>
          </p:txBody>
        </p:sp>
        <p:cxnSp>
          <p:nvCxnSpPr>
            <p:cNvPr id="53276" name="AutoShape 28"/>
            <p:cNvCxnSpPr>
              <a:cxnSpLocks noChangeShapeType="1"/>
              <a:stCxn id="53254" idx="6"/>
              <a:endCxn id="53275" idx="2"/>
            </p:cNvCxnSpPr>
            <p:nvPr/>
          </p:nvCxnSpPr>
          <p:spPr bwMode="auto">
            <a:xfrm>
              <a:off x="6192520" y="5598795"/>
              <a:ext cx="914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53277" name="Oval 29"/>
            <p:cNvSpPr>
              <a:spLocks noChangeAspect="1" noChangeArrowheads="1"/>
            </p:cNvSpPr>
            <p:nvPr/>
          </p:nvSpPr>
          <p:spPr bwMode="auto">
            <a:xfrm>
              <a:off x="3752533" y="3144520"/>
              <a:ext cx="311150" cy="311150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B</a:t>
              </a:r>
            </a:p>
          </p:txBody>
        </p:sp>
        <p:cxnSp>
          <p:nvCxnSpPr>
            <p:cNvPr id="53278" name="AutoShape 30"/>
            <p:cNvCxnSpPr>
              <a:cxnSpLocks noChangeShapeType="1"/>
              <a:stCxn id="53277" idx="2"/>
              <a:endCxn id="53267" idx="7"/>
            </p:cNvCxnSpPr>
            <p:nvPr/>
          </p:nvCxnSpPr>
          <p:spPr bwMode="auto">
            <a:xfrm flipH="1">
              <a:off x="2042795" y="3300095"/>
              <a:ext cx="1709738" cy="568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3279" name="AutoShape 31"/>
            <p:cNvCxnSpPr>
              <a:cxnSpLocks noChangeShapeType="1"/>
              <a:stCxn id="53277" idx="4"/>
              <a:endCxn id="53271" idx="0"/>
            </p:cNvCxnSpPr>
            <p:nvPr/>
          </p:nvCxnSpPr>
          <p:spPr bwMode="auto">
            <a:xfrm flipH="1">
              <a:off x="3906520" y="3455670"/>
              <a:ext cx="1588" cy="3619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53280" name="AutoShape 32"/>
            <p:cNvCxnSpPr>
              <a:cxnSpLocks noChangeShapeType="1"/>
              <a:stCxn id="53277" idx="6"/>
              <a:endCxn id="53273" idx="1"/>
            </p:cNvCxnSpPr>
            <p:nvPr/>
          </p:nvCxnSpPr>
          <p:spPr bwMode="auto">
            <a:xfrm>
              <a:off x="4063683" y="3300095"/>
              <a:ext cx="1849437" cy="5683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graphicFrame>
          <p:nvGraphicFramePr>
            <p:cNvPr id="53281" name="Object 33"/>
            <p:cNvGraphicFramePr>
              <a:graphicFrameLocks noChangeAspect="1"/>
            </p:cNvGraphicFramePr>
            <p:nvPr/>
          </p:nvGraphicFramePr>
          <p:xfrm>
            <a:off x="1825308" y="3889058"/>
            <a:ext cx="152400" cy="182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90500" imgH="228600" progId="Equation.3">
                    <p:embed/>
                  </p:oleObj>
                </mc:Choice>
                <mc:Fallback>
                  <p:oleObj name="Equation" r:id="rId3" imgW="190500" imgH="228600" progId="Equation.3">
                    <p:embed/>
                    <p:pic>
                      <p:nvPicPr>
                        <p:cNvPr id="53281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5308" y="3889058"/>
                          <a:ext cx="152400" cy="182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82" name="Object 34"/>
            <p:cNvGraphicFramePr>
              <a:graphicFrameLocks noChangeAspect="1"/>
            </p:cNvGraphicFramePr>
            <p:nvPr/>
          </p:nvGraphicFramePr>
          <p:xfrm>
            <a:off x="3819208" y="3876358"/>
            <a:ext cx="182562" cy="233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28600" imgH="292100" progId="Equation.3">
                    <p:embed/>
                  </p:oleObj>
                </mc:Choice>
                <mc:Fallback>
                  <p:oleObj name="Equation" r:id="rId5" imgW="228600" imgH="292100" progId="Equation.3">
                    <p:embed/>
                    <p:pic>
                      <p:nvPicPr>
                        <p:cNvPr id="53282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9208" y="3876358"/>
                          <a:ext cx="182562" cy="233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83" name="Object 35"/>
            <p:cNvGraphicFramePr>
              <a:graphicFrameLocks noChangeAspect="1"/>
            </p:cNvGraphicFramePr>
            <p:nvPr/>
          </p:nvGraphicFramePr>
          <p:xfrm>
            <a:off x="5955983" y="3906520"/>
            <a:ext cx="173037" cy="182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15900" imgH="228600" progId="Equation.3">
                    <p:embed/>
                  </p:oleObj>
                </mc:Choice>
                <mc:Fallback>
                  <p:oleObj name="Equation" r:id="rId7" imgW="215900" imgH="228600" progId="Equation.3">
                    <p:embed/>
                    <p:pic>
                      <p:nvPicPr>
                        <p:cNvPr id="53283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55983" y="3906520"/>
                          <a:ext cx="173037" cy="182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chemeClr val="tx2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85" name="Rectangle 37"/>
            <p:cNvSpPr>
              <a:spLocks noChangeArrowheads="1"/>
            </p:cNvSpPr>
            <p:nvPr/>
          </p:nvSpPr>
          <p:spPr bwMode="auto">
            <a:xfrm>
              <a:off x="2458720" y="4366895"/>
              <a:ext cx="1155640" cy="246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000" dirty="0"/>
                <a:t>6-node </a:t>
              </a:r>
              <a:r>
                <a:rPr kumimoji="1" lang="en-US" sz="1000" dirty="0" err="1"/>
                <a:t>subgraph</a:t>
              </a:r>
              <a:endParaRPr kumimoji="1" lang="en-US" sz="1000" dirty="0"/>
            </a:p>
          </p:txBody>
        </p:sp>
        <p:sp>
          <p:nvSpPr>
            <p:cNvPr id="53286" name="Rectangle 38"/>
            <p:cNvSpPr>
              <a:spLocks noChangeArrowheads="1"/>
            </p:cNvSpPr>
            <p:nvPr/>
          </p:nvSpPr>
          <p:spPr bwMode="auto">
            <a:xfrm>
              <a:off x="233045" y="5462270"/>
              <a:ext cx="4254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000"/>
                <a:t>true</a:t>
              </a:r>
            </a:p>
          </p:txBody>
        </p:sp>
        <p:sp>
          <p:nvSpPr>
            <p:cNvPr id="53287" name="Rectangle 39"/>
            <p:cNvSpPr>
              <a:spLocks noChangeArrowheads="1"/>
            </p:cNvSpPr>
            <p:nvPr/>
          </p:nvSpPr>
          <p:spPr bwMode="auto">
            <a:xfrm>
              <a:off x="7483158" y="5452745"/>
              <a:ext cx="463550" cy="269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000"/>
                <a:t>false</a:t>
              </a:r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6280124" y="2943704"/>
          <a:ext cx="2237296" cy="451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57300" imgH="254000" progId="Equation.3">
                  <p:embed/>
                </p:oleObj>
              </mc:Choice>
              <mc:Fallback>
                <p:oleObj name="Equation" r:id="rId9" imgW="1257300" imgH="2540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80124" y="2943704"/>
                        <a:ext cx="2237296" cy="451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5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3-CNF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</a:t>
            </a:r>
            <a:r>
              <a:rPr lang="en-US" dirty="0"/>
              <a:t>3-COLOR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Proof  “</a:t>
            </a:r>
            <a:r>
              <a:rPr lang="en-US" dirty="0">
                <a:sym typeface="Symbol" charset="0"/>
              </a:rPr>
              <a:t>⇒”  </a:t>
            </a:r>
            <a:r>
              <a:rPr lang="en-US" dirty="0"/>
              <a:t>Suppose graph is 3-colorable</a:t>
            </a:r>
          </a:p>
          <a:p>
            <a:pPr lvl="1"/>
            <a:r>
              <a:rPr lang="en-US" dirty="0"/>
              <a:t>Proof by contradiction: assume that all three literals get a False color</a:t>
            </a:r>
          </a:p>
          <a:p>
            <a:pPr lvl="1"/>
            <a:endParaRPr lang="en-US" dirty="0"/>
          </a:p>
        </p:txBody>
      </p:sp>
      <p:sp>
        <p:nvSpPr>
          <p:cNvPr id="55298" name="Oval 2"/>
          <p:cNvSpPr>
            <a:spLocks noChangeAspect="1" noChangeArrowheads="1"/>
          </p:cNvSpPr>
          <p:nvPr/>
        </p:nvSpPr>
        <p:spPr bwMode="auto">
          <a:xfrm>
            <a:off x="3703320" y="445516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55299" name="Oval 3"/>
          <p:cNvSpPr>
            <a:spLocks noChangeAspect="1" noChangeArrowheads="1"/>
          </p:cNvSpPr>
          <p:nvPr/>
        </p:nvSpPr>
        <p:spPr bwMode="auto">
          <a:xfrm>
            <a:off x="5836920" y="445516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55300" name="Oval 4"/>
          <p:cNvSpPr>
            <a:spLocks noChangeAspect="1" noChangeArrowheads="1"/>
          </p:cNvSpPr>
          <p:nvPr/>
        </p:nvSpPr>
        <p:spPr bwMode="auto">
          <a:xfrm>
            <a:off x="1722120" y="445516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55304" name="Oval 8"/>
          <p:cNvSpPr>
            <a:spLocks noChangeAspect="1" noChangeArrowheads="1"/>
          </p:cNvSpPr>
          <p:nvPr/>
        </p:nvSpPr>
        <p:spPr bwMode="auto">
          <a:xfrm>
            <a:off x="3703320" y="5283835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55305" name="Oval 9"/>
          <p:cNvSpPr>
            <a:spLocks noChangeAspect="1" noChangeArrowheads="1"/>
          </p:cNvSpPr>
          <p:nvPr/>
        </p:nvSpPr>
        <p:spPr bwMode="auto">
          <a:xfrm>
            <a:off x="5836920" y="5283835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55306" name="AutoShape 10"/>
          <p:cNvCxnSpPr>
            <a:cxnSpLocks noChangeShapeType="1"/>
            <a:stCxn id="55304" idx="6"/>
            <a:endCxn id="55305" idx="2"/>
          </p:cNvCxnSpPr>
          <p:nvPr/>
        </p:nvCxnSpPr>
        <p:spPr bwMode="auto">
          <a:xfrm>
            <a:off x="4008120" y="5436235"/>
            <a:ext cx="1828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307" name="AutoShape 11"/>
          <p:cNvCxnSpPr>
            <a:cxnSpLocks noChangeShapeType="1"/>
            <a:stCxn id="55310" idx="7"/>
            <a:endCxn id="55314" idx="2"/>
          </p:cNvCxnSpPr>
          <p:nvPr/>
        </p:nvCxnSpPr>
        <p:spPr bwMode="auto">
          <a:xfrm flipV="1">
            <a:off x="915670" y="4607560"/>
            <a:ext cx="2787650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308" name="AutoShape 12"/>
          <p:cNvCxnSpPr>
            <a:cxnSpLocks noChangeShapeType="1"/>
            <a:stCxn id="55310" idx="7"/>
            <a:endCxn id="55315" idx="2"/>
          </p:cNvCxnSpPr>
          <p:nvPr/>
        </p:nvCxnSpPr>
        <p:spPr bwMode="auto">
          <a:xfrm flipV="1">
            <a:off x="915670" y="4607560"/>
            <a:ext cx="4921250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309" name="AutoShape 13"/>
          <p:cNvCxnSpPr>
            <a:cxnSpLocks noChangeShapeType="1"/>
            <a:stCxn id="55316" idx="0"/>
          </p:cNvCxnSpPr>
          <p:nvPr/>
        </p:nvCxnSpPr>
        <p:spPr bwMode="auto">
          <a:xfrm flipH="1" flipV="1">
            <a:off x="1872933" y="3799523"/>
            <a:ext cx="1587" cy="655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5310" name="Oval 14"/>
          <p:cNvSpPr>
            <a:spLocks noChangeAspect="1" noChangeArrowheads="1"/>
          </p:cNvSpPr>
          <p:nvPr/>
        </p:nvSpPr>
        <p:spPr bwMode="auto">
          <a:xfrm>
            <a:off x="655320" y="5283835"/>
            <a:ext cx="304800" cy="3048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T</a:t>
            </a:r>
          </a:p>
        </p:txBody>
      </p:sp>
      <p:sp>
        <p:nvSpPr>
          <p:cNvPr id="55311" name="Oval 15"/>
          <p:cNvSpPr>
            <a:spLocks noChangeAspect="1" noChangeArrowheads="1"/>
          </p:cNvSpPr>
          <p:nvPr/>
        </p:nvSpPr>
        <p:spPr bwMode="auto">
          <a:xfrm>
            <a:off x="1722120" y="5283835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55312" name="AutoShape 16"/>
          <p:cNvCxnSpPr>
            <a:cxnSpLocks noChangeShapeType="1"/>
            <a:stCxn id="55310" idx="6"/>
            <a:endCxn id="55311" idx="2"/>
          </p:cNvCxnSpPr>
          <p:nvPr/>
        </p:nvCxnSpPr>
        <p:spPr bwMode="auto">
          <a:xfrm>
            <a:off x="960120" y="5436235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1722120" y="4455160"/>
            <a:ext cx="4419600" cy="304800"/>
            <a:chOff x="1104" y="3376"/>
            <a:chExt cx="2784" cy="192"/>
          </a:xfrm>
        </p:grpSpPr>
        <p:sp>
          <p:nvSpPr>
            <p:cNvPr id="55314" name="Oval 18"/>
            <p:cNvSpPr>
              <a:spLocks noChangeAspect="1" noChangeArrowheads="1"/>
            </p:cNvSpPr>
            <p:nvPr/>
          </p:nvSpPr>
          <p:spPr bwMode="auto">
            <a:xfrm>
              <a:off x="2352" y="3376"/>
              <a:ext cx="192" cy="192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55315" name="Oval 19"/>
            <p:cNvSpPr>
              <a:spLocks noChangeAspect="1" noChangeArrowheads="1"/>
            </p:cNvSpPr>
            <p:nvPr/>
          </p:nvSpPr>
          <p:spPr bwMode="auto">
            <a:xfrm>
              <a:off x="3696" y="3376"/>
              <a:ext cx="192" cy="192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55316" name="Oval 20"/>
            <p:cNvSpPr>
              <a:spLocks noChangeAspect="1" noChangeArrowheads="1"/>
            </p:cNvSpPr>
            <p:nvPr/>
          </p:nvSpPr>
          <p:spPr bwMode="auto">
            <a:xfrm>
              <a:off x="1104" y="3376"/>
              <a:ext cx="192" cy="192"/>
            </a:xfrm>
            <a:prstGeom prst="ellipse">
              <a:avLst/>
            </a:prstGeom>
            <a:solidFill>
              <a:srgbClr val="0033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55317" name="AutoShape 21"/>
          <p:cNvCxnSpPr>
            <a:cxnSpLocks noChangeShapeType="1"/>
            <a:stCxn id="55310" idx="7"/>
            <a:endCxn id="55316" idx="2"/>
          </p:cNvCxnSpPr>
          <p:nvPr/>
        </p:nvCxnSpPr>
        <p:spPr bwMode="auto">
          <a:xfrm flipV="1">
            <a:off x="915670" y="4607560"/>
            <a:ext cx="806450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318" name="AutoShape 22"/>
          <p:cNvCxnSpPr>
            <a:cxnSpLocks noChangeShapeType="1"/>
            <a:stCxn id="55304" idx="2"/>
            <a:endCxn id="55311" idx="6"/>
          </p:cNvCxnSpPr>
          <p:nvPr/>
        </p:nvCxnSpPr>
        <p:spPr bwMode="auto">
          <a:xfrm flipH="1">
            <a:off x="2026920" y="5436235"/>
            <a:ext cx="1676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5319" name="Oval 23"/>
          <p:cNvSpPr>
            <a:spLocks noChangeAspect="1" noChangeArrowheads="1"/>
          </p:cNvSpPr>
          <p:nvPr/>
        </p:nvSpPr>
        <p:spPr bwMode="auto">
          <a:xfrm>
            <a:off x="1695133" y="3655060"/>
            <a:ext cx="347662" cy="347663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55320" name="AutoShape 24"/>
          <p:cNvCxnSpPr>
            <a:cxnSpLocks noChangeShapeType="1"/>
            <a:stCxn id="55311" idx="0"/>
            <a:endCxn id="55316" idx="4"/>
          </p:cNvCxnSpPr>
          <p:nvPr/>
        </p:nvCxnSpPr>
        <p:spPr bwMode="auto">
          <a:xfrm flipV="1">
            <a:off x="1874520" y="4759960"/>
            <a:ext cx="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321" name="AutoShape 25"/>
          <p:cNvCxnSpPr>
            <a:cxnSpLocks noChangeShapeType="1"/>
            <a:stCxn id="55304" idx="0"/>
            <a:endCxn id="55314" idx="4"/>
          </p:cNvCxnSpPr>
          <p:nvPr/>
        </p:nvCxnSpPr>
        <p:spPr bwMode="auto">
          <a:xfrm flipV="1">
            <a:off x="3855720" y="4759960"/>
            <a:ext cx="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322" name="AutoShape 26"/>
          <p:cNvCxnSpPr>
            <a:cxnSpLocks noChangeShapeType="1"/>
            <a:stCxn id="55305" idx="0"/>
            <a:endCxn id="55315" idx="4"/>
          </p:cNvCxnSpPr>
          <p:nvPr/>
        </p:nvCxnSpPr>
        <p:spPr bwMode="auto">
          <a:xfrm flipV="1">
            <a:off x="5989320" y="4759960"/>
            <a:ext cx="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5323" name="Oval 27"/>
          <p:cNvSpPr>
            <a:spLocks noChangeAspect="1" noChangeArrowheads="1"/>
          </p:cNvSpPr>
          <p:nvPr/>
        </p:nvSpPr>
        <p:spPr bwMode="auto">
          <a:xfrm>
            <a:off x="3681095" y="3655060"/>
            <a:ext cx="347663" cy="347663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55324" name="AutoShape 28"/>
          <p:cNvCxnSpPr>
            <a:cxnSpLocks noChangeShapeType="1"/>
            <a:stCxn id="55314" idx="0"/>
            <a:endCxn id="55323" idx="4"/>
          </p:cNvCxnSpPr>
          <p:nvPr/>
        </p:nvCxnSpPr>
        <p:spPr bwMode="auto">
          <a:xfrm flipV="1">
            <a:off x="3855720" y="4002723"/>
            <a:ext cx="0" cy="452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5325" name="Oval 29"/>
          <p:cNvSpPr>
            <a:spLocks noChangeAspect="1" noChangeArrowheads="1"/>
          </p:cNvSpPr>
          <p:nvPr/>
        </p:nvSpPr>
        <p:spPr bwMode="auto">
          <a:xfrm>
            <a:off x="5811520" y="3655060"/>
            <a:ext cx="347663" cy="347663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55326" name="AutoShape 30"/>
          <p:cNvCxnSpPr>
            <a:cxnSpLocks noChangeShapeType="1"/>
            <a:stCxn id="55315" idx="0"/>
            <a:endCxn id="55325" idx="4"/>
          </p:cNvCxnSpPr>
          <p:nvPr/>
        </p:nvCxnSpPr>
        <p:spPr bwMode="auto">
          <a:xfrm flipH="1" flipV="1">
            <a:off x="5986145" y="4002723"/>
            <a:ext cx="3175" cy="452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5327" name="Oval 31"/>
          <p:cNvSpPr>
            <a:spLocks noChangeAspect="1" noChangeArrowheads="1"/>
          </p:cNvSpPr>
          <p:nvPr/>
        </p:nvSpPr>
        <p:spPr bwMode="auto">
          <a:xfrm>
            <a:off x="7056120" y="5283835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55328" name="AutoShape 32"/>
          <p:cNvCxnSpPr>
            <a:cxnSpLocks noChangeShapeType="1"/>
            <a:stCxn id="55305" idx="6"/>
            <a:endCxn id="55327" idx="2"/>
          </p:cNvCxnSpPr>
          <p:nvPr/>
        </p:nvCxnSpPr>
        <p:spPr bwMode="auto">
          <a:xfrm>
            <a:off x="6141720" y="5436235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5329" name="Oval 33"/>
          <p:cNvSpPr>
            <a:spLocks noChangeAspect="1" noChangeArrowheads="1"/>
          </p:cNvSpPr>
          <p:nvPr/>
        </p:nvSpPr>
        <p:spPr bwMode="auto">
          <a:xfrm>
            <a:off x="3701733" y="2981960"/>
            <a:ext cx="311150" cy="31115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55330" name="AutoShape 34"/>
          <p:cNvCxnSpPr>
            <a:cxnSpLocks noChangeShapeType="1"/>
            <a:stCxn id="55329" idx="2"/>
            <a:endCxn id="55319" idx="7"/>
          </p:cNvCxnSpPr>
          <p:nvPr/>
        </p:nvCxnSpPr>
        <p:spPr bwMode="auto">
          <a:xfrm flipH="1">
            <a:off x="1991995" y="3137535"/>
            <a:ext cx="1709738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331" name="AutoShape 35"/>
          <p:cNvCxnSpPr>
            <a:cxnSpLocks noChangeShapeType="1"/>
            <a:stCxn id="55329" idx="4"/>
            <a:endCxn id="55323" idx="0"/>
          </p:cNvCxnSpPr>
          <p:nvPr/>
        </p:nvCxnSpPr>
        <p:spPr bwMode="auto">
          <a:xfrm flipH="1">
            <a:off x="3855720" y="3293110"/>
            <a:ext cx="1588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5332" name="AutoShape 36"/>
          <p:cNvCxnSpPr>
            <a:cxnSpLocks noChangeShapeType="1"/>
            <a:stCxn id="55329" idx="6"/>
            <a:endCxn id="55325" idx="1"/>
          </p:cNvCxnSpPr>
          <p:nvPr/>
        </p:nvCxnSpPr>
        <p:spPr bwMode="auto">
          <a:xfrm>
            <a:off x="4012883" y="3137535"/>
            <a:ext cx="1849437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aphicFrame>
        <p:nvGraphicFramePr>
          <p:cNvPr id="55333" name="Object 37"/>
          <p:cNvGraphicFramePr>
            <a:graphicFrameLocks noChangeAspect="1"/>
          </p:cNvGraphicFramePr>
          <p:nvPr/>
        </p:nvGraphicFramePr>
        <p:xfrm>
          <a:off x="1774508" y="3726498"/>
          <a:ext cx="152400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500" imgH="228600" progId="Equation.3">
                  <p:embed/>
                </p:oleObj>
              </mc:Choice>
              <mc:Fallback>
                <p:oleObj name="Equation" r:id="rId3" imgW="190500" imgH="228600" progId="Equation.3">
                  <p:embed/>
                  <p:pic>
                    <p:nvPicPr>
                      <p:cNvPr id="55333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508" y="3726498"/>
                        <a:ext cx="152400" cy="18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4" name="Object 38"/>
          <p:cNvGraphicFramePr>
            <a:graphicFrameLocks noChangeAspect="1"/>
          </p:cNvGraphicFramePr>
          <p:nvPr/>
        </p:nvGraphicFramePr>
        <p:xfrm>
          <a:off x="3768408" y="3713798"/>
          <a:ext cx="182562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8600" imgH="292100" progId="Equation.3">
                  <p:embed/>
                </p:oleObj>
              </mc:Choice>
              <mc:Fallback>
                <p:oleObj name="Equation" r:id="rId5" imgW="228600" imgH="292100" progId="Equation.3">
                  <p:embed/>
                  <p:pic>
                    <p:nvPicPr>
                      <p:cNvPr id="55334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408" y="3713798"/>
                        <a:ext cx="182562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35" name="Object 39"/>
          <p:cNvGraphicFramePr>
            <a:graphicFrameLocks noChangeAspect="1"/>
          </p:cNvGraphicFramePr>
          <p:nvPr/>
        </p:nvGraphicFramePr>
        <p:xfrm>
          <a:off x="5905183" y="3743960"/>
          <a:ext cx="173037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5900" imgH="228600" progId="Equation.3">
                  <p:embed/>
                </p:oleObj>
              </mc:Choice>
              <mc:Fallback>
                <p:oleObj name="Equation" r:id="rId7" imgW="215900" imgH="228600" progId="Equation.3">
                  <p:embed/>
                  <p:pic>
                    <p:nvPicPr>
                      <p:cNvPr id="55335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183" y="3743960"/>
                        <a:ext cx="173037" cy="18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068695" y="2988310"/>
            <a:ext cx="2032000" cy="563563"/>
            <a:chOff x="6099175" y="3892550"/>
            <a:chExt cx="2032000" cy="563563"/>
          </a:xfrm>
        </p:grpSpPr>
        <p:sp>
          <p:nvSpPr>
            <p:cNvPr id="55336" name="Text Box 40"/>
            <p:cNvSpPr txBox="1">
              <a:spLocks noChangeArrowheads="1"/>
            </p:cNvSpPr>
            <p:nvPr/>
          </p:nvSpPr>
          <p:spPr bwMode="auto">
            <a:xfrm>
              <a:off x="6099175" y="3892550"/>
              <a:ext cx="2032000" cy="2143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58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509588" defTabSz="101917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019175" defTabSz="101917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528763" defTabSz="101917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38350" defTabSz="1019175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4955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527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099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6715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sz="1200">
                  <a:latin typeface="Comic Sans MS" charset="0"/>
                </a:rPr>
                <a:t>not 3-colorable if all are red</a:t>
              </a:r>
              <a:endParaRPr kumimoji="1" lang="en-US" sz="1200">
                <a:latin typeface="Comic Sans MS" charset="0"/>
                <a:sym typeface="Symbol" charset="0"/>
              </a:endParaRPr>
            </a:p>
          </p:txBody>
        </p:sp>
        <p:sp>
          <p:nvSpPr>
            <p:cNvPr id="55337" name="Line 41"/>
            <p:cNvSpPr>
              <a:spLocks noChangeShapeType="1"/>
            </p:cNvSpPr>
            <p:nvPr/>
          </p:nvSpPr>
          <p:spPr bwMode="auto">
            <a:xfrm rot="16200000" flipH="1" flipV="1">
              <a:off x="6069012" y="4279901"/>
              <a:ext cx="239713" cy="112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sp>
        <p:nvSpPr>
          <p:cNvPr id="55338" name="Rectangle 42"/>
          <p:cNvSpPr>
            <a:spLocks noChangeArrowheads="1"/>
          </p:cNvSpPr>
          <p:nvPr/>
        </p:nvSpPr>
        <p:spPr bwMode="auto">
          <a:xfrm>
            <a:off x="182245" y="5299710"/>
            <a:ext cx="4254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000"/>
              <a:t>true</a:t>
            </a:r>
          </a:p>
        </p:txBody>
      </p:sp>
      <p:sp>
        <p:nvSpPr>
          <p:cNvPr id="55339" name="Rectangle 43"/>
          <p:cNvSpPr>
            <a:spLocks noChangeArrowheads="1"/>
          </p:cNvSpPr>
          <p:nvPr/>
        </p:nvSpPr>
        <p:spPr bwMode="auto">
          <a:xfrm>
            <a:off x="7432358" y="5290185"/>
            <a:ext cx="4635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000"/>
              <a:t>false</a:t>
            </a:r>
          </a:p>
        </p:txBody>
      </p:sp>
      <p:sp>
        <p:nvSpPr>
          <p:cNvPr id="55340" name="Oval 44"/>
          <p:cNvSpPr>
            <a:spLocks noChangeAspect="1" noChangeArrowheads="1"/>
          </p:cNvSpPr>
          <p:nvPr/>
        </p:nvSpPr>
        <p:spPr bwMode="auto">
          <a:xfrm>
            <a:off x="1722120" y="5279073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55341" name="Oval 45"/>
          <p:cNvSpPr>
            <a:spLocks noChangeAspect="1" noChangeArrowheads="1"/>
          </p:cNvSpPr>
          <p:nvPr/>
        </p:nvSpPr>
        <p:spPr bwMode="auto">
          <a:xfrm>
            <a:off x="3703320" y="5279073"/>
            <a:ext cx="304800" cy="3048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grpSp>
        <p:nvGrpSpPr>
          <p:cNvPr id="55345" name="Group 49"/>
          <p:cNvGrpSpPr>
            <a:grpSpLocks/>
          </p:cNvGrpSpPr>
          <p:nvPr/>
        </p:nvGrpSpPr>
        <p:grpSpPr bwMode="auto">
          <a:xfrm>
            <a:off x="5836920" y="4723448"/>
            <a:ext cx="1558925" cy="860425"/>
            <a:chOff x="3696" y="3545"/>
            <a:chExt cx="982" cy="542"/>
          </a:xfrm>
        </p:grpSpPr>
        <p:sp>
          <p:nvSpPr>
            <p:cNvPr id="55342" name="Oval 46"/>
            <p:cNvSpPr>
              <a:spLocks noChangeAspect="1" noChangeArrowheads="1"/>
            </p:cNvSpPr>
            <p:nvPr/>
          </p:nvSpPr>
          <p:spPr bwMode="auto">
            <a:xfrm>
              <a:off x="3696" y="3895"/>
              <a:ext cx="192" cy="192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55343" name="Rectangle 47"/>
            <p:cNvSpPr>
              <a:spLocks noChangeArrowheads="1"/>
            </p:cNvSpPr>
            <p:nvPr/>
          </p:nvSpPr>
          <p:spPr bwMode="auto">
            <a:xfrm>
              <a:off x="3970" y="3545"/>
              <a:ext cx="708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contradiction</a:t>
              </a:r>
            </a:p>
          </p:txBody>
        </p:sp>
        <p:sp>
          <p:nvSpPr>
            <p:cNvPr id="55344" name="Line 48"/>
            <p:cNvSpPr>
              <a:spLocks noChangeShapeType="1"/>
            </p:cNvSpPr>
            <p:nvPr/>
          </p:nvSpPr>
          <p:spPr bwMode="auto">
            <a:xfrm rot="-5400000" flipH="1" flipV="1">
              <a:off x="3875" y="3771"/>
              <a:ext cx="151" cy="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endParaRPr lang="en-US"/>
            </a:p>
          </p:txBody>
        </p:sp>
      </p:grp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6732552" y="3444082"/>
          <a:ext cx="2039608" cy="412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57300" imgH="254000" progId="Equation.3">
                  <p:embed/>
                </p:oleObj>
              </mc:Choice>
              <mc:Fallback>
                <p:oleObj name="Equation" r:id="rId9" imgW="1257300" imgH="2540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32552" y="3444082"/>
                        <a:ext cx="2039608" cy="4120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7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40" grpId="0" animBg="1"/>
      <p:bldP spid="55341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3-CNF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</a:t>
            </a:r>
            <a:r>
              <a:rPr lang="en-US" dirty="0"/>
              <a:t>3-COLOR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946" y="1216025"/>
            <a:ext cx="9396761" cy="5076825"/>
          </a:xfrm>
        </p:spPr>
        <p:txBody>
          <a:bodyPr/>
          <a:lstStyle/>
          <a:p>
            <a:r>
              <a:rPr lang="en-US" dirty="0"/>
              <a:t>Proof “</a:t>
            </a:r>
            <a:r>
              <a:rPr lang="en-US" dirty="0">
                <a:sym typeface="Symbol" charset="0"/>
              </a:rPr>
              <a:t>⟸”   Suppose 3-CNF formula 𝚽 is </a:t>
            </a:r>
            <a:r>
              <a:rPr lang="en-US" dirty="0" err="1">
                <a:sym typeface="Symbol" charset="0"/>
              </a:rPr>
              <a:t>satisfiable</a:t>
            </a:r>
            <a:endParaRPr lang="en-US" dirty="0"/>
          </a:p>
          <a:p>
            <a:pPr lvl="1"/>
            <a:r>
              <a:rPr lang="en-US" dirty="0"/>
              <a:t>Color all true literals T</a:t>
            </a:r>
          </a:p>
          <a:p>
            <a:pPr lvl="1"/>
            <a:r>
              <a:rPr lang="en-US" dirty="0"/>
              <a:t>Color node below green node F, and node below B</a:t>
            </a:r>
          </a:p>
          <a:p>
            <a:pPr lvl="1"/>
            <a:r>
              <a:rPr lang="en-US" dirty="0"/>
              <a:t>Color remaining middle row nodes B</a:t>
            </a:r>
          </a:p>
          <a:p>
            <a:pPr lvl="1"/>
            <a:r>
              <a:rPr lang="en-US" dirty="0"/>
              <a:t>Color remaining bottom nodes T or F as forced</a:t>
            </a:r>
          </a:p>
          <a:p>
            <a:pPr lvl="1"/>
            <a:endParaRPr lang="en-US" dirty="0"/>
          </a:p>
        </p:txBody>
      </p:sp>
      <p:sp>
        <p:nvSpPr>
          <p:cNvPr id="57348" name="Oval 4"/>
          <p:cNvSpPr>
            <a:spLocks noChangeAspect="1" noChangeArrowheads="1"/>
          </p:cNvSpPr>
          <p:nvPr/>
        </p:nvSpPr>
        <p:spPr bwMode="auto">
          <a:xfrm>
            <a:off x="3733800" y="5359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57349" name="Oval 5"/>
          <p:cNvSpPr>
            <a:spLocks noChangeAspect="1" noChangeArrowheads="1"/>
          </p:cNvSpPr>
          <p:nvPr/>
        </p:nvSpPr>
        <p:spPr bwMode="auto">
          <a:xfrm>
            <a:off x="5867400" y="5359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57350" name="Oval 6"/>
          <p:cNvSpPr>
            <a:spLocks noChangeAspect="1" noChangeArrowheads="1"/>
          </p:cNvSpPr>
          <p:nvPr/>
        </p:nvSpPr>
        <p:spPr bwMode="auto">
          <a:xfrm>
            <a:off x="1752600" y="5359400"/>
            <a:ext cx="304800" cy="304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57351" name="Oval 7"/>
          <p:cNvSpPr>
            <a:spLocks noChangeAspect="1" noChangeArrowheads="1"/>
          </p:cNvSpPr>
          <p:nvPr/>
        </p:nvSpPr>
        <p:spPr bwMode="auto">
          <a:xfrm>
            <a:off x="3733800" y="6188075"/>
            <a:ext cx="304800" cy="3048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57352" name="Oval 8"/>
          <p:cNvSpPr>
            <a:spLocks noChangeAspect="1" noChangeArrowheads="1"/>
          </p:cNvSpPr>
          <p:nvPr/>
        </p:nvSpPr>
        <p:spPr bwMode="auto">
          <a:xfrm>
            <a:off x="5867400" y="6188075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57353" name="AutoShape 9"/>
          <p:cNvCxnSpPr>
            <a:cxnSpLocks noChangeShapeType="1"/>
            <a:stCxn id="57351" idx="6"/>
            <a:endCxn id="57352" idx="2"/>
          </p:cNvCxnSpPr>
          <p:nvPr/>
        </p:nvCxnSpPr>
        <p:spPr bwMode="auto">
          <a:xfrm>
            <a:off x="4038600" y="6340475"/>
            <a:ext cx="1828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7354" name="AutoShape 10"/>
          <p:cNvCxnSpPr>
            <a:cxnSpLocks noChangeShapeType="1"/>
            <a:stCxn id="57357" idx="7"/>
            <a:endCxn id="57360" idx="2"/>
          </p:cNvCxnSpPr>
          <p:nvPr/>
        </p:nvCxnSpPr>
        <p:spPr bwMode="auto">
          <a:xfrm flipV="1">
            <a:off x="946150" y="5511800"/>
            <a:ext cx="2787650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7355" name="AutoShape 11"/>
          <p:cNvCxnSpPr>
            <a:cxnSpLocks noChangeShapeType="1"/>
            <a:stCxn id="57357" idx="7"/>
            <a:endCxn id="57361" idx="2"/>
          </p:cNvCxnSpPr>
          <p:nvPr/>
        </p:nvCxnSpPr>
        <p:spPr bwMode="auto">
          <a:xfrm flipV="1">
            <a:off x="946150" y="5511800"/>
            <a:ext cx="4921250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7356" name="AutoShape 12"/>
          <p:cNvCxnSpPr>
            <a:cxnSpLocks noChangeShapeType="1"/>
            <a:stCxn id="57362" idx="0"/>
          </p:cNvCxnSpPr>
          <p:nvPr/>
        </p:nvCxnSpPr>
        <p:spPr bwMode="auto">
          <a:xfrm flipH="1" flipV="1">
            <a:off x="1903413" y="4703763"/>
            <a:ext cx="1587" cy="6556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7357" name="Oval 13"/>
          <p:cNvSpPr>
            <a:spLocks noChangeAspect="1" noChangeArrowheads="1"/>
          </p:cNvSpPr>
          <p:nvPr/>
        </p:nvSpPr>
        <p:spPr bwMode="auto">
          <a:xfrm>
            <a:off x="685800" y="6188075"/>
            <a:ext cx="304800" cy="304800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/>
              <a:t>T</a:t>
            </a:r>
          </a:p>
        </p:txBody>
      </p:sp>
      <p:sp>
        <p:nvSpPr>
          <p:cNvPr id="57358" name="Oval 14"/>
          <p:cNvSpPr>
            <a:spLocks noChangeAspect="1" noChangeArrowheads="1"/>
          </p:cNvSpPr>
          <p:nvPr/>
        </p:nvSpPr>
        <p:spPr bwMode="auto">
          <a:xfrm>
            <a:off x="1752600" y="6188075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57359" name="AutoShape 15"/>
          <p:cNvCxnSpPr>
            <a:cxnSpLocks noChangeShapeType="1"/>
            <a:stCxn id="57357" idx="6"/>
            <a:endCxn id="57358" idx="2"/>
          </p:cNvCxnSpPr>
          <p:nvPr/>
        </p:nvCxnSpPr>
        <p:spPr bwMode="auto">
          <a:xfrm>
            <a:off x="990600" y="6340475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7360" name="Oval 16"/>
          <p:cNvSpPr>
            <a:spLocks noChangeAspect="1" noChangeArrowheads="1"/>
          </p:cNvSpPr>
          <p:nvPr/>
        </p:nvSpPr>
        <p:spPr bwMode="auto">
          <a:xfrm>
            <a:off x="3733800" y="5359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57361" name="Oval 17"/>
          <p:cNvSpPr>
            <a:spLocks noChangeAspect="1" noChangeArrowheads="1"/>
          </p:cNvSpPr>
          <p:nvPr/>
        </p:nvSpPr>
        <p:spPr bwMode="auto">
          <a:xfrm>
            <a:off x="5867400" y="5359400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57362" name="Oval 18"/>
          <p:cNvSpPr>
            <a:spLocks noChangeAspect="1" noChangeArrowheads="1"/>
          </p:cNvSpPr>
          <p:nvPr/>
        </p:nvSpPr>
        <p:spPr bwMode="auto">
          <a:xfrm>
            <a:off x="1752600" y="5359400"/>
            <a:ext cx="304800" cy="30480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57363" name="AutoShape 19"/>
          <p:cNvCxnSpPr>
            <a:cxnSpLocks noChangeShapeType="1"/>
            <a:stCxn id="57357" idx="7"/>
            <a:endCxn id="57362" idx="2"/>
          </p:cNvCxnSpPr>
          <p:nvPr/>
        </p:nvCxnSpPr>
        <p:spPr bwMode="auto">
          <a:xfrm flipV="1">
            <a:off x="946150" y="5511800"/>
            <a:ext cx="806450" cy="720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7364" name="AutoShape 20"/>
          <p:cNvCxnSpPr>
            <a:cxnSpLocks noChangeShapeType="1"/>
            <a:stCxn id="57351" idx="2"/>
            <a:endCxn id="57358" idx="6"/>
          </p:cNvCxnSpPr>
          <p:nvPr/>
        </p:nvCxnSpPr>
        <p:spPr bwMode="auto">
          <a:xfrm flipH="1">
            <a:off x="2057400" y="6340475"/>
            <a:ext cx="1676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7365" name="Oval 21"/>
          <p:cNvSpPr>
            <a:spLocks noChangeAspect="1" noChangeArrowheads="1"/>
          </p:cNvSpPr>
          <p:nvPr/>
        </p:nvSpPr>
        <p:spPr bwMode="auto">
          <a:xfrm>
            <a:off x="1725613" y="4559300"/>
            <a:ext cx="347662" cy="34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57366" name="AutoShape 22"/>
          <p:cNvCxnSpPr>
            <a:cxnSpLocks noChangeShapeType="1"/>
            <a:stCxn id="57358" idx="0"/>
            <a:endCxn id="57362" idx="4"/>
          </p:cNvCxnSpPr>
          <p:nvPr/>
        </p:nvCxnSpPr>
        <p:spPr bwMode="auto">
          <a:xfrm flipV="1">
            <a:off x="1905000" y="5664200"/>
            <a:ext cx="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7367" name="AutoShape 23"/>
          <p:cNvCxnSpPr>
            <a:cxnSpLocks noChangeShapeType="1"/>
            <a:stCxn id="57351" idx="0"/>
            <a:endCxn id="57360" idx="4"/>
          </p:cNvCxnSpPr>
          <p:nvPr/>
        </p:nvCxnSpPr>
        <p:spPr bwMode="auto">
          <a:xfrm flipV="1">
            <a:off x="3886200" y="5664200"/>
            <a:ext cx="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7368" name="AutoShape 24"/>
          <p:cNvCxnSpPr>
            <a:cxnSpLocks noChangeShapeType="1"/>
            <a:stCxn id="57352" idx="0"/>
            <a:endCxn id="57361" idx="4"/>
          </p:cNvCxnSpPr>
          <p:nvPr/>
        </p:nvCxnSpPr>
        <p:spPr bwMode="auto">
          <a:xfrm flipV="1">
            <a:off x="6019800" y="5664200"/>
            <a:ext cx="0" cy="523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7369" name="Oval 25"/>
          <p:cNvSpPr>
            <a:spLocks noChangeAspect="1" noChangeArrowheads="1"/>
          </p:cNvSpPr>
          <p:nvPr/>
        </p:nvSpPr>
        <p:spPr bwMode="auto">
          <a:xfrm>
            <a:off x="3711575" y="4559300"/>
            <a:ext cx="347663" cy="34766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57370" name="AutoShape 26"/>
          <p:cNvCxnSpPr>
            <a:cxnSpLocks noChangeShapeType="1"/>
            <a:stCxn id="57360" idx="0"/>
            <a:endCxn id="57369" idx="4"/>
          </p:cNvCxnSpPr>
          <p:nvPr/>
        </p:nvCxnSpPr>
        <p:spPr bwMode="auto">
          <a:xfrm flipV="1">
            <a:off x="3886200" y="4906963"/>
            <a:ext cx="0" cy="452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7371" name="Oval 27"/>
          <p:cNvSpPr>
            <a:spLocks noChangeAspect="1" noChangeArrowheads="1"/>
          </p:cNvSpPr>
          <p:nvPr/>
        </p:nvSpPr>
        <p:spPr bwMode="auto">
          <a:xfrm>
            <a:off x="5842000" y="4559300"/>
            <a:ext cx="347663" cy="347663"/>
          </a:xfrm>
          <a:prstGeom prst="ellipse">
            <a:avLst/>
          </a:prstGeom>
          <a:solidFill>
            <a:srgbClr val="3399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>
              <a:solidFill>
                <a:schemeClr val="bg1"/>
              </a:solidFill>
            </a:endParaRPr>
          </a:p>
        </p:txBody>
      </p:sp>
      <p:cxnSp>
        <p:nvCxnSpPr>
          <p:cNvPr id="57372" name="AutoShape 28"/>
          <p:cNvCxnSpPr>
            <a:cxnSpLocks noChangeShapeType="1"/>
            <a:stCxn id="57361" idx="0"/>
            <a:endCxn id="57371" idx="4"/>
          </p:cNvCxnSpPr>
          <p:nvPr/>
        </p:nvCxnSpPr>
        <p:spPr bwMode="auto">
          <a:xfrm flipH="1" flipV="1">
            <a:off x="6016625" y="4906963"/>
            <a:ext cx="3175" cy="452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7373" name="Oval 29"/>
          <p:cNvSpPr>
            <a:spLocks noChangeAspect="1" noChangeArrowheads="1"/>
          </p:cNvSpPr>
          <p:nvPr/>
        </p:nvSpPr>
        <p:spPr bwMode="auto">
          <a:xfrm>
            <a:off x="7086600" y="6188075"/>
            <a:ext cx="304800" cy="3048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57374" name="AutoShape 30"/>
          <p:cNvCxnSpPr>
            <a:cxnSpLocks noChangeShapeType="1"/>
            <a:stCxn id="57352" idx="6"/>
            <a:endCxn id="57373" idx="2"/>
          </p:cNvCxnSpPr>
          <p:nvPr/>
        </p:nvCxnSpPr>
        <p:spPr bwMode="auto">
          <a:xfrm>
            <a:off x="6172200" y="6340475"/>
            <a:ext cx="914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57375" name="Oval 31"/>
          <p:cNvSpPr>
            <a:spLocks noChangeAspect="1" noChangeArrowheads="1"/>
          </p:cNvSpPr>
          <p:nvPr/>
        </p:nvSpPr>
        <p:spPr bwMode="auto">
          <a:xfrm>
            <a:off x="3732213" y="3886200"/>
            <a:ext cx="311150" cy="311150"/>
          </a:xfrm>
          <a:prstGeom prst="ellipse">
            <a:avLst/>
          </a:prstGeom>
          <a:solidFill>
            <a:srgbClr val="0033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57376" name="AutoShape 32"/>
          <p:cNvCxnSpPr>
            <a:cxnSpLocks noChangeShapeType="1"/>
            <a:stCxn id="57375" idx="2"/>
            <a:endCxn id="57365" idx="7"/>
          </p:cNvCxnSpPr>
          <p:nvPr/>
        </p:nvCxnSpPr>
        <p:spPr bwMode="auto">
          <a:xfrm flipH="1">
            <a:off x="2022475" y="4041775"/>
            <a:ext cx="1709738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7377" name="AutoShape 33"/>
          <p:cNvCxnSpPr>
            <a:cxnSpLocks noChangeShapeType="1"/>
            <a:stCxn id="57375" idx="4"/>
            <a:endCxn id="57369" idx="0"/>
          </p:cNvCxnSpPr>
          <p:nvPr/>
        </p:nvCxnSpPr>
        <p:spPr bwMode="auto">
          <a:xfrm flipH="1">
            <a:off x="3886200" y="4197350"/>
            <a:ext cx="1588" cy="3619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57378" name="AutoShape 34"/>
          <p:cNvCxnSpPr>
            <a:cxnSpLocks noChangeShapeType="1"/>
            <a:stCxn id="57375" idx="6"/>
            <a:endCxn id="57371" idx="1"/>
          </p:cNvCxnSpPr>
          <p:nvPr/>
        </p:nvCxnSpPr>
        <p:spPr bwMode="auto">
          <a:xfrm>
            <a:off x="4043363" y="4041775"/>
            <a:ext cx="1849437" cy="568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graphicFrame>
        <p:nvGraphicFramePr>
          <p:cNvPr id="57379" name="Object 35"/>
          <p:cNvGraphicFramePr>
            <a:graphicFrameLocks noChangeAspect="1"/>
          </p:cNvGraphicFramePr>
          <p:nvPr/>
        </p:nvGraphicFramePr>
        <p:xfrm>
          <a:off x="1804988" y="4630738"/>
          <a:ext cx="152400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0500" imgH="228600" progId="Equation.3">
                  <p:embed/>
                </p:oleObj>
              </mc:Choice>
              <mc:Fallback>
                <p:oleObj name="Equation" r:id="rId3" imgW="190500" imgH="228600" progId="Equation.3">
                  <p:embed/>
                  <p:pic>
                    <p:nvPicPr>
                      <p:cNvPr id="5737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4630738"/>
                        <a:ext cx="152400" cy="18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0" name="Object 36"/>
          <p:cNvGraphicFramePr>
            <a:graphicFrameLocks noChangeAspect="1"/>
          </p:cNvGraphicFramePr>
          <p:nvPr/>
        </p:nvGraphicFramePr>
        <p:xfrm>
          <a:off x="3798888" y="4618038"/>
          <a:ext cx="182562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8600" imgH="292100" progId="Equation.3">
                  <p:embed/>
                </p:oleObj>
              </mc:Choice>
              <mc:Fallback>
                <p:oleObj name="Equation" r:id="rId5" imgW="228600" imgH="292100" progId="Equation.3">
                  <p:embed/>
                  <p:pic>
                    <p:nvPicPr>
                      <p:cNvPr id="5738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8888" y="4618038"/>
                        <a:ext cx="182562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81" name="Object 37"/>
          <p:cNvGraphicFramePr>
            <a:graphicFrameLocks noChangeAspect="1"/>
          </p:cNvGraphicFramePr>
          <p:nvPr/>
        </p:nvGraphicFramePr>
        <p:xfrm>
          <a:off x="5935663" y="4648200"/>
          <a:ext cx="173037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5900" imgH="228600" progId="Equation.3">
                  <p:embed/>
                </p:oleObj>
              </mc:Choice>
              <mc:Fallback>
                <p:oleObj name="Equation" r:id="rId7" imgW="215900" imgH="228600" progId="Equation.3">
                  <p:embed/>
                  <p:pic>
                    <p:nvPicPr>
                      <p:cNvPr id="57381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5663" y="4648200"/>
                        <a:ext cx="173037" cy="18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82" name="Text Box 38"/>
          <p:cNvSpPr txBox="1">
            <a:spLocks noChangeArrowheads="1"/>
          </p:cNvSpPr>
          <p:nvPr/>
        </p:nvSpPr>
        <p:spPr bwMode="auto">
          <a:xfrm>
            <a:off x="5756275" y="3863975"/>
            <a:ext cx="29210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509588" defTabSz="10191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019175" defTabSz="10191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28763" defTabSz="10191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38350" defTabSz="10191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955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527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099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67150" defTabSz="10191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sz="1200">
                <a:latin typeface="Comic Sans MS" charset="0"/>
              </a:rPr>
              <a:t>a literal set to true in 3-SAT assignment</a:t>
            </a:r>
            <a:endParaRPr kumimoji="1" lang="en-US" sz="1200">
              <a:latin typeface="Comic Sans MS" charset="0"/>
              <a:sym typeface="Symbol" charset="0"/>
            </a:endParaRPr>
          </a:p>
        </p:txBody>
      </p:sp>
      <p:sp>
        <p:nvSpPr>
          <p:cNvPr id="57383" name="Line 39"/>
          <p:cNvSpPr>
            <a:spLocks noChangeShapeType="1"/>
          </p:cNvSpPr>
          <p:nvPr/>
        </p:nvSpPr>
        <p:spPr bwMode="auto">
          <a:xfrm rot="-5400000" flipH="1" flipV="1">
            <a:off x="6069012" y="4279901"/>
            <a:ext cx="239713" cy="112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57385" name="Rectangle 41"/>
          <p:cNvSpPr>
            <a:spLocks noChangeArrowheads="1"/>
          </p:cNvSpPr>
          <p:nvPr/>
        </p:nvSpPr>
        <p:spPr bwMode="auto">
          <a:xfrm>
            <a:off x="212725" y="6203950"/>
            <a:ext cx="4254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000"/>
              <a:t>true</a:t>
            </a:r>
          </a:p>
        </p:txBody>
      </p:sp>
      <p:sp>
        <p:nvSpPr>
          <p:cNvPr id="57386" name="Rectangle 42"/>
          <p:cNvSpPr>
            <a:spLocks noChangeArrowheads="1"/>
          </p:cNvSpPr>
          <p:nvPr/>
        </p:nvSpPr>
        <p:spPr bwMode="auto">
          <a:xfrm>
            <a:off x="7462838" y="6194425"/>
            <a:ext cx="463550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000"/>
              <a:t>false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866874" y="5186976"/>
          <a:ext cx="2118684" cy="4280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57300" imgH="254000" progId="Equation.3">
                  <p:embed/>
                </p:oleObj>
              </mc:Choice>
              <mc:Fallback>
                <p:oleObj name="Equation" r:id="rId9" imgW="1257300" imgH="2540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66874" y="5186976"/>
                        <a:ext cx="2118684" cy="4280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9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DD0111"/>
                </a:solidFill>
                <a:latin typeface="Monotype Corsiva" charset="0"/>
                <a:cs typeface="+mj-cs"/>
              </a:rPr>
              <a:t>E.g.:</a:t>
            </a:r>
            <a:r>
              <a:rPr lang="en-US">
                <a:cs typeface="+mj-cs"/>
              </a:rPr>
              <a:t> Hamiltonian Cycle</a:t>
            </a:r>
          </a:p>
        </p:txBody>
      </p:sp>
      <p:sp>
        <p:nvSpPr>
          <p:cNvPr id="84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b="1" dirty="0">
                <a:cs typeface="+mn-cs"/>
              </a:rPr>
              <a:t>Given:</a:t>
            </a:r>
            <a:r>
              <a:rPr lang="en-US" dirty="0">
                <a:cs typeface="+mn-cs"/>
              </a:rPr>
              <a:t> a directed graph G = (V, E), determine a simple cycle that contains each vertex in V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/>
              <a:t>Each vertex can only be visited once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b="1" dirty="0">
                <a:cs typeface="+mn-cs"/>
              </a:rPr>
              <a:t>Certificate</a:t>
            </a:r>
            <a:r>
              <a:rPr lang="en-US" dirty="0">
                <a:cs typeface="+mn-cs"/>
              </a:rPr>
              <a:t>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/>
              <a:t>Sequence: </a:t>
            </a:r>
            <a:r>
              <a:rPr lang="en-US" dirty="0">
                <a:sym typeface="Symbol" charset="0"/>
              </a:rPr>
              <a:t>⟨v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, v</a:t>
            </a:r>
            <a:r>
              <a:rPr lang="en-US" baseline="-25000" dirty="0">
                <a:sym typeface="Symbol" charset="0"/>
              </a:rPr>
              <a:t>2</a:t>
            </a:r>
            <a:r>
              <a:rPr lang="en-US" dirty="0">
                <a:sym typeface="Symbol" charset="0"/>
              </a:rPr>
              <a:t>, v</a:t>
            </a:r>
            <a:r>
              <a:rPr lang="en-US" baseline="-25000" dirty="0">
                <a:sym typeface="Symbol" charset="0"/>
              </a:rPr>
              <a:t>3</a:t>
            </a:r>
            <a:r>
              <a:rPr lang="en-US" dirty="0">
                <a:sym typeface="Symbol" charset="0"/>
              </a:rPr>
              <a:t>, …, </a:t>
            </a:r>
            <a:r>
              <a:rPr lang="en-US" dirty="0" err="1">
                <a:sym typeface="Symbol" charset="0"/>
              </a:rPr>
              <a:t>v</a:t>
            </a:r>
            <a:r>
              <a:rPr lang="en-US" baseline="-25000" dirty="0" err="1">
                <a:sym typeface="Symbol" charset="0"/>
              </a:rPr>
              <a:t>|V</a:t>
            </a:r>
            <a:r>
              <a:rPr lang="en-US" baseline="-25000" dirty="0">
                <a:sym typeface="Symbol" charset="0"/>
              </a:rPr>
              <a:t>|</a:t>
            </a:r>
            <a:r>
              <a:rPr lang="en-US" dirty="0">
                <a:sym typeface="Symbol" charset="0"/>
              </a:rPr>
              <a:t>⟩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b="1" dirty="0">
                <a:cs typeface="+mn-cs"/>
                <a:sym typeface="Symbol" charset="0"/>
              </a:rPr>
              <a:t>Verification</a:t>
            </a:r>
            <a:r>
              <a:rPr lang="en-US" dirty="0">
                <a:cs typeface="+mn-cs"/>
                <a:sym typeface="Symbol" charset="0"/>
              </a:rPr>
              <a:t>: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dirty="0">
                <a:sym typeface="Symbol" charset="0"/>
              </a:rPr>
              <a:t>1) 	(v</a:t>
            </a:r>
            <a:r>
              <a:rPr lang="en-US" baseline="-25000" dirty="0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, v</a:t>
            </a:r>
            <a:r>
              <a:rPr lang="en-US" baseline="-25000" dirty="0">
                <a:sym typeface="Symbol" charset="0"/>
              </a:rPr>
              <a:t>i+1</a:t>
            </a:r>
            <a:r>
              <a:rPr lang="en-US" dirty="0">
                <a:sym typeface="Symbol" charset="0"/>
              </a:rPr>
              <a:t>) ∈ E for </a:t>
            </a:r>
            <a:r>
              <a:rPr lang="en-US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 = 1, …, |V|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dirty="0">
                <a:sym typeface="Symbol" charset="0"/>
              </a:rPr>
              <a:t>2) 	(</a:t>
            </a:r>
            <a:r>
              <a:rPr lang="en-US" dirty="0" err="1">
                <a:sym typeface="Symbol" charset="0"/>
              </a:rPr>
              <a:t>v</a:t>
            </a:r>
            <a:r>
              <a:rPr lang="en-US" baseline="-25000" dirty="0" err="1">
                <a:sym typeface="Symbol" charset="0"/>
              </a:rPr>
              <a:t>|V</a:t>
            </a:r>
            <a:r>
              <a:rPr lang="en-US" baseline="-25000" dirty="0">
                <a:sym typeface="Symbol" charset="0"/>
              </a:rPr>
              <a:t>|</a:t>
            </a:r>
            <a:r>
              <a:rPr lang="en-US" dirty="0">
                <a:sym typeface="Symbol" charset="0"/>
              </a:rPr>
              <a:t>, v</a:t>
            </a:r>
            <a:r>
              <a:rPr lang="en-US" baseline="-25000" dirty="0">
                <a:sym typeface="Symbol" charset="0"/>
              </a:rPr>
              <a:t>1</a:t>
            </a:r>
            <a:r>
              <a:rPr lang="en-US" dirty="0">
                <a:sym typeface="Symbol" charset="0"/>
              </a:rPr>
              <a:t>) ∈ E </a:t>
            </a:r>
          </a:p>
        </p:txBody>
      </p:sp>
      <p:grpSp>
        <p:nvGrpSpPr>
          <p:cNvPr id="842756" name="Group 4"/>
          <p:cNvGrpSpPr>
            <a:grpSpLocks/>
          </p:cNvGrpSpPr>
          <p:nvPr/>
        </p:nvGrpSpPr>
        <p:grpSpPr bwMode="auto">
          <a:xfrm>
            <a:off x="6045200" y="2937669"/>
            <a:ext cx="1682750" cy="1455738"/>
            <a:chOff x="3972" y="1846"/>
            <a:chExt cx="1060" cy="917"/>
          </a:xfrm>
        </p:grpSpPr>
        <p:sp>
          <p:nvSpPr>
            <p:cNvPr id="842757" name="Line 5"/>
            <p:cNvSpPr>
              <a:spLocks noChangeShapeType="1"/>
            </p:cNvSpPr>
            <p:nvPr/>
          </p:nvSpPr>
          <p:spPr bwMode="auto">
            <a:xfrm>
              <a:off x="4046" y="2184"/>
              <a:ext cx="9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2758" name="Line 6"/>
            <p:cNvSpPr>
              <a:spLocks noChangeShapeType="1"/>
            </p:cNvSpPr>
            <p:nvPr/>
          </p:nvSpPr>
          <p:spPr bwMode="auto">
            <a:xfrm rot="4034718">
              <a:off x="4230" y="2304"/>
              <a:ext cx="91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2759" name="Line 7"/>
            <p:cNvSpPr>
              <a:spLocks noChangeShapeType="1"/>
            </p:cNvSpPr>
            <p:nvPr/>
          </p:nvSpPr>
          <p:spPr bwMode="auto">
            <a:xfrm rot="17565282" flipH="1">
              <a:off x="3874" y="2304"/>
              <a:ext cx="917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2760" name="Line 8"/>
            <p:cNvSpPr>
              <a:spLocks noChangeShapeType="1"/>
            </p:cNvSpPr>
            <p:nvPr/>
          </p:nvSpPr>
          <p:spPr bwMode="auto">
            <a:xfrm rot="-2096708" flipH="1" flipV="1">
              <a:off x="4069" y="2448"/>
              <a:ext cx="963" cy="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2761" name="Line 9"/>
            <p:cNvSpPr>
              <a:spLocks noChangeShapeType="1"/>
            </p:cNvSpPr>
            <p:nvPr/>
          </p:nvSpPr>
          <p:spPr bwMode="auto">
            <a:xfrm rot="2096708" flipV="1">
              <a:off x="3972" y="2441"/>
              <a:ext cx="968" cy="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42762" name="Group 10"/>
          <p:cNvGrpSpPr>
            <a:grpSpLocks/>
          </p:cNvGrpSpPr>
          <p:nvPr/>
        </p:nvGrpSpPr>
        <p:grpSpPr bwMode="auto">
          <a:xfrm>
            <a:off x="5932488" y="4884738"/>
            <a:ext cx="1652587" cy="876300"/>
            <a:chOff x="4162" y="3077"/>
            <a:chExt cx="1041" cy="552"/>
          </a:xfrm>
        </p:grpSpPr>
        <p:sp>
          <p:nvSpPr>
            <p:cNvPr id="842763" name="Line 11"/>
            <p:cNvSpPr>
              <a:spLocks noChangeShapeType="1"/>
            </p:cNvSpPr>
            <p:nvPr/>
          </p:nvSpPr>
          <p:spPr bwMode="auto">
            <a:xfrm>
              <a:off x="4162" y="3077"/>
              <a:ext cx="945" cy="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2764" name="Line 12"/>
            <p:cNvSpPr>
              <a:spLocks noChangeShapeType="1"/>
            </p:cNvSpPr>
            <p:nvPr/>
          </p:nvSpPr>
          <p:spPr bwMode="auto">
            <a:xfrm flipH="1">
              <a:off x="4258" y="3077"/>
              <a:ext cx="945" cy="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2765" name="Line 13"/>
            <p:cNvSpPr>
              <a:spLocks noChangeShapeType="1"/>
            </p:cNvSpPr>
            <p:nvPr/>
          </p:nvSpPr>
          <p:spPr bwMode="auto">
            <a:xfrm>
              <a:off x="4162" y="3077"/>
              <a:ext cx="110" cy="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2766" name="Line 14"/>
            <p:cNvSpPr>
              <a:spLocks noChangeShapeType="1"/>
            </p:cNvSpPr>
            <p:nvPr/>
          </p:nvSpPr>
          <p:spPr bwMode="auto">
            <a:xfrm flipH="1">
              <a:off x="5093" y="3082"/>
              <a:ext cx="110" cy="5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842767" name="Text Box 15"/>
          <p:cNvSpPr txBox="1">
            <a:spLocks noChangeArrowheads="1"/>
          </p:cNvSpPr>
          <p:nvPr/>
        </p:nvSpPr>
        <p:spPr bwMode="auto">
          <a:xfrm>
            <a:off x="7706466" y="3671094"/>
            <a:ext cx="15071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 err="1">
                <a:latin typeface="Century Gothic" panose="020B0502020202020204" pitchFamily="34" charset="0"/>
              </a:rPr>
              <a:t>hamiltonian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42768" name="Text Box 16"/>
          <p:cNvSpPr txBox="1">
            <a:spLocks noChangeArrowheads="1"/>
          </p:cNvSpPr>
          <p:nvPr/>
        </p:nvSpPr>
        <p:spPr bwMode="auto">
          <a:xfrm>
            <a:off x="7611216" y="5141913"/>
            <a:ext cx="15071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Century Gothic" panose="020B0502020202020204" pitchFamily="34" charset="0"/>
              </a:rPr>
              <a:t>not </a:t>
            </a:r>
          </a:p>
          <a:p>
            <a:pPr>
              <a:defRPr/>
            </a:pPr>
            <a:r>
              <a:rPr lang="en-US" dirty="0" err="1">
                <a:latin typeface="Century Gothic" panose="020B0502020202020204" pitchFamily="34" charset="0"/>
              </a:rPr>
              <a:t>hamiltonian</a:t>
            </a:r>
            <a:endParaRPr lang="en-US" dirty="0">
              <a:latin typeface="Century Gothic" panose="020B0502020202020204" pitchFamily="34" charset="0"/>
            </a:endParaRPr>
          </a:p>
        </p:txBody>
      </p:sp>
      <p:grpSp>
        <p:nvGrpSpPr>
          <p:cNvPr id="842769" name="Group 17"/>
          <p:cNvGrpSpPr>
            <a:grpSpLocks/>
          </p:cNvGrpSpPr>
          <p:nvPr/>
        </p:nvGrpSpPr>
        <p:grpSpPr bwMode="auto">
          <a:xfrm>
            <a:off x="6140450" y="2948782"/>
            <a:ext cx="1490663" cy="1414462"/>
            <a:chOff x="3702" y="1853"/>
            <a:chExt cx="939" cy="891"/>
          </a:xfrm>
        </p:grpSpPr>
        <p:sp>
          <p:nvSpPr>
            <p:cNvPr id="842770" name="Oval 18"/>
            <p:cNvSpPr>
              <a:spLocks noChangeArrowheads="1"/>
            </p:cNvSpPr>
            <p:nvPr/>
          </p:nvSpPr>
          <p:spPr bwMode="auto">
            <a:xfrm>
              <a:off x="4157" y="1853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2771" name="Oval 19"/>
            <p:cNvSpPr>
              <a:spLocks noChangeArrowheads="1"/>
            </p:cNvSpPr>
            <p:nvPr/>
          </p:nvSpPr>
          <p:spPr bwMode="auto">
            <a:xfrm>
              <a:off x="4585" y="215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2772" name="Oval 20"/>
            <p:cNvSpPr>
              <a:spLocks noChangeArrowheads="1"/>
            </p:cNvSpPr>
            <p:nvPr/>
          </p:nvSpPr>
          <p:spPr bwMode="auto">
            <a:xfrm>
              <a:off x="3702" y="215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2773" name="Oval 21"/>
            <p:cNvSpPr>
              <a:spLocks noChangeArrowheads="1"/>
            </p:cNvSpPr>
            <p:nvPr/>
          </p:nvSpPr>
          <p:spPr bwMode="auto">
            <a:xfrm>
              <a:off x="4498" y="267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2774" name="Oval 22"/>
            <p:cNvSpPr>
              <a:spLocks noChangeArrowheads="1"/>
            </p:cNvSpPr>
            <p:nvPr/>
          </p:nvSpPr>
          <p:spPr bwMode="auto">
            <a:xfrm>
              <a:off x="3790" y="2688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42775" name="Group 23"/>
          <p:cNvGrpSpPr>
            <a:grpSpLocks/>
          </p:cNvGrpSpPr>
          <p:nvPr/>
        </p:nvGrpSpPr>
        <p:grpSpPr bwMode="auto">
          <a:xfrm>
            <a:off x="5897563" y="4843463"/>
            <a:ext cx="1728787" cy="935037"/>
            <a:chOff x="3715" y="3051"/>
            <a:chExt cx="1089" cy="589"/>
          </a:xfrm>
        </p:grpSpPr>
        <p:sp>
          <p:nvSpPr>
            <p:cNvPr id="842776" name="Oval 24"/>
            <p:cNvSpPr>
              <a:spLocks noChangeArrowheads="1"/>
            </p:cNvSpPr>
            <p:nvPr/>
          </p:nvSpPr>
          <p:spPr bwMode="auto">
            <a:xfrm>
              <a:off x="3715" y="3051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2777" name="Oval 25"/>
            <p:cNvSpPr>
              <a:spLocks noChangeArrowheads="1"/>
            </p:cNvSpPr>
            <p:nvPr/>
          </p:nvSpPr>
          <p:spPr bwMode="auto">
            <a:xfrm>
              <a:off x="4748" y="3057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2778" name="Oval 26"/>
            <p:cNvSpPr>
              <a:spLocks noChangeArrowheads="1"/>
            </p:cNvSpPr>
            <p:nvPr/>
          </p:nvSpPr>
          <p:spPr bwMode="auto">
            <a:xfrm>
              <a:off x="3808" y="3584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2779" name="Oval 27"/>
            <p:cNvSpPr>
              <a:spLocks noChangeArrowheads="1"/>
            </p:cNvSpPr>
            <p:nvPr/>
          </p:nvSpPr>
          <p:spPr bwMode="auto">
            <a:xfrm>
              <a:off x="4635" y="3576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842780" name="Oval 28"/>
            <p:cNvSpPr>
              <a:spLocks noChangeArrowheads="1"/>
            </p:cNvSpPr>
            <p:nvPr/>
          </p:nvSpPr>
          <p:spPr bwMode="auto">
            <a:xfrm>
              <a:off x="4229" y="3347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04056E-1C14-3B46-AE95-EE50F0CD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A8896BA-1552-2B95-D400-853EBAEC09BA}"/>
                  </a:ext>
                </a:extLst>
              </p14:cNvPr>
              <p14:cNvContentPartPr/>
              <p14:nvPr/>
            </p14:nvContentPartPr>
            <p14:xfrm>
              <a:off x="3018600" y="2214720"/>
              <a:ext cx="3877560" cy="3295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A8896BA-1552-2B95-D400-853EBAEC09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02400" y="2198520"/>
                <a:ext cx="3915360" cy="333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958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2767" grpId="0"/>
      <p:bldP spid="84276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Directed Hamiltonian Cycle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digraph G = (V, E), does there exists a simple directed cycle </a:t>
            </a:r>
            <a:r>
              <a:rPr lang="en-US" dirty="0">
                <a:sym typeface="Symbol" charset="0"/>
              </a:rPr>
              <a:t>𝚪</a:t>
            </a:r>
            <a:r>
              <a:rPr lang="en-US" dirty="0"/>
              <a:t> that contains every node in V?</a:t>
            </a:r>
          </a:p>
          <a:p>
            <a:r>
              <a:rPr lang="en-US" dirty="0"/>
              <a:t>Idea:  </a:t>
            </a:r>
          </a:p>
          <a:p>
            <a:pPr lvl="1"/>
            <a:r>
              <a:rPr lang="en-US" dirty="0"/>
              <a:t>Given an instance </a:t>
            </a:r>
            <a:r>
              <a:rPr lang="en-US" dirty="0">
                <a:sym typeface="Symbol" charset="0"/>
              </a:rPr>
              <a:t>𝚽 of 3-CNF, we construct an instance of DIR-HAM-CYCLE that has a Hamiltonian cycle </a:t>
            </a:r>
            <a:r>
              <a:rPr lang="en-US" dirty="0" err="1">
                <a:sym typeface="Symbol" charset="0"/>
              </a:rPr>
              <a:t>iff</a:t>
            </a:r>
            <a:r>
              <a:rPr lang="en-US" dirty="0">
                <a:sym typeface="Symbol" charset="0"/>
              </a:rPr>
              <a:t> 𝚽 is </a:t>
            </a:r>
            <a:r>
              <a:rPr lang="en-US" dirty="0" err="1">
                <a:sym typeface="Symbol" charset="0"/>
              </a:rPr>
              <a:t>satisfiable</a:t>
            </a:r>
            <a:endParaRPr lang="en-US" dirty="0">
              <a:sym typeface="Symbol" charset="0"/>
            </a:endParaRPr>
          </a:p>
          <a:p>
            <a:r>
              <a:rPr lang="en-US" dirty="0"/>
              <a:t>Construction  </a:t>
            </a:r>
          </a:p>
          <a:p>
            <a:pPr lvl="1"/>
            <a:r>
              <a:rPr lang="en-US" dirty="0"/>
              <a:t>Create a graph that has 2</a:t>
            </a:r>
            <a:r>
              <a:rPr lang="en-US" baseline="30000" dirty="0"/>
              <a:t>n</a:t>
            </a:r>
            <a:r>
              <a:rPr lang="en-US" dirty="0"/>
              <a:t> Hamiltonian cycles which correspond in a natural way to 2</a:t>
            </a:r>
            <a:r>
              <a:rPr lang="en-US" baseline="30000" dirty="0"/>
              <a:t>n</a:t>
            </a:r>
            <a:r>
              <a:rPr lang="en-US" dirty="0"/>
              <a:t> possible truth assignments</a:t>
            </a:r>
            <a:endParaRPr lang="en-US" dirty="0">
              <a:sym typeface="Symbol" charset="0"/>
            </a:endParaRPr>
          </a:p>
          <a:p>
            <a:pPr marL="0" indent="0">
              <a:buNone/>
            </a:pPr>
            <a:endParaRPr lang="en-US" dirty="0">
              <a:sym typeface="Symbo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8709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3-CNF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DIR-HAM-CYCLE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77082"/>
            <a:ext cx="8229600" cy="5076825"/>
          </a:xfrm>
        </p:spPr>
        <p:txBody>
          <a:bodyPr/>
          <a:lstStyle/>
          <a:p>
            <a:r>
              <a:rPr lang="en-US" sz="2400" dirty="0"/>
              <a:t>Construction:  given 3-CNF instance </a:t>
            </a:r>
            <a:r>
              <a:rPr lang="en-US" sz="2400" dirty="0">
                <a:sym typeface="Symbol" charset="0"/>
              </a:rPr>
              <a:t>𝚽</a:t>
            </a:r>
            <a:r>
              <a:rPr lang="en-US" sz="2400" dirty="0"/>
              <a:t> with n variables x</a:t>
            </a:r>
            <a:r>
              <a:rPr lang="en-US" sz="2400" baseline="-25000" dirty="0"/>
              <a:t>i </a:t>
            </a:r>
            <a:r>
              <a:rPr lang="en-US" sz="2400" dirty="0"/>
              <a:t>and k clauses C</a:t>
            </a:r>
            <a:r>
              <a:rPr lang="en-US" sz="2400" baseline="-25000" dirty="0"/>
              <a:t>1</a:t>
            </a:r>
            <a:r>
              <a:rPr lang="en-US" sz="2400" dirty="0"/>
              <a:t>, …,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lvl="1"/>
            <a:r>
              <a:rPr lang="en-US" sz="2000" dirty="0"/>
              <a:t>Construct n paths P</a:t>
            </a:r>
            <a:r>
              <a:rPr lang="en-US" sz="2000" baseline="-25000" dirty="0"/>
              <a:t>1</a:t>
            </a:r>
            <a:r>
              <a:rPr lang="en-US" sz="2000" dirty="0"/>
              <a:t>, …,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r>
              <a:rPr lang="en-US" sz="2000" dirty="0"/>
              <a:t>, with P</a:t>
            </a:r>
            <a:r>
              <a:rPr lang="en-US" sz="2000" baseline="-25000" dirty="0"/>
              <a:t>i</a:t>
            </a:r>
            <a:r>
              <a:rPr lang="en-US" sz="2000" dirty="0"/>
              <a:t> containing v</a:t>
            </a:r>
            <a:r>
              <a:rPr lang="en-US" sz="2000" baseline="-25000" dirty="0"/>
              <a:t>i1</a:t>
            </a:r>
            <a:r>
              <a:rPr lang="en-US" sz="2000" dirty="0"/>
              <a:t>, v</a:t>
            </a:r>
            <a:r>
              <a:rPr lang="en-US" sz="2000" baseline="-25000" dirty="0"/>
              <a:t>i2</a:t>
            </a:r>
            <a:r>
              <a:rPr lang="en-US" sz="2000" dirty="0"/>
              <a:t>…, </a:t>
            </a:r>
            <a:r>
              <a:rPr lang="en-US" sz="2000" dirty="0" err="1"/>
              <a:t>v</a:t>
            </a:r>
            <a:r>
              <a:rPr lang="en-US" sz="2000" baseline="-25000" dirty="0" err="1"/>
              <a:t>ib</a:t>
            </a:r>
            <a:endParaRPr lang="en-US" sz="2000" baseline="-25000" dirty="0"/>
          </a:p>
          <a:p>
            <a:pPr lvl="1"/>
            <a:r>
              <a:rPr lang="en-US" sz="2000" dirty="0"/>
              <a:t>There are edges between adjacent vertices on path in each direction</a:t>
            </a:r>
          </a:p>
          <a:p>
            <a:pPr lvl="1"/>
            <a:r>
              <a:rPr lang="en-US" sz="2000" dirty="0"/>
              <a:t>Hook the paths together with edges</a:t>
            </a:r>
          </a:p>
        </p:txBody>
      </p:sp>
      <p:sp>
        <p:nvSpPr>
          <p:cNvPr id="18503" name="Oval 71"/>
          <p:cNvSpPr>
            <a:spLocks noChangeAspect="1" noChangeArrowheads="1"/>
          </p:cNvSpPr>
          <p:nvPr/>
        </p:nvSpPr>
        <p:spPr bwMode="auto">
          <a:xfrm>
            <a:off x="4572000" y="4391660"/>
            <a:ext cx="1588" cy="15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aseline="-25000"/>
          </a:p>
        </p:txBody>
      </p:sp>
      <p:grpSp>
        <p:nvGrpSpPr>
          <p:cNvPr id="10" name="Group 9"/>
          <p:cNvGrpSpPr/>
          <p:nvPr/>
        </p:nvGrpSpPr>
        <p:grpSpPr>
          <a:xfrm>
            <a:off x="676275" y="3988435"/>
            <a:ext cx="7653338" cy="889000"/>
            <a:chOff x="676275" y="3988435"/>
            <a:chExt cx="7653338" cy="889000"/>
          </a:xfrm>
        </p:grpSpPr>
        <p:grpSp>
          <p:nvGrpSpPr>
            <p:cNvPr id="6" name="Group 5"/>
            <p:cNvGrpSpPr/>
            <p:nvPr/>
          </p:nvGrpSpPr>
          <p:grpSpPr>
            <a:xfrm>
              <a:off x="676275" y="3988435"/>
              <a:ext cx="3895725" cy="860425"/>
              <a:chOff x="676275" y="3988435"/>
              <a:chExt cx="3895725" cy="860425"/>
            </a:xfrm>
          </p:grpSpPr>
          <p:cxnSp>
            <p:nvCxnSpPr>
              <p:cNvPr id="18499" name="AutoShape 67"/>
              <p:cNvCxnSpPr>
                <a:cxnSpLocks noChangeShapeType="1"/>
                <a:stCxn id="18497" idx="4"/>
                <a:endCxn id="18498" idx="0"/>
              </p:cNvCxnSpPr>
              <p:nvPr/>
            </p:nvCxnSpPr>
            <p:spPr bwMode="auto">
              <a:xfrm>
                <a:off x="676275" y="4017010"/>
                <a:ext cx="0" cy="83185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501" name="AutoShape 69"/>
              <p:cNvCxnSpPr>
                <a:cxnSpLocks noChangeShapeType="1"/>
                <a:stCxn id="18497" idx="5"/>
                <a:endCxn id="18503" idx="1"/>
              </p:cNvCxnSpPr>
              <p:nvPr/>
            </p:nvCxnSpPr>
            <p:spPr bwMode="auto">
              <a:xfrm>
                <a:off x="744538" y="3988435"/>
                <a:ext cx="3827462" cy="403225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8504" name="AutoShape 72"/>
            <p:cNvCxnSpPr>
              <a:cxnSpLocks noChangeShapeType="1"/>
              <a:stCxn id="18459" idx="1"/>
              <a:endCxn id="18503" idx="5"/>
            </p:cNvCxnSpPr>
            <p:nvPr/>
          </p:nvCxnSpPr>
          <p:spPr bwMode="auto">
            <a:xfrm flipH="1" flipV="1">
              <a:off x="4573588" y="4393248"/>
              <a:ext cx="3756025" cy="484187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11" name="Group 10"/>
          <p:cNvGrpSpPr/>
          <p:nvPr/>
        </p:nvGrpSpPr>
        <p:grpSpPr>
          <a:xfrm>
            <a:off x="744538" y="3988435"/>
            <a:ext cx="7653337" cy="889000"/>
            <a:chOff x="744538" y="3988435"/>
            <a:chExt cx="7653337" cy="889000"/>
          </a:xfrm>
        </p:grpSpPr>
        <p:grpSp>
          <p:nvGrpSpPr>
            <p:cNvPr id="7" name="Group 6"/>
            <p:cNvGrpSpPr/>
            <p:nvPr/>
          </p:nvGrpSpPr>
          <p:grpSpPr>
            <a:xfrm>
              <a:off x="4573588" y="3988435"/>
              <a:ext cx="3824287" cy="860425"/>
              <a:chOff x="4573588" y="3988435"/>
              <a:chExt cx="3824287" cy="860425"/>
            </a:xfrm>
          </p:grpSpPr>
          <p:cxnSp>
            <p:nvCxnSpPr>
              <p:cNvPr id="18500" name="AutoShape 68"/>
              <p:cNvCxnSpPr>
                <a:cxnSpLocks noChangeShapeType="1"/>
                <a:stCxn id="18445" idx="4"/>
                <a:endCxn id="18459" idx="0"/>
              </p:cNvCxnSpPr>
              <p:nvPr/>
            </p:nvCxnSpPr>
            <p:spPr bwMode="auto">
              <a:xfrm>
                <a:off x="8397875" y="4017010"/>
                <a:ext cx="0" cy="831850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502" name="AutoShape 70"/>
              <p:cNvCxnSpPr>
                <a:cxnSpLocks noChangeShapeType="1"/>
                <a:stCxn id="18445" idx="3"/>
                <a:endCxn id="18503" idx="7"/>
              </p:cNvCxnSpPr>
              <p:nvPr/>
            </p:nvCxnSpPr>
            <p:spPr bwMode="auto">
              <a:xfrm flipH="1">
                <a:off x="4573588" y="3988435"/>
                <a:ext cx="3756025" cy="403225"/>
              </a:xfrm>
              <a:prstGeom prst="straightConnector1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18505" name="AutoShape 73"/>
            <p:cNvCxnSpPr>
              <a:cxnSpLocks noChangeShapeType="1"/>
              <a:stCxn id="18498" idx="7"/>
              <a:endCxn id="18503" idx="3"/>
            </p:cNvCxnSpPr>
            <p:nvPr/>
          </p:nvCxnSpPr>
          <p:spPr bwMode="auto">
            <a:xfrm flipV="1">
              <a:off x="744538" y="4393248"/>
              <a:ext cx="3827462" cy="484187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Group 7"/>
          <p:cNvGrpSpPr/>
          <p:nvPr/>
        </p:nvGrpSpPr>
        <p:grpSpPr>
          <a:xfrm>
            <a:off x="676275" y="5013960"/>
            <a:ext cx="7653338" cy="889000"/>
            <a:chOff x="676275" y="5013960"/>
            <a:chExt cx="7653338" cy="889000"/>
          </a:xfrm>
        </p:grpSpPr>
        <p:cxnSp>
          <p:nvCxnSpPr>
            <p:cNvPr id="18491" name="AutoShape 59"/>
            <p:cNvCxnSpPr>
              <a:cxnSpLocks noChangeShapeType="1"/>
              <a:stCxn id="18498" idx="4"/>
              <a:endCxn id="18508" idx="0"/>
            </p:cNvCxnSpPr>
            <p:nvPr/>
          </p:nvCxnSpPr>
          <p:spPr bwMode="auto">
            <a:xfrm>
              <a:off x="676275" y="5042535"/>
              <a:ext cx="0" cy="8318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506" name="AutoShape 74"/>
            <p:cNvCxnSpPr>
              <a:cxnSpLocks noChangeShapeType="1"/>
              <a:stCxn id="18498" idx="5"/>
              <a:endCxn id="18473" idx="1"/>
            </p:cNvCxnSpPr>
            <p:nvPr/>
          </p:nvCxnSpPr>
          <p:spPr bwMode="auto">
            <a:xfrm>
              <a:off x="744538" y="5013960"/>
              <a:ext cx="7585075" cy="88900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9" name="Group 8"/>
          <p:cNvGrpSpPr/>
          <p:nvPr/>
        </p:nvGrpSpPr>
        <p:grpSpPr>
          <a:xfrm>
            <a:off x="744538" y="5013960"/>
            <a:ext cx="7653337" cy="889000"/>
            <a:chOff x="744538" y="5013960"/>
            <a:chExt cx="7653337" cy="889000"/>
          </a:xfrm>
        </p:grpSpPr>
        <p:cxnSp>
          <p:nvCxnSpPr>
            <p:cNvPr id="18490" name="AutoShape 58"/>
            <p:cNvCxnSpPr>
              <a:cxnSpLocks noChangeShapeType="1"/>
              <a:stCxn id="18459" idx="4"/>
              <a:endCxn id="18473" idx="0"/>
            </p:cNvCxnSpPr>
            <p:nvPr/>
          </p:nvCxnSpPr>
          <p:spPr bwMode="auto">
            <a:xfrm>
              <a:off x="8397875" y="5042535"/>
              <a:ext cx="0" cy="8318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507" name="AutoShape 75"/>
            <p:cNvCxnSpPr>
              <a:cxnSpLocks noChangeShapeType="1"/>
              <a:stCxn id="18459" idx="3"/>
              <a:endCxn id="18508" idx="7"/>
            </p:cNvCxnSpPr>
            <p:nvPr/>
          </p:nvCxnSpPr>
          <p:spPr bwMode="auto">
            <a:xfrm flipH="1">
              <a:off x="744538" y="5013960"/>
              <a:ext cx="7585075" cy="88900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Group 1"/>
          <p:cNvGrpSpPr/>
          <p:nvPr/>
        </p:nvGrpSpPr>
        <p:grpSpPr>
          <a:xfrm>
            <a:off x="579438" y="3704273"/>
            <a:ext cx="8385592" cy="339196"/>
            <a:chOff x="579438" y="3287713"/>
            <a:chExt cx="8385592" cy="339196"/>
          </a:xfrm>
        </p:grpSpPr>
        <p:sp>
          <p:nvSpPr>
            <p:cNvPr id="18436" name="Oval 4"/>
            <p:cNvSpPr>
              <a:spLocks noChangeAspect="1" noChangeArrowheads="1"/>
            </p:cNvSpPr>
            <p:nvPr/>
          </p:nvSpPr>
          <p:spPr bwMode="auto">
            <a:xfrm>
              <a:off x="1570038" y="34067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18437" name="AutoShape 5"/>
            <p:cNvCxnSpPr>
              <a:cxnSpLocks noChangeShapeType="1"/>
              <a:stCxn id="18497" idx="6"/>
              <a:endCxn id="18436" idx="2"/>
            </p:cNvCxnSpPr>
            <p:nvPr/>
          </p:nvCxnSpPr>
          <p:spPr bwMode="auto">
            <a:xfrm>
              <a:off x="773113" y="3503613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38" name="Oval 6"/>
            <p:cNvSpPr>
              <a:spLocks noChangeAspect="1" noChangeArrowheads="1"/>
            </p:cNvSpPr>
            <p:nvPr/>
          </p:nvSpPr>
          <p:spPr bwMode="auto">
            <a:xfrm>
              <a:off x="3509963" y="34067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39" name="Oval 7"/>
            <p:cNvSpPr>
              <a:spLocks noChangeAspect="1" noChangeArrowheads="1"/>
            </p:cNvSpPr>
            <p:nvPr/>
          </p:nvSpPr>
          <p:spPr bwMode="auto">
            <a:xfrm>
              <a:off x="2519363" y="34067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40" name="AutoShape 8"/>
            <p:cNvCxnSpPr>
              <a:cxnSpLocks noChangeShapeType="1"/>
              <a:stCxn id="18439" idx="6"/>
              <a:endCxn id="18438" idx="2"/>
            </p:cNvCxnSpPr>
            <p:nvPr/>
          </p:nvCxnSpPr>
          <p:spPr bwMode="auto">
            <a:xfrm>
              <a:off x="2713038" y="3503613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41" name="AutoShape 9"/>
            <p:cNvCxnSpPr>
              <a:cxnSpLocks noChangeShapeType="1"/>
              <a:stCxn id="18436" idx="6"/>
              <a:endCxn id="18439" idx="2"/>
            </p:cNvCxnSpPr>
            <p:nvPr/>
          </p:nvCxnSpPr>
          <p:spPr bwMode="auto">
            <a:xfrm>
              <a:off x="1763713" y="3503613"/>
              <a:ext cx="755650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42" name="Oval 10"/>
            <p:cNvSpPr>
              <a:spLocks noChangeAspect="1" noChangeArrowheads="1"/>
            </p:cNvSpPr>
            <p:nvPr/>
          </p:nvSpPr>
          <p:spPr bwMode="auto">
            <a:xfrm>
              <a:off x="5456238" y="34067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43" name="Oval 11"/>
            <p:cNvSpPr>
              <a:spLocks noChangeAspect="1" noChangeArrowheads="1"/>
            </p:cNvSpPr>
            <p:nvPr/>
          </p:nvSpPr>
          <p:spPr bwMode="auto">
            <a:xfrm>
              <a:off x="4465638" y="34067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44" name="AutoShape 12"/>
            <p:cNvCxnSpPr>
              <a:cxnSpLocks noChangeShapeType="1"/>
              <a:stCxn id="18443" idx="6"/>
              <a:endCxn id="18442" idx="2"/>
            </p:cNvCxnSpPr>
            <p:nvPr/>
          </p:nvCxnSpPr>
          <p:spPr bwMode="auto">
            <a:xfrm>
              <a:off x="4659313" y="3503613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45" name="Oval 13"/>
            <p:cNvSpPr>
              <a:spLocks noChangeAspect="1" noChangeArrowheads="1"/>
            </p:cNvSpPr>
            <p:nvPr/>
          </p:nvSpPr>
          <p:spPr bwMode="auto">
            <a:xfrm>
              <a:off x="8301038" y="34067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46" name="Oval 14"/>
            <p:cNvSpPr>
              <a:spLocks noChangeAspect="1" noChangeArrowheads="1"/>
            </p:cNvSpPr>
            <p:nvPr/>
          </p:nvSpPr>
          <p:spPr bwMode="auto">
            <a:xfrm>
              <a:off x="7310438" y="34067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47" name="AutoShape 15"/>
            <p:cNvCxnSpPr>
              <a:cxnSpLocks noChangeShapeType="1"/>
              <a:stCxn id="18446" idx="6"/>
              <a:endCxn id="18445" idx="2"/>
            </p:cNvCxnSpPr>
            <p:nvPr/>
          </p:nvCxnSpPr>
          <p:spPr bwMode="auto">
            <a:xfrm>
              <a:off x="7504113" y="3503613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48" name="AutoShape 16"/>
            <p:cNvCxnSpPr>
              <a:cxnSpLocks noChangeShapeType="1"/>
              <a:stCxn id="18482" idx="6"/>
              <a:endCxn id="18446" idx="2"/>
            </p:cNvCxnSpPr>
            <p:nvPr/>
          </p:nvCxnSpPr>
          <p:spPr bwMode="auto">
            <a:xfrm flipV="1">
              <a:off x="6564313" y="3503613"/>
              <a:ext cx="746125" cy="63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49" name="AutoShape 17"/>
            <p:cNvCxnSpPr>
              <a:cxnSpLocks noChangeShapeType="1"/>
              <a:stCxn id="18438" idx="6"/>
              <a:endCxn id="18443" idx="2"/>
            </p:cNvCxnSpPr>
            <p:nvPr/>
          </p:nvCxnSpPr>
          <p:spPr bwMode="auto">
            <a:xfrm>
              <a:off x="3703638" y="3503613"/>
              <a:ext cx="762000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82" name="Oval 50"/>
            <p:cNvSpPr>
              <a:spLocks noChangeAspect="1" noChangeArrowheads="1"/>
            </p:cNvSpPr>
            <p:nvPr/>
          </p:nvSpPr>
          <p:spPr bwMode="auto">
            <a:xfrm>
              <a:off x="6370638" y="34131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18485" name="AutoShape 53"/>
            <p:cNvCxnSpPr>
              <a:cxnSpLocks noChangeShapeType="1"/>
              <a:stCxn id="18442" idx="6"/>
              <a:endCxn id="18482" idx="2"/>
            </p:cNvCxnSpPr>
            <p:nvPr/>
          </p:nvCxnSpPr>
          <p:spPr bwMode="auto">
            <a:xfrm>
              <a:off x="5649913" y="3503613"/>
              <a:ext cx="720725" cy="63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97" name="Oval 65"/>
            <p:cNvSpPr>
              <a:spLocks noChangeAspect="1" noChangeArrowheads="1"/>
            </p:cNvSpPr>
            <p:nvPr/>
          </p:nvSpPr>
          <p:spPr bwMode="auto">
            <a:xfrm>
              <a:off x="579438" y="34067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sp>
          <p:nvSpPr>
            <p:cNvPr id="18509" name="Rectangle 77"/>
            <p:cNvSpPr>
              <a:spLocks noChangeArrowheads="1"/>
            </p:cNvSpPr>
            <p:nvPr/>
          </p:nvSpPr>
          <p:spPr bwMode="auto">
            <a:xfrm>
              <a:off x="8566150" y="3287713"/>
              <a:ext cx="39888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600" dirty="0"/>
                <a:t>P</a:t>
              </a:r>
              <a:r>
                <a:rPr kumimoji="1" lang="en-US" sz="1600" baseline="-25000" dirty="0"/>
                <a:t>1</a:t>
              </a:r>
              <a:endParaRPr kumimoji="1" lang="en-US" sz="16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79438" y="4742498"/>
            <a:ext cx="8399880" cy="339196"/>
            <a:chOff x="579438" y="4325938"/>
            <a:chExt cx="8399880" cy="339196"/>
          </a:xfrm>
        </p:grpSpPr>
        <p:sp>
          <p:nvSpPr>
            <p:cNvPr id="18450" name="Oval 18"/>
            <p:cNvSpPr>
              <a:spLocks noChangeAspect="1" noChangeArrowheads="1"/>
            </p:cNvSpPr>
            <p:nvPr/>
          </p:nvSpPr>
          <p:spPr bwMode="auto">
            <a:xfrm>
              <a:off x="1570038" y="443230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18451" name="AutoShape 19"/>
            <p:cNvCxnSpPr>
              <a:cxnSpLocks noChangeShapeType="1"/>
              <a:stCxn id="18498" idx="6"/>
              <a:endCxn id="18450" idx="2"/>
            </p:cNvCxnSpPr>
            <p:nvPr/>
          </p:nvCxnSpPr>
          <p:spPr bwMode="auto">
            <a:xfrm>
              <a:off x="773113" y="4529138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52" name="Oval 20"/>
            <p:cNvSpPr>
              <a:spLocks noChangeAspect="1" noChangeArrowheads="1"/>
            </p:cNvSpPr>
            <p:nvPr/>
          </p:nvSpPr>
          <p:spPr bwMode="auto">
            <a:xfrm>
              <a:off x="3509963" y="443230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53" name="Oval 21"/>
            <p:cNvSpPr>
              <a:spLocks noChangeAspect="1" noChangeArrowheads="1"/>
            </p:cNvSpPr>
            <p:nvPr/>
          </p:nvSpPr>
          <p:spPr bwMode="auto">
            <a:xfrm>
              <a:off x="2519363" y="443230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54" name="AutoShape 22"/>
            <p:cNvCxnSpPr>
              <a:cxnSpLocks noChangeShapeType="1"/>
              <a:stCxn id="18453" idx="6"/>
              <a:endCxn id="18452" idx="2"/>
            </p:cNvCxnSpPr>
            <p:nvPr/>
          </p:nvCxnSpPr>
          <p:spPr bwMode="auto">
            <a:xfrm>
              <a:off x="2713038" y="4529138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55" name="AutoShape 23"/>
            <p:cNvCxnSpPr>
              <a:cxnSpLocks noChangeShapeType="1"/>
              <a:stCxn id="18450" idx="6"/>
              <a:endCxn id="18453" idx="2"/>
            </p:cNvCxnSpPr>
            <p:nvPr/>
          </p:nvCxnSpPr>
          <p:spPr bwMode="auto">
            <a:xfrm>
              <a:off x="1763713" y="4529138"/>
              <a:ext cx="755650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56" name="Oval 24"/>
            <p:cNvSpPr>
              <a:spLocks noChangeAspect="1" noChangeArrowheads="1"/>
            </p:cNvSpPr>
            <p:nvPr/>
          </p:nvSpPr>
          <p:spPr bwMode="auto">
            <a:xfrm>
              <a:off x="5456238" y="443230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57" name="Oval 25"/>
            <p:cNvSpPr>
              <a:spLocks noChangeAspect="1" noChangeArrowheads="1"/>
            </p:cNvSpPr>
            <p:nvPr/>
          </p:nvSpPr>
          <p:spPr bwMode="auto">
            <a:xfrm>
              <a:off x="4465638" y="443230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58" name="AutoShape 26"/>
            <p:cNvCxnSpPr>
              <a:cxnSpLocks noChangeShapeType="1"/>
              <a:stCxn id="18457" idx="6"/>
              <a:endCxn id="18456" idx="2"/>
            </p:cNvCxnSpPr>
            <p:nvPr/>
          </p:nvCxnSpPr>
          <p:spPr bwMode="auto">
            <a:xfrm>
              <a:off x="4659313" y="4529138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59" name="Oval 27"/>
            <p:cNvSpPr>
              <a:spLocks noChangeAspect="1" noChangeArrowheads="1"/>
            </p:cNvSpPr>
            <p:nvPr/>
          </p:nvSpPr>
          <p:spPr bwMode="auto">
            <a:xfrm>
              <a:off x="8301038" y="443230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60" name="Oval 28"/>
            <p:cNvSpPr>
              <a:spLocks noChangeAspect="1" noChangeArrowheads="1"/>
            </p:cNvSpPr>
            <p:nvPr/>
          </p:nvSpPr>
          <p:spPr bwMode="auto">
            <a:xfrm>
              <a:off x="7310438" y="443230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61" name="AutoShape 29"/>
            <p:cNvCxnSpPr>
              <a:cxnSpLocks noChangeShapeType="1"/>
              <a:stCxn id="18460" idx="6"/>
              <a:endCxn id="18459" idx="2"/>
            </p:cNvCxnSpPr>
            <p:nvPr/>
          </p:nvCxnSpPr>
          <p:spPr bwMode="auto">
            <a:xfrm>
              <a:off x="7504113" y="4529138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62" name="AutoShape 30"/>
            <p:cNvCxnSpPr>
              <a:cxnSpLocks noChangeShapeType="1"/>
              <a:stCxn id="18483" idx="6"/>
              <a:endCxn id="18460" idx="2"/>
            </p:cNvCxnSpPr>
            <p:nvPr/>
          </p:nvCxnSpPr>
          <p:spPr bwMode="auto">
            <a:xfrm flipV="1">
              <a:off x="6564313" y="4529138"/>
              <a:ext cx="746125" cy="63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63" name="AutoShape 31"/>
            <p:cNvCxnSpPr>
              <a:cxnSpLocks noChangeShapeType="1"/>
              <a:stCxn id="18452" idx="6"/>
              <a:endCxn id="18457" idx="2"/>
            </p:cNvCxnSpPr>
            <p:nvPr/>
          </p:nvCxnSpPr>
          <p:spPr bwMode="auto">
            <a:xfrm>
              <a:off x="3703638" y="4529138"/>
              <a:ext cx="762000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83" name="Oval 51"/>
            <p:cNvSpPr>
              <a:spLocks noChangeAspect="1" noChangeArrowheads="1"/>
            </p:cNvSpPr>
            <p:nvPr/>
          </p:nvSpPr>
          <p:spPr bwMode="auto">
            <a:xfrm>
              <a:off x="6370638" y="443865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18486" name="AutoShape 54"/>
            <p:cNvCxnSpPr>
              <a:cxnSpLocks noChangeShapeType="1"/>
              <a:stCxn id="18456" idx="6"/>
              <a:endCxn id="18483" idx="2"/>
            </p:cNvCxnSpPr>
            <p:nvPr/>
          </p:nvCxnSpPr>
          <p:spPr bwMode="auto">
            <a:xfrm>
              <a:off x="5649913" y="4529138"/>
              <a:ext cx="720725" cy="63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98" name="Oval 66"/>
            <p:cNvSpPr>
              <a:spLocks noChangeAspect="1" noChangeArrowheads="1"/>
            </p:cNvSpPr>
            <p:nvPr/>
          </p:nvSpPr>
          <p:spPr bwMode="auto">
            <a:xfrm>
              <a:off x="579438" y="443230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sp>
          <p:nvSpPr>
            <p:cNvPr id="18510" name="Rectangle 78"/>
            <p:cNvSpPr>
              <a:spLocks noChangeArrowheads="1"/>
            </p:cNvSpPr>
            <p:nvPr/>
          </p:nvSpPr>
          <p:spPr bwMode="auto">
            <a:xfrm>
              <a:off x="8580438" y="4325938"/>
              <a:ext cx="39888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600" dirty="0"/>
                <a:t>P</a:t>
              </a:r>
              <a:r>
                <a:rPr kumimoji="1" lang="en-US" sz="1600" baseline="-25000" dirty="0"/>
                <a:t>2</a:t>
              </a:r>
              <a:endParaRPr kumimoji="1" lang="en-US" sz="16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9438" y="5758498"/>
            <a:ext cx="8410992" cy="339196"/>
            <a:chOff x="579438" y="5341938"/>
            <a:chExt cx="8410992" cy="339196"/>
          </a:xfrm>
        </p:grpSpPr>
        <p:sp>
          <p:nvSpPr>
            <p:cNvPr id="18464" name="Oval 32"/>
            <p:cNvSpPr>
              <a:spLocks noChangeAspect="1" noChangeArrowheads="1"/>
            </p:cNvSpPr>
            <p:nvPr/>
          </p:nvSpPr>
          <p:spPr bwMode="auto">
            <a:xfrm>
              <a:off x="1570038" y="54578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18465" name="AutoShape 33"/>
            <p:cNvCxnSpPr>
              <a:cxnSpLocks noChangeShapeType="1"/>
              <a:stCxn id="18508" idx="6"/>
              <a:endCxn id="18464" idx="2"/>
            </p:cNvCxnSpPr>
            <p:nvPr/>
          </p:nvCxnSpPr>
          <p:spPr bwMode="auto">
            <a:xfrm>
              <a:off x="773113" y="5554663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66" name="Oval 34"/>
            <p:cNvSpPr>
              <a:spLocks noChangeAspect="1" noChangeArrowheads="1"/>
            </p:cNvSpPr>
            <p:nvPr/>
          </p:nvSpPr>
          <p:spPr bwMode="auto">
            <a:xfrm>
              <a:off x="3509963" y="54578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67" name="Oval 35"/>
            <p:cNvSpPr>
              <a:spLocks noChangeAspect="1" noChangeArrowheads="1"/>
            </p:cNvSpPr>
            <p:nvPr/>
          </p:nvSpPr>
          <p:spPr bwMode="auto">
            <a:xfrm>
              <a:off x="2519363" y="54578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68" name="AutoShape 36"/>
            <p:cNvCxnSpPr>
              <a:cxnSpLocks noChangeShapeType="1"/>
              <a:stCxn id="18467" idx="6"/>
              <a:endCxn id="18466" idx="2"/>
            </p:cNvCxnSpPr>
            <p:nvPr/>
          </p:nvCxnSpPr>
          <p:spPr bwMode="auto">
            <a:xfrm>
              <a:off x="2713038" y="5554663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69" name="AutoShape 37"/>
            <p:cNvCxnSpPr>
              <a:cxnSpLocks noChangeShapeType="1"/>
              <a:stCxn id="18464" idx="6"/>
              <a:endCxn id="18467" idx="2"/>
            </p:cNvCxnSpPr>
            <p:nvPr/>
          </p:nvCxnSpPr>
          <p:spPr bwMode="auto">
            <a:xfrm>
              <a:off x="1763713" y="5554663"/>
              <a:ext cx="755650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70" name="Oval 38"/>
            <p:cNvSpPr>
              <a:spLocks noChangeAspect="1" noChangeArrowheads="1"/>
            </p:cNvSpPr>
            <p:nvPr/>
          </p:nvSpPr>
          <p:spPr bwMode="auto">
            <a:xfrm>
              <a:off x="5456238" y="54578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71" name="Oval 39"/>
            <p:cNvSpPr>
              <a:spLocks noChangeAspect="1" noChangeArrowheads="1"/>
            </p:cNvSpPr>
            <p:nvPr/>
          </p:nvSpPr>
          <p:spPr bwMode="auto">
            <a:xfrm>
              <a:off x="4465638" y="54578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72" name="AutoShape 40"/>
            <p:cNvCxnSpPr>
              <a:cxnSpLocks noChangeShapeType="1"/>
              <a:stCxn id="18471" idx="6"/>
              <a:endCxn id="18470" idx="2"/>
            </p:cNvCxnSpPr>
            <p:nvPr/>
          </p:nvCxnSpPr>
          <p:spPr bwMode="auto">
            <a:xfrm>
              <a:off x="4659313" y="5554663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73" name="Oval 41"/>
            <p:cNvSpPr>
              <a:spLocks noChangeAspect="1" noChangeArrowheads="1"/>
            </p:cNvSpPr>
            <p:nvPr/>
          </p:nvSpPr>
          <p:spPr bwMode="auto">
            <a:xfrm>
              <a:off x="8301038" y="54578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74" name="Oval 42"/>
            <p:cNvSpPr>
              <a:spLocks noChangeAspect="1" noChangeArrowheads="1"/>
            </p:cNvSpPr>
            <p:nvPr/>
          </p:nvSpPr>
          <p:spPr bwMode="auto">
            <a:xfrm>
              <a:off x="7310438" y="54578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75" name="AutoShape 43"/>
            <p:cNvCxnSpPr>
              <a:cxnSpLocks noChangeShapeType="1"/>
              <a:stCxn id="18474" idx="6"/>
              <a:endCxn id="18473" idx="2"/>
            </p:cNvCxnSpPr>
            <p:nvPr/>
          </p:nvCxnSpPr>
          <p:spPr bwMode="auto">
            <a:xfrm>
              <a:off x="7504113" y="5554663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76" name="AutoShape 44"/>
            <p:cNvCxnSpPr>
              <a:cxnSpLocks noChangeShapeType="1"/>
              <a:stCxn id="18484" idx="6"/>
              <a:endCxn id="18474" idx="2"/>
            </p:cNvCxnSpPr>
            <p:nvPr/>
          </p:nvCxnSpPr>
          <p:spPr bwMode="auto">
            <a:xfrm flipV="1">
              <a:off x="6564313" y="5554663"/>
              <a:ext cx="746125" cy="63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77" name="AutoShape 45"/>
            <p:cNvCxnSpPr>
              <a:cxnSpLocks noChangeShapeType="1"/>
              <a:stCxn id="18466" idx="6"/>
              <a:endCxn id="18471" idx="2"/>
            </p:cNvCxnSpPr>
            <p:nvPr/>
          </p:nvCxnSpPr>
          <p:spPr bwMode="auto">
            <a:xfrm>
              <a:off x="3703638" y="5554663"/>
              <a:ext cx="762000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84" name="Oval 52"/>
            <p:cNvSpPr>
              <a:spLocks noChangeAspect="1" noChangeArrowheads="1"/>
            </p:cNvSpPr>
            <p:nvPr/>
          </p:nvSpPr>
          <p:spPr bwMode="auto">
            <a:xfrm>
              <a:off x="6370638" y="54641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18487" name="AutoShape 55"/>
            <p:cNvCxnSpPr>
              <a:cxnSpLocks noChangeShapeType="1"/>
              <a:stCxn id="18470" idx="6"/>
              <a:endCxn id="18484" idx="2"/>
            </p:cNvCxnSpPr>
            <p:nvPr/>
          </p:nvCxnSpPr>
          <p:spPr bwMode="auto">
            <a:xfrm>
              <a:off x="5649913" y="5554663"/>
              <a:ext cx="720725" cy="63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508" name="Oval 76"/>
            <p:cNvSpPr>
              <a:spLocks noChangeAspect="1" noChangeArrowheads="1"/>
            </p:cNvSpPr>
            <p:nvPr/>
          </p:nvSpPr>
          <p:spPr bwMode="auto">
            <a:xfrm>
              <a:off x="579438" y="54578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sp>
          <p:nvSpPr>
            <p:cNvPr id="18511" name="Rectangle 79"/>
            <p:cNvSpPr>
              <a:spLocks noChangeArrowheads="1"/>
            </p:cNvSpPr>
            <p:nvPr/>
          </p:nvSpPr>
          <p:spPr bwMode="auto">
            <a:xfrm>
              <a:off x="8591550" y="5341938"/>
              <a:ext cx="39888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600" dirty="0"/>
                <a:t>P</a:t>
              </a:r>
              <a:r>
                <a:rPr kumimoji="1" lang="en-US" sz="1600" baseline="-25000" dirty="0"/>
                <a:t>3</a:t>
              </a:r>
              <a:endParaRPr kumimoji="1" lang="en-US" sz="16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5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3-CNF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DIR-HAM-CYCLE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126282"/>
            <a:ext cx="8547835" cy="5076825"/>
          </a:xfrm>
        </p:spPr>
        <p:txBody>
          <a:bodyPr/>
          <a:lstStyle/>
          <a:p>
            <a:r>
              <a:rPr lang="en-US" sz="2400" dirty="0"/>
              <a:t>Construction (continued)</a:t>
            </a:r>
          </a:p>
          <a:p>
            <a:pPr lvl="1"/>
            <a:r>
              <a:rPr lang="en-US" sz="2000" dirty="0"/>
              <a:t>Add two vertices s and t and connect them with edges</a:t>
            </a:r>
          </a:p>
          <a:p>
            <a:pPr lvl="1"/>
            <a:r>
              <a:rPr lang="en-US" sz="2000" dirty="0"/>
              <a:t>Add edge from t to s</a:t>
            </a:r>
          </a:p>
          <a:p>
            <a:pPr lvl="1"/>
            <a:r>
              <a:rPr lang="en-US" sz="2000" dirty="0"/>
              <a:t>Intuition:  cycle traverses path P</a:t>
            </a:r>
            <a:r>
              <a:rPr lang="en-US" sz="2000" baseline="-25000" dirty="0"/>
              <a:t>i</a:t>
            </a:r>
            <a:r>
              <a:rPr lang="en-US" sz="2000" dirty="0"/>
              <a:t> from left to right  </a:t>
            </a:r>
            <a:r>
              <a:rPr lang="en-US" sz="2000" dirty="0">
                <a:sym typeface="Symbol" charset="0"/>
              </a:rPr>
              <a:t>  set </a:t>
            </a:r>
            <a:r>
              <a:rPr lang="en-US" sz="2000" dirty="0"/>
              <a:t>x</a:t>
            </a:r>
            <a:r>
              <a:rPr lang="en-US" sz="2000" baseline="-25000" dirty="0"/>
              <a:t>i</a:t>
            </a:r>
            <a:r>
              <a:rPr lang="en-US" sz="2000" dirty="0"/>
              <a:t> = 1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457700" y="2679700"/>
            <a:ext cx="201613" cy="3732213"/>
            <a:chOff x="4457700" y="2679700"/>
            <a:chExt cx="201613" cy="3732213"/>
          </a:xfrm>
        </p:grpSpPr>
        <p:sp>
          <p:nvSpPr>
            <p:cNvPr id="18478" name="Oval 46"/>
            <p:cNvSpPr>
              <a:spLocks noChangeAspect="1" noChangeArrowheads="1"/>
            </p:cNvSpPr>
            <p:nvPr/>
          </p:nvSpPr>
          <p:spPr bwMode="auto">
            <a:xfrm>
              <a:off x="4467225" y="2679700"/>
              <a:ext cx="192088" cy="1920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900"/>
                <a:t>s</a:t>
              </a:r>
            </a:p>
          </p:txBody>
        </p:sp>
        <p:sp>
          <p:nvSpPr>
            <p:cNvPr id="18479" name="Oval 47"/>
            <p:cNvSpPr>
              <a:spLocks noChangeAspect="1" noChangeArrowheads="1"/>
            </p:cNvSpPr>
            <p:nvPr/>
          </p:nvSpPr>
          <p:spPr bwMode="auto">
            <a:xfrm>
              <a:off x="4457700" y="6219825"/>
              <a:ext cx="192088" cy="19208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900" dirty="0"/>
                <a:t>t</a:t>
              </a:r>
            </a:p>
          </p:txBody>
        </p:sp>
      </p:grpSp>
      <p:sp>
        <p:nvSpPr>
          <p:cNvPr id="18488" name="Line 56"/>
          <p:cNvSpPr>
            <a:spLocks noChangeShapeType="1"/>
          </p:cNvSpPr>
          <p:nvPr/>
        </p:nvSpPr>
        <p:spPr bwMode="auto">
          <a:xfrm flipV="1">
            <a:off x="571500" y="6696075"/>
            <a:ext cx="7924800" cy="0"/>
          </a:xfrm>
          <a:prstGeom prst="line">
            <a:avLst/>
          </a:prstGeom>
          <a:noFill/>
          <a:ln w="9525">
            <a:solidFill>
              <a:srgbClr val="003399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489" name="Text Box 57"/>
          <p:cNvSpPr txBox="1">
            <a:spLocks noChangeArrowheads="1"/>
          </p:cNvSpPr>
          <p:nvPr/>
        </p:nvSpPr>
        <p:spPr bwMode="auto">
          <a:xfrm>
            <a:off x="4114800" y="6543675"/>
            <a:ext cx="838200" cy="247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sz="1400">
                <a:solidFill>
                  <a:srgbClr val="003399"/>
                </a:solidFill>
              </a:rPr>
              <a:t>3k + 3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44538" y="2776538"/>
            <a:ext cx="7585075" cy="658812"/>
            <a:chOff x="744538" y="2776538"/>
            <a:chExt cx="7585075" cy="658812"/>
          </a:xfrm>
        </p:grpSpPr>
        <p:cxnSp>
          <p:nvCxnSpPr>
            <p:cNvPr id="18492" name="AutoShape 60"/>
            <p:cNvCxnSpPr>
              <a:cxnSpLocks noChangeShapeType="1"/>
              <a:stCxn id="18478" idx="2"/>
              <a:endCxn id="18497" idx="7"/>
            </p:cNvCxnSpPr>
            <p:nvPr/>
          </p:nvCxnSpPr>
          <p:spPr bwMode="auto">
            <a:xfrm flipH="1">
              <a:off x="744538" y="2776538"/>
              <a:ext cx="3722687" cy="65881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93" name="AutoShape 61"/>
            <p:cNvCxnSpPr>
              <a:cxnSpLocks noChangeShapeType="1"/>
              <a:stCxn id="18478" idx="6"/>
              <a:endCxn id="18445" idx="1"/>
            </p:cNvCxnSpPr>
            <p:nvPr/>
          </p:nvCxnSpPr>
          <p:spPr bwMode="auto">
            <a:xfrm>
              <a:off x="4659313" y="2776538"/>
              <a:ext cx="3670300" cy="658812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Group 5"/>
          <p:cNvGrpSpPr/>
          <p:nvPr/>
        </p:nvGrpSpPr>
        <p:grpSpPr>
          <a:xfrm>
            <a:off x="676275" y="5651500"/>
            <a:ext cx="7721600" cy="665163"/>
            <a:chOff x="676275" y="5651500"/>
            <a:chExt cx="7721600" cy="665163"/>
          </a:xfrm>
        </p:grpSpPr>
        <p:cxnSp>
          <p:nvCxnSpPr>
            <p:cNvPr id="18494" name="AutoShape 62"/>
            <p:cNvCxnSpPr>
              <a:cxnSpLocks noChangeShapeType="1"/>
              <a:stCxn id="18473" idx="4"/>
              <a:endCxn id="18479" idx="6"/>
            </p:cNvCxnSpPr>
            <p:nvPr/>
          </p:nvCxnSpPr>
          <p:spPr bwMode="auto">
            <a:xfrm rot="5400000">
              <a:off x="6191250" y="4110038"/>
              <a:ext cx="665163" cy="3748087"/>
            </a:xfrm>
            <a:prstGeom prst="curvedConnector2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95" name="AutoShape 63"/>
            <p:cNvCxnSpPr>
              <a:cxnSpLocks noChangeShapeType="1"/>
              <a:stCxn id="18508" idx="4"/>
              <a:endCxn id="18479" idx="2"/>
            </p:cNvCxnSpPr>
            <p:nvPr/>
          </p:nvCxnSpPr>
          <p:spPr bwMode="auto">
            <a:xfrm rot="16200000" flipH="1">
              <a:off x="2234406" y="4093369"/>
              <a:ext cx="665163" cy="3781425"/>
            </a:xfrm>
            <a:prstGeom prst="curvedConnector2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</p:grpSp>
      <p:sp>
        <p:nvSpPr>
          <p:cNvPr id="18496" name="Freeform 64"/>
          <p:cNvSpPr>
            <a:spLocks/>
          </p:cNvSpPr>
          <p:nvPr/>
        </p:nvSpPr>
        <p:spPr bwMode="auto">
          <a:xfrm>
            <a:off x="152400" y="2654300"/>
            <a:ext cx="4338638" cy="3898900"/>
          </a:xfrm>
          <a:custGeom>
            <a:avLst/>
            <a:gdLst>
              <a:gd name="T0" fmla="*/ 2733 w 2733"/>
              <a:gd name="T1" fmla="*/ 2360 h 2456"/>
              <a:gd name="T2" fmla="*/ 467 w 2733"/>
              <a:gd name="T3" fmla="*/ 2271 h 2456"/>
              <a:gd name="T4" fmla="*/ 5 w 2733"/>
              <a:gd name="T5" fmla="*/ 1252 h 2456"/>
              <a:gd name="T6" fmla="*/ 499 w 2733"/>
              <a:gd name="T7" fmla="*/ 202 h 2456"/>
              <a:gd name="T8" fmla="*/ 2727 w 2733"/>
              <a:gd name="T9" fmla="*/ 37 h 2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3" h="2456">
                <a:moveTo>
                  <a:pt x="2733" y="2360"/>
                </a:moveTo>
                <a:cubicBezTo>
                  <a:pt x="2355" y="2345"/>
                  <a:pt x="922" y="2456"/>
                  <a:pt x="467" y="2271"/>
                </a:cubicBezTo>
                <a:cubicBezTo>
                  <a:pt x="12" y="2086"/>
                  <a:pt x="0" y="1597"/>
                  <a:pt x="5" y="1252"/>
                </a:cubicBezTo>
                <a:cubicBezTo>
                  <a:pt x="10" y="907"/>
                  <a:pt x="45" y="404"/>
                  <a:pt x="499" y="202"/>
                </a:cubicBezTo>
                <a:cubicBezTo>
                  <a:pt x="953" y="0"/>
                  <a:pt x="2356" y="64"/>
                  <a:pt x="2727" y="37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79438" y="3287713"/>
            <a:ext cx="8410992" cy="2393421"/>
            <a:chOff x="579438" y="3287713"/>
            <a:chExt cx="8410992" cy="2393421"/>
          </a:xfrm>
        </p:grpSpPr>
        <p:sp>
          <p:nvSpPr>
            <p:cNvPr id="18436" name="Oval 4"/>
            <p:cNvSpPr>
              <a:spLocks noChangeAspect="1" noChangeArrowheads="1"/>
            </p:cNvSpPr>
            <p:nvPr/>
          </p:nvSpPr>
          <p:spPr bwMode="auto">
            <a:xfrm>
              <a:off x="1570038" y="34067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18437" name="AutoShape 5"/>
            <p:cNvCxnSpPr>
              <a:cxnSpLocks noChangeShapeType="1"/>
              <a:stCxn id="18497" idx="6"/>
              <a:endCxn id="18436" idx="2"/>
            </p:cNvCxnSpPr>
            <p:nvPr/>
          </p:nvCxnSpPr>
          <p:spPr bwMode="auto">
            <a:xfrm>
              <a:off x="773113" y="3503613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38" name="Oval 6"/>
            <p:cNvSpPr>
              <a:spLocks noChangeAspect="1" noChangeArrowheads="1"/>
            </p:cNvSpPr>
            <p:nvPr/>
          </p:nvSpPr>
          <p:spPr bwMode="auto">
            <a:xfrm>
              <a:off x="3509963" y="34067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39" name="Oval 7"/>
            <p:cNvSpPr>
              <a:spLocks noChangeAspect="1" noChangeArrowheads="1"/>
            </p:cNvSpPr>
            <p:nvPr/>
          </p:nvSpPr>
          <p:spPr bwMode="auto">
            <a:xfrm>
              <a:off x="2519363" y="34067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40" name="AutoShape 8"/>
            <p:cNvCxnSpPr>
              <a:cxnSpLocks noChangeShapeType="1"/>
              <a:stCxn id="18439" idx="6"/>
              <a:endCxn id="18438" idx="2"/>
            </p:cNvCxnSpPr>
            <p:nvPr/>
          </p:nvCxnSpPr>
          <p:spPr bwMode="auto">
            <a:xfrm>
              <a:off x="2713038" y="3503613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41" name="AutoShape 9"/>
            <p:cNvCxnSpPr>
              <a:cxnSpLocks noChangeShapeType="1"/>
              <a:stCxn id="18436" idx="6"/>
              <a:endCxn id="18439" idx="2"/>
            </p:cNvCxnSpPr>
            <p:nvPr/>
          </p:nvCxnSpPr>
          <p:spPr bwMode="auto">
            <a:xfrm>
              <a:off x="1763713" y="3503613"/>
              <a:ext cx="755650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42" name="Oval 10"/>
            <p:cNvSpPr>
              <a:spLocks noChangeAspect="1" noChangeArrowheads="1"/>
            </p:cNvSpPr>
            <p:nvPr/>
          </p:nvSpPr>
          <p:spPr bwMode="auto">
            <a:xfrm>
              <a:off x="5456238" y="34067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43" name="Oval 11"/>
            <p:cNvSpPr>
              <a:spLocks noChangeAspect="1" noChangeArrowheads="1"/>
            </p:cNvSpPr>
            <p:nvPr/>
          </p:nvSpPr>
          <p:spPr bwMode="auto">
            <a:xfrm>
              <a:off x="4465638" y="34067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44" name="AutoShape 12"/>
            <p:cNvCxnSpPr>
              <a:cxnSpLocks noChangeShapeType="1"/>
              <a:stCxn id="18443" idx="6"/>
              <a:endCxn id="18442" idx="2"/>
            </p:cNvCxnSpPr>
            <p:nvPr/>
          </p:nvCxnSpPr>
          <p:spPr bwMode="auto">
            <a:xfrm>
              <a:off x="4659313" y="3503613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45" name="Oval 13"/>
            <p:cNvSpPr>
              <a:spLocks noChangeAspect="1" noChangeArrowheads="1"/>
            </p:cNvSpPr>
            <p:nvPr/>
          </p:nvSpPr>
          <p:spPr bwMode="auto">
            <a:xfrm>
              <a:off x="8301038" y="34067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46" name="Oval 14"/>
            <p:cNvSpPr>
              <a:spLocks noChangeAspect="1" noChangeArrowheads="1"/>
            </p:cNvSpPr>
            <p:nvPr/>
          </p:nvSpPr>
          <p:spPr bwMode="auto">
            <a:xfrm>
              <a:off x="7310438" y="34067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47" name="AutoShape 15"/>
            <p:cNvCxnSpPr>
              <a:cxnSpLocks noChangeShapeType="1"/>
              <a:stCxn id="18446" idx="6"/>
              <a:endCxn id="18445" idx="2"/>
            </p:cNvCxnSpPr>
            <p:nvPr/>
          </p:nvCxnSpPr>
          <p:spPr bwMode="auto">
            <a:xfrm>
              <a:off x="7504113" y="3503613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48" name="AutoShape 16"/>
            <p:cNvCxnSpPr>
              <a:cxnSpLocks noChangeShapeType="1"/>
              <a:stCxn id="18482" idx="6"/>
              <a:endCxn id="18446" idx="2"/>
            </p:cNvCxnSpPr>
            <p:nvPr/>
          </p:nvCxnSpPr>
          <p:spPr bwMode="auto">
            <a:xfrm flipV="1">
              <a:off x="6564313" y="3503613"/>
              <a:ext cx="746125" cy="63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49" name="AutoShape 17"/>
            <p:cNvCxnSpPr>
              <a:cxnSpLocks noChangeShapeType="1"/>
              <a:stCxn id="18438" idx="6"/>
              <a:endCxn id="18443" idx="2"/>
            </p:cNvCxnSpPr>
            <p:nvPr/>
          </p:nvCxnSpPr>
          <p:spPr bwMode="auto">
            <a:xfrm>
              <a:off x="3703638" y="3503613"/>
              <a:ext cx="762000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50" name="Oval 18"/>
            <p:cNvSpPr>
              <a:spLocks noChangeAspect="1" noChangeArrowheads="1"/>
            </p:cNvSpPr>
            <p:nvPr/>
          </p:nvSpPr>
          <p:spPr bwMode="auto">
            <a:xfrm>
              <a:off x="1570038" y="443230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18451" name="AutoShape 19"/>
            <p:cNvCxnSpPr>
              <a:cxnSpLocks noChangeShapeType="1"/>
              <a:stCxn id="18498" idx="6"/>
              <a:endCxn id="18450" idx="2"/>
            </p:cNvCxnSpPr>
            <p:nvPr/>
          </p:nvCxnSpPr>
          <p:spPr bwMode="auto">
            <a:xfrm>
              <a:off x="773113" y="4529138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52" name="Oval 20"/>
            <p:cNvSpPr>
              <a:spLocks noChangeAspect="1" noChangeArrowheads="1"/>
            </p:cNvSpPr>
            <p:nvPr/>
          </p:nvSpPr>
          <p:spPr bwMode="auto">
            <a:xfrm>
              <a:off x="3509963" y="443230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53" name="Oval 21"/>
            <p:cNvSpPr>
              <a:spLocks noChangeAspect="1" noChangeArrowheads="1"/>
            </p:cNvSpPr>
            <p:nvPr/>
          </p:nvSpPr>
          <p:spPr bwMode="auto">
            <a:xfrm>
              <a:off x="2519363" y="443230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54" name="AutoShape 22"/>
            <p:cNvCxnSpPr>
              <a:cxnSpLocks noChangeShapeType="1"/>
              <a:stCxn id="18453" idx="6"/>
              <a:endCxn id="18452" idx="2"/>
            </p:cNvCxnSpPr>
            <p:nvPr/>
          </p:nvCxnSpPr>
          <p:spPr bwMode="auto">
            <a:xfrm>
              <a:off x="2713038" y="4529138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55" name="AutoShape 23"/>
            <p:cNvCxnSpPr>
              <a:cxnSpLocks noChangeShapeType="1"/>
              <a:stCxn id="18450" idx="6"/>
              <a:endCxn id="18453" idx="2"/>
            </p:cNvCxnSpPr>
            <p:nvPr/>
          </p:nvCxnSpPr>
          <p:spPr bwMode="auto">
            <a:xfrm>
              <a:off x="1763713" y="4529138"/>
              <a:ext cx="755650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56" name="Oval 24"/>
            <p:cNvSpPr>
              <a:spLocks noChangeAspect="1" noChangeArrowheads="1"/>
            </p:cNvSpPr>
            <p:nvPr/>
          </p:nvSpPr>
          <p:spPr bwMode="auto">
            <a:xfrm>
              <a:off x="5456238" y="443230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57" name="Oval 25"/>
            <p:cNvSpPr>
              <a:spLocks noChangeAspect="1" noChangeArrowheads="1"/>
            </p:cNvSpPr>
            <p:nvPr/>
          </p:nvSpPr>
          <p:spPr bwMode="auto">
            <a:xfrm>
              <a:off x="4465638" y="443230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58" name="AutoShape 26"/>
            <p:cNvCxnSpPr>
              <a:cxnSpLocks noChangeShapeType="1"/>
              <a:stCxn id="18457" idx="6"/>
              <a:endCxn id="18456" idx="2"/>
            </p:cNvCxnSpPr>
            <p:nvPr/>
          </p:nvCxnSpPr>
          <p:spPr bwMode="auto">
            <a:xfrm>
              <a:off x="4659313" y="4529138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59" name="Oval 27"/>
            <p:cNvSpPr>
              <a:spLocks noChangeAspect="1" noChangeArrowheads="1"/>
            </p:cNvSpPr>
            <p:nvPr/>
          </p:nvSpPr>
          <p:spPr bwMode="auto">
            <a:xfrm>
              <a:off x="8301038" y="443230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60" name="Oval 28"/>
            <p:cNvSpPr>
              <a:spLocks noChangeAspect="1" noChangeArrowheads="1"/>
            </p:cNvSpPr>
            <p:nvPr/>
          </p:nvSpPr>
          <p:spPr bwMode="auto">
            <a:xfrm>
              <a:off x="7310438" y="443230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61" name="AutoShape 29"/>
            <p:cNvCxnSpPr>
              <a:cxnSpLocks noChangeShapeType="1"/>
              <a:stCxn id="18460" idx="6"/>
              <a:endCxn id="18459" idx="2"/>
            </p:cNvCxnSpPr>
            <p:nvPr/>
          </p:nvCxnSpPr>
          <p:spPr bwMode="auto">
            <a:xfrm>
              <a:off x="7504113" y="4529138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62" name="AutoShape 30"/>
            <p:cNvCxnSpPr>
              <a:cxnSpLocks noChangeShapeType="1"/>
              <a:stCxn id="18483" idx="6"/>
              <a:endCxn id="18460" idx="2"/>
            </p:cNvCxnSpPr>
            <p:nvPr/>
          </p:nvCxnSpPr>
          <p:spPr bwMode="auto">
            <a:xfrm flipV="1">
              <a:off x="6564313" y="4529138"/>
              <a:ext cx="746125" cy="63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63" name="AutoShape 31"/>
            <p:cNvCxnSpPr>
              <a:cxnSpLocks noChangeShapeType="1"/>
              <a:stCxn id="18452" idx="6"/>
              <a:endCxn id="18457" idx="2"/>
            </p:cNvCxnSpPr>
            <p:nvPr/>
          </p:nvCxnSpPr>
          <p:spPr bwMode="auto">
            <a:xfrm>
              <a:off x="3703638" y="4529138"/>
              <a:ext cx="762000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64" name="Oval 32"/>
            <p:cNvSpPr>
              <a:spLocks noChangeAspect="1" noChangeArrowheads="1"/>
            </p:cNvSpPr>
            <p:nvPr/>
          </p:nvSpPr>
          <p:spPr bwMode="auto">
            <a:xfrm>
              <a:off x="1570038" y="54578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18465" name="AutoShape 33"/>
            <p:cNvCxnSpPr>
              <a:cxnSpLocks noChangeShapeType="1"/>
              <a:stCxn id="18508" idx="6"/>
              <a:endCxn id="18464" idx="2"/>
            </p:cNvCxnSpPr>
            <p:nvPr/>
          </p:nvCxnSpPr>
          <p:spPr bwMode="auto">
            <a:xfrm>
              <a:off x="773113" y="5554663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66" name="Oval 34"/>
            <p:cNvSpPr>
              <a:spLocks noChangeAspect="1" noChangeArrowheads="1"/>
            </p:cNvSpPr>
            <p:nvPr/>
          </p:nvSpPr>
          <p:spPr bwMode="auto">
            <a:xfrm>
              <a:off x="3509963" y="54578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67" name="Oval 35"/>
            <p:cNvSpPr>
              <a:spLocks noChangeAspect="1" noChangeArrowheads="1"/>
            </p:cNvSpPr>
            <p:nvPr/>
          </p:nvSpPr>
          <p:spPr bwMode="auto">
            <a:xfrm>
              <a:off x="2519363" y="54578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68" name="AutoShape 36"/>
            <p:cNvCxnSpPr>
              <a:cxnSpLocks noChangeShapeType="1"/>
              <a:stCxn id="18467" idx="6"/>
              <a:endCxn id="18466" idx="2"/>
            </p:cNvCxnSpPr>
            <p:nvPr/>
          </p:nvCxnSpPr>
          <p:spPr bwMode="auto">
            <a:xfrm>
              <a:off x="2713038" y="5554663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69" name="AutoShape 37"/>
            <p:cNvCxnSpPr>
              <a:cxnSpLocks noChangeShapeType="1"/>
              <a:stCxn id="18464" idx="6"/>
              <a:endCxn id="18467" idx="2"/>
            </p:cNvCxnSpPr>
            <p:nvPr/>
          </p:nvCxnSpPr>
          <p:spPr bwMode="auto">
            <a:xfrm>
              <a:off x="1763713" y="5554663"/>
              <a:ext cx="755650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70" name="Oval 38"/>
            <p:cNvSpPr>
              <a:spLocks noChangeAspect="1" noChangeArrowheads="1"/>
            </p:cNvSpPr>
            <p:nvPr/>
          </p:nvSpPr>
          <p:spPr bwMode="auto">
            <a:xfrm>
              <a:off x="5456238" y="54578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71" name="Oval 39"/>
            <p:cNvSpPr>
              <a:spLocks noChangeAspect="1" noChangeArrowheads="1"/>
            </p:cNvSpPr>
            <p:nvPr/>
          </p:nvSpPr>
          <p:spPr bwMode="auto">
            <a:xfrm>
              <a:off x="4465638" y="54578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72" name="AutoShape 40"/>
            <p:cNvCxnSpPr>
              <a:cxnSpLocks noChangeShapeType="1"/>
              <a:stCxn id="18471" idx="6"/>
              <a:endCxn id="18470" idx="2"/>
            </p:cNvCxnSpPr>
            <p:nvPr/>
          </p:nvCxnSpPr>
          <p:spPr bwMode="auto">
            <a:xfrm>
              <a:off x="4659313" y="5554663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73" name="Oval 41"/>
            <p:cNvSpPr>
              <a:spLocks noChangeAspect="1" noChangeArrowheads="1"/>
            </p:cNvSpPr>
            <p:nvPr/>
          </p:nvSpPr>
          <p:spPr bwMode="auto">
            <a:xfrm>
              <a:off x="8301038" y="54578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74" name="Oval 42"/>
            <p:cNvSpPr>
              <a:spLocks noChangeAspect="1" noChangeArrowheads="1"/>
            </p:cNvSpPr>
            <p:nvPr/>
          </p:nvSpPr>
          <p:spPr bwMode="auto">
            <a:xfrm>
              <a:off x="7310438" y="54578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75" name="AutoShape 43"/>
            <p:cNvCxnSpPr>
              <a:cxnSpLocks noChangeShapeType="1"/>
              <a:stCxn id="18474" idx="6"/>
              <a:endCxn id="18473" idx="2"/>
            </p:cNvCxnSpPr>
            <p:nvPr/>
          </p:nvCxnSpPr>
          <p:spPr bwMode="auto">
            <a:xfrm>
              <a:off x="7504113" y="5554663"/>
              <a:ext cx="796925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76" name="AutoShape 44"/>
            <p:cNvCxnSpPr>
              <a:cxnSpLocks noChangeShapeType="1"/>
              <a:stCxn id="18484" idx="6"/>
              <a:endCxn id="18474" idx="2"/>
            </p:cNvCxnSpPr>
            <p:nvPr/>
          </p:nvCxnSpPr>
          <p:spPr bwMode="auto">
            <a:xfrm flipV="1">
              <a:off x="6564313" y="5554663"/>
              <a:ext cx="746125" cy="63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77" name="AutoShape 45"/>
            <p:cNvCxnSpPr>
              <a:cxnSpLocks noChangeShapeType="1"/>
              <a:stCxn id="18466" idx="6"/>
              <a:endCxn id="18471" idx="2"/>
            </p:cNvCxnSpPr>
            <p:nvPr/>
          </p:nvCxnSpPr>
          <p:spPr bwMode="auto">
            <a:xfrm>
              <a:off x="3703638" y="5554663"/>
              <a:ext cx="762000" cy="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82" name="Oval 50"/>
            <p:cNvSpPr>
              <a:spLocks noChangeAspect="1" noChangeArrowheads="1"/>
            </p:cNvSpPr>
            <p:nvPr/>
          </p:nvSpPr>
          <p:spPr bwMode="auto">
            <a:xfrm>
              <a:off x="6370638" y="34131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83" name="Oval 51"/>
            <p:cNvSpPr>
              <a:spLocks noChangeAspect="1" noChangeArrowheads="1"/>
            </p:cNvSpPr>
            <p:nvPr/>
          </p:nvSpPr>
          <p:spPr bwMode="auto">
            <a:xfrm>
              <a:off x="6370638" y="443865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sp>
          <p:nvSpPr>
            <p:cNvPr id="18484" name="Oval 52"/>
            <p:cNvSpPr>
              <a:spLocks noChangeAspect="1" noChangeArrowheads="1"/>
            </p:cNvSpPr>
            <p:nvPr/>
          </p:nvSpPr>
          <p:spPr bwMode="auto">
            <a:xfrm>
              <a:off x="6370638" y="54641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/>
            </a:p>
          </p:txBody>
        </p:sp>
        <p:cxnSp>
          <p:nvCxnSpPr>
            <p:cNvPr id="18485" name="AutoShape 53"/>
            <p:cNvCxnSpPr>
              <a:cxnSpLocks noChangeShapeType="1"/>
              <a:stCxn id="18442" idx="6"/>
              <a:endCxn id="18482" idx="2"/>
            </p:cNvCxnSpPr>
            <p:nvPr/>
          </p:nvCxnSpPr>
          <p:spPr bwMode="auto">
            <a:xfrm>
              <a:off x="5649913" y="3503613"/>
              <a:ext cx="720725" cy="63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86" name="AutoShape 54"/>
            <p:cNvCxnSpPr>
              <a:cxnSpLocks noChangeShapeType="1"/>
              <a:stCxn id="18456" idx="6"/>
              <a:endCxn id="18483" idx="2"/>
            </p:cNvCxnSpPr>
            <p:nvPr/>
          </p:nvCxnSpPr>
          <p:spPr bwMode="auto">
            <a:xfrm>
              <a:off x="5649913" y="4529138"/>
              <a:ext cx="720725" cy="63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87" name="AutoShape 55"/>
            <p:cNvCxnSpPr>
              <a:cxnSpLocks noChangeShapeType="1"/>
              <a:stCxn id="18470" idx="6"/>
              <a:endCxn id="18484" idx="2"/>
            </p:cNvCxnSpPr>
            <p:nvPr/>
          </p:nvCxnSpPr>
          <p:spPr bwMode="auto">
            <a:xfrm>
              <a:off x="5649913" y="5554663"/>
              <a:ext cx="720725" cy="63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90" name="AutoShape 58"/>
            <p:cNvCxnSpPr>
              <a:cxnSpLocks noChangeShapeType="1"/>
              <a:stCxn id="18459" idx="4"/>
              <a:endCxn id="18473" idx="0"/>
            </p:cNvCxnSpPr>
            <p:nvPr/>
          </p:nvCxnSpPr>
          <p:spPr bwMode="auto">
            <a:xfrm>
              <a:off x="8397875" y="4625975"/>
              <a:ext cx="0" cy="8318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491" name="AutoShape 59"/>
            <p:cNvCxnSpPr>
              <a:cxnSpLocks noChangeShapeType="1"/>
              <a:stCxn id="18498" idx="4"/>
              <a:endCxn id="18508" idx="0"/>
            </p:cNvCxnSpPr>
            <p:nvPr/>
          </p:nvCxnSpPr>
          <p:spPr bwMode="auto">
            <a:xfrm>
              <a:off x="676275" y="4625975"/>
              <a:ext cx="0" cy="8318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497" name="Oval 65"/>
            <p:cNvSpPr>
              <a:spLocks noChangeAspect="1" noChangeArrowheads="1"/>
            </p:cNvSpPr>
            <p:nvPr/>
          </p:nvSpPr>
          <p:spPr bwMode="auto">
            <a:xfrm>
              <a:off x="579438" y="340677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sp>
          <p:nvSpPr>
            <p:cNvPr id="18498" name="Oval 66"/>
            <p:cNvSpPr>
              <a:spLocks noChangeAspect="1" noChangeArrowheads="1"/>
            </p:cNvSpPr>
            <p:nvPr/>
          </p:nvSpPr>
          <p:spPr bwMode="auto">
            <a:xfrm>
              <a:off x="579438" y="4432300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499" name="AutoShape 67"/>
            <p:cNvCxnSpPr>
              <a:cxnSpLocks noChangeShapeType="1"/>
              <a:stCxn id="18497" idx="4"/>
              <a:endCxn id="18498" idx="0"/>
            </p:cNvCxnSpPr>
            <p:nvPr/>
          </p:nvCxnSpPr>
          <p:spPr bwMode="auto">
            <a:xfrm>
              <a:off x="676275" y="3600450"/>
              <a:ext cx="0" cy="8318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500" name="AutoShape 68"/>
            <p:cNvCxnSpPr>
              <a:cxnSpLocks noChangeShapeType="1"/>
              <a:stCxn id="18445" idx="4"/>
              <a:endCxn id="18459" idx="0"/>
            </p:cNvCxnSpPr>
            <p:nvPr/>
          </p:nvCxnSpPr>
          <p:spPr bwMode="auto">
            <a:xfrm>
              <a:off x="8397875" y="3600450"/>
              <a:ext cx="0" cy="83185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501" name="AutoShape 69"/>
            <p:cNvCxnSpPr>
              <a:cxnSpLocks noChangeShapeType="1"/>
              <a:stCxn id="18497" idx="5"/>
              <a:endCxn id="18503" idx="1"/>
            </p:cNvCxnSpPr>
            <p:nvPr/>
          </p:nvCxnSpPr>
          <p:spPr bwMode="auto">
            <a:xfrm>
              <a:off x="744538" y="3571875"/>
              <a:ext cx="3827462" cy="403225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502" name="AutoShape 70"/>
            <p:cNvCxnSpPr>
              <a:cxnSpLocks noChangeShapeType="1"/>
              <a:stCxn id="18445" idx="3"/>
              <a:endCxn id="18503" idx="7"/>
            </p:cNvCxnSpPr>
            <p:nvPr/>
          </p:nvCxnSpPr>
          <p:spPr bwMode="auto">
            <a:xfrm flipH="1">
              <a:off x="4573588" y="3571875"/>
              <a:ext cx="3756025" cy="403225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503" name="Oval 71"/>
            <p:cNvSpPr>
              <a:spLocks noChangeAspect="1" noChangeArrowheads="1"/>
            </p:cNvSpPr>
            <p:nvPr/>
          </p:nvSpPr>
          <p:spPr bwMode="auto">
            <a:xfrm>
              <a:off x="4572000" y="3975100"/>
              <a:ext cx="1588" cy="1588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cxnSp>
          <p:nvCxnSpPr>
            <p:cNvPr id="18504" name="AutoShape 72"/>
            <p:cNvCxnSpPr>
              <a:cxnSpLocks noChangeShapeType="1"/>
              <a:stCxn id="18459" idx="1"/>
              <a:endCxn id="18503" idx="5"/>
            </p:cNvCxnSpPr>
            <p:nvPr/>
          </p:nvCxnSpPr>
          <p:spPr bwMode="auto">
            <a:xfrm flipH="1" flipV="1">
              <a:off x="4573588" y="3976688"/>
              <a:ext cx="3756025" cy="484187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505" name="AutoShape 73"/>
            <p:cNvCxnSpPr>
              <a:cxnSpLocks noChangeShapeType="1"/>
              <a:stCxn id="18498" idx="7"/>
              <a:endCxn id="18503" idx="3"/>
            </p:cNvCxnSpPr>
            <p:nvPr/>
          </p:nvCxnSpPr>
          <p:spPr bwMode="auto">
            <a:xfrm flipV="1">
              <a:off x="744538" y="3976688"/>
              <a:ext cx="3827462" cy="484187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506" name="AutoShape 74"/>
            <p:cNvCxnSpPr>
              <a:cxnSpLocks noChangeShapeType="1"/>
              <a:stCxn id="18498" idx="5"/>
              <a:endCxn id="18473" idx="1"/>
            </p:cNvCxnSpPr>
            <p:nvPr/>
          </p:nvCxnSpPr>
          <p:spPr bwMode="auto">
            <a:xfrm>
              <a:off x="744538" y="4597400"/>
              <a:ext cx="7585075" cy="88900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8507" name="AutoShape 75"/>
            <p:cNvCxnSpPr>
              <a:cxnSpLocks noChangeShapeType="1"/>
              <a:stCxn id="18459" idx="3"/>
              <a:endCxn id="18508" idx="7"/>
            </p:cNvCxnSpPr>
            <p:nvPr/>
          </p:nvCxnSpPr>
          <p:spPr bwMode="auto">
            <a:xfrm flipH="1">
              <a:off x="744538" y="4597400"/>
              <a:ext cx="7585075" cy="889000"/>
            </a:xfrm>
            <a:prstGeom prst="straightConnector1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8508" name="Oval 76"/>
            <p:cNvSpPr>
              <a:spLocks noChangeAspect="1" noChangeArrowheads="1"/>
            </p:cNvSpPr>
            <p:nvPr/>
          </p:nvSpPr>
          <p:spPr bwMode="auto">
            <a:xfrm>
              <a:off x="579438" y="5457825"/>
              <a:ext cx="193675" cy="193675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endParaRPr lang="en-US" sz="1400" baseline="-25000"/>
            </a:p>
          </p:txBody>
        </p:sp>
        <p:sp>
          <p:nvSpPr>
            <p:cNvPr id="18509" name="Rectangle 77"/>
            <p:cNvSpPr>
              <a:spLocks noChangeArrowheads="1"/>
            </p:cNvSpPr>
            <p:nvPr/>
          </p:nvSpPr>
          <p:spPr bwMode="auto">
            <a:xfrm>
              <a:off x="8566150" y="3287713"/>
              <a:ext cx="39888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600" dirty="0"/>
                <a:t>P</a:t>
              </a:r>
              <a:r>
                <a:rPr kumimoji="1" lang="en-US" sz="1600" baseline="-25000" dirty="0"/>
                <a:t>1</a:t>
              </a:r>
              <a:endParaRPr kumimoji="1" lang="en-US" sz="1600" dirty="0"/>
            </a:p>
          </p:txBody>
        </p:sp>
        <p:sp>
          <p:nvSpPr>
            <p:cNvPr id="18510" name="Rectangle 78"/>
            <p:cNvSpPr>
              <a:spLocks noChangeArrowheads="1"/>
            </p:cNvSpPr>
            <p:nvPr/>
          </p:nvSpPr>
          <p:spPr bwMode="auto">
            <a:xfrm>
              <a:off x="8580438" y="4325938"/>
              <a:ext cx="39888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600" dirty="0"/>
                <a:t>P</a:t>
              </a:r>
              <a:r>
                <a:rPr kumimoji="1" lang="en-US" sz="1600" baseline="-25000" dirty="0"/>
                <a:t>2</a:t>
              </a:r>
              <a:endParaRPr kumimoji="1" lang="en-US" sz="1600" dirty="0"/>
            </a:p>
          </p:txBody>
        </p:sp>
        <p:sp>
          <p:nvSpPr>
            <p:cNvPr id="18511" name="Rectangle 79"/>
            <p:cNvSpPr>
              <a:spLocks noChangeArrowheads="1"/>
            </p:cNvSpPr>
            <p:nvPr/>
          </p:nvSpPr>
          <p:spPr bwMode="auto">
            <a:xfrm>
              <a:off x="8591550" y="5341938"/>
              <a:ext cx="398880" cy="339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sz="1600" dirty="0"/>
                <a:t>P</a:t>
              </a:r>
              <a:r>
                <a:rPr kumimoji="1" lang="en-US" sz="1600" baseline="-25000" dirty="0"/>
                <a:t>3</a:t>
              </a:r>
              <a:endParaRPr kumimoji="1" lang="en-US" sz="16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9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3-CNF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DIR-HAM-CYCLE</a:t>
            </a:r>
            <a:endParaRPr lang="en-US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838" y="1121048"/>
            <a:ext cx="8229600" cy="5076825"/>
          </a:xfrm>
        </p:spPr>
        <p:txBody>
          <a:bodyPr/>
          <a:lstStyle/>
          <a:p>
            <a:r>
              <a:rPr lang="en-US" sz="2400" dirty="0"/>
              <a:t>Construction (continued)</a:t>
            </a:r>
          </a:p>
          <a:p>
            <a:pPr lvl="1"/>
            <a:r>
              <a:rPr lang="en-US" sz="2000" dirty="0"/>
              <a:t>For each clause:  add a node and 6 edges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2327275" y="3527637"/>
            <a:ext cx="16256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5207000" y="3527637"/>
            <a:ext cx="1625600" cy="2590800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486" name="Oval 6"/>
          <p:cNvSpPr>
            <a:spLocks noChangeAspect="1" noChangeArrowheads="1"/>
          </p:cNvSpPr>
          <p:nvPr/>
        </p:nvSpPr>
        <p:spPr bwMode="auto">
          <a:xfrm>
            <a:off x="1570038" y="371496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20487" name="AutoShape 7"/>
          <p:cNvCxnSpPr>
            <a:cxnSpLocks noChangeShapeType="1"/>
            <a:stCxn id="20543" idx="6"/>
            <a:endCxn id="20486" idx="2"/>
          </p:cNvCxnSpPr>
          <p:nvPr/>
        </p:nvCxnSpPr>
        <p:spPr bwMode="auto">
          <a:xfrm>
            <a:off x="773113" y="3811800"/>
            <a:ext cx="79692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0488" name="Oval 8"/>
          <p:cNvSpPr>
            <a:spLocks noChangeAspect="1" noChangeArrowheads="1"/>
          </p:cNvSpPr>
          <p:nvPr/>
        </p:nvSpPr>
        <p:spPr bwMode="auto">
          <a:xfrm>
            <a:off x="3509963" y="371496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20489" name="Oval 9"/>
          <p:cNvSpPr>
            <a:spLocks noChangeAspect="1" noChangeArrowheads="1"/>
          </p:cNvSpPr>
          <p:nvPr/>
        </p:nvSpPr>
        <p:spPr bwMode="auto">
          <a:xfrm>
            <a:off x="2519363" y="371496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 baseline="-25000"/>
          </a:p>
        </p:txBody>
      </p:sp>
      <p:cxnSp>
        <p:nvCxnSpPr>
          <p:cNvPr id="20490" name="AutoShape 10"/>
          <p:cNvCxnSpPr>
            <a:cxnSpLocks noChangeShapeType="1"/>
            <a:stCxn id="20489" idx="6"/>
            <a:endCxn id="20488" idx="2"/>
          </p:cNvCxnSpPr>
          <p:nvPr/>
        </p:nvCxnSpPr>
        <p:spPr bwMode="auto">
          <a:xfrm>
            <a:off x="2713038" y="3811800"/>
            <a:ext cx="79692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491" name="AutoShape 11"/>
          <p:cNvCxnSpPr>
            <a:cxnSpLocks noChangeShapeType="1"/>
            <a:stCxn id="20486" idx="6"/>
            <a:endCxn id="20489" idx="2"/>
          </p:cNvCxnSpPr>
          <p:nvPr/>
        </p:nvCxnSpPr>
        <p:spPr bwMode="auto">
          <a:xfrm>
            <a:off x="1763713" y="3811800"/>
            <a:ext cx="7556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0492" name="Oval 12"/>
          <p:cNvSpPr>
            <a:spLocks noChangeAspect="1" noChangeArrowheads="1"/>
          </p:cNvSpPr>
          <p:nvPr/>
        </p:nvSpPr>
        <p:spPr bwMode="auto">
          <a:xfrm>
            <a:off x="5456238" y="371496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20493" name="Oval 13"/>
          <p:cNvSpPr>
            <a:spLocks noChangeAspect="1" noChangeArrowheads="1"/>
          </p:cNvSpPr>
          <p:nvPr/>
        </p:nvSpPr>
        <p:spPr bwMode="auto">
          <a:xfrm>
            <a:off x="4465638" y="371496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 baseline="-25000"/>
          </a:p>
        </p:txBody>
      </p:sp>
      <p:cxnSp>
        <p:nvCxnSpPr>
          <p:cNvPr id="20494" name="AutoShape 14"/>
          <p:cNvCxnSpPr>
            <a:cxnSpLocks noChangeShapeType="1"/>
            <a:stCxn id="20493" idx="6"/>
            <a:endCxn id="20492" idx="2"/>
          </p:cNvCxnSpPr>
          <p:nvPr/>
        </p:nvCxnSpPr>
        <p:spPr bwMode="auto">
          <a:xfrm>
            <a:off x="4659313" y="3811800"/>
            <a:ext cx="79692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0495" name="Oval 15"/>
          <p:cNvSpPr>
            <a:spLocks noChangeAspect="1" noChangeArrowheads="1"/>
          </p:cNvSpPr>
          <p:nvPr/>
        </p:nvSpPr>
        <p:spPr bwMode="auto">
          <a:xfrm>
            <a:off x="8301038" y="371496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20496" name="Oval 16"/>
          <p:cNvSpPr>
            <a:spLocks noChangeAspect="1" noChangeArrowheads="1"/>
          </p:cNvSpPr>
          <p:nvPr/>
        </p:nvSpPr>
        <p:spPr bwMode="auto">
          <a:xfrm>
            <a:off x="7310438" y="371496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 baseline="-25000"/>
          </a:p>
        </p:txBody>
      </p:sp>
      <p:cxnSp>
        <p:nvCxnSpPr>
          <p:cNvPr id="20497" name="AutoShape 17"/>
          <p:cNvCxnSpPr>
            <a:cxnSpLocks noChangeShapeType="1"/>
            <a:stCxn id="20496" idx="6"/>
            <a:endCxn id="20495" idx="2"/>
          </p:cNvCxnSpPr>
          <p:nvPr/>
        </p:nvCxnSpPr>
        <p:spPr bwMode="auto">
          <a:xfrm>
            <a:off x="7504113" y="3811800"/>
            <a:ext cx="79692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498" name="AutoShape 18"/>
          <p:cNvCxnSpPr>
            <a:cxnSpLocks noChangeShapeType="1"/>
            <a:stCxn id="20530" idx="6"/>
            <a:endCxn id="20496" idx="2"/>
          </p:cNvCxnSpPr>
          <p:nvPr/>
        </p:nvCxnSpPr>
        <p:spPr bwMode="auto">
          <a:xfrm flipV="1">
            <a:off x="6564313" y="3811800"/>
            <a:ext cx="746125" cy="635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499" name="AutoShape 19"/>
          <p:cNvCxnSpPr>
            <a:cxnSpLocks noChangeShapeType="1"/>
            <a:stCxn id="20488" idx="6"/>
            <a:endCxn id="20493" idx="2"/>
          </p:cNvCxnSpPr>
          <p:nvPr/>
        </p:nvCxnSpPr>
        <p:spPr bwMode="auto">
          <a:xfrm>
            <a:off x="3703638" y="3811800"/>
            <a:ext cx="76200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0500" name="Oval 20"/>
          <p:cNvSpPr>
            <a:spLocks noChangeAspect="1" noChangeArrowheads="1"/>
          </p:cNvSpPr>
          <p:nvPr/>
        </p:nvSpPr>
        <p:spPr bwMode="auto">
          <a:xfrm>
            <a:off x="1570038" y="4740487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20501" name="AutoShape 21"/>
          <p:cNvCxnSpPr>
            <a:cxnSpLocks noChangeShapeType="1"/>
            <a:stCxn id="20544" idx="6"/>
            <a:endCxn id="20500" idx="2"/>
          </p:cNvCxnSpPr>
          <p:nvPr/>
        </p:nvCxnSpPr>
        <p:spPr bwMode="auto">
          <a:xfrm>
            <a:off x="773113" y="4837325"/>
            <a:ext cx="79692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0502" name="Oval 22"/>
          <p:cNvSpPr>
            <a:spLocks noChangeAspect="1" noChangeArrowheads="1"/>
          </p:cNvSpPr>
          <p:nvPr/>
        </p:nvSpPr>
        <p:spPr bwMode="auto">
          <a:xfrm>
            <a:off x="3509963" y="4740487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20503" name="Oval 23"/>
          <p:cNvSpPr>
            <a:spLocks noChangeAspect="1" noChangeArrowheads="1"/>
          </p:cNvSpPr>
          <p:nvPr/>
        </p:nvSpPr>
        <p:spPr bwMode="auto">
          <a:xfrm>
            <a:off x="2519363" y="4740487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 baseline="-25000"/>
          </a:p>
        </p:txBody>
      </p:sp>
      <p:cxnSp>
        <p:nvCxnSpPr>
          <p:cNvPr id="20504" name="AutoShape 24"/>
          <p:cNvCxnSpPr>
            <a:cxnSpLocks noChangeShapeType="1"/>
            <a:stCxn id="20503" idx="6"/>
            <a:endCxn id="20502" idx="2"/>
          </p:cNvCxnSpPr>
          <p:nvPr/>
        </p:nvCxnSpPr>
        <p:spPr bwMode="auto">
          <a:xfrm>
            <a:off x="2713038" y="4837325"/>
            <a:ext cx="79692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05" name="AutoShape 25"/>
          <p:cNvCxnSpPr>
            <a:cxnSpLocks noChangeShapeType="1"/>
            <a:stCxn id="20500" idx="6"/>
            <a:endCxn id="20503" idx="2"/>
          </p:cNvCxnSpPr>
          <p:nvPr/>
        </p:nvCxnSpPr>
        <p:spPr bwMode="auto">
          <a:xfrm>
            <a:off x="1763713" y="4837325"/>
            <a:ext cx="7556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0506" name="Oval 26"/>
          <p:cNvSpPr>
            <a:spLocks noChangeAspect="1" noChangeArrowheads="1"/>
          </p:cNvSpPr>
          <p:nvPr/>
        </p:nvSpPr>
        <p:spPr bwMode="auto">
          <a:xfrm>
            <a:off x="5456238" y="4740487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20507" name="Oval 27"/>
          <p:cNvSpPr>
            <a:spLocks noChangeAspect="1" noChangeArrowheads="1"/>
          </p:cNvSpPr>
          <p:nvPr/>
        </p:nvSpPr>
        <p:spPr bwMode="auto">
          <a:xfrm>
            <a:off x="4465638" y="4740487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 baseline="-25000"/>
          </a:p>
        </p:txBody>
      </p:sp>
      <p:cxnSp>
        <p:nvCxnSpPr>
          <p:cNvPr id="20508" name="AutoShape 28"/>
          <p:cNvCxnSpPr>
            <a:cxnSpLocks noChangeShapeType="1"/>
            <a:stCxn id="20507" idx="6"/>
            <a:endCxn id="20506" idx="2"/>
          </p:cNvCxnSpPr>
          <p:nvPr/>
        </p:nvCxnSpPr>
        <p:spPr bwMode="auto">
          <a:xfrm>
            <a:off x="4659313" y="4837325"/>
            <a:ext cx="79692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0509" name="Oval 29"/>
          <p:cNvSpPr>
            <a:spLocks noChangeAspect="1" noChangeArrowheads="1"/>
          </p:cNvSpPr>
          <p:nvPr/>
        </p:nvSpPr>
        <p:spPr bwMode="auto">
          <a:xfrm>
            <a:off x="8301038" y="4740487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20510" name="Oval 30"/>
          <p:cNvSpPr>
            <a:spLocks noChangeAspect="1" noChangeArrowheads="1"/>
          </p:cNvSpPr>
          <p:nvPr/>
        </p:nvSpPr>
        <p:spPr bwMode="auto">
          <a:xfrm>
            <a:off x="7310438" y="4740487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 baseline="-25000"/>
          </a:p>
        </p:txBody>
      </p:sp>
      <p:cxnSp>
        <p:nvCxnSpPr>
          <p:cNvPr id="20511" name="AutoShape 31"/>
          <p:cNvCxnSpPr>
            <a:cxnSpLocks noChangeShapeType="1"/>
            <a:stCxn id="20510" idx="6"/>
            <a:endCxn id="20509" idx="2"/>
          </p:cNvCxnSpPr>
          <p:nvPr/>
        </p:nvCxnSpPr>
        <p:spPr bwMode="auto">
          <a:xfrm>
            <a:off x="7504113" y="4837325"/>
            <a:ext cx="79692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12" name="AutoShape 32"/>
          <p:cNvCxnSpPr>
            <a:cxnSpLocks noChangeShapeType="1"/>
            <a:stCxn id="20531" idx="6"/>
            <a:endCxn id="20510" idx="2"/>
          </p:cNvCxnSpPr>
          <p:nvPr/>
        </p:nvCxnSpPr>
        <p:spPr bwMode="auto">
          <a:xfrm flipV="1">
            <a:off x="6564313" y="4837325"/>
            <a:ext cx="746125" cy="635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13" name="AutoShape 33"/>
          <p:cNvCxnSpPr>
            <a:cxnSpLocks noChangeShapeType="1"/>
            <a:stCxn id="20502" idx="6"/>
            <a:endCxn id="20507" idx="2"/>
          </p:cNvCxnSpPr>
          <p:nvPr/>
        </p:nvCxnSpPr>
        <p:spPr bwMode="auto">
          <a:xfrm>
            <a:off x="3703638" y="4837325"/>
            <a:ext cx="76200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0514" name="Oval 34"/>
          <p:cNvSpPr>
            <a:spLocks noChangeAspect="1" noChangeArrowheads="1"/>
          </p:cNvSpPr>
          <p:nvPr/>
        </p:nvSpPr>
        <p:spPr bwMode="auto">
          <a:xfrm>
            <a:off x="1570038" y="576601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20515" name="AutoShape 35"/>
          <p:cNvCxnSpPr>
            <a:cxnSpLocks noChangeShapeType="1"/>
            <a:stCxn id="20554" idx="6"/>
            <a:endCxn id="20514" idx="2"/>
          </p:cNvCxnSpPr>
          <p:nvPr/>
        </p:nvCxnSpPr>
        <p:spPr bwMode="auto">
          <a:xfrm>
            <a:off x="773113" y="5862850"/>
            <a:ext cx="79692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0516" name="Oval 36"/>
          <p:cNvSpPr>
            <a:spLocks noChangeAspect="1" noChangeArrowheads="1"/>
          </p:cNvSpPr>
          <p:nvPr/>
        </p:nvSpPr>
        <p:spPr bwMode="auto">
          <a:xfrm>
            <a:off x="3509963" y="576601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20517" name="Oval 37"/>
          <p:cNvSpPr>
            <a:spLocks noChangeAspect="1" noChangeArrowheads="1"/>
          </p:cNvSpPr>
          <p:nvPr/>
        </p:nvSpPr>
        <p:spPr bwMode="auto">
          <a:xfrm>
            <a:off x="2519363" y="576601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 baseline="-25000"/>
          </a:p>
        </p:txBody>
      </p:sp>
      <p:cxnSp>
        <p:nvCxnSpPr>
          <p:cNvPr id="20518" name="AutoShape 38"/>
          <p:cNvCxnSpPr>
            <a:cxnSpLocks noChangeShapeType="1"/>
            <a:stCxn id="20517" idx="6"/>
            <a:endCxn id="20516" idx="2"/>
          </p:cNvCxnSpPr>
          <p:nvPr/>
        </p:nvCxnSpPr>
        <p:spPr bwMode="auto">
          <a:xfrm>
            <a:off x="2713038" y="5862850"/>
            <a:ext cx="79692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19" name="AutoShape 39"/>
          <p:cNvCxnSpPr>
            <a:cxnSpLocks noChangeShapeType="1"/>
            <a:stCxn id="20514" idx="6"/>
            <a:endCxn id="20517" idx="2"/>
          </p:cNvCxnSpPr>
          <p:nvPr/>
        </p:nvCxnSpPr>
        <p:spPr bwMode="auto">
          <a:xfrm>
            <a:off x="1763713" y="5862850"/>
            <a:ext cx="75565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0520" name="Oval 40"/>
          <p:cNvSpPr>
            <a:spLocks noChangeAspect="1" noChangeArrowheads="1"/>
          </p:cNvSpPr>
          <p:nvPr/>
        </p:nvSpPr>
        <p:spPr bwMode="auto">
          <a:xfrm>
            <a:off x="5456238" y="576601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20521" name="Oval 41"/>
          <p:cNvSpPr>
            <a:spLocks noChangeAspect="1" noChangeArrowheads="1"/>
          </p:cNvSpPr>
          <p:nvPr/>
        </p:nvSpPr>
        <p:spPr bwMode="auto">
          <a:xfrm>
            <a:off x="4465638" y="576601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 baseline="-25000"/>
          </a:p>
        </p:txBody>
      </p:sp>
      <p:cxnSp>
        <p:nvCxnSpPr>
          <p:cNvPr id="20522" name="AutoShape 42"/>
          <p:cNvCxnSpPr>
            <a:cxnSpLocks noChangeShapeType="1"/>
            <a:stCxn id="20521" idx="6"/>
            <a:endCxn id="20520" idx="2"/>
          </p:cNvCxnSpPr>
          <p:nvPr/>
        </p:nvCxnSpPr>
        <p:spPr bwMode="auto">
          <a:xfrm>
            <a:off x="4659313" y="5862850"/>
            <a:ext cx="79692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0523" name="Oval 43"/>
          <p:cNvSpPr>
            <a:spLocks noChangeAspect="1" noChangeArrowheads="1"/>
          </p:cNvSpPr>
          <p:nvPr/>
        </p:nvSpPr>
        <p:spPr bwMode="auto">
          <a:xfrm>
            <a:off x="8301038" y="576601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20524" name="Oval 44"/>
          <p:cNvSpPr>
            <a:spLocks noChangeAspect="1" noChangeArrowheads="1"/>
          </p:cNvSpPr>
          <p:nvPr/>
        </p:nvSpPr>
        <p:spPr bwMode="auto">
          <a:xfrm>
            <a:off x="7310438" y="576601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 baseline="-25000"/>
          </a:p>
        </p:txBody>
      </p:sp>
      <p:cxnSp>
        <p:nvCxnSpPr>
          <p:cNvPr id="20525" name="AutoShape 45"/>
          <p:cNvCxnSpPr>
            <a:cxnSpLocks noChangeShapeType="1"/>
            <a:stCxn id="20524" idx="6"/>
            <a:endCxn id="20523" idx="2"/>
          </p:cNvCxnSpPr>
          <p:nvPr/>
        </p:nvCxnSpPr>
        <p:spPr bwMode="auto">
          <a:xfrm>
            <a:off x="7504113" y="5862850"/>
            <a:ext cx="796925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26" name="AutoShape 46"/>
          <p:cNvCxnSpPr>
            <a:cxnSpLocks noChangeShapeType="1"/>
            <a:stCxn id="20532" idx="6"/>
            <a:endCxn id="20524" idx="2"/>
          </p:cNvCxnSpPr>
          <p:nvPr/>
        </p:nvCxnSpPr>
        <p:spPr bwMode="auto">
          <a:xfrm flipV="1">
            <a:off x="6564313" y="5862850"/>
            <a:ext cx="746125" cy="635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27" name="AutoShape 47"/>
          <p:cNvCxnSpPr>
            <a:cxnSpLocks noChangeShapeType="1"/>
            <a:stCxn id="20516" idx="6"/>
            <a:endCxn id="20521" idx="2"/>
          </p:cNvCxnSpPr>
          <p:nvPr/>
        </p:nvCxnSpPr>
        <p:spPr bwMode="auto">
          <a:xfrm>
            <a:off x="3703638" y="5862850"/>
            <a:ext cx="762000" cy="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0528" name="Oval 48"/>
          <p:cNvSpPr>
            <a:spLocks noChangeAspect="1" noChangeArrowheads="1"/>
          </p:cNvSpPr>
          <p:nvPr/>
        </p:nvSpPr>
        <p:spPr bwMode="auto">
          <a:xfrm>
            <a:off x="4467225" y="2987887"/>
            <a:ext cx="192088" cy="1920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/>
              <a:t>s</a:t>
            </a:r>
          </a:p>
        </p:txBody>
      </p:sp>
      <p:sp>
        <p:nvSpPr>
          <p:cNvPr id="20529" name="Oval 49"/>
          <p:cNvSpPr>
            <a:spLocks noChangeAspect="1" noChangeArrowheads="1"/>
          </p:cNvSpPr>
          <p:nvPr/>
        </p:nvSpPr>
        <p:spPr bwMode="auto">
          <a:xfrm>
            <a:off x="4457700" y="6528012"/>
            <a:ext cx="192088" cy="192088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sz="900"/>
              <a:t>t</a:t>
            </a:r>
          </a:p>
        </p:txBody>
      </p:sp>
      <p:sp>
        <p:nvSpPr>
          <p:cNvPr id="20530" name="Oval 50"/>
          <p:cNvSpPr>
            <a:spLocks noChangeAspect="1" noChangeArrowheads="1"/>
          </p:cNvSpPr>
          <p:nvPr/>
        </p:nvSpPr>
        <p:spPr bwMode="auto">
          <a:xfrm>
            <a:off x="6370638" y="372131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20531" name="Oval 51"/>
          <p:cNvSpPr>
            <a:spLocks noChangeAspect="1" noChangeArrowheads="1"/>
          </p:cNvSpPr>
          <p:nvPr/>
        </p:nvSpPr>
        <p:spPr bwMode="auto">
          <a:xfrm>
            <a:off x="6370638" y="4746837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sp>
        <p:nvSpPr>
          <p:cNvPr id="20532" name="Oval 52"/>
          <p:cNvSpPr>
            <a:spLocks noChangeAspect="1" noChangeArrowheads="1"/>
          </p:cNvSpPr>
          <p:nvPr/>
        </p:nvSpPr>
        <p:spPr bwMode="auto">
          <a:xfrm>
            <a:off x="6370638" y="577236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/>
          </a:p>
        </p:txBody>
      </p:sp>
      <p:cxnSp>
        <p:nvCxnSpPr>
          <p:cNvPr id="20533" name="AutoShape 53"/>
          <p:cNvCxnSpPr>
            <a:cxnSpLocks noChangeShapeType="1"/>
            <a:stCxn id="20492" idx="6"/>
            <a:endCxn id="20530" idx="2"/>
          </p:cNvCxnSpPr>
          <p:nvPr/>
        </p:nvCxnSpPr>
        <p:spPr bwMode="auto">
          <a:xfrm>
            <a:off x="5649913" y="3811800"/>
            <a:ext cx="720725" cy="635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34" name="AutoShape 54"/>
          <p:cNvCxnSpPr>
            <a:cxnSpLocks noChangeShapeType="1"/>
            <a:stCxn id="20506" idx="6"/>
            <a:endCxn id="20531" idx="2"/>
          </p:cNvCxnSpPr>
          <p:nvPr/>
        </p:nvCxnSpPr>
        <p:spPr bwMode="auto">
          <a:xfrm>
            <a:off x="5649913" y="4837325"/>
            <a:ext cx="720725" cy="635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35" name="AutoShape 55"/>
          <p:cNvCxnSpPr>
            <a:cxnSpLocks noChangeShapeType="1"/>
            <a:stCxn id="20520" idx="6"/>
            <a:endCxn id="20532" idx="2"/>
          </p:cNvCxnSpPr>
          <p:nvPr/>
        </p:nvCxnSpPr>
        <p:spPr bwMode="auto">
          <a:xfrm>
            <a:off x="5649913" y="5862850"/>
            <a:ext cx="720725" cy="635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36" name="AutoShape 56"/>
          <p:cNvCxnSpPr>
            <a:cxnSpLocks noChangeShapeType="1"/>
            <a:stCxn id="20509" idx="4"/>
            <a:endCxn id="20523" idx="0"/>
          </p:cNvCxnSpPr>
          <p:nvPr/>
        </p:nvCxnSpPr>
        <p:spPr bwMode="auto">
          <a:xfrm>
            <a:off x="8397875" y="4934162"/>
            <a:ext cx="0" cy="83185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37" name="AutoShape 57"/>
          <p:cNvCxnSpPr>
            <a:cxnSpLocks noChangeShapeType="1"/>
            <a:stCxn id="20544" idx="4"/>
            <a:endCxn id="20554" idx="0"/>
          </p:cNvCxnSpPr>
          <p:nvPr/>
        </p:nvCxnSpPr>
        <p:spPr bwMode="auto">
          <a:xfrm>
            <a:off x="676275" y="4934162"/>
            <a:ext cx="0" cy="83185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38" name="AutoShape 58"/>
          <p:cNvCxnSpPr>
            <a:cxnSpLocks noChangeShapeType="1"/>
            <a:stCxn id="20528" idx="2"/>
            <a:endCxn id="20543" idx="7"/>
          </p:cNvCxnSpPr>
          <p:nvPr/>
        </p:nvCxnSpPr>
        <p:spPr bwMode="auto">
          <a:xfrm flipH="1">
            <a:off x="744538" y="3084725"/>
            <a:ext cx="3722687" cy="658812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39" name="AutoShape 59"/>
          <p:cNvCxnSpPr>
            <a:cxnSpLocks noChangeShapeType="1"/>
            <a:stCxn id="20528" idx="6"/>
            <a:endCxn id="20495" idx="1"/>
          </p:cNvCxnSpPr>
          <p:nvPr/>
        </p:nvCxnSpPr>
        <p:spPr bwMode="auto">
          <a:xfrm>
            <a:off x="4659313" y="3084725"/>
            <a:ext cx="3670300" cy="658812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40" name="AutoShape 60"/>
          <p:cNvCxnSpPr>
            <a:cxnSpLocks noChangeShapeType="1"/>
            <a:stCxn id="20523" idx="4"/>
            <a:endCxn id="20529" idx="6"/>
          </p:cNvCxnSpPr>
          <p:nvPr/>
        </p:nvCxnSpPr>
        <p:spPr bwMode="auto">
          <a:xfrm rot="5400000">
            <a:off x="6191250" y="4418225"/>
            <a:ext cx="665163" cy="3748087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41" name="AutoShape 61"/>
          <p:cNvCxnSpPr>
            <a:cxnSpLocks noChangeShapeType="1"/>
            <a:stCxn id="20554" idx="4"/>
            <a:endCxn id="20529" idx="2"/>
          </p:cNvCxnSpPr>
          <p:nvPr/>
        </p:nvCxnSpPr>
        <p:spPr bwMode="auto">
          <a:xfrm rot="16200000" flipH="1">
            <a:off x="2234406" y="4401556"/>
            <a:ext cx="665163" cy="3781425"/>
          </a:xfrm>
          <a:prstGeom prst="curvedConnector2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0542" name="Freeform 62"/>
          <p:cNvSpPr>
            <a:spLocks/>
          </p:cNvSpPr>
          <p:nvPr/>
        </p:nvSpPr>
        <p:spPr bwMode="auto">
          <a:xfrm>
            <a:off x="152400" y="2962487"/>
            <a:ext cx="4338638" cy="3898900"/>
          </a:xfrm>
          <a:custGeom>
            <a:avLst/>
            <a:gdLst>
              <a:gd name="T0" fmla="*/ 2733 w 2733"/>
              <a:gd name="T1" fmla="*/ 2360 h 2456"/>
              <a:gd name="T2" fmla="*/ 467 w 2733"/>
              <a:gd name="T3" fmla="*/ 2271 h 2456"/>
              <a:gd name="T4" fmla="*/ 5 w 2733"/>
              <a:gd name="T5" fmla="*/ 1252 h 2456"/>
              <a:gd name="T6" fmla="*/ 499 w 2733"/>
              <a:gd name="T7" fmla="*/ 202 h 2456"/>
              <a:gd name="T8" fmla="*/ 2727 w 2733"/>
              <a:gd name="T9" fmla="*/ 37 h 2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33" h="2456">
                <a:moveTo>
                  <a:pt x="2733" y="2360"/>
                </a:moveTo>
                <a:cubicBezTo>
                  <a:pt x="2355" y="2345"/>
                  <a:pt x="922" y="2456"/>
                  <a:pt x="467" y="2271"/>
                </a:cubicBezTo>
                <a:cubicBezTo>
                  <a:pt x="12" y="2086"/>
                  <a:pt x="0" y="1597"/>
                  <a:pt x="5" y="1252"/>
                </a:cubicBezTo>
                <a:cubicBezTo>
                  <a:pt x="10" y="907"/>
                  <a:pt x="45" y="404"/>
                  <a:pt x="499" y="202"/>
                </a:cubicBezTo>
                <a:cubicBezTo>
                  <a:pt x="953" y="0"/>
                  <a:pt x="2356" y="64"/>
                  <a:pt x="2727" y="37"/>
                </a:cubicBez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543" name="Oval 63"/>
          <p:cNvSpPr>
            <a:spLocks noChangeAspect="1" noChangeArrowheads="1"/>
          </p:cNvSpPr>
          <p:nvPr/>
        </p:nvSpPr>
        <p:spPr bwMode="auto">
          <a:xfrm>
            <a:off x="579438" y="371496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 baseline="-25000"/>
          </a:p>
        </p:txBody>
      </p:sp>
      <p:sp>
        <p:nvSpPr>
          <p:cNvPr id="20544" name="Oval 64"/>
          <p:cNvSpPr>
            <a:spLocks noChangeAspect="1" noChangeArrowheads="1"/>
          </p:cNvSpPr>
          <p:nvPr/>
        </p:nvSpPr>
        <p:spPr bwMode="auto">
          <a:xfrm>
            <a:off x="579438" y="4740487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 baseline="-25000"/>
          </a:p>
        </p:txBody>
      </p:sp>
      <p:cxnSp>
        <p:nvCxnSpPr>
          <p:cNvPr id="20545" name="AutoShape 65"/>
          <p:cNvCxnSpPr>
            <a:cxnSpLocks noChangeShapeType="1"/>
            <a:stCxn id="20543" idx="4"/>
            <a:endCxn id="20544" idx="0"/>
          </p:cNvCxnSpPr>
          <p:nvPr/>
        </p:nvCxnSpPr>
        <p:spPr bwMode="auto">
          <a:xfrm>
            <a:off x="676275" y="3908637"/>
            <a:ext cx="0" cy="83185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46" name="AutoShape 66"/>
          <p:cNvCxnSpPr>
            <a:cxnSpLocks noChangeShapeType="1"/>
            <a:stCxn id="20495" idx="4"/>
            <a:endCxn id="20509" idx="0"/>
          </p:cNvCxnSpPr>
          <p:nvPr/>
        </p:nvCxnSpPr>
        <p:spPr bwMode="auto">
          <a:xfrm>
            <a:off x="8397875" y="3908637"/>
            <a:ext cx="0" cy="83185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47" name="AutoShape 67"/>
          <p:cNvCxnSpPr>
            <a:cxnSpLocks noChangeShapeType="1"/>
            <a:stCxn id="20543" idx="5"/>
            <a:endCxn id="20549" idx="1"/>
          </p:cNvCxnSpPr>
          <p:nvPr/>
        </p:nvCxnSpPr>
        <p:spPr bwMode="auto">
          <a:xfrm>
            <a:off x="744538" y="3880062"/>
            <a:ext cx="3827462" cy="40322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48" name="AutoShape 68"/>
          <p:cNvCxnSpPr>
            <a:cxnSpLocks noChangeShapeType="1"/>
            <a:stCxn id="20495" idx="3"/>
            <a:endCxn id="20549" idx="7"/>
          </p:cNvCxnSpPr>
          <p:nvPr/>
        </p:nvCxnSpPr>
        <p:spPr bwMode="auto">
          <a:xfrm flipH="1">
            <a:off x="4573588" y="3880062"/>
            <a:ext cx="3756025" cy="403225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0549" name="Oval 69"/>
          <p:cNvSpPr>
            <a:spLocks noChangeAspect="1" noChangeArrowheads="1"/>
          </p:cNvSpPr>
          <p:nvPr/>
        </p:nvSpPr>
        <p:spPr bwMode="auto">
          <a:xfrm>
            <a:off x="4572000" y="4283287"/>
            <a:ext cx="1588" cy="158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endParaRPr lang="en-US" sz="1400" baseline="-25000"/>
          </a:p>
        </p:txBody>
      </p:sp>
      <p:cxnSp>
        <p:nvCxnSpPr>
          <p:cNvPr id="20550" name="AutoShape 70"/>
          <p:cNvCxnSpPr>
            <a:cxnSpLocks noChangeShapeType="1"/>
            <a:stCxn id="20509" idx="1"/>
            <a:endCxn id="20549" idx="5"/>
          </p:cNvCxnSpPr>
          <p:nvPr/>
        </p:nvCxnSpPr>
        <p:spPr bwMode="auto">
          <a:xfrm flipH="1" flipV="1">
            <a:off x="4573588" y="4284875"/>
            <a:ext cx="3756025" cy="484187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51" name="AutoShape 71"/>
          <p:cNvCxnSpPr>
            <a:cxnSpLocks noChangeShapeType="1"/>
            <a:stCxn id="20544" idx="7"/>
            <a:endCxn id="20549" idx="3"/>
          </p:cNvCxnSpPr>
          <p:nvPr/>
        </p:nvCxnSpPr>
        <p:spPr bwMode="auto">
          <a:xfrm flipV="1">
            <a:off x="744538" y="4284875"/>
            <a:ext cx="3827462" cy="484187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52" name="AutoShape 72"/>
          <p:cNvCxnSpPr>
            <a:cxnSpLocks noChangeShapeType="1"/>
            <a:stCxn id="20544" idx="5"/>
            <a:endCxn id="20523" idx="1"/>
          </p:cNvCxnSpPr>
          <p:nvPr/>
        </p:nvCxnSpPr>
        <p:spPr bwMode="auto">
          <a:xfrm>
            <a:off x="744538" y="4905587"/>
            <a:ext cx="7585075" cy="8890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20553" name="AutoShape 73"/>
          <p:cNvCxnSpPr>
            <a:cxnSpLocks noChangeShapeType="1"/>
            <a:stCxn id="20509" idx="3"/>
            <a:endCxn id="20554" idx="7"/>
          </p:cNvCxnSpPr>
          <p:nvPr/>
        </p:nvCxnSpPr>
        <p:spPr bwMode="auto">
          <a:xfrm flipH="1">
            <a:off x="744538" y="4905587"/>
            <a:ext cx="7585075" cy="889000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20554" name="Oval 74"/>
          <p:cNvSpPr>
            <a:spLocks noChangeAspect="1" noChangeArrowheads="1"/>
          </p:cNvSpPr>
          <p:nvPr/>
        </p:nvSpPr>
        <p:spPr bwMode="auto">
          <a:xfrm>
            <a:off x="579438" y="5766012"/>
            <a:ext cx="193675" cy="193675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endParaRPr lang="en-US" sz="1400" baseline="-25000"/>
          </a:p>
        </p:txBody>
      </p:sp>
      <p:grpSp>
        <p:nvGrpSpPr>
          <p:cNvPr id="9" name="Group 8"/>
          <p:cNvGrpSpPr/>
          <p:nvPr/>
        </p:nvGrpSpPr>
        <p:grpSpPr>
          <a:xfrm>
            <a:off x="5595938" y="2649750"/>
            <a:ext cx="1377950" cy="1079500"/>
            <a:chOff x="5595938" y="2649750"/>
            <a:chExt cx="1377950" cy="1079500"/>
          </a:xfrm>
        </p:grpSpPr>
        <p:sp>
          <p:nvSpPr>
            <p:cNvPr id="20555" name="Line 75"/>
            <p:cNvSpPr>
              <a:spLocks noChangeShapeType="1"/>
            </p:cNvSpPr>
            <p:nvPr/>
          </p:nvSpPr>
          <p:spPr bwMode="auto">
            <a:xfrm flipH="1">
              <a:off x="6486525" y="2676737"/>
              <a:ext cx="487363" cy="1033463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56" name="Line 76"/>
            <p:cNvSpPr>
              <a:spLocks noChangeShapeType="1"/>
            </p:cNvSpPr>
            <p:nvPr/>
          </p:nvSpPr>
          <p:spPr bwMode="auto">
            <a:xfrm flipV="1">
              <a:off x="5595938" y="2649750"/>
              <a:ext cx="1270000" cy="107950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11813" y="2675150"/>
            <a:ext cx="2311400" cy="2092325"/>
            <a:chOff x="5611813" y="2675150"/>
            <a:chExt cx="2311400" cy="2092325"/>
          </a:xfrm>
        </p:grpSpPr>
        <p:sp>
          <p:nvSpPr>
            <p:cNvPr id="20557" name="Line 77"/>
            <p:cNvSpPr>
              <a:spLocks noChangeShapeType="1"/>
            </p:cNvSpPr>
            <p:nvPr/>
          </p:nvSpPr>
          <p:spPr bwMode="auto">
            <a:xfrm flipH="1">
              <a:off x="6505575" y="2676737"/>
              <a:ext cx="1417638" cy="2073275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58" name="Line 78"/>
            <p:cNvSpPr>
              <a:spLocks noChangeShapeType="1"/>
            </p:cNvSpPr>
            <p:nvPr/>
          </p:nvSpPr>
          <p:spPr bwMode="auto">
            <a:xfrm flipV="1">
              <a:off x="5611813" y="2675150"/>
              <a:ext cx="1900237" cy="2092325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575300" y="2654512"/>
            <a:ext cx="2655888" cy="3128963"/>
            <a:chOff x="5575300" y="2654512"/>
            <a:chExt cx="2655888" cy="3128963"/>
          </a:xfrm>
        </p:grpSpPr>
        <p:sp>
          <p:nvSpPr>
            <p:cNvPr id="20559" name="Line 79"/>
            <p:cNvSpPr>
              <a:spLocks noChangeShapeType="1"/>
            </p:cNvSpPr>
            <p:nvPr/>
          </p:nvSpPr>
          <p:spPr bwMode="auto">
            <a:xfrm flipH="1">
              <a:off x="6496050" y="2654512"/>
              <a:ext cx="1735138" cy="3128963"/>
            </a:xfrm>
            <a:prstGeom prst="line">
              <a:avLst/>
            </a:prstGeom>
            <a:noFill/>
            <a:ln w="19050">
              <a:solidFill>
                <a:srgbClr val="003399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60" name="Line 80"/>
            <p:cNvSpPr>
              <a:spLocks noChangeShapeType="1"/>
            </p:cNvSpPr>
            <p:nvPr/>
          </p:nvSpPr>
          <p:spPr bwMode="auto">
            <a:xfrm flipV="1">
              <a:off x="5575300" y="2673562"/>
              <a:ext cx="2125663" cy="3097213"/>
            </a:xfrm>
            <a:prstGeom prst="line">
              <a:avLst/>
            </a:prstGeom>
            <a:noFill/>
            <a:ln w="19050">
              <a:solidFill>
                <a:srgbClr val="003399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561" name="Text Box 81"/>
          <p:cNvSpPr txBox="1">
            <a:spLocks noChangeArrowheads="1"/>
          </p:cNvSpPr>
          <p:nvPr/>
        </p:nvSpPr>
        <p:spPr bwMode="auto">
          <a:xfrm>
            <a:off x="5259483" y="2304700"/>
            <a:ext cx="9715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/>
              <a:t>clause node</a:t>
            </a:r>
          </a:p>
        </p:txBody>
      </p:sp>
      <p:sp>
        <p:nvSpPr>
          <p:cNvPr id="20562" name="Text Box 82"/>
          <p:cNvSpPr txBox="1">
            <a:spLocks noChangeArrowheads="1"/>
          </p:cNvSpPr>
          <p:nvPr/>
        </p:nvSpPr>
        <p:spPr bwMode="auto">
          <a:xfrm>
            <a:off x="2663823" y="2304700"/>
            <a:ext cx="97155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dirty="0"/>
              <a:t>clause node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784350" y="2668800"/>
            <a:ext cx="1765300" cy="1074737"/>
            <a:chOff x="1784350" y="2668800"/>
            <a:chExt cx="1765300" cy="1074737"/>
          </a:xfrm>
        </p:grpSpPr>
        <p:sp>
          <p:nvSpPr>
            <p:cNvPr id="20563" name="Line 83"/>
            <p:cNvSpPr>
              <a:spLocks noChangeShapeType="1"/>
            </p:cNvSpPr>
            <p:nvPr/>
          </p:nvSpPr>
          <p:spPr bwMode="auto">
            <a:xfrm>
              <a:off x="1784350" y="2668800"/>
              <a:ext cx="776288" cy="1074737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64" name="Line 84"/>
            <p:cNvSpPr>
              <a:spLocks noChangeShapeType="1"/>
            </p:cNvSpPr>
            <p:nvPr/>
          </p:nvSpPr>
          <p:spPr bwMode="auto">
            <a:xfrm flipH="1" flipV="1">
              <a:off x="2286000" y="2670387"/>
              <a:ext cx="1263650" cy="105092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284288" y="2670387"/>
            <a:ext cx="2279650" cy="2087563"/>
            <a:chOff x="1284288" y="2670387"/>
            <a:chExt cx="2279650" cy="2087563"/>
          </a:xfrm>
        </p:grpSpPr>
        <p:sp>
          <p:nvSpPr>
            <p:cNvPr id="20565" name="Line 85"/>
            <p:cNvSpPr>
              <a:spLocks noChangeShapeType="1"/>
            </p:cNvSpPr>
            <p:nvPr/>
          </p:nvSpPr>
          <p:spPr bwMode="auto">
            <a:xfrm>
              <a:off x="2057400" y="2670387"/>
              <a:ext cx="1506538" cy="2049463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66" name="Line 86"/>
            <p:cNvSpPr>
              <a:spLocks noChangeShapeType="1"/>
            </p:cNvSpPr>
            <p:nvPr/>
          </p:nvSpPr>
          <p:spPr bwMode="auto">
            <a:xfrm flipH="1" flipV="1">
              <a:off x="1284288" y="2675150"/>
              <a:ext cx="1295400" cy="2082800"/>
            </a:xfrm>
            <a:prstGeom prst="line">
              <a:avLst/>
            </a:prstGeom>
            <a:noFill/>
            <a:ln w="19050">
              <a:solidFill>
                <a:srgbClr val="0066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90600" y="2654512"/>
            <a:ext cx="2576513" cy="3128963"/>
            <a:chOff x="990600" y="2654512"/>
            <a:chExt cx="2576513" cy="3128963"/>
          </a:xfrm>
        </p:grpSpPr>
        <p:sp>
          <p:nvSpPr>
            <p:cNvPr id="20567" name="Line 87"/>
            <p:cNvSpPr>
              <a:spLocks noChangeShapeType="1"/>
            </p:cNvSpPr>
            <p:nvPr/>
          </p:nvSpPr>
          <p:spPr bwMode="auto">
            <a:xfrm>
              <a:off x="990600" y="2670387"/>
              <a:ext cx="1598613" cy="3113088"/>
            </a:xfrm>
            <a:prstGeom prst="line">
              <a:avLst/>
            </a:prstGeom>
            <a:noFill/>
            <a:ln w="19050">
              <a:solidFill>
                <a:srgbClr val="003399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68" name="Line 88"/>
            <p:cNvSpPr>
              <a:spLocks noChangeShapeType="1"/>
            </p:cNvSpPr>
            <p:nvPr/>
          </p:nvSpPr>
          <p:spPr bwMode="auto">
            <a:xfrm flipH="1" flipV="1">
              <a:off x="1422400" y="2654512"/>
              <a:ext cx="2144713" cy="3114675"/>
            </a:xfrm>
            <a:prstGeom prst="line">
              <a:avLst/>
            </a:prstGeom>
            <a:noFill/>
            <a:ln w="19050">
              <a:solidFill>
                <a:srgbClr val="003399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0571" name="Rectangle 91"/>
          <p:cNvSpPr>
            <a:spLocks noChangeArrowheads="1"/>
          </p:cNvSpPr>
          <p:nvPr/>
        </p:nvSpPr>
        <p:spPr bwMode="auto">
          <a:xfrm>
            <a:off x="8566150" y="3595900"/>
            <a:ext cx="366713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600"/>
              <a:t>x</a:t>
            </a:r>
            <a:r>
              <a:rPr kumimoji="1" lang="en-US" sz="1600" baseline="-25000"/>
              <a:t>1</a:t>
            </a:r>
            <a:endParaRPr kumimoji="1" lang="en-US" sz="1600"/>
          </a:p>
        </p:txBody>
      </p:sp>
      <p:sp>
        <p:nvSpPr>
          <p:cNvPr id="20572" name="Rectangle 92"/>
          <p:cNvSpPr>
            <a:spLocks noChangeArrowheads="1"/>
          </p:cNvSpPr>
          <p:nvPr/>
        </p:nvSpPr>
        <p:spPr bwMode="auto">
          <a:xfrm>
            <a:off x="8580438" y="4634125"/>
            <a:ext cx="38893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600"/>
              <a:t>x</a:t>
            </a:r>
            <a:r>
              <a:rPr kumimoji="1" lang="en-US" sz="1600" baseline="-25000"/>
              <a:t>2</a:t>
            </a:r>
            <a:endParaRPr kumimoji="1" lang="en-US" sz="1600"/>
          </a:p>
        </p:txBody>
      </p:sp>
      <p:sp>
        <p:nvSpPr>
          <p:cNvPr id="20573" name="Rectangle 93"/>
          <p:cNvSpPr>
            <a:spLocks noChangeArrowheads="1"/>
          </p:cNvSpPr>
          <p:nvPr/>
        </p:nvSpPr>
        <p:spPr bwMode="auto">
          <a:xfrm>
            <a:off x="8591550" y="5650125"/>
            <a:ext cx="388938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1600"/>
              <a:t>x</a:t>
            </a:r>
            <a:r>
              <a:rPr kumimoji="1" lang="en-US" sz="1600" baseline="-25000"/>
              <a:t>3</a:t>
            </a:r>
            <a:endParaRPr kumimoji="1" lang="en-US" sz="160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641129" y="2355446"/>
          <a:ext cx="1866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66900" imgH="279400" progId="Equation.3">
                  <p:embed/>
                </p:oleObj>
              </mc:Choice>
              <mc:Fallback>
                <p:oleObj name="Equation" r:id="rId3" imgW="1866900" imgH="2794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1129" y="2355446"/>
                        <a:ext cx="1866900" cy="2794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747649" y="2355444"/>
          <a:ext cx="19050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5000" imgH="279400" progId="Equation.3">
                  <p:embed/>
                </p:oleObj>
              </mc:Choice>
              <mc:Fallback>
                <p:oleObj name="Equation" r:id="rId5" imgW="1905000" imgH="27940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47649" y="2355444"/>
                        <a:ext cx="1905000" cy="279400"/>
                      </a:xfrm>
                      <a:prstGeom prst="rect">
                        <a:avLst/>
                      </a:prstGeom>
                      <a:ln>
                        <a:solidFill>
                          <a:srgbClr val="0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2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3-CNF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DIR-HAM-CYCLE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644479" cy="2963077"/>
          </a:xfrm>
        </p:spPr>
        <p:txBody>
          <a:bodyPr/>
          <a:lstStyle/>
          <a:p>
            <a:r>
              <a:rPr lang="en-US" sz="2400" dirty="0"/>
              <a:t>Claim:  </a:t>
            </a:r>
            <a:r>
              <a:rPr lang="en-US" sz="2400" dirty="0">
                <a:sym typeface="Symbol" charset="0"/>
              </a:rPr>
              <a:t>𝚽</a:t>
            </a:r>
            <a:r>
              <a:rPr lang="en-US" sz="2400" dirty="0"/>
              <a:t> is </a:t>
            </a:r>
            <a:r>
              <a:rPr lang="en-US" sz="2400" dirty="0" err="1"/>
              <a:t>satisfiable</a:t>
            </a:r>
            <a:r>
              <a:rPr lang="en-US" sz="2400" dirty="0"/>
              <a:t> </a:t>
            </a:r>
            <a:r>
              <a:rPr lang="en-US" sz="2400" dirty="0" err="1"/>
              <a:t>iff</a:t>
            </a:r>
            <a:r>
              <a:rPr lang="en-US" sz="2400" dirty="0"/>
              <a:t> G has a Hamiltonian cycle</a:t>
            </a:r>
          </a:p>
          <a:p>
            <a:r>
              <a:rPr lang="en-US" sz="2400" dirty="0"/>
              <a:t>Proof  “</a:t>
            </a:r>
            <a:r>
              <a:rPr lang="en-US" sz="2400" dirty="0">
                <a:sym typeface="Symbol" charset="0"/>
              </a:rPr>
              <a:t>⇒” </a:t>
            </a:r>
            <a:r>
              <a:rPr lang="en-US" sz="2400" dirty="0"/>
              <a:t>Suppose 3-CNF has satisfying assignment x*</a:t>
            </a:r>
          </a:p>
          <a:p>
            <a:pPr lvl="1"/>
            <a:r>
              <a:rPr lang="en-US" sz="2200" dirty="0"/>
              <a:t>Then, define Hamiltonian cycle in G as follows:</a:t>
            </a:r>
          </a:p>
          <a:p>
            <a:pPr lvl="2"/>
            <a:r>
              <a:rPr lang="en-US" dirty="0"/>
              <a:t>If x</a:t>
            </a:r>
            <a:r>
              <a:rPr lang="en-US" baseline="-25000" dirty="0"/>
              <a:t>i</a:t>
            </a:r>
            <a:r>
              <a:rPr lang="en-US" dirty="0"/>
              <a:t>* = 1, traverse row </a:t>
            </a:r>
            <a:r>
              <a:rPr lang="en-US" dirty="0" err="1"/>
              <a:t>i</a:t>
            </a:r>
            <a:r>
              <a:rPr lang="en-US" dirty="0"/>
              <a:t>  from left to right</a:t>
            </a:r>
          </a:p>
          <a:p>
            <a:pPr lvl="2"/>
            <a:r>
              <a:rPr lang="en-US" dirty="0"/>
              <a:t>If x</a:t>
            </a:r>
            <a:r>
              <a:rPr lang="en-US" baseline="-25000" dirty="0"/>
              <a:t>i</a:t>
            </a:r>
            <a:r>
              <a:rPr lang="en-US" dirty="0"/>
              <a:t>* = 0, traverse row </a:t>
            </a:r>
            <a:r>
              <a:rPr lang="en-US" dirty="0" err="1"/>
              <a:t>i</a:t>
            </a:r>
            <a:r>
              <a:rPr lang="en-US" dirty="0"/>
              <a:t> from right to left</a:t>
            </a:r>
          </a:p>
          <a:p>
            <a:pPr lvl="2"/>
            <a:r>
              <a:rPr lang="en-US" dirty="0"/>
              <a:t>For each clause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 , there will be at least one row </a:t>
            </a:r>
            <a:r>
              <a:rPr lang="en-US" dirty="0" err="1"/>
              <a:t>i</a:t>
            </a:r>
            <a:r>
              <a:rPr lang="en-US" dirty="0"/>
              <a:t> in which we are going in "correct" direction to splice node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 into tour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443" y="3885557"/>
            <a:ext cx="4937804" cy="249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8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3-CNF </a:t>
            </a:r>
            <a:r>
              <a:rPr lang="en-US" dirty="0">
                <a:sym typeface="Symbol" charset="0"/>
              </a:rPr>
              <a:t>≤</a:t>
            </a:r>
            <a:r>
              <a:rPr lang="en-US" baseline="-25000" dirty="0">
                <a:sym typeface="Symbol" charset="0"/>
              </a:rPr>
              <a:t>p</a:t>
            </a:r>
            <a:r>
              <a:rPr lang="en-US" dirty="0">
                <a:sym typeface="Symbol" charset="0"/>
              </a:rPr>
              <a:t> DIR-HAM-CYCLE</a:t>
            </a: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988" y="1214438"/>
            <a:ext cx="8914724" cy="5076825"/>
          </a:xfrm>
        </p:spPr>
        <p:txBody>
          <a:bodyPr/>
          <a:lstStyle/>
          <a:p>
            <a:r>
              <a:rPr lang="en-US" sz="2400" dirty="0"/>
              <a:t>Claim:   </a:t>
            </a:r>
            <a:r>
              <a:rPr lang="en-US" sz="2400" dirty="0">
                <a:sym typeface="Symbol" charset="0"/>
              </a:rPr>
              <a:t>𝚽</a:t>
            </a:r>
            <a:r>
              <a:rPr lang="en-US" sz="2400" dirty="0"/>
              <a:t> is </a:t>
            </a:r>
            <a:r>
              <a:rPr lang="en-US" sz="2400" dirty="0" err="1"/>
              <a:t>satisfiable</a:t>
            </a:r>
            <a:r>
              <a:rPr lang="en-US" sz="2400" dirty="0"/>
              <a:t> </a:t>
            </a:r>
            <a:r>
              <a:rPr lang="en-US" sz="2400" dirty="0" err="1"/>
              <a:t>iff</a:t>
            </a:r>
            <a:r>
              <a:rPr lang="en-US" sz="2400" dirty="0"/>
              <a:t> G has a Hamiltonian cycle</a:t>
            </a:r>
          </a:p>
          <a:p>
            <a:r>
              <a:rPr lang="en-US" sz="2400" dirty="0"/>
              <a:t>Proof  “</a:t>
            </a:r>
            <a:r>
              <a:rPr lang="en-US" sz="2400" dirty="0">
                <a:sym typeface="Symbol" charset="0"/>
              </a:rPr>
              <a:t>⟸” </a:t>
            </a:r>
            <a:r>
              <a:rPr lang="en-US" sz="2000" dirty="0"/>
              <a:t>Suppose G has a Hamiltonian cycle </a:t>
            </a:r>
            <a:r>
              <a:rPr lang="en-US" sz="2000" dirty="0">
                <a:sym typeface="Symbol" charset="0"/>
              </a:rPr>
              <a:t>𝚪</a:t>
            </a:r>
            <a:endParaRPr lang="en-US" sz="2000" dirty="0"/>
          </a:p>
          <a:p>
            <a:pPr lvl="1"/>
            <a:r>
              <a:rPr lang="en-US" sz="2000" dirty="0"/>
              <a:t>If </a:t>
            </a:r>
            <a:r>
              <a:rPr lang="en-US" sz="2000" dirty="0">
                <a:sym typeface="Symbol" charset="0"/>
              </a:rPr>
              <a:t>𝚪</a:t>
            </a:r>
            <a:r>
              <a:rPr lang="en-US" sz="2000" dirty="0"/>
              <a:t> enters clause node </a:t>
            </a:r>
            <a:r>
              <a:rPr lang="en-US" sz="2000" dirty="0" err="1"/>
              <a:t>C</a:t>
            </a:r>
            <a:r>
              <a:rPr lang="en-US" sz="2000" baseline="-25000" dirty="0" err="1"/>
              <a:t>j</a:t>
            </a:r>
            <a:r>
              <a:rPr lang="en-US" sz="2000" dirty="0"/>
              <a:t> , it must depart on mate edge</a:t>
            </a:r>
          </a:p>
          <a:p>
            <a:pPr lvl="2"/>
            <a:r>
              <a:rPr lang="en-US" dirty="0"/>
              <a:t>Nodes before and after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 are connected by an edge e in G</a:t>
            </a:r>
          </a:p>
          <a:p>
            <a:pPr lvl="2"/>
            <a:r>
              <a:rPr lang="en-US" dirty="0"/>
              <a:t>Removing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 from cycle, replace it with edge e </a:t>
            </a:r>
            <a:r>
              <a:rPr lang="en-US" dirty="0">
                <a:sym typeface="Symbol" charset="0"/>
              </a:rPr>
              <a:t>⇒</a:t>
            </a:r>
            <a:r>
              <a:rPr lang="en-US" dirty="0"/>
              <a:t> Hamiltonian cycle on G - {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  }</a:t>
            </a:r>
          </a:p>
          <a:p>
            <a:pPr lvl="1"/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/>
              <a:t>CS 477/677 - Lecture 26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B703DE-5F71-2B4F-9512-CF92744DDEFA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186" y="3591658"/>
            <a:ext cx="4937804" cy="2490186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-73994" y="3539567"/>
            <a:ext cx="4660434" cy="260075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accent2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accent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/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Continuing in this way, 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⇒ 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Hamiltonian cycle 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𝚪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' in</a:t>
            </a:r>
            <a:b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</a:b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G - { C</a:t>
            </a:r>
            <a:r>
              <a:rPr lang="en-US" sz="2000" baseline="-25000" dirty="0">
                <a:latin typeface="Century Gothic" charset="0"/>
                <a:ea typeface="Century Gothic" charset="0"/>
                <a:cs typeface="Century Gothic" charset="0"/>
              </a:rPr>
              <a:t>1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, C</a:t>
            </a:r>
            <a:r>
              <a:rPr lang="en-US" sz="2000" baseline="-25000" dirty="0">
                <a:latin typeface="Century Gothic" charset="0"/>
                <a:ea typeface="Century Gothic" charset="0"/>
                <a:cs typeface="Century Gothic" charset="0"/>
              </a:rPr>
              <a:t>2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,  . . . , </a:t>
            </a:r>
            <a:r>
              <a:rPr lang="en-US" sz="2000" dirty="0" err="1">
                <a:latin typeface="Century Gothic" charset="0"/>
                <a:ea typeface="Century Gothic" charset="0"/>
                <a:cs typeface="Century Gothic" charset="0"/>
              </a:rPr>
              <a:t>C</a:t>
            </a:r>
            <a:r>
              <a:rPr lang="en-US" sz="2000" baseline="-25000" dirty="0" err="1">
                <a:latin typeface="Century Gothic" charset="0"/>
                <a:ea typeface="Century Gothic" charset="0"/>
                <a:cs typeface="Century Gothic" charset="0"/>
              </a:rPr>
              <a:t>k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}</a:t>
            </a:r>
          </a:p>
          <a:p>
            <a:pPr lvl="1"/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Set x</a:t>
            </a:r>
            <a:r>
              <a:rPr lang="en-US" sz="2000" baseline="-25000" dirty="0"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* = 1 </a:t>
            </a:r>
            <a:r>
              <a:rPr lang="en-US" sz="2000" dirty="0" err="1">
                <a:latin typeface="Century Gothic" charset="0"/>
                <a:ea typeface="Century Gothic" charset="0"/>
                <a:cs typeface="Century Gothic" charset="0"/>
              </a:rPr>
              <a:t>iff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𝚪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' traverses row </a:t>
            </a:r>
            <a:r>
              <a:rPr lang="en-US" sz="2000" dirty="0" err="1">
                <a:latin typeface="Century Gothic" charset="0"/>
                <a:ea typeface="Century Gothic" charset="0"/>
                <a:cs typeface="Century Gothic" charset="0"/>
              </a:rPr>
              <a:t>i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left to right, otherwise set to 0</a:t>
            </a:r>
          </a:p>
          <a:p>
            <a:pPr lvl="1"/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Since 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  <a:sym typeface="Symbol" charset="0"/>
              </a:rPr>
              <a:t>𝚪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 visits each clause node </a:t>
            </a:r>
            <a:r>
              <a:rPr lang="en-US" sz="2000" dirty="0" err="1">
                <a:latin typeface="Century Gothic" charset="0"/>
                <a:ea typeface="Century Gothic" charset="0"/>
                <a:cs typeface="Century Gothic" charset="0"/>
              </a:rPr>
              <a:t>C</a:t>
            </a:r>
            <a:r>
              <a:rPr lang="en-US" sz="2000" baseline="-25000" dirty="0" err="1">
                <a:latin typeface="Century Gothic" charset="0"/>
                <a:ea typeface="Century Gothic" charset="0"/>
                <a:cs typeface="Century Gothic" charset="0"/>
              </a:rPr>
              <a:t>j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, at least one of the paths is traversed in “correct” direction, and each clause is satisfied </a:t>
            </a:r>
          </a:p>
        </p:txBody>
      </p:sp>
    </p:spTree>
    <p:extLst>
      <p:ext uri="{BB962C8B-B14F-4D97-AF65-F5344CB8AC3E}">
        <p14:creationId xmlns:p14="http://schemas.microsoft.com/office/powerpoint/2010/main" val="67422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Approximation algorithms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Optional, not required for final exam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138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A09F-A749-7C46-A7C2-5CA8BD31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Local Search (Hill Climbing, Gradient Descent)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9FC3-75A1-9E47-BB5E-814472659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838" y="1214438"/>
            <a:ext cx="8530834" cy="5076825"/>
          </a:xfrm>
        </p:spPr>
        <p:txBody>
          <a:bodyPr/>
          <a:lstStyle/>
          <a:p>
            <a:r>
              <a:rPr lang="en-US" sz="2400" dirty="0"/>
              <a:t>Explore the space of possible solutions, moving from a current solution to a "nearby" one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Let S denote current solution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there is a neighbor S' of S with strictly lower cost, replace S with the neighbor whose cost is as small as possible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Otherwise, terminate the algorithm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1529B-A741-994A-934D-0A647A366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AB090-8717-644C-B9CB-EA04473D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6" name="Freeform 4">
            <a:extLst>
              <a:ext uri="{FF2B5EF4-FFF2-40B4-BE49-F238E27FC236}">
                <a16:creationId xmlns:a16="http://schemas.microsoft.com/office/drawing/2014/main" id="{3DF92588-09BF-7044-BD0E-2D33DBF68297}"/>
              </a:ext>
            </a:extLst>
          </p:cNvPr>
          <p:cNvSpPr>
            <a:spLocks/>
          </p:cNvSpPr>
          <p:nvPr/>
        </p:nvSpPr>
        <p:spPr bwMode="auto">
          <a:xfrm>
            <a:off x="788988" y="4384675"/>
            <a:ext cx="2819400" cy="1563688"/>
          </a:xfrm>
          <a:custGeom>
            <a:avLst/>
            <a:gdLst>
              <a:gd name="T0" fmla="*/ 0 w 1525"/>
              <a:gd name="T1" fmla="*/ 0 h 846"/>
              <a:gd name="T2" fmla="*/ 284 w 1525"/>
              <a:gd name="T3" fmla="*/ 349 h 846"/>
              <a:gd name="T4" fmla="*/ 611 w 1525"/>
              <a:gd name="T5" fmla="*/ 837 h 846"/>
              <a:gd name="T6" fmla="*/ 1046 w 1525"/>
              <a:gd name="T7" fmla="*/ 292 h 846"/>
              <a:gd name="T8" fmla="*/ 1525 w 1525"/>
              <a:gd name="T9" fmla="*/ 33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5" h="846">
                <a:moveTo>
                  <a:pt x="0" y="0"/>
                </a:moveTo>
                <a:cubicBezTo>
                  <a:pt x="47" y="57"/>
                  <a:pt x="182" y="210"/>
                  <a:pt x="284" y="349"/>
                </a:cubicBezTo>
                <a:cubicBezTo>
                  <a:pt x="386" y="488"/>
                  <a:pt x="484" y="846"/>
                  <a:pt x="611" y="837"/>
                </a:cubicBezTo>
                <a:cubicBezTo>
                  <a:pt x="738" y="828"/>
                  <a:pt x="894" y="426"/>
                  <a:pt x="1046" y="292"/>
                </a:cubicBezTo>
                <a:cubicBezTo>
                  <a:pt x="1198" y="158"/>
                  <a:pt x="1425" y="87"/>
                  <a:pt x="1525" y="33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092A4CFB-FE25-4E49-B548-01CC88682969}"/>
              </a:ext>
            </a:extLst>
          </p:cNvPr>
          <p:cNvSpPr>
            <a:spLocks/>
          </p:cNvSpPr>
          <p:nvPr/>
        </p:nvSpPr>
        <p:spPr bwMode="auto">
          <a:xfrm>
            <a:off x="4589463" y="4400550"/>
            <a:ext cx="4017962" cy="1703388"/>
          </a:xfrm>
          <a:custGeom>
            <a:avLst/>
            <a:gdLst>
              <a:gd name="T0" fmla="*/ 0 w 2531"/>
              <a:gd name="T1" fmla="*/ 0 h 1073"/>
              <a:gd name="T2" fmla="*/ 255 w 2531"/>
              <a:gd name="T3" fmla="*/ 397 h 1073"/>
              <a:gd name="T4" fmla="*/ 577 w 2531"/>
              <a:gd name="T5" fmla="*/ 274 h 1073"/>
              <a:gd name="T6" fmla="*/ 877 w 2531"/>
              <a:gd name="T7" fmla="*/ 1068 h 1073"/>
              <a:gd name="T8" fmla="*/ 1455 w 2531"/>
              <a:gd name="T9" fmla="*/ 303 h 1073"/>
              <a:gd name="T10" fmla="*/ 1655 w 2531"/>
              <a:gd name="T11" fmla="*/ 541 h 1073"/>
              <a:gd name="T12" fmla="*/ 1870 w 2531"/>
              <a:gd name="T13" fmla="*/ 293 h 1073"/>
              <a:gd name="T14" fmla="*/ 2223 w 2531"/>
              <a:gd name="T15" fmla="*/ 662 h 1073"/>
              <a:gd name="T16" fmla="*/ 2531 w 2531"/>
              <a:gd name="T17" fmla="*/ 71 h 10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531" h="1073">
                <a:moveTo>
                  <a:pt x="0" y="0"/>
                </a:moveTo>
                <a:cubicBezTo>
                  <a:pt x="42" y="66"/>
                  <a:pt x="158" y="352"/>
                  <a:pt x="255" y="397"/>
                </a:cubicBezTo>
                <a:cubicBezTo>
                  <a:pt x="352" y="442"/>
                  <a:pt x="473" y="162"/>
                  <a:pt x="577" y="274"/>
                </a:cubicBezTo>
                <a:cubicBezTo>
                  <a:pt x="681" y="386"/>
                  <a:pt x="731" y="1063"/>
                  <a:pt x="877" y="1068"/>
                </a:cubicBezTo>
                <a:cubicBezTo>
                  <a:pt x="1023" y="1073"/>
                  <a:pt x="1325" y="391"/>
                  <a:pt x="1455" y="303"/>
                </a:cubicBezTo>
                <a:cubicBezTo>
                  <a:pt x="1585" y="215"/>
                  <a:pt x="1586" y="543"/>
                  <a:pt x="1655" y="541"/>
                </a:cubicBezTo>
                <a:cubicBezTo>
                  <a:pt x="1724" y="539"/>
                  <a:pt x="1776" y="273"/>
                  <a:pt x="1870" y="293"/>
                </a:cubicBezTo>
                <a:cubicBezTo>
                  <a:pt x="1964" y="313"/>
                  <a:pt x="2113" y="699"/>
                  <a:pt x="2223" y="662"/>
                </a:cubicBezTo>
                <a:cubicBezTo>
                  <a:pt x="2333" y="625"/>
                  <a:pt x="2467" y="194"/>
                  <a:pt x="2531" y="7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040EAD80-4B0C-844E-AC26-90DE499D6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6097250"/>
            <a:ext cx="175260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dirty="0">
                <a:latin typeface="Century Gothic" panose="020B0502020202020204" pitchFamily="34" charset="0"/>
              </a:rPr>
              <a:t>A funnel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3F455FD4-B8FB-9C46-8C62-5912B0A4E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3050" y="6097250"/>
            <a:ext cx="2190750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latin typeface="Century Gothic" panose="020B0502020202020204" pitchFamily="34" charset="0"/>
              </a:rPr>
              <a:t>A jagged funnel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FC4652-232B-C84E-B950-ABF452898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493" y="5775157"/>
            <a:ext cx="165100" cy="165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3E7A0E-E66F-3642-9618-DCB3874FF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994" y="4780809"/>
            <a:ext cx="165100" cy="1651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3" name="Text Box 6">
            <a:extLst>
              <a:ext uri="{FF2B5EF4-FFF2-40B4-BE49-F238E27FC236}">
                <a16:creationId xmlns:a16="http://schemas.microsoft.com/office/drawing/2014/main" id="{330BE9BE-0FB2-1746-9029-0F113E23A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778" y="5636336"/>
            <a:ext cx="1422843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dirty="0">
                <a:latin typeface="Century Gothic" panose="020B0502020202020204" pitchFamily="34" charset="0"/>
              </a:rPr>
              <a:t>Optimal solution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14CB32-7416-FE4F-8C74-E606825FC65A}"/>
              </a:ext>
            </a:extLst>
          </p:cNvPr>
          <p:cNvCxnSpPr>
            <a:stCxn id="13" idx="1"/>
          </p:cNvCxnSpPr>
          <p:nvPr/>
        </p:nvCxnSpPr>
        <p:spPr>
          <a:xfrm flipH="1">
            <a:off x="2097569" y="5775157"/>
            <a:ext cx="315209" cy="792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92EFB99-4B85-E64A-B62D-53D3F5634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473" y="5300036"/>
            <a:ext cx="165100" cy="165100"/>
          </a:xfrm>
          <a:prstGeom prst="rect">
            <a:avLst/>
          </a:prstGeom>
        </p:spPr>
      </p:pic>
      <p:sp>
        <p:nvSpPr>
          <p:cNvPr id="17" name="Text Box 6">
            <a:extLst>
              <a:ext uri="{FF2B5EF4-FFF2-40B4-BE49-F238E27FC236}">
                <a16:creationId xmlns:a16="http://schemas.microsoft.com/office/drawing/2014/main" id="{FC0B896A-CD1E-3C4E-A7DD-13AAF62B7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8070" y="5801436"/>
            <a:ext cx="1422843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dirty="0">
                <a:latin typeface="Century Gothic" panose="020B0502020202020204" pitchFamily="34" charset="0"/>
              </a:rPr>
              <a:t>Local minima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5092C9-F372-494A-B142-2CCDD14E70C0}"/>
              </a:ext>
            </a:extLst>
          </p:cNvPr>
          <p:cNvCxnSpPr>
            <a:cxnSpLocks/>
          </p:cNvCxnSpPr>
          <p:nvPr/>
        </p:nvCxnSpPr>
        <p:spPr>
          <a:xfrm flipV="1">
            <a:off x="7734925" y="5471824"/>
            <a:ext cx="283539" cy="3033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76ECF2-BCF2-B140-90CD-8574080B04FD}"/>
              </a:ext>
            </a:extLst>
          </p:cNvPr>
          <p:cNvCxnSpPr>
            <a:cxnSpLocks/>
          </p:cNvCxnSpPr>
          <p:nvPr/>
        </p:nvCxnSpPr>
        <p:spPr>
          <a:xfrm flipH="1">
            <a:off x="2312546" y="4917291"/>
            <a:ext cx="291449" cy="334186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560E5D83-CBF6-A249-9F7A-54B9A3BA3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804" y="4819751"/>
            <a:ext cx="165100" cy="1651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A7AEA5-33A0-6245-AC1A-4034803A1453}"/>
              </a:ext>
            </a:extLst>
          </p:cNvPr>
          <p:cNvCxnSpPr>
            <a:cxnSpLocks/>
          </p:cNvCxnSpPr>
          <p:nvPr/>
        </p:nvCxnSpPr>
        <p:spPr>
          <a:xfrm>
            <a:off x="7780415" y="4992326"/>
            <a:ext cx="204490" cy="294728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Box 6">
            <a:extLst>
              <a:ext uri="{FF2B5EF4-FFF2-40B4-BE49-F238E27FC236}">
                <a16:creationId xmlns:a16="http://schemas.microsoft.com/office/drawing/2014/main" id="{951A43A0-6AA2-AD48-8424-D0BA68A1F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180" y="4658545"/>
            <a:ext cx="263148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dirty="0">
                <a:latin typeface="Century Gothic" panose="020B0502020202020204" pitchFamily="34" charset="0"/>
              </a:rPr>
              <a:t>S</a:t>
            </a:r>
          </a:p>
        </p:txBody>
      </p:sp>
      <p:sp>
        <p:nvSpPr>
          <p:cNvPr id="27" name="Text Box 6">
            <a:extLst>
              <a:ext uri="{FF2B5EF4-FFF2-40B4-BE49-F238E27FC236}">
                <a16:creationId xmlns:a16="http://schemas.microsoft.com/office/drawing/2014/main" id="{8EF9F59C-110C-614C-8D35-ACC552F18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7917" y="4658546"/>
            <a:ext cx="263148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200" dirty="0">
                <a:latin typeface="Century Gothic" panose="020B050202020202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480606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The Vertex-Cover Problem</a:t>
            </a: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263" y="1204913"/>
            <a:ext cx="8237218" cy="50768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Vertex cover of G = (V, E), 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cs typeface="+mn-cs"/>
              </a:rPr>
              <a:t>	undirected graph</a:t>
            </a:r>
          </a:p>
          <a:p>
            <a:pPr lvl="1" eaLnBrk="1" hangingPunct="1">
              <a:defRPr/>
            </a:pPr>
            <a:r>
              <a:rPr lang="en-US" dirty="0"/>
              <a:t>A subset V</a:t>
            </a:r>
            <a:r>
              <a:rPr lang="ja-JP" altLang="en-US" dirty="0">
                <a:latin typeface="Arial"/>
              </a:rPr>
              <a:t>’</a:t>
            </a:r>
            <a:r>
              <a:rPr lang="en-US" dirty="0"/>
              <a:t> </a:t>
            </a:r>
            <a:r>
              <a:rPr lang="en-US" dirty="0">
                <a:sym typeface="Symbol" charset="0"/>
              </a:rPr>
              <a:t>⊆ V that </a:t>
            </a:r>
          </a:p>
          <a:p>
            <a:pPr lvl="1" eaLnBrk="1" hangingPunct="1">
              <a:buFontTx/>
              <a:buNone/>
              <a:defRPr/>
            </a:pPr>
            <a:r>
              <a:rPr lang="en-US" dirty="0">
                <a:sym typeface="Symbol" charset="0"/>
              </a:rPr>
              <a:t>covers all the edges in G</a:t>
            </a:r>
          </a:p>
          <a:p>
            <a:pPr lvl="1" eaLnBrk="1" hangingPunct="1">
              <a:buFontTx/>
              <a:buNone/>
              <a:defRPr/>
            </a:pPr>
            <a:endParaRPr lang="en-US" dirty="0">
              <a:sym typeface="Symbol" charset="0"/>
            </a:endParaRPr>
          </a:p>
          <a:p>
            <a:pPr eaLnBrk="1" hangingPunct="1">
              <a:defRPr/>
            </a:pPr>
            <a:r>
              <a:rPr lang="en-US" b="1" dirty="0">
                <a:cs typeface="+mn-cs"/>
                <a:sym typeface="Symbol" charset="0"/>
              </a:rPr>
              <a:t>Hill climbing (gradient descent) idea</a:t>
            </a:r>
            <a:r>
              <a:rPr lang="en-US" dirty="0">
                <a:cs typeface="+mn-cs"/>
                <a:sym typeface="Symbol" charset="0"/>
              </a:rPr>
              <a:t>:</a:t>
            </a:r>
          </a:p>
          <a:p>
            <a:pPr lvl="1" eaLnBrk="1" hangingPunct="1">
              <a:defRPr/>
            </a:pPr>
            <a:r>
              <a:rPr lang="en-US" dirty="0">
                <a:sym typeface="Symbol" charset="0"/>
              </a:rPr>
              <a:t>Start with a solution S = V</a:t>
            </a:r>
          </a:p>
          <a:p>
            <a:pPr lvl="1" eaLnBrk="1" hangingPunct="1">
              <a:defRPr/>
            </a:pPr>
            <a:r>
              <a:rPr lang="en-US" dirty="0">
                <a:sym typeface="Symbol" charset="0"/>
              </a:rPr>
              <a:t>If there is a neighbor S' that is a vertex cover and has lower cardinality, replace S with S'.</a:t>
            </a:r>
          </a:p>
          <a:p>
            <a:pPr lvl="1" eaLnBrk="1" hangingPunct="1">
              <a:defRPr/>
            </a:pPr>
            <a:r>
              <a:rPr lang="en-US" dirty="0">
                <a:sym typeface="Symbol" charset="0"/>
              </a:rPr>
              <a:t>Algorithm ends after at most n steps (each update decreases the size of the cover by one)</a:t>
            </a:r>
          </a:p>
        </p:txBody>
      </p:sp>
      <p:grpSp>
        <p:nvGrpSpPr>
          <p:cNvPr id="72707" name="Group 4"/>
          <p:cNvGrpSpPr>
            <a:grpSpLocks/>
          </p:cNvGrpSpPr>
          <p:nvPr/>
        </p:nvGrpSpPr>
        <p:grpSpPr bwMode="auto">
          <a:xfrm>
            <a:off x="5295900" y="1485900"/>
            <a:ext cx="3638550" cy="1447800"/>
            <a:chOff x="3240" y="930"/>
            <a:chExt cx="2292" cy="912"/>
          </a:xfrm>
        </p:grpSpPr>
        <p:sp>
          <p:nvSpPr>
            <p:cNvPr id="900101" name="Oval 5"/>
            <p:cNvSpPr>
              <a:spLocks noChangeArrowheads="1"/>
            </p:cNvSpPr>
            <p:nvPr/>
          </p:nvSpPr>
          <p:spPr bwMode="auto">
            <a:xfrm>
              <a:off x="3240" y="930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b</a:t>
              </a:r>
            </a:p>
          </p:txBody>
        </p:sp>
        <p:sp>
          <p:nvSpPr>
            <p:cNvPr id="900102" name="Oval 6"/>
            <p:cNvSpPr>
              <a:spLocks noChangeArrowheads="1"/>
            </p:cNvSpPr>
            <p:nvPr/>
          </p:nvSpPr>
          <p:spPr bwMode="auto">
            <a:xfrm>
              <a:off x="3942" y="930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c</a:t>
              </a:r>
            </a:p>
          </p:txBody>
        </p:sp>
        <p:sp>
          <p:nvSpPr>
            <p:cNvPr id="900103" name="Oval 7"/>
            <p:cNvSpPr>
              <a:spLocks noChangeArrowheads="1"/>
            </p:cNvSpPr>
            <p:nvPr/>
          </p:nvSpPr>
          <p:spPr bwMode="auto">
            <a:xfrm>
              <a:off x="3240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a</a:t>
              </a:r>
            </a:p>
          </p:txBody>
        </p:sp>
        <p:sp>
          <p:nvSpPr>
            <p:cNvPr id="900104" name="Oval 8"/>
            <p:cNvSpPr>
              <a:spLocks noChangeArrowheads="1"/>
            </p:cNvSpPr>
            <p:nvPr/>
          </p:nvSpPr>
          <p:spPr bwMode="auto">
            <a:xfrm>
              <a:off x="4656" y="930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d</a:t>
              </a:r>
            </a:p>
          </p:txBody>
        </p:sp>
        <p:sp>
          <p:nvSpPr>
            <p:cNvPr id="900105" name="Oval 9"/>
            <p:cNvSpPr>
              <a:spLocks noChangeArrowheads="1"/>
            </p:cNvSpPr>
            <p:nvPr/>
          </p:nvSpPr>
          <p:spPr bwMode="auto">
            <a:xfrm>
              <a:off x="3942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e</a:t>
              </a:r>
            </a:p>
          </p:txBody>
        </p:sp>
        <p:sp>
          <p:nvSpPr>
            <p:cNvPr id="900106" name="Oval 10"/>
            <p:cNvSpPr>
              <a:spLocks noChangeArrowheads="1"/>
            </p:cNvSpPr>
            <p:nvPr/>
          </p:nvSpPr>
          <p:spPr bwMode="auto">
            <a:xfrm>
              <a:off x="4656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f</a:t>
              </a:r>
            </a:p>
          </p:txBody>
        </p:sp>
        <p:sp>
          <p:nvSpPr>
            <p:cNvPr id="900107" name="Line 11"/>
            <p:cNvSpPr>
              <a:spLocks noChangeShapeType="1"/>
            </p:cNvSpPr>
            <p:nvPr/>
          </p:nvSpPr>
          <p:spPr bwMode="auto">
            <a:xfrm>
              <a:off x="3522" y="1074"/>
              <a:ext cx="4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0108" name="Line 12"/>
            <p:cNvSpPr>
              <a:spLocks noChangeShapeType="1"/>
            </p:cNvSpPr>
            <p:nvPr/>
          </p:nvSpPr>
          <p:spPr bwMode="auto">
            <a:xfrm>
              <a:off x="4230" y="1062"/>
              <a:ext cx="4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0109" name="Oval 13"/>
            <p:cNvSpPr>
              <a:spLocks noChangeArrowheads="1"/>
            </p:cNvSpPr>
            <p:nvPr/>
          </p:nvSpPr>
          <p:spPr bwMode="auto">
            <a:xfrm>
              <a:off x="5256" y="1566"/>
              <a:ext cx="276" cy="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US">
                  <a:cs typeface="+mn-cs"/>
                </a:rPr>
                <a:t>g</a:t>
              </a:r>
            </a:p>
          </p:txBody>
        </p:sp>
        <p:sp>
          <p:nvSpPr>
            <p:cNvPr id="900110" name="Line 14"/>
            <p:cNvSpPr>
              <a:spLocks noChangeShapeType="1"/>
            </p:cNvSpPr>
            <p:nvPr/>
          </p:nvSpPr>
          <p:spPr bwMode="auto">
            <a:xfrm>
              <a:off x="3372" y="1206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0111" name="Line 15"/>
            <p:cNvSpPr>
              <a:spLocks noChangeShapeType="1"/>
            </p:cNvSpPr>
            <p:nvPr/>
          </p:nvSpPr>
          <p:spPr bwMode="auto">
            <a:xfrm>
              <a:off x="4080" y="1200"/>
              <a:ext cx="0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0112" name="Line 16"/>
            <p:cNvSpPr>
              <a:spLocks noChangeShapeType="1"/>
            </p:cNvSpPr>
            <p:nvPr/>
          </p:nvSpPr>
          <p:spPr bwMode="auto">
            <a:xfrm>
              <a:off x="4794" y="1200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0113" name="Line 17"/>
            <p:cNvSpPr>
              <a:spLocks noChangeShapeType="1"/>
            </p:cNvSpPr>
            <p:nvPr/>
          </p:nvSpPr>
          <p:spPr bwMode="auto">
            <a:xfrm>
              <a:off x="4218" y="170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0114" name="Line 18"/>
            <p:cNvSpPr>
              <a:spLocks noChangeShapeType="1"/>
            </p:cNvSpPr>
            <p:nvPr/>
          </p:nvSpPr>
          <p:spPr bwMode="auto">
            <a:xfrm flipV="1">
              <a:off x="4176" y="1158"/>
              <a:ext cx="522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0115" name="Line 19"/>
            <p:cNvSpPr>
              <a:spLocks noChangeShapeType="1"/>
            </p:cNvSpPr>
            <p:nvPr/>
          </p:nvSpPr>
          <p:spPr bwMode="auto">
            <a:xfrm>
              <a:off x="4884" y="1158"/>
              <a:ext cx="426" cy="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78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60" name="Rectangle 4">
            <a:extLst>
              <a:ext uri="{FF2B5EF4-FFF2-40B4-BE49-F238E27FC236}">
                <a16:creationId xmlns:a16="http://schemas.microsoft.com/office/drawing/2014/main" id="{58C1BCD9-2934-F94D-9DCB-00E2761DD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Gradient Descent: Vertex Cover</a:t>
            </a:r>
          </a:p>
        </p:txBody>
      </p:sp>
      <p:sp>
        <p:nvSpPr>
          <p:cNvPr id="608261" name="Rectangle 5">
            <a:extLst>
              <a:ext uri="{FF2B5EF4-FFF2-40B4-BE49-F238E27FC236}">
                <a16:creationId xmlns:a16="http://schemas.microsoft.com/office/drawing/2014/main" id="{CC152F81-CCBB-6546-A443-5BC687E1D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Local optimum.  </a:t>
            </a:r>
            <a:r>
              <a:rPr lang="en-US" altLang="en-US" dirty="0">
                <a:solidFill>
                  <a:schemeClr val="tx1"/>
                </a:solidFill>
              </a:rPr>
              <a:t>No neighbor is strictly better.</a:t>
            </a:r>
            <a:endParaRPr lang="en-US" altLang="en-US" dirty="0">
              <a:solidFill>
                <a:schemeClr val="tx1"/>
              </a:solidFill>
              <a:sym typeface="Symbol" pitchFamily="2" charset="2"/>
            </a:endParaRPr>
          </a:p>
        </p:txBody>
      </p:sp>
      <p:sp>
        <p:nvSpPr>
          <p:cNvPr id="608262" name="Oval 6">
            <a:extLst>
              <a:ext uri="{FF2B5EF4-FFF2-40B4-BE49-F238E27FC236}">
                <a16:creationId xmlns:a16="http://schemas.microsoft.com/office/drawing/2014/main" id="{2D8BD0E8-84C6-AA4D-A51B-A8ADD40F2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91933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263" name="Oval 7">
            <a:extLst>
              <a:ext uri="{FF2B5EF4-FFF2-40B4-BE49-F238E27FC236}">
                <a16:creationId xmlns:a16="http://schemas.microsoft.com/office/drawing/2014/main" id="{FDA43F7C-ECBA-B94E-AB62-9DEE17212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38593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264" name="Oval 8">
            <a:extLst>
              <a:ext uri="{FF2B5EF4-FFF2-40B4-BE49-F238E27FC236}">
                <a16:creationId xmlns:a16="http://schemas.microsoft.com/office/drawing/2014/main" id="{221DA21F-45C2-DF40-A9AF-E8492160A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38593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265" name="Oval 9">
            <a:extLst>
              <a:ext uri="{FF2B5EF4-FFF2-40B4-BE49-F238E27FC236}">
                <a16:creationId xmlns:a16="http://schemas.microsoft.com/office/drawing/2014/main" id="{530F5F88-8EC2-7846-BF2E-91F8A13E5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45273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266" name="Oval 10">
            <a:extLst>
              <a:ext uri="{FF2B5EF4-FFF2-40B4-BE49-F238E27FC236}">
                <a16:creationId xmlns:a16="http://schemas.microsoft.com/office/drawing/2014/main" id="{D5C93772-2E45-124A-B1C3-AD34087F9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45273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267" name="Oval 11">
            <a:extLst>
              <a:ext uri="{FF2B5EF4-FFF2-40B4-BE49-F238E27FC236}">
                <a16:creationId xmlns:a16="http://schemas.microsoft.com/office/drawing/2014/main" id="{5C594BF4-119D-E849-B8CD-BA6C33F31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91933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268" name="Oval 12">
            <a:extLst>
              <a:ext uri="{FF2B5EF4-FFF2-40B4-BE49-F238E27FC236}">
                <a16:creationId xmlns:a16="http://schemas.microsoft.com/office/drawing/2014/main" id="{29B62574-2F2B-E143-90A3-DEAE32557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3353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269" name="Oval 13">
            <a:extLst>
              <a:ext uri="{FF2B5EF4-FFF2-40B4-BE49-F238E27FC236}">
                <a16:creationId xmlns:a16="http://schemas.microsoft.com/office/drawing/2014/main" id="{EDD82B4E-3E1F-BC42-BDD0-5A163BCA0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91933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270" name="Oval 14">
            <a:extLst>
              <a:ext uri="{FF2B5EF4-FFF2-40B4-BE49-F238E27FC236}">
                <a16:creationId xmlns:a16="http://schemas.microsoft.com/office/drawing/2014/main" id="{5DFC4F35-EE0E-D341-9783-93A138351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60513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608271" name="AutoShape 15">
            <a:extLst>
              <a:ext uri="{FF2B5EF4-FFF2-40B4-BE49-F238E27FC236}">
                <a16:creationId xmlns:a16="http://schemas.microsoft.com/office/drawing/2014/main" id="{CEA295A7-4478-5543-8094-F8749C7CE646}"/>
              </a:ext>
            </a:extLst>
          </p:cNvPr>
          <p:cNvCxnSpPr>
            <a:cxnSpLocks noChangeShapeType="1"/>
            <a:stCxn id="608262" idx="1"/>
            <a:endCxn id="608264" idx="5"/>
          </p:cNvCxnSpPr>
          <p:nvPr/>
        </p:nvCxnSpPr>
        <p:spPr bwMode="auto">
          <a:xfrm flipH="1" flipV="1">
            <a:off x="2263775" y="2516105"/>
            <a:ext cx="4254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272" name="AutoShape 16">
            <a:extLst>
              <a:ext uri="{FF2B5EF4-FFF2-40B4-BE49-F238E27FC236}">
                <a16:creationId xmlns:a16="http://schemas.microsoft.com/office/drawing/2014/main" id="{1AB4EE5C-38EC-F54E-BEBD-5DD20DE7469D}"/>
              </a:ext>
            </a:extLst>
          </p:cNvPr>
          <p:cNvCxnSpPr>
            <a:cxnSpLocks noChangeShapeType="1"/>
            <a:stCxn id="608262" idx="0"/>
            <a:endCxn id="608268" idx="4"/>
          </p:cNvCxnSpPr>
          <p:nvPr/>
        </p:nvCxnSpPr>
        <p:spPr bwMode="auto">
          <a:xfrm flipV="1">
            <a:off x="2743200" y="238593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273" name="AutoShape 17">
            <a:extLst>
              <a:ext uri="{FF2B5EF4-FFF2-40B4-BE49-F238E27FC236}">
                <a16:creationId xmlns:a16="http://schemas.microsoft.com/office/drawing/2014/main" id="{211FFFAB-1A0A-2E4E-815F-1FD7564B03AF}"/>
              </a:ext>
            </a:extLst>
          </p:cNvPr>
          <p:cNvCxnSpPr>
            <a:cxnSpLocks noChangeShapeType="1"/>
            <a:stCxn id="608262" idx="7"/>
            <a:endCxn id="608263" idx="3"/>
          </p:cNvCxnSpPr>
          <p:nvPr/>
        </p:nvCxnSpPr>
        <p:spPr bwMode="auto">
          <a:xfrm flipV="1">
            <a:off x="2797175" y="2516105"/>
            <a:ext cx="4254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274" name="AutoShape 18">
            <a:extLst>
              <a:ext uri="{FF2B5EF4-FFF2-40B4-BE49-F238E27FC236}">
                <a16:creationId xmlns:a16="http://schemas.microsoft.com/office/drawing/2014/main" id="{4DB09071-86B4-1D41-97C8-C4645B401592}"/>
              </a:ext>
            </a:extLst>
          </p:cNvPr>
          <p:cNvCxnSpPr>
            <a:cxnSpLocks noChangeShapeType="1"/>
            <a:stCxn id="608262" idx="6"/>
            <a:endCxn id="608269" idx="2"/>
          </p:cNvCxnSpPr>
          <p:nvPr/>
        </p:nvCxnSpPr>
        <p:spPr bwMode="auto">
          <a:xfrm>
            <a:off x="2819400" y="299553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275" name="AutoShape 19">
            <a:extLst>
              <a:ext uri="{FF2B5EF4-FFF2-40B4-BE49-F238E27FC236}">
                <a16:creationId xmlns:a16="http://schemas.microsoft.com/office/drawing/2014/main" id="{07218C19-2057-3A49-B122-7FE89736FC90}"/>
              </a:ext>
            </a:extLst>
          </p:cNvPr>
          <p:cNvCxnSpPr>
            <a:cxnSpLocks noChangeShapeType="1"/>
            <a:stCxn id="608262" idx="5"/>
            <a:endCxn id="608265" idx="1"/>
          </p:cNvCxnSpPr>
          <p:nvPr/>
        </p:nvCxnSpPr>
        <p:spPr bwMode="auto">
          <a:xfrm>
            <a:off x="2797175" y="3049505"/>
            <a:ext cx="4254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276" name="AutoShape 20">
            <a:extLst>
              <a:ext uri="{FF2B5EF4-FFF2-40B4-BE49-F238E27FC236}">
                <a16:creationId xmlns:a16="http://schemas.microsoft.com/office/drawing/2014/main" id="{57B5A8CA-B60B-E044-813D-C5ADFE61719F}"/>
              </a:ext>
            </a:extLst>
          </p:cNvPr>
          <p:cNvCxnSpPr>
            <a:cxnSpLocks noChangeShapeType="1"/>
            <a:stCxn id="608262" idx="4"/>
            <a:endCxn id="608270" idx="0"/>
          </p:cNvCxnSpPr>
          <p:nvPr/>
        </p:nvCxnSpPr>
        <p:spPr bwMode="auto">
          <a:xfrm>
            <a:off x="2743200" y="307173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277" name="AutoShape 21">
            <a:extLst>
              <a:ext uri="{FF2B5EF4-FFF2-40B4-BE49-F238E27FC236}">
                <a16:creationId xmlns:a16="http://schemas.microsoft.com/office/drawing/2014/main" id="{5F97B8BA-F4DB-AB4B-9EA2-AE850118A788}"/>
              </a:ext>
            </a:extLst>
          </p:cNvPr>
          <p:cNvCxnSpPr>
            <a:cxnSpLocks noChangeShapeType="1"/>
            <a:stCxn id="608262" idx="3"/>
            <a:endCxn id="608266" idx="7"/>
          </p:cNvCxnSpPr>
          <p:nvPr/>
        </p:nvCxnSpPr>
        <p:spPr bwMode="auto">
          <a:xfrm flipH="1">
            <a:off x="2263775" y="3049505"/>
            <a:ext cx="425450" cy="4254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278" name="AutoShape 22">
            <a:extLst>
              <a:ext uri="{FF2B5EF4-FFF2-40B4-BE49-F238E27FC236}">
                <a16:creationId xmlns:a16="http://schemas.microsoft.com/office/drawing/2014/main" id="{E40F8E16-61DF-474B-92E7-1300ECE4A9DA}"/>
              </a:ext>
            </a:extLst>
          </p:cNvPr>
          <p:cNvCxnSpPr>
            <a:cxnSpLocks noChangeShapeType="1"/>
            <a:stCxn id="608262" idx="2"/>
            <a:endCxn id="608267" idx="6"/>
          </p:cNvCxnSpPr>
          <p:nvPr/>
        </p:nvCxnSpPr>
        <p:spPr bwMode="auto">
          <a:xfrm flipH="1">
            <a:off x="2133600" y="299553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8279" name="Rectangle 23">
            <a:extLst>
              <a:ext uri="{FF2B5EF4-FFF2-40B4-BE49-F238E27FC236}">
                <a16:creationId xmlns:a16="http://schemas.microsoft.com/office/drawing/2014/main" id="{35211F0C-202C-EB40-971A-D3CBD4422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389355"/>
            <a:ext cx="2938305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>
                <a:latin typeface="Century Gothic" panose="020B0502020202020204" pitchFamily="34" charset="0"/>
              </a:rPr>
              <a:t>optimum = center node only</a:t>
            </a:r>
            <a:br>
              <a:rPr lang="en-US" altLang="en-US" sz="1400" dirty="0">
                <a:latin typeface="Century Gothic" panose="020B0502020202020204" pitchFamily="34" charset="0"/>
              </a:rPr>
            </a:br>
            <a:r>
              <a:rPr lang="en-US" altLang="en-US" sz="1400" dirty="0">
                <a:latin typeface="Century Gothic" panose="020B0502020202020204" pitchFamily="34" charset="0"/>
              </a:rPr>
              <a:t>local optimum = all other nodes</a:t>
            </a:r>
          </a:p>
        </p:txBody>
      </p:sp>
      <p:sp>
        <p:nvSpPr>
          <p:cNvPr id="608280" name="Oval 24">
            <a:extLst>
              <a:ext uri="{FF2B5EF4-FFF2-40B4-BE49-F238E27FC236}">
                <a16:creationId xmlns:a16="http://schemas.microsoft.com/office/drawing/2014/main" id="{9BEE451D-1C8C-744C-859A-E9DA19624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00493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282" name="Oval 26">
            <a:extLst>
              <a:ext uri="{FF2B5EF4-FFF2-40B4-BE49-F238E27FC236}">
                <a16:creationId xmlns:a16="http://schemas.microsoft.com/office/drawing/2014/main" id="{C26E9D65-8AE2-C146-B93A-3F7FF244C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46213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283" name="Oval 27">
            <a:extLst>
              <a:ext uri="{FF2B5EF4-FFF2-40B4-BE49-F238E27FC236}">
                <a16:creationId xmlns:a16="http://schemas.microsoft.com/office/drawing/2014/main" id="{F4B2FF44-7CFF-5E4B-B0C6-FFE048A0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00493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284" name="Oval 28">
            <a:extLst>
              <a:ext uri="{FF2B5EF4-FFF2-40B4-BE49-F238E27FC236}">
                <a16:creationId xmlns:a16="http://schemas.microsoft.com/office/drawing/2014/main" id="{DF9A92D3-A9F7-E040-A903-FB27C98E0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46213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608285" name="AutoShape 29">
            <a:extLst>
              <a:ext uri="{FF2B5EF4-FFF2-40B4-BE49-F238E27FC236}">
                <a16:creationId xmlns:a16="http://schemas.microsoft.com/office/drawing/2014/main" id="{CAD39182-0242-EB4A-AD68-1717859544AD}"/>
              </a:ext>
            </a:extLst>
          </p:cNvPr>
          <p:cNvCxnSpPr>
            <a:cxnSpLocks noChangeShapeType="1"/>
            <a:stCxn id="608280" idx="6"/>
            <a:endCxn id="608284" idx="2"/>
          </p:cNvCxnSpPr>
          <p:nvPr/>
        </p:nvCxnSpPr>
        <p:spPr bwMode="auto">
          <a:xfrm>
            <a:off x="6400800" y="2081130"/>
            <a:ext cx="990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286" name="AutoShape 30">
            <a:extLst>
              <a:ext uri="{FF2B5EF4-FFF2-40B4-BE49-F238E27FC236}">
                <a16:creationId xmlns:a16="http://schemas.microsoft.com/office/drawing/2014/main" id="{B886A268-8B79-FB4E-8843-CA7BF4C77068}"/>
              </a:ext>
            </a:extLst>
          </p:cNvPr>
          <p:cNvCxnSpPr>
            <a:cxnSpLocks noChangeShapeType="1"/>
            <a:stCxn id="608282" idx="6"/>
            <a:endCxn id="608284" idx="2"/>
          </p:cNvCxnSpPr>
          <p:nvPr/>
        </p:nvCxnSpPr>
        <p:spPr bwMode="auto">
          <a:xfrm>
            <a:off x="6400800" y="253833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287" name="AutoShape 31">
            <a:extLst>
              <a:ext uri="{FF2B5EF4-FFF2-40B4-BE49-F238E27FC236}">
                <a16:creationId xmlns:a16="http://schemas.microsoft.com/office/drawing/2014/main" id="{B87A27C4-4A41-A24C-B707-5A29BC4320FB}"/>
              </a:ext>
            </a:extLst>
          </p:cNvPr>
          <p:cNvCxnSpPr>
            <a:cxnSpLocks noChangeShapeType="1"/>
            <a:stCxn id="608282" idx="6"/>
            <a:endCxn id="608283" idx="2"/>
          </p:cNvCxnSpPr>
          <p:nvPr/>
        </p:nvCxnSpPr>
        <p:spPr bwMode="auto">
          <a:xfrm flipV="1">
            <a:off x="6400800" y="2081130"/>
            <a:ext cx="990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288" name="AutoShape 32">
            <a:extLst>
              <a:ext uri="{FF2B5EF4-FFF2-40B4-BE49-F238E27FC236}">
                <a16:creationId xmlns:a16="http://schemas.microsoft.com/office/drawing/2014/main" id="{05777AD2-94C0-9145-A1EA-0D7653D94EE6}"/>
              </a:ext>
            </a:extLst>
          </p:cNvPr>
          <p:cNvCxnSpPr>
            <a:cxnSpLocks noChangeShapeType="1"/>
            <a:stCxn id="608280" idx="6"/>
            <a:endCxn id="608283" idx="2"/>
          </p:cNvCxnSpPr>
          <p:nvPr/>
        </p:nvCxnSpPr>
        <p:spPr bwMode="auto">
          <a:xfrm>
            <a:off x="6400800" y="208113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8291" name="Oval 35">
            <a:extLst>
              <a:ext uri="{FF2B5EF4-FFF2-40B4-BE49-F238E27FC236}">
                <a16:creationId xmlns:a16="http://schemas.microsoft.com/office/drawing/2014/main" id="{D555FFF4-3476-B04C-BEE1-C33D67BF9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91933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292" name="Oval 36">
            <a:extLst>
              <a:ext uri="{FF2B5EF4-FFF2-40B4-BE49-F238E27FC236}">
                <a16:creationId xmlns:a16="http://schemas.microsoft.com/office/drawing/2014/main" id="{E4CC7689-3F77-7F4A-8097-3A82761B0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37653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293" name="Oval 37">
            <a:extLst>
              <a:ext uri="{FF2B5EF4-FFF2-40B4-BE49-F238E27FC236}">
                <a16:creationId xmlns:a16="http://schemas.microsoft.com/office/drawing/2014/main" id="{90B50C59-EB9E-E240-BB21-F50901419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91933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294" name="Oval 38">
            <a:extLst>
              <a:ext uri="{FF2B5EF4-FFF2-40B4-BE49-F238E27FC236}">
                <a16:creationId xmlns:a16="http://schemas.microsoft.com/office/drawing/2014/main" id="{C8E06A25-52D0-BB48-A845-75CB0CCAC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37653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608295" name="AutoShape 39">
            <a:extLst>
              <a:ext uri="{FF2B5EF4-FFF2-40B4-BE49-F238E27FC236}">
                <a16:creationId xmlns:a16="http://schemas.microsoft.com/office/drawing/2014/main" id="{E7DBBA80-E0BE-B34C-9111-9934CB6194C6}"/>
              </a:ext>
            </a:extLst>
          </p:cNvPr>
          <p:cNvCxnSpPr>
            <a:cxnSpLocks noChangeShapeType="1"/>
            <a:stCxn id="608291" idx="6"/>
            <a:endCxn id="608294" idx="2"/>
          </p:cNvCxnSpPr>
          <p:nvPr/>
        </p:nvCxnSpPr>
        <p:spPr bwMode="auto">
          <a:xfrm>
            <a:off x="6400800" y="2995530"/>
            <a:ext cx="990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296" name="AutoShape 40">
            <a:extLst>
              <a:ext uri="{FF2B5EF4-FFF2-40B4-BE49-F238E27FC236}">
                <a16:creationId xmlns:a16="http://schemas.microsoft.com/office/drawing/2014/main" id="{C917686F-73D7-EA4B-905E-076D66D5FEFB}"/>
              </a:ext>
            </a:extLst>
          </p:cNvPr>
          <p:cNvCxnSpPr>
            <a:cxnSpLocks noChangeShapeType="1"/>
            <a:stCxn id="608292" idx="6"/>
            <a:endCxn id="608294" idx="2"/>
          </p:cNvCxnSpPr>
          <p:nvPr/>
        </p:nvCxnSpPr>
        <p:spPr bwMode="auto">
          <a:xfrm>
            <a:off x="6400800" y="345273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297" name="AutoShape 41">
            <a:extLst>
              <a:ext uri="{FF2B5EF4-FFF2-40B4-BE49-F238E27FC236}">
                <a16:creationId xmlns:a16="http://schemas.microsoft.com/office/drawing/2014/main" id="{D9B23E0E-F761-FE40-99FA-8E975A998384}"/>
              </a:ext>
            </a:extLst>
          </p:cNvPr>
          <p:cNvCxnSpPr>
            <a:cxnSpLocks noChangeShapeType="1"/>
            <a:stCxn id="608292" idx="6"/>
            <a:endCxn id="608293" idx="2"/>
          </p:cNvCxnSpPr>
          <p:nvPr/>
        </p:nvCxnSpPr>
        <p:spPr bwMode="auto">
          <a:xfrm flipV="1">
            <a:off x="6400800" y="2995530"/>
            <a:ext cx="990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298" name="AutoShape 42">
            <a:extLst>
              <a:ext uri="{FF2B5EF4-FFF2-40B4-BE49-F238E27FC236}">
                <a16:creationId xmlns:a16="http://schemas.microsoft.com/office/drawing/2014/main" id="{12DC9A69-50AC-D241-97AB-8403C34712C0}"/>
              </a:ext>
            </a:extLst>
          </p:cNvPr>
          <p:cNvCxnSpPr>
            <a:cxnSpLocks noChangeShapeType="1"/>
            <a:stCxn id="608291" idx="6"/>
            <a:endCxn id="608293" idx="2"/>
          </p:cNvCxnSpPr>
          <p:nvPr/>
        </p:nvCxnSpPr>
        <p:spPr bwMode="auto">
          <a:xfrm>
            <a:off x="6400800" y="2995530"/>
            <a:ext cx="990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8300" name="Oval 44">
            <a:extLst>
              <a:ext uri="{FF2B5EF4-FFF2-40B4-BE49-F238E27FC236}">
                <a16:creationId xmlns:a16="http://schemas.microsoft.com/office/drawing/2014/main" id="{55EAB852-6186-B04C-8C0E-BBFC06438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98613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608301" name="AutoShape 45">
            <a:extLst>
              <a:ext uri="{FF2B5EF4-FFF2-40B4-BE49-F238E27FC236}">
                <a16:creationId xmlns:a16="http://schemas.microsoft.com/office/drawing/2014/main" id="{EFD488D1-0ED3-A04E-9A08-D49F9F68E50A}"/>
              </a:ext>
            </a:extLst>
          </p:cNvPr>
          <p:cNvCxnSpPr>
            <a:cxnSpLocks noChangeShapeType="1"/>
            <a:stCxn id="608292" idx="6"/>
            <a:endCxn id="608300" idx="2"/>
          </p:cNvCxnSpPr>
          <p:nvPr/>
        </p:nvCxnSpPr>
        <p:spPr bwMode="auto">
          <a:xfrm>
            <a:off x="6400800" y="3452730"/>
            <a:ext cx="9906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303" name="AutoShape 47">
            <a:extLst>
              <a:ext uri="{FF2B5EF4-FFF2-40B4-BE49-F238E27FC236}">
                <a16:creationId xmlns:a16="http://schemas.microsoft.com/office/drawing/2014/main" id="{E9DA3439-B09C-FD4C-AB52-DB5B3DA8A151}"/>
              </a:ext>
            </a:extLst>
          </p:cNvPr>
          <p:cNvCxnSpPr>
            <a:cxnSpLocks noChangeShapeType="1"/>
            <a:stCxn id="608291" idx="6"/>
            <a:endCxn id="608300" idx="2"/>
          </p:cNvCxnSpPr>
          <p:nvPr/>
        </p:nvCxnSpPr>
        <p:spPr bwMode="auto">
          <a:xfrm>
            <a:off x="6400800" y="2995530"/>
            <a:ext cx="9906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304" name="AutoShape 48">
            <a:extLst>
              <a:ext uri="{FF2B5EF4-FFF2-40B4-BE49-F238E27FC236}">
                <a16:creationId xmlns:a16="http://schemas.microsoft.com/office/drawing/2014/main" id="{C0E77B47-2DB5-B34E-9230-AFF32D05D0DF}"/>
              </a:ext>
            </a:extLst>
          </p:cNvPr>
          <p:cNvCxnSpPr>
            <a:cxnSpLocks noChangeShapeType="1"/>
            <a:stCxn id="608282" idx="6"/>
            <a:endCxn id="608300" idx="2"/>
          </p:cNvCxnSpPr>
          <p:nvPr/>
        </p:nvCxnSpPr>
        <p:spPr bwMode="auto">
          <a:xfrm>
            <a:off x="6400800" y="2538330"/>
            <a:ext cx="990600" cy="1524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305" name="AutoShape 49">
            <a:extLst>
              <a:ext uri="{FF2B5EF4-FFF2-40B4-BE49-F238E27FC236}">
                <a16:creationId xmlns:a16="http://schemas.microsoft.com/office/drawing/2014/main" id="{70399C20-3388-A149-91BF-813D448821F6}"/>
              </a:ext>
            </a:extLst>
          </p:cNvPr>
          <p:cNvCxnSpPr>
            <a:cxnSpLocks noChangeShapeType="1"/>
            <a:stCxn id="608280" idx="6"/>
            <a:endCxn id="608300" idx="2"/>
          </p:cNvCxnSpPr>
          <p:nvPr/>
        </p:nvCxnSpPr>
        <p:spPr bwMode="auto">
          <a:xfrm>
            <a:off x="6400800" y="2081130"/>
            <a:ext cx="990600" cy="198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306" name="AutoShape 50">
            <a:extLst>
              <a:ext uri="{FF2B5EF4-FFF2-40B4-BE49-F238E27FC236}">
                <a16:creationId xmlns:a16="http://schemas.microsoft.com/office/drawing/2014/main" id="{E543675D-1BB3-5344-BA01-5904361BE5AE}"/>
              </a:ext>
            </a:extLst>
          </p:cNvPr>
          <p:cNvCxnSpPr>
            <a:cxnSpLocks noChangeShapeType="1"/>
            <a:stCxn id="608283" idx="2"/>
            <a:endCxn id="608291" idx="6"/>
          </p:cNvCxnSpPr>
          <p:nvPr/>
        </p:nvCxnSpPr>
        <p:spPr bwMode="auto">
          <a:xfrm flipH="1">
            <a:off x="6400800" y="2081130"/>
            <a:ext cx="9906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307" name="AutoShape 51">
            <a:extLst>
              <a:ext uri="{FF2B5EF4-FFF2-40B4-BE49-F238E27FC236}">
                <a16:creationId xmlns:a16="http://schemas.microsoft.com/office/drawing/2014/main" id="{3BDA5A92-38B7-5F49-9CC3-60D7BECCB03E}"/>
              </a:ext>
            </a:extLst>
          </p:cNvPr>
          <p:cNvCxnSpPr>
            <a:cxnSpLocks noChangeShapeType="1"/>
            <a:stCxn id="608283" idx="2"/>
            <a:endCxn id="608292" idx="6"/>
          </p:cNvCxnSpPr>
          <p:nvPr/>
        </p:nvCxnSpPr>
        <p:spPr bwMode="auto">
          <a:xfrm flipH="1">
            <a:off x="6400800" y="2081130"/>
            <a:ext cx="9906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308" name="AutoShape 52">
            <a:extLst>
              <a:ext uri="{FF2B5EF4-FFF2-40B4-BE49-F238E27FC236}">
                <a16:creationId xmlns:a16="http://schemas.microsoft.com/office/drawing/2014/main" id="{12ECE338-72D2-0243-861E-B83392276B3C}"/>
              </a:ext>
            </a:extLst>
          </p:cNvPr>
          <p:cNvCxnSpPr>
            <a:cxnSpLocks noChangeShapeType="1"/>
            <a:stCxn id="608284" idx="2"/>
            <a:endCxn id="608291" idx="6"/>
          </p:cNvCxnSpPr>
          <p:nvPr/>
        </p:nvCxnSpPr>
        <p:spPr bwMode="auto">
          <a:xfrm flipH="1">
            <a:off x="6400800" y="2538330"/>
            <a:ext cx="990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309" name="AutoShape 53">
            <a:extLst>
              <a:ext uri="{FF2B5EF4-FFF2-40B4-BE49-F238E27FC236}">
                <a16:creationId xmlns:a16="http://schemas.microsoft.com/office/drawing/2014/main" id="{90906959-EC7B-9C4F-A7C6-4EFF88C48417}"/>
              </a:ext>
            </a:extLst>
          </p:cNvPr>
          <p:cNvCxnSpPr>
            <a:cxnSpLocks noChangeShapeType="1"/>
            <a:stCxn id="608284" idx="2"/>
            <a:endCxn id="608292" idx="6"/>
          </p:cNvCxnSpPr>
          <p:nvPr/>
        </p:nvCxnSpPr>
        <p:spPr bwMode="auto">
          <a:xfrm flipH="1">
            <a:off x="6400800" y="2538330"/>
            <a:ext cx="9906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310" name="AutoShape 54">
            <a:extLst>
              <a:ext uri="{FF2B5EF4-FFF2-40B4-BE49-F238E27FC236}">
                <a16:creationId xmlns:a16="http://schemas.microsoft.com/office/drawing/2014/main" id="{E92F8227-309E-B74F-8F7A-3CD53A38F6EF}"/>
              </a:ext>
            </a:extLst>
          </p:cNvPr>
          <p:cNvCxnSpPr>
            <a:cxnSpLocks noChangeShapeType="1"/>
            <a:stCxn id="608293" idx="2"/>
            <a:endCxn id="608280" idx="6"/>
          </p:cNvCxnSpPr>
          <p:nvPr/>
        </p:nvCxnSpPr>
        <p:spPr bwMode="auto">
          <a:xfrm flipH="1" flipV="1">
            <a:off x="6400800" y="2081130"/>
            <a:ext cx="9906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311" name="AutoShape 55">
            <a:extLst>
              <a:ext uri="{FF2B5EF4-FFF2-40B4-BE49-F238E27FC236}">
                <a16:creationId xmlns:a16="http://schemas.microsoft.com/office/drawing/2014/main" id="{B1A9E54F-DB22-7643-98E1-28FC895E43A0}"/>
              </a:ext>
            </a:extLst>
          </p:cNvPr>
          <p:cNvCxnSpPr>
            <a:cxnSpLocks noChangeShapeType="1"/>
            <a:stCxn id="608294" idx="2"/>
            <a:endCxn id="608280" idx="6"/>
          </p:cNvCxnSpPr>
          <p:nvPr/>
        </p:nvCxnSpPr>
        <p:spPr bwMode="auto">
          <a:xfrm flipH="1" flipV="1">
            <a:off x="6400800" y="2081130"/>
            <a:ext cx="990600" cy="137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312" name="AutoShape 56">
            <a:extLst>
              <a:ext uri="{FF2B5EF4-FFF2-40B4-BE49-F238E27FC236}">
                <a16:creationId xmlns:a16="http://schemas.microsoft.com/office/drawing/2014/main" id="{4C135F6F-FC16-F34F-9DF0-893F1BD1DA9F}"/>
              </a:ext>
            </a:extLst>
          </p:cNvPr>
          <p:cNvCxnSpPr>
            <a:cxnSpLocks noChangeShapeType="1"/>
            <a:stCxn id="608294" idx="2"/>
            <a:endCxn id="608282" idx="6"/>
          </p:cNvCxnSpPr>
          <p:nvPr/>
        </p:nvCxnSpPr>
        <p:spPr bwMode="auto">
          <a:xfrm flipH="1" flipV="1">
            <a:off x="6400800" y="2538330"/>
            <a:ext cx="9906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313" name="AutoShape 57">
            <a:extLst>
              <a:ext uri="{FF2B5EF4-FFF2-40B4-BE49-F238E27FC236}">
                <a16:creationId xmlns:a16="http://schemas.microsoft.com/office/drawing/2014/main" id="{AC2636CB-E5A1-9749-A988-6417CA7673C3}"/>
              </a:ext>
            </a:extLst>
          </p:cNvPr>
          <p:cNvCxnSpPr>
            <a:cxnSpLocks noChangeShapeType="1"/>
            <a:stCxn id="608293" idx="2"/>
            <a:endCxn id="608282" idx="6"/>
          </p:cNvCxnSpPr>
          <p:nvPr/>
        </p:nvCxnSpPr>
        <p:spPr bwMode="auto">
          <a:xfrm flipH="1" flipV="1">
            <a:off x="6400800" y="2538330"/>
            <a:ext cx="990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8314" name="Rectangle 58">
            <a:extLst>
              <a:ext uri="{FF2B5EF4-FFF2-40B4-BE49-F238E27FC236}">
                <a16:creationId xmlns:a16="http://schemas.microsoft.com/office/drawing/2014/main" id="{8082CFCA-69CC-1543-A8C8-186A9FABB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367130"/>
            <a:ext cx="3529812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>
                <a:latin typeface="Century Gothic" panose="020B0502020202020204" pitchFamily="34" charset="0"/>
              </a:rPr>
              <a:t>optimum = all nodes on left side</a:t>
            </a:r>
          </a:p>
          <a:p>
            <a:r>
              <a:rPr lang="en-US" altLang="en-US" sz="1400">
                <a:latin typeface="Century Gothic" panose="020B0502020202020204" pitchFamily="34" charset="0"/>
              </a:rPr>
              <a:t>local optimum = all nodes on right side</a:t>
            </a:r>
          </a:p>
        </p:txBody>
      </p:sp>
      <p:sp>
        <p:nvSpPr>
          <p:cNvPr id="608315" name="Oval 59">
            <a:extLst>
              <a:ext uri="{FF2B5EF4-FFF2-40B4-BE49-F238E27FC236}">
                <a16:creationId xmlns:a16="http://schemas.microsoft.com/office/drawing/2014/main" id="{8ED60FE5-424F-2A4A-9C74-FC8F20E41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5334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316" name="Oval 60">
            <a:extLst>
              <a:ext uri="{FF2B5EF4-FFF2-40B4-BE49-F238E27FC236}">
                <a16:creationId xmlns:a16="http://schemas.microsoft.com/office/drawing/2014/main" id="{84739CEE-F4B6-1A4A-9078-D68662ACA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334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317" name="Oval 61">
            <a:extLst>
              <a:ext uri="{FF2B5EF4-FFF2-40B4-BE49-F238E27FC236}">
                <a16:creationId xmlns:a16="http://schemas.microsoft.com/office/drawing/2014/main" id="{5A467098-53C3-3646-943C-EF2CEEE50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334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608318" name="AutoShape 62">
            <a:extLst>
              <a:ext uri="{FF2B5EF4-FFF2-40B4-BE49-F238E27FC236}">
                <a16:creationId xmlns:a16="http://schemas.microsoft.com/office/drawing/2014/main" id="{850B4F0B-4145-F645-90B5-9ACC1ADA90F7}"/>
              </a:ext>
            </a:extLst>
          </p:cNvPr>
          <p:cNvCxnSpPr>
            <a:cxnSpLocks noChangeShapeType="1"/>
            <a:stCxn id="608315" idx="6"/>
            <a:endCxn id="608317" idx="2"/>
          </p:cNvCxnSpPr>
          <p:nvPr/>
        </p:nvCxnSpPr>
        <p:spPr bwMode="auto">
          <a:xfrm>
            <a:off x="2667000" y="54102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319" name="AutoShape 63">
            <a:extLst>
              <a:ext uri="{FF2B5EF4-FFF2-40B4-BE49-F238E27FC236}">
                <a16:creationId xmlns:a16="http://schemas.microsoft.com/office/drawing/2014/main" id="{10FE36F2-BAAD-0943-9770-2BB0C20A32BA}"/>
              </a:ext>
            </a:extLst>
          </p:cNvPr>
          <p:cNvCxnSpPr>
            <a:cxnSpLocks noChangeShapeType="1"/>
            <a:stCxn id="608315" idx="2"/>
            <a:endCxn id="608316" idx="6"/>
          </p:cNvCxnSpPr>
          <p:nvPr/>
        </p:nvCxnSpPr>
        <p:spPr bwMode="auto">
          <a:xfrm flipH="1">
            <a:off x="1981200" y="54102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8320" name="Oval 64">
            <a:extLst>
              <a:ext uri="{FF2B5EF4-FFF2-40B4-BE49-F238E27FC236}">
                <a16:creationId xmlns:a16="http://schemas.microsoft.com/office/drawing/2014/main" id="{BD4D4BD0-BCB3-3640-B894-65D6C4E93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334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321" name="Oval 65">
            <a:extLst>
              <a:ext uri="{FF2B5EF4-FFF2-40B4-BE49-F238E27FC236}">
                <a16:creationId xmlns:a16="http://schemas.microsoft.com/office/drawing/2014/main" id="{C5E0EB53-BB7A-A643-A468-37D34FBF3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334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322" name="Oval 66">
            <a:extLst>
              <a:ext uri="{FF2B5EF4-FFF2-40B4-BE49-F238E27FC236}">
                <a16:creationId xmlns:a16="http://schemas.microsoft.com/office/drawing/2014/main" id="{D9DAB8AD-CE4A-E444-A967-195D46327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5334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608323" name="AutoShape 67">
            <a:extLst>
              <a:ext uri="{FF2B5EF4-FFF2-40B4-BE49-F238E27FC236}">
                <a16:creationId xmlns:a16="http://schemas.microsoft.com/office/drawing/2014/main" id="{79DD474C-D911-7746-99A6-D0DBD7F64984}"/>
              </a:ext>
            </a:extLst>
          </p:cNvPr>
          <p:cNvCxnSpPr>
            <a:cxnSpLocks noChangeShapeType="1"/>
            <a:stCxn id="608320" idx="6"/>
            <a:endCxn id="608322" idx="2"/>
          </p:cNvCxnSpPr>
          <p:nvPr/>
        </p:nvCxnSpPr>
        <p:spPr bwMode="auto">
          <a:xfrm>
            <a:off x="4724400" y="54102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324" name="AutoShape 68">
            <a:extLst>
              <a:ext uri="{FF2B5EF4-FFF2-40B4-BE49-F238E27FC236}">
                <a16:creationId xmlns:a16="http://schemas.microsoft.com/office/drawing/2014/main" id="{942239D0-F167-9F42-9733-F82A2ADCAE20}"/>
              </a:ext>
            </a:extLst>
          </p:cNvPr>
          <p:cNvCxnSpPr>
            <a:cxnSpLocks noChangeShapeType="1"/>
            <a:stCxn id="608320" idx="2"/>
            <a:endCxn id="608321" idx="6"/>
          </p:cNvCxnSpPr>
          <p:nvPr/>
        </p:nvCxnSpPr>
        <p:spPr bwMode="auto">
          <a:xfrm flipH="1">
            <a:off x="4038600" y="54102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325" name="AutoShape 69">
            <a:extLst>
              <a:ext uri="{FF2B5EF4-FFF2-40B4-BE49-F238E27FC236}">
                <a16:creationId xmlns:a16="http://schemas.microsoft.com/office/drawing/2014/main" id="{22B0A530-0F75-8244-A477-E9BCF116DB6F}"/>
              </a:ext>
            </a:extLst>
          </p:cNvPr>
          <p:cNvCxnSpPr>
            <a:cxnSpLocks noChangeShapeType="1"/>
            <a:stCxn id="608317" idx="6"/>
            <a:endCxn id="608321" idx="2"/>
          </p:cNvCxnSpPr>
          <p:nvPr/>
        </p:nvCxnSpPr>
        <p:spPr bwMode="auto">
          <a:xfrm>
            <a:off x="3352800" y="54102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8326" name="Oval 70">
            <a:extLst>
              <a:ext uri="{FF2B5EF4-FFF2-40B4-BE49-F238E27FC236}">
                <a16:creationId xmlns:a16="http://schemas.microsoft.com/office/drawing/2014/main" id="{52400414-C5D4-8349-AB37-6464D5BCD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334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327" name="Oval 71">
            <a:extLst>
              <a:ext uri="{FF2B5EF4-FFF2-40B4-BE49-F238E27FC236}">
                <a16:creationId xmlns:a16="http://schemas.microsoft.com/office/drawing/2014/main" id="{0F6B9168-9ABB-4A44-9570-9FC8B77DB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334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sp>
        <p:nvSpPr>
          <p:cNvPr id="608328" name="Oval 72">
            <a:extLst>
              <a:ext uri="{FF2B5EF4-FFF2-40B4-BE49-F238E27FC236}">
                <a16:creationId xmlns:a16="http://schemas.microsoft.com/office/drawing/2014/main" id="{99D1E086-729F-954F-A490-98BD65F07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3340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/>
          </a:p>
        </p:txBody>
      </p:sp>
      <p:cxnSp>
        <p:nvCxnSpPr>
          <p:cNvPr id="608329" name="AutoShape 73">
            <a:extLst>
              <a:ext uri="{FF2B5EF4-FFF2-40B4-BE49-F238E27FC236}">
                <a16:creationId xmlns:a16="http://schemas.microsoft.com/office/drawing/2014/main" id="{2F81D7FC-F69C-DC49-A902-99FE406FDBAC}"/>
              </a:ext>
            </a:extLst>
          </p:cNvPr>
          <p:cNvCxnSpPr>
            <a:cxnSpLocks noChangeShapeType="1"/>
            <a:stCxn id="608326" idx="6"/>
            <a:endCxn id="608328" idx="2"/>
          </p:cNvCxnSpPr>
          <p:nvPr/>
        </p:nvCxnSpPr>
        <p:spPr bwMode="auto">
          <a:xfrm>
            <a:off x="6781800" y="54102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330" name="AutoShape 74">
            <a:extLst>
              <a:ext uri="{FF2B5EF4-FFF2-40B4-BE49-F238E27FC236}">
                <a16:creationId xmlns:a16="http://schemas.microsoft.com/office/drawing/2014/main" id="{5B38FABB-DDC0-504F-881E-BC9267C4D112}"/>
              </a:ext>
            </a:extLst>
          </p:cNvPr>
          <p:cNvCxnSpPr>
            <a:cxnSpLocks noChangeShapeType="1"/>
            <a:stCxn id="608326" idx="2"/>
            <a:endCxn id="608327" idx="6"/>
          </p:cNvCxnSpPr>
          <p:nvPr/>
        </p:nvCxnSpPr>
        <p:spPr bwMode="auto">
          <a:xfrm flipH="1">
            <a:off x="6096000" y="54102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608331" name="AutoShape 75">
            <a:extLst>
              <a:ext uri="{FF2B5EF4-FFF2-40B4-BE49-F238E27FC236}">
                <a16:creationId xmlns:a16="http://schemas.microsoft.com/office/drawing/2014/main" id="{7E3401F0-DBD8-EA4C-BC4A-80C3D97248CC}"/>
              </a:ext>
            </a:extLst>
          </p:cNvPr>
          <p:cNvCxnSpPr>
            <a:cxnSpLocks noChangeShapeType="1"/>
            <a:stCxn id="608322" idx="6"/>
            <a:endCxn id="608327" idx="2"/>
          </p:cNvCxnSpPr>
          <p:nvPr/>
        </p:nvCxnSpPr>
        <p:spPr bwMode="auto">
          <a:xfrm>
            <a:off x="5410200" y="5410200"/>
            <a:ext cx="533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608332" name="Rectangle 76">
            <a:extLst>
              <a:ext uri="{FF2B5EF4-FFF2-40B4-BE49-F238E27FC236}">
                <a16:creationId xmlns:a16="http://schemas.microsoft.com/office/drawing/2014/main" id="{1A4AB3E6-4F68-2B48-A7F8-A559B36CA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15000"/>
            <a:ext cx="3515386" cy="5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400" dirty="0">
                <a:latin typeface="Century Gothic" panose="020B0502020202020204" pitchFamily="34" charset="0"/>
              </a:rPr>
              <a:t>optimum = even nodes</a:t>
            </a:r>
          </a:p>
          <a:p>
            <a:r>
              <a:rPr lang="en-US" altLang="en-US" sz="1400" dirty="0">
                <a:latin typeface="Century Gothic" panose="020B0502020202020204" pitchFamily="34" charset="0"/>
              </a:rPr>
              <a:t>local optimum = omit every third node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DC9ED2-A9CE-0940-8C6D-E2FAA2F6A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1BBD4A-989F-9045-A4A8-C72D760ED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ChangeArrowheads="1"/>
          </p:cNvSpPr>
          <p:nvPr/>
        </p:nvSpPr>
        <p:spPr bwMode="auto">
          <a:xfrm>
            <a:off x="1074738" y="1531938"/>
            <a:ext cx="6637337" cy="1570037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Century Gothic" panose="020B0502020202020204" pitchFamily="34" charset="0"/>
            </a:endParaRPr>
          </a:p>
          <a:p>
            <a:pPr algn="ctr">
              <a:defRPr/>
            </a:pPr>
            <a:endParaRPr lang="en-US" sz="2400">
              <a:latin typeface="Century Gothic" panose="020B0502020202020204" pitchFamily="34" charset="0"/>
            </a:endParaRPr>
          </a:p>
          <a:p>
            <a:pPr algn="ctr">
              <a:defRPr/>
            </a:pPr>
            <a:endParaRPr lang="en-US" sz="2400">
              <a:latin typeface="Century Gothic" panose="020B0502020202020204" pitchFamily="34" charset="0"/>
            </a:endParaRPr>
          </a:p>
          <a:p>
            <a:pPr algn="ctr">
              <a:defRPr/>
            </a:pPr>
            <a:r>
              <a:rPr lang="en-US" sz="2400">
                <a:latin typeface="Century Gothic" panose="020B0502020202020204" pitchFamily="34" charset="0"/>
              </a:rPr>
              <a:t>Polynomial time algorithm to decide A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Polynomial Reduction Algorithm</a:t>
            </a:r>
          </a:p>
        </p:txBody>
      </p:sp>
      <p:sp>
        <p:nvSpPr>
          <p:cNvPr id="8448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0838" y="3225800"/>
            <a:ext cx="8496300" cy="3065463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defRPr/>
            </a:pPr>
            <a:r>
              <a:rPr lang="en-US" dirty="0">
                <a:cs typeface="+mn-cs"/>
              </a:rPr>
              <a:t>To solve a decision problem A in polynomial time</a:t>
            </a:r>
          </a:p>
          <a:p>
            <a:pPr marL="914400" lvl="1" indent="-4572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dirty="0"/>
              <a:t>Use a polynomial time reduction algorithm to transform A into B</a:t>
            </a:r>
          </a:p>
          <a:p>
            <a:pPr marL="914400" lvl="1" indent="-4572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dirty="0"/>
              <a:t>Run a known polynomial time algorithm for B</a:t>
            </a:r>
          </a:p>
          <a:p>
            <a:pPr marL="914400" lvl="1" indent="-4572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dirty="0"/>
              <a:t>Use the answer for B as the answer for A</a:t>
            </a:r>
          </a:p>
        </p:txBody>
      </p:sp>
      <p:sp>
        <p:nvSpPr>
          <p:cNvPr id="844805" name="Rectangle 5"/>
          <p:cNvSpPr>
            <a:spLocks noChangeArrowheads="1"/>
          </p:cNvSpPr>
          <p:nvPr/>
        </p:nvSpPr>
        <p:spPr bwMode="auto">
          <a:xfrm>
            <a:off x="1352550" y="1741488"/>
            <a:ext cx="974725" cy="8905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800">
                <a:latin typeface="Monotype Corsiva" charset="0"/>
                <a:cs typeface="+mn-cs"/>
              </a:rPr>
              <a:t>f</a:t>
            </a:r>
          </a:p>
        </p:txBody>
      </p:sp>
      <p:sp>
        <p:nvSpPr>
          <p:cNvPr id="844806" name="Rectangle 6"/>
          <p:cNvSpPr>
            <a:spLocks noChangeArrowheads="1"/>
          </p:cNvSpPr>
          <p:nvPr/>
        </p:nvSpPr>
        <p:spPr bwMode="auto">
          <a:xfrm>
            <a:off x="3530600" y="1741488"/>
            <a:ext cx="3305175" cy="89058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400" dirty="0">
                <a:latin typeface="Century Gothic" panose="020B0502020202020204" pitchFamily="34" charset="0"/>
              </a:rPr>
              <a:t>Polynomial time </a:t>
            </a:r>
          </a:p>
          <a:p>
            <a:pPr algn="ctr">
              <a:defRPr/>
            </a:pPr>
            <a:r>
              <a:rPr lang="en-US" sz="2400" dirty="0">
                <a:latin typeface="Century Gothic" panose="020B0502020202020204" pitchFamily="34" charset="0"/>
              </a:rPr>
              <a:t>algorithm to decide B</a:t>
            </a:r>
          </a:p>
        </p:txBody>
      </p:sp>
      <p:sp>
        <p:nvSpPr>
          <p:cNvPr id="844807" name="Line 7"/>
          <p:cNvSpPr>
            <a:spLocks noChangeShapeType="1"/>
          </p:cNvSpPr>
          <p:nvPr/>
        </p:nvSpPr>
        <p:spPr bwMode="auto">
          <a:xfrm>
            <a:off x="482600" y="2187575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44808" name="Text Box 8"/>
          <p:cNvSpPr txBox="1">
            <a:spLocks noChangeArrowheads="1"/>
          </p:cNvSpPr>
          <p:nvPr/>
        </p:nvSpPr>
        <p:spPr bwMode="auto">
          <a:xfrm>
            <a:off x="719138" y="1697038"/>
            <a:ext cx="407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cs typeface="+mn-cs"/>
                <a:sym typeface="Symbol" charset="0"/>
              </a:rPr>
              <a:t>𝛼</a:t>
            </a:r>
          </a:p>
        </p:txBody>
      </p:sp>
      <p:sp>
        <p:nvSpPr>
          <p:cNvPr id="844809" name="Text Box 9"/>
          <p:cNvSpPr txBox="1">
            <a:spLocks noChangeArrowheads="1"/>
          </p:cNvSpPr>
          <p:nvPr/>
        </p:nvSpPr>
        <p:spPr bwMode="auto">
          <a:xfrm>
            <a:off x="3089275" y="1697038"/>
            <a:ext cx="4026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cs typeface="+mn-cs"/>
                <a:sym typeface="Symbol" charset="0"/>
              </a:rPr>
              <a:t>𝛽</a:t>
            </a:r>
          </a:p>
        </p:txBody>
      </p:sp>
      <p:sp>
        <p:nvSpPr>
          <p:cNvPr id="844810" name="Line 10"/>
          <p:cNvSpPr>
            <a:spLocks noChangeShapeType="1"/>
          </p:cNvSpPr>
          <p:nvPr/>
        </p:nvSpPr>
        <p:spPr bwMode="auto">
          <a:xfrm>
            <a:off x="2349500" y="2187575"/>
            <a:ext cx="1181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44811" name="Line 11"/>
          <p:cNvSpPr>
            <a:spLocks noChangeShapeType="1"/>
          </p:cNvSpPr>
          <p:nvPr/>
        </p:nvSpPr>
        <p:spPr bwMode="auto">
          <a:xfrm flipV="1">
            <a:off x="6842125" y="1874838"/>
            <a:ext cx="868363" cy="3127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44812" name="Line 12"/>
          <p:cNvSpPr>
            <a:spLocks noChangeShapeType="1"/>
          </p:cNvSpPr>
          <p:nvPr/>
        </p:nvSpPr>
        <p:spPr bwMode="auto">
          <a:xfrm>
            <a:off x="6842125" y="2209800"/>
            <a:ext cx="868363" cy="3127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44813" name="Line 13"/>
          <p:cNvSpPr>
            <a:spLocks noChangeShapeType="1"/>
          </p:cNvSpPr>
          <p:nvPr/>
        </p:nvSpPr>
        <p:spPr bwMode="auto">
          <a:xfrm>
            <a:off x="7705725" y="1882775"/>
            <a:ext cx="8842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44814" name="Line 14"/>
          <p:cNvSpPr>
            <a:spLocks noChangeShapeType="1"/>
          </p:cNvSpPr>
          <p:nvPr/>
        </p:nvSpPr>
        <p:spPr bwMode="auto">
          <a:xfrm>
            <a:off x="7713663" y="2508250"/>
            <a:ext cx="884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844815" name="Text Box 15"/>
          <p:cNvSpPr txBox="1">
            <a:spLocks noChangeArrowheads="1"/>
          </p:cNvSpPr>
          <p:nvPr/>
        </p:nvSpPr>
        <p:spPr bwMode="auto">
          <a:xfrm>
            <a:off x="6988175" y="1682750"/>
            <a:ext cx="5485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entury Gothic" panose="020B0502020202020204" pitchFamily="34" charset="0"/>
              </a:rPr>
              <a:t>yes</a:t>
            </a:r>
          </a:p>
        </p:txBody>
      </p:sp>
      <p:sp>
        <p:nvSpPr>
          <p:cNvPr id="844816" name="Text Box 16"/>
          <p:cNvSpPr txBox="1">
            <a:spLocks noChangeArrowheads="1"/>
          </p:cNvSpPr>
          <p:nvPr/>
        </p:nvSpPr>
        <p:spPr bwMode="auto">
          <a:xfrm>
            <a:off x="7026275" y="2314575"/>
            <a:ext cx="476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entury Gothic" panose="020B0502020202020204" pitchFamily="34" charset="0"/>
              </a:rPr>
              <a:t>no</a:t>
            </a:r>
          </a:p>
        </p:txBody>
      </p:sp>
      <p:sp>
        <p:nvSpPr>
          <p:cNvPr id="844817" name="Text Box 17"/>
          <p:cNvSpPr txBox="1">
            <a:spLocks noChangeArrowheads="1"/>
          </p:cNvSpPr>
          <p:nvPr/>
        </p:nvSpPr>
        <p:spPr bwMode="auto">
          <a:xfrm>
            <a:off x="7932738" y="1530350"/>
            <a:ext cx="5485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entury Gothic" panose="020B0502020202020204" pitchFamily="34" charset="0"/>
              </a:rPr>
              <a:t>yes</a:t>
            </a:r>
          </a:p>
        </p:txBody>
      </p:sp>
      <p:sp>
        <p:nvSpPr>
          <p:cNvPr id="844818" name="Text Box 18"/>
          <p:cNvSpPr txBox="1">
            <a:spLocks noChangeArrowheads="1"/>
          </p:cNvSpPr>
          <p:nvPr/>
        </p:nvSpPr>
        <p:spPr bwMode="auto">
          <a:xfrm>
            <a:off x="7970838" y="2162175"/>
            <a:ext cx="4764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latin typeface="Century Gothic" panose="020B0502020202020204" pitchFamily="34" charset="0"/>
              </a:rPr>
              <a:t>no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B2356B-5615-3C4E-B557-3B531209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5BC47A-3E81-0F0E-4C6F-51D6F8C183FA}"/>
                  </a:ext>
                </a:extLst>
              </p14:cNvPr>
              <p14:cNvContentPartPr/>
              <p14:nvPr/>
            </p14:nvContentPartPr>
            <p14:xfrm>
              <a:off x="707400" y="1477440"/>
              <a:ext cx="7838280" cy="1101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5BC47A-3E81-0F0E-4C6F-51D6F8C183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200" y="1461240"/>
                <a:ext cx="7870680" cy="113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86137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Set Covering Problem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66813"/>
            <a:ext cx="8229600" cy="52863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dirty="0">
                <a:cs typeface="+mn-cs"/>
              </a:rPr>
              <a:t>Finite set X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>
                <a:cs typeface="+mn-cs"/>
              </a:rPr>
              <a:t>Family </a:t>
            </a:r>
            <a:r>
              <a:rPr lang="en-US" dirty="0">
                <a:latin typeface="Monotype Corsiva" charset="0"/>
                <a:cs typeface="+mn-cs"/>
              </a:rPr>
              <a:t>F</a:t>
            </a:r>
            <a:r>
              <a:rPr lang="en-US" dirty="0">
                <a:cs typeface="+mn-cs"/>
              </a:rPr>
              <a:t> of subsets of X: </a:t>
            </a:r>
            <a:r>
              <a:rPr lang="en-US" dirty="0">
                <a:latin typeface="Monotype Corsiva" charset="0"/>
                <a:cs typeface="+mn-cs"/>
              </a:rPr>
              <a:t>F</a:t>
            </a:r>
            <a:r>
              <a:rPr lang="en-US" dirty="0">
                <a:cs typeface="+mn-cs"/>
              </a:rPr>
              <a:t> = {S</a:t>
            </a:r>
            <a:r>
              <a:rPr lang="en-US" baseline="-25000" dirty="0">
                <a:cs typeface="+mn-cs"/>
              </a:rPr>
              <a:t>1</a:t>
            </a:r>
            <a:r>
              <a:rPr lang="en-US" dirty="0">
                <a:cs typeface="+mn-cs"/>
              </a:rPr>
              <a:t>, S</a:t>
            </a:r>
            <a:r>
              <a:rPr lang="en-US" baseline="-25000" dirty="0">
                <a:cs typeface="+mn-cs"/>
              </a:rPr>
              <a:t>2</a:t>
            </a:r>
            <a:r>
              <a:rPr lang="en-US" dirty="0">
                <a:cs typeface="+mn-cs"/>
              </a:rPr>
              <a:t>, …, S</a:t>
            </a:r>
            <a:r>
              <a:rPr lang="en-US" baseline="-25000" dirty="0">
                <a:cs typeface="+mn-cs"/>
              </a:rPr>
              <a:t>n</a:t>
            </a:r>
            <a:r>
              <a:rPr lang="en-US" dirty="0">
                <a:cs typeface="+mn-cs"/>
              </a:rPr>
              <a:t>}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dirty="0">
                <a:cs typeface="+mn-cs"/>
              </a:rPr>
              <a:t>		X = </a:t>
            </a:r>
            <a:r>
              <a:rPr lang="en-US" sz="3600" dirty="0">
                <a:cs typeface="+mn-cs"/>
                <a:sym typeface="Symbol" charset="0"/>
              </a:rPr>
              <a:t>⋃</a:t>
            </a:r>
            <a:r>
              <a:rPr lang="en-US" dirty="0">
                <a:cs typeface="+mn-cs"/>
                <a:sym typeface="Symbol" charset="0"/>
              </a:rPr>
              <a:t> S	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endParaRPr lang="en-US" sz="2000" dirty="0">
              <a:cs typeface="+mn-cs"/>
              <a:sym typeface="Symbol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>
                <a:cs typeface="+mn-cs"/>
                <a:sym typeface="Symbol" charset="0"/>
              </a:rPr>
              <a:t>Find a minimum-size subset C ⊆ </a:t>
            </a:r>
            <a:r>
              <a:rPr lang="en-US" dirty="0">
                <a:latin typeface="Monotype Corsiva" charset="0"/>
                <a:cs typeface="+mn-cs"/>
                <a:sym typeface="Symbol" charset="0"/>
              </a:rPr>
              <a:t>F</a:t>
            </a:r>
            <a:r>
              <a:rPr lang="en-US" dirty="0">
                <a:cs typeface="+mn-cs"/>
                <a:sym typeface="Symbol" charset="0"/>
              </a:rPr>
              <a:t> that covers all the elements in X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>
                <a:cs typeface="+mn-cs"/>
                <a:sym typeface="Symbol" charset="0"/>
              </a:rPr>
              <a:t>Decision: given a number k find if there exist k sets S</a:t>
            </a:r>
            <a:r>
              <a:rPr lang="en-US" baseline="-25000" dirty="0">
                <a:cs typeface="+mn-cs"/>
                <a:sym typeface="Symbol" charset="0"/>
              </a:rPr>
              <a:t>i1</a:t>
            </a:r>
            <a:r>
              <a:rPr lang="en-US" dirty="0">
                <a:cs typeface="+mn-cs"/>
                <a:sym typeface="Symbol" charset="0"/>
              </a:rPr>
              <a:t>, S</a:t>
            </a:r>
            <a:r>
              <a:rPr lang="en-US" baseline="-25000" dirty="0">
                <a:cs typeface="+mn-cs"/>
                <a:sym typeface="Symbol" charset="0"/>
              </a:rPr>
              <a:t>i2</a:t>
            </a:r>
            <a:r>
              <a:rPr lang="en-US" dirty="0">
                <a:cs typeface="+mn-cs"/>
                <a:sym typeface="Symbol" charset="0"/>
              </a:rPr>
              <a:t>, …, </a:t>
            </a:r>
            <a:r>
              <a:rPr lang="en-US" dirty="0" err="1">
                <a:cs typeface="+mn-cs"/>
                <a:sym typeface="Symbol" charset="0"/>
              </a:rPr>
              <a:t>S</a:t>
            </a:r>
            <a:r>
              <a:rPr lang="en-US" baseline="-25000" dirty="0" err="1">
                <a:cs typeface="+mn-cs"/>
                <a:sym typeface="Symbol" charset="0"/>
              </a:rPr>
              <a:t>ik</a:t>
            </a:r>
            <a:r>
              <a:rPr lang="en-US" dirty="0">
                <a:cs typeface="+mn-cs"/>
                <a:sym typeface="Symbol" charset="0"/>
              </a:rPr>
              <a:t>  such that:</a:t>
            </a:r>
          </a:p>
          <a:p>
            <a:pPr eaLnBrk="1" hangingPunct="1">
              <a:lnSpc>
                <a:spcPct val="120000"/>
              </a:lnSpc>
              <a:buFontTx/>
              <a:buNone/>
              <a:defRPr/>
            </a:pPr>
            <a:r>
              <a:rPr lang="en-US" dirty="0">
                <a:cs typeface="+mn-cs"/>
                <a:sym typeface="Symbol" charset="0"/>
              </a:rPr>
              <a:t>			 S</a:t>
            </a:r>
            <a:r>
              <a:rPr lang="en-US" baseline="-25000" dirty="0">
                <a:cs typeface="+mn-cs"/>
                <a:sym typeface="Symbol" charset="0"/>
              </a:rPr>
              <a:t>i1</a:t>
            </a:r>
            <a:r>
              <a:rPr lang="en-US" dirty="0">
                <a:cs typeface="+mn-cs"/>
                <a:sym typeface="Symbol" charset="0"/>
              </a:rPr>
              <a:t> ⋃ S</a:t>
            </a:r>
            <a:r>
              <a:rPr lang="en-US" baseline="-25000" dirty="0">
                <a:cs typeface="+mn-cs"/>
                <a:sym typeface="Symbol" charset="0"/>
              </a:rPr>
              <a:t>i2</a:t>
            </a:r>
            <a:r>
              <a:rPr lang="en-US" dirty="0">
                <a:cs typeface="+mn-cs"/>
                <a:sym typeface="Symbol" charset="0"/>
              </a:rPr>
              <a:t> ⋃ … ⋃ </a:t>
            </a:r>
            <a:r>
              <a:rPr lang="en-US" dirty="0" err="1">
                <a:cs typeface="+mn-cs"/>
                <a:sym typeface="Symbol" charset="0"/>
              </a:rPr>
              <a:t>S</a:t>
            </a:r>
            <a:r>
              <a:rPr lang="en-US" baseline="-25000" dirty="0" err="1">
                <a:cs typeface="+mn-cs"/>
                <a:sym typeface="Symbol" charset="0"/>
              </a:rPr>
              <a:t>ik</a:t>
            </a:r>
            <a:r>
              <a:rPr lang="en-US" dirty="0">
                <a:cs typeface="+mn-cs"/>
                <a:sym typeface="Symbol" charset="0"/>
              </a:rPr>
              <a:t> = X</a:t>
            </a:r>
          </a:p>
        </p:txBody>
      </p:sp>
      <p:sp>
        <p:nvSpPr>
          <p:cNvPr id="906244" name="Text Box 4"/>
          <p:cNvSpPr txBox="1">
            <a:spLocks noChangeArrowheads="1"/>
          </p:cNvSpPr>
          <p:nvPr/>
        </p:nvSpPr>
        <p:spPr bwMode="auto">
          <a:xfrm>
            <a:off x="1831975" y="3019425"/>
            <a:ext cx="8306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cs typeface="+mn-cs"/>
              </a:rPr>
              <a:t>S </a:t>
            </a:r>
            <a:r>
              <a:rPr lang="en-US" dirty="0">
                <a:cs typeface="+mn-cs"/>
                <a:sym typeface="Symbol" charset="0"/>
              </a:rPr>
              <a:t>∈ </a:t>
            </a:r>
            <a:r>
              <a:rPr lang="en-US" dirty="0">
                <a:latin typeface="Monotype Corsiva" charset="0"/>
                <a:cs typeface="+mn-cs"/>
                <a:sym typeface="Symbol" charset="0"/>
              </a:rPr>
              <a:t>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80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Greedy Set Covering</a:t>
            </a:r>
          </a:p>
        </p:txBody>
      </p:sp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566863"/>
            <a:ext cx="4533900" cy="47244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b="1">
                <a:cs typeface="+mn-cs"/>
              </a:rPr>
              <a:t>Idea</a:t>
            </a:r>
            <a:r>
              <a:rPr lang="en-US">
                <a:cs typeface="+mn-cs"/>
              </a:rPr>
              <a:t>: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>
                <a:cs typeface="+mn-cs"/>
              </a:rPr>
              <a:t>At each step pick a set S that covers the greatest number of remaining elements</a:t>
            </a:r>
          </a:p>
        </p:txBody>
      </p:sp>
      <p:grpSp>
        <p:nvGrpSpPr>
          <p:cNvPr id="80899" name="Group 4"/>
          <p:cNvGrpSpPr>
            <a:grpSpLocks/>
          </p:cNvGrpSpPr>
          <p:nvPr/>
        </p:nvGrpSpPr>
        <p:grpSpPr bwMode="auto">
          <a:xfrm>
            <a:off x="5953125" y="1990725"/>
            <a:ext cx="200025" cy="1744663"/>
            <a:chOff x="3558" y="1032"/>
            <a:chExt cx="126" cy="1099"/>
          </a:xfrm>
        </p:grpSpPr>
        <p:sp>
          <p:nvSpPr>
            <p:cNvPr id="908293" name="Oval 5"/>
            <p:cNvSpPr>
              <a:spLocks noChangeArrowheads="1"/>
            </p:cNvSpPr>
            <p:nvPr/>
          </p:nvSpPr>
          <p:spPr bwMode="auto">
            <a:xfrm>
              <a:off x="3558" y="1032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8294" name="Oval 6"/>
            <p:cNvSpPr>
              <a:spLocks noChangeArrowheads="1"/>
            </p:cNvSpPr>
            <p:nvPr/>
          </p:nvSpPr>
          <p:spPr bwMode="auto">
            <a:xfrm>
              <a:off x="3558" y="1356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8295" name="Oval 7"/>
            <p:cNvSpPr>
              <a:spLocks noChangeArrowheads="1"/>
            </p:cNvSpPr>
            <p:nvPr/>
          </p:nvSpPr>
          <p:spPr bwMode="auto">
            <a:xfrm>
              <a:off x="3558" y="1680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8296" name="Oval 8"/>
            <p:cNvSpPr>
              <a:spLocks noChangeArrowheads="1"/>
            </p:cNvSpPr>
            <p:nvPr/>
          </p:nvSpPr>
          <p:spPr bwMode="auto">
            <a:xfrm>
              <a:off x="3558" y="2004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0900" name="Group 9"/>
          <p:cNvGrpSpPr>
            <a:grpSpLocks/>
          </p:cNvGrpSpPr>
          <p:nvPr/>
        </p:nvGrpSpPr>
        <p:grpSpPr bwMode="auto">
          <a:xfrm>
            <a:off x="6786563" y="1990725"/>
            <a:ext cx="200025" cy="1744663"/>
            <a:chOff x="3558" y="1032"/>
            <a:chExt cx="126" cy="1099"/>
          </a:xfrm>
        </p:grpSpPr>
        <p:sp>
          <p:nvSpPr>
            <p:cNvPr id="908298" name="Oval 10"/>
            <p:cNvSpPr>
              <a:spLocks noChangeArrowheads="1"/>
            </p:cNvSpPr>
            <p:nvPr/>
          </p:nvSpPr>
          <p:spPr bwMode="auto">
            <a:xfrm>
              <a:off x="3558" y="1032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8299" name="Oval 11"/>
            <p:cNvSpPr>
              <a:spLocks noChangeArrowheads="1"/>
            </p:cNvSpPr>
            <p:nvPr/>
          </p:nvSpPr>
          <p:spPr bwMode="auto">
            <a:xfrm>
              <a:off x="3558" y="1356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8300" name="Oval 12"/>
            <p:cNvSpPr>
              <a:spLocks noChangeArrowheads="1"/>
            </p:cNvSpPr>
            <p:nvPr/>
          </p:nvSpPr>
          <p:spPr bwMode="auto">
            <a:xfrm>
              <a:off x="3558" y="1680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8301" name="Oval 13"/>
            <p:cNvSpPr>
              <a:spLocks noChangeArrowheads="1"/>
            </p:cNvSpPr>
            <p:nvPr/>
          </p:nvSpPr>
          <p:spPr bwMode="auto">
            <a:xfrm>
              <a:off x="3558" y="2004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0901" name="Group 14"/>
          <p:cNvGrpSpPr>
            <a:grpSpLocks/>
          </p:cNvGrpSpPr>
          <p:nvPr/>
        </p:nvGrpSpPr>
        <p:grpSpPr bwMode="auto">
          <a:xfrm>
            <a:off x="7620000" y="1990725"/>
            <a:ext cx="200025" cy="1744663"/>
            <a:chOff x="3558" y="1032"/>
            <a:chExt cx="126" cy="1099"/>
          </a:xfrm>
        </p:grpSpPr>
        <p:sp>
          <p:nvSpPr>
            <p:cNvPr id="908303" name="Oval 15"/>
            <p:cNvSpPr>
              <a:spLocks noChangeArrowheads="1"/>
            </p:cNvSpPr>
            <p:nvPr/>
          </p:nvSpPr>
          <p:spPr bwMode="auto">
            <a:xfrm>
              <a:off x="3558" y="1032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8304" name="Oval 16"/>
            <p:cNvSpPr>
              <a:spLocks noChangeArrowheads="1"/>
            </p:cNvSpPr>
            <p:nvPr/>
          </p:nvSpPr>
          <p:spPr bwMode="auto">
            <a:xfrm>
              <a:off x="3558" y="1356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8305" name="Oval 17"/>
            <p:cNvSpPr>
              <a:spLocks noChangeArrowheads="1"/>
            </p:cNvSpPr>
            <p:nvPr/>
          </p:nvSpPr>
          <p:spPr bwMode="auto">
            <a:xfrm>
              <a:off x="3558" y="1680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08306" name="Oval 18"/>
            <p:cNvSpPr>
              <a:spLocks noChangeArrowheads="1"/>
            </p:cNvSpPr>
            <p:nvPr/>
          </p:nvSpPr>
          <p:spPr bwMode="auto">
            <a:xfrm>
              <a:off x="3558" y="2004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908307" name="AutoShape 19"/>
          <p:cNvSpPr>
            <a:spLocks noChangeArrowheads="1"/>
          </p:cNvSpPr>
          <p:nvPr/>
        </p:nvSpPr>
        <p:spPr bwMode="auto">
          <a:xfrm>
            <a:off x="5810250" y="1819275"/>
            <a:ext cx="485775" cy="23622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08308" name="AutoShape 20"/>
          <p:cNvSpPr>
            <a:spLocks noChangeArrowheads="1"/>
          </p:cNvSpPr>
          <p:nvPr/>
        </p:nvSpPr>
        <p:spPr bwMode="auto">
          <a:xfrm>
            <a:off x="7477125" y="1819275"/>
            <a:ext cx="485775" cy="23622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08309" name="AutoShape 21"/>
          <p:cNvSpPr>
            <a:spLocks noChangeArrowheads="1"/>
          </p:cNvSpPr>
          <p:nvPr/>
        </p:nvSpPr>
        <p:spPr bwMode="auto">
          <a:xfrm>
            <a:off x="6648450" y="2419350"/>
            <a:ext cx="1228725" cy="86677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08310" name="AutoShape 22"/>
          <p:cNvSpPr>
            <a:spLocks noChangeArrowheads="1"/>
          </p:cNvSpPr>
          <p:nvPr/>
        </p:nvSpPr>
        <p:spPr bwMode="auto">
          <a:xfrm>
            <a:off x="5857875" y="3409950"/>
            <a:ext cx="1247775" cy="44767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08311" name="Text Box 23"/>
          <p:cNvSpPr txBox="1">
            <a:spLocks noChangeArrowheads="1"/>
          </p:cNvSpPr>
          <p:nvPr/>
        </p:nvSpPr>
        <p:spPr bwMode="auto">
          <a:xfrm>
            <a:off x="5851525" y="382746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3</a:t>
            </a:r>
          </a:p>
        </p:txBody>
      </p:sp>
      <p:sp>
        <p:nvSpPr>
          <p:cNvPr id="908312" name="Text Box 24"/>
          <p:cNvSpPr txBox="1">
            <a:spLocks noChangeArrowheads="1"/>
          </p:cNvSpPr>
          <p:nvPr/>
        </p:nvSpPr>
        <p:spPr bwMode="auto">
          <a:xfrm>
            <a:off x="7508875" y="382746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5</a:t>
            </a:r>
          </a:p>
        </p:txBody>
      </p:sp>
      <p:sp>
        <p:nvSpPr>
          <p:cNvPr id="908313" name="Text Box 25"/>
          <p:cNvSpPr txBox="1">
            <a:spLocks noChangeArrowheads="1"/>
          </p:cNvSpPr>
          <p:nvPr/>
        </p:nvSpPr>
        <p:spPr bwMode="auto">
          <a:xfrm>
            <a:off x="7080250" y="272256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2</a:t>
            </a:r>
          </a:p>
        </p:txBody>
      </p:sp>
      <p:sp>
        <p:nvSpPr>
          <p:cNvPr id="908314" name="Text Box 26"/>
          <p:cNvSpPr txBox="1">
            <a:spLocks noChangeArrowheads="1"/>
          </p:cNvSpPr>
          <p:nvPr/>
        </p:nvSpPr>
        <p:spPr bwMode="auto">
          <a:xfrm>
            <a:off x="6223000" y="350361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6</a:t>
            </a:r>
          </a:p>
        </p:txBody>
      </p:sp>
      <p:sp>
        <p:nvSpPr>
          <p:cNvPr id="908315" name="AutoShape 27"/>
          <p:cNvSpPr>
            <a:spLocks noChangeArrowheads="1"/>
          </p:cNvSpPr>
          <p:nvPr/>
        </p:nvSpPr>
        <p:spPr bwMode="auto">
          <a:xfrm>
            <a:off x="5600700" y="1924050"/>
            <a:ext cx="2476500" cy="86677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08316" name="Text Box 28"/>
          <p:cNvSpPr txBox="1">
            <a:spLocks noChangeArrowheads="1"/>
          </p:cNvSpPr>
          <p:nvPr/>
        </p:nvSpPr>
        <p:spPr bwMode="auto">
          <a:xfrm>
            <a:off x="7070725" y="1970088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1</a:t>
            </a:r>
          </a:p>
        </p:txBody>
      </p:sp>
      <p:sp>
        <p:nvSpPr>
          <p:cNvPr id="908317" name="AutoShape 29"/>
          <p:cNvSpPr>
            <a:spLocks noChangeArrowheads="1"/>
          </p:cNvSpPr>
          <p:nvPr/>
        </p:nvSpPr>
        <p:spPr bwMode="auto">
          <a:xfrm>
            <a:off x="6600825" y="1809750"/>
            <a:ext cx="485775" cy="23622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08318" name="Freeform 30"/>
          <p:cNvSpPr>
            <a:spLocks/>
          </p:cNvSpPr>
          <p:nvPr/>
        </p:nvSpPr>
        <p:spPr bwMode="auto">
          <a:xfrm>
            <a:off x="5881688" y="2905125"/>
            <a:ext cx="728662" cy="436563"/>
          </a:xfrm>
          <a:custGeom>
            <a:avLst/>
            <a:gdLst>
              <a:gd name="T0" fmla="*/ 459 w 459"/>
              <a:gd name="T1" fmla="*/ 0 h 275"/>
              <a:gd name="T2" fmla="*/ 105 w 459"/>
              <a:gd name="T3" fmla="*/ 6 h 275"/>
              <a:gd name="T4" fmla="*/ 51 w 459"/>
              <a:gd name="T5" fmla="*/ 30 h 275"/>
              <a:gd name="T6" fmla="*/ 21 w 459"/>
              <a:gd name="T7" fmla="*/ 84 h 275"/>
              <a:gd name="T8" fmla="*/ 9 w 459"/>
              <a:gd name="T9" fmla="*/ 120 h 275"/>
              <a:gd name="T10" fmla="*/ 21 w 459"/>
              <a:gd name="T11" fmla="*/ 222 h 275"/>
              <a:gd name="T12" fmla="*/ 243 w 459"/>
              <a:gd name="T13" fmla="*/ 264 h 275"/>
              <a:gd name="T14" fmla="*/ 453 w 459"/>
              <a:gd name="T15" fmla="*/ 27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9" h="275">
                <a:moveTo>
                  <a:pt x="459" y="0"/>
                </a:moveTo>
                <a:cubicBezTo>
                  <a:pt x="344" y="13"/>
                  <a:pt x="220" y="2"/>
                  <a:pt x="105" y="6"/>
                </a:cubicBezTo>
                <a:cubicBezTo>
                  <a:pt x="85" y="13"/>
                  <a:pt x="71" y="23"/>
                  <a:pt x="51" y="30"/>
                </a:cubicBezTo>
                <a:cubicBezTo>
                  <a:pt x="40" y="46"/>
                  <a:pt x="29" y="66"/>
                  <a:pt x="21" y="84"/>
                </a:cubicBezTo>
                <a:cubicBezTo>
                  <a:pt x="16" y="96"/>
                  <a:pt x="9" y="120"/>
                  <a:pt x="9" y="120"/>
                </a:cubicBezTo>
                <a:cubicBezTo>
                  <a:pt x="11" y="154"/>
                  <a:pt x="0" y="195"/>
                  <a:pt x="21" y="222"/>
                </a:cubicBezTo>
                <a:cubicBezTo>
                  <a:pt x="63" y="275"/>
                  <a:pt x="213" y="263"/>
                  <a:pt x="243" y="264"/>
                </a:cubicBezTo>
                <a:cubicBezTo>
                  <a:pt x="417" y="270"/>
                  <a:pt x="366" y="270"/>
                  <a:pt x="453" y="27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08319" name="Line 31"/>
          <p:cNvSpPr>
            <a:spLocks noChangeShapeType="1"/>
          </p:cNvSpPr>
          <p:nvPr/>
        </p:nvSpPr>
        <p:spPr bwMode="auto">
          <a:xfrm>
            <a:off x="6591300" y="2905125"/>
            <a:ext cx="9525" cy="4191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08320" name="Text Box 32"/>
          <p:cNvSpPr txBox="1">
            <a:spLocks noChangeArrowheads="1"/>
          </p:cNvSpPr>
          <p:nvPr/>
        </p:nvSpPr>
        <p:spPr bwMode="auto">
          <a:xfrm>
            <a:off x="6651625" y="382746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4</a:t>
            </a:r>
          </a:p>
        </p:txBody>
      </p:sp>
      <p:sp>
        <p:nvSpPr>
          <p:cNvPr id="908321" name="Text Box 33"/>
          <p:cNvSpPr txBox="1">
            <a:spLocks noChangeArrowheads="1"/>
          </p:cNvSpPr>
          <p:nvPr/>
        </p:nvSpPr>
        <p:spPr bwMode="auto">
          <a:xfrm>
            <a:off x="5299075" y="4611688"/>
            <a:ext cx="35205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Optimal: C = {S</a:t>
            </a:r>
            <a:r>
              <a:rPr lang="en-US" sz="2400" baseline="-25000">
                <a:latin typeface="Century Gothic" charset="0"/>
                <a:ea typeface="Century Gothic" charset="0"/>
                <a:cs typeface="Century Gothic" charset="0"/>
              </a:rPr>
              <a:t>3</a:t>
            </a:r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, S</a:t>
            </a:r>
            <a:r>
              <a:rPr lang="en-US" sz="2400" baseline="-25000">
                <a:latin typeface="Century Gothic" charset="0"/>
                <a:ea typeface="Century Gothic" charset="0"/>
                <a:cs typeface="Century Gothic" charset="0"/>
              </a:rPr>
              <a:t>4</a:t>
            </a:r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, S</a:t>
            </a:r>
            <a:r>
              <a:rPr lang="en-US" sz="2400" baseline="-25000">
                <a:latin typeface="Century Gothic" charset="0"/>
                <a:ea typeface="Century Gothic" charset="0"/>
                <a:cs typeface="Century Gothic" charset="0"/>
              </a:rPr>
              <a:t>5</a:t>
            </a:r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06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8321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GREEDY-SET-COVER(X, </a:t>
            </a:r>
            <a:r>
              <a:rPr lang="en-US">
                <a:latin typeface="Monotype Corsiva" charset="0"/>
                <a:cs typeface="+mj-cs"/>
              </a:rPr>
              <a:t>F</a:t>
            </a:r>
            <a:r>
              <a:rPr lang="en-US">
                <a:cs typeface="+mj-cs"/>
              </a:rPr>
              <a:t>)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6366079" cy="5362575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dirty="0">
                <a:cs typeface="+mn-cs"/>
              </a:rPr>
              <a:t>U </a:t>
            </a:r>
            <a:r>
              <a:rPr lang="en-US" dirty="0">
                <a:cs typeface="+mn-cs"/>
                <a:sym typeface="Symbol" charset="0"/>
              </a:rPr>
              <a:t>← X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dirty="0">
                <a:cs typeface="+mn-cs"/>
                <a:sym typeface="Symbol" charset="0"/>
              </a:rPr>
              <a:t>C ← ∅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b="1" dirty="0">
                <a:cs typeface="+mn-cs"/>
                <a:sym typeface="Symbol" charset="0"/>
              </a:rPr>
              <a:t>while</a:t>
            </a:r>
            <a:r>
              <a:rPr lang="en-US" dirty="0">
                <a:cs typeface="+mn-cs"/>
                <a:sym typeface="Symbol" charset="0"/>
              </a:rPr>
              <a:t> U ≠ ∅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dirty="0">
                <a:cs typeface="+mn-cs"/>
                <a:sym typeface="Symbol" charset="0"/>
              </a:rPr>
              <a:t>         </a:t>
            </a:r>
            <a:r>
              <a:rPr lang="en-US" b="1" dirty="0">
                <a:cs typeface="+mn-cs"/>
                <a:sym typeface="Symbol" charset="0"/>
              </a:rPr>
              <a:t>do</a:t>
            </a:r>
            <a:r>
              <a:rPr lang="en-US" dirty="0">
                <a:cs typeface="+mn-cs"/>
                <a:sym typeface="Symbol" charset="0"/>
              </a:rPr>
              <a:t> select an S ∈ F that      			maximizes |S ⋂ U|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dirty="0">
                <a:cs typeface="+mn-cs"/>
                <a:sym typeface="Symbol" charset="0"/>
              </a:rPr>
              <a:t>              U ← U – S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dirty="0">
                <a:cs typeface="+mn-cs"/>
                <a:sym typeface="Symbol" charset="0"/>
              </a:rPr>
              <a:t>              C ← C ⋃ {S}</a:t>
            </a:r>
          </a:p>
          <a:p>
            <a:pPr marL="533400" indent="-533400" eaLnBrk="1" hangingPunct="1">
              <a:lnSpc>
                <a:spcPct val="130000"/>
              </a:lnSpc>
              <a:buFontTx/>
              <a:buAutoNum type="arabicPeriod"/>
              <a:defRPr/>
            </a:pPr>
            <a:r>
              <a:rPr lang="en-US" b="1" dirty="0">
                <a:cs typeface="+mn-cs"/>
                <a:sym typeface="Symbol" charset="0"/>
              </a:rPr>
              <a:t>return</a:t>
            </a:r>
            <a:r>
              <a:rPr lang="en-US" dirty="0">
                <a:cs typeface="+mn-cs"/>
                <a:sym typeface="Symbol" charset="0"/>
              </a:rPr>
              <a:t> C</a:t>
            </a:r>
          </a:p>
        </p:txBody>
      </p:sp>
      <p:grpSp>
        <p:nvGrpSpPr>
          <p:cNvPr id="82947" name="Group 4"/>
          <p:cNvGrpSpPr>
            <a:grpSpLocks/>
          </p:cNvGrpSpPr>
          <p:nvPr/>
        </p:nvGrpSpPr>
        <p:grpSpPr bwMode="auto">
          <a:xfrm>
            <a:off x="6836721" y="1438275"/>
            <a:ext cx="200025" cy="1744663"/>
            <a:chOff x="3558" y="1032"/>
            <a:chExt cx="126" cy="1099"/>
          </a:xfrm>
        </p:grpSpPr>
        <p:sp>
          <p:nvSpPr>
            <p:cNvPr id="910341" name="Oval 5"/>
            <p:cNvSpPr>
              <a:spLocks noChangeArrowheads="1"/>
            </p:cNvSpPr>
            <p:nvPr/>
          </p:nvSpPr>
          <p:spPr bwMode="auto">
            <a:xfrm>
              <a:off x="3558" y="1032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42" name="Oval 6"/>
            <p:cNvSpPr>
              <a:spLocks noChangeArrowheads="1"/>
            </p:cNvSpPr>
            <p:nvPr/>
          </p:nvSpPr>
          <p:spPr bwMode="auto">
            <a:xfrm>
              <a:off x="3558" y="1356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43" name="Oval 7"/>
            <p:cNvSpPr>
              <a:spLocks noChangeArrowheads="1"/>
            </p:cNvSpPr>
            <p:nvPr/>
          </p:nvSpPr>
          <p:spPr bwMode="auto">
            <a:xfrm>
              <a:off x="3558" y="1680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44" name="Oval 8"/>
            <p:cNvSpPr>
              <a:spLocks noChangeArrowheads="1"/>
            </p:cNvSpPr>
            <p:nvPr/>
          </p:nvSpPr>
          <p:spPr bwMode="auto">
            <a:xfrm>
              <a:off x="3558" y="2004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2948" name="Group 9"/>
          <p:cNvGrpSpPr>
            <a:grpSpLocks/>
          </p:cNvGrpSpPr>
          <p:nvPr/>
        </p:nvGrpSpPr>
        <p:grpSpPr bwMode="auto">
          <a:xfrm>
            <a:off x="7670159" y="1438275"/>
            <a:ext cx="200025" cy="1744663"/>
            <a:chOff x="3558" y="1032"/>
            <a:chExt cx="126" cy="1099"/>
          </a:xfrm>
        </p:grpSpPr>
        <p:sp>
          <p:nvSpPr>
            <p:cNvPr id="910346" name="Oval 10"/>
            <p:cNvSpPr>
              <a:spLocks noChangeArrowheads="1"/>
            </p:cNvSpPr>
            <p:nvPr/>
          </p:nvSpPr>
          <p:spPr bwMode="auto">
            <a:xfrm>
              <a:off x="3558" y="1032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47" name="Oval 11"/>
            <p:cNvSpPr>
              <a:spLocks noChangeArrowheads="1"/>
            </p:cNvSpPr>
            <p:nvPr/>
          </p:nvSpPr>
          <p:spPr bwMode="auto">
            <a:xfrm>
              <a:off x="3558" y="1356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48" name="Oval 12"/>
            <p:cNvSpPr>
              <a:spLocks noChangeArrowheads="1"/>
            </p:cNvSpPr>
            <p:nvPr/>
          </p:nvSpPr>
          <p:spPr bwMode="auto">
            <a:xfrm>
              <a:off x="3558" y="1680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49" name="Oval 13"/>
            <p:cNvSpPr>
              <a:spLocks noChangeArrowheads="1"/>
            </p:cNvSpPr>
            <p:nvPr/>
          </p:nvSpPr>
          <p:spPr bwMode="auto">
            <a:xfrm>
              <a:off x="3558" y="2004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grpSp>
        <p:nvGrpSpPr>
          <p:cNvPr id="82949" name="Group 14"/>
          <p:cNvGrpSpPr>
            <a:grpSpLocks/>
          </p:cNvGrpSpPr>
          <p:nvPr/>
        </p:nvGrpSpPr>
        <p:grpSpPr bwMode="auto">
          <a:xfrm>
            <a:off x="8503596" y="1438275"/>
            <a:ext cx="200025" cy="1744663"/>
            <a:chOff x="3558" y="1032"/>
            <a:chExt cx="126" cy="1099"/>
          </a:xfrm>
        </p:grpSpPr>
        <p:sp>
          <p:nvSpPr>
            <p:cNvPr id="910351" name="Oval 15"/>
            <p:cNvSpPr>
              <a:spLocks noChangeArrowheads="1"/>
            </p:cNvSpPr>
            <p:nvPr/>
          </p:nvSpPr>
          <p:spPr bwMode="auto">
            <a:xfrm>
              <a:off x="3558" y="1032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52" name="Oval 16"/>
            <p:cNvSpPr>
              <a:spLocks noChangeArrowheads="1"/>
            </p:cNvSpPr>
            <p:nvPr/>
          </p:nvSpPr>
          <p:spPr bwMode="auto">
            <a:xfrm>
              <a:off x="3558" y="1356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53" name="Oval 17"/>
            <p:cNvSpPr>
              <a:spLocks noChangeArrowheads="1"/>
            </p:cNvSpPr>
            <p:nvPr/>
          </p:nvSpPr>
          <p:spPr bwMode="auto">
            <a:xfrm>
              <a:off x="3558" y="1680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54" name="Oval 18"/>
            <p:cNvSpPr>
              <a:spLocks noChangeArrowheads="1"/>
            </p:cNvSpPr>
            <p:nvPr/>
          </p:nvSpPr>
          <p:spPr bwMode="auto">
            <a:xfrm>
              <a:off x="3558" y="2004"/>
              <a:ext cx="126" cy="12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</p:grpSp>
      <p:sp>
        <p:nvSpPr>
          <p:cNvPr id="910355" name="AutoShape 19"/>
          <p:cNvSpPr>
            <a:spLocks noChangeArrowheads="1"/>
          </p:cNvSpPr>
          <p:nvPr/>
        </p:nvSpPr>
        <p:spPr bwMode="auto">
          <a:xfrm>
            <a:off x="6693846" y="1266825"/>
            <a:ext cx="485775" cy="23622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10356" name="AutoShape 20"/>
          <p:cNvSpPr>
            <a:spLocks noChangeArrowheads="1"/>
          </p:cNvSpPr>
          <p:nvPr/>
        </p:nvSpPr>
        <p:spPr bwMode="auto">
          <a:xfrm>
            <a:off x="8360721" y="1266825"/>
            <a:ext cx="485775" cy="23622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10357" name="AutoShape 21"/>
          <p:cNvSpPr>
            <a:spLocks noChangeArrowheads="1"/>
          </p:cNvSpPr>
          <p:nvPr/>
        </p:nvSpPr>
        <p:spPr bwMode="auto">
          <a:xfrm>
            <a:off x="7532046" y="1866900"/>
            <a:ext cx="1228725" cy="86677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10358" name="AutoShape 22"/>
          <p:cNvSpPr>
            <a:spLocks noChangeArrowheads="1"/>
          </p:cNvSpPr>
          <p:nvPr/>
        </p:nvSpPr>
        <p:spPr bwMode="auto">
          <a:xfrm>
            <a:off x="6741471" y="2857500"/>
            <a:ext cx="1247775" cy="44767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10359" name="Text Box 23"/>
          <p:cNvSpPr txBox="1">
            <a:spLocks noChangeArrowheads="1"/>
          </p:cNvSpPr>
          <p:nvPr/>
        </p:nvSpPr>
        <p:spPr bwMode="auto">
          <a:xfrm>
            <a:off x="6735121" y="327501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3</a:t>
            </a:r>
          </a:p>
        </p:txBody>
      </p:sp>
      <p:sp>
        <p:nvSpPr>
          <p:cNvPr id="910360" name="Text Box 24"/>
          <p:cNvSpPr txBox="1">
            <a:spLocks noChangeArrowheads="1"/>
          </p:cNvSpPr>
          <p:nvPr/>
        </p:nvSpPr>
        <p:spPr bwMode="auto">
          <a:xfrm>
            <a:off x="8392471" y="327501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5</a:t>
            </a:r>
          </a:p>
        </p:txBody>
      </p:sp>
      <p:sp>
        <p:nvSpPr>
          <p:cNvPr id="910361" name="Text Box 25"/>
          <p:cNvSpPr txBox="1">
            <a:spLocks noChangeArrowheads="1"/>
          </p:cNvSpPr>
          <p:nvPr/>
        </p:nvSpPr>
        <p:spPr bwMode="auto">
          <a:xfrm>
            <a:off x="7963846" y="217011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2</a:t>
            </a:r>
          </a:p>
        </p:txBody>
      </p:sp>
      <p:sp>
        <p:nvSpPr>
          <p:cNvPr id="910362" name="Text Box 26"/>
          <p:cNvSpPr txBox="1">
            <a:spLocks noChangeArrowheads="1"/>
          </p:cNvSpPr>
          <p:nvPr/>
        </p:nvSpPr>
        <p:spPr bwMode="auto">
          <a:xfrm>
            <a:off x="7106596" y="295116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6</a:t>
            </a:r>
          </a:p>
        </p:txBody>
      </p:sp>
      <p:sp>
        <p:nvSpPr>
          <p:cNvPr id="910363" name="AutoShape 27"/>
          <p:cNvSpPr>
            <a:spLocks noChangeArrowheads="1"/>
          </p:cNvSpPr>
          <p:nvPr/>
        </p:nvSpPr>
        <p:spPr bwMode="auto">
          <a:xfrm>
            <a:off x="6484296" y="1371600"/>
            <a:ext cx="2476500" cy="866775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10364" name="Text Box 28"/>
          <p:cNvSpPr txBox="1">
            <a:spLocks noChangeArrowheads="1"/>
          </p:cNvSpPr>
          <p:nvPr/>
        </p:nvSpPr>
        <p:spPr bwMode="auto">
          <a:xfrm>
            <a:off x="7954321" y="1417638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1</a:t>
            </a:r>
          </a:p>
        </p:txBody>
      </p:sp>
      <p:sp>
        <p:nvSpPr>
          <p:cNvPr id="910365" name="AutoShape 29"/>
          <p:cNvSpPr>
            <a:spLocks noChangeArrowheads="1"/>
          </p:cNvSpPr>
          <p:nvPr/>
        </p:nvSpPr>
        <p:spPr bwMode="auto">
          <a:xfrm>
            <a:off x="7484421" y="1257300"/>
            <a:ext cx="485775" cy="23622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10366" name="Freeform 30"/>
          <p:cNvSpPr>
            <a:spLocks/>
          </p:cNvSpPr>
          <p:nvPr/>
        </p:nvSpPr>
        <p:spPr bwMode="auto">
          <a:xfrm>
            <a:off x="6765284" y="2352675"/>
            <a:ext cx="728662" cy="436563"/>
          </a:xfrm>
          <a:custGeom>
            <a:avLst/>
            <a:gdLst>
              <a:gd name="T0" fmla="*/ 459 w 459"/>
              <a:gd name="T1" fmla="*/ 0 h 275"/>
              <a:gd name="T2" fmla="*/ 105 w 459"/>
              <a:gd name="T3" fmla="*/ 6 h 275"/>
              <a:gd name="T4" fmla="*/ 51 w 459"/>
              <a:gd name="T5" fmla="*/ 30 h 275"/>
              <a:gd name="T6" fmla="*/ 21 w 459"/>
              <a:gd name="T7" fmla="*/ 84 h 275"/>
              <a:gd name="T8" fmla="*/ 9 w 459"/>
              <a:gd name="T9" fmla="*/ 120 h 275"/>
              <a:gd name="T10" fmla="*/ 21 w 459"/>
              <a:gd name="T11" fmla="*/ 222 h 275"/>
              <a:gd name="T12" fmla="*/ 243 w 459"/>
              <a:gd name="T13" fmla="*/ 264 h 275"/>
              <a:gd name="T14" fmla="*/ 453 w 459"/>
              <a:gd name="T15" fmla="*/ 27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9" h="275">
                <a:moveTo>
                  <a:pt x="459" y="0"/>
                </a:moveTo>
                <a:cubicBezTo>
                  <a:pt x="344" y="13"/>
                  <a:pt x="220" y="2"/>
                  <a:pt x="105" y="6"/>
                </a:cubicBezTo>
                <a:cubicBezTo>
                  <a:pt x="85" y="13"/>
                  <a:pt x="71" y="23"/>
                  <a:pt x="51" y="30"/>
                </a:cubicBezTo>
                <a:cubicBezTo>
                  <a:pt x="40" y="46"/>
                  <a:pt x="29" y="66"/>
                  <a:pt x="21" y="84"/>
                </a:cubicBezTo>
                <a:cubicBezTo>
                  <a:pt x="16" y="96"/>
                  <a:pt x="9" y="120"/>
                  <a:pt x="9" y="120"/>
                </a:cubicBezTo>
                <a:cubicBezTo>
                  <a:pt x="11" y="154"/>
                  <a:pt x="0" y="195"/>
                  <a:pt x="21" y="222"/>
                </a:cubicBezTo>
                <a:cubicBezTo>
                  <a:pt x="63" y="275"/>
                  <a:pt x="213" y="263"/>
                  <a:pt x="243" y="264"/>
                </a:cubicBezTo>
                <a:cubicBezTo>
                  <a:pt x="417" y="270"/>
                  <a:pt x="366" y="270"/>
                  <a:pt x="453" y="27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10367" name="Line 31"/>
          <p:cNvSpPr>
            <a:spLocks noChangeShapeType="1"/>
          </p:cNvSpPr>
          <p:nvPr/>
        </p:nvSpPr>
        <p:spPr bwMode="auto">
          <a:xfrm>
            <a:off x="7474896" y="2352675"/>
            <a:ext cx="9525" cy="4191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cs typeface="+mn-cs"/>
            </a:endParaRPr>
          </a:p>
        </p:txBody>
      </p:sp>
      <p:sp>
        <p:nvSpPr>
          <p:cNvPr id="910368" name="Text Box 32"/>
          <p:cNvSpPr txBox="1">
            <a:spLocks noChangeArrowheads="1"/>
          </p:cNvSpPr>
          <p:nvPr/>
        </p:nvSpPr>
        <p:spPr bwMode="auto">
          <a:xfrm>
            <a:off x="7535221" y="3275013"/>
            <a:ext cx="420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>
                <a:cs typeface="+mn-cs"/>
              </a:rPr>
              <a:t>S</a:t>
            </a:r>
            <a:r>
              <a:rPr lang="en-US" baseline="-25000">
                <a:cs typeface="+mn-cs"/>
              </a:rPr>
              <a:t>4</a:t>
            </a:r>
          </a:p>
        </p:txBody>
      </p:sp>
      <p:grpSp>
        <p:nvGrpSpPr>
          <p:cNvPr id="910369" name="Group 33"/>
          <p:cNvGrpSpPr>
            <a:grpSpLocks/>
          </p:cNvGrpSpPr>
          <p:nvPr/>
        </p:nvGrpSpPr>
        <p:grpSpPr bwMode="auto">
          <a:xfrm>
            <a:off x="6808146" y="4029075"/>
            <a:ext cx="1866900" cy="1744663"/>
            <a:chOff x="3828" y="2538"/>
            <a:chExt cx="1176" cy="1099"/>
          </a:xfrm>
        </p:grpSpPr>
        <p:grpSp>
          <p:nvGrpSpPr>
            <p:cNvPr id="82981" name="Group 34"/>
            <p:cNvGrpSpPr>
              <a:grpSpLocks/>
            </p:cNvGrpSpPr>
            <p:nvPr/>
          </p:nvGrpSpPr>
          <p:grpSpPr bwMode="auto">
            <a:xfrm>
              <a:off x="3828" y="2538"/>
              <a:ext cx="126" cy="1099"/>
              <a:chOff x="3558" y="1032"/>
              <a:chExt cx="126" cy="1099"/>
            </a:xfrm>
          </p:grpSpPr>
          <p:sp>
            <p:nvSpPr>
              <p:cNvPr id="910371" name="Oval 35"/>
              <p:cNvSpPr>
                <a:spLocks noChangeArrowheads="1"/>
              </p:cNvSpPr>
              <p:nvPr/>
            </p:nvSpPr>
            <p:spPr bwMode="auto">
              <a:xfrm>
                <a:off x="3558" y="1032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10372" name="Oval 36"/>
              <p:cNvSpPr>
                <a:spLocks noChangeArrowheads="1"/>
              </p:cNvSpPr>
              <p:nvPr/>
            </p:nvSpPr>
            <p:spPr bwMode="auto">
              <a:xfrm>
                <a:off x="3558" y="1356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10373" name="Oval 37"/>
              <p:cNvSpPr>
                <a:spLocks noChangeArrowheads="1"/>
              </p:cNvSpPr>
              <p:nvPr/>
            </p:nvSpPr>
            <p:spPr bwMode="auto">
              <a:xfrm>
                <a:off x="3558" y="1680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10374" name="Oval 38"/>
              <p:cNvSpPr>
                <a:spLocks noChangeArrowheads="1"/>
              </p:cNvSpPr>
              <p:nvPr/>
            </p:nvSpPr>
            <p:spPr bwMode="auto">
              <a:xfrm>
                <a:off x="3558" y="2004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82982" name="Group 39"/>
            <p:cNvGrpSpPr>
              <a:grpSpLocks/>
            </p:cNvGrpSpPr>
            <p:nvPr/>
          </p:nvGrpSpPr>
          <p:grpSpPr bwMode="auto">
            <a:xfrm>
              <a:off x="4353" y="2538"/>
              <a:ext cx="126" cy="1099"/>
              <a:chOff x="3558" y="1032"/>
              <a:chExt cx="126" cy="1099"/>
            </a:xfrm>
          </p:grpSpPr>
          <p:sp>
            <p:nvSpPr>
              <p:cNvPr id="910376" name="Oval 40"/>
              <p:cNvSpPr>
                <a:spLocks noChangeArrowheads="1"/>
              </p:cNvSpPr>
              <p:nvPr/>
            </p:nvSpPr>
            <p:spPr bwMode="auto">
              <a:xfrm>
                <a:off x="3558" y="1032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10377" name="Oval 41"/>
              <p:cNvSpPr>
                <a:spLocks noChangeArrowheads="1"/>
              </p:cNvSpPr>
              <p:nvPr/>
            </p:nvSpPr>
            <p:spPr bwMode="auto">
              <a:xfrm>
                <a:off x="3558" y="1356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10378" name="Oval 42"/>
              <p:cNvSpPr>
                <a:spLocks noChangeArrowheads="1"/>
              </p:cNvSpPr>
              <p:nvPr/>
            </p:nvSpPr>
            <p:spPr bwMode="auto">
              <a:xfrm>
                <a:off x="3558" y="1680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10379" name="Oval 43"/>
              <p:cNvSpPr>
                <a:spLocks noChangeArrowheads="1"/>
              </p:cNvSpPr>
              <p:nvPr/>
            </p:nvSpPr>
            <p:spPr bwMode="auto">
              <a:xfrm>
                <a:off x="3558" y="2004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  <p:grpSp>
          <p:nvGrpSpPr>
            <p:cNvPr id="82983" name="Group 44"/>
            <p:cNvGrpSpPr>
              <a:grpSpLocks/>
            </p:cNvGrpSpPr>
            <p:nvPr/>
          </p:nvGrpSpPr>
          <p:grpSpPr bwMode="auto">
            <a:xfrm>
              <a:off x="4878" y="2538"/>
              <a:ext cx="126" cy="1099"/>
              <a:chOff x="3558" y="1032"/>
              <a:chExt cx="126" cy="1099"/>
            </a:xfrm>
          </p:grpSpPr>
          <p:sp>
            <p:nvSpPr>
              <p:cNvPr id="910381" name="Oval 45"/>
              <p:cNvSpPr>
                <a:spLocks noChangeArrowheads="1"/>
              </p:cNvSpPr>
              <p:nvPr/>
            </p:nvSpPr>
            <p:spPr bwMode="auto">
              <a:xfrm>
                <a:off x="3558" y="1032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10382" name="Oval 46"/>
              <p:cNvSpPr>
                <a:spLocks noChangeArrowheads="1"/>
              </p:cNvSpPr>
              <p:nvPr/>
            </p:nvSpPr>
            <p:spPr bwMode="auto">
              <a:xfrm>
                <a:off x="3558" y="1356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10383" name="Oval 47"/>
              <p:cNvSpPr>
                <a:spLocks noChangeArrowheads="1"/>
              </p:cNvSpPr>
              <p:nvPr/>
            </p:nvSpPr>
            <p:spPr bwMode="auto">
              <a:xfrm>
                <a:off x="3558" y="1680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  <p:sp>
            <p:nvSpPr>
              <p:cNvPr id="910384" name="Oval 48"/>
              <p:cNvSpPr>
                <a:spLocks noChangeArrowheads="1"/>
              </p:cNvSpPr>
              <p:nvPr/>
            </p:nvSpPr>
            <p:spPr bwMode="auto">
              <a:xfrm>
                <a:off x="3558" y="2004"/>
                <a:ext cx="126" cy="127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cs typeface="+mn-cs"/>
                </a:endParaRPr>
              </a:p>
            </p:txBody>
          </p:sp>
        </p:grpSp>
      </p:grpSp>
      <p:grpSp>
        <p:nvGrpSpPr>
          <p:cNvPr id="910385" name="Group 49"/>
          <p:cNvGrpSpPr>
            <a:grpSpLocks/>
          </p:cNvGrpSpPr>
          <p:nvPr/>
        </p:nvGrpSpPr>
        <p:grpSpPr bwMode="auto">
          <a:xfrm>
            <a:off x="6665271" y="3857625"/>
            <a:ext cx="485775" cy="2374900"/>
            <a:chOff x="3738" y="2430"/>
            <a:chExt cx="306" cy="1496"/>
          </a:xfrm>
        </p:grpSpPr>
        <p:sp>
          <p:nvSpPr>
            <p:cNvPr id="910386" name="AutoShape 50"/>
            <p:cNvSpPr>
              <a:spLocks noChangeArrowheads="1"/>
            </p:cNvSpPr>
            <p:nvPr/>
          </p:nvSpPr>
          <p:spPr bwMode="auto">
            <a:xfrm>
              <a:off x="3738" y="2430"/>
              <a:ext cx="306" cy="1488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87" name="Text Box 51"/>
            <p:cNvSpPr txBox="1">
              <a:spLocks noChangeArrowheads="1"/>
            </p:cNvSpPr>
            <p:nvPr/>
          </p:nvSpPr>
          <p:spPr bwMode="auto">
            <a:xfrm>
              <a:off x="3764" y="3695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S</a:t>
              </a:r>
              <a:r>
                <a:rPr lang="en-US" baseline="-25000">
                  <a:cs typeface="+mn-cs"/>
                </a:rPr>
                <a:t>3</a:t>
              </a:r>
            </a:p>
          </p:txBody>
        </p:sp>
      </p:grpSp>
      <p:grpSp>
        <p:nvGrpSpPr>
          <p:cNvPr id="910388" name="Group 52"/>
          <p:cNvGrpSpPr>
            <a:grpSpLocks/>
          </p:cNvGrpSpPr>
          <p:nvPr/>
        </p:nvGrpSpPr>
        <p:grpSpPr bwMode="auto">
          <a:xfrm>
            <a:off x="8332146" y="3857625"/>
            <a:ext cx="485775" cy="2374900"/>
            <a:chOff x="4788" y="2430"/>
            <a:chExt cx="306" cy="1496"/>
          </a:xfrm>
        </p:grpSpPr>
        <p:sp>
          <p:nvSpPr>
            <p:cNvPr id="910389" name="AutoShape 53"/>
            <p:cNvSpPr>
              <a:spLocks noChangeArrowheads="1"/>
            </p:cNvSpPr>
            <p:nvPr/>
          </p:nvSpPr>
          <p:spPr bwMode="auto">
            <a:xfrm>
              <a:off x="4788" y="2430"/>
              <a:ext cx="306" cy="1488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90" name="Text Box 54"/>
            <p:cNvSpPr txBox="1">
              <a:spLocks noChangeArrowheads="1"/>
            </p:cNvSpPr>
            <p:nvPr/>
          </p:nvSpPr>
          <p:spPr bwMode="auto">
            <a:xfrm>
              <a:off x="4808" y="3695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S</a:t>
              </a:r>
              <a:r>
                <a:rPr lang="en-US" baseline="-25000">
                  <a:cs typeface="+mn-cs"/>
                </a:rPr>
                <a:t>5</a:t>
              </a:r>
            </a:p>
          </p:txBody>
        </p:sp>
      </p:grpSp>
      <p:grpSp>
        <p:nvGrpSpPr>
          <p:cNvPr id="910391" name="Group 55"/>
          <p:cNvGrpSpPr>
            <a:grpSpLocks/>
          </p:cNvGrpSpPr>
          <p:nvPr/>
        </p:nvGrpSpPr>
        <p:grpSpPr bwMode="auto">
          <a:xfrm>
            <a:off x="6455721" y="3962400"/>
            <a:ext cx="2476500" cy="866775"/>
            <a:chOff x="3606" y="2496"/>
            <a:chExt cx="1560" cy="546"/>
          </a:xfrm>
        </p:grpSpPr>
        <p:sp>
          <p:nvSpPr>
            <p:cNvPr id="910392" name="AutoShape 56"/>
            <p:cNvSpPr>
              <a:spLocks noChangeArrowheads="1"/>
            </p:cNvSpPr>
            <p:nvPr/>
          </p:nvSpPr>
          <p:spPr bwMode="auto">
            <a:xfrm>
              <a:off x="3606" y="2496"/>
              <a:ext cx="1560" cy="546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93" name="Text Box 57"/>
            <p:cNvSpPr txBox="1">
              <a:spLocks noChangeArrowheads="1"/>
            </p:cNvSpPr>
            <p:nvPr/>
          </p:nvSpPr>
          <p:spPr bwMode="auto">
            <a:xfrm>
              <a:off x="4532" y="2525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S</a:t>
              </a:r>
              <a:r>
                <a:rPr lang="en-US" baseline="-25000">
                  <a:cs typeface="+mn-cs"/>
                </a:rPr>
                <a:t>1</a:t>
              </a:r>
            </a:p>
          </p:txBody>
        </p:sp>
      </p:grpSp>
      <p:grpSp>
        <p:nvGrpSpPr>
          <p:cNvPr id="910394" name="Group 58"/>
          <p:cNvGrpSpPr>
            <a:grpSpLocks/>
          </p:cNvGrpSpPr>
          <p:nvPr/>
        </p:nvGrpSpPr>
        <p:grpSpPr bwMode="auto">
          <a:xfrm>
            <a:off x="6736709" y="3848100"/>
            <a:ext cx="1204912" cy="2384425"/>
            <a:chOff x="3783" y="2424"/>
            <a:chExt cx="759" cy="1502"/>
          </a:xfrm>
        </p:grpSpPr>
        <p:sp>
          <p:nvSpPr>
            <p:cNvPr id="910395" name="AutoShape 59"/>
            <p:cNvSpPr>
              <a:spLocks noChangeArrowheads="1"/>
            </p:cNvSpPr>
            <p:nvPr/>
          </p:nvSpPr>
          <p:spPr bwMode="auto">
            <a:xfrm>
              <a:off x="4236" y="2424"/>
              <a:ext cx="306" cy="1488"/>
            </a:xfrm>
            <a:prstGeom prst="roundRect">
              <a:avLst>
                <a:gd name="adj" fmla="val 16667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96" name="Freeform 60"/>
            <p:cNvSpPr>
              <a:spLocks/>
            </p:cNvSpPr>
            <p:nvPr/>
          </p:nvSpPr>
          <p:spPr bwMode="auto">
            <a:xfrm>
              <a:off x="3783" y="3114"/>
              <a:ext cx="459" cy="275"/>
            </a:xfrm>
            <a:custGeom>
              <a:avLst/>
              <a:gdLst>
                <a:gd name="T0" fmla="*/ 459 w 459"/>
                <a:gd name="T1" fmla="*/ 0 h 275"/>
                <a:gd name="T2" fmla="*/ 105 w 459"/>
                <a:gd name="T3" fmla="*/ 6 h 275"/>
                <a:gd name="T4" fmla="*/ 51 w 459"/>
                <a:gd name="T5" fmla="*/ 30 h 275"/>
                <a:gd name="T6" fmla="*/ 21 w 459"/>
                <a:gd name="T7" fmla="*/ 84 h 275"/>
                <a:gd name="T8" fmla="*/ 9 w 459"/>
                <a:gd name="T9" fmla="*/ 120 h 275"/>
                <a:gd name="T10" fmla="*/ 21 w 459"/>
                <a:gd name="T11" fmla="*/ 222 h 275"/>
                <a:gd name="T12" fmla="*/ 243 w 459"/>
                <a:gd name="T13" fmla="*/ 264 h 275"/>
                <a:gd name="T14" fmla="*/ 453 w 459"/>
                <a:gd name="T15" fmla="*/ 270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59" h="275">
                  <a:moveTo>
                    <a:pt x="459" y="0"/>
                  </a:moveTo>
                  <a:cubicBezTo>
                    <a:pt x="344" y="13"/>
                    <a:pt x="220" y="2"/>
                    <a:pt x="105" y="6"/>
                  </a:cubicBezTo>
                  <a:cubicBezTo>
                    <a:pt x="85" y="13"/>
                    <a:pt x="71" y="23"/>
                    <a:pt x="51" y="30"/>
                  </a:cubicBezTo>
                  <a:cubicBezTo>
                    <a:pt x="40" y="46"/>
                    <a:pt x="29" y="66"/>
                    <a:pt x="21" y="84"/>
                  </a:cubicBezTo>
                  <a:cubicBezTo>
                    <a:pt x="16" y="96"/>
                    <a:pt x="9" y="120"/>
                    <a:pt x="9" y="120"/>
                  </a:cubicBezTo>
                  <a:cubicBezTo>
                    <a:pt x="11" y="154"/>
                    <a:pt x="0" y="195"/>
                    <a:pt x="21" y="222"/>
                  </a:cubicBezTo>
                  <a:cubicBezTo>
                    <a:pt x="63" y="275"/>
                    <a:pt x="213" y="263"/>
                    <a:pt x="243" y="264"/>
                  </a:cubicBezTo>
                  <a:cubicBezTo>
                    <a:pt x="417" y="270"/>
                    <a:pt x="366" y="270"/>
                    <a:pt x="453" y="27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97" name="Line 61"/>
            <p:cNvSpPr>
              <a:spLocks noChangeShapeType="1"/>
            </p:cNvSpPr>
            <p:nvPr/>
          </p:nvSpPr>
          <p:spPr bwMode="auto">
            <a:xfrm>
              <a:off x="4230" y="3114"/>
              <a:ext cx="6" cy="264"/>
            </a:xfrm>
            <a:prstGeom prst="line">
              <a:avLst/>
            </a:prstGeom>
            <a:noFill/>
            <a:ln w="5715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910398" name="Text Box 62"/>
            <p:cNvSpPr txBox="1">
              <a:spLocks noChangeArrowheads="1"/>
            </p:cNvSpPr>
            <p:nvPr/>
          </p:nvSpPr>
          <p:spPr bwMode="auto">
            <a:xfrm>
              <a:off x="4268" y="3695"/>
              <a:ext cx="26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>
                  <a:cs typeface="+mn-cs"/>
                </a:rPr>
                <a:t>S</a:t>
              </a:r>
              <a:r>
                <a:rPr lang="en-US" baseline="-25000">
                  <a:cs typeface="+mn-cs"/>
                </a:rPr>
                <a:t>4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82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8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Reductions</a:t>
            </a:r>
          </a:p>
        </p:txBody>
      </p:sp>
      <p:sp>
        <p:nvSpPr>
          <p:cNvPr id="84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200000"/>
              </a:lnSpc>
              <a:defRPr/>
            </a:pPr>
            <a:r>
              <a:rPr lang="en-US" dirty="0">
                <a:cs typeface="+mn-cs"/>
              </a:rPr>
              <a:t>Given two problems A, B, we say that A is </a:t>
            </a:r>
            <a:r>
              <a:rPr lang="en-US" b="1" dirty="0">
                <a:cs typeface="+mn-cs"/>
              </a:rPr>
              <a:t>reducible</a:t>
            </a:r>
            <a:r>
              <a:rPr lang="en-US" dirty="0">
                <a:cs typeface="+mn-cs"/>
              </a:rPr>
              <a:t> to B (A </a:t>
            </a:r>
            <a:r>
              <a:rPr lang="en-US" dirty="0">
                <a:cs typeface="+mn-cs"/>
                <a:sym typeface="Symbol" charset="0"/>
              </a:rPr>
              <a:t>≤</a:t>
            </a:r>
            <a:r>
              <a:rPr lang="en-US" baseline="-25000" dirty="0">
                <a:cs typeface="+mn-cs"/>
                <a:sym typeface="Symbol" charset="0"/>
              </a:rPr>
              <a:t>p</a:t>
            </a:r>
            <a:r>
              <a:rPr lang="en-US" dirty="0">
                <a:cs typeface="+mn-cs"/>
                <a:sym typeface="Symbol" charset="0"/>
              </a:rPr>
              <a:t> B</a:t>
            </a:r>
            <a:r>
              <a:rPr lang="en-US" dirty="0">
                <a:cs typeface="+mn-cs"/>
              </a:rPr>
              <a:t>) if:</a:t>
            </a:r>
          </a:p>
          <a:p>
            <a:pPr marL="914400" lvl="1" indent="-457200" eaLnBrk="1" hangingPunct="1">
              <a:lnSpc>
                <a:spcPct val="200000"/>
              </a:lnSpc>
              <a:buFontTx/>
              <a:buAutoNum type="arabicPeriod"/>
              <a:defRPr/>
            </a:pPr>
            <a:r>
              <a:rPr lang="en-US" dirty="0"/>
              <a:t>There exists a function </a:t>
            </a:r>
            <a:r>
              <a:rPr lang="en-US" dirty="0">
                <a:latin typeface="Monotype Corsiva" charset="0"/>
              </a:rPr>
              <a:t>f  </a:t>
            </a:r>
            <a:r>
              <a:rPr lang="en-US" dirty="0"/>
              <a:t>that converts the input of A to an input of B in polynomial time</a:t>
            </a:r>
          </a:p>
          <a:p>
            <a:pPr marL="914400" lvl="1" indent="-457200" eaLnBrk="1" hangingPunct="1">
              <a:lnSpc>
                <a:spcPct val="200000"/>
              </a:lnSpc>
              <a:buFontTx/>
              <a:buAutoNum type="arabicPeriod"/>
              <a:defRPr/>
            </a:pPr>
            <a:r>
              <a:rPr lang="en-US" dirty="0"/>
              <a:t>A(</a:t>
            </a:r>
            <a:r>
              <a:rPr lang="en-US" dirty="0" err="1"/>
              <a:t>i</a:t>
            </a:r>
            <a:r>
              <a:rPr lang="en-US" dirty="0"/>
              <a:t>) = YES </a:t>
            </a:r>
            <a:r>
              <a:rPr lang="en-US" dirty="0">
                <a:sym typeface="Symbol" charset="0"/>
              </a:rPr>
              <a:t>⟺ B(f(</a:t>
            </a:r>
            <a:r>
              <a:rPr lang="en-US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)) = YES 	(for every input </a:t>
            </a:r>
            <a:r>
              <a:rPr lang="en-US" dirty="0" err="1">
                <a:sym typeface="Symbol" charset="0"/>
              </a:rPr>
              <a:t>i</a:t>
            </a:r>
            <a:r>
              <a:rPr lang="en-US" dirty="0">
                <a:sym typeface="Symbol" charset="0"/>
              </a:rPr>
              <a:t>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26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24F437-B312-2A4F-8B4A-8744A6F6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55ED178-D5AF-3861-9237-808D97679E35}"/>
                  </a:ext>
                </a:extLst>
              </p14:cNvPr>
              <p14:cNvContentPartPr/>
              <p14:nvPr/>
            </p14:nvContentPartPr>
            <p14:xfrm>
              <a:off x="4308120" y="2851200"/>
              <a:ext cx="1361160" cy="339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55ED178-D5AF-3861-9237-808D97679E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91920" y="2835000"/>
                <a:ext cx="1393560" cy="37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848308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Algorithms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Algorithms" id="{5C523C60-88B5-C842-882E-82C757816898}" vid="{A7CD485A-F8E4-094B-8F10-5936ECF1277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ThemeAlgorithms</Template>
  <TotalTime>12913</TotalTime>
  <Words>6774</Words>
  <Application>Microsoft Macintosh PowerPoint</Application>
  <PresentationFormat>On-screen Show (4:3)</PresentationFormat>
  <Paragraphs>1299</Paragraphs>
  <Slides>82</Slides>
  <Notes>79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9" baseType="lpstr">
      <vt:lpstr>Arial</vt:lpstr>
      <vt:lpstr>Century Gothic</vt:lpstr>
      <vt:lpstr>Comic Sans MS</vt:lpstr>
      <vt:lpstr>Monotype Corsiva</vt:lpstr>
      <vt:lpstr>Symbol</vt:lpstr>
      <vt:lpstr>ThemeAlgorithms</vt:lpstr>
      <vt:lpstr>Equation</vt:lpstr>
      <vt:lpstr>Analysis of Algorithms CS 477/677</vt:lpstr>
      <vt:lpstr>NP-Completeness</vt:lpstr>
      <vt:lpstr>Class of “P” Problems</vt:lpstr>
      <vt:lpstr>Optimization &amp; Decision Problems</vt:lpstr>
      <vt:lpstr>Nondeterministic Algorithms</vt:lpstr>
      <vt:lpstr>Class of “NP” Problems</vt:lpstr>
      <vt:lpstr>E.g.: Hamiltonian Cycle</vt:lpstr>
      <vt:lpstr>Polynomial Reduction Algorithm</vt:lpstr>
      <vt:lpstr>Reductions</vt:lpstr>
      <vt:lpstr>NP-Completeness</vt:lpstr>
      <vt:lpstr>Reduction and NP-Completeness</vt:lpstr>
      <vt:lpstr>Proving NP-Completeness</vt:lpstr>
      <vt:lpstr>Proving NP-Completeness</vt:lpstr>
      <vt:lpstr>Is P = NP?</vt:lpstr>
      <vt:lpstr>P &amp; NP-Complete Problems</vt:lpstr>
      <vt:lpstr>P &amp; NP-Complete Problems</vt:lpstr>
      <vt:lpstr>Boolean Formula Satisfiability</vt:lpstr>
      <vt:lpstr>3-CNF Satisfiability</vt:lpstr>
      <vt:lpstr>Clique</vt:lpstr>
      <vt:lpstr>Clique Verifier</vt:lpstr>
      <vt:lpstr>3-CNF ≤p Clique</vt:lpstr>
      <vt:lpstr>3-CNF ≤p Clique</vt:lpstr>
      <vt:lpstr>3-CNF ≤p Clique</vt:lpstr>
      <vt:lpstr>3-CNF ≤p Clique</vt:lpstr>
      <vt:lpstr>The Traveling Salesman Problem</vt:lpstr>
      <vt:lpstr>TSP ∈ NP</vt:lpstr>
      <vt:lpstr>HAM-CYCLE ≤p TSP </vt:lpstr>
      <vt:lpstr>HAM-CYCLE ≤p TSP </vt:lpstr>
      <vt:lpstr>Approximation Algorithms</vt:lpstr>
      <vt:lpstr>The Vertex-Cover Problem</vt:lpstr>
      <vt:lpstr>APPROX-VERTEX-COVER(G)</vt:lpstr>
      <vt:lpstr>APPROX-VERTEX-COVER(G)</vt:lpstr>
      <vt:lpstr>The Set Covering Problem</vt:lpstr>
      <vt:lpstr>Greedy Set Covering</vt:lpstr>
      <vt:lpstr>GREEDY-SET-COVER(X, F)</vt:lpstr>
      <vt:lpstr>Readings</vt:lpstr>
      <vt:lpstr>Additional Proofs</vt:lpstr>
      <vt:lpstr>Vertex Cover</vt:lpstr>
      <vt:lpstr>Clique ≤p Vertex Cover</vt:lpstr>
      <vt:lpstr>Clique ≤p Vertex Cover (VC)</vt:lpstr>
      <vt:lpstr>Clique ≤p Vertex Cover</vt:lpstr>
      <vt:lpstr>Clique ≤p Vertex Cover</vt:lpstr>
      <vt:lpstr>The Traveling Salesman Problem</vt:lpstr>
      <vt:lpstr>TSP ∈ NP</vt:lpstr>
      <vt:lpstr>HAM-CYCLE ≤p TSP </vt:lpstr>
      <vt:lpstr>HAM-CYCLE ≤p TSP </vt:lpstr>
      <vt:lpstr>INDEPENDENT-SET</vt:lpstr>
      <vt:lpstr>3-CNF ≤p INDEPENDENT-SET</vt:lpstr>
      <vt:lpstr>3-CNF ≤p INDEPENDENT-SET</vt:lpstr>
      <vt:lpstr>3-CNF ≤p INDEPENDENT-SET</vt:lpstr>
      <vt:lpstr>Polynomial-Time Reductions</vt:lpstr>
      <vt:lpstr>Vertex Cover</vt:lpstr>
      <vt:lpstr>INDEPENDENT-SET ≤p VERTEX-COVER </vt:lpstr>
      <vt:lpstr>INDEPENDENT-SET ≤p VERTEX-COVER </vt:lpstr>
      <vt:lpstr>Set Cover</vt:lpstr>
      <vt:lpstr>Set Cover</vt:lpstr>
      <vt:lpstr>VERTEX-COVER ≤p SET-COVER</vt:lpstr>
      <vt:lpstr>VERTEX-COVER ≤p SET-COVER</vt:lpstr>
      <vt:lpstr>Hamiltonian Cycle</vt:lpstr>
      <vt:lpstr>DIR-HAM-CYCLE ≤p HAM-CYCLE</vt:lpstr>
      <vt:lpstr>DIR-HAM-CYCLE ≤P HAM-CYCLE</vt:lpstr>
      <vt:lpstr>3-Colorability</vt:lpstr>
      <vt:lpstr>Register Allocation</vt:lpstr>
      <vt:lpstr>3-CNF ≤p 3-COLOR</vt:lpstr>
      <vt:lpstr>3-CNF ≤p 3-COLOR</vt:lpstr>
      <vt:lpstr>3-CNF ≤p 3-COLOR</vt:lpstr>
      <vt:lpstr>3-CNF ≤p 3-COLOR</vt:lpstr>
      <vt:lpstr>3-CNF ≤p 3-COLOR</vt:lpstr>
      <vt:lpstr>3-CNF ≤p 3-COLOR</vt:lpstr>
      <vt:lpstr>Directed Hamiltonian Cycle</vt:lpstr>
      <vt:lpstr>3-CNF ≤p DIR-HAM-CYCLE</vt:lpstr>
      <vt:lpstr>3-CNF ≤p DIR-HAM-CYCLE</vt:lpstr>
      <vt:lpstr>3-CNF ≤p DIR-HAM-CYCLE</vt:lpstr>
      <vt:lpstr>3-CNF ≤p DIR-HAM-CYCLE</vt:lpstr>
      <vt:lpstr>3-CNF ≤p DIR-HAM-CYCLE</vt:lpstr>
      <vt:lpstr>Additional Approximation algorithms</vt:lpstr>
      <vt:lpstr>Local Search (Hill Climbing, Gradient Descent)</vt:lpstr>
      <vt:lpstr>The Vertex-Cover Problem</vt:lpstr>
      <vt:lpstr>Gradient Descent: Vertex Cover</vt:lpstr>
      <vt:lpstr>The Set Covering Problem</vt:lpstr>
      <vt:lpstr>Greedy Set Covering</vt:lpstr>
      <vt:lpstr>GREEDY-SET-COVER(X, F)</vt:lpstr>
    </vt:vector>
  </TitlesOfParts>
  <Company>University of Nevada,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Monica N Nicolescu</cp:lastModifiedBy>
  <cp:revision>753</cp:revision>
  <cp:lastPrinted>2017-09-12T16:48:47Z</cp:lastPrinted>
  <dcterms:created xsi:type="dcterms:W3CDTF">2011-01-18T17:28:39Z</dcterms:created>
  <dcterms:modified xsi:type="dcterms:W3CDTF">2024-05-08T17:02:07Z</dcterms:modified>
</cp:coreProperties>
</file>