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</p:sldIdLst>
  <p:sldSz cy="7562850" cx="10688625"/>
  <p:notesSz cx="6858000" cy="9144000"/>
  <p:embeddedFontLst>
    <p:embeddedFont>
      <p:font typeface="Arial Narrow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2">
          <p15:clr>
            <a:srgbClr val="A4A3A4"/>
          </p15:clr>
        </p15:guide>
        <p15:guide id="2" orient="horz" pos="1180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777">
          <p15:clr>
            <a:srgbClr val="A4A3A4"/>
          </p15:clr>
        </p15:guide>
        <p15:guide id="5" orient="horz" pos="4015">
          <p15:clr>
            <a:srgbClr val="A4A3A4"/>
          </p15:clr>
        </p15:guide>
        <p15:guide id="6" orient="horz" pos="4160">
          <p15:clr>
            <a:srgbClr val="A4A3A4"/>
          </p15:clr>
        </p15:guide>
        <p15:guide id="7" pos="501">
          <p15:clr>
            <a:srgbClr val="A4A3A4"/>
          </p15:clr>
        </p15:guide>
        <p15:guide id="8" pos="3197">
          <p15:clr>
            <a:srgbClr val="A4A3A4"/>
          </p15:clr>
        </p15:guide>
        <p15:guide id="9" pos="3542">
          <p15:clr>
            <a:srgbClr val="A4A3A4"/>
          </p15:clr>
        </p15:guide>
        <p15:guide id="10" pos="6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DF2554-1A7C-49D4-B047-645014A11217}">
  <a:tblStyle styleId="{5CDF2554-1A7C-49D4-B047-645014A11217}" styleName="Table_0">
    <a:wholeTbl>
      <a:tcTxStyle b="off" i="off">
        <a:font>
          <a:latin typeface="Arial"/>
          <a:ea typeface="Arial"/>
          <a:cs typeface="Arial"/>
        </a:font>
        <a:schemeClr val="dk2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 b="off" i="off">
        <a:font>
          <a:latin typeface="Arial"/>
          <a:ea typeface="Arial"/>
          <a:cs typeface="Arial"/>
        </a:font>
        <a:schemeClr val="dk2"/>
      </a:tcTxStyle>
      <a:tcStyle>
        <a:tcBdr>
          <a:bottom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dk2"/>
      </a:tcTxStyle>
      <a:tcStyle>
        <a:tcBdr>
          <a:bottom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2" orient="horz"/>
        <p:guide pos="1180" orient="horz"/>
        <p:guide pos="2432" orient="horz"/>
        <p:guide pos="2777" orient="horz"/>
        <p:guide pos="4015" orient="horz"/>
        <p:guide pos="4160" orient="horz"/>
        <p:guide pos="501"/>
        <p:guide pos="3197"/>
        <p:guide pos="3542"/>
        <p:guide pos="623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Arial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ArialNarrow-italic.fntdata"/><Relationship Id="rId10" Type="http://schemas.openxmlformats.org/officeDocument/2006/relationships/font" Target="fonts/ArialNarrow-bold.fntdata"/><Relationship Id="rId12" Type="http://schemas.openxmlformats.org/officeDocument/2006/relationships/font" Target="fonts/ArialNarrow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 A" showMasterSp="0">
  <p:cSld name="Cover Page A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795528" y="1709928"/>
            <a:ext cx="9107424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10000"/>
              </a:lnSpc>
              <a:spcBef>
                <a:spcPts val="228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795528" y="6583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575" lIns="0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795528" y="66019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STRICTLY PRIVATE AND CONFIDENTIAL</a:t>
            </a:r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88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eft Two Right">
  <p:cSld name="One Left Two Righ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795528" y="1892808"/>
            <a:ext cx="4279392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3" type="body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Left One Right">
  <p:cSld name="Two Left One Righ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3" type="body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">
  <p:cSld name="Four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3" type="body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4" type="body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Top One Bottom">
  <p:cSld name="One Top One Bot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3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Top Two Bottom">
  <p:cSld name="One Top Two Bottom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3" type="body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op One Bottom">
  <p:cSld name="Two Top One Bot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3" type="body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showMasterSp="0">
  <p:cSld name="Section Divi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795528" y="2441448"/>
            <a:ext cx="9107424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795528" y="6583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795528" y="4133088"/>
            <a:ext cx="9107424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795528" y="66019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8"/>
          <p:cNvSpPr txBox="1"/>
          <p:nvPr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STRICTLY PRIVATE AND CONFIDENTIAL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8614197" y="6821424"/>
            <a:ext cx="1288755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ection Header">
  <p:cSld name="Agenda 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laimer">
  <p:cSld name="Disclaim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95528" y="1591056"/>
            <a:ext cx="910742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Tall">
  <p:cSld name="Three Content Tall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795528" y="1892808"/>
            <a:ext cx="2852928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Wide">
  <p:cSld name="Three Content Wid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3" type="body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ntent Two Column">
  <p:cSld name="Six Content Two Colum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795528" y="1709928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3" type="body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5" type="body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6" type="body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7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ntent">
  <p:cSld name="Six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795528" y="18928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3" type="body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4" type="body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5" type="body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6" type="body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7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ontent">
  <p:cSld name="Eight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3" type="body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4" type="body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5" type="body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6" type="body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7" type="body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8" type="body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9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all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5" name="Google Shape;165;p26"/>
          <p:cNvCxnSpPr/>
          <p:nvPr/>
        </p:nvCxnSpPr>
        <p:spPr>
          <a:xfrm>
            <a:off x="3209544" y="1892808"/>
            <a:ext cx="0" cy="4480560"/>
          </a:xfrm>
          <a:prstGeom prst="straightConnector1">
            <a:avLst/>
          </a:prstGeom>
          <a:noFill/>
          <a:ln cap="flat" cmpd="sng" w="9525">
            <a:solidFill>
              <a:srgbClr val="AFB1B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 B" showMasterSp="0">
  <p:cSld name="Cover Page B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95528" y="3767328"/>
            <a:ext cx="910742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>
            <a:off x="795528" y="6583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795528" y="5230368"/>
            <a:ext cx="300837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795528" y="66019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575" lIns="0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STRICTLY PRIVATE AND CONFIDENTIAL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idx="3" type="body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88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/>
          <p:nvPr>
            <p:ph idx="4" type="pic"/>
          </p:nvPr>
        </p:nvSpPr>
        <p:spPr>
          <a:xfrm>
            <a:off x="795528" y="1389888"/>
            <a:ext cx="9107424" cy="23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>
            <a:lvl1pPr lvl="0" marR="0" rtl="0" algn="r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Cover 1" showMasterSp="0">
  <p:cSld name="Custom Cover 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>
            <p:ph idx="2" type="pic"/>
          </p:nvPr>
        </p:nvSpPr>
        <p:spPr>
          <a:xfrm>
            <a:off x="0" y="0"/>
            <a:ext cx="10689336" cy="7562089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body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4" type="body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320040" y="2926080"/>
            <a:ext cx="8668511" cy="399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Cover 2" showMasterSp="0">
  <p:cSld name="Custom Cover 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>
            <p:ph idx="2" type="pic"/>
          </p:nvPr>
        </p:nvSpPr>
        <p:spPr>
          <a:xfrm>
            <a:off x="181966" y="173736"/>
            <a:ext cx="10287000" cy="7150608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548640" y="2916936"/>
            <a:ext cx="8668511" cy="399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Cover 3" showMasterSp="0">
  <p:cSld name="Custom Cover 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>
            <p:ph idx="2" type="pic"/>
          </p:nvPr>
        </p:nvSpPr>
        <p:spPr>
          <a:xfrm>
            <a:off x="350215" y="885139"/>
            <a:ext cx="3145536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/>
          <p:nvPr>
            <p:ph idx="3" type="pic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>
            <p:ph idx="4" type="pic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Font typeface="Arial"/>
              <a:buNone/>
              <a:defRPr b="0" i="0" sz="11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12"/>
              <a:buFont typeface="Arial"/>
              <a:buNone/>
              <a:defRPr b="0" i="0" sz="11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100"/>
              <a:buFont typeface="Arial"/>
              <a:buNone/>
              <a:defRPr b="0" i="0" sz="11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b="0" i="0" sz="11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350215" y="5760720"/>
            <a:ext cx="998982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795528" y="1892808"/>
            <a:ext cx="9107424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795528" y="1591056"/>
            <a:ext cx="9107424" cy="4791456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95528" y="1892808"/>
            <a:ext cx="4279392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3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795528" y="102412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795528" y="216093"/>
            <a:ext cx="65" cy="143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614197" y="6821424"/>
            <a:ext cx="1288755" cy="25923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575" lIns="0" spcFirstLastPara="1" rIns="36575" wrap="square" tIns="36575">
            <a:noAutofit/>
          </a:bodyPr>
          <a:lstStyle/>
          <a:p>
            <a:pPr indent="0" lvl="0" marL="31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AU"/>
              <a:t>Sai Praneeth, CIB - Mergers &amp; </a:t>
            </a:r>
            <a:r>
              <a:rPr lang="en-AU"/>
              <a:t>Acquisitions</a:t>
            </a:r>
            <a:r>
              <a:rPr lang="en-AU"/>
              <a:t> Division</a:t>
            </a:r>
            <a:endParaRPr/>
          </a:p>
        </p:txBody>
      </p:sp>
      <p:grpSp>
        <p:nvGrpSpPr>
          <p:cNvPr id="171" name="Google Shape;171;p27"/>
          <p:cNvGrpSpPr/>
          <p:nvPr/>
        </p:nvGrpSpPr>
        <p:grpSpPr>
          <a:xfrm>
            <a:off x="795528" y="1930863"/>
            <a:ext cx="703334" cy="703334"/>
            <a:chOff x="7791881" y="273464"/>
            <a:chExt cx="864014" cy="864014"/>
          </a:xfrm>
        </p:grpSpPr>
        <p:grpSp>
          <p:nvGrpSpPr>
            <p:cNvPr id="172" name="Google Shape;172;p27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173" name="Google Shape;173;p27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27"/>
            <p:cNvGrpSpPr/>
            <p:nvPr/>
          </p:nvGrpSpPr>
          <p:grpSpPr>
            <a:xfrm flipH="1">
              <a:off x="7832164" y="549854"/>
              <a:ext cx="756450" cy="465954"/>
              <a:chOff x="8814495" y="616264"/>
              <a:chExt cx="756450" cy="465954"/>
            </a:xfrm>
          </p:grpSpPr>
          <p:sp>
            <p:nvSpPr>
              <p:cNvPr id="176" name="Google Shape;176;p27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adFill>
                <a:gsLst>
                  <a:gs pos="0">
                    <a:srgbClr val="A88800"/>
                  </a:gs>
                  <a:gs pos="50000">
                    <a:srgbClr val="FFCF01"/>
                  </a:gs>
                  <a:gs pos="100000">
                    <a:srgbClr val="FFE36D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adFill>
                <a:gsLst>
                  <a:gs pos="0">
                    <a:srgbClr val="A88800"/>
                  </a:gs>
                  <a:gs pos="50000">
                    <a:srgbClr val="FFCF01"/>
                  </a:gs>
                  <a:gs pos="100000">
                    <a:srgbClr val="FFE36D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adFill>
                <a:gsLst>
                  <a:gs pos="0">
                    <a:srgbClr val="A88800"/>
                  </a:gs>
                  <a:gs pos="50000">
                    <a:srgbClr val="FFCF01"/>
                  </a:gs>
                  <a:gs pos="100000">
                    <a:srgbClr val="FFE36D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" name="Google Shape;179;p27"/>
              <p:cNvGrpSpPr/>
              <p:nvPr/>
            </p:nvGrpSpPr>
            <p:grpSpPr>
              <a:xfrm rot="-9000000">
                <a:off x="9142330" y="704320"/>
                <a:ext cx="378000" cy="303745"/>
                <a:chOff x="9192495" y="616264"/>
                <a:chExt cx="378000" cy="303745"/>
              </a:xfrm>
            </p:grpSpPr>
            <p:sp>
              <p:nvSpPr>
                <p:cNvPr id="180" name="Google Shape;180;p27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adFill>
                  <a:gsLst>
                    <a:gs pos="0">
                      <a:srgbClr val="A88800"/>
                    </a:gs>
                    <a:gs pos="50000">
                      <a:srgbClr val="FFCF01"/>
                    </a:gs>
                    <a:gs pos="100000">
                      <a:srgbClr val="FFE36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adFill>
                  <a:gsLst>
                    <a:gs pos="0">
                      <a:srgbClr val="A88800"/>
                    </a:gs>
                    <a:gs pos="50000">
                      <a:srgbClr val="FFCF01"/>
                    </a:gs>
                    <a:gs pos="100000">
                      <a:srgbClr val="FFE36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adFill>
                  <a:gsLst>
                    <a:gs pos="0">
                      <a:srgbClr val="A88800"/>
                    </a:gs>
                    <a:gs pos="50000">
                      <a:srgbClr val="FFCF01"/>
                    </a:gs>
                    <a:gs pos="100000">
                      <a:srgbClr val="FFE36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83" name="Google Shape;183;p27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cap="flat" cmpd="sng" w="25400">
              <a:solidFill>
                <a:srgbClr val="B99D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7"/>
          <p:cNvSpPr/>
          <p:nvPr/>
        </p:nvSpPr>
        <p:spPr>
          <a:xfrm>
            <a:off x="8302752" y="6821424"/>
            <a:ext cx="1591056" cy="3200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795528" y="2858143"/>
            <a:ext cx="9107424" cy="4062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AU"/>
              <a:t>HappyHour Co.</a:t>
            </a:r>
            <a:endParaRPr/>
          </a:p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795528" y="3493008"/>
            <a:ext cx="141224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AU"/>
              <a:t>Company profile</a:t>
            </a:r>
            <a:endParaRPr/>
          </a:p>
        </p:txBody>
      </p:sp>
      <p:sp>
        <p:nvSpPr>
          <p:cNvPr id="187" name="Google Shape;187;p27"/>
          <p:cNvSpPr txBox="1"/>
          <p:nvPr>
            <p:ph idx="3" type="body"/>
          </p:nvPr>
        </p:nvSpPr>
        <p:spPr>
          <a:xfrm>
            <a:off x="2309374" y="3493008"/>
            <a:ext cx="300837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AU"/>
              <a:t>March 2020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2207774" y="3493008"/>
            <a:ext cx="101600" cy="295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AU"/>
              <a:t>HappyHour Co.</a:t>
            </a:r>
            <a:endParaRPr/>
          </a:p>
        </p:txBody>
      </p:sp>
      <p:sp>
        <p:nvSpPr>
          <p:cNvPr id="194" name="Google Shape;194;p28"/>
          <p:cNvSpPr txBox="1"/>
          <p:nvPr>
            <p:ph idx="1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AU" sz="1400"/>
              <a:t>Leading producer and marketer of beer and spirits in Singapore and Malaysia with growing operations in the region</a:t>
            </a:r>
            <a:endParaRPr sz="1400"/>
          </a:p>
        </p:txBody>
      </p:sp>
      <p:sp>
        <p:nvSpPr>
          <p:cNvPr id="195" name="Google Shape;195;p28"/>
          <p:cNvSpPr txBox="1"/>
          <p:nvPr/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/>
          <a:p>
            <a:pPr indent="-128016" lvl="1" marL="12801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28"/>
              <a:buFont typeface="Noto Sans Symbols"/>
              <a:buChar char="■"/>
            </a:pPr>
            <a:r>
              <a:rPr b="0" i="0" lang="en-AU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Asia based producer and marketer of beer, spirits and non-alcoholic beverages in Singapore, Malaysia and China</a:t>
            </a:r>
            <a:endParaRPr/>
          </a:p>
          <a:p>
            <a:pPr indent="-128016" lvl="2" marL="25603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828"/>
              <a:buFont typeface="Noto Sans Symbols"/>
              <a:buChar char="■"/>
            </a:pPr>
            <a:r>
              <a:rPr b="0" i="0" lang="en-AU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Founded in 1975, headquartered in Singapore</a:t>
            </a:r>
            <a:endParaRPr/>
          </a:p>
          <a:p>
            <a:pPr indent="-128016" lvl="2" marL="25603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828"/>
              <a:buFont typeface="Noto Sans Symbols"/>
              <a:buChar char="■"/>
            </a:pPr>
            <a:r>
              <a:rPr b="0" i="0" lang="en-AU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#1 player in beer and spirits in Singapore and Malaysia</a:t>
            </a:r>
            <a:endParaRPr/>
          </a:p>
          <a:p>
            <a:pPr indent="-128016" lvl="2" marL="25603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828"/>
              <a:buFont typeface="Noto Sans Symbols"/>
              <a:buChar char="■"/>
            </a:pPr>
            <a:r>
              <a:rPr b="0" i="0" lang="en-AU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Recently expanded operations in China</a:t>
            </a:r>
            <a:endParaRPr/>
          </a:p>
          <a:p>
            <a:pPr indent="-128016" lvl="1" marL="128016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28"/>
              <a:buFont typeface="Noto Sans Symbols"/>
              <a:buChar char="■"/>
            </a:pPr>
            <a:r>
              <a:rPr b="0" i="0" lang="en-AU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Owned and operated manufacturing facilities in Singapore and China</a:t>
            </a:r>
            <a:endParaRPr/>
          </a:p>
          <a:p>
            <a:pPr indent="-128016" lvl="2" marL="25603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828"/>
              <a:buFont typeface="Noto Sans Symbols"/>
              <a:buChar char="■"/>
            </a:pPr>
            <a:r>
              <a:rPr b="0" i="0" lang="en-AU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Malaysian manufacturing outsourced to Brew Co.</a:t>
            </a:r>
            <a:endParaRPr/>
          </a:p>
          <a:p>
            <a:pPr indent="-128016" lvl="2" marL="25603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828"/>
              <a:buFont typeface="Noto Sans Symbols"/>
              <a:buChar char="■"/>
            </a:pPr>
            <a:r>
              <a:rPr b="0" i="0" lang="en-AU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facilities planned for Cambodia</a:t>
            </a:r>
            <a:endParaRPr/>
          </a:p>
          <a:p>
            <a:pPr indent="-128016" lvl="1" marL="128016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28"/>
              <a:buFont typeface="Noto Sans Symbols"/>
              <a:buChar char="■"/>
            </a:pPr>
            <a:r>
              <a:rPr b="0" i="0" lang="en-AU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Majority owner and co-founder Ms. Happy rumoured to be looking to exit as she wants to retire in a few years and has no close family to inherit the business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795528" y="4407408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795528" y="4160520"/>
            <a:ext cx="4279392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Shareholders</a:t>
            </a:r>
            <a:endParaRPr/>
          </a:p>
        </p:txBody>
      </p:sp>
      <p:graphicFrame>
        <p:nvGraphicFramePr>
          <p:cNvPr id="199" name="Google Shape;199;p28"/>
          <p:cNvGraphicFramePr/>
          <p:nvPr/>
        </p:nvGraphicFramePr>
        <p:xfrm>
          <a:off x="5623560" y="189280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{5CDF2554-1A7C-49D4-B047-645014A11217}</a:tableStyleId>
              </a:tblPr>
              <a:tblGrid>
                <a:gridCol w="1958400"/>
                <a:gridCol w="774000"/>
                <a:gridCol w="774000"/>
                <a:gridCol w="774000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US$mm</a:t>
                      </a:r>
                      <a:endParaRPr b="1" i="0" sz="9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9150" marR="91450" marL="45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FY18A</a:t>
                      </a:r>
                      <a:endParaRPr/>
                    </a:p>
                  </a:txBody>
                  <a:tcPr marT="18300" marB="9150" marR="91450" marL="45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FY19A</a:t>
                      </a:r>
                      <a:endParaRPr/>
                    </a:p>
                  </a:txBody>
                  <a:tcPr marT="18300" marB="9150" marR="91450" marL="45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FY20E</a:t>
                      </a:r>
                      <a:endParaRPr/>
                    </a:p>
                  </a:txBody>
                  <a:tcPr marT="18300" marB="9150" marR="91450" marL="457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Revenue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900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961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1,071</a:t>
                      </a:r>
                      <a:endParaRPr/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Growth (%)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-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7%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11%</a:t>
                      </a:r>
                      <a:endParaRPr/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sng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Beer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100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110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135</a:t>
                      </a:r>
                      <a:endParaRPr/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Spirits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75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85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105</a:t>
                      </a:r>
                      <a:endParaRPr/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Non-alcoholic beverages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50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55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60</a:t>
                      </a:r>
                      <a:endParaRPr/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EBITDA</a:t>
                      </a:r>
                      <a:endParaRPr/>
                    </a:p>
                  </a:txBody>
                  <a:tcPr marT="18300" marB="0" marR="91450" marL="45725">
                    <a:solidFill>
                      <a:srgbClr val="B9E6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225</a:t>
                      </a:r>
                      <a:endParaRPr/>
                    </a:p>
                  </a:txBody>
                  <a:tcPr marT="18300" marB="0" marR="91450" marL="45725">
                    <a:solidFill>
                      <a:srgbClr val="B9E6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250</a:t>
                      </a:r>
                      <a:endParaRPr/>
                    </a:p>
                  </a:txBody>
                  <a:tcPr marT="18300" marB="0" marR="91450" marL="45725">
                    <a:solidFill>
                      <a:srgbClr val="B9E6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300</a:t>
                      </a:r>
                      <a:endParaRPr/>
                    </a:p>
                  </a:txBody>
                  <a:tcPr marT="18300" marB="0" marR="91450" marL="45725">
                    <a:solidFill>
                      <a:srgbClr val="B9E6FE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Margin (%)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25%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26%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28%</a:t>
                      </a:r>
                      <a:endParaRPr/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NPAT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135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153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193</a:t>
                      </a:r>
                      <a:endParaRPr/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Margin (%)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15%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16%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18%</a:t>
                      </a:r>
                      <a:endParaRPr/>
                    </a:p>
                  </a:txBody>
                  <a:tcPr marT="18300" marB="0" marR="91450" marL="45725"/>
                </a:tc>
              </a:tr>
            </a:tbl>
          </a:graphicData>
        </a:graphic>
      </p:graphicFrame>
      <p:sp>
        <p:nvSpPr>
          <p:cNvPr id="200" name="Google Shape;200;p28"/>
          <p:cNvSpPr txBox="1"/>
          <p:nvPr/>
        </p:nvSpPr>
        <p:spPr>
          <a:xfrm>
            <a:off x="5623561" y="4556304"/>
            <a:ext cx="4279391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Indicative valuation</a:t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795528" y="6594562"/>
            <a:ext cx="9107423" cy="1354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Source: Company website; Broker industry reports; News articles</a:t>
            </a:r>
            <a:endParaRPr/>
          </a:p>
        </p:txBody>
      </p:sp>
      <p:graphicFrame>
        <p:nvGraphicFramePr>
          <p:cNvPr id="202" name="Google Shape;202;p28"/>
          <p:cNvGraphicFramePr/>
          <p:nvPr/>
        </p:nvGraphicFramePr>
        <p:xfrm>
          <a:off x="5623560" y="4803192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{5CDF2554-1A7C-49D4-B047-645014A11217}</a:tableStyleId>
              </a:tblPr>
              <a:tblGrid>
                <a:gridCol w="3146400"/>
                <a:gridCol w="1134000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US$mm</a:t>
                      </a:r>
                      <a:endParaRPr b="1" i="0" sz="9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9150" marR="91450" marL="45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i="0" sz="9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9150" marR="91450" marL="457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2020E EBITDA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300</a:t>
                      </a:r>
                      <a:endParaRPr/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Growth (%)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1" lang="en-AU" sz="900" u="none" cap="none" strike="noStrike">
                          <a:solidFill>
                            <a:schemeClr val="dk2"/>
                          </a:solidFill>
                        </a:rPr>
                        <a:t>20%</a:t>
                      </a:r>
                      <a:endParaRPr/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sng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EV/EBITDA range</a:t>
                      </a:r>
                      <a:endParaRPr/>
                    </a:p>
                  </a:txBody>
                  <a:tcPr marT="18300" marB="0" marR="91450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AU" sz="900" u="none" cap="none" strike="noStrike">
                          <a:solidFill>
                            <a:schemeClr val="dk2"/>
                          </a:solidFill>
                        </a:rPr>
                        <a:t>10.0x – 11.5x</a:t>
                      </a:r>
                      <a:endParaRPr/>
                    </a:p>
                  </a:txBody>
                  <a:tcPr marT="18300" marB="0" marR="91450" marL="457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Valuation range</a:t>
                      </a:r>
                      <a:endParaRPr/>
                    </a:p>
                  </a:txBody>
                  <a:tcPr marT="18300" marB="0" marR="91450" marL="45725">
                    <a:solidFill>
                      <a:srgbClr val="B9E6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dk2"/>
                          </a:solidFill>
                        </a:rPr>
                        <a:t>3,000 – 3,500</a:t>
                      </a:r>
                      <a:endParaRPr/>
                    </a:p>
                  </a:txBody>
                  <a:tcPr marT="18300" marB="0" marR="91450" marL="45725">
                    <a:solidFill>
                      <a:srgbClr val="B9E6FE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28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financials</a:t>
            </a:r>
            <a:endParaRPr/>
          </a:p>
        </p:txBody>
      </p:sp>
      <p:grpSp>
        <p:nvGrpSpPr>
          <p:cNvPr id="204" name="Google Shape;204;p28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205" name="Google Shape;205;p28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206" name="Google Shape;206;p28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8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8"/>
            <p:cNvGrpSpPr/>
            <p:nvPr/>
          </p:nvGrpSpPr>
          <p:grpSpPr>
            <a:xfrm flipH="1">
              <a:off x="7832164" y="549854"/>
              <a:ext cx="756450" cy="465954"/>
              <a:chOff x="8814495" y="616264"/>
              <a:chExt cx="756450" cy="465954"/>
            </a:xfrm>
          </p:grpSpPr>
          <p:sp>
            <p:nvSpPr>
              <p:cNvPr id="209" name="Google Shape;209;p28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adFill>
                <a:gsLst>
                  <a:gs pos="0">
                    <a:srgbClr val="A88800"/>
                  </a:gs>
                  <a:gs pos="50000">
                    <a:srgbClr val="FFCF01"/>
                  </a:gs>
                  <a:gs pos="100000">
                    <a:srgbClr val="FFE36D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8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adFill>
                <a:gsLst>
                  <a:gs pos="0">
                    <a:srgbClr val="A88800"/>
                  </a:gs>
                  <a:gs pos="50000">
                    <a:srgbClr val="FFCF01"/>
                  </a:gs>
                  <a:gs pos="100000">
                    <a:srgbClr val="FFE36D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adFill>
                <a:gsLst>
                  <a:gs pos="0">
                    <a:srgbClr val="A88800"/>
                  </a:gs>
                  <a:gs pos="50000">
                    <a:srgbClr val="FFCF01"/>
                  </a:gs>
                  <a:gs pos="100000">
                    <a:srgbClr val="FFE36D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2" name="Google Shape;212;p28"/>
              <p:cNvGrpSpPr/>
              <p:nvPr/>
            </p:nvGrpSpPr>
            <p:grpSpPr>
              <a:xfrm rot="-9000000">
                <a:off x="9142330" y="704320"/>
                <a:ext cx="378000" cy="303745"/>
                <a:chOff x="9192495" y="616264"/>
                <a:chExt cx="378000" cy="303745"/>
              </a:xfrm>
            </p:grpSpPr>
            <p:sp>
              <p:nvSpPr>
                <p:cNvPr id="213" name="Google Shape;213;p28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adFill>
                  <a:gsLst>
                    <a:gs pos="0">
                      <a:srgbClr val="A88800"/>
                    </a:gs>
                    <a:gs pos="50000">
                      <a:srgbClr val="FFCF01"/>
                    </a:gs>
                    <a:gs pos="100000">
                      <a:srgbClr val="FFE36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8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adFill>
                  <a:gsLst>
                    <a:gs pos="0">
                      <a:srgbClr val="A88800"/>
                    </a:gs>
                    <a:gs pos="50000">
                      <a:srgbClr val="FFCF01"/>
                    </a:gs>
                    <a:gs pos="100000">
                      <a:srgbClr val="FFE36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8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adFill>
                  <a:gsLst>
                    <a:gs pos="0">
                      <a:srgbClr val="A88800"/>
                    </a:gs>
                    <a:gs pos="50000">
                      <a:srgbClr val="FFCF01"/>
                    </a:gs>
                    <a:gs pos="100000">
                      <a:srgbClr val="FFE36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16" name="Google Shape;216;p28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cap="flat" cmpd="sng" w="25400">
              <a:solidFill>
                <a:srgbClr val="B99D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8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