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0"/>
  </p:notesMasterIdLst>
  <p:handoutMasterIdLst>
    <p:handoutMasterId r:id="rId11"/>
  </p:handoutMasterIdLst>
  <p:sldIdLst>
    <p:sldId id="256" r:id="rId5"/>
    <p:sldId id="271" r:id="rId6"/>
    <p:sldId id="270" r:id="rId7"/>
    <p:sldId id="272"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D43AC8-0F75-47CE-89CD-41AE026E2937}" v="239" dt="2021-03-13T17:11:07.043"/>
    <p1510:client id="{99614E07-7A72-4403-9A4D-D1D830BA0E3C}" v="22" dt="2021-03-13T17:14:13.2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5" autoAdjust="0"/>
    <p:restoredTop sz="94641" autoAdjust="0"/>
  </p:normalViewPr>
  <p:slideViewPr>
    <p:cSldViewPr snapToGrid="0">
      <p:cViewPr varScale="1">
        <p:scale>
          <a:sx n="67" d="100"/>
          <a:sy n="67" d="100"/>
        </p:scale>
        <p:origin x="528" y="56"/>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3288" y="3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03FB87-790C-4850-A90C-12C5FF4B94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8127921-F9C4-44F3-AC5F-130B6A406C0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E59275-AFE1-4999-B78A-D0D76B9F2B0B}" type="datetimeFigureOut">
              <a:rPr lang="en-US" smtClean="0"/>
              <a:t>3/17/2021</a:t>
            </a:fld>
            <a:endParaRPr lang="en-US" dirty="0"/>
          </a:p>
        </p:txBody>
      </p:sp>
      <p:sp>
        <p:nvSpPr>
          <p:cNvPr id="4" name="Footer Placeholder 3">
            <a:extLst>
              <a:ext uri="{FF2B5EF4-FFF2-40B4-BE49-F238E27FC236}">
                <a16:creationId xmlns:a16="http://schemas.microsoft.com/office/drawing/2014/main" id="{4765E047-F1CB-4066-A459-9EDC95F2E6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8A77EF5-5277-4BAF-8BB4-2E02103988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668C69-0C3E-40A2-B4A0-B2C8B71D8E3A}" type="slidenum">
              <a:rPr lang="en-US" smtClean="0"/>
              <a:t>‹#›</a:t>
            </a:fld>
            <a:endParaRPr lang="en-US" dirty="0"/>
          </a:p>
        </p:txBody>
      </p:sp>
    </p:spTree>
    <p:extLst>
      <p:ext uri="{BB962C8B-B14F-4D97-AF65-F5344CB8AC3E}">
        <p14:creationId xmlns:p14="http://schemas.microsoft.com/office/powerpoint/2010/main" val="20515862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ADD7A-FE61-48EE-BE0E-8546E5401374}" type="datetimeFigureOut">
              <a:rPr lang="en-US" smtClean="0"/>
              <a:t>3/17/2021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00EEB-8338-48D7-8EE8-EE0082EF7602}" type="slidenum">
              <a:rPr lang="en-US" smtClean="0"/>
              <a:t>‹#›</a:t>
            </a:fld>
            <a:endParaRPr lang="en-US" dirty="0"/>
          </a:p>
        </p:txBody>
      </p:sp>
    </p:spTree>
    <p:extLst>
      <p:ext uri="{BB962C8B-B14F-4D97-AF65-F5344CB8AC3E}">
        <p14:creationId xmlns:p14="http://schemas.microsoft.com/office/powerpoint/2010/main" val="3767770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1</a:t>
            </a:fld>
            <a:endParaRPr lang="en-US" dirty="0"/>
          </a:p>
        </p:txBody>
      </p:sp>
    </p:spTree>
    <p:extLst>
      <p:ext uri="{BB962C8B-B14F-4D97-AF65-F5344CB8AC3E}">
        <p14:creationId xmlns:p14="http://schemas.microsoft.com/office/powerpoint/2010/main" val="400533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5</a:t>
            </a:fld>
            <a:endParaRPr lang="en-US" dirty="0"/>
          </a:p>
        </p:txBody>
      </p:sp>
    </p:spTree>
    <p:extLst>
      <p:ext uri="{BB962C8B-B14F-4D97-AF65-F5344CB8AC3E}">
        <p14:creationId xmlns:p14="http://schemas.microsoft.com/office/powerpoint/2010/main" val="3672966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3/17/2021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3/17/2021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3/17/2021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3/17/2021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3/17/2021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3/17/2021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5" name="Picture 4" descr="chain links">
            <a:extLst>
              <a:ext uri="{FF2B5EF4-FFF2-40B4-BE49-F238E27FC236}">
                <a16:creationId xmlns:a16="http://schemas.microsoft.com/office/drawing/2014/main" id="{A4511EBC-2F3C-446D-867B-7DC328517A44}"/>
              </a:ext>
            </a:extLst>
          </p:cNvPr>
          <p:cNvPicPr>
            <a:picLocks noChangeAspect="1"/>
          </p:cNvPicPr>
          <p:nvPr/>
        </p:nvPicPr>
        <p:blipFill rotWithShape="1">
          <a:blip r:embed="rId4">
            <a:duotone>
              <a:prstClr val="black"/>
              <a:schemeClr val="accent5">
                <a:tint val="45000"/>
                <a:satMod val="400000"/>
              </a:schemeClr>
            </a:duotone>
            <a:alphaModFix amt="25000"/>
          </a:blip>
          <a:srcRect t="23391" r="9091"/>
          <a:stretch/>
        </p:blipFill>
        <p:spPr>
          <a:xfrm>
            <a:off x="20" y="10"/>
            <a:ext cx="12191980" cy="6857990"/>
          </a:xfrm>
          <a:prstGeom prst="rect">
            <a:avLst/>
          </a:prstGeom>
        </p:spPr>
      </p:pic>
      <p:sp>
        <p:nvSpPr>
          <p:cNvPr id="2" name="Title 1">
            <a:extLst>
              <a:ext uri="{FF2B5EF4-FFF2-40B4-BE49-F238E27FC236}">
                <a16:creationId xmlns:a16="http://schemas.microsoft.com/office/drawing/2014/main" id="{3D30D32A-359B-41BB-9746-2CF3A21EEFFC}"/>
              </a:ext>
            </a:extLst>
          </p:cNvPr>
          <p:cNvSpPr>
            <a:spLocks noGrp="1"/>
          </p:cNvSpPr>
          <p:nvPr>
            <p:ph type="ctrTitle"/>
          </p:nvPr>
        </p:nvSpPr>
        <p:spPr>
          <a:xfrm>
            <a:off x="1092325" y="1447800"/>
            <a:ext cx="8825658" cy="3329581"/>
          </a:xfrm>
        </p:spPr>
        <p:txBody>
          <a:bodyPr>
            <a:normAutofit/>
          </a:bodyPr>
          <a:lstStyle/>
          <a:p>
            <a:r>
              <a:rPr lang="en-US" dirty="0"/>
              <a:t>Digital Assistant</a:t>
            </a:r>
            <a:endParaRPr lang="ru-RU" dirty="0"/>
          </a:p>
        </p:txBody>
      </p:sp>
      <p:sp>
        <p:nvSpPr>
          <p:cNvPr id="3" name="Subtitle 2">
            <a:extLst>
              <a:ext uri="{FF2B5EF4-FFF2-40B4-BE49-F238E27FC236}">
                <a16:creationId xmlns:a16="http://schemas.microsoft.com/office/drawing/2014/main" id="{B4CA222A-88BC-48F4-9AE8-2115B7D1E6DC}"/>
              </a:ext>
            </a:extLst>
          </p:cNvPr>
          <p:cNvSpPr>
            <a:spLocks noGrp="1"/>
          </p:cNvSpPr>
          <p:nvPr>
            <p:ph type="subTitle" idx="1"/>
          </p:nvPr>
        </p:nvSpPr>
        <p:spPr>
          <a:xfrm>
            <a:off x="1154955" y="4777380"/>
            <a:ext cx="8825658" cy="861420"/>
          </a:xfrm>
        </p:spPr>
        <p:txBody>
          <a:bodyPr>
            <a:normAutofit/>
          </a:bodyPr>
          <a:lstStyle/>
          <a:p>
            <a:r>
              <a:rPr lang="en-US" dirty="0"/>
              <a:t>Presentation of Digital assistant project </a:t>
            </a:r>
          </a:p>
        </p:txBody>
      </p:sp>
      <p:sp>
        <p:nvSpPr>
          <p:cNvPr id="20" name="Rectangle 19">
            <a:extLst>
              <a:ext uri="{FF2B5EF4-FFF2-40B4-BE49-F238E27FC236}">
                <a16:creationId xmlns:a16="http://schemas.microsoft.com/office/drawing/2014/main" id="{318E9D62-7BA3-4D5E-8915-0D0E8661E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3000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E2926-B470-403F-8367-1D5240691E4A}"/>
              </a:ext>
            </a:extLst>
          </p:cNvPr>
          <p:cNvSpPr>
            <a:spLocks noGrp="1"/>
          </p:cNvSpPr>
          <p:nvPr>
            <p:ph type="title"/>
          </p:nvPr>
        </p:nvSpPr>
        <p:spPr>
          <a:xfrm>
            <a:off x="539524" y="312472"/>
            <a:ext cx="9404723" cy="674855"/>
          </a:xfrm>
        </p:spPr>
        <p:txBody>
          <a:bodyPr/>
          <a:lstStyle/>
          <a:p>
            <a:r>
              <a:rPr lang="en-US" dirty="0"/>
              <a:t>Digital Assistant</a:t>
            </a:r>
            <a:endParaRPr lang="kn-IN" dirty="0"/>
          </a:p>
        </p:txBody>
      </p:sp>
      <p:sp>
        <p:nvSpPr>
          <p:cNvPr id="4" name="Rectangle 3">
            <a:extLst>
              <a:ext uri="{FF2B5EF4-FFF2-40B4-BE49-F238E27FC236}">
                <a16:creationId xmlns:a16="http://schemas.microsoft.com/office/drawing/2014/main" id="{42191B91-C075-4A84-B6AA-5F6CB2F8F695}"/>
              </a:ext>
            </a:extLst>
          </p:cNvPr>
          <p:cNvSpPr/>
          <p:nvPr/>
        </p:nvSpPr>
        <p:spPr>
          <a:xfrm>
            <a:off x="832122" y="1445330"/>
            <a:ext cx="10202386" cy="4462760"/>
          </a:xfrm>
          <a:prstGeom prst="rect">
            <a:avLst/>
          </a:prstGeom>
          <a:solidFill>
            <a:schemeClr val="bg2"/>
          </a:solidFill>
        </p:spPr>
        <p:txBody>
          <a:bodyPr wrap="square" lIns="91440" tIns="45720" rIns="91440" bIns="45720" anchor="t">
            <a:spAutoFit/>
          </a:bodyPr>
          <a:lstStyle/>
          <a:p>
            <a:pPr lvl="0">
              <a:lnSpc>
                <a:spcPct val="100000"/>
              </a:lnSpc>
            </a:pPr>
            <a:r>
              <a:rPr lang="en-US" dirty="0"/>
              <a:t>The Digital Assistant is capable of doing the following:</a:t>
            </a:r>
          </a:p>
          <a:p>
            <a:pPr lvl="0">
              <a:lnSpc>
                <a:spcPct val="100000"/>
              </a:lnSpc>
            </a:pPr>
            <a:endParaRPr lang="en-US" dirty="0"/>
          </a:p>
          <a:p>
            <a:pPr marL="285750" lvl="0" indent="-285750">
              <a:lnSpc>
                <a:spcPct val="100000"/>
              </a:lnSpc>
              <a:spcBef>
                <a:spcPts val="1200"/>
              </a:spcBef>
              <a:buFont typeface="Wingdings" panose="05000000000000000000" pitchFamily="2" charset="2"/>
              <a:buChar char="§"/>
            </a:pPr>
            <a:r>
              <a:rPr lang="en-US" dirty="0"/>
              <a:t>The Digital assistant asks for user input of name and based on that, digital assistant gives greeting wishes Good morning or Good afternoon based on the hour of the day.</a:t>
            </a:r>
          </a:p>
          <a:p>
            <a:pPr marL="285750" indent="-285750">
              <a:spcBef>
                <a:spcPts val="1200"/>
              </a:spcBef>
              <a:buFont typeface="Wingdings" panose="05000000000000000000" pitchFamily="2" charset="2"/>
              <a:buChar char="§"/>
            </a:pPr>
            <a:r>
              <a:rPr lang="en-US" dirty="0"/>
              <a:t>Post the greeting, assistant waits for user direction for further action. </a:t>
            </a:r>
          </a:p>
          <a:p>
            <a:pPr marL="285750" indent="-285750">
              <a:spcBef>
                <a:spcPts val="1200"/>
              </a:spcBef>
              <a:buFont typeface="Wingdings" panose="05000000000000000000" pitchFamily="2" charset="2"/>
              <a:buChar char="§"/>
            </a:pPr>
            <a:r>
              <a:rPr lang="en-US" dirty="0"/>
              <a:t>When Date or Time is asked, the assistant gives information of date or time.</a:t>
            </a:r>
          </a:p>
          <a:p>
            <a:pPr marL="285750" lvl="0" indent="-285750">
              <a:lnSpc>
                <a:spcPct val="100000"/>
              </a:lnSpc>
              <a:spcBef>
                <a:spcPts val="1200"/>
              </a:spcBef>
              <a:buFont typeface="Wingdings" panose="05000000000000000000" pitchFamily="2" charset="2"/>
              <a:buChar char="§"/>
            </a:pPr>
            <a:r>
              <a:rPr lang="en-US" dirty="0"/>
              <a:t>The assistant is enabled to check Wikipedia based on the type of question. Any question which contains “Wikipedia” and accordingly does the oration of the Wikipedia content.</a:t>
            </a:r>
          </a:p>
          <a:p>
            <a:pPr marL="285750" lvl="0" indent="-285750">
              <a:lnSpc>
                <a:spcPct val="100000"/>
              </a:lnSpc>
              <a:spcBef>
                <a:spcPts val="1200"/>
              </a:spcBef>
              <a:buFont typeface="Wingdings" panose="05000000000000000000" pitchFamily="2" charset="2"/>
              <a:buChar char="§"/>
            </a:pPr>
            <a:r>
              <a:rPr lang="en-US" dirty="0"/>
              <a:t>When a question is asked about a topic, it searches Wikipedia and describes on the topic – about 2 lines on the topic which comes up as the description for the search word called.</a:t>
            </a:r>
          </a:p>
          <a:p>
            <a:pPr marL="285750" lvl="0" indent="-285750">
              <a:lnSpc>
                <a:spcPct val="100000"/>
              </a:lnSpc>
              <a:buFont typeface="Wingdings" panose="05000000000000000000" pitchFamily="2" charset="2"/>
              <a:buChar char="§"/>
            </a:pPr>
            <a:endParaRPr lang="en-US" dirty="0"/>
          </a:p>
        </p:txBody>
      </p:sp>
    </p:spTree>
    <p:extLst>
      <p:ext uri="{BB962C8B-B14F-4D97-AF65-F5344CB8AC3E}">
        <p14:creationId xmlns:p14="http://schemas.microsoft.com/office/powerpoint/2010/main" val="1509904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E2926-B470-403F-8367-1D5240691E4A}"/>
              </a:ext>
            </a:extLst>
          </p:cNvPr>
          <p:cNvSpPr>
            <a:spLocks noGrp="1"/>
          </p:cNvSpPr>
          <p:nvPr>
            <p:ph type="title"/>
          </p:nvPr>
        </p:nvSpPr>
        <p:spPr>
          <a:xfrm>
            <a:off x="539524" y="312472"/>
            <a:ext cx="9404723" cy="674855"/>
          </a:xfrm>
        </p:spPr>
        <p:txBody>
          <a:bodyPr/>
          <a:lstStyle/>
          <a:p>
            <a:r>
              <a:rPr lang="en-US" dirty="0"/>
              <a:t>Digital Assistant</a:t>
            </a:r>
            <a:endParaRPr lang="kn-IN" dirty="0"/>
          </a:p>
        </p:txBody>
      </p:sp>
      <p:sp>
        <p:nvSpPr>
          <p:cNvPr id="4" name="Rectangle 3">
            <a:extLst>
              <a:ext uri="{FF2B5EF4-FFF2-40B4-BE49-F238E27FC236}">
                <a16:creationId xmlns:a16="http://schemas.microsoft.com/office/drawing/2014/main" id="{42191B91-C075-4A84-B6AA-5F6CB2F8F695}"/>
              </a:ext>
            </a:extLst>
          </p:cNvPr>
          <p:cNvSpPr/>
          <p:nvPr/>
        </p:nvSpPr>
        <p:spPr>
          <a:xfrm>
            <a:off x="667008" y="1028125"/>
            <a:ext cx="10104423" cy="5632311"/>
          </a:xfrm>
          <a:prstGeom prst="rect">
            <a:avLst/>
          </a:prstGeom>
          <a:solidFill>
            <a:schemeClr val="bg2"/>
          </a:solidFill>
        </p:spPr>
        <p:txBody>
          <a:bodyPr wrap="square" lIns="91440" tIns="45720" rIns="91440" bIns="45720" anchor="t">
            <a:spAutoFit/>
          </a:bodyPr>
          <a:lstStyle/>
          <a:p>
            <a:pPr lvl="0">
              <a:lnSpc>
                <a:spcPct val="100000"/>
              </a:lnSpc>
            </a:pPr>
            <a:endParaRPr lang="en-US" dirty="0"/>
          </a:p>
          <a:p>
            <a:pPr marL="285750" indent="-285750">
              <a:spcBef>
                <a:spcPts val="1200"/>
              </a:spcBef>
              <a:spcAft>
                <a:spcPts val="600"/>
              </a:spcAft>
              <a:buFont typeface="Wingdings" panose="05000000000000000000" pitchFamily="2" charset="2"/>
              <a:buChar char="§"/>
            </a:pPr>
            <a:r>
              <a:rPr lang="en-US" dirty="0"/>
              <a:t>The assistant also helps open few applications like “YouTube”, “notepad” and “MS paint". The assistant is also capable of playing music but only of those which are available in a predefined directory.</a:t>
            </a:r>
          </a:p>
          <a:p>
            <a:pPr marL="285750" lvl="0" indent="-285750">
              <a:lnSpc>
                <a:spcPct val="100000"/>
              </a:lnSpc>
              <a:spcBef>
                <a:spcPts val="1200"/>
              </a:spcBef>
              <a:spcAft>
                <a:spcPts val="600"/>
              </a:spcAft>
              <a:buFont typeface="Wingdings" panose="05000000000000000000" pitchFamily="2" charset="2"/>
              <a:buChar char="§"/>
            </a:pPr>
            <a:r>
              <a:rPr lang="en-US" dirty="0"/>
              <a:t>After serving the request, the assistant goes back to listening mode, thus enabling user to ask questions.</a:t>
            </a:r>
          </a:p>
          <a:p>
            <a:pPr marL="285750" indent="-285750">
              <a:spcBef>
                <a:spcPts val="1200"/>
              </a:spcBef>
              <a:spcAft>
                <a:spcPts val="600"/>
              </a:spcAft>
              <a:buFont typeface="Wingdings" panose="05000000000000000000" pitchFamily="2" charset="2"/>
              <a:buChar char="§"/>
            </a:pPr>
            <a:r>
              <a:rPr lang="en-US" dirty="0"/>
              <a:t>If the user tells 'thanks' or ‘thank you’ or ‘no’ the digital assistant will shut down.</a:t>
            </a:r>
          </a:p>
          <a:p>
            <a:pPr>
              <a:spcBef>
                <a:spcPts val="1200"/>
              </a:spcBef>
              <a:spcAft>
                <a:spcPts val="600"/>
              </a:spcAft>
            </a:pPr>
            <a:r>
              <a:rPr lang="en-US" dirty="0"/>
              <a:t>How to extend this digital assistant</a:t>
            </a:r>
          </a:p>
          <a:p>
            <a:pPr marL="285750" lvl="0" indent="-285750">
              <a:lnSpc>
                <a:spcPct val="100000"/>
              </a:lnSpc>
              <a:spcBef>
                <a:spcPts val="1200"/>
              </a:spcBef>
              <a:spcAft>
                <a:spcPts val="600"/>
              </a:spcAft>
              <a:buFont typeface="Wingdings" panose="05000000000000000000" pitchFamily="2" charset="2"/>
              <a:buChar char="§"/>
            </a:pPr>
            <a:r>
              <a:rPr lang="en-US" dirty="0"/>
              <a:t>The Digital Assistant framework is flexible and scalable. The more number of options provided during the listening mode, it can perform more actions. Hence there is no limitation of number of options that can be extended for user to ask questions to get responses</a:t>
            </a:r>
          </a:p>
          <a:p>
            <a:pPr marL="285750" lvl="0" indent="-285750">
              <a:lnSpc>
                <a:spcPct val="100000"/>
              </a:lnSpc>
              <a:spcBef>
                <a:spcPts val="1200"/>
              </a:spcBef>
              <a:spcAft>
                <a:spcPts val="600"/>
              </a:spcAft>
              <a:buFont typeface="Wingdings" panose="05000000000000000000" pitchFamily="2" charset="2"/>
              <a:buChar char="§"/>
            </a:pPr>
            <a:r>
              <a:rPr lang="en-US" dirty="0"/>
              <a:t>The Digital Assistant can be made a solution specific to be real life problem and expand all the possible user questions and how to obtain answers via search</a:t>
            </a:r>
          </a:p>
          <a:p>
            <a:pPr marL="285750" lvl="0" indent="-285750">
              <a:lnSpc>
                <a:spcPct val="100000"/>
              </a:lnSpc>
              <a:buFont typeface="Wingdings" panose="05000000000000000000" pitchFamily="2" charset="2"/>
              <a:buChar char="§"/>
            </a:pPr>
            <a:endParaRPr lang="en-US" dirty="0"/>
          </a:p>
        </p:txBody>
      </p:sp>
    </p:spTree>
    <p:extLst>
      <p:ext uri="{BB962C8B-B14F-4D97-AF65-F5344CB8AC3E}">
        <p14:creationId xmlns:p14="http://schemas.microsoft.com/office/powerpoint/2010/main" val="3709413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E2926-B470-403F-8367-1D5240691E4A}"/>
              </a:ext>
            </a:extLst>
          </p:cNvPr>
          <p:cNvSpPr>
            <a:spLocks noGrp="1"/>
          </p:cNvSpPr>
          <p:nvPr>
            <p:ph type="title"/>
          </p:nvPr>
        </p:nvSpPr>
        <p:spPr>
          <a:xfrm>
            <a:off x="539524" y="312472"/>
            <a:ext cx="9404723" cy="674855"/>
          </a:xfrm>
        </p:spPr>
        <p:txBody>
          <a:bodyPr/>
          <a:lstStyle/>
          <a:p>
            <a:r>
              <a:rPr lang="en-US" dirty="0"/>
              <a:t>Digital Assistant</a:t>
            </a:r>
            <a:endParaRPr lang="kn-IN" dirty="0"/>
          </a:p>
        </p:txBody>
      </p:sp>
      <p:sp>
        <p:nvSpPr>
          <p:cNvPr id="4" name="Rectangle 3">
            <a:extLst>
              <a:ext uri="{FF2B5EF4-FFF2-40B4-BE49-F238E27FC236}">
                <a16:creationId xmlns:a16="http://schemas.microsoft.com/office/drawing/2014/main" id="{42191B91-C075-4A84-B6AA-5F6CB2F8F695}"/>
              </a:ext>
            </a:extLst>
          </p:cNvPr>
          <p:cNvSpPr/>
          <p:nvPr/>
        </p:nvSpPr>
        <p:spPr>
          <a:xfrm>
            <a:off x="658215" y="1299473"/>
            <a:ext cx="10752149" cy="5186035"/>
          </a:xfrm>
          <a:prstGeom prst="rect">
            <a:avLst/>
          </a:prstGeom>
          <a:solidFill>
            <a:schemeClr val="bg2"/>
          </a:solidFill>
        </p:spPr>
        <p:txBody>
          <a:bodyPr wrap="square" lIns="91440" tIns="45720" rIns="91440" bIns="45720" anchor="t">
            <a:spAutoFit/>
          </a:bodyPr>
          <a:lstStyle/>
          <a:p>
            <a:pPr lvl="0">
              <a:lnSpc>
                <a:spcPct val="100000"/>
              </a:lnSpc>
            </a:pPr>
            <a:endParaRPr lang="en-US" dirty="0"/>
          </a:p>
          <a:p>
            <a:pPr>
              <a:spcBef>
                <a:spcPts val="1200"/>
              </a:spcBef>
              <a:spcAft>
                <a:spcPts val="600"/>
              </a:spcAft>
            </a:pPr>
            <a:r>
              <a:rPr lang="en-US" dirty="0"/>
              <a:t>How is a digital assistant useful</a:t>
            </a:r>
          </a:p>
          <a:p>
            <a:pPr marL="285750" lvl="0" indent="-285750">
              <a:lnSpc>
                <a:spcPct val="100000"/>
              </a:lnSpc>
              <a:spcBef>
                <a:spcPts val="1200"/>
              </a:spcBef>
              <a:spcAft>
                <a:spcPts val="600"/>
              </a:spcAft>
              <a:buFont typeface="Wingdings" panose="05000000000000000000" pitchFamily="2" charset="2"/>
              <a:buChar char="§"/>
            </a:pPr>
            <a:r>
              <a:rPr lang="en-US" dirty="0"/>
              <a:t>The Digital Assistant can be touch-less and thus can help in various “No Contact” business use cases like  </a:t>
            </a:r>
          </a:p>
          <a:p>
            <a:pPr marL="742950" lvl="1" indent="-285750">
              <a:spcBef>
                <a:spcPts val="1200"/>
              </a:spcBef>
              <a:spcAft>
                <a:spcPts val="600"/>
              </a:spcAft>
              <a:buFont typeface="Century Gothic" panose="020B0502020202020204" pitchFamily="34" charset="0"/>
              <a:buChar char="→"/>
            </a:pPr>
            <a:r>
              <a:rPr lang="en-US" dirty="0"/>
              <a:t>entry into a building based on user authentication</a:t>
            </a:r>
          </a:p>
          <a:p>
            <a:pPr marL="742950" lvl="1" indent="-285750">
              <a:spcBef>
                <a:spcPts val="1200"/>
              </a:spcBef>
              <a:spcAft>
                <a:spcPts val="600"/>
              </a:spcAft>
              <a:buFont typeface="Century Gothic" panose="020B0502020202020204" pitchFamily="34" charset="0"/>
              <a:buChar char="→"/>
            </a:pPr>
            <a:r>
              <a:rPr lang="en-US" dirty="0"/>
              <a:t>Contact less attendance verification</a:t>
            </a:r>
          </a:p>
          <a:p>
            <a:pPr marL="742950" lvl="1" indent="-285750">
              <a:spcBef>
                <a:spcPts val="1200"/>
              </a:spcBef>
              <a:spcAft>
                <a:spcPts val="600"/>
              </a:spcAft>
              <a:buFont typeface="Century Gothic" panose="020B0502020202020204" pitchFamily="34" charset="0"/>
              <a:buChar char="→"/>
            </a:pPr>
            <a:r>
              <a:rPr lang="en-US" dirty="0"/>
              <a:t>Patient registration at the reception of a hospital</a:t>
            </a:r>
          </a:p>
          <a:p>
            <a:pPr marL="742950" lvl="1" indent="-285750">
              <a:spcBef>
                <a:spcPts val="1200"/>
              </a:spcBef>
              <a:spcAft>
                <a:spcPts val="600"/>
              </a:spcAft>
              <a:buFont typeface="Century Gothic" panose="020B0502020202020204" pitchFamily="34" charset="0"/>
              <a:buChar char="→"/>
            </a:pPr>
            <a:r>
              <a:rPr lang="en-US" dirty="0"/>
              <a:t>Like this there can be many real life use cases</a:t>
            </a:r>
          </a:p>
          <a:p>
            <a:pPr marL="285750" indent="-285750">
              <a:spcBef>
                <a:spcPts val="1200"/>
              </a:spcBef>
              <a:spcAft>
                <a:spcPts val="600"/>
              </a:spcAft>
              <a:buFont typeface="Wingdings" panose="05000000000000000000" pitchFamily="2" charset="2"/>
              <a:buChar char="§"/>
            </a:pPr>
            <a:r>
              <a:rPr lang="en-US" dirty="0"/>
              <a:t>Technically also the Digital Assistant can be done better by including different language based user request and it can serve non-English speaking people</a:t>
            </a:r>
          </a:p>
          <a:p>
            <a:pPr marL="285750" indent="-285750">
              <a:spcBef>
                <a:spcPts val="1200"/>
              </a:spcBef>
              <a:spcAft>
                <a:spcPts val="600"/>
              </a:spcAft>
              <a:buFont typeface="Wingdings" panose="05000000000000000000" pitchFamily="2" charset="2"/>
              <a:buChar char="§"/>
            </a:pPr>
            <a:r>
              <a:rPr lang="en-US" dirty="0"/>
              <a:t>The Digital Assistance can use publicly available information via API’s and it can hence provide lot of industrial use cases like for weather reporting to farmers, etc. </a:t>
            </a:r>
          </a:p>
        </p:txBody>
      </p:sp>
    </p:spTree>
    <p:extLst>
      <p:ext uri="{BB962C8B-B14F-4D97-AF65-F5344CB8AC3E}">
        <p14:creationId xmlns:p14="http://schemas.microsoft.com/office/powerpoint/2010/main" val="2540011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5" name="Picture 14" descr="abstract design">
            <a:extLst>
              <a:ext uri="{FF2B5EF4-FFF2-40B4-BE49-F238E27FC236}">
                <a16:creationId xmlns:a16="http://schemas.microsoft.com/office/drawing/2014/main" id="{6D363037-1741-4470-A023-883E2FFD5840}"/>
              </a:ext>
            </a:extLst>
          </p:cNvPr>
          <p:cNvPicPr>
            <a:picLocks noChangeAspect="1"/>
          </p:cNvPicPr>
          <p:nvPr/>
        </p:nvPicPr>
        <p:blipFill rotWithShape="1">
          <a:blip r:embed="rId4">
            <a:duotone>
              <a:prstClr val="black"/>
              <a:schemeClr val="accent5">
                <a:tint val="45000"/>
                <a:satMod val="400000"/>
              </a:schemeClr>
            </a:duotone>
            <a:alphaModFix amt="25000"/>
          </a:blip>
          <a:srcRect t="18308" r="6818" b="2872"/>
          <a:stretch/>
        </p:blipFill>
        <p:spPr>
          <a:xfrm flipH="1">
            <a:off x="20" y="10"/>
            <a:ext cx="12191980" cy="6857990"/>
          </a:xfrm>
          <a:prstGeom prst="rect">
            <a:avLst/>
          </a:prstGeom>
        </p:spPr>
      </p:pic>
      <p:sp>
        <p:nvSpPr>
          <p:cNvPr id="12" name="Title 11">
            <a:extLst>
              <a:ext uri="{FF2B5EF4-FFF2-40B4-BE49-F238E27FC236}">
                <a16:creationId xmlns:a16="http://schemas.microsoft.com/office/drawing/2014/main" id="{970C361B-D32E-42E0-A41E-86C3D9AC886F}"/>
              </a:ext>
            </a:extLst>
          </p:cNvPr>
          <p:cNvSpPr>
            <a:spLocks noGrp="1"/>
          </p:cNvSpPr>
          <p:nvPr>
            <p:ph type="ctrTitle"/>
          </p:nvPr>
        </p:nvSpPr>
        <p:spPr>
          <a:xfrm>
            <a:off x="958612" y="571500"/>
            <a:ext cx="8825658" cy="3329581"/>
          </a:xfrm>
        </p:spPr>
        <p:txBody>
          <a:bodyPr>
            <a:normAutofit/>
          </a:bodyPr>
          <a:lstStyle/>
          <a:p>
            <a:r>
              <a:rPr lang="en-US" dirty="0"/>
              <a:t>Thank You!</a:t>
            </a:r>
            <a:endParaRPr lang="ru-RU" dirty="0"/>
          </a:p>
        </p:txBody>
      </p:sp>
      <p:sp>
        <p:nvSpPr>
          <p:cNvPr id="13" name="Subtitle 12">
            <a:extLst>
              <a:ext uri="{FF2B5EF4-FFF2-40B4-BE49-F238E27FC236}">
                <a16:creationId xmlns:a16="http://schemas.microsoft.com/office/drawing/2014/main" id="{336E726C-3DE4-41AA-88A0-C92B0C34163D}"/>
              </a:ext>
            </a:extLst>
          </p:cNvPr>
          <p:cNvSpPr>
            <a:spLocks noGrp="1"/>
          </p:cNvSpPr>
          <p:nvPr>
            <p:ph type="subTitle" idx="1"/>
          </p:nvPr>
        </p:nvSpPr>
        <p:spPr>
          <a:xfrm>
            <a:off x="1154955" y="4777380"/>
            <a:ext cx="8825658" cy="861420"/>
          </a:xfrm>
        </p:spPr>
        <p:txBody>
          <a:bodyPr>
            <a:normAutofit/>
          </a:bodyPr>
          <a:lstStyle/>
          <a:p>
            <a:endParaRPr lang="en-US" dirty="0"/>
          </a:p>
        </p:txBody>
      </p:sp>
      <p:sp>
        <p:nvSpPr>
          <p:cNvPr id="57" name="Rectangle 56">
            <a:extLst>
              <a:ext uri="{FF2B5EF4-FFF2-40B4-BE49-F238E27FC236}">
                <a16:creationId xmlns:a16="http://schemas.microsoft.com/office/drawing/2014/main" id="{318E9D62-7BA3-4D5E-8915-0D0E8661E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107679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TM78884036_DIGITAL ION DESIGN_SL_V1.pptx" id="{AD58A1CE-E9E9-4C2E-83A0-65FD4522F93A}" vid="{1E9553B9-AA04-4A15-9836-1E06682578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30393A-FEC6-4A44-9E4A-6EA49F1F7D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48C88F1-1664-415F-AFCE-F6CF4580981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D16958A-754B-4396-9457-FD7A427A37D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Digital design</Template>
  <TotalTime>55</TotalTime>
  <Words>426</Words>
  <Application>Microsoft Office PowerPoint</Application>
  <PresentationFormat>Widescreen</PresentationFormat>
  <Paragraphs>31</Paragraphs>
  <Slides>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Century Gothic</vt:lpstr>
      <vt:lpstr>Wingdings</vt:lpstr>
      <vt:lpstr>Wingdings 3</vt:lpstr>
      <vt:lpstr>Ion</vt:lpstr>
      <vt:lpstr>Digital Assistant</vt:lpstr>
      <vt:lpstr>Digital Assistant</vt:lpstr>
      <vt:lpstr>Digital Assistant</vt:lpstr>
      <vt:lpstr>Digital Assistant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Assistant</dc:title>
  <dc:creator>Vinodkumar A Iyer</dc:creator>
  <cp:lastModifiedBy>Rohan N</cp:lastModifiedBy>
  <cp:revision>41</cp:revision>
  <dcterms:created xsi:type="dcterms:W3CDTF">2021-03-13T16:07:14Z</dcterms:created>
  <dcterms:modified xsi:type="dcterms:W3CDTF">2021-03-16T21:03:30Z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