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7" r:id="rId10"/>
    <p:sldId id="268" r:id="rId11"/>
    <p:sldId id="2146847055" r:id="rId12"/>
    <p:sldId id="2146847058"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240689"/>
            <a:ext cx="12051030" cy="977778"/>
          </a:xfrm>
        </p:spPr>
        <p:txBody>
          <a:bodyPr>
            <a:noAutofit/>
          </a:bodyPr>
          <a:lstStyle/>
          <a:p>
            <a:pPr algn="ctr"/>
            <a:r>
              <a:rPr lang="en-US"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Bitcoin Price Prediction</a:t>
            </a:r>
          </a:p>
        </p:txBody>
      </p:sp>
      <p:sp>
        <p:nvSpPr>
          <p:cNvPr id="3" name="TextBox 2"/>
          <p:cNvSpPr txBox="1"/>
          <p:nvPr/>
        </p:nvSpPr>
        <p:spPr>
          <a:xfrm>
            <a:off x="-432216" y="655808"/>
            <a:ext cx="12726648"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lgerian" panose="04020705040A02060702" pitchFamily="82" charset="0"/>
                <a:cs typeface="Arial"/>
              </a:rPr>
              <a:t>CAPSTONE PROJECT</a:t>
            </a:r>
          </a:p>
        </p:txBody>
      </p:sp>
      <p:sp>
        <p:nvSpPr>
          <p:cNvPr id="4" name="TextBox 3"/>
          <p:cNvSpPr txBox="1"/>
          <p:nvPr/>
        </p:nvSpPr>
        <p:spPr>
          <a:xfrm>
            <a:off x="3257551" y="4000501"/>
            <a:ext cx="6286500" cy="1384995"/>
          </a:xfrm>
          <a:prstGeom prst="rect">
            <a:avLst/>
          </a:prstGeom>
          <a:noFill/>
        </p:spPr>
        <p:txBody>
          <a:bodyPr wrap="square" lIns="91440" tIns="45720" rIns="91440" bIns="45720" rtlCol="0" anchor="t">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Presentation By: Rohit Kumar</a:t>
            </a:r>
          </a:p>
          <a:p>
            <a:pPr algn="ctr"/>
            <a:r>
              <a:rPr lang="en-US" sz="2800" b="1" dirty="0">
                <a:solidFill>
                  <a:schemeClr val="bg1"/>
                </a:solidFill>
                <a:latin typeface="Times New Roman" panose="02020603050405020304" pitchFamily="18" charset="0"/>
                <a:cs typeface="Times New Roman" panose="02020603050405020304" pitchFamily="18" charset="0"/>
              </a:rPr>
              <a:t>Marwadi University, Rajkot , Gujarat</a:t>
            </a:r>
          </a:p>
          <a:p>
            <a:pPr algn="ctr"/>
            <a:r>
              <a:rPr lang="en-US" sz="2800" b="1" dirty="0">
                <a:solidFill>
                  <a:schemeClr val="bg1"/>
                </a:solidFill>
                <a:latin typeface="Times New Roman" panose="02020603050405020304" pitchFamily="18" charset="0"/>
                <a:cs typeface="Times New Roman" panose="02020603050405020304" pitchFamily="18" charset="0"/>
              </a:rPr>
              <a:t>B.Tech (CE)</a:t>
            </a:r>
          </a:p>
        </p:txBody>
      </p:sp>
      <p:sp>
        <p:nvSpPr>
          <p:cNvPr id="5" name="Rectangle: Rounded Corners 4">
            <a:extLst>
              <a:ext uri="{FF2B5EF4-FFF2-40B4-BE49-F238E27FC236}">
                <a16:creationId xmlns:a16="http://schemas.microsoft.com/office/drawing/2014/main" id="{4E082BD9-C292-B3B9-6771-D70EE4DF80EB}"/>
              </a:ext>
            </a:extLst>
          </p:cNvPr>
          <p:cNvSpPr/>
          <p:nvPr/>
        </p:nvSpPr>
        <p:spPr>
          <a:xfrm>
            <a:off x="1554480" y="2450282"/>
            <a:ext cx="9052560" cy="1088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33708" y="1232452"/>
            <a:ext cx="11029615" cy="5176683"/>
          </a:xfrm>
        </p:spPr>
        <p:txBody>
          <a:bodyPr>
            <a:normAutofit/>
          </a:bodyPr>
          <a:lstStyle/>
          <a:p>
            <a:pPr algn="l"/>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Bitcoin's underlying technology, blockchain, indeed operates on a peer-to-peer network, allowing for decentralized transactions without the need for intermediaries like banks or central authorities. Here are some references where you can find more information on this topic:</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Nakamoto, S. (2008). Bitcoin: A Peer-to-Peer Electronic Cash System. Retrieved from: </a:t>
            </a:r>
            <a:r>
              <a:rPr lang="en-US" sz="1200" b="1" i="0" u="none" strike="noStrike"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https://bitcoin.org/bitcoin.pdf</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This is the original whitepaper authored by the mysterious Satoshi Nakamoto, which introduced the concept of Bitcoin and its underlying blockchain technology.</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Antonopoulos, A. M. (2014). Mastering Bitcoin: Unlocking Digital Cryptocurrencies. O'Reilly Media. Andreas Antonopoulos provides an in-depth exploration of Bitcoin and its technical workings, including detailed explanations of how the blockchain operates.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Tapscott, D., &amp; Tapscott, A. (2016). Blockchain Revolution: How the Technology Behind Bitcoin Is Changing Money, Business, and the World. Portfolio. This book delves into the broader implications of blockchain technology beyond Bitcoin, exploring its potential to revolutionize various industries and societal structures.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Narayanan, A., Bonneau, J., </a:t>
            </a:r>
            <a:r>
              <a:rPr lang="en-US" sz="12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Felten</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 Miller, A., &amp; </a:t>
            </a:r>
            <a:r>
              <a:rPr lang="en-US" sz="12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Goldfeder</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S. (2016). Bitcoin and Cryptocurrency Technologies: A Comprehensive Introduction. Princeton University Press. Written by a group of researchers, this book provides a comprehensive overview of Bitcoin and other cryptocurrencies, including the technical details of blockchain technology.</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Vigna, P., &amp; Casey, M. J. (2015). The Age of Cryptocurrency: How Bitcoin and the Blockchain Are Challenging the Global Economic Order. St. Martin's Press. This book offers a journalistic account of Bitcoin's rise and the potential impact of blockchain technology on the global economy.</a:t>
            </a:r>
          </a:p>
          <a:p>
            <a:pPr marL="305435" indent="-305435"/>
            <a:endParaRPr lang="en-IN"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C725FBB3-AE65-2C68-EBF5-12A2614354EE}"/>
              </a:ext>
            </a:extLst>
          </p:cNvPr>
          <p:cNvPicPr>
            <a:picLocks noChangeAspect="1"/>
          </p:cNvPicPr>
          <p:nvPr/>
        </p:nvPicPr>
        <p:blipFill>
          <a:blip r:embed="rId2"/>
          <a:stretch>
            <a:fillRect/>
          </a:stretch>
        </p:blipFill>
        <p:spPr>
          <a:xfrm>
            <a:off x="2072291" y="1376516"/>
            <a:ext cx="8047417" cy="516933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A88B6BC6-4905-CEDF-C3DB-E0A942988493}"/>
              </a:ext>
            </a:extLst>
          </p:cNvPr>
          <p:cNvPicPr>
            <a:picLocks noChangeAspect="1"/>
          </p:cNvPicPr>
          <p:nvPr/>
        </p:nvPicPr>
        <p:blipFill>
          <a:blip r:embed="rId2"/>
          <a:stretch>
            <a:fillRect/>
          </a:stretch>
        </p:blipFill>
        <p:spPr>
          <a:xfrm>
            <a:off x="2068481" y="1327355"/>
            <a:ext cx="8055038" cy="5226116"/>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0C9FAB-D05E-42E6-31AC-7E9FFCE85383}"/>
              </a:ext>
            </a:extLst>
          </p:cNvPr>
          <p:cNvPicPr>
            <a:picLocks noChangeAspect="1"/>
          </p:cNvPicPr>
          <p:nvPr/>
        </p:nvPicPr>
        <p:blipFill>
          <a:blip r:embed="rId2"/>
          <a:stretch>
            <a:fillRect/>
          </a:stretch>
        </p:blipFill>
        <p:spPr>
          <a:xfrm>
            <a:off x="3392967" y="1051560"/>
            <a:ext cx="6023286" cy="5040630"/>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4" y="1232452"/>
            <a:ext cx="11029615" cy="3491092"/>
          </a:xfrm>
        </p:spPr>
        <p:txBody>
          <a:bodyPr>
            <a:normAutofit/>
          </a:bodyPr>
          <a:lstStyle/>
          <a:p>
            <a:pPr marL="0" indent="0">
              <a:buNone/>
            </a:pPr>
            <a:r>
              <a:rPr lang="en-IN" sz="3000" b="1" dirty="0">
                <a:solidFill>
                  <a:srgbClr val="0F0F0F"/>
                </a:solidFill>
                <a:latin typeface="Calibri" panose="020F0502020204030204" pitchFamily="34" charset="0"/>
                <a:ea typeface="Calibri" panose="020F0502020204030204" pitchFamily="34" charset="0"/>
                <a:cs typeface="Calibri" panose="020F0502020204030204" pitchFamily="34" charset="0"/>
              </a:rPr>
              <a:t>Example:- </a:t>
            </a:r>
            <a:r>
              <a:rPr lang="en-US" sz="3000" b="1" dirty="0">
                <a:latin typeface="Calibri" panose="020F0502020204030204" pitchFamily="34" charset="0"/>
                <a:ea typeface="Calibri" panose="020F0502020204030204" pitchFamily="34" charset="0"/>
                <a:cs typeface="Calibri" panose="020F0502020204030204" pitchFamily="34" charset="0"/>
              </a:rPr>
              <a:t> Bitcoin uses Blockchain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a:t>
            </a:r>
            <a:endParaRPr lang="en-IN" sz="3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5607" y="1602657"/>
            <a:ext cx="11380786" cy="4193335"/>
          </a:xfrm>
        </p:spPr>
        <p:txBody>
          <a:bodyPr vert="horz" lIns="91440" tIns="45720" rIns="91440" bIns="45720" rtlCol="0" anchor="ctr">
            <a:noAutofit/>
          </a:bodyPr>
          <a:lstStyle/>
          <a:p>
            <a:pPr marL="305435" indent="-305435"/>
            <a:endParaRPr lang="en-IN" sz="1200" b="1" dirty="0">
              <a:latin typeface="Calibri"/>
              <a:cs typeface="Calibri"/>
            </a:endParaRP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Blockchain technology indeed offers a decentralized solution for managing transactions and data, with Bitcoin being one of its most well-known applications. Here's a proposed solution on this topic:</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Education and Awareness: Increase education and awareness about blockchain technology and its potential applications beyond cryptocurrencies like Bitcoin. This includes educating the public, businesses, and governments about the fundamentals of blockchain, its benefits, and its potential use cases in various industries such as finance, supply chain, healthcare, and more.</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Regulatory Clarity: Work with governments and regulatory bodies to establish clear and fair regulations around blockchain and cryptocurrencies. This will help foster innovation while also ensuring consumer protection and mitigating risks such as fraud and money laundering.</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Scalability Solutions: Address scalability issues inherent in blockchain technology, especially in public blockchains like Bitcoin's, to enable faster transaction processing and lower fees. This could involve implementing layer 2 solutions like the Lightning Network for Bitcoin or exploring alternative consensus mechanisms.</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Interoperability Standards: Develop interoperability standards to enable different blockchain networks to communicate and transact with each other seamlessly. This will facilitate the integration of blockchain into existing systems and promote collaboration among various blockchain projects.</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Privacy and Security: Enhance privacy and security features in blockchain networks to protect user data and prevent unauthorized access or manipulation of transactions. This may involve implementing advanced cryptographic techniques or privacy-focused protocols like zero-knowledge proofs.</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Environmental Sustainability: Address concerns about the environmental impact of blockchain networks, particularly proof-of-work-based cryptocurrencies like Bitcoin, by promoting the adoption of more energy-efficient consensus mechanisms or encouraging offsetting efforts such as renewable energy usage.</a:t>
            </a:r>
          </a:p>
          <a:p>
            <a:pPr>
              <a:buFont typeface="Wingdings" panose="05000000000000000000" pitchFamily="2" charset="2"/>
              <a:buChar char="Ø"/>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Use Case Exploration: Encourage the exploration and development of diverse use cases for blockchain technology beyond financial applications. This includes exploring its potential in areas such as identity management, voting systems, intellectual property rights management, and decentralized governance.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1508" y="1702733"/>
            <a:ext cx="11029615" cy="4014002"/>
          </a:xfrm>
        </p:spPr>
        <p:txBody>
          <a:bodyPr>
            <a:noAutofit/>
          </a:bodyPr>
          <a:lstStyle/>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Bitcoin's system approach involves several interconnected components and principles:</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Decentralization: At the core of Bitcoin is its decentralized nature. There is no central authority controlling the network. Instead, it operates on a peer-to-peer basis, where every participant (node) in the network has equal power. This decentralization helps to prevent a single point of failure and ensures resilience against censorship or manipulation.</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Blockchain Technology: Bitcoin's transactions are recorded on a public ledger called the blockchain. This blockchain is a distributed database that contains a continuously growing list of records, called blocks, which are linked and secured using cryptography. Each block contains a timestamp and a link to the previous block, forming a chronological chain of transactions. This transparency and immutability of the blockchain ensure the integrity of the system.</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Consensus Mechanism: Bitcoin relies on a consensus mechanism known as Proof of Work (</a:t>
            </a:r>
            <a:r>
              <a:rPr lang="en-US" sz="1200" b="1"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PoW</a:t>
            </a: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validate and confirm transactions. Miners compete to solve complex mathematical puzzles, and the first one to solve the puzzle gets to add a new block of transactions to the blockchain. This process requires significant computational power, making it costly for any single entity to manipulate the network.</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Cryptographic Security: Cryptography plays a crucial role in securing the Bitcoin network. Public-key cryptography is used to create digital signatures, which verify the authenticity of transactions and ensure that only the rightful owner of the bitcoins can spend them. Additionally, cryptographic hash functions are used to secure the integrity of the blockchain and prevent tampering with past transactions.</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Open Source Development: Bitcoin's software is open-source, meaning that the code is publicly available for anyone to inspect, modify, and contribute to. This transparency fosters innovation and community involvement, as developers from around the world can collaborate to improve the protocol, fix bugs, and propose new features through a process of peer review and consensus-building.</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Permissionless Innovation: Anyone can participate in the Bitcoin network without requiring permission. Users can download the software, run a node, and interact with the network without needing approval from any central authority. This permissionless nature encourages innovation and allows for the development of new applications and services on top of the Bitcoin protocol.</a:t>
            </a:r>
          </a:p>
          <a:p>
            <a:pPr>
              <a:buFont typeface="Wingdings" panose="05000000000000000000" pitchFamily="2" charset="2"/>
              <a:buChar char="Ø"/>
            </a:pPr>
            <a:r>
              <a:rPr lang="en-US" sz="12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By combining these principles, Bitcoin creates a robust and censorship-resistant system for managing digital transactions without the need for central authorities or intermediaries. It represents a paradigm shift in how we think about money and finance, offering a decentralized alternative to traditional banking systems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92702" y="666247"/>
            <a:ext cx="11029615" cy="4673324"/>
          </a:xfrm>
        </p:spPr>
        <p:txBody>
          <a:bodyPr>
            <a:normAutofit/>
          </a:bodyPr>
          <a:lstStyle/>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Bitcoin's utilization of blockchain technology has revolutionized the world of finance and beyond. By operating on a decentralized network, Bitcoin allows for secure and transparent transactions without the need for intermediaries like banks. This peer-to-peer system empowers users by giving them control over their finances and removing the dependence on centralized authorities.</a:t>
            </a:r>
          </a:p>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The open-source nature of Bitcoin fosters innovation and inclusivity, as anyone can access the code, suggest improvements, and participate in the network. This decentralization is a key aspect of Bitcoin's resilience and its ability to withstand censorship or control by any single entity.</a:t>
            </a:r>
          </a:p>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Overall, the impact of Bitcoin and blockchain technology extends far beyond just financial transactions, with potential applications ranging from supply chain management to voting systems. Its decentralized and transparent nature continues to inspire new developments and discussions about the future of finance and technology.</a:t>
            </a:r>
            <a:endParaRPr lang="en-IN"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57631" y="1232452"/>
            <a:ext cx="11029615" cy="3072130"/>
          </a:xfrm>
        </p:spPr>
        <p:txBody>
          <a:bodyPr>
            <a:normAutofit/>
          </a:bodyPr>
          <a:lstStyle/>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The use of blockchain technology in Bitcoin allows for decentralized management of transactions and the issuance of bitcoins. This means that there is no need for a central authority or bank to oversee or control the Bitcoin network. Instead, these functions are collectively carried out by the network of users, who verify and record transactions through a consensus mechanism.</a:t>
            </a:r>
          </a:p>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One of the key features of Bitcoin is its open-source nature. This means that the code underlying the Bitcoin protocol is publicly available for anyone to view, inspect, and contribute to. Additionally, because Bitcoin operates on a decentralized network, no single entity owns or controls it. This decentralization and openness make Bitcoin accessible to anyone who wants to participate, whether it be through mining, trading, or utilizing Bitcoin for transactions.</a:t>
            </a:r>
          </a:p>
          <a:p>
            <a:pPr>
              <a:buFont typeface="Wingdings" panose="05000000000000000000" pitchFamily="2" charset="2"/>
              <a:buChar char="Ø"/>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In conclusion, Bitcoin's use of blockchain technology, combined with its decentralized and open-source nature, empowers individuals to engage in peer-to-peer transactions without the need for intermediaries. This has profound implications for the future of finance and technology, offering a new paradigm for how value can be transferred and stored in the digital age.</a:t>
            </a:r>
            <a:endParaRPr lang="en-IN" sz="1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844659"/>
            <a:ext cx="11029615" cy="5720609"/>
          </a:xfrm>
        </p:spPr>
        <p:txBody>
          <a:bodyPr>
            <a:noAutofit/>
          </a:bodyPr>
          <a:lstStyle/>
          <a:p>
            <a:pPr>
              <a:buFont typeface="Wingdings" panose="05000000000000000000" pitchFamily="2" charset="2"/>
              <a:buChar char="ü"/>
            </a:pPr>
            <a:endParaRPr lang="en-US" sz="12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r>
              <a:rPr lang="en-US" sz="1200" b="1" dirty="0">
                <a:latin typeface="Calibri" panose="020F0502020204030204" pitchFamily="34" charset="0"/>
                <a:ea typeface="Calibri" panose="020F0502020204030204" pitchFamily="34" charset="0"/>
                <a:cs typeface="Calibri" panose="020F0502020204030204" pitchFamily="34" charset="0"/>
              </a:rPr>
              <a:t>The future scope for Bitcoin and blockchain technology is vast and continually evolving. Here are some potential areas of development and impact:</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Mainstream Adoption: As awareness and understanding of Bitcoin and blockchain technology grow, more individuals and businesses may adopt it for various purposes, including investment, remittances, and decentralized finance (DeFi) applications.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Regulatory Environment: Regulatory frameworks around the world are still developing regarding cryptocurrencies and blockchain technology. Clearer regulations could provide more stability and legitimacy to the industry, potentially encouraging more widespread adoption.</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Scalability Solutions: Bitcoin's scalability has been a topic of discussion for years. Continued research and development into scaling solutions like the Lightning Network could enable Bitcoin to handle a larger volume of transactions and become more efficient.</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Integration with Traditional Finance: Integration of Bitcoin and blockchain technology into traditional financial systems could streamline processes, reduce costs, and increase efficiency. This could include central bank digital currencies (CBDCs) and interoperability with existing payment systems.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Tokenization of Assets: Blockchain technology enables the tokenization of real-world assets, such as real estate, stocks, and commodities. This could make these assets more liquid and accessible to a broader range of investors.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Smart Contracts and Decentralized Applications (</a:t>
            </a:r>
            <a:r>
              <a:rPr lang="en-US" sz="12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DApps</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Ethereum introduced the concept of smart contracts, which are self-executing contracts with the terms of the agreement directly written into code. As Ethereum and other platforms evolve, we may see more sophisticated </a:t>
            </a:r>
            <a:r>
              <a:rPr lang="en-US" sz="12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DApps</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that offer a wide range of functionalities across various industries.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Environmental Concerns: Bitcoin mining has drawn criticism due to its energy consumption. Future developments may focus on improving the energy efficiency of mining operations or transitioning to more sustainable consensus mechanisms.</a:t>
            </a:r>
          </a:p>
          <a:p>
            <a:pPr marL="0" indent="0" algn="l">
              <a:buNone/>
            </a:pPr>
            <a:endPar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DDA54-3F04-929B-31B5-668E214D436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3FFD5-C895-BD26-E4DC-DAEA03049F3A}"/>
              </a:ext>
            </a:extLst>
          </p:cNvPr>
          <p:cNvSpPr>
            <a:spLocks noGrp="1"/>
          </p:cNvSpPr>
          <p:nvPr>
            <p:ph idx="1"/>
          </p:nvPr>
        </p:nvSpPr>
        <p:spPr>
          <a:xfrm>
            <a:off x="535670" y="844659"/>
            <a:ext cx="11029615" cy="5720609"/>
          </a:xfrm>
        </p:spPr>
        <p:txBody>
          <a:bodyPr>
            <a:noAutofit/>
          </a:bodyPr>
          <a:lstStyle/>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Privacy Enhancements: Privacy is a significant concern for many users in the cryptocurrency space. Projects focused on enhancing privacy, such as Monero and </a:t>
            </a:r>
            <a:r>
              <a:rPr lang="en-US" sz="1200" b="1" i="0"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Zcash</a:t>
            </a: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may gain traction as individuals seek greater anonymity in their transactions.</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Interoperability: Enhancing interoperability between different blockchains could unlock new possibilities for cross-chain transactions and collaborations, fostering a more interconnected blockchain ecosystem.</a:t>
            </a:r>
          </a:p>
          <a:p>
            <a:pPr algn="l">
              <a:buFont typeface="+mj-lt"/>
              <a:buAutoNum type="arabicPeriod"/>
            </a:pPr>
            <a:r>
              <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Social and Economic Impact: Bitcoin and blockchain technology have the potential to reshape various aspects of society and the economy, from banking and finance to supply chain management and voting systems. Continued exploration of these possibilities could lead to significant societal changes.</a:t>
            </a:r>
          </a:p>
          <a:p>
            <a:pPr marL="0" indent="0">
              <a:buNone/>
            </a:pPr>
            <a:endParaRPr lang="en-US" sz="1200" b="1" dirty="0">
              <a:latin typeface="Calibri" panose="020F0502020204030204" pitchFamily="34" charset="0"/>
              <a:ea typeface="Calibri" panose="020F0502020204030204" pitchFamily="34" charset="0"/>
              <a:cs typeface="Calibri" panose="020F0502020204030204" pitchFamily="34" charset="0"/>
            </a:endParaRPr>
          </a:p>
          <a:p>
            <a:pPr marL="0" indent="0" algn="l">
              <a:buNone/>
            </a:pPr>
            <a:endParaRPr lang="en-US" sz="1200" b="1"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ü"/>
            </a:pPr>
            <a:endParaRPr lang="en-US" sz="12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A937DB6C-2B0A-747E-6E8F-0EA03FEFDDFF}"/>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22948726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179</TotalTime>
  <Words>1985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Calibri</vt:lpstr>
      <vt:lpstr>Calibri Light</vt:lpstr>
      <vt:lpstr>Franklin Gothic Book</vt:lpstr>
      <vt:lpstr>Franklin Gothic Demi</vt:lpstr>
      <vt:lpstr>Times New Roman</vt:lpstr>
      <vt:lpstr>Wingdings</vt:lpstr>
      <vt:lpstr>Wingdings 2</vt:lpstr>
      <vt:lpstr>DividendVTI</vt:lpstr>
      <vt:lpstr>Bitcoin Price Prediction</vt:lpstr>
      <vt:lpstr>OUTLINE</vt:lpstr>
      <vt:lpstr>Problem Statement</vt:lpstr>
      <vt:lpstr>Proposed Solution</vt:lpstr>
      <vt:lpstr>System  Approach</vt:lpstr>
      <vt:lpstr>Result</vt:lpstr>
      <vt:lpstr>Conclusion</vt:lpstr>
      <vt:lpstr>PowerPoint Presentation</vt:lpstr>
      <vt:lpstr>PowerPoint Presentation</vt:lpstr>
      <vt:lpstr>References</vt:lpstr>
      <vt:lpstr>course certificate 1 </vt:lpstr>
      <vt:lpstr>course certificate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kumar</cp:lastModifiedBy>
  <cp:revision>32</cp:revision>
  <dcterms:created xsi:type="dcterms:W3CDTF">2021-05-26T16:50:10Z</dcterms:created>
  <dcterms:modified xsi:type="dcterms:W3CDTF">2024-02-12T18:25:08Z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