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1C72-165C-4CAC-93DE-59A9887F7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8C592B-259B-4AC3-8D1F-E596E0531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63A6E-0BA6-4056-9BD7-F94BB54ECA55}"/>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EFFD8305-5788-4F60-9951-01DA61A6F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AFF36-D351-4532-98F1-08840A54C90B}"/>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40619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5240-DCD4-4D01-A63F-43FD8FE904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495B09-11BD-4D9F-85F7-B2173DCC6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73285-4A7B-4CBB-B653-CA121E9D1642}"/>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99B63000-9386-4613-AF81-A54C34B76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7E80E-9959-410D-B45A-101978303AF8}"/>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94287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582C4-DB60-4967-AC22-2125A60A5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49D2FF-A640-40D6-8DAF-A539F3680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6A873-4699-4B7B-AF99-974F384E6D5C}"/>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637960B9-96EE-48F4-AD54-2B9C3B309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20901-70AB-4112-B314-F0AEE351C296}"/>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1574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83CB-09D2-4FEC-893D-3A665E24D3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ACF7C-E7E1-4AF4-8196-8DF6E7BFC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D7AA1-A520-4824-8D47-71FC68C419AD}"/>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EC4F478E-D784-45D9-A309-CFC689AE3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2F478-AA48-496F-91F4-F7403D0850A9}"/>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335818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E02F-CFDB-4BB2-8ECD-BD1B8B850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19DDF4-AB24-4716-BF2F-6005F22B7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1DC01-9310-464E-8D79-1AE6D0A02130}"/>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CC1493B2-96B4-45F1-9D1E-3F0161CD6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1E9F8-62BE-432E-9154-F5B0D8ACCECB}"/>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3145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42D-3538-43DD-AFD2-10B9EDFB0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4D9A6-3F90-4BC6-B657-BEC410E24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44F0E-6EFC-40EC-83F2-2313A705E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F09196-7F9F-4F52-9E19-46720E8ADD32}"/>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6" name="Footer Placeholder 5">
            <a:extLst>
              <a:ext uri="{FF2B5EF4-FFF2-40B4-BE49-F238E27FC236}">
                <a16:creationId xmlns:a16="http://schemas.microsoft.com/office/drawing/2014/main" id="{7E764C0E-9A4F-4214-AA30-E5AD4E957B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A7D71-58B3-4F9F-98A6-010C239C5D8C}"/>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71631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0C03-1F73-4FDA-92FF-1AB9630F7B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90F87-75D7-4F8A-97F6-41FC6E99F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FBCE4-0298-463F-BEFE-D3B8396E4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5F84CB-BAA4-4247-8DF5-F831A72C8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2A397-AE39-452E-9C4D-DD94ED095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F8A9ED-49C5-450B-B329-F35FF7069F1D}"/>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8" name="Footer Placeholder 7">
            <a:extLst>
              <a:ext uri="{FF2B5EF4-FFF2-40B4-BE49-F238E27FC236}">
                <a16:creationId xmlns:a16="http://schemas.microsoft.com/office/drawing/2014/main" id="{F92A82DE-3C54-47EA-B9E2-314427D7D5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D1F54-5EE0-45AD-8707-04453B26CE04}"/>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320815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2C35-EB7F-4461-BEDB-B0F8C80A7F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EF57B-919D-40CC-8242-51939E6EC605}"/>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4" name="Footer Placeholder 3">
            <a:extLst>
              <a:ext uri="{FF2B5EF4-FFF2-40B4-BE49-F238E27FC236}">
                <a16:creationId xmlns:a16="http://schemas.microsoft.com/office/drawing/2014/main" id="{D683F8C0-0FA6-483D-8292-DC6B468D1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F1287C-1616-4DBB-B4E1-3413FBA78CCD}"/>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61853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FD78F-2CA0-4745-820F-064E60A94E96}"/>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3" name="Footer Placeholder 2">
            <a:extLst>
              <a:ext uri="{FF2B5EF4-FFF2-40B4-BE49-F238E27FC236}">
                <a16:creationId xmlns:a16="http://schemas.microsoft.com/office/drawing/2014/main" id="{AB627B8A-06D8-4B60-89ED-4EB76BF7B6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003CCE-AD4F-4BAB-AA1C-33D4C180BB13}"/>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40552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ADFE-7AFC-4E1B-892A-A2DA011ED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7983FF-6112-4AD1-BA4B-BB2FC9373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FCFF-CC91-4C93-BDB0-EAB92C6AA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585B-912F-4017-8C1E-8E506196E165}"/>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6" name="Footer Placeholder 5">
            <a:extLst>
              <a:ext uri="{FF2B5EF4-FFF2-40B4-BE49-F238E27FC236}">
                <a16:creationId xmlns:a16="http://schemas.microsoft.com/office/drawing/2014/main" id="{70A60505-A8D8-4D5B-AD67-2CA637BE7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96997-089C-4839-8225-8D08469DAA8F}"/>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66097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644B-A6D2-421E-8AE3-B90A5C07A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B2D838-13FB-4BBE-BC1D-1DEE8DA4A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5F0D43-2307-4E43-A3AB-0C0F0680D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AE12A-E019-4212-8635-8B7CAC1948B3}"/>
              </a:ext>
            </a:extLst>
          </p:cNvPr>
          <p:cNvSpPr>
            <a:spLocks noGrp="1"/>
          </p:cNvSpPr>
          <p:nvPr>
            <p:ph type="dt" sz="half" idx="10"/>
          </p:nvPr>
        </p:nvSpPr>
        <p:spPr/>
        <p:txBody>
          <a:bodyPr/>
          <a:lstStyle/>
          <a:p>
            <a:fld id="{4AA41768-7C5E-437B-A56A-2EA646623107}" type="datetimeFigureOut">
              <a:rPr lang="en-IN" smtClean="0"/>
              <a:t>28-10-2020</a:t>
            </a:fld>
            <a:endParaRPr lang="en-IN"/>
          </a:p>
        </p:txBody>
      </p:sp>
      <p:sp>
        <p:nvSpPr>
          <p:cNvPr id="6" name="Footer Placeholder 5">
            <a:extLst>
              <a:ext uri="{FF2B5EF4-FFF2-40B4-BE49-F238E27FC236}">
                <a16:creationId xmlns:a16="http://schemas.microsoft.com/office/drawing/2014/main" id="{6AC92F39-F8DE-4CE2-9750-D2D14BD34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B2F3A0-2950-4DD2-B9BE-BF913DCC8340}"/>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7601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6C060-E449-435D-B339-A5DC5DD07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5C81D-63CB-4F71-9871-4A07C4575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15953-7C78-4AF9-9B48-B5A976B23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41768-7C5E-437B-A56A-2EA646623107}" type="datetimeFigureOut">
              <a:rPr lang="en-IN" smtClean="0"/>
              <a:t>28-10-2020</a:t>
            </a:fld>
            <a:endParaRPr lang="en-IN"/>
          </a:p>
        </p:txBody>
      </p:sp>
      <p:sp>
        <p:nvSpPr>
          <p:cNvPr id="5" name="Footer Placeholder 4">
            <a:extLst>
              <a:ext uri="{FF2B5EF4-FFF2-40B4-BE49-F238E27FC236}">
                <a16:creationId xmlns:a16="http://schemas.microsoft.com/office/drawing/2014/main" id="{26E6683E-0FCF-4A5A-9253-3D611D899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787AD3-BBB2-422A-9C8D-EECE71BD4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4047-4C31-45D8-93AA-B077396C2B86}" type="slidenum">
              <a:rPr lang="en-IN" smtClean="0"/>
              <a:t>‹#›</a:t>
            </a:fld>
            <a:endParaRPr lang="en-IN"/>
          </a:p>
        </p:txBody>
      </p:sp>
    </p:spTree>
    <p:extLst>
      <p:ext uri="{BB962C8B-B14F-4D97-AF65-F5344CB8AC3E}">
        <p14:creationId xmlns:p14="http://schemas.microsoft.com/office/powerpoint/2010/main" val="36791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72A9-3632-42B1-9AD4-209BE96F2BB2}"/>
              </a:ext>
            </a:extLst>
          </p:cNvPr>
          <p:cNvSpPr>
            <a:spLocks noGrp="1"/>
          </p:cNvSpPr>
          <p:nvPr>
            <p:ph type="ctrTitle"/>
          </p:nvPr>
        </p:nvSpPr>
        <p:spPr>
          <a:xfrm>
            <a:off x="1288330" y="0"/>
            <a:ext cx="9144000" cy="2387600"/>
          </a:xfrm>
        </p:spPr>
        <p:txBody>
          <a:bodyPr/>
          <a:lstStyle/>
          <a:p>
            <a:r>
              <a:rPr lang="en-IN" dirty="0"/>
              <a:t>Bank Customer Churn Prediction</a:t>
            </a:r>
          </a:p>
        </p:txBody>
      </p:sp>
      <p:sp>
        <p:nvSpPr>
          <p:cNvPr id="4" name="TextBox 3">
            <a:extLst>
              <a:ext uri="{FF2B5EF4-FFF2-40B4-BE49-F238E27FC236}">
                <a16:creationId xmlns:a16="http://schemas.microsoft.com/office/drawing/2014/main" id="{3978ED99-C406-4E24-BEF9-AFDC7DA45730}"/>
              </a:ext>
            </a:extLst>
          </p:cNvPr>
          <p:cNvSpPr txBox="1"/>
          <p:nvPr/>
        </p:nvSpPr>
        <p:spPr>
          <a:xfrm>
            <a:off x="4238134" y="3270072"/>
            <a:ext cx="3715732" cy="1200329"/>
          </a:xfrm>
          <a:prstGeom prst="rect">
            <a:avLst/>
          </a:prstGeom>
          <a:noFill/>
        </p:spPr>
        <p:txBody>
          <a:bodyPr wrap="square" rtlCol="0">
            <a:spAutoFit/>
          </a:bodyPr>
          <a:lstStyle/>
          <a:p>
            <a:pPr algn="ctr"/>
            <a:r>
              <a:rPr lang="en-IN" sz="3200" dirty="0">
                <a:latin typeface="+mj-lt"/>
              </a:rPr>
              <a:t>Rohit Umredkar</a:t>
            </a:r>
          </a:p>
          <a:p>
            <a:pPr algn="ctr"/>
            <a:r>
              <a:rPr lang="en-IN" sz="2000" dirty="0">
                <a:latin typeface="+mj-lt"/>
              </a:rPr>
              <a:t>Student at Praxis Business School Bangalore</a:t>
            </a:r>
          </a:p>
        </p:txBody>
      </p:sp>
    </p:spTree>
    <p:extLst>
      <p:ext uri="{BB962C8B-B14F-4D97-AF65-F5344CB8AC3E}">
        <p14:creationId xmlns:p14="http://schemas.microsoft.com/office/powerpoint/2010/main" val="352587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347B2-3C54-4273-9BFB-C983FD67A23A}"/>
              </a:ext>
            </a:extLst>
          </p:cNvPr>
          <p:cNvSpPr>
            <a:spLocks noGrp="1"/>
          </p:cNvSpPr>
          <p:nvPr>
            <p:ph idx="1"/>
          </p:nvPr>
        </p:nvSpPr>
        <p:spPr>
          <a:xfrm>
            <a:off x="0" y="3007152"/>
            <a:ext cx="10515600" cy="1193280"/>
          </a:xfrm>
        </p:spPr>
        <p:txBody>
          <a:bodyPr>
            <a:normAutofit/>
          </a:bodyPr>
          <a:lstStyle/>
          <a:p>
            <a:r>
              <a:rPr lang="en-US" sz="2200" dirty="0">
                <a:latin typeface="+mj-lt"/>
              </a:rPr>
              <a:t>To reduce customer acquisition cost to bank by retaining current customers.</a:t>
            </a:r>
          </a:p>
          <a:p>
            <a:r>
              <a:rPr lang="en-IN" sz="2200" dirty="0">
                <a:latin typeface="+mj-lt"/>
              </a:rPr>
              <a:t>To predict whether customer will churn or not.</a:t>
            </a:r>
          </a:p>
          <a:p>
            <a:pPr marL="0" indent="0">
              <a:buNone/>
            </a:pPr>
            <a:endParaRPr lang="en-IN" sz="2200" dirty="0">
              <a:latin typeface="+mj-lt"/>
            </a:endParaRPr>
          </a:p>
        </p:txBody>
      </p:sp>
      <p:sp>
        <p:nvSpPr>
          <p:cNvPr id="4" name="Title 1">
            <a:extLst>
              <a:ext uri="{FF2B5EF4-FFF2-40B4-BE49-F238E27FC236}">
                <a16:creationId xmlns:a16="http://schemas.microsoft.com/office/drawing/2014/main" id="{78D56825-0273-4C6D-BF3C-DF59B7A5B7E2}"/>
              </a:ext>
            </a:extLst>
          </p:cNvPr>
          <p:cNvSpPr>
            <a:spLocks noGrp="1"/>
          </p:cNvSpPr>
          <p:nvPr>
            <p:ph type="title"/>
          </p:nvPr>
        </p:nvSpPr>
        <p:spPr>
          <a:xfrm>
            <a:off x="0" y="11575"/>
            <a:ext cx="3368233" cy="626883"/>
          </a:xfrm>
        </p:spPr>
        <p:txBody>
          <a:bodyPr>
            <a:normAutofit/>
          </a:bodyPr>
          <a:lstStyle/>
          <a:p>
            <a:r>
              <a:rPr lang="en-IN" sz="2800" b="1" dirty="0"/>
              <a:t>Problem Statement:</a:t>
            </a:r>
          </a:p>
        </p:txBody>
      </p:sp>
      <p:sp>
        <p:nvSpPr>
          <p:cNvPr id="8" name="TextBox 7">
            <a:extLst>
              <a:ext uri="{FF2B5EF4-FFF2-40B4-BE49-F238E27FC236}">
                <a16:creationId xmlns:a16="http://schemas.microsoft.com/office/drawing/2014/main" id="{EA5E5BFC-2E53-41EC-82D2-504F83DEDD1F}"/>
              </a:ext>
            </a:extLst>
          </p:cNvPr>
          <p:cNvSpPr txBox="1"/>
          <p:nvPr/>
        </p:nvSpPr>
        <p:spPr>
          <a:xfrm>
            <a:off x="0" y="964689"/>
            <a:ext cx="10331777" cy="76944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mj-lt"/>
              </a:rPr>
              <a:t>Marketing costs to acquire new customers are high. Therefore, it is important to retain customers so that the initial investment is not wasted.</a:t>
            </a:r>
          </a:p>
        </p:txBody>
      </p:sp>
      <p:sp>
        <p:nvSpPr>
          <p:cNvPr id="9" name="Title 1">
            <a:extLst>
              <a:ext uri="{FF2B5EF4-FFF2-40B4-BE49-F238E27FC236}">
                <a16:creationId xmlns:a16="http://schemas.microsoft.com/office/drawing/2014/main" id="{BD1652DB-7C94-4A52-8649-63FEAB358AFF}"/>
              </a:ext>
            </a:extLst>
          </p:cNvPr>
          <p:cNvSpPr txBox="1">
            <a:spLocks/>
          </p:cNvSpPr>
          <p:nvPr/>
        </p:nvSpPr>
        <p:spPr>
          <a:xfrm>
            <a:off x="0" y="2090790"/>
            <a:ext cx="2071868" cy="663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IN" sz="2800" b="1" dirty="0"/>
              <a:t>Objective: </a:t>
            </a:r>
          </a:p>
        </p:txBody>
      </p:sp>
    </p:spTree>
    <p:extLst>
      <p:ext uri="{BB962C8B-B14F-4D97-AF65-F5344CB8AC3E}">
        <p14:creationId xmlns:p14="http://schemas.microsoft.com/office/powerpoint/2010/main" val="236124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20A9C-C9E0-4356-8B8B-8D54D1DBCDC1}"/>
              </a:ext>
            </a:extLst>
          </p:cNvPr>
          <p:cNvSpPr>
            <a:spLocks noGrp="1"/>
          </p:cNvSpPr>
          <p:nvPr>
            <p:ph idx="1"/>
          </p:nvPr>
        </p:nvSpPr>
        <p:spPr>
          <a:xfrm>
            <a:off x="0" y="563251"/>
            <a:ext cx="9096866" cy="6294749"/>
          </a:xfrm>
        </p:spPr>
        <p:txBody>
          <a:bodyPr>
            <a:noAutofit/>
          </a:bodyPr>
          <a:lstStyle/>
          <a:p>
            <a:pPr marL="0" indent="0">
              <a:buNone/>
            </a:pPr>
            <a:r>
              <a:rPr lang="en-IN" sz="1800" dirty="0">
                <a:latin typeface="+mj-lt"/>
              </a:rPr>
              <a:t>The dataset consist 10,000 customer belongs to France, Germany and Spain.</a:t>
            </a:r>
          </a:p>
          <a:p>
            <a:pPr marL="0" indent="0">
              <a:buNone/>
            </a:pPr>
            <a:r>
              <a:rPr lang="en-IN" sz="1800" dirty="0">
                <a:latin typeface="+mj-lt"/>
              </a:rPr>
              <a:t>There are total 14 Columns available </a:t>
            </a:r>
          </a:p>
          <a:p>
            <a:r>
              <a:rPr lang="en-IN" sz="1800" dirty="0">
                <a:latin typeface="+mj-lt"/>
              </a:rPr>
              <a:t>Label: </a:t>
            </a:r>
          </a:p>
          <a:p>
            <a:pPr lvl="1"/>
            <a:r>
              <a:rPr lang="en-IN" sz="1800" dirty="0">
                <a:latin typeface="+mj-lt"/>
              </a:rPr>
              <a:t>Existed – if customer exited then 1 else 0.</a:t>
            </a:r>
          </a:p>
          <a:p>
            <a:r>
              <a:rPr lang="en-IN" sz="1800" dirty="0">
                <a:latin typeface="+mj-lt"/>
              </a:rPr>
              <a:t>Features:</a:t>
            </a:r>
          </a:p>
          <a:p>
            <a:pPr lvl="1"/>
            <a:r>
              <a:rPr lang="en-US" altLang="en-US" sz="1800" dirty="0" err="1">
                <a:latin typeface="+mj-lt"/>
              </a:rPr>
              <a:t>CreditScore</a:t>
            </a:r>
            <a:r>
              <a:rPr lang="en-US" altLang="en-US" sz="1800" dirty="0">
                <a:latin typeface="+mj-lt"/>
              </a:rPr>
              <a:t> -- Cont. Numerical</a:t>
            </a:r>
          </a:p>
          <a:p>
            <a:pPr lvl="1"/>
            <a:r>
              <a:rPr lang="en-US" altLang="en-US" sz="1800" dirty="0">
                <a:latin typeface="+mj-lt"/>
              </a:rPr>
              <a:t>Geography  -- Categorical(France, Germany, Spain)</a:t>
            </a:r>
          </a:p>
          <a:p>
            <a:pPr lvl="1"/>
            <a:r>
              <a:rPr lang="en-US" altLang="en-US" sz="1800" dirty="0">
                <a:latin typeface="+mj-lt"/>
              </a:rPr>
              <a:t>Gender        -- (Male, Female)</a:t>
            </a:r>
          </a:p>
          <a:p>
            <a:pPr lvl="1"/>
            <a:r>
              <a:rPr lang="en-US" altLang="en-US" sz="1800" dirty="0">
                <a:latin typeface="+mj-lt"/>
              </a:rPr>
              <a:t>Age              -- Cont. Numerical</a:t>
            </a:r>
          </a:p>
          <a:p>
            <a:pPr lvl="1"/>
            <a:r>
              <a:rPr lang="en-US" altLang="en-US" sz="1800" dirty="0">
                <a:latin typeface="+mj-lt"/>
              </a:rPr>
              <a:t>Tenure         -- Cont. Numerical</a:t>
            </a:r>
          </a:p>
          <a:p>
            <a:pPr lvl="1"/>
            <a:r>
              <a:rPr lang="en-US" altLang="en-US" sz="1800" dirty="0">
                <a:latin typeface="+mj-lt"/>
              </a:rPr>
              <a:t>Balance       -- Cont. Numerical</a:t>
            </a:r>
          </a:p>
          <a:p>
            <a:pPr lvl="1"/>
            <a:r>
              <a:rPr lang="en-US" altLang="en-US" sz="1800" dirty="0" err="1">
                <a:latin typeface="+mj-lt"/>
              </a:rPr>
              <a:t>NumOfProducts</a:t>
            </a:r>
            <a:r>
              <a:rPr lang="en-US" altLang="en-US" sz="1800" dirty="0">
                <a:latin typeface="+mj-lt"/>
              </a:rPr>
              <a:t>   -- Ordinal (1, 2, 3, 4)</a:t>
            </a:r>
          </a:p>
          <a:p>
            <a:pPr lvl="1"/>
            <a:r>
              <a:rPr lang="en-US" altLang="en-US" sz="1800" dirty="0" err="1">
                <a:latin typeface="+mj-lt"/>
              </a:rPr>
              <a:t>HasCrCard</a:t>
            </a:r>
            <a:r>
              <a:rPr lang="en-US" altLang="en-US" sz="1800" dirty="0">
                <a:latin typeface="+mj-lt"/>
              </a:rPr>
              <a:t>             -- Categorical( if yes then 1 else 0)</a:t>
            </a:r>
          </a:p>
          <a:p>
            <a:pPr lvl="1"/>
            <a:r>
              <a:rPr lang="en-US" altLang="en-US" sz="1800" dirty="0" err="1">
                <a:latin typeface="+mj-lt"/>
              </a:rPr>
              <a:t>IsActiveMember</a:t>
            </a:r>
            <a:r>
              <a:rPr lang="en-US" altLang="en-US" sz="1800" dirty="0">
                <a:latin typeface="+mj-lt"/>
              </a:rPr>
              <a:t>   -- Categorical( if yes then 1 else 0)</a:t>
            </a:r>
          </a:p>
          <a:p>
            <a:pPr lvl="1"/>
            <a:r>
              <a:rPr lang="en-US" altLang="en-US" sz="1800" dirty="0" err="1">
                <a:latin typeface="+mj-lt"/>
              </a:rPr>
              <a:t>EstimatedSalary</a:t>
            </a:r>
            <a:r>
              <a:rPr lang="en-US" altLang="en-US" sz="1800" dirty="0">
                <a:latin typeface="+mj-lt"/>
              </a:rPr>
              <a:t>    -- Cont. Numerical</a:t>
            </a:r>
          </a:p>
          <a:p>
            <a:r>
              <a:rPr lang="en-IN" sz="1800" dirty="0">
                <a:latin typeface="+mj-lt"/>
              </a:rPr>
              <a:t>Unwanted columns need to drop:</a:t>
            </a:r>
          </a:p>
          <a:p>
            <a:pPr lvl="1"/>
            <a:r>
              <a:rPr lang="en-IN" sz="1800" dirty="0" err="1">
                <a:latin typeface="+mj-lt"/>
              </a:rPr>
              <a:t>RowNumber</a:t>
            </a:r>
            <a:endParaRPr lang="en-IN" sz="1800" dirty="0">
              <a:latin typeface="+mj-lt"/>
            </a:endParaRPr>
          </a:p>
          <a:p>
            <a:pPr lvl="1"/>
            <a:r>
              <a:rPr lang="en-IN" sz="1800" dirty="0" err="1">
                <a:latin typeface="+mj-lt"/>
              </a:rPr>
              <a:t>CustomerID</a:t>
            </a:r>
            <a:endParaRPr lang="en-IN" sz="1800" dirty="0">
              <a:latin typeface="+mj-lt"/>
            </a:endParaRPr>
          </a:p>
          <a:p>
            <a:pPr lvl="1"/>
            <a:r>
              <a:rPr lang="en-IN" sz="1800" dirty="0">
                <a:latin typeface="+mj-lt"/>
              </a:rPr>
              <a:t>Surname</a:t>
            </a:r>
          </a:p>
          <a:p>
            <a:pPr lvl="1"/>
            <a:endParaRPr lang="en-US" altLang="en-US" sz="1800" dirty="0">
              <a:latin typeface="+mj-lt"/>
            </a:endParaRPr>
          </a:p>
          <a:p>
            <a:pPr marL="457200" lvl="1" indent="0">
              <a:buNone/>
            </a:pPr>
            <a:endParaRPr lang="en-IN" sz="1800" dirty="0">
              <a:latin typeface="+mj-lt"/>
            </a:endParaRPr>
          </a:p>
          <a:p>
            <a:pPr marL="0" indent="0">
              <a:buNone/>
            </a:pPr>
            <a:endParaRPr lang="en-IN" sz="1800" dirty="0">
              <a:latin typeface="+mj-lt"/>
            </a:endParaRPr>
          </a:p>
        </p:txBody>
      </p:sp>
      <p:sp>
        <p:nvSpPr>
          <p:cNvPr id="4" name="Rectangle 1">
            <a:extLst>
              <a:ext uri="{FF2B5EF4-FFF2-40B4-BE49-F238E27FC236}">
                <a16:creationId xmlns:a16="http://schemas.microsoft.com/office/drawing/2014/main" id="{6B9FE465-66C1-44F3-95EA-513ACCFB18B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5" name="Title 1">
            <a:extLst>
              <a:ext uri="{FF2B5EF4-FFF2-40B4-BE49-F238E27FC236}">
                <a16:creationId xmlns:a16="http://schemas.microsoft.com/office/drawing/2014/main" id="{92857811-B4AA-44B9-9439-476D858C3C2F}"/>
              </a:ext>
            </a:extLst>
          </p:cNvPr>
          <p:cNvSpPr>
            <a:spLocks noGrp="1"/>
          </p:cNvSpPr>
          <p:nvPr>
            <p:ph type="title"/>
          </p:nvPr>
        </p:nvSpPr>
        <p:spPr>
          <a:xfrm>
            <a:off x="0" y="1"/>
            <a:ext cx="1481559" cy="659756"/>
          </a:xfrm>
        </p:spPr>
        <p:txBody>
          <a:bodyPr>
            <a:normAutofit/>
          </a:bodyPr>
          <a:lstStyle/>
          <a:p>
            <a:r>
              <a:rPr lang="en-IN" sz="2800"/>
              <a:t>Dataset</a:t>
            </a:r>
            <a:endParaRPr lang="en-IN" sz="2800" dirty="0"/>
          </a:p>
        </p:txBody>
      </p:sp>
      <p:pic>
        <p:nvPicPr>
          <p:cNvPr id="6" name="Picture 5">
            <a:extLst>
              <a:ext uri="{FF2B5EF4-FFF2-40B4-BE49-F238E27FC236}">
                <a16:creationId xmlns:a16="http://schemas.microsoft.com/office/drawing/2014/main" id="{CCB83F7E-2A64-4B80-9DC0-0BAF59E986BC}"/>
              </a:ext>
            </a:extLst>
          </p:cNvPr>
          <p:cNvPicPr>
            <a:picLocks noChangeAspect="1"/>
          </p:cNvPicPr>
          <p:nvPr/>
        </p:nvPicPr>
        <p:blipFill>
          <a:blip r:embed="rId2"/>
          <a:stretch>
            <a:fillRect/>
          </a:stretch>
        </p:blipFill>
        <p:spPr>
          <a:xfrm>
            <a:off x="5557739" y="1048122"/>
            <a:ext cx="6634261" cy="2380878"/>
          </a:xfrm>
          <a:prstGeom prst="rect">
            <a:avLst/>
          </a:prstGeom>
        </p:spPr>
      </p:pic>
    </p:spTree>
    <p:extLst>
      <p:ext uri="{BB962C8B-B14F-4D97-AF65-F5344CB8AC3E}">
        <p14:creationId xmlns:p14="http://schemas.microsoft.com/office/powerpoint/2010/main" val="417483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0"/>
            <a:ext cx="4791919" cy="694481"/>
          </a:xfrm>
        </p:spPr>
        <p:txBody>
          <a:bodyPr>
            <a:normAutofit/>
          </a:bodyPr>
          <a:lstStyle/>
          <a:p>
            <a:r>
              <a:rPr lang="en-IN" sz="2800" b="1" dirty="0"/>
              <a:t>Exploratory Data Analysis(EDA)</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1" y="885482"/>
            <a:ext cx="7040880" cy="5972517"/>
          </a:xfrm>
        </p:spPr>
        <p:txBody>
          <a:bodyPr>
            <a:normAutofit/>
          </a:bodyPr>
          <a:lstStyle/>
          <a:p>
            <a:r>
              <a:rPr lang="en-IN" sz="2200" dirty="0">
                <a:latin typeface="+mj-lt"/>
              </a:rPr>
              <a:t>Shape (10,000, 10)</a:t>
            </a:r>
          </a:p>
          <a:p>
            <a:r>
              <a:rPr lang="en-IN" sz="2200" dirty="0">
                <a:latin typeface="+mj-lt"/>
              </a:rPr>
              <a:t>No Null values found in dataset.</a:t>
            </a:r>
          </a:p>
          <a:p>
            <a:r>
              <a:rPr lang="en-IN" sz="2200" dirty="0">
                <a:latin typeface="+mj-lt"/>
              </a:rPr>
              <a:t>No Duplicates values found in dataset.</a:t>
            </a:r>
          </a:p>
          <a:p>
            <a:r>
              <a:rPr lang="en-IN" sz="2200" dirty="0">
                <a:latin typeface="+mj-lt"/>
              </a:rPr>
              <a:t>It is observed that No variable is redundant.</a:t>
            </a:r>
          </a:p>
          <a:p>
            <a:r>
              <a:rPr lang="en-IN" sz="2200" dirty="0">
                <a:latin typeface="+mj-lt"/>
              </a:rPr>
              <a:t>It is observed that No variable is Highly Imbalanced.</a:t>
            </a:r>
          </a:p>
          <a:p>
            <a:pPr marL="0" indent="0">
              <a:buNone/>
            </a:pPr>
            <a:endParaRPr lang="en-IN" sz="2200" dirty="0">
              <a:latin typeface="+mj-lt"/>
            </a:endParaRPr>
          </a:p>
          <a:p>
            <a:pPr marL="0" indent="0">
              <a:buNone/>
            </a:pPr>
            <a:r>
              <a:rPr lang="en-IN" sz="2200" b="1" dirty="0">
                <a:latin typeface="+mj-lt"/>
              </a:rPr>
              <a:t>Univariate Analysis:</a:t>
            </a:r>
          </a:p>
          <a:p>
            <a:r>
              <a:rPr lang="en-IN" sz="2200" dirty="0">
                <a:latin typeface="+mj-lt"/>
              </a:rPr>
              <a:t>It is observed that ‘Age’ have skewed data.</a:t>
            </a:r>
          </a:p>
          <a:p>
            <a:r>
              <a:rPr lang="en-IN" sz="2200" dirty="0">
                <a:latin typeface="+mj-lt"/>
              </a:rPr>
              <a:t>It is observed that ‘Balance’, ‘</a:t>
            </a:r>
            <a:r>
              <a:rPr lang="en-IN" sz="2200" dirty="0" err="1">
                <a:latin typeface="+mj-lt"/>
              </a:rPr>
              <a:t>EstimatedSalary</a:t>
            </a:r>
            <a:r>
              <a:rPr lang="en-IN" sz="2200" dirty="0">
                <a:latin typeface="+mj-lt"/>
              </a:rPr>
              <a:t>’ are uniformly distributed.</a:t>
            </a:r>
          </a:p>
        </p:txBody>
      </p:sp>
      <p:pic>
        <p:nvPicPr>
          <p:cNvPr id="1028" name="Picture 4">
            <a:extLst>
              <a:ext uri="{FF2B5EF4-FFF2-40B4-BE49-F238E27FC236}">
                <a16:creationId xmlns:a16="http://schemas.microsoft.com/office/drawing/2014/main" id="{81B73245-A125-45BD-AE67-F85672784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497" y="0"/>
            <a:ext cx="4208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1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0"/>
            <a:ext cx="4791919" cy="694481"/>
          </a:xfrm>
        </p:spPr>
        <p:txBody>
          <a:bodyPr>
            <a:normAutofit/>
          </a:bodyPr>
          <a:lstStyle/>
          <a:p>
            <a:r>
              <a:rPr lang="en-IN" sz="2800" b="1" dirty="0"/>
              <a:t>Exploratory Data Analysis(EDA)</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0" y="885482"/>
            <a:ext cx="7983537" cy="5972517"/>
          </a:xfrm>
        </p:spPr>
        <p:txBody>
          <a:bodyPr>
            <a:normAutofit/>
          </a:bodyPr>
          <a:lstStyle/>
          <a:p>
            <a:pPr marL="0" indent="0">
              <a:buNone/>
            </a:pPr>
            <a:r>
              <a:rPr lang="en-IN" sz="2200" b="1" dirty="0">
                <a:latin typeface="+mj-lt"/>
              </a:rPr>
              <a:t>Bivariate Analysis:</a:t>
            </a:r>
          </a:p>
          <a:p>
            <a:r>
              <a:rPr lang="en-IN" sz="2200" dirty="0">
                <a:latin typeface="+mj-lt"/>
              </a:rPr>
              <a:t>It is observed that ‘Age’ and ‘Number of Product’ are affecting Label more.</a:t>
            </a:r>
          </a:p>
          <a:p>
            <a:pPr marL="0" indent="0">
              <a:buNone/>
            </a:pPr>
            <a:endParaRPr lang="en-IN" sz="2200" dirty="0">
              <a:latin typeface="+mj-lt"/>
            </a:endParaRPr>
          </a:p>
        </p:txBody>
      </p:sp>
      <p:grpSp>
        <p:nvGrpSpPr>
          <p:cNvPr id="16" name="Group 15">
            <a:extLst>
              <a:ext uri="{FF2B5EF4-FFF2-40B4-BE49-F238E27FC236}">
                <a16:creationId xmlns:a16="http://schemas.microsoft.com/office/drawing/2014/main" id="{51A53F3A-5610-47BA-9CC2-8999AE6BA5A7}"/>
              </a:ext>
            </a:extLst>
          </p:cNvPr>
          <p:cNvGrpSpPr/>
          <p:nvPr/>
        </p:nvGrpSpPr>
        <p:grpSpPr>
          <a:xfrm>
            <a:off x="193040" y="2478027"/>
            <a:ext cx="10353040" cy="3648453"/>
            <a:chOff x="-1219200" y="2152907"/>
            <a:chExt cx="12917050" cy="4565112"/>
          </a:xfrm>
        </p:grpSpPr>
        <p:pic>
          <p:nvPicPr>
            <p:cNvPr id="4" name="Picture 3">
              <a:extLst>
                <a:ext uri="{FF2B5EF4-FFF2-40B4-BE49-F238E27FC236}">
                  <a16:creationId xmlns:a16="http://schemas.microsoft.com/office/drawing/2014/main" id="{E44F207E-2EF4-47F2-ADEB-0B85020A8130}"/>
                </a:ext>
              </a:extLst>
            </p:cNvPr>
            <p:cNvPicPr>
              <a:picLocks noChangeAspect="1"/>
            </p:cNvPicPr>
            <p:nvPr/>
          </p:nvPicPr>
          <p:blipFill>
            <a:blip r:embed="rId2"/>
            <a:stretch>
              <a:fillRect/>
            </a:stretch>
          </p:blipFill>
          <p:spPr>
            <a:xfrm>
              <a:off x="-1219200" y="2158076"/>
              <a:ext cx="4283393" cy="2279022"/>
            </a:xfrm>
            <a:prstGeom prst="rect">
              <a:avLst/>
            </a:prstGeom>
          </p:spPr>
        </p:pic>
        <p:pic>
          <p:nvPicPr>
            <p:cNvPr id="7" name="Picture 6">
              <a:extLst>
                <a:ext uri="{FF2B5EF4-FFF2-40B4-BE49-F238E27FC236}">
                  <a16:creationId xmlns:a16="http://schemas.microsoft.com/office/drawing/2014/main" id="{D08730A5-9F3C-45A0-95A2-C72FA656DDD3}"/>
                </a:ext>
              </a:extLst>
            </p:cNvPr>
            <p:cNvPicPr>
              <a:picLocks noChangeAspect="1"/>
            </p:cNvPicPr>
            <p:nvPr/>
          </p:nvPicPr>
          <p:blipFill>
            <a:blip r:embed="rId3"/>
            <a:stretch>
              <a:fillRect/>
            </a:stretch>
          </p:blipFill>
          <p:spPr>
            <a:xfrm>
              <a:off x="3064193" y="2155711"/>
              <a:ext cx="4208463" cy="2283753"/>
            </a:xfrm>
            <a:prstGeom prst="rect">
              <a:avLst/>
            </a:prstGeom>
          </p:spPr>
        </p:pic>
        <p:pic>
          <p:nvPicPr>
            <p:cNvPr id="9" name="Picture 8">
              <a:extLst>
                <a:ext uri="{FF2B5EF4-FFF2-40B4-BE49-F238E27FC236}">
                  <a16:creationId xmlns:a16="http://schemas.microsoft.com/office/drawing/2014/main" id="{CEE1B4B8-5CD4-4013-81D1-E9D5E513E19B}"/>
                </a:ext>
              </a:extLst>
            </p:cNvPr>
            <p:cNvPicPr>
              <a:picLocks noChangeAspect="1"/>
            </p:cNvPicPr>
            <p:nvPr/>
          </p:nvPicPr>
          <p:blipFill>
            <a:blip r:embed="rId4"/>
            <a:stretch>
              <a:fillRect/>
            </a:stretch>
          </p:blipFill>
          <p:spPr>
            <a:xfrm>
              <a:off x="7578923" y="4439464"/>
              <a:ext cx="4118927" cy="2278555"/>
            </a:xfrm>
            <a:prstGeom prst="rect">
              <a:avLst/>
            </a:prstGeom>
          </p:spPr>
        </p:pic>
        <p:pic>
          <p:nvPicPr>
            <p:cNvPr id="11" name="Picture 10">
              <a:extLst>
                <a:ext uri="{FF2B5EF4-FFF2-40B4-BE49-F238E27FC236}">
                  <a16:creationId xmlns:a16="http://schemas.microsoft.com/office/drawing/2014/main" id="{1B88AFFC-E344-4A93-829B-F6C1A50B918B}"/>
                </a:ext>
              </a:extLst>
            </p:cNvPr>
            <p:cNvPicPr>
              <a:picLocks noChangeAspect="1"/>
            </p:cNvPicPr>
            <p:nvPr/>
          </p:nvPicPr>
          <p:blipFill>
            <a:blip r:embed="rId5"/>
            <a:stretch>
              <a:fillRect/>
            </a:stretch>
          </p:blipFill>
          <p:spPr>
            <a:xfrm>
              <a:off x="-1219200" y="4437098"/>
              <a:ext cx="4283393" cy="2264917"/>
            </a:xfrm>
            <a:prstGeom prst="rect">
              <a:avLst/>
            </a:prstGeom>
          </p:spPr>
        </p:pic>
        <p:pic>
          <p:nvPicPr>
            <p:cNvPr id="13" name="Picture 12">
              <a:extLst>
                <a:ext uri="{FF2B5EF4-FFF2-40B4-BE49-F238E27FC236}">
                  <a16:creationId xmlns:a16="http://schemas.microsoft.com/office/drawing/2014/main" id="{CFF9CDB7-6B39-45E3-A5D2-F08C32936FA7}"/>
                </a:ext>
              </a:extLst>
            </p:cNvPr>
            <p:cNvPicPr>
              <a:picLocks noChangeAspect="1"/>
            </p:cNvPicPr>
            <p:nvPr/>
          </p:nvPicPr>
          <p:blipFill>
            <a:blip r:embed="rId6"/>
            <a:stretch>
              <a:fillRect/>
            </a:stretch>
          </p:blipFill>
          <p:spPr>
            <a:xfrm>
              <a:off x="3057690" y="4416057"/>
              <a:ext cx="4283394" cy="2294461"/>
            </a:xfrm>
            <a:prstGeom prst="rect">
              <a:avLst/>
            </a:prstGeom>
          </p:spPr>
        </p:pic>
        <p:pic>
          <p:nvPicPr>
            <p:cNvPr id="15" name="Picture 14">
              <a:extLst>
                <a:ext uri="{FF2B5EF4-FFF2-40B4-BE49-F238E27FC236}">
                  <a16:creationId xmlns:a16="http://schemas.microsoft.com/office/drawing/2014/main" id="{9710FFA9-FD5F-47EA-A883-D9B53F7D55C0}"/>
                </a:ext>
              </a:extLst>
            </p:cNvPr>
            <p:cNvPicPr>
              <a:picLocks noChangeAspect="1"/>
            </p:cNvPicPr>
            <p:nvPr/>
          </p:nvPicPr>
          <p:blipFill>
            <a:blip r:embed="rId7"/>
            <a:stretch>
              <a:fillRect/>
            </a:stretch>
          </p:blipFill>
          <p:spPr>
            <a:xfrm>
              <a:off x="7272656" y="2152907"/>
              <a:ext cx="4425194" cy="2278555"/>
            </a:xfrm>
            <a:prstGeom prst="rect">
              <a:avLst/>
            </a:prstGeom>
          </p:spPr>
        </p:pic>
      </p:grpSp>
    </p:spTree>
    <p:extLst>
      <p:ext uri="{BB962C8B-B14F-4D97-AF65-F5344CB8AC3E}">
        <p14:creationId xmlns:p14="http://schemas.microsoft.com/office/powerpoint/2010/main" val="4897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1"/>
            <a:ext cx="5451676" cy="706056"/>
          </a:xfrm>
        </p:spPr>
        <p:txBody>
          <a:bodyPr>
            <a:normAutofit/>
          </a:bodyPr>
          <a:lstStyle/>
          <a:p>
            <a:r>
              <a:rPr lang="en-IN" sz="2800" b="1" dirty="0"/>
              <a:t>Exploratory Data Analysis(EDA) cont.</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0" y="1024378"/>
            <a:ext cx="6278880" cy="5833621"/>
          </a:xfrm>
        </p:spPr>
        <p:txBody>
          <a:bodyPr>
            <a:normAutofit/>
          </a:bodyPr>
          <a:lstStyle/>
          <a:p>
            <a:pPr marL="0" indent="0">
              <a:buNone/>
            </a:pPr>
            <a:r>
              <a:rPr lang="en-IN" sz="2400" b="1" dirty="0">
                <a:latin typeface="+mj-lt"/>
              </a:rPr>
              <a:t>Tests:</a:t>
            </a:r>
          </a:p>
          <a:p>
            <a:pPr marL="0" indent="0">
              <a:buNone/>
            </a:pPr>
            <a:r>
              <a:rPr lang="en-IN" sz="2200" dirty="0">
                <a:latin typeface="+mj-lt"/>
              </a:rPr>
              <a:t>Chi </a:t>
            </a:r>
            <a:r>
              <a:rPr lang="en-IN" sz="2200" dirty="0" err="1">
                <a:latin typeface="+mj-lt"/>
              </a:rPr>
              <a:t>Sq</a:t>
            </a:r>
            <a:r>
              <a:rPr lang="en-IN" sz="2200" dirty="0">
                <a:latin typeface="+mj-lt"/>
              </a:rPr>
              <a:t> Test:  </a:t>
            </a:r>
          </a:p>
          <a:p>
            <a:r>
              <a:rPr lang="en-IN" sz="2200" dirty="0">
                <a:latin typeface="+mj-lt"/>
              </a:rPr>
              <a:t>It is observed that ‘</a:t>
            </a:r>
            <a:r>
              <a:rPr lang="en-IN" sz="2200" dirty="0" err="1">
                <a:latin typeface="+mj-lt"/>
              </a:rPr>
              <a:t>HasCrCard</a:t>
            </a:r>
            <a:r>
              <a:rPr lang="en-IN" sz="2200" dirty="0">
                <a:latin typeface="+mj-lt"/>
              </a:rPr>
              <a:t>’ is insignificant.</a:t>
            </a:r>
          </a:p>
          <a:p>
            <a:pPr marL="0" indent="0">
              <a:buNone/>
            </a:pPr>
            <a:endParaRPr lang="en-IN" sz="2200" dirty="0">
              <a:latin typeface="+mj-lt"/>
            </a:endParaRPr>
          </a:p>
          <a:p>
            <a:pPr marL="0" indent="0">
              <a:buNone/>
            </a:pPr>
            <a:endParaRPr lang="en-IN" sz="2200" dirty="0">
              <a:latin typeface="+mj-lt"/>
            </a:endParaRPr>
          </a:p>
          <a:p>
            <a:pPr marL="0" indent="0">
              <a:buNone/>
            </a:pPr>
            <a:r>
              <a:rPr lang="en-IN" sz="2200" dirty="0">
                <a:latin typeface="+mj-lt"/>
              </a:rPr>
              <a:t>T-Test:</a:t>
            </a:r>
          </a:p>
          <a:p>
            <a:r>
              <a:rPr lang="en-IN" sz="2200" dirty="0">
                <a:latin typeface="+mj-lt"/>
              </a:rPr>
              <a:t>It is observed that No Numerical variable is insignificant.</a:t>
            </a:r>
          </a:p>
          <a:p>
            <a:pPr marL="0" indent="0">
              <a:buNone/>
            </a:pPr>
            <a:endParaRPr lang="en-IN" sz="2200" dirty="0">
              <a:latin typeface="+mj-lt"/>
            </a:endParaRPr>
          </a:p>
          <a:p>
            <a:pPr marL="0" indent="0">
              <a:buNone/>
            </a:pPr>
            <a:endParaRPr lang="en-IN" sz="2200" dirty="0">
              <a:latin typeface="+mj-lt"/>
            </a:endParaRPr>
          </a:p>
          <a:p>
            <a:pPr marL="0" indent="0">
              <a:buNone/>
            </a:pPr>
            <a:r>
              <a:rPr lang="en-IN" sz="2200" dirty="0">
                <a:latin typeface="+mj-lt"/>
              </a:rPr>
              <a:t>VIF Test:</a:t>
            </a:r>
          </a:p>
          <a:p>
            <a:r>
              <a:rPr lang="en-US" sz="2200" dirty="0">
                <a:latin typeface="+mj-lt"/>
              </a:rPr>
              <a:t>No </a:t>
            </a:r>
            <a:r>
              <a:rPr lang="en-US" sz="2200" dirty="0" err="1">
                <a:latin typeface="+mj-lt"/>
              </a:rPr>
              <a:t>Multicolinearity</a:t>
            </a:r>
            <a:r>
              <a:rPr lang="en-US" sz="2200" dirty="0">
                <a:latin typeface="+mj-lt"/>
              </a:rPr>
              <a:t> has been Observed</a:t>
            </a:r>
          </a:p>
        </p:txBody>
      </p:sp>
      <p:pic>
        <p:nvPicPr>
          <p:cNvPr id="9" name="Picture 8">
            <a:extLst>
              <a:ext uri="{FF2B5EF4-FFF2-40B4-BE49-F238E27FC236}">
                <a16:creationId xmlns:a16="http://schemas.microsoft.com/office/drawing/2014/main" id="{A927D179-ED2B-4EE4-800C-51D8A55145E7}"/>
              </a:ext>
            </a:extLst>
          </p:cNvPr>
          <p:cNvPicPr>
            <a:picLocks noChangeAspect="1"/>
          </p:cNvPicPr>
          <p:nvPr/>
        </p:nvPicPr>
        <p:blipFill>
          <a:blip r:embed="rId2"/>
          <a:stretch>
            <a:fillRect/>
          </a:stretch>
        </p:blipFill>
        <p:spPr>
          <a:xfrm>
            <a:off x="6385732" y="2788602"/>
            <a:ext cx="3105150" cy="1704975"/>
          </a:xfrm>
          <a:prstGeom prst="rect">
            <a:avLst/>
          </a:prstGeom>
        </p:spPr>
      </p:pic>
      <p:pic>
        <p:nvPicPr>
          <p:cNvPr id="11" name="Picture 10">
            <a:extLst>
              <a:ext uri="{FF2B5EF4-FFF2-40B4-BE49-F238E27FC236}">
                <a16:creationId xmlns:a16="http://schemas.microsoft.com/office/drawing/2014/main" id="{77D9D701-232B-4E01-8BA5-8A4A65B8A837}"/>
              </a:ext>
            </a:extLst>
          </p:cNvPr>
          <p:cNvPicPr>
            <a:picLocks noChangeAspect="1"/>
          </p:cNvPicPr>
          <p:nvPr/>
        </p:nvPicPr>
        <p:blipFill>
          <a:blip r:embed="rId3"/>
          <a:stretch>
            <a:fillRect/>
          </a:stretch>
        </p:blipFill>
        <p:spPr>
          <a:xfrm>
            <a:off x="6385732" y="932938"/>
            <a:ext cx="4905375" cy="1704975"/>
          </a:xfrm>
          <a:prstGeom prst="rect">
            <a:avLst/>
          </a:prstGeom>
        </p:spPr>
      </p:pic>
      <p:pic>
        <p:nvPicPr>
          <p:cNvPr id="13" name="Picture 12">
            <a:extLst>
              <a:ext uri="{FF2B5EF4-FFF2-40B4-BE49-F238E27FC236}">
                <a16:creationId xmlns:a16="http://schemas.microsoft.com/office/drawing/2014/main" id="{399CC10B-6A40-4DC1-90D4-8BB7DA3B83D7}"/>
              </a:ext>
            </a:extLst>
          </p:cNvPr>
          <p:cNvPicPr>
            <a:picLocks noChangeAspect="1"/>
          </p:cNvPicPr>
          <p:nvPr/>
        </p:nvPicPr>
        <p:blipFill>
          <a:blip r:embed="rId4"/>
          <a:stretch>
            <a:fillRect/>
          </a:stretch>
        </p:blipFill>
        <p:spPr>
          <a:xfrm>
            <a:off x="6385732" y="4644266"/>
            <a:ext cx="3276600" cy="2114550"/>
          </a:xfrm>
          <a:prstGeom prst="rect">
            <a:avLst/>
          </a:prstGeom>
        </p:spPr>
      </p:pic>
    </p:spTree>
    <p:extLst>
      <p:ext uri="{BB962C8B-B14F-4D97-AF65-F5344CB8AC3E}">
        <p14:creationId xmlns:p14="http://schemas.microsoft.com/office/powerpoint/2010/main" val="20397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5288-47A8-499B-8AD2-A4036B34B767}"/>
              </a:ext>
            </a:extLst>
          </p:cNvPr>
          <p:cNvSpPr>
            <a:spLocks noGrp="1"/>
          </p:cNvSpPr>
          <p:nvPr>
            <p:ph type="title"/>
          </p:nvPr>
        </p:nvSpPr>
        <p:spPr>
          <a:xfrm>
            <a:off x="0" y="-18853"/>
            <a:ext cx="2865120" cy="681037"/>
          </a:xfrm>
        </p:spPr>
        <p:txBody>
          <a:bodyPr>
            <a:normAutofit/>
          </a:bodyPr>
          <a:lstStyle/>
          <a:p>
            <a:r>
              <a:rPr lang="en-IN" sz="2800" b="1" dirty="0"/>
              <a:t>Model Building</a:t>
            </a:r>
          </a:p>
        </p:txBody>
      </p:sp>
      <p:sp>
        <p:nvSpPr>
          <p:cNvPr id="3" name="Content Placeholder 2">
            <a:extLst>
              <a:ext uri="{FF2B5EF4-FFF2-40B4-BE49-F238E27FC236}">
                <a16:creationId xmlns:a16="http://schemas.microsoft.com/office/drawing/2014/main" id="{A9C452EE-C99F-4679-8149-26A07F0EB88D}"/>
              </a:ext>
            </a:extLst>
          </p:cNvPr>
          <p:cNvSpPr>
            <a:spLocks noGrp="1"/>
          </p:cNvSpPr>
          <p:nvPr>
            <p:ph idx="1"/>
          </p:nvPr>
        </p:nvSpPr>
        <p:spPr>
          <a:xfrm>
            <a:off x="0" y="681036"/>
            <a:ext cx="10515600" cy="962569"/>
          </a:xfrm>
        </p:spPr>
        <p:txBody>
          <a:bodyPr>
            <a:normAutofit/>
          </a:bodyPr>
          <a:lstStyle/>
          <a:p>
            <a:pPr marL="0" indent="0">
              <a:buNone/>
            </a:pPr>
            <a:r>
              <a:rPr lang="en-US" sz="2200" b="1" dirty="0">
                <a:latin typeface="+mj-lt"/>
              </a:rPr>
              <a:t>Train Test  Split:</a:t>
            </a:r>
          </a:p>
          <a:p>
            <a:pPr marL="0" indent="0">
              <a:buNone/>
            </a:pPr>
            <a:r>
              <a:rPr lang="en-US" sz="2200" dirty="0">
                <a:latin typeface="+mj-lt"/>
              </a:rPr>
              <a:t> 80/20 ratio is used for model training &amp; testing, respectively.</a:t>
            </a:r>
          </a:p>
          <a:p>
            <a:pPr marL="0" indent="0">
              <a:buNone/>
            </a:pPr>
            <a:endParaRPr lang="en-IN" sz="2200" dirty="0">
              <a:latin typeface="+mj-lt"/>
            </a:endParaRPr>
          </a:p>
          <a:p>
            <a:endParaRPr lang="en-IN" sz="2200" dirty="0"/>
          </a:p>
        </p:txBody>
      </p:sp>
      <p:graphicFrame>
        <p:nvGraphicFramePr>
          <p:cNvPr id="4" name="Table 4">
            <a:extLst>
              <a:ext uri="{FF2B5EF4-FFF2-40B4-BE49-F238E27FC236}">
                <a16:creationId xmlns:a16="http://schemas.microsoft.com/office/drawing/2014/main" id="{600D0DC5-C115-484D-B8FF-604A8DBFA6A7}"/>
              </a:ext>
            </a:extLst>
          </p:cNvPr>
          <p:cNvGraphicFramePr>
            <a:graphicFrameLocks noGrp="1"/>
          </p:cNvGraphicFramePr>
          <p:nvPr>
            <p:extLst>
              <p:ext uri="{D42A27DB-BD31-4B8C-83A1-F6EECF244321}">
                <p14:modId xmlns:p14="http://schemas.microsoft.com/office/powerpoint/2010/main" val="4140267465"/>
              </p:ext>
            </p:extLst>
          </p:nvPr>
        </p:nvGraphicFramePr>
        <p:xfrm>
          <a:off x="136323" y="3460939"/>
          <a:ext cx="11919354" cy="2716025"/>
        </p:xfrm>
        <a:graphic>
          <a:graphicData uri="http://schemas.openxmlformats.org/drawingml/2006/table">
            <a:tbl>
              <a:tblPr firstRow="1" bandRow="1">
                <a:tableStyleId>{5202B0CA-FC54-4496-8BCA-5EF66A818D29}</a:tableStyleId>
              </a:tblPr>
              <a:tblGrid>
                <a:gridCol w="2578597">
                  <a:extLst>
                    <a:ext uri="{9D8B030D-6E8A-4147-A177-3AD203B41FA5}">
                      <a16:colId xmlns:a16="http://schemas.microsoft.com/office/drawing/2014/main" val="1526170890"/>
                    </a:ext>
                  </a:extLst>
                </a:gridCol>
                <a:gridCol w="1470581">
                  <a:extLst>
                    <a:ext uri="{9D8B030D-6E8A-4147-A177-3AD203B41FA5}">
                      <a16:colId xmlns:a16="http://schemas.microsoft.com/office/drawing/2014/main" val="300945385"/>
                    </a:ext>
                  </a:extLst>
                </a:gridCol>
                <a:gridCol w="1910499">
                  <a:extLst>
                    <a:ext uri="{9D8B030D-6E8A-4147-A177-3AD203B41FA5}">
                      <a16:colId xmlns:a16="http://schemas.microsoft.com/office/drawing/2014/main" val="937206327"/>
                    </a:ext>
                  </a:extLst>
                </a:gridCol>
                <a:gridCol w="1986559">
                  <a:extLst>
                    <a:ext uri="{9D8B030D-6E8A-4147-A177-3AD203B41FA5}">
                      <a16:colId xmlns:a16="http://schemas.microsoft.com/office/drawing/2014/main" val="3226817225"/>
                    </a:ext>
                  </a:extLst>
                </a:gridCol>
                <a:gridCol w="1986559">
                  <a:extLst>
                    <a:ext uri="{9D8B030D-6E8A-4147-A177-3AD203B41FA5}">
                      <a16:colId xmlns:a16="http://schemas.microsoft.com/office/drawing/2014/main" val="2332249739"/>
                    </a:ext>
                  </a:extLst>
                </a:gridCol>
                <a:gridCol w="1986559">
                  <a:extLst>
                    <a:ext uri="{9D8B030D-6E8A-4147-A177-3AD203B41FA5}">
                      <a16:colId xmlns:a16="http://schemas.microsoft.com/office/drawing/2014/main" val="2070760772"/>
                    </a:ext>
                  </a:extLst>
                </a:gridCol>
              </a:tblGrid>
              <a:tr h="543205">
                <a:tc>
                  <a:txBody>
                    <a:bodyPr/>
                    <a:lstStyle/>
                    <a:p>
                      <a:r>
                        <a:rPr lang="en-IN" dirty="0"/>
                        <a:t>Model</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tc>
                  <a:txBody>
                    <a:bodyPr/>
                    <a:lstStyle/>
                    <a:p>
                      <a:r>
                        <a:rPr lang="en-IN" dirty="0"/>
                        <a:t>Accuracy</a:t>
                      </a:r>
                    </a:p>
                  </a:txBody>
                  <a:tcPr/>
                </a:tc>
                <a:tc>
                  <a:txBody>
                    <a:bodyPr/>
                    <a:lstStyle/>
                    <a:p>
                      <a:r>
                        <a:rPr lang="en-IN" dirty="0"/>
                        <a:t>AUROC</a:t>
                      </a:r>
                    </a:p>
                  </a:txBody>
                  <a:tcPr/>
                </a:tc>
                <a:extLst>
                  <a:ext uri="{0D108BD9-81ED-4DB2-BD59-A6C34878D82A}">
                    <a16:rowId xmlns:a16="http://schemas.microsoft.com/office/drawing/2014/main" val="585599793"/>
                  </a:ext>
                </a:extLst>
              </a:tr>
              <a:tr h="543205">
                <a:tc>
                  <a:txBody>
                    <a:bodyPr/>
                    <a:lstStyle/>
                    <a:p>
                      <a:r>
                        <a:rPr lang="en-IN" b="1" dirty="0">
                          <a:solidFill>
                            <a:schemeClr val="tx1"/>
                          </a:solidFill>
                        </a:rPr>
                        <a:t>Logistic Regression</a:t>
                      </a:r>
                    </a:p>
                  </a:txBody>
                  <a:tcPr/>
                </a:tc>
                <a:tc>
                  <a:txBody>
                    <a:bodyPr/>
                    <a:lstStyle/>
                    <a:p>
                      <a:r>
                        <a:rPr lang="en-IN" dirty="0">
                          <a:solidFill>
                            <a:schemeClr val="tx1"/>
                          </a:solidFill>
                        </a:rPr>
                        <a:t>0.04</a:t>
                      </a:r>
                    </a:p>
                  </a:txBody>
                  <a:tcPr/>
                </a:tc>
                <a:tc>
                  <a:txBody>
                    <a:bodyPr/>
                    <a:lstStyle/>
                    <a:p>
                      <a:r>
                        <a:rPr lang="en-IN" dirty="0">
                          <a:solidFill>
                            <a:schemeClr val="tx1"/>
                          </a:solidFill>
                        </a:rPr>
                        <a:t>0.35</a:t>
                      </a:r>
                    </a:p>
                  </a:txBody>
                  <a:tcPr/>
                </a:tc>
                <a:tc>
                  <a:txBody>
                    <a:bodyPr/>
                    <a:lstStyle/>
                    <a:p>
                      <a:r>
                        <a:rPr lang="en-IN" dirty="0">
                          <a:solidFill>
                            <a:schemeClr val="tx1"/>
                          </a:solidFill>
                        </a:rPr>
                        <a:t>0.07</a:t>
                      </a:r>
                    </a:p>
                  </a:txBody>
                  <a:tcPr/>
                </a:tc>
                <a:tc>
                  <a:txBody>
                    <a:bodyPr/>
                    <a:lstStyle/>
                    <a:p>
                      <a:r>
                        <a:rPr lang="en-IN" dirty="0">
                          <a:solidFill>
                            <a:schemeClr val="tx1"/>
                          </a:solidFill>
                        </a:rPr>
                        <a:t>0.79</a:t>
                      </a:r>
                    </a:p>
                  </a:txBody>
                  <a:tcPr/>
                </a:tc>
                <a:tc>
                  <a:txBody>
                    <a:bodyPr/>
                    <a:lstStyle/>
                    <a:p>
                      <a:r>
                        <a:rPr lang="en-IN" dirty="0">
                          <a:solidFill>
                            <a:schemeClr val="tx1"/>
                          </a:solidFill>
                        </a:rPr>
                        <a:t>0.68</a:t>
                      </a:r>
                    </a:p>
                  </a:txBody>
                  <a:tcPr/>
                </a:tc>
                <a:extLst>
                  <a:ext uri="{0D108BD9-81ED-4DB2-BD59-A6C34878D82A}">
                    <a16:rowId xmlns:a16="http://schemas.microsoft.com/office/drawing/2014/main" val="282713001"/>
                  </a:ext>
                </a:extLst>
              </a:tr>
              <a:tr h="543205">
                <a:tc>
                  <a:txBody>
                    <a:bodyPr/>
                    <a:lstStyle/>
                    <a:p>
                      <a:r>
                        <a:rPr lang="en-IN" b="1" dirty="0">
                          <a:solidFill>
                            <a:schemeClr val="tx1"/>
                          </a:solidFill>
                        </a:rPr>
                        <a:t>Decision Tree Classifier</a:t>
                      </a:r>
                    </a:p>
                  </a:txBody>
                  <a:tcPr/>
                </a:tc>
                <a:tc>
                  <a:txBody>
                    <a:bodyPr/>
                    <a:lstStyle/>
                    <a:p>
                      <a:r>
                        <a:rPr lang="en-IN" dirty="0">
                          <a:solidFill>
                            <a:schemeClr val="tx1"/>
                          </a:solidFill>
                        </a:rPr>
                        <a:t>0.45</a:t>
                      </a:r>
                    </a:p>
                  </a:txBody>
                  <a:tcPr/>
                </a:tc>
                <a:tc>
                  <a:txBody>
                    <a:bodyPr/>
                    <a:lstStyle/>
                    <a:p>
                      <a:r>
                        <a:rPr lang="en-IN" dirty="0">
                          <a:solidFill>
                            <a:schemeClr val="tx1"/>
                          </a:solidFill>
                        </a:rPr>
                        <a:t>0.70</a:t>
                      </a:r>
                    </a:p>
                  </a:txBody>
                  <a:tcPr/>
                </a:tc>
                <a:tc>
                  <a:txBody>
                    <a:bodyPr/>
                    <a:lstStyle/>
                    <a:p>
                      <a:r>
                        <a:rPr lang="en-IN" dirty="0">
                          <a:solidFill>
                            <a:schemeClr val="tx1"/>
                          </a:solidFill>
                        </a:rPr>
                        <a:t>0.58</a:t>
                      </a:r>
                    </a:p>
                  </a:txBody>
                  <a:tcPr/>
                </a:tc>
                <a:tc>
                  <a:txBody>
                    <a:bodyPr/>
                    <a:lstStyle/>
                    <a:p>
                      <a:r>
                        <a:rPr lang="en-IN" dirty="0">
                          <a:solidFill>
                            <a:schemeClr val="tx1"/>
                          </a:solidFill>
                        </a:rPr>
                        <a:t>0.85</a:t>
                      </a:r>
                    </a:p>
                  </a:txBody>
                  <a:tcPr/>
                </a:tc>
                <a:tc>
                  <a:txBody>
                    <a:bodyPr/>
                    <a:lstStyle/>
                    <a:p>
                      <a:r>
                        <a:rPr lang="en-IN" dirty="0">
                          <a:solidFill>
                            <a:schemeClr val="tx1"/>
                          </a:solidFill>
                        </a:rPr>
                        <a:t>0.80</a:t>
                      </a:r>
                    </a:p>
                  </a:txBody>
                  <a:tcPr/>
                </a:tc>
                <a:extLst>
                  <a:ext uri="{0D108BD9-81ED-4DB2-BD59-A6C34878D82A}">
                    <a16:rowId xmlns:a16="http://schemas.microsoft.com/office/drawing/2014/main" val="797215595"/>
                  </a:ext>
                </a:extLst>
              </a:tr>
              <a:tr h="543205">
                <a:tc>
                  <a:txBody>
                    <a:bodyPr/>
                    <a:lstStyle/>
                    <a:p>
                      <a:r>
                        <a:rPr lang="en-IN" b="1" dirty="0">
                          <a:solidFill>
                            <a:schemeClr val="tx1"/>
                          </a:solidFill>
                        </a:rPr>
                        <a:t>Pruned Decision Tree</a:t>
                      </a:r>
                    </a:p>
                  </a:txBody>
                  <a:tcPr/>
                </a:tc>
                <a:tc>
                  <a:txBody>
                    <a:bodyPr/>
                    <a:lstStyle/>
                    <a:p>
                      <a:r>
                        <a:rPr lang="en-IN" dirty="0">
                          <a:solidFill>
                            <a:schemeClr val="tx1"/>
                          </a:solidFill>
                        </a:rPr>
                        <a:t>0.50</a:t>
                      </a:r>
                    </a:p>
                  </a:txBody>
                  <a:tcPr/>
                </a:tc>
                <a:tc>
                  <a:txBody>
                    <a:bodyPr/>
                    <a:lstStyle/>
                    <a:p>
                      <a:r>
                        <a:rPr lang="en-IN" dirty="0">
                          <a:solidFill>
                            <a:schemeClr val="tx1"/>
                          </a:solidFill>
                        </a:rPr>
                        <a:t>0.71</a:t>
                      </a:r>
                    </a:p>
                  </a:txBody>
                  <a:tcPr/>
                </a:tc>
                <a:tc>
                  <a:txBody>
                    <a:bodyPr/>
                    <a:lstStyle/>
                    <a:p>
                      <a:r>
                        <a:rPr lang="en-IN" dirty="0">
                          <a:solidFill>
                            <a:schemeClr val="tx1"/>
                          </a:solidFill>
                        </a:rPr>
                        <a:t>0.59</a:t>
                      </a:r>
                    </a:p>
                  </a:txBody>
                  <a:tcPr/>
                </a:tc>
                <a:tc>
                  <a:txBody>
                    <a:bodyPr/>
                    <a:lstStyle/>
                    <a:p>
                      <a:r>
                        <a:rPr lang="en-IN" dirty="0">
                          <a:solidFill>
                            <a:schemeClr val="tx1"/>
                          </a:solidFill>
                        </a:rPr>
                        <a:t>0.85</a:t>
                      </a:r>
                    </a:p>
                  </a:txBody>
                  <a:tcPr/>
                </a:tc>
                <a:tc>
                  <a:txBody>
                    <a:bodyPr/>
                    <a:lstStyle/>
                    <a:p>
                      <a:r>
                        <a:rPr lang="en-IN" dirty="0">
                          <a:solidFill>
                            <a:schemeClr val="tx1"/>
                          </a:solidFill>
                        </a:rPr>
                        <a:t>0.81</a:t>
                      </a:r>
                    </a:p>
                  </a:txBody>
                  <a:tcPr/>
                </a:tc>
                <a:extLst>
                  <a:ext uri="{0D108BD9-81ED-4DB2-BD59-A6C34878D82A}">
                    <a16:rowId xmlns:a16="http://schemas.microsoft.com/office/drawing/2014/main" val="2665341529"/>
                  </a:ext>
                </a:extLst>
              </a:tr>
              <a:tr h="543205">
                <a:tc>
                  <a:txBody>
                    <a:bodyPr/>
                    <a:lstStyle/>
                    <a:p>
                      <a:r>
                        <a:rPr lang="en-IN" b="1" dirty="0">
                          <a:solidFill>
                            <a:schemeClr val="tx1"/>
                          </a:solidFill>
                        </a:rPr>
                        <a:t>Random Forest Classifier</a:t>
                      </a:r>
                    </a:p>
                  </a:txBody>
                  <a:tcPr/>
                </a:tc>
                <a:tc>
                  <a:txBody>
                    <a:bodyPr/>
                    <a:lstStyle/>
                    <a:p>
                      <a:r>
                        <a:rPr lang="en-IN" dirty="0">
                          <a:solidFill>
                            <a:schemeClr val="tx1"/>
                          </a:solidFill>
                        </a:rPr>
                        <a:t>0.47</a:t>
                      </a:r>
                    </a:p>
                  </a:txBody>
                  <a:tcPr/>
                </a:tc>
                <a:tc>
                  <a:txBody>
                    <a:bodyPr/>
                    <a:lstStyle/>
                    <a:p>
                      <a:r>
                        <a:rPr lang="en-IN" dirty="0">
                          <a:solidFill>
                            <a:schemeClr val="tx1"/>
                          </a:solidFill>
                        </a:rPr>
                        <a:t>0.79</a:t>
                      </a:r>
                    </a:p>
                  </a:txBody>
                  <a:tcPr/>
                </a:tc>
                <a:tc>
                  <a:txBody>
                    <a:bodyPr/>
                    <a:lstStyle/>
                    <a:p>
                      <a:r>
                        <a:rPr lang="en-IN" dirty="0">
                          <a:solidFill>
                            <a:schemeClr val="tx1"/>
                          </a:solidFill>
                        </a:rPr>
                        <a:t>0.59</a:t>
                      </a:r>
                    </a:p>
                  </a:txBody>
                  <a:tcPr/>
                </a:tc>
                <a:tc>
                  <a:txBody>
                    <a:bodyPr/>
                    <a:lstStyle/>
                    <a:p>
                      <a:r>
                        <a:rPr lang="en-IN" dirty="0">
                          <a:solidFill>
                            <a:schemeClr val="tx1"/>
                          </a:solidFill>
                        </a:rPr>
                        <a:t>0.86</a:t>
                      </a:r>
                    </a:p>
                  </a:txBody>
                  <a:tcPr/>
                </a:tc>
                <a:tc>
                  <a:txBody>
                    <a:bodyPr/>
                    <a:lstStyle/>
                    <a:p>
                      <a:r>
                        <a:rPr lang="en-IN" dirty="0">
                          <a:solidFill>
                            <a:schemeClr val="tx1"/>
                          </a:solidFill>
                        </a:rPr>
                        <a:t>0.86</a:t>
                      </a:r>
                    </a:p>
                  </a:txBody>
                  <a:tcPr/>
                </a:tc>
                <a:extLst>
                  <a:ext uri="{0D108BD9-81ED-4DB2-BD59-A6C34878D82A}">
                    <a16:rowId xmlns:a16="http://schemas.microsoft.com/office/drawing/2014/main" val="121886274"/>
                  </a:ext>
                </a:extLst>
              </a:tr>
            </a:tbl>
          </a:graphicData>
        </a:graphic>
      </p:graphicFrame>
      <p:sp>
        <p:nvSpPr>
          <p:cNvPr id="5" name="Title 1">
            <a:extLst>
              <a:ext uri="{FF2B5EF4-FFF2-40B4-BE49-F238E27FC236}">
                <a16:creationId xmlns:a16="http://schemas.microsoft.com/office/drawing/2014/main" id="{541095CE-1A9A-461C-A351-9BF0577A3D7E}"/>
              </a:ext>
            </a:extLst>
          </p:cNvPr>
          <p:cNvSpPr txBox="1">
            <a:spLocks/>
          </p:cNvSpPr>
          <p:nvPr/>
        </p:nvSpPr>
        <p:spPr>
          <a:xfrm>
            <a:off x="0" y="2498371"/>
            <a:ext cx="2865120" cy="6810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Model Performance</a:t>
            </a:r>
          </a:p>
        </p:txBody>
      </p:sp>
    </p:spTree>
    <p:extLst>
      <p:ext uri="{BB962C8B-B14F-4D97-AF65-F5344CB8AC3E}">
        <p14:creationId xmlns:p14="http://schemas.microsoft.com/office/powerpoint/2010/main" val="281140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FE189D-15A0-45D9-8C61-9BA29C5C2F65}"/>
              </a:ext>
            </a:extLst>
          </p:cNvPr>
          <p:cNvSpPr>
            <a:spLocks noGrp="1"/>
          </p:cNvSpPr>
          <p:nvPr>
            <p:ph type="subTitle" idx="1"/>
          </p:nvPr>
        </p:nvSpPr>
        <p:spPr>
          <a:xfrm>
            <a:off x="0" y="783421"/>
            <a:ext cx="7249212" cy="6065151"/>
          </a:xfrm>
        </p:spPr>
        <p:txBody>
          <a:bodyPr>
            <a:normAutofit/>
          </a:bodyPr>
          <a:lstStyle/>
          <a:p>
            <a:pPr algn="l"/>
            <a:r>
              <a:rPr lang="en-IN" sz="2200" dirty="0">
                <a:latin typeface="+mj-lt"/>
              </a:rPr>
              <a:t>Best Model:</a:t>
            </a:r>
          </a:p>
          <a:p>
            <a:pPr algn="l"/>
            <a:r>
              <a:rPr lang="en-IN" sz="2200" dirty="0">
                <a:latin typeface="+mj-lt"/>
              </a:rPr>
              <a:t>Pruned Decision Tree:</a:t>
            </a:r>
          </a:p>
          <a:p>
            <a:pPr algn="l"/>
            <a:r>
              <a:rPr lang="en-IN" sz="2200" dirty="0">
                <a:latin typeface="+mj-lt"/>
              </a:rPr>
              <a:t>Actual Churner classified as Churner are 208.</a:t>
            </a:r>
          </a:p>
          <a:p>
            <a:pPr algn="l"/>
            <a:r>
              <a:rPr lang="en-IN" sz="2200" dirty="0">
                <a:latin typeface="+mj-lt"/>
              </a:rPr>
              <a:t>Actual Churner classified as non-churner are 207.</a:t>
            </a:r>
          </a:p>
          <a:p>
            <a:pPr algn="l"/>
            <a:r>
              <a:rPr lang="en-IN" sz="2200" dirty="0">
                <a:latin typeface="+mj-lt"/>
              </a:rPr>
              <a:t>Actual non-churner classified as non-churner are 1500.</a:t>
            </a:r>
          </a:p>
          <a:p>
            <a:pPr algn="l"/>
            <a:r>
              <a:rPr lang="en-IN" sz="2200" dirty="0">
                <a:latin typeface="+mj-lt"/>
              </a:rPr>
              <a:t>Actual non-churner classified as churner are 85.</a:t>
            </a:r>
          </a:p>
          <a:p>
            <a:pPr algn="l"/>
            <a:endParaRPr lang="en-IN" sz="2200" dirty="0">
              <a:latin typeface="+mj-lt"/>
            </a:endParaRPr>
          </a:p>
          <a:p>
            <a:pPr algn="l"/>
            <a:r>
              <a:rPr lang="en-US" sz="2200" dirty="0">
                <a:latin typeface="+mj-lt"/>
              </a:rPr>
              <a:t>In conclusion, we have seen that predicting customer churn is a very challenging task due to its temporal characteristic, which increases the overall data analysis complexity. In fact, a standard procedure to model time events in classification tasks does not exists yet, making time varying problems widely discussed and studied in the literature. However, we have proved that data ML tools can help banks to understand their customers' behavior, conforming that further studies may be worth considering.</a:t>
            </a:r>
            <a:endParaRPr lang="en-IN" sz="2200" dirty="0">
              <a:latin typeface="+mj-lt"/>
            </a:endParaRPr>
          </a:p>
        </p:txBody>
      </p:sp>
      <p:sp>
        <p:nvSpPr>
          <p:cNvPr id="4" name="Title 1">
            <a:extLst>
              <a:ext uri="{FF2B5EF4-FFF2-40B4-BE49-F238E27FC236}">
                <a16:creationId xmlns:a16="http://schemas.microsoft.com/office/drawing/2014/main" id="{C1DE3953-52A0-4EFA-83F5-A8D29298026B}"/>
              </a:ext>
            </a:extLst>
          </p:cNvPr>
          <p:cNvSpPr txBox="1">
            <a:spLocks/>
          </p:cNvSpPr>
          <p:nvPr/>
        </p:nvSpPr>
        <p:spPr>
          <a:xfrm>
            <a:off x="0" y="9427"/>
            <a:ext cx="2865120" cy="5090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800" b="1" dirty="0"/>
              <a:t>Conclusion</a:t>
            </a:r>
          </a:p>
        </p:txBody>
      </p:sp>
      <p:pic>
        <p:nvPicPr>
          <p:cNvPr id="3074" name="Picture 2">
            <a:extLst>
              <a:ext uri="{FF2B5EF4-FFF2-40B4-BE49-F238E27FC236}">
                <a16:creationId xmlns:a16="http://schemas.microsoft.com/office/drawing/2014/main" id="{049C0340-463B-4F08-8898-5A63BE754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171" y="152190"/>
            <a:ext cx="4510933" cy="32768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04123E-2A0A-41DA-A9FD-FDDAFC0D7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831" y="3429000"/>
            <a:ext cx="4305614" cy="287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0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512</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 Customer Churn Prediction</vt:lpstr>
      <vt:lpstr>Problem Statement:</vt:lpstr>
      <vt:lpstr>Dataset</vt:lpstr>
      <vt:lpstr>Exploratory Data Analysis(EDA)</vt:lpstr>
      <vt:lpstr>Exploratory Data Analysis(EDA)</vt:lpstr>
      <vt:lpstr>Exploratory Data Analysis(EDA) cont.</vt:lpstr>
      <vt:lpstr>Model Building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Rohit Umredkar</dc:creator>
  <cp:lastModifiedBy>Rohit Umredkar</cp:lastModifiedBy>
  <cp:revision>112</cp:revision>
  <dcterms:created xsi:type="dcterms:W3CDTF">2020-10-26T04:53:06Z</dcterms:created>
  <dcterms:modified xsi:type="dcterms:W3CDTF">2020-10-28T12:45:09Z</dcterms:modified>
</cp:coreProperties>
</file>