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62" y="7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1C72-165C-4CAC-93DE-59A9887F78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8C592B-259B-4AC3-8D1F-E596E0531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263A6E-0BA6-4056-9BD7-F94BB54ECA55}"/>
              </a:ext>
            </a:extLst>
          </p:cNvPr>
          <p:cNvSpPr>
            <a:spLocks noGrp="1"/>
          </p:cNvSpPr>
          <p:nvPr>
            <p:ph type="dt" sz="half" idx="10"/>
          </p:nvPr>
        </p:nvSpPr>
        <p:spPr/>
        <p:txBody>
          <a:bodyPr/>
          <a:lstStyle/>
          <a:p>
            <a:fld id="{4AA41768-7C5E-437B-A56A-2EA646623107}" type="datetimeFigureOut">
              <a:rPr lang="en-IN" smtClean="0"/>
              <a:t>26-10-2020</a:t>
            </a:fld>
            <a:endParaRPr lang="en-IN"/>
          </a:p>
        </p:txBody>
      </p:sp>
      <p:sp>
        <p:nvSpPr>
          <p:cNvPr id="5" name="Footer Placeholder 4">
            <a:extLst>
              <a:ext uri="{FF2B5EF4-FFF2-40B4-BE49-F238E27FC236}">
                <a16:creationId xmlns:a16="http://schemas.microsoft.com/office/drawing/2014/main" id="{EFFD8305-5788-4F60-9951-01DA61A6F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AAFF36-D351-4532-98F1-08840A54C90B}"/>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2406192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5240-DCD4-4D01-A63F-43FD8FE904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495B09-11BD-4D9F-85F7-B2173DCC6E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C73285-4A7B-4CBB-B653-CA121E9D1642}"/>
              </a:ext>
            </a:extLst>
          </p:cNvPr>
          <p:cNvSpPr>
            <a:spLocks noGrp="1"/>
          </p:cNvSpPr>
          <p:nvPr>
            <p:ph type="dt" sz="half" idx="10"/>
          </p:nvPr>
        </p:nvSpPr>
        <p:spPr/>
        <p:txBody>
          <a:bodyPr/>
          <a:lstStyle/>
          <a:p>
            <a:fld id="{4AA41768-7C5E-437B-A56A-2EA646623107}" type="datetimeFigureOut">
              <a:rPr lang="en-IN" smtClean="0"/>
              <a:t>26-10-2020</a:t>
            </a:fld>
            <a:endParaRPr lang="en-IN"/>
          </a:p>
        </p:txBody>
      </p:sp>
      <p:sp>
        <p:nvSpPr>
          <p:cNvPr id="5" name="Footer Placeholder 4">
            <a:extLst>
              <a:ext uri="{FF2B5EF4-FFF2-40B4-BE49-F238E27FC236}">
                <a16:creationId xmlns:a16="http://schemas.microsoft.com/office/drawing/2014/main" id="{99B63000-9386-4613-AF81-A54C34B76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37E80E-9959-410D-B45A-101978303AF8}"/>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94287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2582C4-DB60-4967-AC22-2125A60A5E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49D2FF-A640-40D6-8DAF-A539F3680A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56A873-4699-4B7B-AF99-974F384E6D5C}"/>
              </a:ext>
            </a:extLst>
          </p:cNvPr>
          <p:cNvSpPr>
            <a:spLocks noGrp="1"/>
          </p:cNvSpPr>
          <p:nvPr>
            <p:ph type="dt" sz="half" idx="10"/>
          </p:nvPr>
        </p:nvSpPr>
        <p:spPr/>
        <p:txBody>
          <a:bodyPr/>
          <a:lstStyle/>
          <a:p>
            <a:fld id="{4AA41768-7C5E-437B-A56A-2EA646623107}" type="datetimeFigureOut">
              <a:rPr lang="en-IN" smtClean="0"/>
              <a:t>26-10-2020</a:t>
            </a:fld>
            <a:endParaRPr lang="en-IN"/>
          </a:p>
        </p:txBody>
      </p:sp>
      <p:sp>
        <p:nvSpPr>
          <p:cNvPr id="5" name="Footer Placeholder 4">
            <a:extLst>
              <a:ext uri="{FF2B5EF4-FFF2-40B4-BE49-F238E27FC236}">
                <a16:creationId xmlns:a16="http://schemas.microsoft.com/office/drawing/2014/main" id="{637960B9-96EE-48F4-AD54-2B9C3B3094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20901-70AB-4112-B314-F0AEE351C296}"/>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115748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83CB-09D2-4FEC-893D-3A665E24D3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FACF7C-E7E1-4AF4-8196-8DF6E7BFC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D7AA1-A520-4824-8D47-71FC68C419AD}"/>
              </a:ext>
            </a:extLst>
          </p:cNvPr>
          <p:cNvSpPr>
            <a:spLocks noGrp="1"/>
          </p:cNvSpPr>
          <p:nvPr>
            <p:ph type="dt" sz="half" idx="10"/>
          </p:nvPr>
        </p:nvSpPr>
        <p:spPr/>
        <p:txBody>
          <a:bodyPr/>
          <a:lstStyle/>
          <a:p>
            <a:fld id="{4AA41768-7C5E-437B-A56A-2EA646623107}" type="datetimeFigureOut">
              <a:rPr lang="en-IN" smtClean="0"/>
              <a:t>26-10-2020</a:t>
            </a:fld>
            <a:endParaRPr lang="en-IN"/>
          </a:p>
        </p:txBody>
      </p:sp>
      <p:sp>
        <p:nvSpPr>
          <p:cNvPr id="5" name="Footer Placeholder 4">
            <a:extLst>
              <a:ext uri="{FF2B5EF4-FFF2-40B4-BE49-F238E27FC236}">
                <a16:creationId xmlns:a16="http://schemas.microsoft.com/office/drawing/2014/main" id="{EC4F478E-D784-45D9-A309-CFC689AE37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2F478-AA48-496F-91F4-F7403D0850A9}"/>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3358186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E02F-CFDB-4BB2-8ECD-BD1B8B8505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19DDF4-AB24-4716-BF2F-6005F22B7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61DC01-9310-464E-8D79-1AE6D0A02130}"/>
              </a:ext>
            </a:extLst>
          </p:cNvPr>
          <p:cNvSpPr>
            <a:spLocks noGrp="1"/>
          </p:cNvSpPr>
          <p:nvPr>
            <p:ph type="dt" sz="half" idx="10"/>
          </p:nvPr>
        </p:nvSpPr>
        <p:spPr/>
        <p:txBody>
          <a:bodyPr/>
          <a:lstStyle/>
          <a:p>
            <a:fld id="{4AA41768-7C5E-437B-A56A-2EA646623107}" type="datetimeFigureOut">
              <a:rPr lang="en-IN" smtClean="0"/>
              <a:t>26-10-2020</a:t>
            </a:fld>
            <a:endParaRPr lang="en-IN"/>
          </a:p>
        </p:txBody>
      </p:sp>
      <p:sp>
        <p:nvSpPr>
          <p:cNvPr id="5" name="Footer Placeholder 4">
            <a:extLst>
              <a:ext uri="{FF2B5EF4-FFF2-40B4-BE49-F238E27FC236}">
                <a16:creationId xmlns:a16="http://schemas.microsoft.com/office/drawing/2014/main" id="{CC1493B2-96B4-45F1-9D1E-3F0161CD61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91E9F8-62BE-432E-9154-F5B0D8ACCECB}"/>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23145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042D-3538-43DD-AFD2-10B9EDFB03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54D9A6-3F90-4BC6-B657-BEC410E247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944F0E-6EFC-40EC-83F2-2313A705EB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F09196-7F9F-4F52-9E19-46720E8ADD32}"/>
              </a:ext>
            </a:extLst>
          </p:cNvPr>
          <p:cNvSpPr>
            <a:spLocks noGrp="1"/>
          </p:cNvSpPr>
          <p:nvPr>
            <p:ph type="dt" sz="half" idx="10"/>
          </p:nvPr>
        </p:nvSpPr>
        <p:spPr/>
        <p:txBody>
          <a:bodyPr/>
          <a:lstStyle/>
          <a:p>
            <a:fld id="{4AA41768-7C5E-437B-A56A-2EA646623107}" type="datetimeFigureOut">
              <a:rPr lang="en-IN" smtClean="0"/>
              <a:t>26-10-2020</a:t>
            </a:fld>
            <a:endParaRPr lang="en-IN"/>
          </a:p>
        </p:txBody>
      </p:sp>
      <p:sp>
        <p:nvSpPr>
          <p:cNvPr id="6" name="Footer Placeholder 5">
            <a:extLst>
              <a:ext uri="{FF2B5EF4-FFF2-40B4-BE49-F238E27FC236}">
                <a16:creationId xmlns:a16="http://schemas.microsoft.com/office/drawing/2014/main" id="{7E764C0E-9A4F-4214-AA30-E5AD4E957B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5A7D71-58B3-4F9F-98A6-010C239C5D8C}"/>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2716319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0C03-1F73-4FDA-92FF-1AB9630F7B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A90F87-75D7-4F8A-97F6-41FC6E99F8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1FBCE4-0298-463F-BEFE-D3B8396E40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5F84CB-BAA4-4247-8DF5-F831A72C89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2A397-AE39-452E-9C4D-DD94ED095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F8A9ED-49C5-450B-B329-F35FF7069F1D}"/>
              </a:ext>
            </a:extLst>
          </p:cNvPr>
          <p:cNvSpPr>
            <a:spLocks noGrp="1"/>
          </p:cNvSpPr>
          <p:nvPr>
            <p:ph type="dt" sz="half" idx="10"/>
          </p:nvPr>
        </p:nvSpPr>
        <p:spPr/>
        <p:txBody>
          <a:bodyPr/>
          <a:lstStyle/>
          <a:p>
            <a:fld id="{4AA41768-7C5E-437B-A56A-2EA646623107}" type="datetimeFigureOut">
              <a:rPr lang="en-IN" smtClean="0"/>
              <a:t>26-10-2020</a:t>
            </a:fld>
            <a:endParaRPr lang="en-IN"/>
          </a:p>
        </p:txBody>
      </p:sp>
      <p:sp>
        <p:nvSpPr>
          <p:cNvPr id="8" name="Footer Placeholder 7">
            <a:extLst>
              <a:ext uri="{FF2B5EF4-FFF2-40B4-BE49-F238E27FC236}">
                <a16:creationId xmlns:a16="http://schemas.microsoft.com/office/drawing/2014/main" id="{F92A82DE-3C54-47EA-B9E2-314427D7D5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AD1F54-5EE0-45AD-8707-04453B26CE04}"/>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320815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2C35-EB7F-4461-BEDB-B0F8C80A7F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AEF57B-919D-40CC-8242-51939E6EC605}"/>
              </a:ext>
            </a:extLst>
          </p:cNvPr>
          <p:cNvSpPr>
            <a:spLocks noGrp="1"/>
          </p:cNvSpPr>
          <p:nvPr>
            <p:ph type="dt" sz="half" idx="10"/>
          </p:nvPr>
        </p:nvSpPr>
        <p:spPr/>
        <p:txBody>
          <a:bodyPr/>
          <a:lstStyle/>
          <a:p>
            <a:fld id="{4AA41768-7C5E-437B-A56A-2EA646623107}" type="datetimeFigureOut">
              <a:rPr lang="en-IN" smtClean="0"/>
              <a:t>26-10-2020</a:t>
            </a:fld>
            <a:endParaRPr lang="en-IN"/>
          </a:p>
        </p:txBody>
      </p:sp>
      <p:sp>
        <p:nvSpPr>
          <p:cNvPr id="4" name="Footer Placeholder 3">
            <a:extLst>
              <a:ext uri="{FF2B5EF4-FFF2-40B4-BE49-F238E27FC236}">
                <a16:creationId xmlns:a16="http://schemas.microsoft.com/office/drawing/2014/main" id="{D683F8C0-0FA6-483D-8292-DC6B468D1A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F1287C-1616-4DBB-B4E1-3413FBA78CCD}"/>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1618532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FD78F-2CA0-4745-820F-064E60A94E96}"/>
              </a:ext>
            </a:extLst>
          </p:cNvPr>
          <p:cNvSpPr>
            <a:spLocks noGrp="1"/>
          </p:cNvSpPr>
          <p:nvPr>
            <p:ph type="dt" sz="half" idx="10"/>
          </p:nvPr>
        </p:nvSpPr>
        <p:spPr/>
        <p:txBody>
          <a:bodyPr/>
          <a:lstStyle/>
          <a:p>
            <a:fld id="{4AA41768-7C5E-437B-A56A-2EA646623107}" type="datetimeFigureOut">
              <a:rPr lang="en-IN" smtClean="0"/>
              <a:t>26-10-2020</a:t>
            </a:fld>
            <a:endParaRPr lang="en-IN"/>
          </a:p>
        </p:txBody>
      </p:sp>
      <p:sp>
        <p:nvSpPr>
          <p:cNvPr id="3" name="Footer Placeholder 2">
            <a:extLst>
              <a:ext uri="{FF2B5EF4-FFF2-40B4-BE49-F238E27FC236}">
                <a16:creationId xmlns:a16="http://schemas.microsoft.com/office/drawing/2014/main" id="{AB627B8A-06D8-4B60-89ED-4EB76BF7B6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003CCE-AD4F-4BAB-AA1C-33D4C180BB13}"/>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405525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ADFE-7AFC-4E1B-892A-A2DA011ED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7983FF-6112-4AD1-BA4B-BB2FC9373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3FCFF-CC91-4C93-BDB0-EAB92C6AA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F585B-912F-4017-8C1E-8E506196E165}"/>
              </a:ext>
            </a:extLst>
          </p:cNvPr>
          <p:cNvSpPr>
            <a:spLocks noGrp="1"/>
          </p:cNvSpPr>
          <p:nvPr>
            <p:ph type="dt" sz="half" idx="10"/>
          </p:nvPr>
        </p:nvSpPr>
        <p:spPr/>
        <p:txBody>
          <a:bodyPr/>
          <a:lstStyle/>
          <a:p>
            <a:fld id="{4AA41768-7C5E-437B-A56A-2EA646623107}" type="datetimeFigureOut">
              <a:rPr lang="en-IN" smtClean="0"/>
              <a:t>26-10-2020</a:t>
            </a:fld>
            <a:endParaRPr lang="en-IN"/>
          </a:p>
        </p:txBody>
      </p:sp>
      <p:sp>
        <p:nvSpPr>
          <p:cNvPr id="6" name="Footer Placeholder 5">
            <a:extLst>
              <a:ext uri="{FF2B5EF4-FFF2-40B4-BE49-F238E27FC236}">
                <a16:creationId xmlns:a16="http://schemas.microsoft.com/office/drawing/2014/main" id="{70A60505-A8D8-4D5B-AD67-2CA637BE76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C96997-089C-4839-8225-8D08469DAA8F}"/>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166097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644B-A6D2-421E-8AE3-B90A5C07A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B2D838-13FB-4BBE-BC1D-1DEE8DA4AB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5F0D43-2307-4E43-A3AB-0C0F0680D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AE12A-E019-4212-8635-8B7CAC1948B3}"/>
              </a:ext>
            </a:extLst>
          </p:cNvPr>
          <p:cNvSpPr>
            <a:spLocks noGrp="1"/>
          </p:cNvSpPr>
          <p:nvPr>
            <p:ph type="dt" sz="half" idx="10"/>
          </p:nvPr>
        </p:nvSpPr>
        <p:spPr/>
        <p:txBody>
          <a:bodyPr/>
          <a:lstStyle/>
          <a:p>
            <a:fld id="{4AA41768-7C5E-437B-A56A-2EA646623107}" type="datetimeFigureOut">
              <a:rPr lang="en-IN" smtClean="0"/>
              <a:t>26-10-2020</a:t>
            </a:fld>
            <a:endParaRPr lang="en-IN"/>
          </a:p>
        </p:txBody>
      </p:sp>
      <p:sp>
        <p:nvSpPr>
          <p:cNvPr id="6" name="Footer Placeholder 5">
            <a:extLst>
              <a:ext uri="{FF2B5EF4-FFF2-40B4-BE49-F238E27FC236}">
                <a16:creationId xmlns:a16="http://schemas.microsoft.com/office/drawing/2014/main" id="{6AC92F39-F8DE-4CE2-9750-D2D14BD34F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B2F3A0-2950-4DD2-B9BE-BF913DCC8340}"/>
              </a:ext>
            </a:extLst>
          </p:cNvPr>
          <p:cNvSpPr>
            <a:spLocks noGrp="1"/>
          </p:cNvSpPr>
          <p:nvPr>
            <p:ph type="sldNum" sz="quarter" idx="12"/>
          </p:nvPr>
        </p:nvSpPr>
        <p:spPr/>
        <p:txBody>
          <a:bodyPr/>
          <a:lstStyle/>
          <a:p>
            <a:fld id="{62734047-4C31-45D8-93AA-B077396C2B86}" type="slidenum">
              <a:rPr lang="en-IN" smtClean="0"/>
              <a:t>‹#›</a:t>
            </a:fld>
            <a:endParaRPr lang="en-IN"/>
          </a:p>
        </p:txBody>
      </p:sp>
    </p:spTree>
    <p:extLst>
      <p:ext uri="{BB962C8B-B14F-4D97-AF65-F5344CB8AC3E}">
        <p14:creationId xmlns:p14="http://schemas.microsoft.com/office/powerpoint/2010/main" val="76018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A6C060-E449-435D-B339-A5DC5DD07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75C81D-63CB-4F71-9871-4A07C4575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715953-7C78-4AF9-9B48-B5A976B233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41768-7C5E-437B-A56A-2EA646623107}" type="datetimeFigureOut">
              <a:rPr lang="en-IN" smtClean="0"/>
              <a:t>26-10-2020</a:t>
            </a:fld>
            <a:endParaRPr lang="en-IN"/>
          </a:p>
        </p:txBody>
      </p:sp>
      <p:sp>
        <p:nvSpPr>
          <p:cNvPr id="5" name="Footer Placeholder 4">
            <a:extLst>
              <a:ext uri="{FF2B5EF4-FFF2-40B4-BE49-F238E27FC236}">
                <a16:creationId xmlns:a16="http://schemas.microsoft.com/office/drawing/2014/main" id="{26E6683E-0FCF-4A5A-9253-3D611D899D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787AD3-BBB2-422A-9C8D-EECE71BD4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34047-4C31-45D8-93AA-B077396C2B86}" type="slidenum">
              <a:rPr lang="en-IN" smtClean="0"/>
              <a:t>‹#›</a:t>
            </a:fld>
            <a:endParaRPr lang="en-IN"/>
          </a:p>
        </p:txBody>
      </p:sp>
    </p:spTree>
    <p:extLst>
      <p:ext uri="{BB962C8B-B14F-4D97-AF65-F5344CB8AC3E}">
        <p14:creationId xmlns:p14="http://schemas.microsoft.com/office/powerpoint/2010/main" val="367910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72A9-3632-42B1-9AD4-209BE96F2BB2}"/>
              </a:ext>
            </a:extLst>
          </p:cNvPr>
          <p:cNvSpPr>
            <a:spLocks noGrp="1"/>
          </p:cNvSpPr>
          <p:nvPr>
            <p:ph type="ctrTitle"/>
          </p:nvPr>
        </p:nvSpPr>
        <p:spPr>
          <a:xfrm>
            <a:off x="1288330" y="0"/>
            <a:ext cx="9144000" cy="2387600"/>
          </a:xfrm>
        </p:spPr>
        <p:txBody>
          <a:bodyPr/>
          <a:lstStyle/>
          <a:p>
            <a:r>
              <a:rPr lang="en-IN" dirty="0"/>
              <a:t>Bank Customer Churn Prediction</a:t>
            </a:r>
          </a:p>
        </p:txBody>
      </p:sp>
      <p:sp>
        <p:nvSpPr>
          <p:cNvPr id="4" name="TextBox 3">
            <a:extLst>
              <a:ext uri="{FF2B5EF4-FFF2-40B4-BE49-F238E27FC236}">
                <a16:creationId xmlns:a16="http://schemas.microsoft.com/office/drawing/2014/main" id="{3978ED99-C406-4E24-BEF9-AFDC7DA45730}"/>
              </a:ext>
            </a:extLst>
          </p:cNvPr>
          <p:cNvSpPr txBox="1"/>
          <p:nvPr/>
        </p:nvSpPr>
        <p:spPr>
          <a:xfrm>
            <a:off x="4238134" y="3270072"/>
            <a:ext cx="3715732" cy="1200329"/>
          </a:xfrm>
          <a:prstGeom prst="rect">
            <a:avLst/>
          </a:prstGeom>
          <a:noFill/>
        </p:spPr>
        <p:txBody>
          <a:bodyPr wrap="square" rtlCol="0">
            <a:spAutoFit/>
          </a:bodyPr>
          <a:lstStyle/>
          <a:p>
            <a:pPr algn="ctr"/>
            <a:r>
              <a:rPr lang="en-IN" sz="3200" dirty="0">
                <a:latin typeface="+mj-lt"/>
              </a:rPr>
              <a:t>Rohit Umredkar</a:t>
            </a:r>
          </a:p>
          <a:p>
            <a:pPr algn="ctr"/>
            <a:r>
              <a:rPr lang="en-IN" sz="2000" dirty="0">
                <a:latin typeface="+mj-lt"/>
              </a:rPr>
              <a:t>Student at Praxis Business School Bangalore</a:t>
            </a:r>
          </a:p>
        </p:txBody>
      </p:sp>
    </p:spTree>
    <p:extLst>
      <p:ext uri="{BB962C8B-B14F-4D97-AF65-F5344CB8AC3E}">
        <p14:creationId xmlns:p14="http://schemas.microsoft.com/office/powerpoint/2010/main" val="352587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347B2-3C54-4273-9BFB-C983FD67A23A}"/>
              </a:ext>
            </a:extLst>
          </p:cNvPr>
          <p:cNvSpPr>
            <a:spLocks noGrp="1"/>
          </p:cNvSpPr>
          <p:nvPr>
            <p:ph idx="1"/>
          </p:nvPr>
        </p:nvSpPr>
        <p:spPr>
          <a:xfrm>
            <a:off x="0" y="3007152"/>
            <a:ext cx="10515600" cy="1193280"/>
          </a:xfrm>
        </p:spPr>
        <p:txBody>
          <a:bodyPr>
            <a:normAutofit/>
          </a:bodyPr>
          <a:lstStyle/>
          <a:p>
            <a:r>
              <a:rPr lang="en-IN" sz="2200" dirty="0">
                <a:latin typeface="+mj-lt"/>
              </a:rPr>
              <a:t>To reduce cost to acquire new customer.</a:t>
            </a:r>
          </a:p>
          <a:p>
            <a:r>
              <a:rPr lang="en-IN" sz="2200" dirty="0">
                <a:latin typeface="+mj-lt"/>
              </a:rPr>
              <a:t>To predict whether customer will churn or not.</a:t>
            </a:r>
          </a:p>
          <a:p>
            <a:pPr marL="0" indent="0">
              <a:buNone/>
            </a:pPr>
            <a:endParaRPr lang="en-IN" sz="2200" dirty="0">
              <a:latin typeface="+mj-lt"/>
            </a:endParaRPr>
          </a:p>
        </p:txBody>
      </p:sp>
      <p:sp>
        <p:nvSpPr>
          <p:cNvPr id="4" name="Title 1">
            <a:extLst>
              <a:ext uri="{FF2B5EF4-FFF2-40B4-BE49-F238E27FC236}">
                <a16:creationId xmlns:a16="http://schemas.microsoft.com/office/drawing/2014/main" id="{78D56825-0273-4C6D-BF3C-DF59B7A5B7E2}"/>
              </a:ext>
            </a:extLst>
          </p:cNvPr>
          <p:cNvSpPr>
            <a:spLocks noGrp="1"/>
          </p:cNvSpPr>
          <p:nvPr>
            <p:ph type="title"/>
          </p:nvPr>
        </p:nvSpPr>
        <p:spPr>
          <a:xfrm>
            <a:off x="0" y="11575"/>
            <a:ext cx="3368233" cy="626883"/>
          </a:xfrm>
        </p:spPr>
        <p:txBody>
          <a:bodyPr>
            <a:normAutofit/>
          </a:bodyPr>
          <a:lstStyle/>
          <a:p>
            <a:r>
              <a:rPr lang="en-IN" sz="2800" b="1" dirty="0"/>
              <a:t>Problem Statement:</a:t>
            </a:r>
          </a:p>
        </p:txBody>
      </p:sp>
      <p:sp>
        <p:nvSpPr>
          <p:cNvPr id="8" name="TextBox 7">
            <a:extLst>
              <a:ext uri="{FF2B5EF4-FFF2-40B4-BE49-F238E27FC236}">
                <a16:creationId xmlns:a16="http://schemas.microsoft.com/office/drawing/2014/main" id="{EA5E5BFC-2E53-41EC-82D2-504F83DEDD1F}"/>
              </a:ext>
            </a:extLst>
          </p:cNvPr>
          <p:cNvSpPr txBox="1"/>
          <p:nvPr/>
        </p:nvSpPr>
        <p:spPr>
          <a:xfrm>
            <a:off x="0" y="964689"/>
            <a:ext cx="10331777" cy="769441"/>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mj-lt"/>
              </a:rPr>
              <a:t>Marketing costs to acquire new customers are high. Therefore, it is important to retain customers so that the initial investment is not wasted.</a:t>
            </a:r>
          </a:p>
        </p:txBody>
      </p:sp>
      <p:sp>
        <p:nvSpPr>
          <p:cNvPr id="9" name="Title 1">
            <a:extLst>
              <a:ext uri="{FF2B5EF4-FFF2-40B4-BE49-F238E27FC236}">
                <a16:creationId xmlns:a16="http://schemas.microsoft.com/office/drawing/2014/main" id="{BD1652DB-7C94-4A52-8649-63FEAB358AFF}"/>
              </a:ext>
            </a:extLst>
          </p:cNvPr>
          <p:cNvSpPr txBox="1">
            <a:spLocks/>
          </p:cNvSpPr>
          <p:nvPr/>
        </p:nvSpPr>
        <p:spPr>
          <a:xfrm>
            <a:off x="0" y="2090790"/>
            <a:ext cx="2071868" cy="6639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buNone/>
            </a:pPr>
            <a:r>
              <a:rPr lang="en-IN" sz="2800" b="1" dirty="0"/>
              <a:t>Objective: </a:t>
            </a:r>
          </a:p>
        </p:txBody>
      </p:sp>
    </p:spTree>
    <p:extLst>
      <p:ext uri="{BB962C8B-B14F-4D97-AF65-F5344CB8AC3E}">
        <p14:creationId xmlns:p14="http://schemas.microsoft.com/office/powerpoint/2010/main" val="236124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20A9C-C9E0-4356-8B8B-8D54D1DBCDC1}"/>
              </a:ext>
            </a:extLst>
          </p:cNvPr>
          <p:cNvSpPr>
            <a:spLocks noGrp="1"/>
          </p:cNvSpPr>
          <p:nvPr>
            <p:ph idx="1"/>
          </p:nvPr>
        </p:nvSpPr>
        <p:spPr>
          <a:xfrm>
            <a:off x="0" y="563251"/>
            <a:ext cx="9096866" cy="6294749"/>
          </a:xfrm>
        </p:spPr>
        <p:txBody>
          <a:bodyPr>
            <a:noAutofit/>
          </a:bodyPr>
          <a:lstStyle/>
          <a:p>
            <a:pPr marL="0" indent="0">
              <a:buNone/>
            </a:pPr>
            <a:r>
              <a:rPr lang="en-IN" sz="1800" dirty="0">
                <a:latin typeface="+mj-lt"/>
              </a:rPr>
              <a:t>The dataset consist 10,000 customer belongs to France, Germany and Spain.</a:t>
            </a:r>
          </a:p>
          <a:p>
            <a:pPr marL="0" indent="0">
              <a:buNone/>
            </a:pPr>
            <a:r>
              <a:rPr lang="en-IN" sz="1800" dirty="0">
                <a:latin typeface="+mj-lt"/>
              </a:rPr>
              <a:t>There are total 14 Columns available </a:t>
            </a:r>
          </a:p>
          <a:p>
            <a:r>
              <a:rPr lang="en-IN" sz="1800" dirty="0">
                <a:latin typeface="+mj-lt"/>
              </a:rPr>
              <a:t>Label: </a:t>
            </a:r>
          </a:p>
          <a:p>
            <a:pPr lvl="1"/>
            <a:r>
              <a:rPr lang="en-IN" sz="1800" dirty="0">
                <a:latin typeface="+mj-lt"/>
              </a:rPr>
              <a:t>Existed – if customer exited then 1 else 0.</a:t>
            </a:r>
          </a:p>
          <a:p>
            <a:r>
              <a:rPr lang="en-IN" sz="1800" dirty="0">
                <a:latin typeface="+mj-lt"/>
              </a:rPr>
              <a:t>Features:</a:t>
            </a:r>
          </a:p>
          <a:p>
            <a:pPr lvl="1"/>
            <a:r>
              <a:rPr lang="en-US" altLang="en-US" sz="1800" dirty="0" err="1">
                <a:latin typeface="+mj-lt"/>
              </a:rPr>
              <a:t>CreditScore</a:t>
            </a:r>
            <a:r>
              <a:rPr lang="en-US" altLang="en-US" sz="1800" dirty="0">
                <a:latin typeface="+mj-lt"/>
              </a:rPr>
              <a:t> -- Cont. Numerical</a:t>
            </a:r>
          </a:p>
          <a:p>
            <a:pPr lvl="1"/>
            <a:r>
              <a:rPr lang="en-US" altLang="en-US" sz="1800" dirty="0">
                <a:latin typeface="+mj-lt"/>
              </a:rPr>
              <a:t>Geography  -- Categorical(France, Germany, Spain)</a:t>
            </a:r>
          </a:p>
          <a:p>
            <a:pPr lvl="1"/>
            <a:r>
              <a:rPr lang="en-US" altLang="en-US" sz="1800" dirty="0">
                <a:latin typeface="+mj-lt"/>
              </a:rPr>
              <a:t>Gender        -- (Male, Female)</a:t>
            </a:r>
          </a:p>
          <a:p>
            <a:pPr lvl="1"/>
            <a:r>
              <a:rPr lang="en-US" altLang="en-US" sz="1800" dirty="0">
                <a:latin typeface="+mj-lt"/>
              </a:rPr>
              <a:t>Age              -- Cont. Numerical</a:t>
            </a:r>
          </a:p>
          <a:p>
            <a:pPr lvl="1"/>
            <a:r>
              <a:rPr lang="en-US" altLang="en-US" sz="1800" dirty="0">
                <a:latin typeface="+mj-lt"/>
              </a:rPr>
              <a:t>Tenure         -- Cont. Numerical</a:t>
            </a:r>
          </a:p>
          <a:p>
            <a:pPr lvl="1"/>
            <a:r>
              <a:rPr lang="en-US" altLang="en-US" sz="1800" dirty="0">
                <a:latin typeface="+mj-lt"/>
              </a:rPr>
              <a:t>Balance       -- Cont. Numerical</a:t>
            </a:r>
          </a:p>
          <a:p>
            <a:pPr lvl="1"/>
            <a:r>
              <a:rPr lang="en-US" altLang="en-US" sz="1800" dirty="0" err="1">
                <a:latin typeface="+mj-lt"/>
              </a:rPr>
              <a:t>NumOfProducts</a:t>
            </a:r>
            <a:r>
              <a:rPr lang="en-US" altLang="en-US" sz="1800" dirty="0">
                <a:latin typeface="+mj-lt"/>
              </a:rPr>
              <a:t>   -- Ordinal (1, 2, 3, 4)</a:t>
            </a:r>
          </a:p>
          <a:p>
            <a:pPr lvl="1"/>
            <a:r>
              <a:rPr lang="en-US" altLang="en-US" sz="1800" dirty="0" err="1">
                <a:latin typeface="+mj-lt"/>
              </a:rPr>
              <a:t>HasCrCard</a:t>
            </a:r>
            <a:r>
              <a:rPr lang="en-US" altLang="en-US" sz="1800" dirty="0">
                <a:latin typeface="+mj-lt"/>
              </a:rPr>
              <a:t>             -- Categorical( if yes then 1 else 0)</a:t>
            </a:r>
          </a:p>
          <a:p>
            <a:pPr lvl="1"/>
            <a:r>
              <a:rPr lang="en-US" altLang="en-US" sz="1800" dirty="0" err="1">
                <a:latin typeface="+mj-lt"/>
              </a:rPr>
              <a:t>IsActiveMember</a:t>
            </a:r>
            <a:r>
              <a:rPr lang="en-US" altLang="en-US" sz="1800" dirty="0">
                <a:latin typeface="+mj-lt"/>
              </a:rPr>
              <a:t>   -- Categorical( if yes then 1 else 0)</a:t>
            </a:r>
          </a:p>
          <a:p>
            <a:pPr lvl="1"/>
            <a:r>
              <a:rPr lang="en-US" altLang="en-US" sz="1800" dirty="0" err="1">
                <a:latin typeface="+mj-lt"/>
              </a:rPr>
              <a:t>EstimatedSalary</a:t>
            </a:r>
            <a:r>
              <a:rPr lang="en-US" altLang="en-US" sz="1800" dirty="0">
                <a:latin typeface="+mj-lt"/>
              </a:rPr>
              <a:t>    -- Cont. Numerical</a:t>
            </a:r>
          </a:p>
          <a:p>
            <a:r>
              <a:rPr lang="en-IN" sz="1800" dirty="0">
                <a:latin typeface="+mj-lt"/>
              </a:rPr>
              <a:t>Unwanted columns need to drop:</a:t>
            </a:r>
          </a:p>
          <a:p>
            <a:pPr lvl="1"/>
            <a:r>
              <a:rPr lang="en-IN" sz="1800" dirty="0" err="1">
                <a:latin typeface="+mj-lt"/>
              </a:rPr>
              <a:t>RowNumber</a:t>
            </a:r>
            <a:endParaRPr lang="en-IN" sz="1800" dirty="0">
              <a:latin typeface="+mj-lt"/>
            </a:endParaRPr>
          </a:p>
          <a:p>
            <a:pPr lvl="1"/>
            <a:r>
              <a:rPr lang="en-IN" sz="1800" dirty="0" err="1">
                <a:latin typeface="+mj-lt"/>
              </a:rPr>
              <a:t>CustomerID</a:t>
            </a:r>
            <a:endParaRPr lang="en-IN" sz="1800" dirty="0">
              <a:latin typeface="+mj-lt"/>
            </a:endParaRPr>
          </a:p>
          <a:p>
            <a:pPr lvl="1"/>
            <a:r>
              <a:rPr lang="en-IN" sz="1800" dirty="0">
                <a:latin typeface="+mj-lt"/>
              </a:rPr>
              <a:t>Surname</a:t>
            </a:r>
          </a:p>
          <a:p>
            <a:pPr lvl="1"/>
            <a:endParaRPr lang="en-US" altLang="en-US" sz="1800" dirty="0">
              <a:latin typeface="+mj-lt"/>
            </a:endParaRPr>
          </a:p>
          <a:p>
            <a:pPr marL="457200" lvl="1" indent="0">
              <a:buNone/>
            </a:pPr>
            <a:endParaRPr lang="en-IN" sz="1800" dirty="0">
              <a:latin typeface="+mj-lt"/>
            </a:endParaRPr>
          </a:p>
          <a:p>
            <a:pPr marL="0" indent="0">
              <a:buNone/>
            </a:pPr>
            <a:endParaRPr lang="en-IN" sz="1800" dirty="0">
              <a:latin typeface="+mj-lt"/>
            </a:endParaRPr>
          </a:p>
        </p:txBody>
      </p:sp>
      <p:sp>
        <p:nvSpPr>
          <p:cNvPr id="4" name="Rectangle 1">
            <a:extLst>
              <a:ext uri="{FF2B5EF4-FFF2-40B4-BE49-F238E27FC236}">
                <a16:creationId xmlns:a16="http://schemas.microsoft.com/office/drawing/2014/main" id="{6B9FE465-66C1-44F3-95EA-513ACCFB18B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p:txBody>
      </p:sp>
      <p:sp>
        <p:nvSpPr>
          <p:cNvPr id="5" name="Title 1">
            <a:extLst>
              <a:ext uri="{FF2B5EF4-FFF2-40B4-BE49-F238E27FC236}">
                <a16:creationId xmlns:a16="http://schemas.microsoft.com/office/drawing/2014/main" id="{92857811-B4AA-44B9-9439-476D858C3C2F}"/>
              </a:ext>
            </a:extLst>
          </p:cNvPr>
          <p:cNvSpPr>
            <a:spLocks noGrp="1"/>
          </p:cNvSpPr>
          <p:nvPr>
            <p:ph type="title"/>
          </p:nvPr>
        </p:nvSpPr>
        <p:spPr>
          <a:xfrm>
            <a:off x="0" y="1"/>
            <a:ext cx="1481559" cy="659756"/>
          </a:xfrm>
        </p:spPr>
        <p:txBody>
          <a:bodyPr>
            <a:normAutofit/>
          </a:bodyPr>
          <a:lstStyle/>
          <a:p>
            <a:r>
              <a:rPr lang="en-IN" sz="2800"/>
              <a:t>Dataset</a:t>
            </a:r>
            <a:endParaRPr lang="en-IN" sz="2800" dirty="0"/>
          </a:p>
        </p:txBody>
      </p:sp>
      <p:pic>
        <p:nvPicPr>
          <p:cNvPr id="6" name="Picture 5">
            <a:extLst>
              <a:ext uri="{FF2B5EF4-FFF2-40B4-BE49-F238E27FC236}">
                <a16:creationId xmlns:a16="http://schemas.microsoft.com/office/drawing/2014/main" id="{CCB83F7E-2A64-4B80-9DC0-0BAF59E986BC}"/>
              </a:ext>
            </a:extLst>
          </p:cNvPr>
          <p:cNvPicPr>
            <a:picLocks noChangeAspect="1"/>
          </p:cNvPicPr>
          <p:nvPr/>
        </p:nvPicPr>
        <p:blipFill>
          <a:blip r:embed="rId2"/>
          <a:stretch>
            <a:fillRect/>
          </a:stretch>
        </p:blipFill>
        <p:spPr>
          <a:xfrm>
            <a:off x="5557739" y="1048122"/>
            <a:ext cx="6634261" cy="2380878"/>
          </a:xfrm>
          <a:prstGeom prst="rect">
            <a:avLst/>
          </a:prstGeom>
        </p:spPr>
      </p:pic>
    </p:spTree>
    <p:extLst>
      <p:ext uri="{BB962C8B-B14F-4D97-AF65-F5344CB8AC3E}">
        <p14:creationId xmlns:p14="http://schemas.microsoft.com/office/powerpoint/2010/main" val="417483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53FC-8451-4680-A17A-0624170FD106}"/>
              </a:ext>
            </a:extLst>
          </p:cNvPr>
          <p:cNvSpPr>
            <a:spLocks noGrp="1"/>
          </p:cNvSpPr>
          <p:nvPr>
            <p:ph type="title"/>
          </p:nvPr>
        </p:nvSpPr>
        <p:spPr>
          <a:xfrm>
            <a:off x="0" y="0"/>
            <a:ext cx="4791919" cy="694481"/>
          </a:xfrm>
        </p:spPr>
        <p:txBody>
          <a:bodyPr>
            <a:normAutofit/>
          </a:bodyPr>
          <a:lstStyle/>
          <a:p>
            <a:r>
              <a:rPr lang="en-IN" sz="2800" b="1" dirty="0"/>
              <a:t>Exploratory Data Analysis(EDA)</a:t>
            </a:r>
          </a:p>
        </p:txBody>
      </p:sp>
      <p:sp>
        <p:nvSpPr>
          <p:cNvPr id="6" name="Content Placeholder 2">
            <a:extLst>
              <a:ext uri="{FF2B5EF4-FFF2-40B4-BE49-F238E27FC236}">
                <a16:creationId xmlns:a16="http://schemas.microsoft.com/office/drawing/2014/main" id="{D86B29BD-3FCA-40A9-AA4C-2D637823DE08}"/>
              </a:ext>
            </a:extLst>
          </p:cNvPr>
          <p:cNvSpPr>
            <a:spLocks noGrp="1"/>
          </p:cNvSpPr>
          <p:nvPr>
            <p:ph idx="1"/>
          </p:nvPr>
        </p:nvSpPr>
        <p:spPr>
          <a:xfrm>
            <a:off x="1" y="885482"/>
            <a:ext cx="7040880" cy="5972517"/>
          </a:xfrm>
        </p:spPr>
        <p:txBody>
          <a:bodyPr>
            <a:normAutofit/>
          </a:bodyPr>
          <a:lstStyle/>
          <a:p>
            <a:r>
              <a:rPr lang="en-IN" sz="2200" dirty="0">
                <a:latin typeface="+mj-lt"/>
              </a:rPr>
              <a:t>Shape (10,000, 10)</a:t>
            </a:r>
          </a:p>
          <a:p>
            <a:r>
              <a:rPr lang="en-IN" sz="2200" dirty="0">
                <a:latin typeface="+mj-lt"/>
              </a:rPr>
              <a:t>No Null values found in dataset.</a:t>
            </a:r>
          </a:p>
          <a:p>
            <a:r>
              <a:rPr lang="en-IN" sz="2200" dirty="0">
                <a:latin typeface="+mj-lt"/>
              </a:rPr>
              <a:t>No Duplicates values found in dataset.</a:t>
            </a:r>
          </a:p>
          <a:p>
            <a:r>
              <a:rPr lang="en-IN" sz="2200" dirty="0">
                <a:latin typeface="+mj-lt"/>
              </a:rPr>
              <a:t>It is observed that No variable is redundant.</a:t>
            </a:r>
          </a:p>
          <a:p>
            <a:r>
              <a:rPr lang="en-IN" sz="2200" dirty="0">
                <a:latin typeface="+mj-lt"/>
              </a:rPr>
              <a:t>It is observed that No variable is Highly Imbalanced.</a:t>
            </a:r>
          </a:p>
          <a:p>
            <a:pPr marL="0" indent="0">
              <a:buNone/>
            </a:pPr>
            <a:endParaRPr lang="en-IN" sz="2200" dirty="0">
              <a:latin typeface="+mj-lt"/>
            </a:endParaRPr>
          </a:p>
          <a:p>
            <a:pPr marL="0" indent="0">
              <a:buNone/>
            </a:pPr>
            <a:r>
              <a:rPr lang="en-IN" sz="2200" b="1" dirty="0">
                <a:latin typeface="+mj-lt"/>
              </a:rPr>
              <a:t>Univariate Analysis:</a:t>
            </a:r>
          </a:p>
          <a:p>
            <a:r>
              <a:rPr lang="en-IN" sz="2200" dirty="0">
                <a:latin typeface="+mj-lt"/>
              </a:rPr>
              <a:t>It is observed that ‘Age’ have skewed data.</a:t>
            </a:r>
          </a:p>
          <a:p>
            <a:r>
              <a:rPr lang="en-IN" sz="2200" dirty="0">
                <a:latin typeface="+mj-lt"/>
              </a:rPr>
              <a:t>It is observed that ‘Balance’, ‘</a:t>
            </a:r>
            <a:r>
              <a:rPr lang="en-IN" sz="2200" dirty="0" err="1">
                <a:latin typeface="+mj-lt"/>
              </a:rPr>
              <a:t>EstimatedSalary</a:t>
            </a:r>
            <a:r>
              <a:rPr lang="en-IN" sz="2200" dirty="0">
                <a:latin typeface="+mj-lt"/>
              </a:rPr>
              <a:t>’ are uniformly distributed.</a:t>
            </a:r>
          </a:p>
        </p:txBody>
      </p:sp>
      <p:pic>
        <p:nvPicPr>
          <p:cNvPr id="1028" name="Picture 4">
            <a:extLst>
              <a:ext uri="{FF2B5EF4-FFF2-40B4-BE49-F238E27FC236}">
                <a16:creationId xmlns:a16="http://schemas.microsoft.com/office/drawing/2014/main" id="{81B73245-A125-45BD-AE67-F85672784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4497" y="0"/>
            <a:ext cx="42084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61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53FC-8451-4680-A17A-0624170FD106}"/>
              </a:ext>
            </a:extLst>
          </p:cNvPr>
          <p:cNvSpPr>
            <a:spLocks noGrp="1"/>
          </p:cNvSpPr>
          <p:nvPr>
            <p:ph type="title"/>
          </p:nvPr>
        </p:nvSpPr>
        <p:spPr>
          <a:xfrm>
            <a:off x="0" y="0"/>
            <a:ext cx="4791919" cy="694481"/>
          </a:xfrm>
        </p:spPr>
        <p:txBody>
          <a:bodyPr>
            <a:normAutofit/>
          </a:bodyPr>
          <a:lstStyle/>
          <a:p>
            <a:r>
              <a:rPr lang="en-IN" sz="2800" b="1" dirty="0"/>
              <a:t>Exploratory Data Analysis(EDA)</a:t>
            </a:r>
          </a:p>
        </p:txBody>
      </p:sp>
      <p:sp>
        <p:nvSpPr>
          <p:cNvPr id="6" name="Content Placeholder 2">
            <a:extLst>
              <a:ext uri="{FF2B5EF4-FFF2-40B4-BE49-F238E27FC236}">
                <a16:creationId xmlns:a16="http://schemas.microsoft.com/office/drawing/2014/main" id="{D86B29BD-3FCA-40A9-AA4C-2D637823DE08}"/>
              </a:ext>
            </a:extLst>
          </p:cNvPr>
          <p:cNvSpPr>
            <a:spLocks noGrp="1"/>
          </p:cNvSpPr>
          <p:nvPr>
            <p:ph idx="1"/>
          </p:nvPr>
        </p:nvSpPr>
        <p:spPr>
          <a:xfrm>
            <a:off x="0" y="885482"/>
            <a:ext cx="7983537" cy="5972517"/>
          </a:xfrm>
        </p:spPr>
        <p:txBody>
          <a:bodyPr>
            <a:normAutofit/>
          </a:bodyPr>
          <a:lstStyle/>
          <a:p>
            <a:pPr marL="0" indent="0">
              <a:buNone/>
            </a:pPr>
            <a:r>
              <a:rPr lang="en-IN" sz="2200" b="1" dirty="0">
                <a:latin typeface="+mj-lt"/>
              </a:rPr>
              <a:t>Bivariate Analysis:</a:t>
            </a:r>
          </a:p>
          <a:p>
            <a:r>
              <a:rPr lang="en-IN" sz="2200" dirty="0">
                <a:latin typeface="+mj-lt"/>
              </a:rPr>
              <a:t>It is observed that ‘Age’ and ‘Number of Product’ are affecting Label more.</a:t>
            </a:r>
          </a:p>
          <a:p>
            <a:pPr marL="0" indent="0">
              <a:buNone/>
            </a:pPr>
            <a:endParaRPr lang="en-IN" sz="2200" dirty="0">
              <a:latin typeface="+mj-lt"/>
            </a:endParaRPr>
          </a:p>
        </p:txBody>
      </p:sp>
      <p:grpSp>
        <p:nvGrpSpPr>
          <p:cNvPr id="16" name="Group 15">
            <a:extLst>
              <a:ext uri="{FF2B5EF4-FFF2-40B4-BE49-F238E27FC236}">
                <a16:creationId xmlns:a16="http://schemas.microsoft.com/office/drawing/2014/main" id="{51A53F3A-5610-47BA-9CC2-8999AE6BA5A7}"/>
              </a:ext>
            </a:extLst>
          </p:cNvPr>
          <p:cNvGrpSpPr/>
          <p:nvPr/>
        </p:nvGrpSpPr>
        <p:grpSpPr>
          <a:xfrm>
            <a:off x="193040" y="2478027"/>
            <a:ext cx="10353040" cy="3648453"/>
            <a:chOff x="-1219200" y="2152907"/>
            <a:chExt cx="12917050" cy="4565112"/>
          </a:xfrm>
        </p:grpSpPr>
        <p:pic>
          <p:nvPicPr>
            <p:cNvPr id="4" name="Picture 3">
              <a:extLst>
                <a:ext uri="{FF2B5EF4-FFF2-40B4-BE49-F238E27FC236}">
                  <a16:creationId xmlns:a16="http://schemas.microsoft.com/office/drawing/2014/main" id="{E44F207E-2EF4-47F2-ADEB-0B85020A8130}"/>
                </a:ext>
              </a:extLst>
            </p:cNvPr>
            <p:cNvPicPr>
              <a:picLocks noChangeAspect="1"/>
            </p:cNvPicPr>
            <p:nvPr/>
          </p:nvPicPr>
          <p:blipFill>
            <a:blip r:embed="rId2"/>
            <a:stretch>
              <a:fillRect/>
            </a:stretch>
          </p:blipFill>
          <p:spPr>
            <a:xfrm>
              <a:off x="-1219200" y="2158076"/>
              <a:ext cx="4283393" cy="2279022"/>
            </a:xfrm>
            <a:prstGeom prst="rect">
              <a:avLst/>
            </a:prstGeom>
          </p:spPr>
        </p:pic>
        <p:pic>
          <p:nvPicPr>
            <p:cNvPr id="7" name="Picture 6">
              <a:extLst>
                <a:ext uri="{FF2B5EF4-FFF2-40B4-BE49-F238E27FC236}">
                  <a16:creationId xmlns:a16="http://schemas.microsoft.com/office/drawing/2014/main" id="{D08730A5-9F3C-45A0-95A2-C72FA656DDD3}"/>
                </a:ext>
              </a:extLst>
            </p:cNvPr>
            <p:cNvPicPr>
              <a:picLocks noChangeAspect="1"/>
            </p:cNvPicPr>
            <p:nvPr/>
          </p:nvPicPr>
          <p:blipFill>
            <a:blip r:embed="rId3"/>
            <a:stretch>
              <a:fillRect/>
            </a:stretch>
          </p:blipFill>
          <p:spPr>
            <a:xfrm>
              <a:off x="3064193" y="2155711"/>
              <a:ext cx="4208463" cy="2283753"/>
            </a:xfrm>
            <a:prstGeom prst="rect">
              <a:avLst/>
            </a:prstGeom>
          </p:spPr>
        </p:pic>
        <p:pic>
          <p:nvPicPr>
            <p:cNvPr id="9" name="Picture 8">
              <a:extLst>
                <a:ext uri="{FF2B5EF4-FFF2-40B4-BE49-F238E27FC236}">
                  <a16:creationId xmlns:a16="http://schemas.microsoft.com/office/drawing/2014/main" id="{CEE1B4B8-5CD4-4013-81D1-E9D5E513E19B}"/>
                </a:ext>
              </a:extLst>
            </p:cNvPr>
            <p:cNvPicPr>
              <a:picLocks noChangeAspect="1"/>
            </p:cNvPicPr>
            <p:nvPr/>
          </p:nvPicPr>
          <p:blipFill>
            <a:blip r:embed="rId4"/>
            <a:stretch>
              <a:fillRect/>
            </a:stretch>
          </p:blipFill>
          <p:spPr>
            <a:xfrm>
              <a:off x="7578923" y="4439464"/>
              <a:ext cx="4118927" cy="2278555"/>
            </a:xfrm>
            <a:prstGeom prst="rect">
              <a:avLst/>
            </a:prstGeom>
          </p:spPr>
        </p:pic>
        <p:pic>
          <p:nvPicPr>
            <p:cNvPr id="11" name="Picture 10">
              <a:extLst>
                <a:ext uri="{FF2B5EF4-FFF2-40B4-BE49-F238E27FC236}">
                  <a16:creationId xmlns:a16="http://schemas.microsoft.com/office/drawing/2014/main" id="{1B88AFFC-E344-4A93-829B-F6C1A50B918B}"/>
                </a:ext>
              </a:extLst>
            </p:cNvPr>
            <p:cNvPicPr>
              <a:picLocks noChangeAspect="1"/>
            </p:cNvPicPr>
            <p:nvPr/>
          </p:nvPicPr>
          <p:blipFill>
            <a:blip r:embed="rId5"/>
            <a:stretch>
              <a:fillRect/>
            </a:stretch>
          </p:blipFill>
          <p:spPr>
            <a:xfrm>
              <a:off x="-1219200" y="4437098"/>
              <a:ext cx="4283393" cy="2264917"/>
            </a:xfrm>
            <a:prstGeom prst="rect">
              <a:avLst/>
            </a:prstGeom>
          </p:spPr>
        </p:pic>
        <p:pic>
          <p:nvPicPr>
            <p:cNvPr id="13" name="Picture 12">
              <a:extLst>
                <a:ext uri="{FF2B5EF4-FFF2-40B4-BE49-F238E27FC236}">
                  <a16:creationId xmlns:a16="http://schemas.microsoft.com/office/drawing/2014/main" id="{CFF9CDB7-6B39-45E3-A5D2-F08C32936FA7}"/>
                </a:ext>
              </a:extLst>
            </p:cNvPr>
            <p:cNvPicPr>
              <a:picLocks noChangeAspect="1"/>
            </p:cNvPicPr>
            <p:nvPr/>
          </p:nvPicPr>
          <p:blipFill>
            <a:blip r:embed="rId6"/>
            <a:stretch>
              <a:fillRect/>
            </a:stretch>
          </p:blipFill>
          <p:spPr>
            <a:xfrm>
              <a:off x="3057690" y="4416057"/>
              <a:ext cx="4283394" cy="2294461"/>
            </a:xfrm>
            <a:prstGeom prst="rect">
              <a:avLst/>
            </a:prstGeom>
          </p:spPr>
        </p:pic>
        <p:pic>
          <p:nvPicPr>
            <p:cNvPr id="15" name="Picture 14">
              <a:extLst>
                <a:ext uri="{FF2B5EF4-FFF2-40B4-BE49-F238E27FC236}">
                  <a16:creationId xmlns:a16="http://schemas.microsoft.com/office/drawing/2014/main" id="{9710FFA9-FD5F-47EA-A883-D9B53F7D55C0}"/>
                </a:ext>
              </a:extLst>
            </p:cNvPr>
            <p:cNvPicPr>
              <a:picLocks noChangeAspect="1"/>
            </p:cNvPicPr>
            <p:nvPr/>
          </p:nvPicPr>
          <p:blipFill>
            <a:blip r:embed="rId7"/>
            <a:stretch>
              <a:fillRect/>
            </a:stretch>
          </p:blipFill>
          <p:spPr>
            <a:xfrm>
              <a:off x="7272656" y="2152907"/>
              <a:ext cx="4425194" cy="2278555"/>
            </a:xfrm>
            <a:prstGeom prst="rect">
              <a:avLst/>
            </a:prstGeom>
          </p:spPr>
        </p:pic>
      </p:grpSp>
    </p:spTree>
    <p:extLst>
      <p:ext uri="{BB962C8B-B14F-4D97-AF65-F5344CB8AC3E}">
        <p14:creationId xmlns:p14="http://schemas.microsoft.com/office/powerpoint/2010/main" val="48975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53FC-8451-4680-A17A-0624170FD106}"/>
              </a:ext>
            </a:extLst>
          </p:cNvPr>
          <p:cNvSpPr>
            <a:spLocks noGrp="1"/>
          </p:cNvSpPr>
          <p:nvPr>
            <p:ph type="title"/>
          </p:nvPr>
        </p:nvSpPr>
        <p:spPr>
          <a:xfrm>
            <a:off x="0" y="1"/>
            <a:ext cx="5451676" cy="706056"/>
          </a:xfrm>
        </p:spPr>
        <p:txBody>
          <a:bodyPr>
            <a:normAutofit/>
          </a:bodyPr>
          <a:lstStyle/>
          <a:p>
            <a:r>
              <a:rPr lang="en-IN" sz="2800" b="1" dirty="0"/>
              <a:t>Exploratory Data Analysis(EDA) cont.</a:t>
            </a:r>
          </a:p>
        </p:txBody>
      </p:sp>
      <p:sp>
        <p:nvSpPr>
          <p:cNvPr id="6" name="Content Placeholder 2">
            <a:extLst>
              <a:ext uri="{FF2B5EF4-FFF2-40B4-BE49-F238E27FC236}">
                <a16:creationId xmlns:a16="http://schemas.microsoft.com/office/drawing/2014/main" id="{D86B29BD-3FCA-40A9-AA4C-2D637823DE08}"/>
              </a:ext>
            </a:extLst>
          </p:cNvPr>
          <p:cNvSpPr>
            <a:spLocks noGrp="1"/>
          </p:cNvSpPr>
          <p:nvPr>
            <p:ph idx="1"/>
          </p:nvPr>
        </p:nvSpPr>
        <p:spPr>
          <a:xfrm>
            <a:off x="0" y="1024378"/>
            <a:ext cx="6278880" cy="5833621"/>
          </a:xfrm>
        </p:spPr>
        <p:txBody>
          <a:bodyPr>
            <a:normAutofit/>
          </a:bodyPr>
          <a:lstStyle/>
          <a:p>
            <a:pPr marL="0" indent="0">
              <a:buNone/>
            </a:pPr>
            <a:r>
              <a:rPr lang="en-IN" sz="2400" b="1" dirty="0">
                <a:latin typeface="+mj-lt"/>
              </a:rPr>
              <a:t>Tests:</a:t>
            </a:r>
          </a:p>
          <a:p>
            <a:pPr marL="0" indent="0">
              <a:buNone/>
            </a:pPr>
            <a:r>
              <a:rPr lang="en-IN" sz="2200" dirty="0">
                <a:latin typeface="+mj-lt"/>
              </a:rPr>
              <a:t>Chi </a:t>
            </a:r>
            <a:r>
              <a:rPr lang="en-IN" sz="2200" dirty="0" err="1">
                <a:latin typeface="+mj-lt"/>
              </a:rPr>
              <a:t>Sq</a:t>
            </a:r>
            <a:r>
              <a:rPr lang="en-IN" sz="2200" dirty="0">
                <a:latin typeface="+mj-lt"/>
              </a:rPr>
              <a:t> Test:  </a:t>
            </a:r>
          </a:p>
          <a:p>
            <a:r>
              <a:rPr lang="en-IN" sz="2200" dirty="0">
                <a:latin typeface="+mj-lt"/>
              </a:rPr>
              <a:t>It is observed that ‘</a:t>
            </a:r>
            <a:r>
              <a:rPr lang="en-IN" sz="2200" dirty="0" err="1">
                <a:latin typeface="+mj-lt"/>
              </a:rPr>
              <a:t>HasCrCard</a:t>
            </a:r>
            <a:r>
              <a:rPr lang="en-IN" sz="2200" dirty="0">
                <a:latin typeface="+mj-lt"/>
              </a:rPr>
              <a:t>’ is insignificant.</a:t>
            </a:r>
          </a:p>
          <a:p>
            <a:pPr marL="0" indent="0">
              <a:buNone/>
            </a:pPr>
            <a:endParaRPr lang="en-IN" sz="2200" dirty="0">
              <a:latin typeface="+mj-lt"/>
            </a:endParaRPr>
          </a:p>
          <a:p>
            <a:pPr marL="0" indent="0">
              <a:buNone/>
            </a:pPr>
            <a:endParaRPr lang="en-IN" sz="2200" dirty="0">
              <a:latin typeface="+mj-lt"/>
            </a:endParaRPr>
          </a:p>
          <a:p>
            <a:pPr marL="0" indent="0">
              <a:buNone/>
            </a:pPr>
            <a:r>
              <a:rPr lang="en-IN" sz="2200" dirty="0">
                <a:latin typeface="+mj-lt"/>
              </a:rPr>
              <a:t>T-Test:</a:t>
            </a:r>
          </a:p>
          <a:p>
            <a:r>
              <a:rPr lang="en-IN" sz="2200" dirty="0">
                <a:latin typeface="+mj-lt"/>
              </a:rPr>
              <a:t>It is observed that No Numerical variable is insignificant.</a:t>
            </a:r>
          </a:p>
          <a:p>
            <a:pPr marL="0" indent="0">
              <a:buNone/>
            </a:pPr>
            <a:endParaRPr lang="en-IN" sz="2200" dirty="0">
              <a:latin typeface="+mj-lt"/>
            </a:endParaRPr>
          </a:p>
          <a:p>
            <a:pPr marL="0" indent="0">
              <a:buNone/>
            </a:pPr>
            <a:endParaRPr lang="en-IN" sz="2200" dirty="0">
              <a:latin typeface="+mj-lt"/>
            </a:endParaRPr>
          </a:p>
          <a:p>
            <a:pPr marL="0" indent="0">
              <a:buNone/>
            </a:pPr>
            <a:r>
              <a:rPr lang="en-IN" sz="2200" dirty="0">
                <a:latin typeface="+mj-lt"/>
              </a:rPr>
              <a:t>VIF Test:</a:t>
            </a:r>
          </a:p>
          <a:p>
            <a:r>
              <a:rPr lang="en-US" sz="2200" dirty="0">
                <a:latin typeface="+mj-lt"/>
              </a:rPr>
              <a:t>No </a:t>
            </a:r>
            <a:r>
              <a:rPr lang="en-US" sz="2200" dirty="0" err="1">
                <a:latin typeface="+mj-lt"/>
              </a:rPr>
              <a:t>Multicolinearity</a:t>
            </a:r>
            <a:r>
              <a:rPr lang="en-US" sz="2200" dirty="0">
                <a:latin typeface="+mj-lt"/>
              </a:rPr>
              <a:t> has been Observed</a:t>
            </a:r>
          </a:p>
        </p:txBody>
      </p:sp>
      <p:pic>
        <p:nvPicPr>
          <p:cNvPr id="9" name="Picture 8">
            <a:extLst>
              <a:ext uri="{FF2B5EF4-FFF2-40B4-BE49-F238E27FC236}">
                <a16:creationId xmlns:a16="http://schemas.microsoft.com/office/drawing/2014/main" id="{A927D179-ED2B-4EE4-800C-51D8A55145E7}"/>
              </a:ext>
            </a:extLst>
          </p:cNvPr>
          <p:cNvPicPr>
            <a:picLocks noChangeAspect="1"/>
          </p:cNvPicPr>
          <p:nvPr/>
        </p:nvPicPr>
        <p:blipFill>
          <a:blip r:embed="rId2"/>
          <a:stretch>
            <a:fillRect/>
          </a:stretch>
        </p:blipFill>
        <p:spPr>
          <a:xfrm>
            <a:off x="6385732" y="2788602"/>
            <a:ext cx="3105150" cy="1704975"/>
          </a:xfrm>
          <a:prstGeom prst="rect">
            <a:avLst/>
          </a:prstGeom>
        </p:spPr>
      </p:pic>
      <p:pic>
        <p:nvPicPr>
          <p:cNvPr id="11" name="Picture 10">
            <a:extLst>
              <a:ext uri="{FF2B5EF4-FFF2-40B4-BE49-F238E27FC236}">
                <a16:creationId xmlns:a16="http://schemas.microsoft.com/office/drawing/2014/main" id="{77D9D701-232B-4E01-8BA5-8A4A65B8A837}"/>
              </a:ext>
            </a:extLst>
          </p:cNvPr>
          <p:cNvPicPr>
            <a:picLocks noChangeAspect="1"/>
          </p:cNvPicPr>
          <p:nvPr/>
        </p:nvPicPr>
        <p:blipFill>
          <a:blip r:embed="rId3"/>
          <a:stretch>
            <a:fillRect/>
          </a:stretch>
        </p:blipFill>
        <p:spPr>
          <a:xfrm>
            <a:off x="6385732" y="932938"/>
            <a:ext cx="4905375" cy="1704975"/>
          </a:xfrm>
          <a:prstGeom prst="rect">
            <a:avLst/>
          </a:prstGeom>
        </p:spPr>
      </p:pic>
      <p:pic>
        <p:nvPicPr>
          <p:cNvPr id="13" name="Picture 12">
            <a:extLst>
              <a:ext uri="{FF2B5EF4-FFF2-40B4-BE49-F238E27FC236}">
                <a16:creationId xmlns:a16="http://schemas.microsoft.com/office/drawing/2014/main" id="{399CC10B-6A40-4DC1-90D4-8BB7DA3B83D7}"/>
              </a:ext>
            </a:extLst>
          </p:cNvPr>
          <p:cNvPicPr>
            <a:picLocks noChangeAspect="1"/>
          </p:cNvPicPr>
          <p:nvPr/>
        </p:nvPicPr>
        <p:blipFill>
          <a:blip r:embed="rId4"/>
          <a:stretch>
            <a:fillRect/>
          </a:stretch>
        </p:blipFill>
        <p:spPr>
          <a:xfrm>
            <a:off x="6385732" y="4644266"/>
            <a:ext cx="3276600" cy="2114550"/>
          </a:xfrm>
          <a:prstGeom prst="rect">
            <a:avLst/>
          </a:prstGeom>
        </p:spPr>
      </p:pic>
    </p:spTree>
    <p:extLst>
      <p:ext uri="{BB962C8B-B14F-4D97-AF65-F5344CB8AC3E}">
        <p14:creationId xmlns:p14="http://schemas.microsoft.com/office/powerpoint/2010/main" val="203977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5288-47A8-499B-8AD2-A4036B34B767}"/>
              </a:ext>
            </a:extLst>
          </p:cNvPr>
          <p:cNvSpPr>
            <a:spLocks noGrp="1"/>
          </p:cNvSpPr>
          <p:nvPr>
            <p:ph type="title"/>
          </p:nvPr>
        </p:nvSpPr>
        <p:spPr>
          <a:xfrm>
            <a:off x="0" y="-18853"/>
            <a:ext cx="2865120" cy="681037"/>
          </a:xfrm>
        </p:spPr>
        <p:txBody>
          <a:bodyPr>
            <a:normAutofit/>
          </a:bodyPr>
          <a:lstStyle/>
          <a:p>
            <a:r>
              <a:rPr lang="en-IN" sz="2800" b="1" dirty="0"/>
              <a:t>Model Building</a:t>
            </a:r>
          </a:p>
        </p:txBody>
      </p:sp>
      <p:sp>
        <p:nvSpPr>
          <p:cNvPr id="3" name="Content Placeholder 2">
            <a:extLst>
              <a:ext uri="{FF2B5EF4-FFF2-40B4-BE49-F238E27FC236}">
                <a16:creationId xmlns:a16="http://schemas.microsoft.com/office/drawing/2014/main" id="{A9C452EE-C99F-4679-8149-26A07F0EB88D}"/>
              </a:ext>
            </a:extLst>
          </p:cNvPr>
          <p:cNvSpPr>
            <a:spLocks noGrp="1"/>
          </p:cNvSpPr>
          <p:nvPr>
            <p:ph idx="1"/>
          </p:nvPr>
        </p:nvSpPr>
        <p:spPr>
          <a:xfrm>
            <a:off x="0" y="681036"/>
            <a:ext cx="10515600" cy="962569"/>
          </a:xfrm>
        </p:spPr>
        <p:txBody>
          <a:bodyPr>
            <a:normAutofit/>
          </a:bodyPr>
          <a:lstStyle/>
          <a:p>
            <a:pPr marL="0" indent="0">
              <a:buNone/>
            </a:pPr>
            <a:r>
              <a:rPr lang="en-US" sz="2200" b="1" dirty="0">
                <a:latin typeface="+mj-lt"/>
              </a:rPr>
              <a:t>Train Test  Split:</a:t>
            </a:r>
          </a:p>
          <a:p>
            <a:pPr marL="0" indent="0">
              <a:buNone/>
            </a:pPr>
            <a:r>
              <a:rPr lang="en-US" sz="2200" dirty="0">
                <a:latin typeface="+mj-lt"/>
              </a:rPr>
              <a:t> 80/20 ratio is used for model training &amp; testing, respectively.</a:t>
            </a:r>
          </a:p>
          <a:p>
            <a:pPr marL="0" indent="0">
              <a:buNone/>
            </a:pPr>
            <a:endParaRPr lang="en-IN" sz="2200" dirty="0">
              <a:latin typeface="+mj-lt"/>
            </a:endParaRPr>
          </a:p>
          <a:p>
            <a:endParaRPr lang="en-IN" sz="2200" dirty="0"/>
          </a:p>
        </p:txBody>
      </p:sp>
      <p:graphicFrame>
        <p:nvGraphicFramePr>
          <p:cNvPr id="4" name="Table 4">
            <a:extLst>
              <a:ext uri="{FF2B5EF4-FFF2-40B4-BE49-F238E27FC236}">
                <a16:creationId xmlns:a16="http://schemas.microsoft.com/office/drawing/2014/main" id="{600D0DC5-C115-484D-B8FF-604A8DBFA6A7}"/>
              </a:ext>
            </a:extLst>
          </p:cNvPr>
          <p:cNvGraphicFramePr>
            <a:graphicFrameLocks noGrp="1"/>
          </p:cNvGraphicFramePr>
          <p:nvPr>
            <p:extLst>
              <p:ext uri="{D42A27DB-BD31-4B8C-83A1-F6EECF244321}">
                <p14:modId xmlns:p14="http://schemas.microsoft.com/office/powerpoint/2010/main" val="4140267465"/>
              </p:ext>
            </p:extLst>
          </p:nvPr>
        </p:nvGraphicFramePr>
        <p:xfrm>
          <a:off x="136323" y="3460939"/>
          <a:ext cx="11919354" cy="2716025"/>
        </p:xfrm>
        <a:graphic>
          <a:graphicData uri="http://schemas.openxmlformats.org/drawingml/2006/table">
            <a:tbl>
              <a:tblPr firstRow="1" bandRow="1">
                <a:tableStyleId>{5202B0CA-FC54-4496-8BCA-5EF66A818D29}</a:tableStyleId>
              </a:tblPr>
              <a:tblGrid>
                <a:gridCol w="2578597">
                  <a:extLst>
                    <a:ext uri="{9D8B030D-6E8A-4147-A177-3AD203B41FA5}">
                      <a16:colId xmlns:a16="http://schemas.microsoft.com/office/drawing/2014/main" val="1526170890"/>
                    </a:ext>
                  </a:extLst>
                </a:gridCol>
                <a:gridCol w="1470581">
                  <a:extLst>
                    <a:ext uri="{9D8B030D-6E8A-4147-A177-3AD203B41FA5}">
                      <a16:colId xmlns:a16="http://schemas.microsoft.com/office/drawing/2014/main" val="300945385"/>
                    </a:ext>
                  </a:extLst>
                </a:gridCol>
                <a:gridCol w="1910499">
                  <a:extLst>
                    <a:ext uri="{9D8B030D-6E8A-4147-A177-3AD203B41FA5}">
                      <a16:colId xmlns:a16="http://schemas.microsoft.com/office/drawing/2014/main" val="937206327"/>
                    </a:ext>
                  </a:extLst>
                </a:gridCol>
                <a:gridCol w="1986559">
                  <a:extLst>
                    <a:ext uri="{9D8B030D-6E8A-4147-A177-3AD203B41FA5}">
                      <a16:colId xmlns:a16="http://schemas.microsoft.com/office/drawing/2014/main" val="3226817225"/>
                    </a:ext>
                  </a:extLst>
                </a:gridCol>
                <a:gridCol w="1986559">
                  <a:extLst>
                    <a:ext uri="{9D8B030D-6E8A-4147-A177-3AD203B41FA5}">
                      <a16:colId xmlns:a16="http://schemas.microsoft.com/office/drawing/2014/main" val="2332249739"/>
                    </a:ext>
                  </a:extLst>
                </a:gridCol>
                <a:gridCol w="1986559">
                  <a:extLst>
                    <a:ext uri="{9D8B030D-6E8A-4147-A177-3AD203B41FA5}">
                      <a16:colId xmlns:a16="http://schemas.microsoft.com/office/drawing/2014/main" val="2070760772"/>
                    </a:ext>
                  </a:extLst>
                </a:gridCol>
              </a:tblGrid>
              <a:tr h="543205">
                <a:tc>
                  <a:txBody>
                    <a:bodyPr/>
                    <a:lstStyle/>
                    <a:p>
                      <a:r>
                        <a:rPr lang="en-IN" dirty="0"/>
                        <a:t>Model</a:t>
                      </a:r>
                    </a:p>
                  </a:txBody>
                  <a:tcPr/>
                </a:tc>
                <a:tc>
                  <a:txBody>
                    <a:bodyPr/>
                    <a:lstStyle/>
                    <a:p>
                      <a:r>
                        <a:rPr lang="en-IN" dirty="0"/>
                        <a:t>Recall</a:t>
                      </a:r>
                    </a:p>
                  </a:txBody>
                  <a:tcPr/>
                </a:tc>
                <a:tc>
                  <a:txBody>
                    <a:bodyPr/>
                    <a:lstStyle/>
                    <a:p>
                      <a:r>
                        <a:rPr lang="en-IN" dirty="0"/>
                        <a:t>Precision</a:t>
                      </a:r>
                    </a:p>
                  </a:txBody>
                  <a:tcPr/>
                </a:tc>
                <a:tc>
                  <a:txBody>
                    <a:bodyPr/>
                    <a:lstStyle/>
                    <a:p>
                      <a:r>
                        <a:rPr lang="en-IN" dirty="0"/>
                        <a:t>f1-Score</a:t>
                      </a:r>
                    </a:p>
                  </a:txBody>
                  <a:tcPr/>
                </a:tc>
                <a:tc>
                  <a:txBody>
                    <a:bodyPr/>
                    <a:lstStyle/>
                    <a:p>
                      <a:r>
                        <a:rPr lang="en-IN" dirty="0"/>
                        <a:t>Accuracy</a:t>
                      </a:r>
                    </a:p>
                  </a:txBody>
                  <a:tcPr/>
                </a:tc>
                <a:tc>
                  <a:txBody>
                    <a:bodyPr/>
                    <a:lstStyle/>
                    <a:p>
                      <a:r>
                        <a:rPr lang="en-IN" dirty="0"/>
                        <a:t>AUROC</a:t>
                      </a:r>
                    </a:p>
                  </a:txBody>
                  <a:tcPr/>
                </a:tc>
                <a:extLst>
                  <a:ext uri="{0D108BD9-81ED-4DB2-BD59-A6C34878D82A}">
                    <a16:rowId xmlns:a16="http://schemas.microsoft.com/office/drawing/2014/main" val="585599793"/>
                  </a:ext>
                </a:extLst>
              </a:tr>
              <a:tr h="543205">
                <a:tc>
                  <a:txBody>
                    <a:bodyPr/>
                    <a:lstStyle/>
                    <a:p>
                      <a:r>
                        <a:rPr lang="en-IN" b="1" dirty="0">
                          <a:solidFill>
                            <a:schemeClr val="tx1"/>
                          </a:solidFill>
                        </a:rPr>
                        <a:t>Logistic Regression</a:t>
                      </a:r>
                    </a:p>
                  </a:txBody>
                  <a:tcPr/>
                </a:tc>
                <a:tc>
                  <a:txBody>
                    <a:bodyPr/>
                    <a:lstStyle/>
                    <a:p>
                      <a:r>
                        <a:rPr lang="en-IN" dirty="0">
                          <a:solidFill>
                            <a:schemeClr val="tx1"/>
                          </a:solidFill>
                        </a:rPr>
                        <a:t>0.04</a:t>
                      </a:r>
                    </a:p>
                  </a:txBody>
                  <a:tcPr/>
                </a:tc>
                <a:tc>
                  <a:txBody>
                    <a:bodyPr/>
                    <a:lstStyle/>
                    <a:p>
                      <a:r>
                        <a:rPr lang="en-IN" dirty="0">
                          <a:solidFill>
                            <a:schemeClr val="tx1"/>
                          </a:solidFill>
                        </a:rPr>
                        <a:t>0.35</a:t>
                      </a:r>
                    </a:p>
                  </a:txBody>
                  <a:tcPr/>
                </a:tc>
                <a:tc>
                  <a:txBody>
                    <a:bodyPr/>
                    <a:lstStyle/>
                    <a:p>
                      <a:r>
                        <a:rPr lang="en-IN" dirty="0">
                          <a:solidFill>
                            <a:schemeClr val="tx1"/>
                          </a:solidFill>
                        </a:rPr>
                        <a:t>0.07</a:t>
                      </a:r>
                    </a:p>
                  </a:txBody>
                  <a:tcPr/>
                </a:tc>
                <a:tc>
                  <a:txBody>
                    <a:bodyPr/>
                    <a:lstStyle/>
                    <a:p>
                      <a:r>
                        <a:rPr lang="en-IN" dirty="0">
                          <a:solidFill>
                            <a:schemeClr val="tx1"/>
                          </a:solidFill>
                        </a:rPr>
                        <a:t>0.79</a:t>
                      </a:r>
                    </a:p>
                  </a:txBody>
                  <a:tcPr/>
                </a:tc>
                <a:tc>
                  <a:txBody>
                    <a:bodyPr/>
                    <a:lstStyle/>
                    <a:p>
                      <a:r>
                        <a:rPr lang="en-IN" dirty="0">
                          <a:solidFill>
                            <a:schemeClr val="tx1"/>
                          </a:solidFill>
                        </a:rPr>
                        <a:t>0.68</a:t>
                      </a:r>
                    </a:p>
                  </a:txBody>
                  <a:tcPr/>
                </a:tc>
                <a:extLst>
                  <a:ext uri="{0D108BD9-81ED-4DB2-BD59-A6C34878D82A}">
                    <a16:rowId xmlns:a16="http://schemas.microsoft.com/office/drawing/2014/main" val="282713001"/>
                  </a:ext>
                </a:extLst>
              </a:tr>
              <a:tr h="543205">
                <a:tc>
                  <a:txBody>
                    <a:bodyPr/>
                    <a:lstStyle/>
                    <a:p>
                      <a:r>
                        <a:rPr lang="en-IN" b="1" dirty="0">
                          <a:solidFill>
                            <a:schemeClr val="tx1"/>
                          </a:solidFill>
                        </a:rPr>
                        <a:t>Decision Tree Classifier</a:t>
                      </a:r>
                    </a:p>
                  </a:txBody>
                  <a:tcPr/>
                </a:tc>
                <a:tc>
                  <a:txBody>
                    <a:bodyPr/>
                    <a:lstStyle/>
                    <a:p>
                      <a:r>
                        <a:rPr lang="en-IN" dirty="0">
                          <a:solidFill>
                            <a:schemeClr val="tx1"/>
                          </a:solidFill>
                        </a:rPr>
                        <a:t>0.45</a:t>
                      </a:r>
                    </a:p>
                  </a:txBody>
                  <a:tcPr/>
                </a:tc>
                <a:tc>
                  <a:txBody>
                    <a:bodyPr/>
                    <a:lstStyle/>
                    <a:p>
                      <a:r>
                        <a:rPr lang="en-IN" dirty="0">
                          <a:solidFill>
                            <a:schemeClr val="tx1"/>
                          </a:solidFill>
                        </a:rPr>
                        <a:t>0.70</a:t>
                      </a:r>
                    </a:p>
                  </a:txBody>
                  <a:tcPr/>
                </a:tc>
                <a:tc>
                  <a:txBody>
                    <a:bodyPr/>
                    <a:lstStyle/>
                    <a:p>
                      <a:r>
                        <a:rPr lang="en-IN" dirty="0">
                          <a:solidFill>
                            <a:schemeClr val="tx1"/>
                          </a:solidFill>
                        </a:rPr>
                        <a:t>0.58</a:t>
                      </a:r>
                    </a:p>
                  </a:txBody>
                  <a:tcPr/>
                </a:tc>
                <a:tc>
                  <a:txBody>
                    <a:bodyPr/>
                    <a:lstStyle/>
                    <a:p>
                      <a:r>
                        <a:rPr lang="en-IN" dirty="0">
                          <a:solidFill>
                            <a:schemeClr val="tx1"/>
                          </a:solidFill>
                        </a:rPr>
                        <a:t>0.85</a:t>
                      </a:r>
                    </a:p>
                  </a:txBody>
                  <a:tcPr/>
                </a:tc>
                <a:tc>
                  <a:txBody>
                    <a:bodyPr/>
                    <a:lstStyle/>
                    <a:p>
                      <a:r>
                        <a:rPr lang="en-IN" dirty="0">
                          <a:solidFill>
                            <a:schemeClr val="tx1"/>
                          </a:solidFill>
                        </a:rPr>
                        <a:t>0.80</a:t>
                      </a:r>
                    </a:p>
                  </a:txBody>
                  <a:tcPr/>
                </a:tc>
                <a:extLst>
                  <a:ext uri="{0D108BD9-81ED-4DB2-BD59-A6C34878D82A}">
                    <a16:rowId xmlns:a16="http://schemas.microsoft.com/office/drawing/2014/main" val="797215595"/>
                  </a:ext>
                </a:extLst>
              </a:tr>
              <a:tr h="543205">
                <a:tc>
                  <a:txBody>
                    <a:bodyPr/>
                    <a:lstStyle/>
                    <a:p>
                      <a:r>
                        <a:rPr lang="en-IN" b="1" dirty="0">
                          <a:solidFill>
                            <a:schemeClr val="tx1"/>
                          </a:solidFill>
                        </a:rPr>
                        <a:t>Pruned Decision Tree</a:t>
                      </a:r>
                    </a:p>
                  </a:txBody>
                  <a:tcPr/>
                </a:tc>
                <a:tc>
                  <a:txBody>
                    <a:bodyPr/>
                    <a:lstStyle/>
                    <a:p>
                      <a:r>
                        <a:rPr lang="en-IN" dirty="0">
                          <a:solidFill>
                            <a:schemeClr val="tx1"/>
                          </a:solidFill>
                        </a:rPr>
                        <a:t>0.50</a:t>
                      </a:r>
                    </a:p>
                  </a:txBody>
                  <a:tcPr/>
                </a:tc>
                <a:tc>
                  <a:txBody>
                    <a:bodyPr/>
                    <a:lstStyle/>
                    <a:p>
                      <a:r>
                        <a:rPr lang="en-IN" dirty="0">
                          <a:solidFill>
                            <a:schemeClr val="tx1"/>
                          </a:solidFill>
                        </a:rPr>
                        <a:t>0.71</a:t>
                      </a:r>
                    </a:p>
                  </a:txBody>
                  <a:tcPr/>
                </a:tc>
                <a:tc>
                  <a:txBody>
                    <a:bodyPr/>
                    <a:lstStyle/>
                    <a:p>
                      <a:r>
                        <a:rPr lang="en-IN" dirty="0">
                          <a:solidFill>
                            <a:schemeClr val="tx1"/>
                          </a:solidFill>
                        </a:rPr>
                        <a:t>0.59</a:t>
                      </a:r>
                    </a:p>
                  </a:txBody>
                  <a:tcPr/>
                </a:tc>
                <a:tc>
                  <a:txBody>
                    <a:bodyPr/>
                    <a:lstStyle/>
                    <a:p>
                      <a:r>
                        <a:rPr lang="en-IN" dirty="0">
                          <a:solidFill>
                            <a:schemeClr val="tx1"/>
                          </a:solidFill>
                        </a:rPr>
                        <a:t>0.85</a:t>
                      </a:r>
                    </a:p>
                  </a:txBody>
                  <a:tcPr/>
                </a:tc>
                <a:tc>
                  <a:txBody>
                    <a:bodyPr/>
                    <a:lstStyle/>
                    <a:p>
                      <a:r>
                        <a:rPr lang="en-IN" dirty="0">
                          <a:solidFill>
                            <a:schemeClr val="tx1"/>
                          </a:solidFill>
                        </a:rPr>
                        <a:t>0.81</a:t>
                      </a:r>
                    </a:p>
                  </a:txBody>
                  <a:tcPr/>
                </a:tc>
                <a:extLst>
                  <a:ext uri="{0D108BD9-81ED-4DB2-BD59-A6C34878D82A}">
                    <a16:rowId xmlns:a16="http://schemas.microsoft.com/office/drawing/2014/main" val="2665341529"/>
                  </a:ext>
                </a:extLst>
              </a:tr>
              <a:tr h="543205">
                <a:tc>
                  <a:txBody>
                    <a:bodyPr/>
                    <a:lstStyle/>
                    <a:p>
                      <a:r>
                        <a:rPr lang="en-IN" b="1" dirty="0">
                          <a:solidFill>
                            <a:schemeClr val="tx1"/>
                          </a:solidFill>
                        </a:rPr>
                        <a:t>Random Forest Classifier</a:t>
                      </a:r>
                    </a:p>
                  </a:txBody>
                  <a:tcPr/>
                </a:tc>
                <a:tc>
                  <a:txBody>
                    <a:bodyPr/>
                    <a:lstStyle/>
                    <a:p>
                      <a:r>
                        <a:rPr lang="en-IN" dirty="0">
                          <a:solidFill>
                            <a:schemeClr val="tx1"/>
                          </a:solidFill>
                        </a:rPr>
                        <a:t>0.47</a:t>
                      </a:r>
                    </a:p>
                  </a:txBody>
                  <a:tcPr/>
                </a:tc>
                <a:tc>
                  <a:txBody>
                    <a:bodyPr/>
                    <a:lstStyle/>
                    <a:p>
                      <a:r>
                        <a:rPr lang="en-IN" dirty="0">
                          <a:solidFill>
                            <a:schemeClr val="tx1"/>
                          </a:solidFill>
                        </a:rPr>
                        <a:t>0.79</a:t>
                      </a:r>
                    </a:p>
                  </a:txBody>
                  <a:tcPr/>
                </a:tc>
                <a:tc>
                  <a:txBody>
                    <a:bodyPr/>
                    <a:lstStyle/>
                    <a:p>
                      <a:r>
                        <a:rPr lang="en-IN" dirty="0">
                          <a:solidFill>
                            <a:schemeClr val="tx1"/>
                          </a:solidFill>
                        </a:rPr>
                        <a:t>0.59</a:t>
                      </a:r>
                    </a:p>
                  </a:txBody>
                  <a:tcPr/>
                </a:tc>
                <a:tc>
                  <a:txBody>
                    <a:bodyPr/>
                    <a:lstStyle/>
                    <a:p>
                      <a:r>
                        <a:rPr lang="en-IN" dirty="0">
                          <a:solidFill>
                            <a:schemeClr val="tx1"/>
                          </a:solidFill>
                        </a:rPr>
                        <a:t>0.86</a:t>
                      </a:r>
                    </a:p>
                  </a:txBody>
                  <a:tcPr/>
                </a:tc>
                <a:tc>
                  <a:txBody>
                    <a:bodyPr/>
                    <a:lstStyle/>
                    <a:p>
                      <a:r>
                        <a:rPr lang="en-IN" dirty="0">
                          <a:solidFill>
                            <a:schemeClr val="tx1"/>
                          </a:solidFill>
                        </a:rPr>
                        <a:t>0.86</a:t>
                      </a:r>
                    </a:p>
                  </a:txBody>
                  <a:tcPr/>
                </a:tc>
                <a:extLst>
                  <a:ext uri="{0D108BD9-81ED-4DB2-BD59-A6C34878D82A}">
                    <a16:rowId xmlns:a16="http://schemas.microsoft.com/office/drawing/2014/main" val="121886274"/>
                  </a:ext>
                </a:extLst>
              </a:tr>
            </a:tbl>
          </a:graphicData>
        </a:graphic>
      </p:graphicFrame>
      <p:sp>
        <p:nvSpPr>
          <p:cNvPr id="5" name="Title 1">
            <a:extLst>
              <a:ext uri="{FF2B5EF4-FFF2-40B4-BE49-F238E27FC236}">
                <a16:creationId xmlns:a16="http://schemas.microsoft.com/office/drawing/2014/main" id="{541095CE-1A9A-461C-A351-9BF0577A3D7E}"/>
              </a:ext>
            </a:extLst>
          </p:cNvPr>
          <p:cNvSpPr txBox="1">
            <a:spLocks/>
          </p:cNvSpPr>
          <p:nvPr/>
        </p:nvSpPr>
        <p:spPr>
          <a:xfrm>
            <a:off x="0" y="2498371"/>
            <a:ext cx="2865120" cy="68103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t>Model Performance</a:t>
            </a:r>
          </a:p>
        </p:txBody>
      </p:sp>
    </p:spTree>
    <p:extLst>
      <p:ext uri="{BB962C8B-B14F-4D97-AF65-F5344CB8AC3E}">
        <p14:creationId xmlns:p14="http://schemas.microsoft.com/office/powerpoint/2010/main" val="281140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FE189D-15A0-45D9-8C61-9BA29C5C2F65}"/>
              </a:ext>
            </a:extLst>
          </p:cNvPr>
          <p:cNvSpPr>
            <a:spLocks noGrp="1"/>
          </p:cNvSpPr>
          <p:nvPr>
            <p:ph type="subTitle" idx="1"/>
          </p:nvPr>
        </p:nvSpPr>
        <p:spPr>
          <a:xfrm>
            <a:off x="0" y="783421"/>
            <a:ext cx="7249212" cy="6065151"/>
          </a:xfrm>
        </p:spPr>
        <p:txBody>
          <a:bodyPr>
            <a:normAutofit/>
          </a:bodyPr>
          <a:lstStyle/>
          <a:p>
            <a:pPr algn="l"/>
            <a:r>
              <a:rPr lang="en-IN" sz="2200" dirty="0">
                <a:latin typeface="+mj-lt"/>
              </a:rPr>
              <a:t>Best Model:</a:t>
            </a:r>
          </a:p>
          <a:p>
            <a:pPr algn="l"/>
            <a:r>
              <a:rPr lang="en-IN" sz="2200" dirty="0">
                <a:latin typeface="+mj-lt"/>
              </a:rPr>
              <a:t>Pruned Decision Tree:</a:t>
            </a:r>
          </a:p>
          <a:p>
            <a:pPr algn="l"/>
            <a:r>
              <a:rPr lang="en-IN" sz="2200" dirty="0">
                <a:latin typeface="+mj-lt"/>
              </a:rPr>
              <a:t>Actual Churner classified as Churner are 208.</a:t>
            </a:r>
          </a:p>
          <a:p>
            <a:pPr algn="l"/>
            <a:r>
              <a:rPr lang="en-IN" sz="2200" dirty="0">
                <a:latin typeface="+mj-lt"/>
              </a:rPr>
              <a:t>Actual Churner classified as non-churner are 207.</a:t>
            </a:r>
          </a:p>
          <a:p>
            <a:pPr algn="l"/>
            <a:r>
              <a:rPr lang="en-IN" sz="2200" dirty="0">
                <a:latin typeface="+mj-lt"/>
              </a:rPr>
              <a:t>Actual non-churner classified as non-churner are 1500.</a:t>
            </a:r>
          </a:p>
          <a:p>
            <a:pPr algn="l"/>
            <a:r>
              <a:rPr lang="en-IN" sz="2200" dirty="0">
                <a:latin typeface="+mj-lt"/>
              </a:rPr>
              <a:t>Actual non-churner classified as churner are 85.</a:t>
            </a:r>
          </a:p>
          <a:p>
            <a:pPr algn="l"/>
            <a:endParaRPr lang="en-IN" sz="2200" dirty="0">
              <a:latin typeface="+mj-lt"/>
            </a:endParaRPr>
          </a:p>
          <a:p>
            <a:pPr algn="l"/>
            <a:r>
              <a:rPr lang="en-US" sz="2200" dirty="0">
                <a:latin typeface="+mj-lt"/>
              </a:rPr>
              <a:t>In conclusion, we have seen that predicting customer churn is a very challenging task due to its temporal characteristic, which increases the overall data analysis complexity. In fact, a standard procedure to model time events in classification tasks does not exists yet, making time varying problems widely discussed and studied in the literature. However, we have proved that data ML tools can help banks to understand their customers' behavior, conforming that further studies may be worth considering.</a:t>
            </a:r>
            <a:endParaRPr lang="en-IN" sz="2200" dirty="0">
              <a:latin typeface="+mj-lt"/>
            </a:endParaRPr>
          </a:p>
        </p:txBody>
      </p:sp>
      <p:sp>
        <p:nvSpPr>
          <p:cNvPr id="4" name="Title 1">
            <a:extLst>
              <a:ext uri="{FF2B5EF4-FFF2-40B4-BE49-F238E27FC236}">
                <a16:creationId xmlns:a16="http://schemas.microsoft.com/office/drawing/2014/main" id="{C1DE3953-52A0-4EFA-83F5-A8D29298026B}"/>
              </a:ext>
            </a:extLst>
          </p:cNvPr>
          <p:cNvSpPr txBox="1">
            <a:spLocks/>
          </p:cNvSpPr>
          <p:nvPr/>
        </p:nvSpPr>
        <p:spPr>
          <a:xfrm>
            <a:off x="0" y="9427"/>
            <a:ext cx="2865120" cy="5090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800" b="1" dirty="0"/>
              <a:t>Conclusion</a:t>
            </a:r>
          </a:p>
        </p:txBody>
      </p:sp>
      <p:pic>
        <p:nvPicPr>
          <p:cNvPr id="3074" name="Picture 2">
            <a:extLst>
              <a:ext uri="{FF2B5EF4-FFF2-40B4-BE49-F238E27FC236}">
                <a16:creationId xmlns:a16="http://schemas.microsoft.com/office/drawing/2014/main" id="{049C0340-463B-4F08-8898-5A63BE754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3171" y="152190"/>
            <a:ext cx="4510933" cy="327681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504123E-2A0A-41DA-A9FD-FDDAFC0D7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831" y="3429000"/>
            <a:ext cx="4305614" cy="287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004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508</Words>
  <Application>Microsoft Office PowerPoint</Application>
  <PresentationFormat>Widescreen</PresentationFormat>
  <Paragraphs>97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Bank Customer Churn Prediction</vt:lpstr>
      <vt:lpstr>Problem Statement:</vt:lpstr>
      <vt:lpstr>Dataset</vt:lpstr>
      <vt:lpstr>Exploratory Data Analysis(EDA)</vt:lpstr>
      <vt:lpstr>Exploratory Data Analysis(EDA)</vt:lpstr>
      <vt:lpstr>Exploratory Data Analysis(EDA) cont.</vt:lpstr>
      <vt:lpstr>Model Building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Churn Prediction</dc:title>
  <dc:creator>Rohit Umredkar</dc:creator>
  <cp:lastModifiedBy>Rohit Umredkar</cp:lastModifiedBy>
  <cp:revision>109</cp:revision>
  <dcterms:created xsi:type="dcterms:W3CDTF">2020-10-26T04:53:06Z</dcterms:created>
  <dcterms:modified xsi:type="dcterms:W3CDTF">2020-10-26T13:08:40Z</dcterms:modified>
</cp:coreProperties>
</file>