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kpmg/xx/en/home/insights/2020/04/italy-government-and-institution-measures-in-response-to-covid.html" TargetMode="External"/><Relationship Id="rId2" Type="http://schemas.openxmlformats.org/officeDocument/2006/relationships/hyperlink" Target="https://www.ft.com/content/a9b2eea2-6791-11ea-800d-da70cff6e4d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n.com/en-us/news/world/why-italy-the-factors-behind-a-coronavirus-disaster/ar-BB11vu3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armaceutical-technology.com/features/coronavirus-affected-countries-south-korea-covid-19-outbreak-measures-impact/" TargetMode="External"/><Relationship Id="rId2" Type="http://schemas.openxmlformats.org/officeDocument/2006/relationships/hyperlink" Target="https://time.com/5830594/south-korea-covid19-coronaviru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041C073-3432-4D8F-8EA7-0F2DD023B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Daily_Report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A4860EC-2CB4-416B-9AC8-6BB770604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14-06-2020 00:14:34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57B8CA5-5FE5-4468-966E-26A23A5C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3B2-0C93-4B81-8FA1-075F97AA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80160" cy="549275"/>
          </a:xfrm>
        </p:spPr>
        <p:txBody>
          <a:bodyPr>
            <a:normAutofit/>
          </a:bodyPr>
          <a:lstStyle/>
          <a:p>
            <a:r>
              <a:rPr lang="en-IN" sz="3200" b="1" dirty="0"/>
              <a:t>Italy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0D3B-E443-478A-80D7-82882D37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35" y="0"/>
            <a:ext cx="3175790" cy="995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Area: 301,340 km</a:t>
            </a:r>
            <a:r>
              <a:rPr lang="en-IN" sz="1400" baseline="30000" dirty="0"/>
              <a:t>2</a:t>
            </a:r>
          </a:p>
          <a:p>
            <a:pPr marL="0" indent="0">
              <a:buNone/>
            </a:pPr>
            <a:r>
              <a:rPr lang="en-IN" sz="1400" dirty="0"/>
              <a:t>Population : 60,317,116 (2020 estimate)</a:t>
            </a:r>
          </a:p>
          <a:p>
            <a:pPr marL="0" indent="0">
              <a:buNone/>
            </a:pPr>
            <a:r>
              <a:rPr lang="en-IN" sz="1400" dirty="0"/>
              <a:t>Population Density: 201.3/km</a:t>
            </a:r>
            <a:r>
              <a:rPr lang="en-IN" sz="1400" baseline="30000" dirty="0"/>
              <a:t>2</a:t>
            </a:r>
            <a:endParaRPr lang="en-IN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80E125-C1DE-46B7-8230-817161AAAEF7}"/>
              </a:ext>
            </a:extLst>
          </p:cNvPr>
          <p:cNvSpPr txBox="1">
            <a:spLocks/>
          </p:cNvSpPr>
          <p:nvPr/>
        </p:nvSpPr>
        <p:spPr>
          <a:xfrm>
            <a:off x="0" y="1478526"/>
            <a:ext cx="5740400" cy="405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1</a:t>
            </a:r>
            <a:r>
              <a:rPr lang="en-IN" sz="1600" baseline="30000" dirty="0"/>
              <a:t>st</a:t>
            </a:r>
            <a:r>
              <a:rPr lang="en-IN" sz="1600" dirty="0"/>
              <a:t> confirmed case: 31</a:t>
            </a:r>
            <a:r>
              <a:rPr lang="en-IN" sz="1600" baseline="30000" dirty="0"/>
              <a:t>st</a:t>
            </a:r>
            <a:r>
              <a:rPr lang="en-IN" sz="1600" dirty="0"/>
              <a:t> Jan 2020</a:t>
            </a:r>
          </a:p>
          <a:p>
            <a:r>
              <a:rPr lang="en-IN" sz="1600" dirty="0"/>
              <a:t>On 29</a:t>
            </a:r>
            <a:r>
              <a:rPr lang="en-IN" sz="1600" baseline="30000" dirty="0"/>
              <a:t>th</a:t>
            </a:r>
            <a:r>
              <a:rPr lang="en-IN" sz="1600" dirty="0"/>
              <a:t> Feb Italy has total 1128 confirmed cases.</a:t>
            </a:r>
          </a:p>
          <a:p>
            <a:r>
              <a:rPr lang="en-IN" sz="1600" dirty="0"/>
              <a:t>On 31</a:t>
            </a:r>
            <a:r>
              <a:rPr lang="en-IN" sz="1600" baseline="30000" dirty="0"/>
              <a:t>st</a:t>
            </a:r>
            <a:r>
              <a:rPr lang="en-IN" sz="1600" dirty="0"/>
              <a:t>  March Italy seen sharp increase in cases to 105,792.</a:t>
            </a:r>
          </a:p>
          <a:p>
            <a:r>
              <a:rPr lang="en-IN" sz="1600" dirty="0"/>
              <a:t>Then “</a:t>
            </a:r>
            <a:r>
              <a:rPr lang="en-US" sz="1600" dirty="0"/>
              <a:t>The Italian government on 22 March 2020 published a notification that essentially suspends all industrial and commercial activities, with certain exceptions for “essential activities.”</a:t>
            </a:r>
          </a:p>
          <a:p>
            <a:r>
              <a:rPr lang="en-IN" sz="1600" dirty="0"/>
              <a:t>On 30</a:t>
            </a:r>
            <a:r>
              <a:rPr lang="en-IN" sz="1600" baseline="30000" dirty="0"/>
              <a:t>th</a:t>
            </a:r>
            <a:r>
              <a:rPr lang="en-IN" sz="1600" dirty="0"/>
              <a:t>  April cases reach to 205,792.</a:t>
            </a:r>
          </a:p>
          <a:p>
            <a:pPr lvl="1"/>
            <a:r>
              <a:rPr lang="en-IN" sz="1600" dirty="0"/>
              <a:t>The effect was so big that even after announcing lockdown 22</a:t>
            </a:r>
            <a:r>
              <a:rPr lang="en-IN" sz="1600" baseline="30000" dirty="0"/>
              <a:t>nd</a:t>
            </a:r>
            <a:r>
              <a:rPr lang="en-IN" sz="1600" dirty="0"/>
              <a:t> march there was sharp increment in confirmed cases</a:t>
            </a:r>
          </a:p>
          <a:p>
            <a:r>
              <a:rPr lang="en-IN" sz="1600" dirty="0"/>
              <a:t>Now Italy has 225860 confirmed cases,</a:t>
            </a:r>
          </a:p>
          <a:p>
            <a:r>
              <a:rPr lang="en-US" sz="1600" dirty="0"/>
              <a:t>Currently Italy sees fall of active cases.</a:t>
            </a:r>
          </a:p>
          <a:p>
            <a:r>
              <a:rPr lang="en-US" sz="1600" dirty="0"/>
              <a:t>Italy begins reopening bars and cafes as rate of deaths and new infections falls.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11E0F-751B-4809-AC5B-F8F183A54EFD}"/>
              </a:ext>
            </a:extLst>
          </p:cNvPr>
          <p:cNvSpPr/>
          <p:nvPr/>
        </p:nvSpPr>
        <p:spPr>
          <a:xfrm>
            <a:off x="6096000" y="122406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factors behind a coronavirus Epidemic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Old nation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The median age of the overall population was 45.4 last year.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Italians dying of COVID-19 averaging out at 78.5.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Almost 99 percent of them were also suffering from at least one pre-existing condition or ailment.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No lockdown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No Lockdown announced till 22</a:t>
            </a:r>
            <a:r>
              <a:rPr lang="en-IN" sz="1600" baseline="30000" dirty="0"/>
              <a:t>nd</a:t>
            </a:r>
            <a:r>
              <a:rPr lang="en-IN" sz="1600" dirty="0"/>
              <a:t> March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Bad Luck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The first couple of (locally-transmitted) cases arrived in Italy about 10 days before they arrived in Germany, the United States or Canada.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Close proximity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Italians aren’t used to social distancing. They are very physically affectionate people: Hugs and cheek-kisses are common not just among family members but also friends and even work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dirty="0"/>
              <a:t>colleagues.</a:t>
            </a:r>
            <a:endParaRPr lang="en-IN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Dario </a:t>
            </a:r>
            <a:r>
              <a:rPr lang="en-US" sz="1600" dirty="0" err="1"/>
              <a:t>Nardella</a:t>
            </a:r>
            <a:r>
              <a:rPr lang="en-US" sz="1600" dirty="0"/>
              <a:t>, who launched a nationwide campaign to ‘hug a Chinese person’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223C13-168D-472F-908E-166560D6B2DA}"/>
              </a:ext>
            </a:extLst>
          </p:cNvPr>
          <p:cNvSpPr txBox="1">
            <a:spLocks/>
          </p:cNvSpPr>
          <p:nvPr/>
        </p:nvSpPr>
        <p:spPr>
          <a:xfrm>
            <a:off x="0" y="5693885"/>
            <a:ext cx="7184571" cy="995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dirty="0"/>
              <a:t>References: </a:t>
            </a:r>
          </a:p>
          <a:p>
            <a:pPr marL="0" indent="0">
              <a:buNone/>
            </a:pPr>
            <a:r>
              <a:rPr lang="en-IN" sz="1200" dirty="0">
                <a:hlinkClick r:id="rId3"/>
              </a:rPr>
              <a:t>https://home.kpmg/xx/en/home/insights/2020/04/italy-government-and-institution-measures-in-response-to-covid.html</a:t>
            </a:r>
            <a:endParaRPr lang="en-IN" sz="1200" dirty="0"/>
          </a:p>
          <a:p>
            <a:pPr marL="0" indent="0">
              <a:buNone/>
            </a:pPr>
            <a:r>
              <a:rPr lang="en-IN" sz="1200" dirty="0">
                <a:hlinkClick r:id="rId4"/>
              </a:rPr>
              <a:t>https://www.msn.com/en-us/news/world/why-italy-the-factors-behind-a-coronavirus-disaster/ar-BB11vu3h</a:t>
            </a:r>
            <a:r>
              <a:rPr lang="en-I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94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3B2-0C93-4B81-8FA1-075F97AA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65680" cy="549275"/>
          </a:xfrm>
        </p:spPr>
        <p:txBody>
          <a:bodyPr>
            <a:normAutofit/>
          </a:bodyPr>
          <a:lstStyle/>
          <a:p>
            <a:r>
              <a:rPr lang="en-IN" sz="3200" b="1" dirty="0"/>
              <a:t>South Korea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1CB393-3F07-47E0-805B-BAD7FFAF0D56}"/>
              </a:ext>
            </a:extLst>
          </p:cNvPr>
          <p:cNvSpPr txBox="1">
            <a:spLocks/>
          </p:cNvSpPr>
          <p:nvPr/>
        </p:nvSpPr>
        <p:spPr>
          <a:xfrm>
            <a:off x="12279" y="936010"/>
            <a:ext cx="5740400" cy="4839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1</a:t>
            </a:r>
            <a:r>
              <a:rPr lang="en-IN" sz="1600" baseline="30000" dirty="0"/>
              <a:t>st</a:t>
            </a:r>
            <a:r>
              <a:rPr lang="en-IN" sz="1600" dirty="0"/>
              <a:t> confirmed case: 20 Jan 2020</a:t>
            </a:r>
          </a:p>
          <a:p>
            <a:r>
              <a:rPr lang="en-IN" sz="1600" dirty="0"/>
              <a:t>On 29</a:t>
            </a:r>
            <a:r>
              <a:rPr lang="en-IN" sz="1600" baseline="30000" dirty="0"/>
              <a:t>th</a:t>
            </a:r>
            <a:r>
              <a:rPr lang="en-IN" sz="1600" dirty="0"/>
              <a:t> Feb S.K has total 3150 confirmed cases.</a:t>
            </a:r>
          </a:p>
          <a:p>
            <a:r>
              <a:rPr lang="en-IN" sz="1600" dirty="0"/>
              <a:t>S.K is more densely populated country than Italy, still they have a smaller number of case.</a:t>
            </a:r>
          </a:p>
          <a:p>
            <a:r>
              <a:rPr lang="en-IN" sz="1600" dirty="0"/>
              <a:t>On 31</a:t>
            </a:r>
            <a:r>
              <a:rPr lang="en-IN" sz="1600" baseline="30000" dirty="0"/>
              <a:t>st</a:t>
            </a:r>
            <a:r>
              <a:rPr lang="en-IN" sz="1600" dirty="0"/>
              <a:t>  March S.K seen Significant rise in cases to 9661.</a:t>
            </a:r>
          </a:p>
          <a:p>
            <a:r>
              <a:rPr lang="en-IN" sz="1600" dirty="0"/>
              <a:t>Even After S.K Being close geographically to Covid-19 Origin nation China, it seem like S.K succeed to control spread.</a:t>
            </a:r>
          </a:p>
          <a:p>
            <a:r>
              <a:rPr lang="en-IN" sz="1600" dirty="0"/>
              <a:t>On 30</a:t>
            </a:r>
            <a:r>
              <a:rPr lang="en-IN" sz="1600" baseline="30000" dirty="0"/>
              <a:t>th</a:t>
            </a:r>
            <a:r>
              <a:rPr lang="en-IN" sz="1600" dirty="0"/>
              <a:t>  April cases reach to 10,765.</a:t>
            </a:r>
          </a:p>
          <a:p>
            <a:pPr lvl="1"/>
            <a:r>
              <a:rPr lang="en-US" sz="1600" dirty="0"/>
              <a:t>A country to control covid-19 without having to shut down the economy.</a:t>
            </a:r>
          </a:p>
          <a:p>
            <a:pPr lvl="1"/>
            <a:r>
              <a:rPr lang="en-US" sz="1600" dirty="0"/>
              <a:t>On Apr. 15, some 29 million people turned up to vote in parliamentary elections—yet no known infections arose,</a:t>
            </a:r>
            <a:r>
              <a:rPr lang="en-US" dirty="0"/>
              <a:t> </a:t>
            </a:r>
            <a:r>
              <a:rPr lang="en-US" sz="1600" dirty="0"/>
              <a:t>thanks to strict social distancing at the polls.</a:t>
            </a:r>
          </a:p>
          <a:p>
            <a:r>
              <a:rPr lang="en-IN" sz="1600" dirty="0"/>
              <a:t>Now S.K has 11078 confirmed cases</a:t>
            </a:r>
          </a:p>
          <a:p>
            <a:r>
              <a:rPr lang="en-US" sz="1600" dirty="0"/>
              <a:t>S.K have only 900 active cases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088325-56E7-4724-84F0-6E7FDB3C61C7}"/>
              </a:ext>
            </a:extLst>
          </p:cNvPr>
          <p:cNvSpPr txBox="1">
            <a:spLocks/>
          </p:cNvSpPr>
          <p:nvPr/>
        </p:nvSpPr>
        <p:spPr>
          <a:xfrm>
            <a:off x="4504380" y="0"/>
            <a:ext cx="3222300" cy="905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Area: 100,363 km</a:t>
            </a:r>
            <a:r>
              <a:rPr lang="en-IN" sz="1400" baseline="30000" dirty="0"/>
              <a:t>2</a:t>
            </a:r>
          </a:p>
          <a:p>
            <a:pPr marL="0" indent="0">
              <a:buNone/>
            </a:pPr>
            <a:r>
              <a:rPr lang="en-IN" sz="1400" dirty="0"/>
              <a:t>Population : 51,709,098 (2019 estimate)</a:t>
            </a:r>
          </a:p>
          <a:p>
            <a:pPr marL="0" indent="0">
              <a:buNone/>
            </a:pPr>
            <a:r>
              <a:rPr lang="en-IN" sz="1400" dirty="0"/>
              <a:t>Population Density: 507/km</a:t>
            </a:r>
            <a:r>
              <a:rPr lang="en-IN" sz="1400" baseline="30000" dirty="0"/>
              <a:t>2</a:t>
            </a:r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0F4F7-D72C-4977-8872-F86F105A794C}"/>
              </a:ext>
            </a:extLst>
          </p:cNvPr>
          <p:cNvSpPr/>
          <p:nvPr/>
        </p:nvSpPr>
        <p:spPr>
          <a:xfrm>
            <a:off x="6096000" y="936010"/>
            <a:ext cx="6096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factors behind winning the battle against Covid-19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Thanks to early preparations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South Korea raised the alert level to the highest, Red, on 23 February.</a:t>
            </a:r>
            <a:endParaRPr lang="en-IN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Covid-19 diagnosis</a:t>
            </a:r>
            <a:r>
              <a:rPr lang="en-US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Rapid diagnostic tests for novel coronavirus (</a:t>
            </a:r>
            <a:r>
              <a:rPr lang="en-US" dirty="0" err="1"/>
              <a:t>nCoV</a:t>
            </a:r>
            <a:r>
              <a:rPr lang="en-US" dirty="0"/>
              <a:t>) in Korea have been made available at Korea Centers for Disease Control and Prevention (KCDC)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test system was made available at a number of private clinics and medical </a:t>
            </a:r>
            <a:r>
              <a:rPr lang="en-US" dirty="0" err="1"/>
              <a:t>centres</a:t>
            </a:r>
            <a:r>
              <a:rPr lang="en-US" dirty="0"/>
              <a:t> too since February.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to travelers from China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South Korea started quarantining visitors from Mainland China</a:t>
            </a:r>
            <a:r>
              <a:rPr lang="en-IN" sz="1600" dirty="0"/>
              <a:t>, Hong-Kong &amp; Macao when it has 28 confirmed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Quarantine laws amended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prosecute coronavirus-suspected people who don’t co-operate to get tested for the </a:t>
            </a:r>
            <a:r>
              <a:rPr lang="en-US" dirty="0" err="1"/>
              <a:t>nCoV</a:t>
            </a:r>
            <a:r>
              <a:rPr lang="en-US" dirty="0"/>
              <a:t>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8AF175D-14F4-492D-A9F2-ECFC5177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" y="5775856"/>
            <a:ext cx="6407552" cy="1082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References:</a:t>
            </a:r>
            <a:endParaRPr lang="en-IN" sz="1400" dirty="0">
              <a:hlinkClick r:id="rId2"/>
            </a:endParaRPr>
          </a:p>
          <a:p>
            <a:pPr marL="0" indent="0">
              <a:buNone/>
            </a:pPr>
            <a:r>
              <a:rPr lang="en-IN" sz="1400" dirty="0">
                <a:hlinkClick r:id="rId3"/>
              </a:rPr>
              <a:t>https://www.pharmaceutical-technology.com/features/coronavirus-affected-countries-south-korea-covid-19-outbreak-measures-impact/</a:t>
            </a:r>
            <a:endParaRPr lang="en-IN" sz="1400" dirty="0">
              <a:hlinkClick r:id=""/>
            </a:endParaRPr>
          </a:p>
          <a:p>
            <a:pPr marL="0" indent="0">
              <a:buNone/>
            </a:pPr>
            <a:r>
              <a:rPr lang="en-IN" sz="1400" dirty="0">
                <a:hlinkClick r:id=""/>
              </a:rPr>
              <a:t>https://time.com/5830594/south-korea-covid19-coronavirus/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8618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621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Daily_Report Analysis</vt:lpstr>
      <vt:lpstr>PowerPoint Presentation</vt:lpstr>
      <vt:lpstr>Italy</vt:lpstr>
      <vt:lpstr>South Korea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Daily_Report Analysis</dc:title>
  <dc:creator/>
  <cp:lastModifiedBy>Rohit Umredkar</cp:lastModifiedBy>
  <cp:revision>2</cp:revision>
  <dcterms:created xsi:type="dcterms:W3CDTF">2020-06-13T18:44:34Z</dcterms:created>
  <dcterms:modified xsi:type="dcterms:W3CDTF">2020-06-23T13:22:31Z</dcterms:modified>
</cp:coreProperties>
</file>