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68" r:id="rId5"/>
    <p:sldId id="270" r:id="rId6"/>
    <p:sldId id="269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83" r:id="rId18"/>
    <p:sldId id="284" r:id="rId19"/>
    <p:sldId id="285" r:id="rId20"/>
    <p:sldId id="286" r:id="rId21"/>
    <p:sldId id="287" r:id="rId22"/>
    <p:sldId id="288" r:id="rId23"/>
    <p:sldId id="267" r:id="rId24"/>
  </p:sldIdLst>
  <p:sldSz cx="9144000" cy="5143500" type="screen16x9"/>
  <p:notesSz cx="6858000" cy="9144000"/>
  <p:embeddedFontLst>
    <p:embeddedFont>
      <p:font typeface="Raleway"/>
      <p:regular r:id="rId28"/>
    </p:embeddedFont>
    <p:embeddedFont>
      <p:font typeface="Lato" panose="020F0502020204030203"/>
      <p:regular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747775"/>
          </p15:clr>
        </p15:guide>
        <p15:guide id="2" pos="2881" userDrawn="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07" d="100"/>
          <a:sy n="107" d="100"/>
        </p:scale>
        <p:origin x="754" y="72"/>
      </p:cViewPr>
      <p:guideLst>
        <p:guide orient="horz" pos="1620"/>
        <p:guide pos="28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font" Target="fonts/font2.fntdata"/><Relationship Id="rId28" Type="http://schemas.openxmlformats.org/officeDocument/2006/relationships/font" Target="fonts/font1.fntdata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6f03c2e1f9_0_5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6f03c2e1f9_0_5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6f03c2e1f9_0_5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6f03c2e1f9_0_5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6f03c2e1f9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6f03c2e1f9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6f03c2e1f9_0_5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6f03c2e1f9_0_5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6f03c2e1f9_0_5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6f03c2e1f9_0_5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6f03c2e1f9_0_5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6f03c2e1f9_0_5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6f03c2e1f9_0_5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6f03c2e1f9_0_5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6f03c2e1f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6f03c2e1f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6f03c2e1f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6f03c2e1f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6f03c2e1f9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6f03c2e1f9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6f03c2e1f9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6f03c2e1f9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 spd="med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 spd="med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 spd="med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 spd="med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 spd="med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 spd="med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 spd="med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 spd="med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 spd="med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 spd="med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 spd="med">
    <p:push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 panose="020F0502020204030203"/>
              <a:buChar char="●"/>
              <a:defRPr sz="13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502020204030203"/>
              <a:buChar char="○"/>
              <a:defRPr sz="11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502020204030203"/>
              <a:buChar char="■"/>
              <a:defRPr sz="11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502020204030203"/>
              <a:buChar char="●"/>
              <a:defRPr sz="11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502020204030203"/>
              <a:buChar char="○"/>
              <a:defRPr sz="11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502020204030203"/>
              <a:buChar char="■"/>
              <a:defRPr sz="11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502020204030203"/>
              <a:buChar char="●"/>
              <a:defRPr sz="11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502020204030203"/>
              <a:buChar char="○"/>
              <a:defRPr sz="11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502020204030203"/>
              <a:buChar char="■"/>
              <a:defRPr sz="11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push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424125" y="168650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Review of Internship-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SPI Master Core Design</a:t>
            </a:r>
            <a:endParaRPr lang="en-GB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6219300" y="3849300"/>
            <a:ext cx="2924700" cy="12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By-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NAME- ROHAN JOSHI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REG NO.- 21BML0131</a:t>
            </a:r>
            <a:endParaRPr dirty="0"/>
          </a:p>
        </p:txBody>
      </p:sp>
    </p:spTree>
  </p:cSld>
  <p:clrMapOvr>
    <a:masterClrMapping/>
  </p:clrMapOvr>
  <p:transition spd="med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>
            <a:spLocks noGrp="1"/>
          </p:cNvSpPr>
          <p:nvPr>
            <p:ph type="title"/>
          </p:nvPr>
        </p:nvSpPr>
        <p:spPr>
          <a:xfrm>
            <a:off x="635500" y="5436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Application areas of Verilog</a:t>
            </a:r>
            <a:endParaRPr lang="en-GB"/>
          </a:p>
        </p:txBody>
      </p:sp>
      <p:pic>
        <p:nvPicPr>
          <p:cNvPr id="126" name="Google Shape;126;p19"/>
          <p:cNvPicPr preferRelativeResize="0"/>
          <p:nvPr/>
        </p:nvPicPr>
        <p:blipFill rotWithShape="1">
          <a:blip r:embed="rId1"/>
          <a:srcRect l="-14073" t="-1335" r="-8837" b="-2983"/>
          <a:stretch>
            <a:fillRect/>
          </a:stretch>
        </p:blipFill>
        <p:spPr>
          <a:xfrm>
            <a:off x="822625" y="1502950"/>
            <a:ext cx="7378524" cy="3493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>
            <a:spLocks noGrp="1"/>
          </p:cNvSpPr>
          <p:nvPr>
            <p:ph type="title"/>
          </p:nvPr>
        </p:nvSpPr>
        <p:spPr>
          <a:xfrm>
            <a:off x="633000" y="6073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SPI Master Core Design</a:t>
            </a:r>
            <a:endParaRPr lang="en-GB"/>
          </a:p>
        </p:txBody>
      </p:sp>
      <p:sp>
        <p:nvSpPr>
          <p:cNvPr id="132" name="Google Shape;132;p20"/>
          <p:cNvSpPr txBox="1">
            <a:spLocks noGrp="1"/>
          </p:cNvSpPr>
          <p:nvPr>
            <p:ph type="body" idx="1"/>
          </p:nvPr>
        </p:nvSpPr>
        <p:spPr>
          <a:xfrm>
            <a:off x="633000" y="1355200"/>
            <a:ext cx="4963800" cy="35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 dirty="0"/>
              <a:t>The project on which I have worked on presents the design and implementation of an SPI (Serial Peripheral Interface) Master Core for embedded systems.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 dirty="0"/>
              <a:t>Synchronous serial interfaces are widely used to provide economical board-level interfaces between different devices such as microcontroller, DAcs, ADCs and FPGA-based applications, enabling seamless communication with peripheral devices.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 dirty="0"/>
              <a:t>My  project  provides insights into the SPI protocol, the wishbone master, SPI slave and functionality of the clock generator sub-block and the shift register sub-block of the SPI Master core.</a:t>
            </a:r>
            <a:endParaRPr dirty="0"/>
          </a:p>
        </p:txBody>
      </p:sp>
      <p:pic>
        <p:nvPicPr>
          <p:cNvPr id="133" name="Google Shape;133;p20"/>
          <p:cNvPicPr preferRelativeResize="0"/>
          <p:nvPr/>
        </p:nvPicPr>
        <p:blipFill rotWithShape="1">
          <a:blip r:embed="rId1"/>
          <a:srcRect l="3477" t="6260" r="2537" b="3786"/>
          <a:stretch>
            <a:fillRect/>
          </a:stretch>
        </p:blipFill>
        <p:spPr>
          <a:xfrm>
            <a:off x="5596800" y="1861575"/>
            <a:ext cx="3461400" cy="195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>
            <a:spLocks noGrp="1"/>
          </p:cNvSpPr>
          <p:nvPr>
            <p:ph type="title"/>
          </p:nvPr>
        </p:nvSpPr>
        <p:spPr>
          <a:xfrm>
            <a:off x="727650" y="1282475"/>
            <a:ext cx="76887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SPI Communication Architecture </a:t>
            </a:r>
            <a:endParaRPr lang="en-GB"/>
          </a:p>
        </p:txBody>
      </p:sp>
      <p:pic>
        <p:nvPicPr>
          <p:cNvPr id="139" name="Google Shape;139;p21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727638" y="2185900"/>
            <a:ext cx="7267575" cy="215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body" idx="1"/>
          </p:nvPr>
        </p:nvSpPr>
        <p:spPr>
          <a:xfrm>
            <a:off x="729450" y="1632525"/>
            <a:ext cx="7688700" cy="312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Wishbone Master : A bus that drives the inputs. </a:t>
            </a:r>
            <a:endParaRPr sz="18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/>
              <a:t>Wishbone Interface: Allows the wishbone master to read from and write to registers within the SPI core.</a:t>
            </a:r>
            <a:endParaRPr sz="18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/>
              <a:t>SPI Master Core: It is responsible for controlling and coordinating communication with the connected slave devices.</a:t>
            </a:r>
            <a:endParaRPr sz="18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800"/>
              <a:t>SPI Slave: Plays a passive role in the communication, responding to commands and data requests from the SPI master.</a:t>
            </a:r>
            <a:endParaRPr sz="1800"/>
          </a:p>
        </p:txBody>
      </p:sp>
    </p:spTree>
  </p:cSld>
  <p:clrMapOvr>
    <a:masterClrMapping/>
  </p:clrMapOvr>
  <p:transition spd="med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>
            <a:spLocks noGrp="1"/>
          </p:cNvSpPr>
          <p:nvPr>
            <p:ph type="body" idx="1"/>
          </p:nvPr>
        </p:nvSpPr>
        <p:spPr>
          <a:xfrm>
            <a:off x="729450" y="1234625"/>
            <a:ext cx="7688700" cy="383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SPI Slave Block Diagram                                                                              Wishbone Master Block Diagram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b="1"/>
          </a:p>
        </p:txBody>
      </p:sp>
      <p:pic>
        <p:nvPicPr>
          <p:cNvPr id="150" name="Google Shape;150;p23"/>
          <p:cNvPicPr preferRelativeResize="0"/>
          <p:nvPr/>
        </p:nvPicPr>
        <p:blipFill rotWithShape="1">
          <a:blip r:embed="rId1"/>
          <a:srcRect t="2846"/>
          <a:stretch>
            <a:fillRect/>
          </a:stretch>
        </p:blipFill>
        <p:spPr>
          <a:xfrm>
            <a:off x="729450" y="1861600"/>
            <a:ext cx="3776026" cy="219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3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5060100" y="1809325"/>
            <a:ext cx="2682875" cy="325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5" descr="Screenshot (489)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29"/>
          <a:stretch>
            <a:fillRect/>
          </a:stretch>
        </p:blipFill>
        <p:spPr>
          <a:xfrm>
            <a:off x="598805" y="1318895"/>
            <a:ext cx="7239000" cy="36106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</p:pic>
      <p:sp>
        <p:nvSpPr>
          <p:cNvPr id="4" name="Text Box 3"/>
          <p:cNvSpPr txBox="1"/>
          <p:nvPr/>
        </p:nvSpPr>
        <p:spPr>
          <a:xfrm>
            <a:off x="729615" y="720725"/>
            <a:ext cx="44164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000" b="1"/>
              <a:t>Screenshots(Top level testbench)</a:t>
            </a:r>
            <a:endParaRPr lang="en-IN" altLang="en-US" sz="2000" b="1"/>
          </a:p>
        </p:txBody>
      </p:sp>
    </p:spTree>
  </p:cSld>
  <p:clrMapOvr>
    <a:masterClrMapping/>
  </p:clrMapOvr>
  <p:transition spd="med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728980" y="748665"/>
            <a:ext cx="35598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000" b="1"/>
              <a:t>Summary</a:t>
            </a:r>
            <a:endParaRPr lang="en-IN" altLang="en-US" sz="2000" b="1"/>
          </a:p>
        </p:txBody>
      </p:sp>
      <p:sp>
        <p:nvSpPr>
          <p:cNvPr id="6" name="Text Box 5"/>
          <p:cNvSpPr txBox="1"/>
          <p:nvPr/>
        </p:nvSpPr>
        <p:spPr>
          <a:xfrm>
            <a:off x="365760" y="1560830"/>
            <a:ext cx="8524240" cy="30327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The course provided a systematic learning path that began with basic principles and progressed to more advanced topics, allowing me to create a solid foundation in VLSI design.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Hands-on projects and practical tasks let me apply academic knowledge to real-world circumstances, which improved my problem-solving abilities.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Interaction with industry professionals and mentors gave invaluable insights and direction, allowing me to better understand industry trends and best practices.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Working on industry-relevant projects and case studies helped me improve my understanding of the practical aspects of VLSI design.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The course also emphasised soft skills like communication, teamwork, and time management, which are required for a successful career in VLSI design.</a:t>
            </a:r>
            <a:endParaRPr lang="en-US"/>
          </a:p>
        </p:txBody>
      </p:sp>
    </p:spTree>
  </p:cSld>
  <p:clrMapOvr>
    <a:masterClrMapping/>
  </p:clrMapOvr>
  <p:transition spd="med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615" y="1260475"/>
            <a:ext cx="7688580" cy="3509645"/>
          </a:xfrm>
        </p:spPr>
        <p:txBody>
          <a:bodyPr>
            <a:normAutofit fontScale="25000"/>
          </a:bodyPr>
          <a:p>
            <a:pPr marL="146050" indent="0">
              <a:buNone/>
            </a:pPr>
            <a:r>
              <a:rPr lang="en-US" sz="5600">
                <a:latin typeface="Arial" panose="020B0604020202020204" pitchFamily="34" charset="0"/>
                <a:cs typeface="Arial" panose="020B0604020202020204" pitchFamily="34" charset="0"/>
              </a:rPr>
              <a:t>WEEK WISE MODULE DESCRIPTION</a:t>
            </a:r>
            <a:endParaRPr lang="en-US" sz="5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5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46050" indent="0">
              <a:buNone/>
            </a:pPr>
            <a:r>
              <a:rPr lang="en-US" sz="5600">
                <a:latin typeface="Arial" panose="020B0604020202020204" pitchFamily="34" charset="0"/>
                <a:cs typeface="Arial" panose="020B0604020202020204" pitchFamily="34" charset="0"/>
              </a:rPr>
              <a:t>WEEK 1:</a:t>
            </a:r>
            <a:endParaRPr lang="en-US" sz="5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46050" indent="0">
              <a:buNone/>
            </a:pPr>
            <a:r>
              <a:rPr lang="en-US" sz="5600">
                <a:latin typeface="Arial" panose="020B0604020202020204" pitchFamily="34" charset="0"/>
                <a:cs typeface="Arial" panose="020B0604020202020204" pitchFamily="34" charset="0"/>
              </a:rPr>
              <a:t>Digital Electronics and Number Systems :</a:t>
            </a:r>
            <a:endParaRPr lang="en-US" sz="5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46050" indent="0">
              <a:buNone/>
            </a:pPr>
            <a:r>
              <a:rPr lang="en-US" sz="5600">
                <a:latin typeface="Arial" panose="020B0604020202020204" pitchFamily="34" charset="0"/>
                <a:cs typeface="Arial" panose="020B0604020202020204" pitchFamily="34" charset="0"/>
              </a:rPr>
              <a:t>Binary Number System: Fundamental for digital representation using 0s and 1s.</a:t>
            </a:r>
            <a:endParaRPr lang="en-US" sz="5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46050" indent="0">
              <a:buNone/>
            </a:pPr>
            <a:r>
              <a:rPr lang="en-US" sz="5600">
                <a:latin typeface="Arial" panose="020B0604020202020204" pitchFamily="34" charset="0"/>
                <a:cs typeface="Arial" panose="020B0604020202020204" pitchFamily="34" charset="0"/>
              </a:rPr>
              <a:t>Number Systems Conversion: Essential for data manipulation and representation in binary, </a:t>
            </a:r>
            <a:r>
              <a:rPr lang="en-IN" altLang="en-US" sz="560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5600">
                <a:latin typeface="Arial" panose="020B0604020202020204" pitchFamily="34" charset="0"/>
                <a:cs typeface="Arial" panose="020B0604020202020204" pitchFamily="34" charset="0"/>
              </a:rPr>
              <a:t>decimal, octal, and hexadecimal formats.</a:t>
            </a:r>
            <a:endParaRPr lang="en-US" sz="5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46050" indent="0">
              <a:buNone/>
            </a:pPr>
            <a:r>
              <a:rPr lang="en-US" sz="5600">
                <a:latin typeface="Arial" panose="020B0604020202020204" pitchFamily="34" charset="0"/>
                <a:cs typeface="Arial" panose="020B0604020202020204" pitchFamily="34" charset="0"/>
              </a:rPr>
              <a:t>Binary Codes: Include BCD, Gray code, and excess 3 code, serving specific purposes in digital systems.</a:t>
            </a:r>
            <a:endParaRPr lang="en-US" sz="5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46050" indent="0">
              <a:buNone/>
            </a:pPr>
            <a:r>
              <a:rPr lang="en-US" sz="5600">
                <a:latin typeface="Arial" panose="020B0604020202020204" pitchFamily="34" charset="0"/>
                <a:cs typeface="Arial" panose="020B0604020202020204" pitchFamily="34" charset="0"/>
              </a:rPr>
              <a:t>Logic Gates: Basic building blocks like AND, OR, NOT gates perform Boolean operations in digital logic design.</a:t>
            </a:r>
            <a:endParaRPr lang="en-US" sz="5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46050" indent="0">
              <a:buNone/>
            </a:pPr>
            <a:r>
              <a:rPr lang="en-US" sz="5600">
                <a:latin typeface="Arial" panose="020B0604020202020204" pitchFamily="34" charset="0"/>
                <a:cs typeface="Arial" panose="020B0604020202020204" pitchFamily="34" charset="0"/>
              </a:rPr>
              <a:t>Boolean Algebra: Governs logic operations, expression simplification, and logic minimization techniques for efficient design.</a:t>
            </a:r>
            <a:endParaRPr lang="en-US" sz="5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5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5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5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5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5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5600">
                <a:latin typeface="Arial" panose="020B0604020202020204" pitchFamily="34" charset="0"/>
                <a:cs typeface="Arial" panose="020B0604020202020204" pitchFamily="34" charset="0"/>
              </a:rPr>
              <a:t>WEEK 5 / WEEK 6:</a:t>
            </a:r>
            <a:endParaRPr lang="en-US" sz="5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5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5600">
                <a:latin typeface="Arial" panose="020B0604020202020204" pitchFamily="34" charset="0"/>
                <a:cs typeface="Arial" panose="020B0604020202020204" pitchFamily="34" charset="0"/>
              </a:rPr>
              <a:t>DESIGN OF SPI PROTOCOL USING MODELSIM</a:t>
            </a:r>
            <a:endParaRPr lang="en-US" sz="5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5775" y="1108075"/>
            <a:ext cx="7932420" cy="4035425"/>
          </a:xfrm>
        </p:spPr>
        <p:txBody>
          <a:bodyPr>
            <a:noAutofit/>
          </a:bodyPr>
          <a:p>
            <a:pPr marL="146050" indent="0">
              <a:buNone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Combinational Circuits 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46050" indent="0">
              <a:buNone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Outputs depend only on current inputs.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46050" indent="0">
              <a:buNone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No memory or feedback.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46050" indent="0">
              <a:buNone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Designed using logic gates.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46050" indent="0">
              <a:buNone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Instantaneous output based on current inputs.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46050" indent="0">
              <a:buNone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Design of Combinational circuits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46050" indent="0">
              <a:buNone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Delays in Combinational circuits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46050" indent="0">
              <a:buNone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	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46050" indent="0">
              <a:buNone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WEEK 2: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46050" indent="0">
              <a:buNone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Sequential Circuits: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46050" indent="0">
              <a:buNone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• Outputs depend on current inputs and past inputs (stored in memory).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46050" indent="0">
              <a:buNone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• Contains memory elements (flipflops).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46050" indent="0">
              <a:buNone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• Designed using combinational logic and memory elements.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46050" indent="0">
              <a:buNone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• Output depends on current and past inputs, includes timing considerations.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46050" indent="0">
              <a:buNone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LATCHES 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46050" indent="0">
              <a:buNone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FLIPFLOPS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46050" indent="0">
              <a:buNone/>
            </a:pP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46050" indent="0">
              <a:buNone/>
            </a:pPr>
            <a:endParaRPr lang="en-US" sz="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>
    <p:push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1015" y="1104265"/>
            <a:ext cx="7917180" cy="4039235"/>
          </a:xfrm>
        </p:spPr>
        <p:txBody>
          <a:bodyPr>
            <a:noAutofit/>
          </a:bodyPr>
          <a:p>
            <a:pPr marL="146050" indent="0">
              <a:buNone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WEEK 3: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46050" indent="0">
              <a:buNone/>
            </a:pP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46050" indent="0">
              <a:buNone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FINITE STATE MACHINE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 Finite State Machine (FSM) is a mathematical model used to represent a system that can be in one of a finite number of states at any given time.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FSMs consist of a set of states, a set of transitions between these states, and a set of inputs that trigger these transitions.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FSMs are widely used in digital circuit design, control systems, and software engineering to model complex behaviors and sequential logic.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46050" indent="0">
              <a:buNone/>
            </a:pP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46050" indent="0">
              <a:buNone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WEEK 4: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46050" indent="0">
              <a:buNone/>
            </a:pP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46050" indent="0">
              <a:buNone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VERILOG CODING: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FULL ADDER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HALF ADDER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MULTIPLEXER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DECODER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46050" indent="0">
              <a:buNone/>
            </a:pP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46050" indent="0">
              <a:buNone/>
            </a:pP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46050" indent="0">
              <a:buNone/>
            </a:pPr>
            <a:endParaRPr 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1"/>
          <a:srcRect l="1652" t="972" r="1078" b="1250"/>
          <a:stretch>
            <a:fillRect/>
          </a:stretch>
        </p:blipFill>
        <p:spPr>
          <a:xfrm>
            <a:off x="852882" y="242728"/>
            <a:ext cx="7072476" cy="4900613"/>
          </a:xfrm>
          <a:prstGeom prst="rect">
            <a:avLst/>
          </a:prstGeom>
        </p:spPr>
      </p:pic>
    </p:spTree>
  </p:cSld>
  <p:clrMapOvr>
    <a:masterClrMapping/>
  </p:clrMapOvr>
  <p:transition spd="med">
    <p:push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3090" y="1271270"/>
            <a:ext cx="7825105" cy="3068955"/>
          </a:xfrm>
        </p:spPr>
        <p:txBody>
          <a:bodyPr>
            <a:normAutofit/>
          </a:bodyPr>
          <a:p>
            <a:pPr marL="146050" indent="0">
              <a:buNone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WEEK 5 / WEEK 6: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46050" indent="0">
              <a:buNone/>
            </a:pP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46050" indent="0">
              <a:buNone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DESIGN OF SPI PROTOCOL USING MODELSIM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46050" indent="0">
              <a:buNone/>
            </a:pPr>
            <a:endParaRPr lang="en-US" sz="1400"/>
          </a:p>
        </p:txBody>
      </p:sp>
    </p:spTree>
  </p:cSld>
  <p:clrMapOvr>
    <a:masterClrMapping/>
  </p:clrMapOvr>
  <p:transition spd="med">
    <p:push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>
            <a:spLocks noGrp="1"/>
          </p:cNvSpPr>
          <p:nvPr>
            <p:ph type="title"/>
          </p:nvPr>
        </p:nvSpPr>
        <p:spPr>
          <a:xfrm>
            <a:off x="657100" y="534950"/>
            <a:ext cx="7688700" cy="8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THANK YOU !!!</a:t>
            </a:r>
            <a:endParaRPr sz="3000"/>
          </a:p>
        </p:txBody>
      </p:sp>
      <p:pic>
        <p:nvPicPr>
          <p:cNvPr id="157" name="Google Shape;157;p24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625725" y="1343150"/>
            <a:ext cx="5598775" cy="371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1"/>
          <a:srcRect l="1720" r="1035"/>
          <a:stretch>
            <a:fillRect/>
          </a:stretch>
        </p:blipFill>
        <p:spPr>
          <a:xfrm>
            <a:off x="725170" y="430530"/>
            <a:ext cx="7693660" cy="4578985"/>
          </a:xfrm>
          <a:prstGeom prst="rect">
            <a:avLst/>
          </a:prstGeom>
        </p:spPr>
      </p:pic>
    </p:spTree>
  </p:cSld>
  <p:clrMapOvr>
    <a:masterClrMapping/>
  </p:clrMapOvr>
  <p:transition spd="med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1"/>
          <a:srcRect l="1949" t="1250" r="1569" b="1250"/>
          <a:stretch>
            <a:fillRect/>
          </a:stretch>
        </p:blipFill>
        <p:spPr>
          <a:xfrm>
            <a:off x="2238375" y="356235"/>
            <a:ext cx="4250055" cy="4787265"/>
          </a:xfrm>
          <a:prstGeom prst="rect">
            <a:avLst/>
          </a:prstGeom>
        </p:spPr>
      </p:pic>
    </p:spTree>
  </p:cSld>
  <p:clrMapOvr>
    <a:masterClrMapping/>
  </p:clrMapOvr>
  <p:transition spd="med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596800" y="1198075"/>
            <a:ext cx="7809300" cy="6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VLSI Design Methodologies</a:t>
            </a:r>
            <a:endParaRPr lang="en-GB" sz="440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5301600" cy="273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•VLSI design focuses on creating integrated circuits with millions of transistors.</a:t>
            </a:r>
            <a:endParaRPr sz="220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•Designing at such scale requires advanced methodologies and tools.</a:t>
            </a:r>
            <a:endParaRPr sz="220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•Designers face challenges like power consumption and area optimization.</a:t>
            </a:r>
            <a:endParaRPr sz="220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•Modern VLSI designs use hierarchical and modular approaches.</a:t>
            </a:r>
            <a:endParaRPr sz="220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6303850" y="2187025"/>
            <a:ext cx="2731451" cy="241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title"/>
          </p:nvPr>
        </p:nvSpPr>
        <p:spPr>
          <a:xfrm>
            <a:off x="657100" y="1173975"/>
            <a:ext cx="55305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Digital Electronics and Number Systems :</a:t>
            </a:r>
            <a:endParaRPr sz="220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0" name="Google Shape;100;p15"/>
          <p:cNvSpPr txBox="1">
            <a:spLocks noGrp="1"/>
          </p:cNvSpPr>
          <p:nvPr>
            <p:ph type="body" idx="1"/>
          </p:nvPr>
        </p:nvSpPr>
        <p:spPr>
          <a:xfrm>
            <a:off x="520850" y="1612700"/>
            <a:ext cx="6197400" cy="34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•Binary Number System: Fundamental for digital representation using 0s and 1s.</a:t>
            </a:r>
            <a:endParaRPr sz="180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• Number Systems Conversion: Essential for data manipulation and representation in binary, decimal, octal, and hexadecimal formats.</a:t>
            </a:r>
            <a:endParaRPr sz="180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• Binary Codes: Include BCD, Gray code, and excess 3 code, serving specific purposes in digital systems.</a:t>
            </a:r>
            <a:endParaRPr sz="180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• Logic Gates: Basic building blocks like AND, OR, NOT gates perform Boolean operations in digital logic design.</a:t>
            </a:r>
            <a:endParaRPr sz="180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• Boolean Algebra: Governs logic operations, expression simplification, and logic minimization techniques for efficient design.</a:t>
            </a:r>
            <a:endParaRPr sz="180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800"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6259950" y="2053992"/>
            <a:ext cx="2731649" cy="26024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xfrm>
            <a:off x="729450" y="1258750"/>
            <a:ext cx="8098800" cy="92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700">
                <a:solidFill>
                  <a:srgbClr val="000000"/>
                </a:solidFill>
              </a:rPr>
              <a:t>Combinational Circuits </a:t>
            </a:r>
            <a:r>
              <a:rPr lang="en-GB" sz="270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and Sequential Circuits</a:t>
            </a:r>
            <a:endParaRPr sz="2700"/>
          </a:p>
        </p:txBody>
      </p:sp>
      <p:sp>
        <p:nvSpPr>
          <p:cNvPr id="107" name="Google Shape;107;p1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5024100" cy="27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Combinational Circuits:</a:t>
            </a:r>
            <a:endParaRPr sz="20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•Outputs depend only on current inputs.</a:t>
            </a:r>
            <a:endParaRPr sz="20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•No memory or feedback.</a:t>
            </a:r>
            <a:endParaRPr sz="20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•Designed using logic gates.</a:t>
            </a:r>
            <a:endParaRPr sz="20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•Examples: Adders, multiplexers.</a:t>
            </a:r>
            <a:endParaRPr sz="20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•Instantaneous output based on current inputs.</a:t>
            </a:r>
            <a:endParaRPr sz="20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5753550" y="2187250"/>
            <a:ext cx="3085650" cy="19279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>
            <a:spLocks noGrp="1"/>
          </p:cNvSpPr>
          <p:nvPr>
            <p:ph type="body" idx="1"/>
          </p:nvPr>
        </p:nvSpPr>
        <p:spPr>
          <a:xfrm>
            <a:off x="532925" y="1246700"/>
            <a:ext cx="4919100" cy="35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Sequential Circuits:</a:t>
            </a:r>
            <a:endParaRPr sz="20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• Outputs depend on current inputs and past inputs (stored in memory).</a:t>
            </a:r>
            <a:endParaRPr sz="20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• Contains memory elements (flipflops).</a:t>
            </a:r>
            <a:endParaRPr sz="20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• Designed using combinational logic and memory elements.</a:t>
            </a:r>
            <a:endParaRPr sz="20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• Examples: Flipflops, counters.</a:t>
            </a:r>
            <a:endParaRPr sz="20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• Output depends on current and past inputs, includes timing considerations</a:t>
            </a:r>
            <a:r>
              <a:rPr lang="en-GB" sz="200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.</a:t>
            </a:r>
            <a:endParaRPr sz="200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5372049" y="1918750"/>
            <a:ext cx="3623226" cy="196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 to VERILOG HDL</a:t>
            </a:r>
            <a:endParaRPr lang="en-GB"/>
          </a:p>
        </p:txBody>
      </p:sp>
      <p:sp>
        <p:nvSpPr>
          <p:cNvPr id="120" name="Google Shape;120;p18"/>
          <p:cNvSpPr txBox="1">
            <a:spLocks noGrp="1"/>
          </p:cNvSpPr>
          <p:nvPr>
            <p:ph type="body" idx="1"/>
          </p:nvPr>
        </p:nvSpPr>
        <p:spPr>
          <a:xfrm>
            <a:off x="623750" y="1853850"/>
            <a:ext cx="6976500" cy="316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-GB" sz="1700"/>
              <a:t>Verilog HDL  is a hardware description language used to model digital systems.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-GB" sz="1700"/>
              <a:t>It allows designers to describe the behavior of a digital circuit using constructs like procedural blocks, conditional statements, and loops.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-GB" sz="1700"/>
              <a:t>Verilog enables designers to describe digital circuits using interconnected modules, wires, registers, and gates.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-GB" sz="1700"/>
              <a:t>Verilog supports modular design, where complex systems are broken down into smaller, reusable modules interconnected through ports.</a:t>
            </a:r>
            <a:endParaRPr sz="1700"/>
          </a:p>
        </p:txBody>
      </p:sp>
    </p:spTree>
  </p:cSld>
  <p:clrMapOvr>
    <a:masterClrMapping/>
  </p:clrMapOvr>
  <p:transition spd="med">
    <p:push/>
  </p:transition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5713</Words>
  <Application>WPS Presentation</Application>
  <PresentationFormat>On-screen Show (16:9)</PresentationFormat>
  <Paragraphs>140</Paragraphs>
  <Slides>21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0" baseType="lpstr">
      <vt:lpstr>Arial</vt:lpstr>
      <vt:lpstr>SimSun</vt:lpstr>
      <vt:lpstr>Wingdings</vt:lpstr>
      <vt:lpstr>Arial</vt:lpstr>
      <vt:lpstr>Raleway</vt:lpstr>
      <vt:lpstr>Lato</vt:lpstr>
      <vt:lpstr>Microsoft YaHei</vt:lpstr>
      <vt:lpstr>Arial Unicode MS</vt:lpstr>
      <vt:lpstr>Streamline</vt:lpstr>
      <vt:lpstr>SPI Master Core Design</vt:lpstr>
      <vt:lpstr>PowerPoint 演示文稿</vt:lpstr>
      <vt:lpstr>PowerPoint 演示文稿</vt:lpstr>
      <vt:lpstr>PowerPoint 演示文稿</vt:lpstr>
      <vt:lpstr>VLSI Design Methodologies</vt:lpstr>
      <vt:lpstr>Digital Electronics and Number Systems :</vt:lpstr>
      <vt:lpstr>Combinational Circuits and Sequential Circuits</vt:lpstr>
      <vt:lpstr>PowerPoint 演示文稿</vt:lpstr>
      <vt:lpstr>Introduction to VERILOG HDL</vt:lpstr>
      <vt:lpstr>Application areas of Verilog</vt:lpstr>
      <vt:lpstr>SPI Master Core Design</vt:lpstr>
      <vt:lpstr>SPI Communication Architecture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 !!!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 of Internship- SPI Master Core Design</dc:title>
  <dc:creator>hp</dc:creator>
  <cp:lastModifiedBy>ROHAN JOSHI</cp:lastModifiedBy>
  <cp:revision>5</cp:revision>
  <dcterms:created xsi:type="dcterms:W3CDTF">2024-04-24T03:00:39Z</dcterms:created>
  <dcterms:modified xsi:type="dcterms:W3CDTF">2024-04-24T03:38:04Z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21152DD1F94842AABAF1311E577957D8_13</vt:lpwstr>
  </property>
  <property fmtid="{D5CDD505-2E9C-101B-9397-08002B2CF9AE}" pid="3" name="KSOProductBuildVer">
    <vt:lpwstr>1033-12.2.0.16731</vt:lpwstr>
  </property>
</Properties>
</file>