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57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5C5C5C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7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58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90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8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04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06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9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2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9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46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56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32" y="4531895"/>
            <a:ext cx="3721768" cy="2326105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1F22B-D891-4ADC-B426-18886739763F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3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Basic Android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김도형</a:t>
            </a:r>
          </a:p>
        </p:txBody>
      </p:sp>
    </p:spTree>
    <p:extLst>
      <p:ext uri="{BB962C8B-B14F-4D97-AF65-F5344CB8AC3E}">
        <p14:creationId xmlns:p14="http://schemas.microsoft.com/office/powerpoint/2010/main" val="306109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Build? </a:t>
            </a:r>
            <a:r>
              <a:rPr lang="en-US" altLang="ko-KR" dirty="0" err="1"/>
              <a:t>Gradle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4503"/>
            <a:ext cx="10515600" cy="4351338"/>
          </a:xfrm>
        </p:spPr>
        <p:txBody>
          <a:bodyPr/>
          <a:lstStyle/>
          <a:p>
            <a:r>
              <a:rPr lang="en-US" altLang="ko-KR" dirty="0"/>
              <a:t>Build : </a:t>
            </a:r>
            <a:r>
              <a:rPr lang="ko-KR" altLang="en-US" dirty="0"/>
              <a:t>만들어진 소스코드를 실행가능한 애플리케이션으로 만드는 과정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cf</a:t>
            </a:r>
            <a:r>
              <a:rPr lang="en-US" altLang="ko-KR" sz="1800" dirty="0"/>
              <a:t>) </a:t>
            </a:r>
            <a:r>
              <a:rPr lang="ko-KR" altLang="en-US" sz="1800" dirty="0"/>
              <a:t>바이너리 코드로 만드는 과정은 </a:t>
            </a:r>
            <a:r>
              <a:rPr lang="en-US" altLang="ko-KR" sz="1800" dirty="0"/>
              <a:t>‘</a:t>
            </a:r>
            <a:r>
              <a:rPr lang="ko-KR" altLang="en-US" sz="1800" dirty="0"/>
              <a:t>컴파일</a:t>
            </a:r>
            <a:r>
              <a:rPr lang="en-US" altLang="ko-KR" sz="1800" dirty="0"/>
              <a:t>’</a:t>
            </a:r>
            <a:r>
              <a:rPr lang="ko-KR" altLang="en-US" sz="1800" dirty="0" err="1"/>
              <a:t>이라고한다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r>
              <a:rPr lang="en-US" altLang="ko-KR" dirty="0" err="1"/>
              <a:t>Gradle</a:t>
            </a:r>
            <a:r>
              <a:rPr lang="en-US" altLang="ko-KR" dirty="0"/>
              <a:t>: </a:t>
            </a:r>
            <a:r>
              <a:rPr lang="ko-KR" altLang="en-US" dirty="0"/>
              <a:t>안드로이드 공식 빌드 툴</a:t>
            </a:r>
            <a:r>
              <a:rPr lang="en-US" altLang="ko-KR" dirty="0"/>
              <a:t>, Groovy</a:t>
            </a:r>
            <a:r>
              <a:rPr lang="ko-KR" altLang="en-US" dirty="0"/>
              <a:t>로 구성되어 있다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Project </a:t>
            </a:r>
            <a:r>
              <a:rPr lang="en-US" altLang="ko-KR" dirty="0" err="1"/>
              <a:t>build.gradle</a:t>
            </a:r>
            <a:r>
              <a:rPr lang="en-US" altLang="ko-KR" dirty="0"/>
              <a:t> : </a:t>
            </a:r>
            <a:r>
              <a:rPr lang="ko-KR" altLang="en-US" dirty="0"/>
              <a:t>프로젝트 전체의 빌드와 관련된 정보</a:t>
            </a:r>
            <a:endParaRPr lang="en-US" altLang="ko-KR" dirty="0"/>
          </a:p>
          <a:p>
            <a:pPr lvl="2"/>
            <a:r>
              <a:rPr lang="ko-KR" altLang="en-US" dirty="0"/>
              <a:t>안드로이드는 기본적으로 멀티프로젝트로 구성된다</a:t>
            </a:r>
            <a:endParaRPr lang="en-US" altLang="ko-KR" dirty="0"/>
          </a:p>
          <a:p>
            <a:pPr lvl="2"/>
            <a:r>
              <a:rPr lang="ko-KR" altLang="en-US" dirty="0"/>
              <a:t>다수의 모듈로 구성 </a:t>
            </a:r>
            <a:r>
              <a:rPr lang="en-US" altLang="ko-KR" dirty="0"/>
              <a:t>ex) app, libs</a:t>
            </a:r>
          </a:p>
          <a:p>
            <a:pPr lvl="1"/>
            <a:r>
              <a:rPr lang="en-US" altLang="ko-KR" dirty="0"/>
              <a:t>App </a:t>
            </a:r>
            <a:r>
              <a:rPr lang="en-US" altLang="ko-KR" dirty="0" err="1"/>
              <a:t>build.gradle</a:t>
            </a:r>
            <a:r>
              <a:rPr lang="en-US" altLang="ko-KR" dirty="0"/>
              <a:t> : </a:t>
            </a:r>
            <a:r>
              <a:rPr lang="ko-KR" altLang="en-US" dirty="0"/>
              <a:t>애플리케이션의 빌드와 관련된 정보</a:t>
            </a:r>
            <a:endParaRPr lang="en-US" altLang="ko-KR" dirty="0"/>
          </a:p>
          <a:p>
            <a:pPr lvl="1"/>
            <a:r>
              <a:rPr lang="en-US" altLang="ko-KR" dirty="0" err="1"/>
              <a:t>Settings.gradle</a:t>
            </a:r>
            <a:r>
              <a:rPr lang="en-US" altLang="ko-KR" dirty="0"/>
              <a:t>: </a:t>
            </a:r>
            <a:r>
              <a:rPr lang="ko-KR" altLang="en-US" dirty="0"/>
              <a:t>보안을 위해 </a:t>
            </a:r>
            <a:r>
              <a:rPr lang="en-US" altLang="ko-KR" dirty="0" err="1"/>
              <a:t>gradle</a:t>
            </a:r>
            <a:r>
              <a:rPr lang="ko-KR" altLang="en-US" dirty="0"/>
              <a:t>파일에서 사용할 정보를 따로 보관하는 역할을 담당한다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251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</a:t>
            </a:r>
            <a:r>
              <a:rPr lang="ko-KR" altLang="en-US" dirty="0"/>
              <a:t> </a:t>
            </a:r>
            <a:r>
              <a:rPr lang="en-US" altLang="ko-KR" dirty="0" err="1"/>
              <a:t>Build.gradle</a:t>
            </a:r>
            <a:endParaRPr lang="ko-KR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compileSdkVersion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25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buildToolsVersion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"25.0.2"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defaultConfig {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변경 불가능한 이름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최우선 순위를 갖고 있음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애플리케이션 마켓에서 유일해야함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applicationId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"kr.co.dodoproject.myapplication"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minSdkVersion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16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targetSdkVersion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25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정수로 표시되는 버전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versionCode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사용자에게 보여지는 버전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Major.Minor.version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의 방식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versionName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"1.0"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testInstrumentationRunner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"android.support.test.runner.AndroidJUnitRunner"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0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</a:t>
            </a:r>
            <a:r>
              <a:rPr lang="ko-KR" altLang="en-US" dirty="0"/>
              <a:t> </a:t>
            </a:r>
            <a:r>
              <a:rPr lang="en-US" altLang="ko-KR" dirty="0" err="1"/>
              <a:t>Build.gradle</a:t>
            </a:r>
            <a:endParaRPr lang="ko-KR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buildTypes {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release {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//minifyEnabled :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사용하지 않는 코드 삭제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//shrinkResource :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함께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true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가 되어야 함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//minifyEnabled true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//shrinkResource true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minifyEnabled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proguardFiles getDefaultProguardFile(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'proguard-android.txt'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'proguard-rules.pro'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*singingConfigs{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*   release{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*       keyAlias 'my_alias'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*   }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*}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* */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20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</a:t>
            </a:r>
            <a:r>
              <a:rPr lang="ko-KR" altLang="en-US" dirty="0"/>
              <a:t> </a:t>
            </a:r>
            <a:r>
              <a:rPr lang="en-US" altLang="ko-KR" dirty="0" err="1"/>
              <a:t>Build.gradle</a:t>
            </a:r>
            <a:endParaRPr lang="ko-KR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buildTypes {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release {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//minifyEnabled :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사용하지 않는 코드 삭제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//shrinkResource :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함께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true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가 되어야 함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//minifyEnabled true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//shrinkResource true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minifyEnabled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proguardFiles getDefaultProguardFile(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'proguard-android.txt'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'proguard-rules.pro'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*singingConfigs{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*   release{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*       keyAlias 'my_alias'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*   }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*}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* */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11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XML (</a:t>
            </a:r>
            <a:r>
              <a:rPr lang="en-US" altLang="ko-KR" dirty="0" err="1"/>
              <a:t>eXtentional</a:t>
            </a:r>
            <a:r>
              <a:rPr lang="en-US" altLang="ko-KR" dirty="0"/>
              <a:t> Markup Language)</a:t>
            </a:r>
          </a:p>
          <a:p>
            <a:pPr lvl="1"/>
            <a:r>
              <a:rPr lang="ko-KR" altLang="en-US" dirty="0"/>
              <a:t>다양한 리소스환경에 유연하게 대처할 수 있다</a:t>
            </a:r>
            <a:endParaRPr lang="en-US" altLang="ko-KR" dirty="0"/>
          </a:p>
          <a:p>
            <a:pPr lvl="1"/>
            <a:r>
              <a:rPr lang="en-US" altLang="ko-KR" dirty="0"/>
              <a:t>-</a:t>
            </a:r>
            <a:r>
              <a:rPr lang="ko-KR" altLang="en-US" dirty="0"/>
              <a:t>접미사를 사용하여 환경에 맞는 리소스 선택</a:t>
            </a:r>
            <a:endParaRPr lang="en-US" altLang="ko-KR" dirty="0"/>
          </a:p>
          <a:p>
            <a:pPr lvl="1"/>
            <a:r>
              <a:rPr lang="ko-KR" altLang="en-US" dirty="0"/>
              <a:t>유지 보수가 유리하다</a:t>
            </a:r>
            <a:endParaRPr lang="en-US" altLang="ko-KR" dirty="0"/>
          </a:p>
          <a:p>
            <a:pPr lvl="1"/>
            <a:r>
              <a:rPr lang="ko-KR" altLang="en-US" dirty="0"/>
              <a:t>가독성이 좋다</a:t>
            </a:r>
            <a:endParaRPr lang="en-US" altLang="ko-KR" dirty="0"/>
          </a:p>
          <a:p>
            <a:pPr lvl="1"/>
            <a:r>
              <a:rPr lang="ko-KR" altLang="en-US" dirty="0"/>
              <a:t>네임스페이스에 따라 데이터를 저장하는 데이터 문서와 화면을 구성하는 </a:t>
            </a:r>
            <a:r>
              <a:rPr lang="en-US" altLang="ko-KR" dirty="0"/>
              <a:t>xml  </a:t>
            </a:r>
            <a:r>
              <a:rPr lang="ko-KR" altLang="en-US" dirty="0"/>
              <a:t>레이아웃이 있다</a:t>
            </a:r>
            <a:endParaRPr lang="en-US" altLang="ko-KR" dirty="0"/>
          </a:p>
          <a:p>
            <a:r>
              <a:rPr lang="en-US" altLang="ko-KR" dirty="0"/>
              <a:t>XML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 구조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&lt;root&gt;</a:t>
            </a:r>
          </a:p>
          <a:p>
            <a:pPr marL="914400" lvl="2" indent="0">
              <a:buNone/>
            </a:pPr>
            <a:r>
              <a:rPr lang="en-US" altLang="ko-KR" dirty="0"/>
              <a:t>&lt;child&gt;</a:t>
            </a:r>
          </a:p>
          <a:p>
            <a:pPr marL="914400" lvl="2" indent="0">
              <a:buNone/>
            </a:pPr>
            <a:r>
              <a:rPr lang="en-US" altLang="ko-KR" dirty="0"/>
              <a:t>~~</a:t>
            </a:r>
          </a:p>
          <a:p>
            <a:pPr marL="914400" lvl="2" indent="0">
              <a:buNone/>
            </a:pPr>
            <a:r>
              <a:rPr lang="en-US" altLang="ko-KR" dirty="0"/>
              <a:t>&lt;/child&gt;</a:t>
            </a:r>
          </a:p>
          <a:p>
            <a:pPr marL="457200" lvl="1" indent="0">
              <a:buNone/>
            </a:pPr>
            <a:r>
              <a:rPr lang="en-US" altLang="ko-KR" dirty="0"/>
              <a:t>&lt;/root&gt;</a:t>
            </a:r>
          </a:p>
          <a:p>
            <a:r>
              <a:rPr lang="ko-KR" altLang="en-US" dirty="0"/>
              <a:t>주석 </a:t>
            </a:r>
            <a:r>
              <a:rPr lang="en-US" altLang="ko-KR" dirty="0"/>
              <a:t>&lt;!-- --&gt; </a:t>
            </a:r>
          </a:p>
        </p:txBody>
      </p:sp>
    </p:spTree>
    <p:extLst>
      <p:ext uri="{BB962C8B-B14F-4D97-AF65-F5344CB8AC3E}">
        <p14:creationId xmlns:p14="http://schemas.microsoft.com/office/powerpoint/2010/main" val="226728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ViewGroup</a:t>
            </a:r>
            <a:r>
              <a:rPr lang="en-US" altLang="ko-KR" dirty="0"/>
              <a:t> &amp; Widget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ViewGroop</a:t>
            </a:r>
            <a:r>
              <a:rPr lang="en-US" altLang="ko-KR" dirty="0"/>
              <a:t> : </a:t>
            </a:r>
            <a:r>
              <a:rPr lang="ko-KR" altLang="en-US" dirty="0"/>
              <a:t>틀이다</a:t>
            </a:r>
            <a:r>
              <a:rPr lang="en-US" altLang="ko-KR" dirty="0"/>
              <a:t>. </a:t>
            </a:r>
            <a:r>
              <a:rPr lang="ko-KR" altLang="en-US" dirty="0"/>
              <a:t>여러 뷰 또는 </a:t>
            </a:r>
            <a:r>
              <a:rPr lang="ko-KR" altLang="en-US" dirty="0" err="1"/>
              <a:t>뷰그룹을</a:t>
            </a:r>
            <a:r>
              <a:rPr lang="ko-KR" altLang="en-US" dirty="0"/>
              <a:t> 구성한다</a:t>
            </a:r>
            <a:endParaRPr lang="en-US" altLang="ko-KR" dirty="0"/>
          </a:p>
          <a:p>
            <a:pPr lvl="1"/>
            <a:r>
              <a:rPr lang="en-US" altLang="ko-KR" dirty="0" err="1"/>
              <a:t>Android.view.viewGroup</a:t>
            </a:r>
            <a:r>
              <a:rPr lang="ko-KR" altLang="en-US" dirty="0"/>
              <a:t>을 상속한다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Widget:</a:t>
            </a:r>
            <a:r>
              <a:rPr lang="ko-KR" altLang="en-US" dirty="0"/>
              <a:t> 개별 기능을 가지고 있는 뷰이다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Android. Widget</a:t>
            </a:r>
            <a:r>
              <a:rPr lang="ko-KR" altLang="en-US" dirty="0"/>
              <a:t>을 상속한다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모두 기본적으로 </a:t>
            </a:r>
            <a:r>
              <a:rPr lang="en-US" altLang="ko-KR" dirty="0"/>
              <a:t>view</a:t>
            </a:r>
            <a:r>
              <a:rPr lang="ko-KR" altLang="en-US" dirty="0"/>
              <a:t>에 소속되어 있으며 </a:t>
            </a:r>
            <a:r>
              <a:rPr lang="en-US" altLang="ko-KR" dirty="0"/>
              <a:t>view</a:t>
            </a:r>
            <a:r>
              <a:rPr lang="ko-KR" altLang="en-US" dirty="0"/>
              <a:t>가 가지고 있는 기본 정보들을 가지고 있다 </a:t>
            </a:r>
            <a:endParaRPr lang="en-US" altLang="ko-KR" dirty="0"/>
          </a:p>
          <a:p>
            <a:pPr lvl="1"/>
            <a:r>
              <a:rPr lang="en-US" altLang="ko-KR" dirty="0"/>
              <a:t>Ex ) id, focus </a:t>
            </a:r>
          </a:p>
        </p:txBody>
      </p:sp>
    </p:spTree>
    <p:extLst>
      <p:ext uri="{BB962C8B-B14F-4D97-AF65-F5344CB8AC3E}">
        <p14:creationId xmlns:p14="http://schemas.microsoft.com/office/powerpoint/2010/main" val="262970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ViewGroup</a:t>
            </a:r>
            <a:r>
              <a:rPr lang="en-US" altLang="ko-KR" dirty="0"/>
              <a:t> &amp; Widget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ViewGroup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LinearLayout</a:t>
            </a:r>
            <a:endParaRPr lang="en-US" altLang="ko-KR" dirty="0"/>
          </a:p>
          <a:p>
            <a:pPr lvl="1"/>
            <a:r>
              <a:rPr lang="ko-KR" altLang="en-US" dirty="0"/>
              <a:t>수평</a:t>
            </a:r>
            <a:r>
              <a:rPr lang="en-US" altLang="ko-KR" dirty="0"/>
              <a:t> </a:t>
            </a:r>
            <a:r>
              <a:rPr lang="ko-KR" altLang="en-US" dirty="0"/>
              <a:t>또는 수직의 구조를 갖는다</a:t>
            </a:r>
            <a:endParaRPr lang="en-US" altLang="ko-KR" dirty="0"/>
          </a:p>
          <a:p>
            <a:pPr lvl="1"/>
            <a:r>
              <a:rPr lang="ko-KR" altLang="en-US" dirty="0"/>
              <a:t>하나의 열 또는 행에 하나의 뷰 또는 뷰 그룹만을 갖는다</a:t>
            </a:r>
            <a:endParaRPr lang="en-US" altLang="ko-KR" dirty="0"/>
          </a:p>
          <a:p>
            <a:r>
              <a:rPr lang="en-US" altLang="ko-KR" dirty="0" err="1"/>
              <a:t>RelativeLayout</a:t>
            </a:r>
            <a:endParaRPr lang="en-US" altLang="ko-KR" dirty="0"/>
          </a:p>
          <a:p>
            <a:pPr lvl="1"/>
            <a:r>
              <a:rPr lang="ko-KR" altLang="en-US" dirty="0"/>
              <a:t>상대적인 </a:t>
            </a:r>
            <a:r>
              <a:rPr lang="ko-KR" altLang="en-US" dirty="0" err="1"/>
              <a:t>위치값을</a:t>
            </a:r>
            <a:r>
              <a:rPr lang="ko-KR" altLang="en-US" dirty="0"/>
              <a:t> 통해 다양한 뷰를 배치 할 수 있다</a:t>
            </a:r>
            <a:endParaRPr lang="en-US" altLang="ko-KR" dirty="0"/>
          </a:p>
          <a:p>
            <a:pPr lvl="1"/>
            <a:r>
              <a:rPr lang="en-US" altLang="ko-KR" dirty="0"/>
              <a:t>Start end, Left right above below</a:t>
            </a:r>
          </a:p>
          <a:p>
            <a:pPr lvl="1"/>
            <a:r>
              <a:rPr lang="en-US" altLang="ko-KR" dirty="0"/>
              <a:t>parent</a:t>
            </a:r>
          </a:p>
          <a:p>
            <a:r>
              <a:rPr lang="en-US" altLang="ko-KR" dirty="0" err="1"/>
              <a:t>GridLayout</a:t>
            </a:r>
            <a:endParaRPr lang="en-US" altLang="ko-KR" dirty="0"/>
          </a:p>
          <a:p>
            <a:pPr lvl="1"/>
            <a:r>
              <a:rPr lang="en-US" altLang="ko-KR" dirty="0"/>
              <a:t>Table </a:t>
            </a:r>
            <a:r>
              <a:rPr lang="en-US" altLang="ko-KR" dirty="0" err="1"/>
              <a:t>Laytout</a:t>
            </a:r>
            <a:r>
              <a:rPr lang="ko-KR" altLang="en-US" dirty="0"/>
              <a:t>의 확장</a:t>
            </a:r>
            <a:endParaRPr lang="en-US" altLang="ko-KR" dirty="0"/>
          </a:p>
          <a:p>
            <a:pPr lvl="1"/>
            <a:r>
              <a:rPr lang="ko-KR" altLang="en-US" dirty="0"/>
              <a:t>여러 뷰를 바둑판 형식의 틀에 담는다</a:t>
            </a:r>
            <a:endParaRPr lang="en-US" altLang="ko-KR" dirty="0"/>
          </a:p>
          <a:p>
            <a:pPr lvl="1"/>
            <a:r>
              <a:rPr lang="en-US" altLang="ko-KR" dirty="0"/>
              <a:t>Count</a:t>
            </a:r>
          </a:p>
          <a:p>
            <a:pPr lvl="1"/>
            <a:r>
              <a:rPr lang="en-US" altLang="ko-KR" dirty="0"/>
              <a:t>Span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Widget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Button</a:t>
            </a:r>
          </a:p>
          <a:p>
            <a:pPr lvl="1"/>
            <a:r>
              <a:rPr lang="ko-KR" altLang="en-US" dirty="0"/>
              <a:t>기본적인 클릭 동작을 수행한다</a:t>
            </a:r>
            <a:endParaRPr lang="en-US" altLang="ko-KR" dirty="0"/>
          </a:p>
          <a:p>
            <a:pPr lvl="1"/>
            <a:r>
              <a:rPr lang="en-US" altLang="ko-KR" dirty="0" err="1"/>
              <a:t>onClick</a:t>
            </a:r>
            <a:r>
              <a:rPr lang="ko-KR" altLang="en-US" dirty="0"/>
              <a:t>은 </a:t>
            </a:r>
            <a:r>
              <a:rPr lang="en-US" altLang="ko-KR" dirty="0"/>
              <a:t>view</a:t>
            </a:r>
            <a:r>
              <a:rPr lang="ko-KR" altLang="en-US" dirty="0"/>
              <a:t>에 있는 메소드</a:t>
            </a:r>
            <a:endParaRPr lang="en-US" altLang="ko-KR" dirty="0"/>
          </a:p>
          <a:p>
            <a:pPr lvl="1"/>
            <a:r>
              <a:rPr lang="ko-KR" altLang="en-US" dirty="0"/>
              <a:t>일반</a:t>
            </a:r>
            <a:r>
              <a:rPr lang="en-US" altLang="ko-KR" dirty="0"/>
              <a:t>, </a:t>
            </a:r>
            <a:r>
              <a:rPr lang="ko-KR" altLang="en-US" dirty="0"/>
              <a:t>터치</a:t>
            </a:r>
            <a:r>
              <a:rPr lang="en-US" altLang="ko-KR" dirty="0"/>
              <a:t>, </a:t>
            </a:r>
            <a:r>
              <a:rPr lang="ko-KR" altLang="en-US" dirty="0"/>
              <a:t>눌림의 상태에 따른 반응을 넣을 수 있다</a:t>
            </a:r>
            <a:endParaRPr lang="en-US" altLang="ko-KR" dirty="0"/>
          </a:p>
          <a:p>
            <a:r>
              <a:rPr lang="en-US" altLang="ko-KR" dirty="0" err="1"/>
              <a:t>TextView</a:t>
            </a:r>
            <a:endParaRPr lang="en-US" altLang="ko-KR" dirty="0"/>
          </a:p>
          <a:p>
            <a:pPr lvl="1"/>
            <a:r>
              <a:rPr lang="ko-KR" altLang="en-US" dirty="0"/>
              <a:t>문자열을 표시한다</a:t>
            </a:r>
            <a:endParaRPr lang="en-US" altLang="ko-KR" dirty="0"/>
          </a:p>
          <a:p>
            <a:pPr lvl="1"/>
            <a:r>
              <a:rPr lang="ko-KR" altLang="en-US" dirty="0"/>
              <a:t>사용자가 직접 수정을 할 수 없다</a:t>
            </a:r>
            <a:endParaRPr lang="en-US" altLang="ko-KR" dirty="0"/>
          </a:p>
          <a:p>
            <a:r>
              <a:rPr lang="en-US" altLang="ko-KR" dirty="0" err="1"/>
              <a:t>EditText</a:t>
            </a:r>
            <a:endParaRPr lang="en-US" altLang="ko-KR" dirty="0"/>
          </a:p>
          <a:p>
            <a:pPr lvl="1"/>
            <a:r>
              <a:rPr lang="ko-KR" altLang="en-US" dirty="0"/>
              <a:t>문자열을 표시한다</a:t>
            </a:r>
            <a:endParaRPr lang="en-US" altLang="ko-KR" dirty="0"/>
          </a:p>
          <a:p>
            <a:pPr lvl="1"/>
            <a:r>
              <a:rPr lang="ko-KR" altLang="en-US" dirty="0"/>
              <a:t>사용자가 직접 수정을 할 수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136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Roboto"/>
        <a:ea typeface="Samsung Sans"/>
        <a:cs typeface=""/>
      </a:majorFont>
      <a:minorFont>
        <a:latin typeface="Roboto"/>
        <a:ea typeface="Samsung 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233</Words>
  <Application>Microsoft Office PowerPoint</Application>
  <PresentationFormat>와이드스크린</PresentationFormat>
  <Paragraphs>65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Roboto</vt:lpstr>
      <vt:lpstr>Samsung Sans</vt:lpstr>
      <vt:lpstr>굴림체</vt:lpstr>
      <vt:lpstr>Arial</vt:lpstr>
      <vt:lpstr>Consolas</vt:lpstr>
      <vt:lpstr>Office 테마</vt:lpstr>
      <vt:lpstr>Basic Android</vt:lpstr>
      <vt:lpstr>Build? Gradle?</vt:lpstr>
      <vt:lpstr>Application Build.gradle</vt:lpstr>
      <vt:lpstr>Application Build.gradle</vt:lpstr>
      <vt:lpstr>Application Build.gradle</vt:lpstr>
      <vt:lpstr>XML</vt:lpstr>
      <vt:lpstr>ViewGroup &amp; Widget</vt:lpstr>
      <vt:lpstr>ViewGroup &amp; Widget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Java for Android</dc:title>
  <dc:creator>Dohyeong Kim</dc:creator>
  <cp:lastModifiedBy>Dohyeong Kim</cp:lastModifiedBy>
  <cp:revision>35</cp:revision>
  <dcterms:created xsi:type="dcterms:W3CDTF">2016-12-12T16:32:04Z</dcterms:created>
  <dcterms:modified xsi:type="dcterms:W3CDTF">2017-01-25T08:29:51Z</dcterms:modified>
</cp:coreProperties>
</file>